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 id="2147483655" r:id="rId4"/>
    <p:sldMasterId id="2147483657" r:id="rId5"/>
  </p:sldMasterIdLst>
  <p:notesMasterIdLst>
    <p:notesMasterId r:id="rId16"/>
  </p:notesMasterIdLst>
  <p:sldIdLst>
    <p:sldId id="410" r:id="rId6"/>
    <p:sldId id="417" r:id="rId7"/>
    <p:sldId id="532" r:id="rId8"/>
    <p:sldId id="426" r:id="rId9"/>
    <p:sldId id="549" r:id="rId10"/>
    <p:sldId id="550" r:id="rId11"/>
    <p:sldId id="427" r:id="rId12"/>
    <p:sldId id="428" r:id="rId13"/>
    <p:sldId id="429" r:id="rId14"/>
    <p:sldId id="534" r:id="rId15"/>
    <p:sldId id="430" r:id="rId17"/>
    <p:sldId id="431" r:id="rId18"/>
    <p:sldId id="432" r:id="rId19"/>
    <p:sldId id="433" r:id="rId20"/>
    <p:sldId id="434" r:id="rId21"/>
    <p:sldId id="435" r:id="rId22"/>
    <p:sldId id="442" r:id="rId23"/>
    <p:sldId id="443" r:id="rId24"/>
    <p:sldId id="535" r:id="rId25"/>
    <p:sldId id="445" r:id="rId26"/>
    <p:sldId id="446" r:id="rId27"/>
    <p:sldId id="536" r:id="rId28"/>
    <p:sldId id="537" r:id="rId29"/>
    <p:sldId id="538" r:id="rId30"/>
    <p:sldId id="539" r:id="rId31"/>
    <p:sldId id="540" r:id="rId32"/>
    <p:sldId id="541" r:id="rId33"/>
    <p:sldId id="542" r:id="rId34"/>
    <p:sldId id="543" r:id="rId35"/>
    <p:sldId id="544" r:id="rId36"/>
    <p:sldId id="545" r:id="rId37"/>
    <p:sldId id="546" r:id="rId38"/>
    <p:sldId id="547" r:id="rId39"/>
    <p:sldId id="548" r:id="rId40"/>
    <p:sldId id="552" r:id="rId41"/>
    <p:sldId id="447" r:id="rId42"/>
    <p:sldId id="448" r:id="rId43"/>
    <p:sldId id="449" r:id="rId44"/>
    <p:sldId id="450" r:id="rId45"/>
    <p:sldId id="451" r:id="rId46"/>
    <p:sldId id="452" r:id="rId47"/>
    <p:sldId id="453" r:id="rId48"/>
    <p:sldId id="454" r:id="rId49"/>
    <p:sldId id="455" r:id="rId50"/>
    <p:sldId id="456" r:id="rId51"/>
    <p:sldId id="457" r:id="rId52"/>
    <p:sldId id="553" r:id="rId53"/>
    <p:sldId id="568" r:id="rId54"/>
    <p:sldId id="461" r:id="rId55"/>
    <p:sldId id="462" r:id="rId56"/>
    <p:sldId id="463" r:id="rId57"/>
    <p:sldId id="464" r:id="rId58"/>
    <p:sldId id="465" r:id="rId59"/>
    <p:sldId id="466" r:id="rId60"/>
    <p:sldId id="467" r:id="rId61"/>
    <p:sldId id="468" r:id="rId62"/>
    <p:sldId id="574" r:id="rId63"/>
    <p:sldId id="469" r:id="rId64"/>
    <p:sldId id="470" r:id="rId65"/>
    <p:sldId id="572" r:id="rId66"/>
    <p:sldId id="471" r:id="rId67"/>
    <p:sldId id="472" r:id="rId68"/>
    <p:sldId id="570" r:id="rId69"/>
    <p:sldId id="479" r:id="rId70"/>
    <p:sldId id="571" r:id="rId71"/>
    <p:sldId id="481" r:id="rId72"/>
    <p:sldId id="660" r:id="rId73"/>
    <p:sldId id="789" r:id="rId74"/>
    <p:sldId id="790" r:id="rId75"/>
    <p:sldId id="791" r:id="rId76"/>
    <p:sldId id="792" r:id="rId77"/>
    <p:sldId id="793" r:id="rId78"/>
    <p:sldId id="842" r:id="rId79"/>
    <p:sldId id="843" r:id="rId80"/>
    <p:sldId id="844" r:id="rId81"/>
    <p:sldId id="794" r:id="rId82"/>
    <p:sldId id="482" r:id="rId83"/>
    <p:sldId id="483" r:id="rId84"/>
    <p:sldId id="484" r:id="rId85"/>
    <p:sldId id="716" r:id="rId86"/>
    <p:sldId id="485" r:id="rId87"/>
    <p:sldId id="486" r:id="rId88"/>
    <p:sldId id="487" r:id="rId89"/>
    <p:sldId id="795" r:id="rId90"/>
    <p:sldId id="488" r:id="rId91"/>
    <p:sldId id="489" r:id="rId92"/>
    <p:sldId id="490" r:id="rId93"/>
    <p:sldId id="491" r:id="rId94"/>
    <p:sldId id="492" r:id="rId95"/>
    <p:sldId id="493" r:id="rId96"/>
    <p:sldId id="494" r:id="rId97"/>
    <p:sldId id="495" r:id="rId98"/>
    <p:sldId id="496" r:id="rId99"/>
    <p:sldId id="497" r:id="rId100"/>
    <p:sldId id="498" r:id="rId101"/>
    <p:sldId id="717" r:id="rId102"/>
    <p:sldId id="499" r:id="rId103"/>
    <p:sldId id="500" r:id="rId104"/>
    <p:sldId id="501" r:id="rId105"/>
    <p:sldId id="507" r:id="rId106"/>
    <p:sldId id="508" r:id="rId107"/>
    <p:sldId id="509" r:id="rId108"/>
    <p:sldId id="510" r:id="rId109"/>
    <p:sldId id="511" r:id="rId110"/>
    <p:sldId id="891" r:id="rId111"/>
    <p:sldId id="512" r:id="rId112"/>
    <p:sldId id="513" r:id="rId113"/>
    <p:sldId id="514" r:id="rId114"/>
    <p:sldId id="515" r:id="rId115"/>
    <p:sldId id="516" r:id="rId116"/>
    <p:sldId id="517" r:id="rId117"/>
    <p:sldId id="518" r:id="rId118"/>
    <p:sldId id="519" r:id="rId119"/>
    <p:sldId id="892" r:id="rId120"/>
    <p:sldId id="893" r:id="rId121"/>
    <p:sldId id="520" r:id="rId122"/>
    <p:sldId id="521" r:id="rId123"/>
    <p:sldId id="522" r:id="rId124"/>
    <p:sldId id="523" r:id="rId125"/>
    <p:sldId id="524" r:id="rId126"/>
    <p:sldId id="894" r:id="rId127"/>
    <p:sldId id="525" r:id="rId128"/>
    <p:sldId id="845" r:id="rId129"/>
    <p:sldId id="416" r:id="rId130"/>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王 艳" initials="王" lastIdx="0" clrIdx="0"/>
  <p:cmAuthor id="2" name="作者" initials="A" lastIdx="0" clrIdx="1"/>
  <p:cmAuthor id="0" name="Mia Vida Villanueva" initials="MVV" lastIdx="0" clrIdx="0"/>
  <p:cmAuthor id="7" name="1206988966@qq.com" initials="1" lastIdx="0" clrIdx="2"/>
  <p:cmAuthor id="8" name="姜伟光" initials="姜" lastIdx="0" clrIdx="0"/>
  <p:cmAuthor id="3" name="lenovo" initials="l" lastIdx="0" clrIdx="2"/>
  <p:cmAuthor id="5" name="宋洁然" initials="宋" lastIdx="0" clrIdx="1"/>
  <p:cmAuthor id="6" name="ming qiu" initials="m" lastIdx="0" clrIdx="1"/>
  <p:cmAuthor id="4" name="王习习" initials="王"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0A0CF"/>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778"/>
    <p:restoredTop sz="94660"/>
  </p:normalViewPr>
  <p:slideViewPr>
    <p:cSldViewPr snapToGrid="0" showGuides="1">
      <p:cViewPr varScale="1">
        <p:scale>
          <a:sx n="99" d="100"/>
          <a:sy n="99" d="100"/>
        </p:scale>
        <p:origin x="84" y="582"/>
      </p:cViewPr>
      <p:guideLst>
        <p:guide orient="horz" pos="2159"/>
        <p:guide pos="3840"/>
      </p:guideLst>
    </p:cSldViewPr>
  </p:slideViewPr>
  <p:notesTextViewPr>
    <p:cViewPr>
      <p:scale>
        <a:sx n="3" d="2"/>
        <a:sy n="3" d="2"/>
      </p:scale>
      <p:origin x="0" y="0"/>
    </p:cViewPr>
  </p:notesTextViewPr>
  <p:gridSpacing cx="72006" cy="72006"/>
</p:viewPr>
</file>

<file path=ppt/_rels/presentation.xml.rels><?xml version="1.0" encoding="UTF-8" standalone="yes"?>
<Relationships xmlns="http://schemas.openxmlformats.org/package/2006/relationships"><Relationship Id="rId99" Type="http://schemas.openxmlformats.org/officeDocument/2006/relationships/slide" Target="slides/slide93.xml"/><Relationship Id="rId98" Type="http://schemas.openxmlformats.org/officeDocument/2006/relationships/slide" Target="slides/slide92.xml"/><Relationship Id="rId97" Type="http://schemas.openxmlformats.org/officeDocument/2006/relationships/slide" Target="slides/slide91.xml"/><Relationship Id="rId96" Type="http://schemas.openxmlformats.org/officeDocument/2006/relationships/slide" Target="slides/slide90.xml"/><Relationship Id="rId95" Type="http://schemas.openxmlformats.org/officeDocument/2006/relationships/slide" Target="slides/slide89.xml"/><Relationship Id="rId94" Type="http://schemas.openxmlformats.org/officeDocument/2006/relationships/slide" Target="slides/slide88.xml"/><Relationship Id="rId93" Type="http://schemas.openxmlformats.org/officeDocument/2006/relationships/slide" Target="slides/slide87.xml"/><Relationship Id="rId92" Type="http://schemas.openxmlformats.org/officeDocument/2006/relationships/slide" Target="slides/slide86.xml"/><Relationship Id="rId91" Type="http://schemas.openxmlformats.org/officeDocument/2006/relationships/slide" Target="slides/slide85.xml"/><Relationship Id="rId90" Type="http://schemas.openxmlformats.org/officeDocument/2006/relationships/slide" Target="slides/slide84.xml"/><Relationship Id="rId9" Type="http://schemas.openxmlformats.org/officeDocument/2006/relationships/slide" Target="slides/slide4.xml"/><Relationship Id="rId89" Type="http://schemas.openxmlformats.org/officeDocument/2006/relationships/slide" Target="slides/slide83.xml"/><Relationship Id="rId88" Type="http://schemas.openxmlformats.org/officeDocument/2006/relationships/slide" Target="slides/slide82.xml"/><Relationship Id="rId87" Type="http://schemas.openxmlformats.org/officeDocument/2006/relationships/slide" Target="slides/slide81.xml"/><Relationship Id="rId86" Type="http://schemas.openxmlformats.org/officeDocument/2006/relationships/slide" Target="slides/slide80.xml"/><Relationship Id="rId85" Type="http://schemas.openxmlformats.org/officeDocument/2006/relationships/slide" Target="slides/slide79.xml"/><Relationship Id="rId84" Type="http://schemas.openxmlformats.org/officeDocument/2006/relationships/slide" Target="slides/slide78.xml"/><Relationship Id="rId83" Type="http://schemas.openxmlformats.org/officeDocument/2006/relationships/slide" Target="slides/slide77.xml"/><Relationship Id="rId82" Type="http://schemas.openxmlformats.org/officeDocument/2006/relationships/slide" Target="slides/slide76.xml"/><Relationship Id="rId81" Type="http://schemas.openxmlformats.org/officeDocument/2006/relationships/slide" Target="slides/slide75.xml"/><Relationship Id="rId80" Type="http://schemas.openxmlformats.org/officeDocument/2006/relationships/slide" Target="slides/slide74.xml"/><Relationship Id="rId8" Type="http://schemas.openxmlformats.org/officeDocument/2006/relationships/slide" Target="slides/slide3.xml"/><Relationship Id="rId79" Type="http://schemas.openxmlformats.org/officeDocument/2006/relationships/slide" Target="slides/slide73.xml"/><Relationship Id="rId78" Type="http://schemas.openxmlformats.org/officeDocument/2006/relationships/slide" Target="slides/slide72.xml"/><Relationship Id="rId77" Type="http://schemas.openxmlformats.org/officeDocument/2006/relationships/slide" Target="slides/slide71.xml"/><Relationship Id="rId76" Type="http://schemas.openxmlformats.org/officeDocument/2006/relationships/slide" Target="slides/slide70.xml"/><Relationship Id="rId75" Type="http://schemas.openxmlformats.org/officeDocument/2006/relationships/slide" Target="slides/slide69.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slide" Target="slides/slide2.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notesMaster" Target="notesMasters/notesMaster1.xml"/><Relationship Id="rId15" Type="http://schemas.openxmlformats.org/officeDocument/2006/relationships/slide" Target="slides/slide10.xml"/><Relationship Id="rId14" Type="http://schemas.openxmlformats.org/officeDocument/2006/relationships/slide" Target="slides/slide9.xml"/><Relationship Id="rId134" Type="http://schemas.openxmlformats.org/officeDocument/2006/relationships/commentAuthors" Target="commentAuthors.xml"/><Relationship Id="rId133" Type="http://schemas.openxmlformats.org/officeDocument/2006/relationships/tableStyles" Target="tableStyles.xml"/><Relationship Id="rId132" Type="http://schemas.openxmlformats.org/officeDocument/2006/relationships/viewProps" Target="viewProps.xml"/><Relationship Id="rId131" Type="http://schemas.openxmlformats.org/officeDocument/2006/relationships/presProps" Target="presProps.xml"/><Relationship Id="rId130" Type="http://schemas.openxmlformats.org/officeDocument/2006/relationships/slide" Target="slides/slide124.xml"/><Relationship Id="rId13" Type="http://schemas.openxmlformats.org/officeDocument/2006/relationships/slide" Target="slides/slide8.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121" Type="http://schemas.openxmlformats.org/officeDocument/2006/relationships/slide" Target="slides/slide115.xml"/><Relationship Id="rId120" Type="http://schemas.openxmlformats.org/officeDocument/2006/relationships/slide" Target="slides/slide114.xml"/><Relationship Id="rId12" Type="http://schemas.openxmlformats.org/officeDocument/2006/relationships/slide" Target="slides/slide7.xml"/><Relationship Id="rId119" Type="http://schemas.openxmlformats.org/officeDocument/2006/relationships/slide" Target="slides/slide113.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4" Type="http://schemas.openxmlformats.org/officeDocument/2006/relationships/slide" Target="slides/slide108.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110" Type="http://schemas.openxmlformats.org/officeDocument/2006/relationships/slide" Target="slides/slide104.xml"/><Relationship Id="rId11" Type="http://schemas.openxmlformats.org/officeDocument/2006/relationships/slide" Target="slides/slide6.xml"/><Relationship Id="rId109" Type="http://schemas.openxmlformats.org/officeDocument/2006/relationships/slide" Target="slides/slide103.xml"/><Relationship Id="rId108" Type="http://schemas.openxmlformats.org/officeDocument/2006/relationships/slide" Target="slides/slide102.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10" Type="http://schemas.openxmlformats.org/officeDocument/2006/relationships/slide" Target="slides/slide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auto"/>
            <a:fld id="{D2A48B96-639E-45A3-A0BA-2464DFDB1FAA}" type="datetimeFigureOut">
              <a:rPr lang="zh-CN" altLang="en-US" strike="noStrike" noProof="1" smtClean="0">
                <a:latin typeface="+mn-lt"/>
                <a:ea typeface="+mn-ea"/>
                <a:cs typeface="+mn-cs"/>
              </a:rPr>
            </a:fld>
            <a:endParaRPr lang="zh-CN" altLang="en-US" strike="noStrike" noProof="1"/>
          </a:p>
        </p:txBody>
      </p:sp>
      <p:sp>
        <p:nvSpPr>
          <p:cNvPr id="7172"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7173"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auto"/>
            <a:fld id="{A6837353-30EB-4A48-80EB-173D804AEFBD}"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pPr>
              <a:defRPr/>
            </a:pPr>
            <a:fld id="{045029E3-D6DF-4122-B14E-50C33E077D2C}"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558800" y="1279525"/>
            <a:ext cx="5984875" cy="3454400"/>
          </a:xfrm>
        </p:spPr>
      </p:sp>
      <p:sp>
        <p:nvSpPr>
          <p:cNvPr id="3" name="备注占位符 2"/>
          <p:cNvSpPr>
            <a:spLocks noGrp="1"/>
          </p:cNvSpPr>
          <p:nvPr>
            <p:ph type="body" idx="1"/>
            <p:custDataLst>
              <p:tags r:id="rId4"/>
            </p:custDataLst>
          </p:nvPr>
        </p:nvSpPr>
        <p:spPr/>
        <p:txBody>
          <a:bodyPr>
            <a:normAutofit/>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E682B6B-BA5B-4598-84B7-085DBDE73F0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幻灯片图像占位符 1"/>
          <p:cNvSpPr>
            <a:spLocks noGrp="1" noRot="1" noChangeAspect="1" noChangeArrowheads="1" noTextEdit="1"/>
          </p:cNvSpPr>
          <p:nvPr>
            <p:ph type="sldImg" idx="4294967295"/>
            <p:custDataLst>
              <p:tags r:id="rId3"/>
            </p:custDataLst>
          </p:nvPr>
        </p:nvSpPr>
        <p:spPr>
          <a:ln>
            <a:miter lim="800000"/>
          </a:ln>
        </p:spPr>
      </p:sp>
      <p:sp>
        <p:nvSpPr>
          <p:cNvPr id="58370" name="文本占位符 2"/>
          <p:cNvSpPr>
            <a:spLocks noGrp="1" noChangeArrowheads="1"/>
          </p:cNvSpPr>
          <p:nvPr>
            <p:ph type="body" idx="1"/>
            <p:custDataLst>
              <p:tags r:id="rId4"/>
            </p:custDataLst>
          </p:nvPr>
        </p:nvSpPr>
        <p:spPr/>
        <p:txBody>
          <a:bodyPr/>
          <a:lstStyle/>
          <a:p>
            <a:r>
              <a:rPr lang="zh-CN" altLang="zh-CN"/>
              <a:t>大的国际背景</a:t>
            </a:r>
            <a:endParaRPr lang="zh-CN"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360680" y="2590165"/>
            <a:ext cx="6771005" cy="1084580"/>
          </a:xfrm>
        </p:spPr>
        <p:txBody>
          <a:bodyPr lIns="90000" tIns="46800" rIns="90000" bIns="46800" anchor="b" anchorCtr="0">
            <a:normAutofit/>
          </a:bodyPr>
          <a:lstStyle>
            <a:lvl1pPr algn="l">
              <a:defRPr sz="5000" b="1" i="0" spc="300" baseline="0">
                <a:effectLst/>
              </a:defRPr>
            </a:lvl1pPr>
          </a:lstStyle>
          <a:p>
            <a:pPr fontAlgn="auto"/>
            <a:r>
              <a:rPr lang="zh-CN" altLang="en-US"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360680" y="3763010"/>
            <a:ext cx="6771005" cy="654050"/>
          </a:xfrm>
        </p:spPr>
        <p:txBody>
          <a:bodyPr lIns="90000" tIns="46800" rIns="90000" bIns="46800">
            <a:normAutofit/>
          </a:bodyPr>
          <a:lstStyle>
            <a:lvl1pPr marL="0" indent="0" algn="l" eaLnBrk="1" fontAlgn="auto" latinLnBrk="0" hangingPunct="1">
              <a:lnSpc>
                <a:spcPct val="11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dirty="0"/>
              <a:t>单击此处编辑副标题</a:t>
            </a:r>
            <a:endParaRPr lang="zh-CN" altLang="en-US" strike="noStrike" noProof="1" dirty="0"/>
          </a:p>
        </p:txBody>
      </p:sp>
      <p:sp>
        <p:nvSpPr>
          <p:cNvPr id="4" name="灯片编号占位符 3"/>
          <p:cNvSpPr>
            <a:spLocks noGrp="1"/>
          </p:cNvSpPr>
          <p:nvPr>
            <p:ph type="sldNum" sz="quarter" idx="10"/>
          </p:nvPr>
        </p:nvSpPr>
        <p:spPr/>
        <p:txBody>
          <a:bodyPr/>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fld>
            <a:endParaRPr lang="zh-CN" altLang="en-US" strike="noStrike" noProof="1"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a:xfrm>
            <a:off x="609600" y="6245225"/>
            <a:ext cx="2844800" cy="476250"/>
          </a:xfrm>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a:xfrm>
            <a:off x="4165600" y="6245225"/>
            <a:ext cx="3860800" cy="476250"/>
          </a:xfrm>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a:xfrm>
            <a:off x="8737600" y="6245225"/>
            <a:ext cx="2844800" cy="476250"/>
          </a:xfrm>
        </p:spPr>
        <p:txBody>
          <a:bodyPr/>
          <a:p>
            <a:pPr lvl="0" eaLnBrk="1" fontAlgn="base" hangingPunct="1"/>
            <a:fld id="{9A0DB2DC-4C9A-4742-B13C-FB6460FD3503}" type="slidenum">
              <a:rPr lang="zh-CN" altLang="zh-CN" strike="noStrike" noProof="1" dirty="0">
                <a:latin typeface="Arial" panose="020B0604020202020204" pitchFamily="34" charset="0"/>
                <a:ea typeface="宋体" panose="02010600030101010101" pitchFamily="2" charset="-122"/>
                <a:cs typeface="+mn-cs"/>
              </a:rPr>
            </a:fld>
            <a:endParaRPr lang="zh-CN" altLang="zh-CN" strike="noStrike" noProof="1"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245225"/>
            <a:ext cx="2844800" cy="476250"/>
          </a:xfrm>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a:xfrm>
            <a:off x="4165600" y="6245225"/>
            <a:ext cx="3860800" cy="476250"/>
          </a:xfrm>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a:xfrm>
            <a:off x="8737600" y="6245225"/>
            <a:ext cx="2844800" cy="476250"/>
          </a:xfrm>
        </p:spPr>
        <p:txBody>
          <a:bodyPr/>
          <a:p>
            <a:pPr lvl="0" eaLnBrk="1" fontAlgn="base" hangingPunct="1"/>
            <a:fld id="{9A0DB2DC-4C9A-4742-B13C-FB6460FD3503}" type="slidenum">
              <a:rPr lang="zh-CN" altLang="zh-CN" strike="noStrike" noProof="1" dirty="0">
                <a:latin typeface="Arial" panose="020B0604020202020204" pitchFamily="34" charset="0"/>
                <a:ea typeface="宋体" panose="02010600030101010101" pitchFamily="2" charset="-122"/>
                <a:cs typeface="+mn-cs"/>
              </a:rPr>
            </a:fld>
            <a:endParaRPr lang="zh-CN" altLang="zh-CN" strike="noStrike" noProof="1"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397933" y="228600"/>
            <a:ext cx="11387667" cy="58705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a:xfrm>
            <a:off x="397933" y="6245225"/>
            <a:ext cx="3052233" cy="476250"/>
          </a:xfrm>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a:xfrm>
            <a:off x="4161367" y="6245225"/>
            <a:ext cx="3860800" cy="476250"/>
          </a:xfrm>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a:xfrm>
            <a:off x="8733367" y="6245225"/>
            <a:ext cx="3052233" cy="476250"/>
          </a:xfrm>
        </p:spPr>
        <p:txBody>
          <a:bodyPr/>
          <a:p>
            <a:pPr lvl="0" eaLnBrk="1" fontAlgn="base" hangingPunct="1"/>
            <a:fld id="{9A0DB2DC-4C9A-4742-B13C-FB6460FD3503}" type="slidenum">
              <a:rPr lang="zh-CN" altLang="zh-CN" strike="noStrike" noProof="1" dirty="0">
                <a:latin typeface="Arial" panose="020B0604020202020204" pitchFamily="34" charset="0"/>
                <a:ea typeface="宋体" panose="02010600030101010101" pitchFamily="2" charset="-122"/>
                <a:cs typeface="+mn-cs"/>
              </a:rPr>
            </a:fld>
            <a:endParaRPr lang="zh-CN" altLang="zh-CN" strike="noStrike" noProof="1"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a:xfrm>
            <a:off x="609600" y="1600200"/>
            <a:ext cx="109728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a:xfrm>
            <a:off x="609600" y="6245225"/>
            <a:ext cx="2844800" cy="476250"/>
          </a:xfrm>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a:xfrm>
            <a:off x="4165600" y="6245225"/>
            <a:ext cx="3860800" cy="476250"/>
          </a:xfrm>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a:xfrm>
            <a:off x="8737600" y="6245225"/>
            <a:ext cx="2844800" cy="476250"/>
          </a:xfrm>
        </p:spPr>
        <p:txBody>
          <a:bodyPr/>
          <a:p>
            <a:pPr lvl="0" eaLnBrk="1" fontAlgn="base" hangingPunct="1"/>
            <a:fld id="{9A0DB2DC-4C9A-4742-B13C-FB6460FD3503}" type="slidenum">
              <a:rPr lang="zh-CN" altLang="zh-CN" strike="noStrike" noProof="1" dirty="0">
                <a:latin typeface="Arial" panose="020B0604020202020204" pitchFamily="34" charset="0"/>
                <a:ea typeface="宋体" panose="02010600030101010101" pitchFamily="2" charset="-122"/>
                <a:cs typeface="+mn-cs"/>
              </a:rPr>
            </a:fld>
            <a:endParaRPr lang="zh-CN" altLang="zh-CN" strike="noStrike" noProof="1" dirty="0">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0"/>
            <a:ext cx="5384800"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6197600" y="1600200"/>
            <a:ext cx="5384800" cy="21859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6197600" y="3938588"/>
            <a:ext cx="5384800" cy="21875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a:xfrm>
            <a:off x="609600" y="6245225"/>
            <a:ext cx="2844800" cy="476250"/>
          </a:xfrm>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页脚占位符 6"/>
          <p:cNvSpPr>
            <a:spLocks noGrp="1"/>
          </p:cNvSpPr>
          <p:nvPr>
            <p:ph type="ftr" sz="quarter" idx="11"/>
          </p:nvPr>
        </p:nvSpPr>
        <p:spPr>
          <a:xfrm>
            <a:off x="4165600" y="6245225"/>
            <a:ext cx="3860800" cy="476250"/>
          </a:xfrm>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灯片编号占位符 7"/>
          <p:cNvSpPr>
            <a:spLocks noGrp="1"/>
          </p:cNvSpPr>
          <p:nvPr>
            <p:ph type="sldNum" sz="quarter" idx="12"/>
          </p:nvPr>
        </p:nvSpPr>
        <p:spPr>
          <a:xfrm>
            <a:off x="8737600" y="6245225"/>
            <a:ext cx="2844800" cy="476250"/>
          </a:xfrm>
        </p:spPr>
        <p:txBody>
          <a:bodyPr/>
          <a:p>
            <a:pPr lvl="0" eaLnBrk="1" fontAlgn="base" hangingPunct="1"/>
            <a:fld id="{9A0DB2DC-4C9A-4742-B13C-FB6460FD3503}" type="slidenum">
              <a:rPr lang="zh-CN" altLang="zh-CN" strike="noStrike" noProof="1" dirty="0">
                <a:latin typeface="Arial" panose="020B0604020202020204" pitchFamily="34" charset="0"/>
                <a:ea typeface="宋体" panose="02010600030101010101" pitchFamily="2" charset="-122"/>
                <a:cs typeface="+mn-cs"/>
              </a:rPr>
            </a:fld>
            <a:endParaRPr lang="zh-CN" altLang="zh-CN" strike="noStrike" noProof="1" dirty="0">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475" y="6350000"/>
            <a:ext cx="2700338" cy="315913"/>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388" y="6350000"/>
            <a:ext cx="3959225" cy="315913"/>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0000"/>
            <a:ext cx="2700338" cy="315913"/>
          </a:xfrm>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90A0C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06680" y="121920"/>
            <a:ext cx="7235825" cy="705485"/>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200" b="1" i="0" u="none" strike="noStrike" kern="1200" cap="none" spc="300" normalizeH="0" baseline="0" noProof="1" dirty="0">
                <a:uFillTx/>
                <a:latin typeface="Arial" panose="020B0604020202020204" pitchFamily="34" charset="0"/>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幻灯片">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9588"/>
          </a:xfrm>
          <a:prstGeom prst="rect">
            <a:avLst/>
          </a:prstGeom>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pic>
        <p:nvPicPr>
          <p:cNvPr id="2056" name="图片 3074"/>
          <p:cNvPicPr>
            <a:picLocks noChangeAspect="1"/>
          </p:cNvPicPr>
          <p:nvPr userDrawn="1"/>
        </p:nvPicPr>
        <p:blipFill>
          <a:blip r:embed="rId2"/>
          <a:srcRect t="42052" b="26295"/>
          <a:stretch>
            <a:fillRect/>
          </a:stretch>
        </p:blipFill>
        <p:spPr>
          <a:xfrm>
            <a:off x="46567" y="6381750"/>
            <a:ext cx="12149667" cy="463550"/>
          </a:xfrm>
          <a:prstGeom prst="rect">
            <a:avLst/>
          </a:prstGeom>
          <a:noFill/>
          <a:ln w="9525">
            <a:noFill/>
          </a:ln>
        </p:spPr>
      </p:pic>
      <p:pic>
        <p:nvPicPr>
          <p:cNvPr id="2057" name="图片 4" descr="图片1_meitu_1"/>
          <p:cNvPicPr>
            <a:picLocks noChangeAspect="1"/>
          </p:cNvPicPr>
          <p:nvPr userDrawn="1"/>
        </p:nvPicPr>
        <p:blipFill>
          <a:blip r:embed="rId3"/>
          <a:stretch>
            <a:fillRect/>
          </a:stretch>
        </p:blipFill>
        <p:spPr>
          <a:xfrm>
            <a:off x="9910233" y="0"/>
            <a:ext cx="2273300" cy="374650"/>
          </a:xfrm>
          <a:prstGeom prst="rect">
            <a:avLst/>
          </a:prstGeom>
          <a:noFill/>
          <a:ln w="9525">
            <a:noFill/>
          </a:ln>
        </p:spPr>
      </p:pic>
      <p:pic>
        <p:nvPicPr>
          <p:cNvPr id="2058" name="图片 5" descr="图片2_meitu_1"/>
          <p:cNvPicPr>
            <a:picLocks noChangeAspect="1"/>
          </p:cNvPicPr>
          <p:nvPr userDrawn="1"/>
        </p:nvPicPr>
        <p:blipFill>
          <a:blip r:embed="rId4"/>
          <a:srcRect r="1045"/>
          <a:stretch>
            <a:fillRect/>
          </a:stretch>
        </p:blipFill>
        <p:spPr>
          <a:xfrm>
            <a:off x="0" y="6381750"/>
            <a:ext cx="5050367" cy="485775"/>
          </a:xfrm>
          <a:prstGeom prst="rect">
            <a:avLst/>
          </a:prstGeom>
          <a:noFill/>
          <a:ln w="9525">
            <a:noFill/>
          </a:ln>
        </p:spPr>
      </p:pic>
      <p:sp>
        <p:nvSpPr>
          <p:cNvPr id="2059" name="文本框 3076"/>
          <p:cNvSpPr txBox="1"/>
          <p:nvPr userDrawn="1"/>
        </p:nvSpPr>
        <p:spPr>
          <a:xfrm>
            <a:off x="0" y="0"/>
            <a:ext cx="12183533" cy="6877685"/>
          </a:xfrm>
          <a:prstGeom prst="rect">
            <a:avLst/>
          </a:prstGeom>
          <a:noFill/>
          <a:ln w="57150" cap="flat" cmpd="sng">
            <a:solidFill>
              <a:srgbClr val="000099"/>
            </a:solidFill>
            <a:prstDash val="solid"/>
            <a:miter/>
            <a:headEnd type="none" w="med" len="med"/>
            <a:tailEnd type="none" w="med" len="med"/>
          </a:ln>
        </p:spPr>
        <p:txBody>
          <a:bodyPr wrap="square" anchor="t" anchorCtr="0">
            <a:spAutoFit/>
          </a:bodyPr>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800">
              <a:latin typeface="宋体" panose="02010600030101010101" pitchFamily="2" charset="-122"/>
              <a:ea typeface="宋体" panose="02010600030101010101" pitchFamily="2" charset="-122"/>
            </a:endParaRPr>
          </a:p>
          <a:p>
            <a:pPr lvl="0" indent="0"/>
            <a:endParaRPr lang="en-US" altLang="zh-CN" sz="800">
              <a:latin typeface="宋体" panose="02010600030101010101" pitchFamily="2" charset="-122"/>
              <a:ea typeface="宋体" panose="02010600030101010101" pitchFamily="2" charset="-122"/>
            </a:endParaRPr>
          </a:p>
          <a:p>
            <a:pPr lvl="0" indent="0"/>
            <a:endParaRPr lang="en-US" altLang="zh-CN" sz="800">
              <a:latin typeface="宋体" panose="02010600030101010101" pitchFamily="2" charset="-122"/>
              <a:ea typeface="宋体" panose="02010600030101010101" pitchFamily="2" charset="-122"/>
            </a:endParaRPr>
          </a:p>
          <a:p>
            <a:pPr lvl="0" indent="0"/>
            <a:endParaRPr lang="en-US" altLang="zh-CN" sz="900">
              <a:latin typeface="宋体" panose="02010600030101010101" pitchFamily="2" charset="-122"/>
              <a:ea typeface="宋体" panose="02010600030101010101" pitchFamily="2" charset="-122"/>
            </a:endParaRPr>
          </a:p>
        </p:txBody>
      </p:sp>
      <p:sp>
        <p:nvSpPr>
          <p:cNvPr id="2" name="日期占位符 1"/>
          <p:cNvSpPr>
            <a:spLocks noGrp="1"/>
          </p:cNvSpPr>
          <p:nvPr>
            <p:ph type="dt" sz="half" idx="10"/>
          </p:nvPr>
        </p:nvSpPr>
        <p:spPr>
          <a:xfrm>
            <a:off x="609600" y="6245225"/>
            <a:ext cx="2844800" cy="476250"/>
          </a:xfrm>
          <a:prstGeom prst="rect">
            <a:avLst/>
          </a:prstGeom>
          <a:noFill/>
          <a:ln w="9525">
            <a:noFill/>
            <a:miter lim="800000"/>
          </a:ln>
          <a:effectLst/>
        </p:spPr>
        <p:txBody>
          <a:bodyPr vert="horz" wrap="square" lIns="91440" tIns="45720" rIns="91440" bIns="45720" numCol="1" anchor="t" anchorCtr="0" compatLnSpc="1"/>
          <a:p>
            <a:pPr marL="0" marR="0" indent="0" algn="l" defTabSz="914400" rtl="0" eaLnBrk="1" fontAlgn="base" latinLnBrk="0" hangingPunct="1">
              <a:spcBef>
                <a:spcPts val="0"/>
              </a:spcBef>
              <a:spcAft>
                <a:spcPts val="0"/>
              </a:spcAft>
              <a:buClrTx/>
              <a:buSzTx/>
              <a:buFontTx/>
              <a:buNone/>
              <a:defRPr/>
            </a:pPr>
            <a:fld id="{530820CF-B880-4189-942D-D702A7CBA730}" type="datetimeFigureOut">
              <a:rPr kumimoji="0" lang="zh-CN" altLang="en-US" b="0" i="0" strike="noStrike" kern="1200" cap="none" spc="0" normalizeH="0" baseline="0" noProof="0" smtClean="0">
                <a:solidFill>
                  <a:schemeClr val="tx1"/>
                </a:solidFill>
                <a:latin typeface="Arial" panose="020B0604020202020204" pitchFamily="34" charset="0"/>
                <a:ea typeface="宋体" panose="02010600030101010101" pitchFamily="2" charset="-122"/>
                <a:cs typeface="+mn-cs"/>
              </a:rPr>
            </a:fld>
            <a:endParaRPr kumimoji="0" lang="zh-CN" altLang="en-US" b="0" i="0" strike="noStrike" kern="1200" cap="none" spc="0" normalizeH="0" baseline="0" noProof="0" smtClean="0">
              <a:solidFill>
                <a:schemeClr val="tx1"/>
              </a:solidFill>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a:xfrm>
            <a:off x="4165600" y="6245225"/>
            <a:ext cx="3860800" cy="476250"/>
          </a:xfrm>
          <a:prstGeom prst="rect">
            <a:avLst/>
          </a:prstGeom>
          <a:noFill/>
          <a:ln w="9525">
            <a:noFill/>
            <a:miter lim="800000"/>
          </a:ln>
          <a:effectLst/>
        </p:spPr>
        <p:txBody>
          <a:bodyPr vert="horz" wrap="square" lIns="91440" tIns="45720" rIns="91440" bIns="45720" numCol="1" anchor="t" anchorCtr="0" compatLnSpc="1"/>
          <a:p>
            <a:pPr marL="0" marR="0" indent="0" defTabSz="914400" rtl="0" eaLnBrk="1" fontAlgn="base" latinLnBrk="0" hangingPunct="1">
              <a:spcBef>
                <a:spcPts val="0"/>
              </a:spcBef>
              <a:spcAft>
                <a:spcPts val="0"/>
              </a:spcAft>
              <a:buClrTx/>
              <a:buSzTx/>
              <a:buFontTx/>
              <a:buNone/>
              <a:defRPr/>
            </a:pPr>
            <a:endParaRPr kumimoji="0" lang="zh-CN" altLang="en-US" b="0" i="0" strike="noStrike"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a:xfrm>
            <a:off x="8737600" y="6245225"/>
            <a:ext cx="2844800" cy="476250"/>
          </a:xfrm>
          <a:prstGeom prst="rect">
            <a:avLst/>
          </a:prstGeom>
          <a:noFill/>
          <a:ln w="9525">
            <a:noFill/>
            <a:miter lim="800000"/>
          </a:ln>
          <a:effectLst/>
        </p:spPr>
        <p:txBody>
          <a:bodyPr vert="horz" wrap="square" lIns="91440" tIns="45720" rIns="91440" bIns="45720" numCol="1" anchor="t" anchorCtr="0" compatLnSpc="1"/>
          <a:p>
            <a:pPr algn="r" fontAlgn="base"/>
            <a:fld id="{9A0DB2DC-4C9A-4742-B13C-FB6460FD3503}" type="slidenum">
              <a:rPr lang="zh-CN" altLang="en-US" sz="1400" strike="noStrike" noProof="1" dirty="0">
                <a:latin typeface="Arial" panose="020B0604020202020204" pitchFamily="34" charset="0"/>
                <a:ea typeface="宋体" panose="02010600030101010101" pitchFamily="2" charset="-122"/>
                <a:cs typeface="+mn-ea"/>
              </a:rPr>
            </a:fld>
            <a:endParaRPr lang="en-US" altLang="zh-CN" sz="1400"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tx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90A0C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06680" y="121920"/>
            <a:ext cx="7235825" cy="705485"/>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200" b="1" i="0" u="none" strike="noStrike" kern="1200" cap="none" spc="300" normalizeH="0" baseline="0" noProof="1" dirty="0">
                <a:uFillTx/>
                <a:latin typeface="Arial" panose="020B0604020202020204" pitchFamily="34" charset="0"/>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幻灯片">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9588"/>
          </a:xfrm>
          <a:prstGeom prst="rect">
            <a:avLst/>
          </a:prstGeom>
        </p:spPr>
      </p:pic>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pic>
        <p:nvPicPr>
          <p:cNvPr id="2056" name="图片 3074"/>
          <p:cNvPicPr>
            <a:picLocks noChangeAspect="1"/>
          </p:cNvPicPr>
          <p:nvPr userDrawn="1"/>
        </p:nvPicPr>
        <p:blipFill>
          <a:blip r:embed="rId2"/>
          <a:srcRect t="42052" b="26295"/>
          <a:stretch>
            <a:fillRect/>
          </a:stretch>
        </p:blipFill>
        <p:spPr>
          <a:xfrm>
            <a:off x="46567" y="6381750"/>
            <a:ext cx="12149667" cy="463550"/>
          </a:xfrm>
          <a:prstGeom prst="rect">
            <a:avLst/>
          </a:prstGeom>
          <a:noFill/>
          <a:ln w="9525">
            <a:noFill/>
          </a:ln>
        </p:spPr>
      </p:pic>
      <p:pic>
        <p:nvPicPr>
          <p:cNvPr id="2057" name="图片 4" descr="图片1_meitu_1"/>
          <p:cNvPicPr>
            <a:picLocks noChangeAspect="1"/>
          </p:cNvPicPr>
          <p:nvPr userDrawn="1"/>
        </p:nvPicPr>
        <p:blipFill>
          <a:blip r:embed="rId3"/>
          <a:stretch>
            <a:fillRect/>
          </a:stretch>
        </p:blipFill>
        <p:spPr>
          <a:xfrm>
            <a:off x="9910233" y="0"/>
            <a:ext cx="2273300" cy="374650"/>
          </a:xfrm>
          <a:prstGeom prst="rect">
            <a:avLst/>
          </a:prstGeom>
          <a:noFill/>
          <a:ln w="9525">
            <a:noFill/>
          </a:ln>
        </p:spPr>
      </p:pic>
      <p:pic>
        <p:nvPicPr>
          <p:cNvPr id="2058" name="图片 5" descr="图片2_meitu_1"/>
          <p:cNvPicPr>
            <a:picLocks noChangeAspect="1"/>
          </p:cNvPicPr>
          <p:nvPr userDrawn="1"/>
        </p:nvPicPr>
        <p:blipFill>
          <a:blip r:embed="rId4"/>
          <a:srcRect r="1045"/>
          <a:stretch>
            <a:fillRect/>
          </a:stretch>
        </p:blipFill>
        <p:spPr>
          <a:xfrm>
            <a:off x="0" y="6381750"/>
            <a:ext cx="5050367" cy="485775"/>
          </a:xfrm>
          <a:prstGeom prst="rect">
            <a:avLst/>
          </a:prstGeom>
          <a:noFill/>
          <a:ln w="9525">
            <a:noFill/>
          </a:ln>
        </p:spPr>
      </p:pic>
      <p:sp>
        <p:nvSpPr>
          <p:cNvPr id="2059" name="文本框 3076"/>
          <p:cNvSpPr txBox="1"/>
          <p:nvPr userDrawn="1"/>
        </p:nvSpPr>
        <p:spPr>
          <a:xfrm>
            <a:off x="0" y="0"/>
            <a:ext cx="12183533" cy="6877685"/>
          </a:xfrm>
          <a:prstGeom prst="rect">
            <a:avLst/>
          </a:prstGeom>
          <a:noFill/>
          <a:ln w="57150" cap="flat" cmpd="sng">
            <a:solidFill>
              <a:srgbClr val="000099"/>
            </a:solidFill>
            <a:prstDash val="solid"/>
            <a:miter/>
            <a:headEnd type="none" w="med" len="med"/>
            <a:tailEnd type="none" w="med" len="med"/>
          </a:ln>
        </p:spPr>
        <p:txBody>
          <a:bodyPr wrap="square" anchor="t" anchorCtr="0">
            <a:spAutoFit/>
          </a:bodyPr>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2400">
              <a:latin typeface="宋体" panose="02010600030101010101" pitchFamily="2" charset="-122"/>
              <a:ea typeface="宋体" panose="02010600030101010101" pitchFamily="2" charset="-122"/>
            </a:endParaRPr>
          </a:p>
          <a:p>
            <a:pPr lvl="0" indent="0"/>
            <a:endParaRPr lang="en-US" altLang="zh-CN" sz="800">
              <a:latin typeface="宋体" panose="02010600030101010101" pitchFamily="2" charset="-122"/>
              <a:ea typeface="宋体" panose="02010600030101010101" pitchFamily="2" charset="-122"/>
            </a:endParaRPr>
          </a:p>
          <a:p>
            <a:pPr lvl="0" indent="0"/>
            <a:endParaRPr lang="en-US" altLang="zh-CN" sz="800">
              <a:latin typeface="宋体" panose="02010600030101010101" pitchFamily="2" charset="-122"/>
              <a:ea typeface="宋体" panose="02010600030101010101" pitchFamily="2" charset="-122"/>
            </a:endParaRPr>
          </a:p>
          <a:p>
            <a:pPr lvl="0" indent="0"/>
            <a:endParaRPr lang="en-US" altLang="zh-CN" sz="800">
              <a:latin typeface="宋体" panose="02010600030101010101" pitchFamily="2" charset="-122"/>
              <a:ea typeface="宋体" panose="02010600030101010101" pitchFamily="2" charset="-122"/>
            </a:endParaRPr>
          </a:p>
          <a:p>
            <a:pPr lvl="0" indent="0"/>
            <a:endParaRPr lang="en-US" altLang="zh-CN" sz="900">
              <a:latin typeface="宋体" panose="02010600030101010101" pitchFamily="2" charset="-122"/>
              <a:ea typeface="宋体" panose="02010600030101010101" pitchFamily="2" charset="-122"/>
            </a:endParaRPr>
          </a:p>
        </p:txBody>
      </p:sp>
      <p:sp>
        <p:nvSpPr>
          <p:cNvPr id="2" name="日期占位符 1"/>
          <p:cNvSpPr>
            <a:spLocks noGrp="1"/>
          </p:cNvSpPr>
          <p:nvPr>
            <p:ph type="dt" sz="half" idx="10"/>
          </p:nvPr>
        </p:nvSpPr>
        <p:spPr>
          <a:xfrm>
            <a:off x="609600" y="6245225"/>
            <a:ext cx="2844800" cy="476250"/>
          </a:xfrm>
          <a:prstGeom prst="rect">
            <a:avLst/>
          </a:prstGeom>
          <a:noFill/>
          <a:ln w="9525">
            <a:noFill/>
            <a:miter lim="800000"/>
          </a:ln>
          <a:effectLst/>
        </p:spPr>
        <p:txBody>
          <a:bodyPr vert="horz" wrap="square" lIns="91440" tIns="45720" rIns="91440" bIns="45720" numCol="1" anchor="t" anchorCtr="0" compatLnSpc="1"/>
          <a:p>
            <a:pPr marL="0" marR="0" indent="0" algn="l" defTabSz="914400" rtl="0" eaLnBrk="1" fontAlgn="base" latinLnBrk="0" hangingPunct="1">
              <a:spcBef>
                <a:spcPts val="0"/>
              </a:spcBef>
              <a:spcAft>
                <a:spcPts val="0"/>
              </a:spcAft>
              <a:buClrTx/>
              <a:buSzTx/>
              <a:buFontTx/>
              <a:buNone/>
              <a:defRPr/>
            </a:pPr>
            <a:fld id="{530820CF-B880-4189-942D-D702A7CBA730}" type="datetimeFigureOut">
              <a:rPr kumimoji="0" lang="zh-CN" altLang="en-US" b="0" i="0" strike="noStrike" kern="1200" cap="none" spc="0" normalizeH="0" baseline="0" noProof="0" smtClean="0">
                <a:solidFill>
                  <a:schemeClr val="tx1"/>
                </a:solidFill>
                <a:latin typeface="Arial" panose="020B0604020202020204" pitchFamily="34" charset="0"/>
                <a:ea typeface="宋体" panose="02010600030101010101" pitchFamily="2" charset="-122"/>
                <a:cs typeface="+mn-cs"/>
              </a:rPr>
            </a:fld>
            <a:endParaRPr kumimoji="0" lang="zh-CN" altLang="en-US" b="0" i="0" strike="noStrike" kern="1200" cap="none" spc="0" normalizeH="0" baseline="0" noProof="0" smtClean="0">
              <a:solidFill>
                <a:schemeClr val="tx1"/>
              </a:solidFill>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a:xfrm>
            <a:off x="4165600" y="6245225"/>
            <a:ext cx="3860800" cy="476250"/>
          </a:xfrm>
          <a:prstGeom prst="rect">
            <a:avLst/>
          </a:prstGeom>
          <a:noFill/>
          <a:ln w="9525">
            <a:noFill/>
            <a:miter lim="800000"/>
          </a:ln>
          <a:effectLst/>
        </p:spPr>
        <p:txBody>
          <a:bodyPr vert="horz" wrap="square" lIns="91440" tIns="45720" rIns="91440" bIns="45720" numCol="1" anchor="t" anchorCtr="0" compatLnSpc="1"/>
          <a:p>
            <a:pPr marL="0" marR="0" indent="0" defTabSz="914400" rtl="0" eaLnBrk="1" fontAlgn="base" latinLnBrk="0" hangingPunct="1">
              <a:spcBef>
                <a:spcPts val="0"/>
              </a:spcBef>
              <a:spcAft>
                <a:spcPts val="0"/>
              </a:spcAft>
              <a:buClrTx/>
              <a:buSzTx/>
              <a:buFontTx/>
              <a:buNone/>
              <a:defRPr/>
            </a:pPr>
            <a:endParaRPr kumimoji="0" lang="zh-CN" altLang="en-US" b="0" i="0" strike="noStrike"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a:xfrm>
            <a:off x="8737600" y="6245225"/>
            <a:ext cx="2844800" cy="476250"/>
          </a:xfrm>
          <a:prstGeom prst="rect">
            <a:avLst/>
          </a:prstGeom>
          <a:noFill/>
          <a:ln w="9525">
            <a:noFill/>
            <a:miter lim="800000"/>
          </a:ln>
          <a:effectLst/>
        </p:spPr>
        <p:txBody>
          <a:bodyPr vert="horz" wrap="square" lIns="91440" tIns="45720" rIns="91440" bIns="45720" numCol="1" anchor="t" anchorCtr="0" compatLnSpc="1"/>
          <a:p>
            <a:pPr algn="r" fontAlgn="base"/>
            <a:fld id="{9A0DB2DC-4C9A-4742-B13C-FB6460FD3503}" type="slidenum">
              <a:rPr lang="zh-CN" altLang="en-US" sz="1400" strike="noStrike" noProof="1" dirty="0">
                <a:latin typeface="Arial" panose="020B0604020202020204" pitchFamily="34" charset="0"/>
                <a:ea typeface="宋体" panose="02010600030101010101" pitchFamily="2" charset="-122"/>
                <a:cs typeface="+mn-ea"/>
              </a:rPr>
            </a:fld>
            <a:endParaRPr lang="en-US" altLang="zh-CN" sz="1400"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image" Target="../media/image10.png"/><Relationship Id="rId7" Type="http://schemas.openxmlformats.org/officeDocument/2006/relationships/tags" Target="../tags/tag5.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slideLayout" Target="../slideLayouts/slideLayout5.xml"/><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image" Target="../media/image11.png"/><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4" Type="http://schemas.openxmlformats.org/officeDocument/2006/relationships/theme" Target="../theme/theme4.xml"/><Relationship Id="rId13" Type="http://schemas.openxmlformats.org/officeDocument/2006/relationships/image" Target="../media/image10.png"/><Relationship Id="rId12" Type="http://schemas.openxmlformats.org/officeDocument/2006/relationships/tags" Target="../tags/tag10.xml"/><Relationship Id="rId11" Type="http://schemas.openxmlformats.org/officeDocument/2006/relationships/image" Target="../media/image9.jpeg"/><Relationship Id="rId10" Type="http://schemas.openxmlformats.org/officeDocument/2006/relationships/image" Target="../media/image8.png"/><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p:sp>
        <p:nvSpPr>
          <p:cNvPr id="7" name="灯片编号占位符 6"/>
          <p:cNvSpPr>
            <a:spLocks noGrp="1"/>
          </p:cNvSpPr>
          <p:nvPr>
            <p:ph type="sldNum" sz="quarter" idx="4"/>
            <p:custDataLst>
              <p:tags r:id="rId2"/>
            </p:custDataLst>
          </p:nvPr>
        </p:nvSpPr>
        <p:spPr>
          <a:xfrm>
            <a:off x="8877300" y="6315075"/>
            <a:ext cx="2700338" cy="315913"/>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fld>
            <a:endParaRPr lang="zh-CN" altLang="en-US" strike="noStrike" noProof="1" dirty="0"/>
          </a:p>
        </p:txBody>
      </p:sp>
      <p:sp>
        <p:nvSpPr>
          <p:cNvPr id="9" name="任意多边形 8"/>
          <p:cNvSpPr/>
          <p:nvPr userDrawn="1"/>
        </p:nvSpPr>
        <p:spPr>
          <a:xfrm>
            <a:off x="6253323" y="3833821"/>
            <a:ext cx="5722777" cy="2797484"/>
          </a:xfrm>
          <a:custGeom>
            <a:avLst/>
            <a:gdLst>
              <a:gd name="connsiteX0" fmla="*/ 10003 w 10003"/>
              <a:gd name="connsiteY0" fmla="*/ 5202 h 5202"/>
              <a:gd name="connsiteX1" fmla="*/ 0 w 10003"/>
              <a:gd name="connsiteY1" fmla="*/ 5202 h 5202"/>
              <a:gd name="connsiteX2" fmla="*/ 4352 w 10003"/>
              <a:gd name="connsiteY2" fmla="*/ 0 h 5202"/>
              <a:gd name="connsiteX3" fmla="*/ 10003 w 10003"/>
              <a:gd name="connsiteY3" fmla="*/ 1150 h 5202"/>
              <a:gd name="connsiteX4" fmla="*/ 10003 w 10003"/>
              <a:gd name="connsiteY4" fmla="*/ 5202 h 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2" h="4405">
                <a:moveTo>
                  <a:pt x="0" y="4405"/>
                </a:moveTo>
                <a:lnTo>
                  <a:pt x="3966" y="0"/>
                </a:lnTo>
                <a:lnTo>
                  <a:pt x="9012" y="973"/>
                </a:lnTo>
                <a:lnTo>
                  <a:pt x="9012" y="4405"/>
                </a:lnTo>
                <a:lnTo>
                  <a:pt x="0" y="4405"/>
                </a:lnTo>
                <a:close/>
              </a:path>
            </a:pathLst>
          </a:custGeom>
          <a:blipFill rotWithShape="1">
            <a:blip r:embed="rId3"/>
            <a:stretch>
              <a:fillRect t="-33000" r="-10000" b="-3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fontAlgn="auto"/>
            <a:endParaRPr lang="zh-CN" altLang="en-US" strike="noStrike" noProof="1"/>
          </a:p>
        </p:txBody>
      </p:sp>
      <p:sp>
        <p:nvSpPr>
          <p:cNvPr id="23" name="任意多边形 22"/>
          <p:cNvSpPr/>
          <p:nvPr userDrawn="1"/>
        </p:nvSpPr>
        <p:spPr>
          <a:xfrm flipH="1" flipV="1">
            <a:off x="5737936" y="238125"/>
            <a:ext cx="5902497" cy="3708914"/>
          </a:xfrm>
          <a:custGeom>
            <a:avLst/>
            <a:gdLst>
              <a:gd name="adj" fmla="val 56309"/>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9295" h="5841">
                <a:moveTo>
                  <a:pt x="5259" y="0"/>
                </a:moveTo>
                <a:lnTo>
                  <a:pt x="9295" y="5841"/>
                </a:lnTo>
                <a:lnTo>
                  <a:pt x="0" y="5841"/>
                </a:lnTo>
                <a:lnTo>
                  <a:pt x="5259" y="0"/>
                </a:lnTo>
                <a:close/>
              </a:path>
            </a:pathLst>
          </a:custGeom>
          <a:blipFill rotWithShape="0">
            <a:blip r:embed="rId4"/>
            <a:stretch>
              <a:fillRect l="-78000" t="-82000" r="-47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fontAlgn="auto"/>
            <a:endParaRPr lang="zh-CN" altLang="en-US" strike="noStrike" noProof="1"/>
          </a:p>
        </p:txBody>
      </p:sp>
      <p:sp>
        <p:nvSpPr>
          <p:cNvPr id="24" name="任意多边形 23"/>
          <p:cNvSpPr/>
          <p:nvPr userDrawn="1"/>
        </p:nvSpPr>
        <p:spPr>
          <a:xfrm>
            <a:off x="8977974" y="267064"/>
            <a:ext cx="2998126" cy="3912533"/>
          </a:xfrm>
          <a:custGeom>
            <a:avLst/>
            <a:gdLst>
              <a:gd name="adj" fmla="val 56309"/>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4721" h="6161">
                <a:moveTo>
                  <a:pt x="4721" y="6161"/>
                </a:moveTo>
                <a:lnTo>
                  <a:pt x="0" y="5244"/>
                </a:lnTo>
                <a:lnTo>
                  <a:pt x="4721" y="0"/>
                </a:lnTo>
                <a:lnTo>
                  <a:pt x="4721" y="6161"/>
                </a:lnTo>
                <a:close/>
              </a:path>
            </a:pathLst>
          </a:custGeom>
          <a:blipFill rotWithShape="1">
            <a:blip r:embed="rId5"/>
            <a:stretch>
              <a:fillRect l="-1000" r="-6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fontAlgn="auto"/>
            <a:endParaRPr lang="zh-CN" altLang="en-US" strike="noStrike" noProof="1"/>
          </a:p>
        </p:txBody>
      </p:sp>
      <p:sp>
        <p:nvSpPr>
          <p:cNvPr id="8" name="矩形 7"/>
          <p:cNvSpPr/>
          <p:nvPr userDrawn="1"/>
        </p:nvSpPr>
        <p:spPr>
          <a:xfrm>
            <a:off x="0" y="2324100"/>
            <a:ext cx="8172450" cy="2209800"/>
          </a:xfrm>
          <a:prstGeom prst="rect">
            <a:avLst/>
          </a:prstGeom>
          <a:gradFill>
            <a:gsLst>
              <a:gs pos="33000">
                <a:srgbClr val="D7DDEE">
                  <a:alpha val="100000"/>
                </a:srgbClr>
              </a:gs>
              <a:gs pos="0">
                <a:srgbClr val="AFBADD">
                  <a:alpha val="100000"/>
                </a:srgb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5E75BA">
            <a:alpha val="68999"/>
          </a:srgbClr>
        </a:solidFill>
        <a:effectLst/>
      </p:bgPr>
    </p:bg>
    <p:spTree>
      <p:nvGrpSpPr>
        <p:cNvPr id="1" name=""/>
        <p:cNvGrpSpPr/>
        <p:nvPr/>
      </p:nvGrpSpPr>
      <p:grpSpPr/>
      <p:pic>
        <p:nvPicPr>
          <p:cNvPr id="2050" name="图片 6" descr="C:/Users/hp/AppData/Local/Temp/kaimatting/20210105125959/output_aiMatting_20210105130003.pngoutput_aiMatting_20210105130003"/>
          <p:cNvPicPr>
            <a:picLocks noChangeAspect="1"/>
          </p:cNvPicPr>
          <p:nvPr userDrawn="1"/>
        </p:nvPicPr>
        <p:blipFill>
          <a:blip r:embed="rId5"/>
          <a:stretch>
            <a:fillRect/>
          </a:stretch>
        </p:blipFill>
        <p:spPr>
          <a:xfrm>
            <a:off x="3082925" y="1652588"/>
            <a:ext cx="6016625" cy="4191000"/>
          </a:xfrm>
          <a:prstGeom prst="rect">
            <a:avLst/>
          </a:prstGeom>
          <a:noFill/>
          <a:ln w="9525">
            <a:noFill/>
          </a:ln>
        </p:spPr>
      </p:pic>
      <p:sp>
        <p:nvSpPr>
          <p:cNvPr id="12" name="矩形 11"/>
          <p:cNvSpPr/>
          <p:nvPr userDrawn="1"/>
        </p:nvSpPr>
        <p:spPr>
          <a:xfrm>
            <a:off x="-28575" y="0"/>
            <a:ext cx="12220575" cy="6858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13" name="矩形 12"/>
          <p:cNvSpPr/>
          <p:nvPr userDrawn="1"/>
        </p:nvSpPr>
        <p:spPr>
          <a:xfrm>
            <a:off x="-12700" y="0"/>
            <a:ext cx="12220575" cy="881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053" name="文本框 28"/>
          <p:cNvSpPr txBox="1"/>
          <p:nvPr userDrawn="1"/>
        </p:nvSpPr>
        <p:spPr>
          <a:xfrm>
            <a:off x="9545638" y="498475"/>
            <a:ext cx="2470150" cy="260350"/>
          </a:xfrm>
          <a:prstGeom prst="rect">
            <a:avLst/>
          </a:prstGeom>
          <a:noFill/>
          <a:ln w="9525">
            <a:noFill/>
          </a:ln>
        </p:spPr>
        <p:txBody>
          <a:bodyPr wrap="square" anchor="t" anchorCtr="0">
            <a:spAutoFit/>
          </a:bodyPr>
          <a:p>
            <a:pPr lvl="0" algn="ctr"/>
            <a:r>
              <a:rPr lang="en-US" altLang="zh-CN" sz="1100">
                <a:solidFill>
                  <a:srgbClr val="FF0000"/>
                </a:solidFill>
                <a:latin typeface="Times New Roman" panose="02020603050405020304" charset="0"/>
                <a:ea typeface="黑体" panose="02010609060101010101" charset="-122"/>
              </a:rPr>
              <a:t>No.1  Senior  Middle  School  of  Siping</a:t>
            </a:r>
            <a:endParaRPr lang="en-US" altLang="zh-CN" sz="1100">
              <a:solidFill>
                <a:srgbClr val="FF0000"/>
              </a:solidFill>
              <a:latin typeface="Times New Roman" panose="02020603050405020304" charset="0"/>
              <a:ea typeface="黑体" panose="02010609060101010101" charset="-122"/>
            </a:endParaRPr>
          </a:p>
        </p:txBody>
      </p:sp>
      <p:pic>
        <p:nvPicPr>
          <p:cNvPr id="2054" name="图片 29" descr="32fa828ba61ea8d3cc8a358a9a0a304e241f5897"/>
          <p:cNvPicPr>
            <a:picLocks noChangeAspect="1"/>
          </p:cNvPicPr>
          <p:nvPr userDrawn="1"/>
        </p:nvPicPr>
        <p:blipFill>
          <a:blip r:embed="rId6"/>
          <a:stretch>
            <a:fillRect/>
          </a:stretch>
        </p:blipFill>
        <p:spPr>
          <a:xfrm>
            <a:off x="8528050" y="65088"/>
            <a:ext cx="1017588" cy="779462"/>
          </a:xfrm>
          <a:prstGeom prst="rect">
            <a:avLst/>
          </a:prstGeom>
          <a:noFill/>
          <a:ln w="9525">
            <a:noFill/>
          </a:ln>
        </p:spPr>
      </p:pic>
      <p:cxnSp>
        <p:nvCxnSpPr>
          <p:cNvPr id="16" name="直接连接符 15"/>
          <p:cNvCxnSpPr/>
          <p:nvPr userDrawn="1"/>
        </p:nvCxnSpPr>
        <p:spPr>
          <a:xfrm flipV="1">
            <a:off x="-131762" y="881063"/>
            <a:ext cx="12338050" cy="7938"/>
          </a:xfrm>
          <a:prstGeom prst="line">
            <a:avLst/>
          </a:prstGeom>
          <a:ln w="222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56" name="标题 16"/>
          <p:cNvSpPr>
            <a:spLocks noGrp="1"/>
          </p:cNvSpPr>
          <p:nvPr>
            <p:ph type="title"/>
            <p:custDataLst>
              <p:tags r:id="rId7"/>
            </p:custDataLst>
          </p:nvPr>
        </p:nvSpPr>
        <p:spPr>
          <a:xfrm>
            <a:off x="122238" y="101600"/>
            <a:ext cx="7543800" cy="706438"/>
          </a:xfrm>
          <a:prstGeom prst="rect">
            <a:avLst/>
          </a:prstGeom>
          <a:noFill/>
          <a:ln w="9525">
            <a:noFill/>
          </a:ln>
        </p:spPr>
        <p:txBody>
          <a:bodyPr vert="horz" lIns="90000" tIns="46800" rIns="90000" bIns="46800" anchor="ctr" anchorCtr="0"/>
          <a:p>
            <a:pPr marL="0" lvl="0" indent="0"/>
            <a:r>
              <a:rPr lang="zh-CN" dirty="0"/>
              <a:t>单击此处编辑母版标题样式</a:t>
            </a:r>
            <a:endParaRPr lang="zh-CN" dirty="0"/>
          </a:p>
        </p:txBody>
      </p:sp>
      <p:pic>
        <p:nvPicPr>
          <p:cNvPr id="2057" name="图片 27"/>
          <p:cNvPicPr>
            <a:picLocks noChangeAspect="1"/>
          </p:cNvPicPr>
          <p:nvPr userDrawn="1"/>
        </p:nvPicPr>
        <p:blipFill>
          <a:blip r:embed="rId8">
            <a:lum contrast="6000"/>
          </a:blip>
          <a:stretch>
            <a:fillRect/>
          </a:stretch>
        </p:blipFill>
        <p:spPr>
          <a:xfrm>
            <a:off x="9636125" y="171450"/>
            <a:ext cx="2289175" cy="3270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
          <a:stretch>
            <a:fillRect t="-9000" r="-7000" b="-11000"/>
          </a:stretch>
        </a:blipFill>
        <a:effectLst/>
      </p:bgPr>
    </p:bg>
    <p:spTree>
      <p:nvGrpSpPr>
        <p:cNvPr id="1" name=""/>
        <p:cNvGrpSpPr/>
        <p:nvPr/>
      </p:nvGrpSpPr>
      <p:grpSpPr/>
      <p:sp>
        <p:nvSpPr>
          <p:cNvPr id="8" name="矩形 7"/>
          <p:cNvSpPr/>
          <p:nvPr userDrawn="1"/>
        </p:nvSpPr>
        <p:spPr>
          <a:xfrm rot="10800000">
            <a:off x="0" y="0"/>
            <a:ext cx="10542588" cy="6858000"/>
          </a:xfrm>
          <a:prstGeom prst="rect">
            <a:avLst/>
          </a:prstGeom>
          <a:gradFill>
            <a:gsLst>
              <a:gs pos="86000">
                <a:srgbClr val="FAFAFA">
                  <a:alpha val="0"/>
                  <a:lumMod val="0"/>
                  <a:lumOff val="100000"/>
                </a:srgbClr>
              </a:gs>
              <a:gs pos="100000">
                <a:srgbClr val="FFFFFF">
                  <a:alpha val="0"/>
                </a:srgbClr>
              </a:gs>
              <a:gs pos="31000">
                <a:schemeClr val="bg1">
                  <a:alpha val="100000"/>
                  <a:lumMod val="0"/>
                  <a:lumOff val="10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56" r:id="rId1"/>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5E75BA">
            <a:alpha val="68999"/>
          </a:srgbClr>
        </a:solidFill>
        <a:effectLst/>
      </p:bgPr>
    </p:bg>
    <p:spTree>
      <p:nvGrpSpPr>
        <p:cNvPr id="1" name=""/>
        <p:cNvGrpSpPr/>
        <p:nvPr/>
      </p:nvGrpSpPr>
      <p:grpSpPr/>
      <p:pic>
        <p:nvPicPr>
          <p:cNvPr id="2050" name="图片 6" descr="C:/Users/hp/AppData/Local/Temp/kaimatting/20210105125959/output_aiMatting_20210105130003.pngoutput_aiMatting_20210105130003"/>
          <p:cNvPicPr>
            <a:picLocks noChangeAspect="1"/>
          </p:cNvPicPr>
          <p:nvPr userDrawn="1"/>
        </p:nvPicPr>
        <p:blipFill>
          <a:blip r:embed="rId10"/>
          <a:stretch>
            <a:fillRect/>
          </a:stretch>
        </p:blipFill>
        <p:spPr>
          <a:xfrm>
            <a:off x="3082925" y="1652588"/>
            <a:ext cx="6016625" cy="4191000"/>
          </a:xfrm>
          <a:prstGeom prst="rect">
            <a:avLst/>
          </a:prstGeom>
          <a:noFill/>
          <a:ln w="9525">
            <a:noFill/>
          </a:ln>
        </p:spPr>
      </p:pic>
      <p:sp>
        <p:nvSpPr>
          <p:cNvPr id="12" name="矩形 11"/>
          <p:cNvSpPr/>
          <p:nvPr userDrawn="1"/>
        </p:nvSpPr>
        <p:spPr>
          <a:xfrm>
            <a:off x="-28575" y="0"/>
            <a:ext cx="12220575" cy="6858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13" name="矩形 12"/>
          <p:cNvSpPr/>
          <p:nvPr userDrawn="1"/>
        </p:nvSpPr>
        <p:spPr>
          <a:xfrm>
            <a:off x="-12700" y="0"/>
            <a:ext cx="12220575" cy="881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053" name="文本框 28"/>
          <p:cNvSpPr txBox="1"/>
          <p:nvPr userDrawn="1"/>
        </p:nvSpPr>
        <p:spPr>
          <a:xfrm>
            <a:off x="9545638" y="498475"/>
            <a:ext cx="2470150" cy="260350"/>
          </a:xfrm>
          <a:prstGeom prst="rect">
            <a:avLst/>
          </a:prstGeom>
          <a:noFill/>
          <a:ln w="9525">
            <a:noFill/>
          </a:ln>
        </p:spPr>
        <p:txBody>
          <a:bodyPr wrap="square" anchor="t" anchorCtr="0">
            <a:spAutoFit/>
          </a:bodyPr>
          <a:p>
            <a:pPr lvl="0" algn="ctr"/>
            <a:r>
              <a:rPr lang="en-US" altLang="zh-CN" sz="1100">
                <a:solidFill>
                  <a:srgbClr val="FF0000"/>
                </a:solidFill>
                <a:latin typeface="Times New Roman" panose="02020603050405020304" charset="0"/>
                <a:ea typeface="黑体" panose="02010609060101010101" charset="-122"/>
              </a:rPr>
              <a:t>No.1  Senior  Middle  School  of  Siping</a:t>
            </a:r>
            <a:endParaRPr lang="en-US" altLang="zh-CN" sz="1100">
              <a:solidFill>
                <a:srgbClr val="FF0000"/>
              </a:solidFill>
              <a:latin typeface="Times New Roman" panose="02020603050405020304" charset="0"/>
              <a:ea typeface="黑体" panose="02010609060101010101" charset="-122"/>
            </a:endParaRPr>
          </a:p>
        </p:txBody>
      </p:sp>
      <p:pic>
        <p:nvPicPr>
          <p:cNvPr id="2054" name="图片 29" descr="32fa828ba61ea8d3cc8a358a9a0a304e241f5897"/>
          <p:cNvPicPr>
            <a:picLocks noChangeAspect="1"/>
          </p:cNvPicPr>
          <p:nvPr userDrawn="1"/>
        </p:nvPicPr>
        <p:blipFill>
          <a:blip r:embed="rId11"/>
          <a:stretch>
            <a:fillRect/>
          </a:stretch>
        </p:blipFill>
        <p:spPr>
          <a:xfrm>
            <a:off x="8528050" y="65088"/>
            <a:ext cx="1017588" cy="779462"/>
          </a:xfrm>
          <a:prstGeom prst="rect">
            <a:avLst/>
          </a:prstGeom>
          <a:noFill/>
          <a:ln w="9525">
            <a:noFill/>
          </a:ln>
        </p:spPr>
      </p:pic>
      <p:cxnSp>
        <p:nvCxnSpPr>
          <p:cNvPr id="16" name="直接连接符 15"/>
          <p:cNvCxnSpPr/>
          <p:nvPr userDrawn="1"/>
        </p:nvCxnSpPr>
        <p:spPr>
          <a:xfrm flipV="1">
            <a:off x="-131762" y="881063"/>
            <a:ext cx="12338050" cy="7938"/>
          </a:xfrm>
          <a:prstGeom prst="line">
            <a:avLst/>
          </a:prstGeom>
          <a:ln w="222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56" name="标题 16"/>
          <p:cNvSpPr>
            <a:spLocks noGrp="1"/>
          </p:cNvSpPr>
          <p:nvPr>
            <p:ph type="title"/>
            <p:custDataLst>
              <p:tags r:id="rId12"/>
            </p:custDataLst>
          </p:nvPr>
        </p:nvSpPr>
        <p:spPr>
          <a:xfrm>
            <a:off x="122238" y="101600"/>
            <a:ext cx="7543800" cy="706438"/>
          </a:xfrm>
          <a:prstGeom prst="rect">
            <a:avLst/>
          </a:prstGeom>
          <a:noFill/>
          <a:ln w="9525">
            <a:noFill/>
          </a:ln>
        </p:spPr>
        <p:txBody>
          <a:bodyPr vert="horz" lIns="90000" tIns="46800" rIns="90000" bIns="46800" anchor="ctr" anchorCtr="0"/>
          <a:p>
            <a:pPr marL="0" lvl="0" indent="0"/>
            <a:r>
              <a:rPr lang="zh-CN" dirty="0"/>
              <a:t>单击此处编辑母版标题样式</a:t>
            </a:r>
            <a:endParaRPr lang="zh-CN" dirty="0"/>
          </a:p>
        </p:txBody>
      </p:sp>
      <p:pic>
        <p:nvPicPr>
          <p:cNvPr id="2057" name="图片 27"/>
          <p:cNvPicPr>
            <a:picLocks noChangeAspect="1"/>
          </p:cNvPicPr>
          <p:nvPr userDrawn="1"/>
        </p:nvPicPr>
        <p:blipFill>
          <a:blip r:embed="rId13">
            <a:lum contrast="6000"/>
          </a:blip>
          <a:stretch>
            <a:fillRect/>
          </a:stretch>
        </p:blipFill>
        <p:spPr>
          <a:xfrm>
            <a:off x="9636125" y="171450"/>
            <a:ext cx="2289175" cy="3270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image" Target="../media/image14.jpeg"/><Relationship Id="rId20" Type="http://schemas.openxmlformats.org/officeDocument/2006/relationships/notesSlide" Target="../notesSlides/notesSlide1.xml"/><Relationship Id="rId2" Type="http://schemas.openxmlformats.org/officeDocument/2006/relationships/tags" Target="../tags/tag55.xml"/><Relationship Id="rId19" Type="http://schemas.openxmlformats.org/officeDocument/2006/relationships/slideLayout" Target="../slideLayouts/slideLayout15.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tags" Target="../tags/tag66.xml"/><Relationship Id="rId13" Type="http://schemas.openxmlformats.org/officeDocument/2006/relationships/tags" Target="../tags/tag65.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tags" Target="../tags/tag5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45.png"/></Relationships>
</file>

<file path=ppt/slides/_rels/slide105.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image" Target="../media/image49.png"/><Relationship Id="rId7" Type="http://schemas.openxmlformats.org/officeDocument/2006/relationships/tags" Target="../tags/tag292.xml"/><Relationship Id="rId6" Type="http://schemas.openxmlformats.org/officeDocument/2006/relationships/image" Target="../media/image48.png"/><Relationship Id="rId5" Type="http://schemas.openxmlformats.org/officeDocument/2006/relationships/tags" Target="../tags/tag291.xml"/><Relationship Id="rId4" Type="http://schemas.openxmlformats.org/officeDocument/2006/relationships/image" Target="../media/image47.png"/><Relationship Id="rId3" Type="http://schemas.openxmlformats.org/officeDocument/2006/relationships/tags" Target="../tags/tag290.xml"/><Relationship Id="rId2" Type="http://schemas.openxmlformats.org/officeDocument/2006/relationships/image" Target="../media/image46.png"/><Relationship Id="rId1" Type="http://schemas.openxmlformats.org/officeDocument/2006/relationships/tags" Target="../tags/tag28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50.jpeg"/></Relationships>
</file>

<file path=ppt/slides/_rels/slide109.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9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55.jpeg"/></Relationships>
</file>

<file path=ppt/slides/_rels/slide123.xml.rels><?xml version="1.0" encoding="UTF-8" standalone="yes"?>
<Relationships xmlns="http://schemas.openxmlformats.org/package/2006/relationships"><Relationship Id="rId9" Type="http://schemas.openxmlformats.org/officeDocument/2006/relationships/tags" Target="../tags/tag301.xml"/><Relationship Id="rId8" Type="http://schemas.openxmlformats.org/officeDocument/2006/relationships/tags" Target="../tags/tag300.xml"/><Relationship Id="rId7" Type="http://schemas.openxmlformats.org/officeDocument/2006/relationships/tags" Target="../tags/tag299.xml"/><Relationship Id="rId6" Type="http://schemas.openxmlformats.org/officeDocument/2006/relationships/tags" Target="../tags/tag298.xml"/><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tags" Target="../tags/tag295.xml"/><Relationship Id="rId26" Type="http://schemas.openxmlformats.org/officeDocument/2006/relationships/slideLayout" Target="../slideLayouts/slideLayout5.xml"/><Relationship Id="rId25" Type="http://schemas.openxmlformats.org/officeDocument/2006/relationships/tags" Target="../tags/tag317.xml"/><Relationship Id="rId24" Type="http://schemas.openxmlformats.org/officeDocument/2006/relationships/tags" Target="../tags/tag316.xml"/><Relationship Id="rId23" Type="http://schemas.openxmlformats.org/officeDocument/2006/relationships/tags" Target="../tags/tag315.xml"/><Relationship Id="rId22" Type="http://schemas.openxmlformats.org/officeDocument/2006/relationships/tags" Target="../tags/tag314.xml"/><Relationship Id="rId21" Type="http://schemas.openxmlformats.org/officeDocument/2006/relationships/tags" Target="../tags/tag313.xml"/><Relationship Id="rId20" Type="http://schemas.openxmlformats.org/officeDocument/2006/relationships/tags" Target="../tags/tag312.xml"/><Relationship Id="rId2" Type="http://schemas.openxmlformats.org/officeDocument/2006/relationships/image" Target="../media/image56.png"/><Relationship Id="rId19" Type="http://schemas.openxmlformats.org/officeDocument/2006/relationships/tags" Target="../tags/tag311.xml"/><Relationship Id="rId18" Type="http://schemas.openxmlformats.org/officeDocument/2006/relationships/tags" Target="../tags/tag310.xml"/><Relationship Id="rId17" Type="http://schemas.openxmlformats.org/officeDocument/2006/relationships/tags" Target="../tags/tag309.xml"/><Relationship Id="rId16" Type="http://schemas.openxmlformats.org/officeDocument/2006/relationships/tags" Target="../tags/tag308.xml"/><Relationship Id="rId15" Type="http://schemas.openxmlformats.org/officeDocument/2006/relationships/tags" Target="../tags/tag307.xml"/><Relationship Id="rId14" Type="http://schemas.openxmlformats.org/officeDocument/2006/relationships/tags" Target="../tags/tag306.xml"/><Relationship Id="rId13" Type="http://schemas.openxmlformats.org/officeDocument/2006/relationships/tags" Target="../tags/tag305.xml"/><Relationship Id="rId12" Type="http://schemas.openxmlformats.org/officeDocument/2006/relationships/tags" Target="../tags/tag304.xml"/><Relationship Id="rId11" Type="http://schemas.openxmlformats.org/officeDocument/2006/relationships/tags" Target="../tags/tag303.xml"/><Relationship Id="rId10" Type="http://schemas.openxmlformats.org/officeDocument/2006/relationships/tags" Target="../tags/tag302.xml"/><Relationship Id="rId1" Type="http://schemas.openxmlformats.org/officeDocument/2006/relationships/tags" Target="../tags/tag294.xml"/></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9" Type="http://schemas.openxmlformats.org/officeDocument/2006/relationships/oleObject" Target="../embeddings/oleObject5.bin"/><Relationship Id="rId8" Type="http://schemas.openxmlformats.org/officeDocument/2006/relationships/image" Target="../media/image18.png"/><Relationship Id="rId7" Type="http://schemas.openxmlformats.org/officeDocument/2006/relationships/oleObject" Target="../embeddings/oleObject4.bin"/><Relationship Id="rId6" Type="http://schemas.openxmlformats.org/officeDocument/2006/relationships/image" Target="../media/image17.png"/><Relationship Id="rId5" Type="http://schemas.openxmlformats.org/officeDocument/2006/relationships/oleObject" Target="../embeddings/oleObject3.bin"/><Relationship Id="rId4" Type="http://schemas.openxmlformats.org/officeDocument/2006/relationships/image" Target="../media/image16.png"/><Relationship Id="rId3" Type="http://schemas.openxmlformats.org/officeDocument/2006/relationships/oleObject" Target="../embeddings/oleObject2.bin"/><Relationship Id="rId2" Type="http://schemas.openxmlformats.org/officeDocument/2006/relationships/image" Target="../media/image15.png"/><Relationship Id="rId15" Type="http://schemas.openxmlformats.org/officeDocument/2006/relationships/vmlDrawing" Target="../drawings/vmlDrawing1.vml"/><Relationship Id="rId14" Type="http://schemas.openxmlformats.org/officeDocument/2006/relationships/slideLayout" Target="../slideLayouts/slideLayout11.xml"/><Relationship Id="rId13" Type="http://schemas.openxmlformats.org/officeDocument/2006/relationships/image" Target="../media/image21.GIF"/><Relationship Id="rId12" Type="http://schemas.openxmlformats.org/officeDocument/2006/relationships/image" Target="../media/image20.png"/><Relationship Id="rId11" Type="http://schemas.openxmlformats.org/officeDocument/2006/relationships/oleObject" Target="../embeddings/oleObject6.bin"/><Relationship Id="rId10" Type="http://schemas.openxmlformats.org/officeDocument/2006/relationships/image" Target="../media/image19.png"/><Relationship Id="rId1" Type="http://schemas.openxmlformats.org/officeDocument/2006/relationships/oleObject" Target="../embeddings/oleObject1.bin"/></Relationships>
</file>

<file path=ppt/slides/_rels/slide19.xml.rels>&#65279;<?xml version="1.0" encoding="utf-8"?><Relationships xmlns="http://schemas.openxmlformats.org/package/2006/relationships"><Relationship Type="http://schemas.openxmlformats.org/officeDocument/2006/relationships/slideLayout" Target="../slideLayouts/slideLayout11.xml" Id="rId5" /><Relationship Type="http://schemas.openxmlformats.org/officeDocument/2006/relationships/tags" Target="../tags/tag76.xml" Id="rId3" /><Relationship Type="http://schemas.openxmlformats.org/officeDocument/2006/relationships/tags" Target="../tags/tag75.xml" Id="rId2" /><Relationship Type="http://schemas.openxmlformats.org/officeDocument/2006/relationships/tags" Target="../tags/tag74.xml" Id="rId1" /></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image" Target="../media/image23.jpeg"/><Relationship Id="rId2" Type="http://schemas.openxmlformats.org/officeDocument/2006/relationships/tags" Target="../tags/tag78.xml"/><Relationship Id="rId1" Type="http://schemas.openxmlformats.org/officeDocument/2006/relationships/tags" Target="../tags/tag77.xml"/></Relationships>
</file>

<file path=ppt/slides/_rels/slide23.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1" Type="http://schemas.openxmlformats.org/officeDocument/2006/relationships/slideLayout" Target="../slideLayouts/slideLayout7.xml"/><Relationship Id="rId20" Type="http://schemas.openxmlformats.org/officeDocument/2006/relationships/tags" Target="../tags/tag100.xml"/><Relationship Id="rId2" Type="http://schemas.openxmlformats.org/officeDocument/2006/relationships/tags" Target="../tags/tag82.xml"/><Relationship Id="rId19" Type="http://schemas.openxmlformats.org/officeDocument/2006/relationships/tags" Target="../tags/tag99.xml"/><Relationship Id="rId18" Type="http://schemas.openxmlformats.org/officeDocument/2006/relationships/tags" Target="../tags/tag98.xml"/><Relationship Id="rId17" Type="http://schemas.openxmlformats.org/officeDocument/2006/relationships/tags" Target="../tags/tag97.xml"/><Relationship Id="rId16" Type="http://schemas.openxmlformats.org/officeDocument/2006/relationships/tags" Target="../tags/tag96.xml"/><Relationship Id="rId15" Type="http://schemas.openxmlformats.org/officeDocument/2006/relationships/tags" Target="../tags/tag95.xml"/><Relationship Id="rId14" Type="http://schemas.openxmlformats.org/officeDocument/2006/relationships/tags" Target="../tags/tag94.xml"/><Relationship Id="rId13" Type="http://schemas.openxmlformats.org/officeDocument/2006/relationships/tags" Target="../tags/tag93.xml"/><Relationship Id="rId12" Type="http://schemas.openxmlformats.org/officeDocument/2006/relationships/tags" Target="../tags/tag92.xml"/><Relationship Id="rId11" Type="http://schemas.openxmlformats.org/officeDocument/2006/relationships/tags" Target="../tags/tag91.xml"/><Relationship Id="rId10" Type="http://schemas.openxmlformats.org/officeDocument/2006/relationships/tags" Target="../tags/tag90.xml"/><Relationship Id="rId1" Type="http://schemas.openxmlformats.org/officeDocument/2006/relationships/tags" Target="../tags/tag81.xml"/></Relationships>
</file>

<file path=ppt/slides/_rels/slide24.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image" Target="../media/image25.jpeg"/><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image" Target="../media/image24.png"/><Relationship Id="rId2" Type="http://schemas.openxmlformats.org/officeDocument/2006/relationships/tags" Target="../tags/tag102.xml"/><Relationship Id="rId12" Type="http://schemas.openxmlformats.org/officeDocument/2006/relationships/slideLayout" Target="../slideLayouts/slideLayout7.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tags" Target="../tags/tag101.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image" Target="../media/image27.png"/><Relationship Id="rId4" Type="http://schemas.openxmlformats.org/officeDocument/2006/relationships/oleObject" Target="../embeddings/oleObject7.bin"/><Relationship Id="rId3" Type="http://schemas.openxmlformats.org/officeDocument/2006/relationships/tags" Target="../tags/tag111.xml"/><Relationship Id="rId2" Type="http://schemas.openxmlformats.org/officeDocument/2006/relationships/tags" Target="../tags/tag110.xml"/><Relationship Id="rId11" Type="http://schemas.openxmlformats.org/officeDocument/2006/relationships/notesSlide" Target="../notesSlides/notesSlide2.xml"/><Relationship Id="rId10" Type="http://schemas.openxmlformats.org/officeDocument/2006/relationships/vmlDrawing" Target="../drawings/vmlDrawing2.vml"/><Relationship Id="rId1" Type="http://schemas.openxmlformats.org/officeDocument/2006/relationships/tags" Target="../tags/tag109.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s>
</file>

<file path=ppt/slides/_rels/slide27.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1" Type="http://schemas.openxmlformats.org/officeDocument/2006/relationships/slideLayout" Target="../slideLayouts/slideLayout11.xml"/><Relationship Id="rId10" Type="http://schemas.openxmlformats.org/officeDocument/2006/relationships/tags" Target="../tags/tag134.xml"/><Relationship Id="rId1" Type="http://schemas.openxmlformats.org/officeDocument/2006/relationships/tags" Target="../tags/tag125.xml"/></Relationships>
</file>

<file path=ppt/slides/_rels/slide28.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image" Target="../media/image28.png"/><Relationship Id="rId12" Type="http://schemas.openxmlformats.org/officeDocument/2006/relationships/slideLayout" Target="../slideLayouts/slideLayout7.xml"/><Relationship Id="rId11" Type="http://schemas.openxmlformats.org/officeDocument/2006/relationships/tags" Target="../tags/tag144.xml"/><Relationship Id="rId10" Type="http://schemas.openxmlformats.org/officeDocument/2006/relationships/tags" Target="../tags/tag143.xml"/><Relationship Id="rId1" Type="http://schemas.openxmlformats.org/officeDocument/2006/relationships/tags" Target="../tags/tag135.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1.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image" Target="../media/image29.jpeg"/><Relationship Id="rId1" Type="http://schemas.openxmlformats.org/officeDocument/2006/relationships/tags" Target="../tags/tag145.xml"/></Relationships>
</file>

<file path=ppt/slides/_rels/slide3.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6" Type="http://schemas.openxmlformats.org/officeDocument/2006/relationships/slideLayout" Target="../slideLayouts/slideLayout2.xml"/><Relationship Id="rId25" Type="http://schemas.openxmlformats.org/officeDocument/2006/relationships/tags" Target="../tags/tag36.xml"/><Relationship Id="rId24" Type="http://schemas.openxmlformats.org/officeDocument/2006/relationships/tags" Target="../tags/tag35.xml"/><Relationship Id="rId23" Type="http://schemas.openxmlformats.org/officeDocument/2006/relationships/tags" Target="../tags/tag34.xml"/><Relationship Id="rId22" Type="http://schemas.openxmlformats.org/officeDocument/2006/relationships/tags" Target="../tags/tag33.xml"/><Relationship Id="rId21" Type="http://schemas.openxmlformats.org/officeDocument/2006/relationships/tags" Target="../tags/tag32.xml"/><Relationship Id="rId20" Type="http://schemas.openxmlformats.org/officeDocument/2006/relationships/tags" Target="../tags/tag31.xml"/><Relationship Id="rId2" Type="http://schemas.openxmlformats.org/officeDocument/2006/relationships/tags" Target="../tags/tag13.xml"/><Relationship Id="rId19" Type="http://schemas.openxmlformats.org/officeDocument/2006/relationships/tags" Target="../tags/tag30.xml"/><Relationship Id="rId18" Type="http://schemas.openxmlformats.org/officeDocument/2006/relationships/tags" Target="../tags/tag29.xml"/><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2.xml"/><Relationship Id="rId1" Type="http://schemas.openxmlformats.org/officeDocument/2006/relationships/tags" Target="../tags/tag151.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7.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s>
</file>

<file path=ppt/slides/_rels/slide34.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image" Target="../media/image33.jpeg"/><Relationship Id="rId7" Type="http://schemas.openxmlformats.org/officeDocument/2006/relationships/tags" Target="../tags/tag164.xml"/><Relationship Id="rId6" Type="http://schemas.openxmlformats.org/officeDocument/2006/relationships/image" Target="../media/image32.jpeg"/><Relationship Id="rId5" Type="http://schemas.openxmlformats.org/officeDocument/2006/relationships/tags" Target="../tags/tag163.xml"/><Relationship Id="rId4" Type="http://schemas.openxmlformats.org/officeDocument/2006/relationships/image" Target="../media/image31.jpeg"/><Relationship Id="rId3" Type="http://schemas.openxmlformats.org/officeDocument/2006/relationships/tags" Target="../tags/tag162.xml"/><Relationship Id="rId29" Type="http://schemas.openxmlformats.org/officeDocument/2006/relationships/slideLayout" Target="../slideLayouts/slideLayout11.xml"/><Relationship Id="rId28" Type="http://schemas.openxmlformats.org/officeDocument/2006/relationships/tags" Target="../tags/tag179.xml"/><Relationship Id="rId27" Type="http://schemas.openxmlformats.org/officeDocument/2006/relationships/tags" Target="../tags/tag178.xml"/><Relationship Id="rId26" Type="http://schemas.openxmlformats.org/officeDocument/2006/relationships/tags" Target="../tags/tag177.xml"/><Relationship Id="rId25" Type="http://schemas.openxmlformats.org/officeDocument/2006/relationships/tags" Target="../tags/tag176.xml"/><Relationship Id="rId24" Type="http://schemas.openxmlformats.org/officeDocument/2006/relationships/tags" Target="../tags/tag175.xml"/><Relationship Id="rId23" Type="http://schemas.openxmlformats.org/officeDocument/2006/relationships/tags" Target="../tags/tag174.xml"/><Relationship Id="rId22" Type="http://schemas.openxmlformats.org/officeDocument/2006/relationships/tags" Target="../tags/tag173.xml"/><Relationship Id="rId21" Type="http://schemas.openxmlformats.org/officeDocument/2006/relationships/tags" Target="../tags/tag172.xml"/><Relationship Id="rId20" Type="http://schemas.openxmlformats.org/officeDocument/2006/relationships/tags" Target="../tags/tag171.xml"/><Relationship Id="rId2" Type="http://schemas.openxmlformats.org/officeDocument/2006/relationships/image" Target="../media/image30.GIF"/><Relationship Id="rId19" Type="http://schemas.openxmlformats.org/officeDocument/2006/relationships/tags" Target="../tags/tag170.xml"/><Relationship Id="rId18" Type="http://schemas.openxmlformats.org/officeDocument/2006/relationships/image" Target="../media/image38.jpeg"/><Relationship Id="rId17" Type="http://schemas.openxmlformats.org/officeDocument/2006/relationships/tags" Target="../tags/tag169.xml"/><Relationship Id="rId16" Type="http://schemas.openxmlformats.org/officeDocument/2006/relationships/image" Target="../media/image37.jpeg"/><Relationship Id="rId15" Type="http://schemas.openxmlformats.org/officeDocument/2006/relationships/tags" Target="../tags/tag168.xml"/><Relationship Id="rId14" Type="http://schemas.openxmlformats.org/officeDocument/2006/relationships/image" Target="../media/image36.jpeg"/><Relationship Id="rId13" Type="http://schemas.openxmlformats.org/officeDocument/2006/relationships/tags" Target="../tags/tag167.xml"/><Relationship Id="rId12" Type="http://schemas.openxmlformats.org/officeDocument/2006/relationships/image" Target="../media/image35.jpeg"/><Relationship Id="rId11" Type="http://schemas.openxmlformats.org/officeDocument/2006/relationships/tags" Target="../tags/tag166.xml"/><Relationship Id="rId10" Type="http://schemas.openxmlformats.org/officeDocument/2006/relationships/image" Target="../media/image34.jpeg"/><Relationship Id="rId1" Type="http://schemas.openxmlformats.org/officeDocument/2006/relationships/tags" Target="../tags/tag16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NULL" TargetMode="External"/><Relationship Id="rId1"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8.xml"/><Relationship Id="rId2" Type="http://schemas.openxmlformats.org/officeDocument/2006/relationships/image" Target="../media/image13.jpeg"/><Relationship Id="rId1" Type="http://schemas.openxmlformats.org/officeDocument/2006/relationships/tags" Target="../tags/tag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hyperlink" Target="https://baike.so.com/doc/1504085-1590306.html" TargetMode="External"/><Relationship Id="rId3" Type="http://schemas.openxmlformats.org/officeDocument/2006/relationships/hyperlink" Target="https://baike.so.com/doc/5087180-5315200.html" TargetMode="External"/><Relationship Id="rId2" Type="http://schemas.openxmlformats.org/officeDocument/2006/relationships/hyperlink" Target="https://baike.so.com/doc/5963266-6176215.html" TargetMode="External"/><Relationship Id="rId1" Type="http://schemas.openxmlformats.org/officeDocument/2006/relationships/hyperlink" Target="https://baike.so.com/doc/6575727-6789491.html"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slide" Target="slide18.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8" Type="http://schemas.openxmlformats.org/officeDocument/2006/relationships/slideLayout" Target="../slideLayouts/slideLayout11.xml"/><Relationship Id="rId17" Type="http://schemas.openxmlformats.org/officeDocument/2006/relationships/tags" Target="../tags/tag53.xml"/><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slide" Target="slide15.xml"/></Relationships>
</file>

<file path=ppt/slides/_rels/slide60.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0" Type="http://schemas.openxmlformats.org/officeDocument/2006/relationships/slideLayout" Target="../slideLayouts/slideLayout7.xml"/><Relationship Id="rId2" Type="http://schemas.openxmlformats.org/officeDocument/2006/relationships/tags" Target="../tags/tag182.xml"/><Relationship Id="rId19" Type="http://schemas.openxmlformats.org/officeDocument/2006/relationships/tags" Target="../tags/tag199.xml"/><Relationship Id="rId18" Type="http://schemas.openxmlformats.org/officeDocument/2006/relationships/tags" Target="../tags/tag198.xml"/><Relationship Id="rId17" Type="http://schemas.openxmlformats.org/officeDocument/2006/relationships/tags" Target="../tags/tag197.xml"/><Relationship Id="rId16" Type="http://schemas.openxmlformats.org/officeDocument/2006/relationships/tags" Target="../tags/tag196.xml"/><Relationship Id="rId15" Type="http://schemas.openxmlformats.org/officeDocument/2006/relationships/tags" Target="../tags/tag195.xml"/><Relationship Id="rId14" Type="http://schemas.openxmlformats.org/officeDocument/2006/relationships/tags" Target="../tags/tag194.xml"/><Relationship Id="rId13" Type="http://schemas.openxmlformats.org/officeDocument/2006/relationships/tags" Target="../tags/tag193.xml"/><Relationship Id="rId12" Type="http://schemas.openxmlformats.org/officeDocument/2006/relationships/tags" Target="../tags/tag192.xml"/><Relationship Id="rId11" Type="http://schemas.openxmlformats.org/officeDocument/2006/relationships/tags" Target="../tags/tag191.xml"/><Relationship Id="rId10" Type="http://schemas.openxmlformats.org/officeDocument/2006/relationships/tags" Target="../tags/tag190.xml"/><Relationship Id="rId1" Type="http://schemas.openxmlformats.org/officeDocument/2006/relationships/tags" Target="../tags/tag18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0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image" Target="NULL" TargetMode="External"/><Relationship Id="rId2" Type="http://schemas.openxmlformats.org/officeDocument/2006/relationships/image" Target="../media/image40.png"/><Relationship Id="rId1" Type="http://schemas.openxmlformats.org/officeDocument/2006/relationships/tags" Target="../tags/tag20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s>
</file>

<file path=ppt/slides/_rels/slide74.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slide" Target="slide1.xml"/><Relationship Id="rId7" Type="http://schemas.openxmlformats.org/officeDocument/2006/relationships/tags" Target="../tags/tag217.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image" Target="../media/image42.jpeg"/><Relationship Id="rId11" Type="http://schemas.openxmlformats.org/officeDocument/2006/relationships/slideLayout" Target="../slideLayouts/slideLayout5.xml"/><Relationship Id="rId10" Type="http://schemas.openxmlformats.org/officeDocument/2006/relationships/tags" Target="../tags/tag219.xml"/><Relationship Id="rId1" Type="http://schemas.openxmlformats.org/officeDocument/2006/relationships/tags" Target="../tags/tag212.xml"/></Relationships>
</file>

<file path=ppt/slides/_rels/slide75.xml.rels><?xml version="1.0" encoding="UTF-8" standalone="yes"?>
<Relationships xmlns="http://schemas.openxmlformats.org/package/2006/relationships"><Relationship Id="rId9" Type="http://schemas.openxmlformats.org/officeDocument/2006/relationships/tags" Target="../tags/tag226.xml"/><Relationship Id="rId8" Type="http://schemas.openxmlformats.org/officeDocument/2006/relationships/tags" Target="../tags/tag225.xml"/><Relationship Id="rId7" Type="http://schemas.openxmlformats.org/officeDocument/2006/relationships/tags" Target="../tags/tag224.xml"/><Relationship Id="rId6" Type="http://schemas.openxmlformats.org/officeDocument/2006/relationships/tags" Target="../tags/tag223.xml"/><Relationship Id="rId5" Type="http://schemas.openxmlformats.org/officeDocument/2006/relationships/image" Target="../media/image44.jpeg"/><Relationship Id="rId4" Type="http://schemas.openxmlformats.org/officeDocument/2006/relationships/tags" Target="../tags/tag222.xml"/><Relationship Id="rId3" Type="http://schemas.openxmlformats.org/officeDocument/2006/relationships/image" Target="../media/image43.jpeg"/><Relationship Id="rId2" Type="http://schemas.openxmlformats.org/officeDocument/2006/relationships/tags" Target="../tags/tag221.xml"/><Relationship Id="rId11" Type="http://schemas.openxmlformats.org/officeDocument/2006/relationships/slideLayout" Target="../slideLayouts/slideLayout2.xml"/><Relationship Id="rId10" Type="http://schemas.openxmlformats.org/officeDocument/2006/relationships/tags" Target="../tags/tag227.xml"/><Relationship Id="rId1" Type="http://schemas.openxmlformats.org/officeDocument/2006/relationships/tags" Target="../tags/tag22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9" Type="http://schemas.openxmlformats.org/officeDocument/2006/relationships/tags" Target="../tags/tag236.xml"/><Relationship Id="rId8" Type="http://schemas.openxmlformats.org/officeDocument/2006/relationships/tags" Target="../tags/tag235.xml"/><Relationship Id="rId7" Type="http://schemas.openxmlformats.org/officeDocument/2006/relationships/tags" Target="../tags/tag234.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tags" Target="../tags/tag229.xml"/><Relationship Id="rId18" Type="http://schemas.openxmlformats.org/officeDocument/2006/relationships/slideLayout" Target="../slideLayouts/slideLayout11.xml"/><Relationship Id="rId17" Type="http://schemas.openxmlformats.org/officeDocument/2006/relationships/tags" Target="../tags/tag244.xml"/><Relationship Id="rId16" Type="http://schemas.openxmlformats.org/officeDocument/2006/relationships/tags" Target="../tags/tag243.xml"/><Relationship Id="rId15" Type="http://schemas.openxmlformats.org/officeDocument/2006/relationships/tags" Target="../tags/tag242.xml"/><Relationship Id="rId14" Type="http://schemas.openxmlformats.org/officeDocument/2006/relationships/tags" Target="../tags/tag241.xml"/><Relationship Id="rId13" Type="http://schemas.openxmlformats.org/officeDocument/2006/relationships/tags" Target="../tags/tag240.xml"/><Relationship Id="rId12" Type="http://schemas.openxmlformats.org/officeDocument/2006/relationships/tags" Target="../tags/tag239.xml"/><Relationship Id="rId11" Type="http://schemas.openxmlformats.org/officeDocument/2006/relationships/tags" Target="../tags/tag238.xml"/><Relationship Id="rId10" Type="http://schemas.openxmlformats.org/officeDocument/2006/relationships/tags" Target="../tags/tag237.xml"/><Relationship Id="rId1" Type="http://schemas.openxmlformats.org/officeDocument/2006/relationships/tags" Target="../tags/tag22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4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9" Type="http://schemas.openxmlformats.org/officeDocument/2006/relationships/tags" Target="../tags/tag254.xml"/><Relationship Id="rId8" Type="http://schemas.openxmlformats.org/officeDocument/2006/relationships/tags" Target="../tags/tag253.xml"/><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tags" Target="../tags/tag250.xml"/><Relationship Id="rId43" Type="http://schemas.openxmlformats.org/officeDocument/2006/relationships/slideLayout" Target="../slideLayouts/slideLayout7.xml"/><Relationship Id="rId42" Type="http://schemas.openxmlformats.org/officeDocument/2006/relationships/tags" Target="../tags/tag287.xml"/><Relationship Id="rId41" Type="http://schemas.openxmlformats.org/officeDocument/2006/relationships/tags" Target="../tags/tag286.xml"/><Relationship Id="rId40" Type="http://schemas.openxmlformats.org/officeDocument/2006/relationships/tags" Target="../tags/tag285.xml"/><Relationship Id="rId4" Type="http://schemas.openxmlformats.org/officeDocument/2006/relationships/tags" Target="../tags/tag249.xml"/><Relationship Id="rId39" Type="http://schemas.openxmlformats.org/officeDocument/2006/relationships/tags" Target="../tags/tag284.xml"/><Relationship Id="rId38" Type="http://schemas.openxmlformats.org/officeDocument/2006/relationships/tags" Target="../tags/tag283.xml"/><Relationship Id="rId37" Type="http://schemas.openxmlformats.org/officeDocument/2006/relationships/tags" Target="../tags/tag282.xml"/><Relationship Id="rId36" Type="http://schemas.openxmlformats.org/officeDocument/2006/relationships/tags" Target="../tags/tag281.xml"/><Relationship Id="rId35" Type="http://schemas.openxmlformats.org/officeDocument/2006/relationships/tags" Target="../tags/tag280.xml"/><Relationship Id="rId34" Type="http://schemas.openxmlformats.org/officeDocument/2006/relationships/tags" Target="../tags/tag279.xml"/><Relationship Id="rId33" Type="http://schemas.openxmlformats.org/officeDocument/2006/relationships/tags" Target="../tags/tag278.xml"/><Relationship Id="rId32" Type="http://schemas.openxmlformats.org/officeDocument/2006/relationships/tags" Target="../tags/tag277.xml"/><Relationship Id="rId31" Type="http://schemas.openxmlformats.org/officeDocument/2006/relationships/tags" Target="../tags/tag276.xml"/><Relationship Id="rId30" Type="http://schemas.openxmlformats.org/officeDocument/2006/relationships/tags" Target="../tags/tag275.xml"/><Relationship Id="rId3" Type="http://schemas.openxmlformats.org/officeDocument/2006/relationships/tags" Target="../tags/tag248.xml"/><Relationship Id="rId29" Type="http://schemas.openxmlformats.org/officeDocument/2006/relationships/tags" Target="../tags/tag274.xml"/><Relationship Id="rId28" Type="http://schemas.openxmlformats.org/officeDocument/2006/relationships/tags" Target="../tags/tag273.xml"/><Relationship Id="rId27" Type="http://schemas.openxmlformats.org/officeDocument/2006/relationships/tags" Target="../tags/tag272.xml"/><Relationship Id="rId26" Type="http://schemas.openxmlformats.org/officeDocument/2006/relationships/tags" Target="../tags/tag271.xml"/><Relationship Id="rId25" Type="http://schemas.openxmlformats.org/officeDocument/2006/relationships/tags" Target="../tags/tag270.xml"/><Relationship Id="rId24" Type="http://schemas.openxmlformats.org/officeDocument/2006/relationships/tags" Target="../tags/tag269.xml"/><Relationship Id="rId23" Type="http://schemas.openxmlformats.org/officeDocument/2006/relationships/tags" Target="../tags/tag268.xml"/><Relationship Id="rId22" Type="http://schemas.openxmlformats.org/officeDocument/2006/relationships/tags" Target="../tags/tag267.xml"/><Relationship Id="rId21" Type="http://schemas.openxmlformats.org/officeDocument/2006/relationships/tags" Target="../tags/tag266.xml"/><Relationship Id="rId20" Type="http://schemas.openxmlformats.org/officeDocument/2006/relationships/tags" Target="../tags/tag265.xml"/><Relationship Id="rId2" Type="http://schemas.openxmlformats.org/officeDocument/2006/relationships/tags" Target="../tags/tag247.xml"/><Relationship Id="rId19" Type="http://schemas.openxmlformats.org/officeDocument/2006/relationships/tags" Target="../tags/tag264.xml"/><Relationship Id="rId18" Type="http://schemas.openxmlformats.org/officeDocument/2006/relationships/tags" Target="../tags/tag263.xml"/><Relationship Id="rId17" Type="http://schemas.openxmlformats.org/officeDocument/2006/relationships/tags" Target="../tags/tag262.xml"/><Relationship Id="rId16" Type="http://schemas.openxmlformats.org/officeDocument/2006/relationships/tags" Target="../tags/tag261.xml"/><Relationship Id="rId15" Type="http://schemas.openxmlformats.org/officeDocument/2006/relationships/tags" Target="../tags/tag260.xml"/><Relationship Id="rId14" Type="http://schemas.openxmlformats.org/officeDocument/2006/relationships/tags" Target="../tags/tag259.xml"/><Relationship Id="rId13" Type="http://schemas.openxmlformats.org/officeDocument/2006/relationships/tags" Target="../tags/tag258.xml"/><Relationship Id="rId12" Type="http://schemas.openxmlformats.org/officeDocument/2006/relationships/tags" Target="../tags/tag257.xml"/><Relationship Id="rId11" Type="http://schemas.openxmlformats.org/officeDocument/2006/relationships/tags" Target="../tags/tag256.xml"/><Relationship Id="rId10" Type="http://schemas.openxmlformats.org/officeDocument/2006/relationships/tags" Target="../tags/tag255.xml"/><Relationship Id="rId1" Type="http://schemas.openxmlformats.org/officeDocument/2006/relationships/tags" Target="../tags/tag24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8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标题 1"/>
          <p:cNvSpPr>
            <a:spLocks noGrp="1"/>
          </p:cNvSpPr>
          <p:nvPr>
            <p:ph type="ctrTitle" hasCustomPrompt="1"/>
          </p:nvPr>
        </p:nvSpPr>
        <p:spPr>
          <a:xfrm>
            <a:off x="360363" y="2590800"/>
            <a:ext cx="6770687" cy="1084263"/>
          </a:xfrm>
          <a:prstGeom prst="rect">
            <a:avLst/>
          </a:prstGeom>
          <a:noFill/>
          <a:ln>
            <a:noFill/>
          </a:ln>
        </p:spPr>
        <p:txBody>
          <a:bodyPr lIns="90000" tIns="46800" rIns="90000" bIns="46800" anchor="b" anchorCtr="0">
            <a:normAutofit/>
          </a:bodyPr>
          <a:p>
            <a:pPr defTabSz="914400">
              <a:buClrTx/>
              <a:buSzTx/>
              <a:buFontTx/>
              <a:buNone/>
            </a:pPr>
            <a:r>
              <a:rPr lang="zh-CN" altLang="en-US" dirty="0">
                <a:latin typeface="黑体" panose="02010609060101010101" charset="-122"/>
                <a:ea typeface="黑体" panose="02010609060101010101" charset="-122"/>
                <a:sym typeface="+mn-ea"/>
              </a:rPr>
              <a:t>中国</a:t>
            </a:r>
            <a:r>
              <a:rPr lang="zh-CN" altLang="en-US" dirty="0">
                <a:solidFill>
                  <a:srgbClr val="FF0000"/>
                </a:solidFill>
                <a:latin typeface="黑体" panose="02010609060101010101" charset="-122"/>
                <a:ea typeface="黑体" panose="02010609060101010101" charset="-122"/>
                <a:sym typeface="+mn-ea"/>
              </a:rPr>
              <a:t>现代史</a:t>
            </a:r>
            <a:r>
              <a:rPr lang="zh-CN" altLang="en-US" dirty="0">
                <a:solidFill>
                  <a:schemeClr val="tx1"/>
                </a:solidFill>
                <a:latin typeface="黑体" panose="02010609060101010101" charset="-122"/>
                <a:ea typeface="黑体" panose="02010609060101010101" charset="-122"/>
                <a:sym typeface="+mn-ea"/>
              </a:rPr>
              <a:t>通史</a:t>
            </a:r>
            <a:endParaRPr lang="zh-CN" altLang="en-US" kern="1200" normalizeH="0" baseline="0" dirty="0">
              <a:solidFill>
                <a:schemeClr val="tx1"/>
              </a:solidFill>
              <a:latin typeface="黑体" panose="02010609060101010101" charset="-122"/>
              <a:ea typeface="黑体" panose="02010609060101010101" charset="-122"/>
              <a:cs typeface="+mj-cs"/>
              <a:sym typeface="+mn-ea"/>
            </a:endParaRPr>
          </a:p>
        </p:txBody>
      </p:sp>
      <p:sp>
        <p:nvSpPr>
          <p:cNvPr id="8194" name="副标题 2"/>
          <p:cNvSpPr>
            <a:spLocks noGrp="1"/>
          </p:cNvSpPr>
          <p:nvPr>
            <p:ph type="subTitle" idx="1" hasCustomPrompt="1"/>
          </p:nvPr>
        </p:nvSpPr>
        <p:spPr>
          <a:xfrm>
            <a:off x="360363" y="3762375"/>
            <a:ext cx="6770687" cy="654050"/>
          </a:xfrm>
          <a:prstGeom prst="rect">
            <a:avLst/>
          </a:prstGeom>
          <a:noFill/>
          <a:ln>
            <a:noFill/>
          </a:ln>
        </p:spPr>
        <p:txBody>
          <a:bodyPr lIns="90000" tIns="46800" rIns="90000" bIns="46800" anchor="t" anchorCtr="0">
            <a:noAutofit/>
          </a:bodyPr>
          <a:p>
            <a:pPr defTabSz="914400">
              <a:buClrTx/>
              <a:buSzTx/>
            </a:pPr>
            <a:r>
              <a:rPr lang="en-US" altLang="zh-CN" sz="3600" b="1" dirty="0">
                <a:solidFill>
                  <a:schemeClr val="accent3">
                    <a:lumMod val="50000"/>
                  </a:schemeClr>
                </a:solidFill>
                <a:latin typeface="黑体" panose="02010609060101010101" charset="-122"/>
                <a:ea typeface="黑体" panose="02010609060101010101" charset="-122"/>
                <a:sym typeface="+mn-ea"/>
              </a:rPr>
              <a:t>1949——</a:t>
            </a:r>
            <a:r>
              <a:rPr lang="zh-CN" altLang="en-US" sz="3600" b="1" dirty="0">
                <a:solidFill>
                  <a:schemeClr val="accent3">
                    <a:lumMod val="50000"/>
                  </a:schemeClr>
                </a:solidFill>
                <a:latin typeface="黑体" panose="02010609060101010101" charset="-122"/>
                <a:ea typeface="黑体" panose="02010609060101010101" charset="-122"/>
                <a:sym typeface="+mn-ea"/>
              </a:rPr>
              <a:t>至今</a:t>
            </a:r>
            <a:endParaRPr lang="zh-CN" altLang="en-US" sz="3600" b="1" kern="1200" normalizeH="0" baseline="0" dirty="0">
              <a:solidFill>
                <a:schemeClr val="accent3">
                  <a:lumMod val="50000"/>
                </a:schemeClr>
              </a:solidFill>
              <a:latin typeface="黑体" panose="02010609060101010101" charset="-122"/>
              <a:ea typeface="黑体" panose="02010609060101010101" charset="-122"/>
              <a:cs typeface="+mn-cs"/>
              <a:sym typeface="+mn-ea"/>
            </a:endParaRPr>
          </a:p>
        </p:txBody>
      </p:sp>
      <p:sp>
        <p:nvSpPr>
          <p:cNvPr id="8195" name="文本框 3"/>
          <p:cNvSpPr txBox="1"/>
          <p:nvPr/>
        </p:nvSpPr>
        <p:spPr>
          <a:xfrm>
            <a:off x="1951355" y="5127625"/>
            <a:ext cx="4214495" cy="645160"/>
          </a:xfrm>
          <a:prstGeom prst="rect">
            <a:avLst/>
          </a:prstGeom>
          <a:noFill/>
          <a:ln w="9525">
            <a:noFill/>
          </a:ln>
        </p:spPr>
        <p:txBody>
          <a:bodyPr wrap="square" anchor="t" anchorCtr="0">
            <a:spAutoFit/>
          </a:bodyPr>
          <a:p>
            <a:r>
              <a:rPr lang="zh-CN" altLang="en-US" sz="3600">
                <a:gradFill>
                  <a:gsLst>
                    <a:gs pos="0">
                      <a:srgbClr val="FECF40"/>
                    </a:gs>
                    <a:gs pos="100000">
                      <a:srgbClr val="846C21"/>
                    </a:gs>
                  </a:gsLst>
                  <a:lin scaled="0"/>
                </a:gradFill>
                <a:latin typeface="Arial" panose="020B0604020202020204" pitchFamily="34" charset="0"/>
                <a:ea typeface="微软雅黑" panose="020B0503020204020204" pitchFamily="34" charset="-122"/>
              </a:rPr>
              <a:t>主讲人：崔凤贤</a:t>
            </a:r>
            <a:endParaRPr lang="zh-CN" altLang="en-US" sz="3600">
              <a:gradFill>
                <a:gsLst>
                  <a:gs pos="0">
                    <a:srgbClr val="FECF40"/>
                  </a:gs>
                  <a:gs pos="100000">
                    <a:srgbClr val="846C21"/>
                  </a:gs>
                </a:gsLst>
                <a:lin scaled="0"/>
              </a:gradFill>
              <a:latin typeface="Arial" panose="020B0604020202020204" pitchFamily="34" charset="0"/>
              <a:ea typeface="微软雅黑" panose="020B0503020204020204" pitchFamily="34" charset="-122"/>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矩形 29"/>
          <p:cNvSpPr/>
          <p:nvPr>
            <p:custDataLst>
              <p:tags r:id="rId1"/>
            </p:custDataLst>
          </p:nvPr>
        </p:nvSpPr>
        <p:spPr>
          <a:xfrm>
            <a:off x="3967" y="6342506"/>
            <a:ext cx="12198989" cy="2233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690" rIns="91380" bIns="45690" numCol="1" spcCol="0" rtlCol="0" fromWordArt="0" anchor="ctr" anchorCtr="0" forceAA="0" compatLnSpc="1">
            <a:noAutofit/>
          </a:bodyPr>
          <a:lstStyle/>
          <a:p>
            <a:pPr algn="ctr"/>
            <a:endParaRPr lang="zh-CN" altLang="en-US" b="1">
              <a:latin typeface="微软雅黑" panose="020B0503020204020204" pitchFamily="34" charset="-122"/>
              <a:ea typeface="微软雅黑" panose="020B0503020204020204" pitchFamily="34" charset="-122"/>
            </a:endParaRPr>
          </a:p>
        </p:txBody>
      </p:sp>
      <p:pic>
        <p:nvPicPr>
          <p:cNvPr id="29" name="图片 28" descr="timgBE8Q3UBL"/>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lum bright="-36000" contrast="54000"/>
          </a:blip>
          <a:srcRect l="10814" t="15906" r="11457" b="18610"/>
          <a:stretch>
            <a:fillRect/>
          </a:stretch>
        </p:blipFill>
        <p:spPr>
          <a:xfrm>
            <a:off x="656590" y="188640"/>
            <a:ext cx="669925" cy="564515"/>
          </a:xfrm>
          <a:prstGeom prst="rect">
            <a:avLst/>
          </a:prstGeom>
        </p:spPr>
      </p:pic>
      <p:sp>
        <p:nvSpPr>
          <p:cNvPr id="100" name="文本框 99"/>
          <p:cNvSpPr txBox="1"/>
          <p:nvPr>
            <p:custDataLst>
              <p:tags r:id="rId4"/>
            </p:custDataLst>
          </p:nvPr>
        </p:nvSpPr>
        <p:spPr>
          <a:xfrm>
            <a:off x="1487488" y="332656"/>
            <a:ext cx="8279765" cy="460375"/>
          </a:xfrm>
          <a:prstGeom prst="rect">
            <a:avLst/>
          </a:prstGeom>
          <a:noFill/>
          <a:ln w="9525">
            <a:noFill/>
          </a:ln>
        </p:spPr>
        <p:txBody>
          <a:bodyPr wrap="square">
            <a:spAutoFit/>
          </a:bodyPr>
          <a:lstStyle/>
          <a:p>
            <a:pPr indent="0"/>
            <a:r>
              <a:rPr lang="zh-CN" sz="2400" b="1">
                <a:latin typeface="微软雅黑" panose="020B0503020204020204" pitchFamily="34" charset="-122"/>
                <a:ea typeface="微软雅黑" panose="020B0503020204020204" pitchFamily="34" charset="-122"/>
              </a:rPr>
              <a:t>【课堂探究】为什么说《共同纲领》具有临时宪法的性质？</a:t>
            </a:r>
            <a:endParaRPr lang="zh-CN" sz="2400" b="1">
              <a:latin typeface="微软雅黑" panose="020B0503020204020204" pitchFamily="34" charset="-122"/>
              <a:ea typeface="微软雅黑" panose="020B0503020204020204" pitchFamily="34" charset="-122"/>
            </a:endParaRPr>
          </a:p>
        </p:txBody>
      </p:sp>
      <p:sp>
        <p:nvSpPr>
          <p:cNvPr id="7" name="矩形 6"/>
          <p:cNvSpPr/>
          <p:nvPr>
            <p:custDataLst>
              <p:tags r:id="rId5"/>
            </p:custDataLst>
          </p:nvPr>
        </p:nvSpPr>
        <p:spPr>
          <a:xfrm>
            <a:off x="191344" y="980728"/>
            <a:ext cx="6861810" cy="5367655"/>
          </a:xfrm>
          <a:prstGeom prst="rect">
            <a:avLst/>
          </a:prstGeom>
          <a:ln>
            <a:solidFill>
              <a:srgbClr val="C00000"/>
            </a:solidFill>
          </a:ln>
        </p:spPr>
        <p:txBody>
          <a:bodyPr wrap="square">
            <a:spAutoFit/>
          </a:bodyPr>
          <a:lstStyle/>
          <a:p>
            <a:pPr marL="285750" indent="-285750" algn="just">
              <a:lnSpc>
                <a:spcPct val="120000"/>
              </a:lnSpc>
              <a:buClr>
                <a:srgbClr val="C00000"/>
              </a:buClr>
              <a:buFont typeface="Wingdings" panose="05000000000000000000" pitchFamily="2" charset="2"/>
              <a:buChar char="u"/>
            </a:pPr>
            <a:r>
              <a:rPr lang="zh-CN" altLang="en-US" sz="2200" b="1">
                <a:latin typeface="微软雅黑" panose="020B0503020204020204" pitchFamily="34" charset="-122"/>
                <a:ea typeface="微软雅黑" panose="020B0503020204020204" pitchFamily="34" charset="-122"/>
                <a:cs typeface="微软雅黑" panose="020B0503020204020204" pitchFamily="34" charset="-122"/>
              </a:rPr>
              <a:t>1949年9月21-30日，中国人民政治协商会议第一届全体会议在北平举行。参加这次会议的有各民主党派、团体、无党派民主人士和特邀代表662人……经过充分的民主讨论，代表一致通过了《中国人民政治协商会议共同纲领》、《中华人民共和国中央人民政府组织法》和《中国人民政治协商会议组织法》。《共同纲领》规定了中华人民共和国是工人阶级领导的、以工农联盟为基础的、团结各民主阶级和各民族的人民民主专政的国家；国家政权属于人民，人民行使国家政权的机关为各级人民代表大会和各级人民政府，各级人民代表大会由人民用普选方法产生；国家最高政权机关是全国人民代表大会……</a:t>
            </a:r>
            <a:endParaRPr lang="zh-CN" altLang="en-US" sz="2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圆角矩形 8"/>
          <p:cNvSpPr/>
          <p:nvPr>
            <p:custDataLst>
              <p:tags r:id="rId6"/>
            </p:custDataLst>
          </p:nvPr>
        </p:nvSpPr>
        <p:spPr>
          <a:xfrm>
            <a:off x="7579995" y="1473880"/>
            <a:ext cx="1015208" cy="1016635"/>
          </a:xfrm>
          <a:prstGeom prst="roundRect">
            <a:avLst/>
          </a:prstGeom>
          <a:solidFill>
            <a:schemeClr val="accent1"/>
          </a:solidFill>
          <a:ln>
            <a:no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微软雅黑" panose="020B0503020204020204" pitchFamily="34" charset="-122"/>
              <a:ea typeface="微软雅黑" panose="020B0503020204020204" pitchFamily="34" charset="-122"/>
            </a:endParaRPr>
          </a:p>
        </p:txBody>
      </p:sp>
      <p:sp>
        <p:nvSpPr>
          <p:cNvPr id="11" name="文本框 10"/>
          <p:cNvSpPr txBox="1"/>
          <p:nvPr>
            <p:custDataLst>
              <p:tags r:id="rId7"/>
            </p:custDataLst>
          </p:nvPr>
        </p:nvSpPr>
        <p:spPr>
          <a:xfrm>
            <a:off x="7708265" y="1659935"/>
            <a:ext cx="758825" cy="706755"/>
          </a:xfrm>
          <a:prstGeom prst="rect">
            <a:avLst/>
          </a:prstGeom>
          <a:noFill/>
        </p:spPr>
        <p:txBody>
          <a:bodyPr wrap="square" rtlCol="0">
            <a:spAutoFit/>
          </a:bodyPr>
          <a:lstStyle>
            <a:defPPr>
              <a:defRPr lang="zh-CN"/>
            </a:defPPr>
            <a:lvl1pPr>
              <a:defRPr sz="3600">
                <a:solidFill>
                  <a:srgbClr val="FFFF00"/>
                </a:solidFill>
                <a:effectLst>
                  <a:glow rad="101600">
                    <a:srgbClr val="C00000"/>
                  </a:glow>
                  <a:outerShdw blurRad="203200" dist="101600" dir="5400000" algn="tl" rotWithShape="0">
                    <a:prstClr val="black">
                      <a:alpha val="60000"/>
                    </a:prstClr>
                  </a:outerShdw>
                </a:effectLst>
                <a:latin typeface="方正兰亭粗黑_GBK" panose="02000000000000000000" pitchFamily="2" charset="-122"/>
                <a:ea typeface="方正兰亭粗黑_GBK" panose="02000000000000000000" pitchFamily="2" charset="-122"/>
              </a:defRPr>
            </a:lvl1pPr>
          </a:lstStyle>
          <a:p>
            <a:pPr algn="ctr"/>
            <a:r>
              <a:rPr lang="en-US" altLang="zh-CN" sz="4000" b="1">
                <a:solidFill>
                  <a:schemeClr val="bg1"/>
                </a:solidFill>
                <a:effectLst/>
                <a:latin typeface="微软雅黑" panose="020B0503020204020204" pitchFamily="34" charset="-122"/>
                <a:ea typeface="微软雅黑" panose="020B0503020204020204" pitchFamily="34" charset="-122"/>
              </a:rPr>
              <a:t>1</a:t>
            </a:r>
            <a:endParaRPr lang="en-US" altLang="zh-CN" sz="4000" b="1">
              <a:solidFill>
                <a:schemeClr val="bg1"/>
              </a:solidFill>
              <a:effectLst/>
              <a:latin typeface="微软雅黑" panose="020B0503020204020204" pitchFamily="34" charset="-122"/>
              <a:ea typeface="微软雅黑" panose="020B0503020204020204" pitchFamily="34" charset="-122"/>
            </a:endParaRPr>
          </a:p>
        </p:txBody>
      </p:sp>
      <p:sp>
        <p:nvSpPr>
          <p:cNvPr id="12" name="圆角矩形 11"/>
          <p:cNvSpPr/>
          <p:nvPr>
            <p:custDataLst>
              <p:tags r:id="rId8"/>
            </p:custDataLst>
          </p:nvPr>
        </p:nvSpPr>
        <p:spPr>
          <a:xfrm>
            <a:off x="7579995" y="1473880"/>
            <a:ext cx="4340225" cy="1016635"/>
          </a:xfrm>
          <a:prstGeom prst="roundRect">
            <a:avLst/>
          </a:prstGeom>
          <a:noFill/>
          <a:ln w="12700">
            <a:solidFill>
              <a:schemeClr val="accent1"/>
            </a:solidFill>
          </a:ln>
        </p:spPr>
        <p:txBody>
          <a:bodyPr vert="horz" wrap="square" lIns="91440" tIns="45720" rIns="91440" bIns="45720" numCol="1" anchor="t" anchorCtr="0" compatLnSpc="1"/>
          <a:lstStyle/>
          <a:p>
            <a:endParaRPr lang="zh-CN" altLang="en-US" sz="2000" b="1">
              <a:latin typeface="微软雅黑" panose="020B0503020204020204" pitchFamily="34" charset="-122"/>
              <a:ea typeface="微软雅黑" panose="020B0503020204020204" pitchFamily="34" charset="-122"/>
            </a:endParaRPr>
          </a:p>
        </p:txBody>
      </p:sp>
      <p:sp>
        <p:nvSpPr>
          <p:cNvPr id="14" name="矩形 13"/>
          <p:cNvSpPr/>
          <p:nvPr>
            <p:custDataLst>
              <p:tags r:id="rId9"/>
            </p:custDataLst>
          </p:nvPr>
        </p:nvSpPr>
        <p:spPr>
          <a:xfrm>
            <a:off x="8734425" y="1551985"/>
            <a:ext cx="3185795" cy="1014730"/>
          </a:xfrm>
          <a:prstGeom prst="rect">
            <a:avLst/>
          </a:prstGeom>
          <a:noFill/>
        </p:spPr>
        <p:txBody>
          <a:bodyPr wrap="square">
            <a:spAutoFit/>
          </a:bodyPr>
          <a:lstStyle/>
          <a:p>
            <a:pPr algn="just">
              <a:lnSpc>
                <a:spcPct val="125000"/>
              </a:lnSpc>
              <a:spcBef>
                <a:spcPct val="0"/>
              </a:spcBef>
              <a:spcAft>
                <a:spcPct val="0"/>
              </a:spcAft>
            </a:pPr>
            <a:r>
              <a:rPr lang="zh-CN" altLang="en-US" sz="2400" b="1">
                <a:latin typeface="微软雅黑" panose="020B0503020204020204" pitchFamily="34" charset="-122"/>
                <a:ea typeface="微软雅黑" panose="020B0503020204020204" pitchFamily="34" charset="-122"/>
              </a:rPr>
              <a:t>中国人民政治协商会议具有广泛的代表性</a:t>
            </a:r>
            <a:endParaRPr lang="zh-CN" altLang="en-US" sz="2400" b="1">
              <a:latin typeface="微软雅黑" panose="020B0503020204020204" pitchFamily="34" charset="-122"/>
              <a:ea typeface="微软雅黑" panose="020B0503020204020204" pitchFamily="34" charset="-122"/>
            </a:endParaRPr>
          </a:p>
        </p:txBody>
      </p:sp>
      <p:sp>
        <p:nvSpPr>
          <p:cNvPr id="13" name="圆角矩形 12"/>
          <p:cNvSpPr/>
          <p:nvPr>
            <p:custDataLst>
              <p:tags r:id="rId10"/>
            </p:custDataLst>
          </p:nvPr>
        </p:nvSpPr>
        <p:spPr>
          <a:xfrm>
            <a:off x="7579995" y="3042965"/>
            <a:ext cx="1015208" cy="1016635"/>
          </a:xfrm>
          <a:prstGeom prst="roundRect">
            <a:avLst/>
          </a:prstGeom>
          <a:solidFill>
            <a:schemeClr val="accent1"/>
          </a:solidFill>
          <a:ln>
            <a:no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微软雅黑" panose="020B0503020204020204" pitchFamily="34" charset="-122"/>
              <a:ea typeface="微软雅黑" panose="020B0503020204020204" pitchFamily="34" charset="-122"/>
            </a:endParaRPr>
          </a:p>
        </p:txBody>
      </p:sp>
      <p:sp>
        <p:nvSpPr>
          <p:cNvPr id="15" name="文本框 14"/>
          <p:cNvSpPr txBox="1"/>
          <p:nvPr>
            <p:custDataLst>
              <p:tags r:id="rId11"/>
            </p:custDataLst>
          </p:nvPr>
        </p:nvSpPr>
        <p:spPr>
          <a:xfrm>
            <a:off x="7708265" y="3229020"/>
            <a:ext cx="758825" cy="706755"/>
          </a:xfrm>
          <a:prstGeom prst="rect">
            <a:avLst/>
          </a:prstGeom>
          <a:noFill/>
        </p:spPr>
        <p:txBody>
          <a:bodyPr wrap="square" rtlCol="0">
            <a:spAutoFit/>
          </a:bodyPr>
          <a:lstStyle>
            <a:defPPr>
              <a:defRPr lang="zh-CN"/>
            </a:defPPr>
            <a:lvl1pPr>
              <a:defRPr sz="3600">
                <a:solidFill>
                  <a:srgbClr val="FFFF00"/>
                </a:solidFill>
                <a:effectLst>
                  <a:glow rad="101600">
                    <a:srgbClr val="C00000"/>
                  </a:glow>
                  <a:outerShdw blurRad="203200" dist="101600" dir="5400000" algn="tl" rotWithShape="0">
                    <a:prstClr val="black">
                      <a:alpha val="60000"/>
                    </a:prstClr>
                  </a:outerShdw>
                </a:effectLst>
                <a:latin typeface="方正兰亭粗黑_GBK" panose="02000000000000000000" pitchFamily="2" charset="-122"/>
                <a:ea typeface="方正兰亭粗黑_GBK" panose="02000000000000000000" pitchFamily="2" charset="-122"/>
              </a:defRPr>
            </a:lvl1pPr>
          </a:lstStyle>
          <a:p>
            <a:pPr algn="ctr"/>
            <a:r>
              <a:rPr lang="en-US" altLang="zh-CN" sz="4000" b="1">
                <a:solidFill>
                  <a:schemeClr val="bg1"/>
                </a:solidFill>
                <a:effectLst/>
                <a:latin typeface="微软雅黑" panose="020B0503020204020204" pitchFamily="34" charset="-122"/>
                <a:ea typeface="微软雅黑" panose="020B0503020204020204" pitchFamily="34" charset="-122"/>
              </a:rPr>
              <a:t>2</a:t>
            </a:r>
            <a:endParaRPr lang="en-US" altLang="zh-CN" sz="4000" b="1">
              <a:solidFill>
                <a:schemeClr val="bg1"/>
              </a:solidFill>
              <a:effectLst/>
              <a:latin typeface="微软雅黑" panose="020B0503020204020204" pitchFamily="34" charset="-122"/>
              <a:ea typeface="微软雅黑" panose="020B0503020204020204" pitchFamily="34" charset="-122"/>
            </a:endParaRPr>
          </a:p>
        </p:txBody>
      </p:sp>
      <p:sp>
        <p:nvSpPr>
          <p:cNvPr id="16" name="圆角矩形 15"/>
          <p:cNvSpPr/>
          <p:nvPr>
            <p:custDataLst>
              <p:tags r:id="rId12"/>
            </p:custDataLst>
          </p:nvPr>
        </p:nvSpPr>
        <p:spPr>
          <a:xfrm>
            <a:off x="7579995" y="3042965"/>
            <a:ext cx="4340225" cy="1016635"/>
          </a:xfrm>
          <a:prstGeom prst="roundRect">
            <a:avLst/>
          </a:prstGeom>
          <a:noFill/>
          <a:ln w="12700">
            <a:solidFill>
              <a:schemeClr val="accent1"/>
            </a:solidFill>
          </a:ln>
        </p:spPr>
        <p:txBody>
          <a:bodyPr vert="horz" wrap="square" lIns="91440" tIns="45720" rIns="91440" bIns="45720" numCol="1" anchor="t" anchorCtr="0" compatLnSpc="1"/>
          <a:lstStyle/>
          <a:p>
            <a:endParaRPr lang="zh-CN" altLang="en-US" sz="2000" b="1">
              <a:latin typeface="微软雅黑" panose="020B0503020204020204" pitchFamily="34" charset="-122"/>
              <a:ea typeface="微软雅黑" panose="020B0503020204020204" pitchFamily="34" charset="-122"/>
            </a:endParaRPr>
          </a:p>
        </p:txBody>
      </p:sp>
      <p:sp>
        <p:nvSpPr>
          <p:cNvPr id="17" name="矩形 16"/>
          <p:cNvSpPr/>
          <p:nvPr>
            <p:custDataLst>
              <p:tags r:id="rId13"/>
            </p:custDataLst>
          </p:nvPr>
        </p:nvSpPr>
        <p:spPr>
          <a:xfrm>
            <a:off x="8734425" y="3121070"/>
            <a:ext cx="3185795" cy="1014730"/>
          </a:xfrm>
          <a:prstGeom prst="rect">
            <a:avLst/>
          </a:prstGeom>
          <a:noFill/>
        </p:spPr>
        <p:txBody>
          <a:bodyPr wrap="square">
            <a:spAutoFit/>
          </a:bodyPr>
          <a:lstStyle/>
          <a:p>
            <a:pPr algn="just">
              <a:lnSpc>
                <a:spcPct val="125000"/>
              </a:lnSpc>
              <a:spcBef>
                <a:spcPct val="0"/>
              </a:spcBef>
              <a:spcAft>
                <a:spcPct val="0"/>
              </a:spcAft>
            </a:pPr>
            <a:r>
              <a:rPr lang="zh-CN" altLang="en-US" sz="2400" b="1">
                <a:latin typeface="微软雅黑" panose="020B0503020204020204" pitchFamily="34" charset="-122"/>
                <a:ea typeface="微软雅黑" panose="020B0503020204020204" pitchFamily="34" charset="-122"/>
              </a:rPr>
              <a:t>人民政协代行全国人大的职能</a:t>
            </a:r>
            <a:endParaRPr lang="zh-CN" altLang="en-US" sz="2400" b="1">
              <a:latin typeface="微软雅黑" panose="020B0503020204020204" pitchFamily="34" charset="-122"/>
              <a:ea typeface="微软雅黑" panose="020B0503020204020204" pitchFamily="34" charset="-122"/>
            </a:endParaRPr>
          </a:p>
        </p:txBody>
      </p:sp>
      <p:sp>
        <p:nvSpPr>
          <p:cNvPr id="19" name="圆角矩形 18"/>
          <p:cNvSpPr/>
          <p:nvPr>
            <p:custDataLst>
              <p:tags r:id="rId14"/>
            </p:custDataLst>
          </p:nvPr>
        </p:nvSpPr>
        <p:spPr>
          <a:xfrm>
            <a:off x="7579995" y="4604430"/>
            <a:ext cx="1015208" cy="1016635"/>
          </a:xfrm>
          <a:prstGeom prst="roundRect">
            <a:avLst/>
          </a:prstGeom>
          <a:solidFill>
            <a:schemeClr val="accent1"/>
          </a:solidFill>
          <a:ln>
            <a:noFill/>
          </a:ln>
          <a:effectLst>
            <a:outerShdw blurRad="2032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微软雅黑" panose="020B0503020204020204" pitchFamily="34" charset="-122"/>
              <a:ea typeface="微软雅黑" panose="020B0503020204020204" pitchFamily="34" charset="-122"/>
            </a:endParaRPr>
          </a:p>
        </p:txBody>
      </p:sp>
      <p:sp>
        <p:nvSpPr>
          <p:cNvPr id="21" name="文本框 20"/>
          <p:cNvSpPr txBox="1"/>
          <p:nvPr>
            <p:custDataLst>
              <p:tags r:id="rId15"/>
            </p:custDataLst>
          </p:nvPr>
        </p:nvSpPr>
        <p:spPr>
          <a:xfrm>
            <a:off x="7708265" y="4790484"/>
            <a:ext cx="758825" cy="706755"/>
          </a:xfrm>
          <a:prstGeom prst="rect">
            <a:avLst/>
          </a:prstGeom>
          <a:noFill/>
        </p:spPr>
        <p:txBody>
          <a:bodyPr wrap="square" rtlCol="0">
            <a:spAutoFit/>
          </a:bodyPr>
          <a:lstStyle>
            <a:defPPr>
              <a:defRPr lang="zh-CN"/>
            </a:defPPr>
            <a:lvl1pPr>
              <a:defRPr sz="3600">
                <a:solidFill>
                  <a:srgbClr val="FFFF00"/>
                </a:solidFill>
                <a:effectLst>
                  <a:glow rad="101600">
                    <a:srgbClr val="C00000"/>
                  </a:glow>
                  <a:outerShdw blurRad="203200" dist="101600" dir="5400000" algn="tl" rotWithShape="0">
                    <a:prstClr val="black">
                      <a:alpha val="60000"/>
                    </a:prstClr>
                  </a:outerShdw>
                </a:effectLst>
                <a:latin typeface="方正兰亭粗黑_GBK" panose="02000000000000000000" pitchFamily="2" charset="-122"/>
                <a:ea typeface="方正兰亭粗黑_GBK" panose="02000000000000000000" pitchFamily="2" charset="-122"/>
              </a:defRPr>
            </a:lvl1pPr>
          </a:lstStyle>
          <a:p>
            <a:pPr algn="ctr"/>
            <a:r>
              <a:rPr lang="en-US" altLang="zh-CN" sz="4000" b="1">
                <a:solidFill>
                  <a:schemeClr val="bg1"/>
                </a:solidFill>
                <a:effectLst/>
                <a:latin typeface="微软雅黑" panose="020B0503020204020204" pitchFamily="34" charset="-122"/>
                <a:ea typeface="微软雅黑" panose="020B0503020204020204" pitchFamily="34" charset="-122"/>
              </a:rPr>
              <a:t>3</a:t>
            </a:r>
            <a:endParaRPr lang="en-US" altLang="zh-CN" sz="4000" b="1">
              <a:solidFill>
                <a:schemeClr val="bg1"/>
              </a:solidFill>
              <a:effectLst/>
              <a:latin typeface="微软雅黑" panose="020B0503020204020204" pitchFamily="34" charset="-122"/>
              <a:ea typeface="微软雅黑" panose="020B0503020204020204" pitchFamily="34" charset="-122"/>
            </a:endParaRPr>
          </a:p>
        </p:txBody>
      </p:sp>
      <p:sp>
        <p:nvSpPr>
          <p:cNvPr id="22" name="圆角矩形 21"/>
          <p:cNvSpPr/>
          <p:nvPr>
            <p:custDataLst>
              <p:tags r:id="rId16"/>
            </p:custDataLst>
          </p:nvPr>
        </p:nvSpPr>
        <p:spPr>
          <a:xfrm>
            <a:off x="7579995" y="4604385"/>
            <a:ext cx="4340225" cy="1113155"/>
          </a:xfrm>
          <a:prstGeom prst="roundRect">
            <a:avLst/>
          </a:prstGeom>
          <a:noFill/>
          <a:ln w="12700">
            <a:solidFill>
              <a:schemeClr val="accent1"/>
            </a:solidFill>
          </a:ln>
        </p:spPr>
        <p:txBody>
          <a:bodyPr vert="horz" wrap="square" lIns="91440" tIns="45720" rIns="91440" bIns="45720" numCol="1" anchor="t" anchorCtr="0" compatLnSpc="1"/>
          <a:lstStyle/>
          <a:p>
            <a:endParaRPr lang="zh-CN" altLang="en-US" sz="2000" b="1">
              <a:latin typeface="微软雅黑" panose="020B0503020204020204" pitchFamily="34" charset="-122"/>
              <a:ea typeface="微软雅黑" panose="020B0503020204020204" pitchFamily="34" charset="-122"/>
            </a:endParaRPr>
          </a:p>
        </p:txBody>
      </p:sp>
      <p:sp>
        <p:nvSpPr>
          <p:cNvPr id="23" name="矩形 22"/>
          <p:cNvSpPr/>
          <p:nvPr>
            <p:custDataLst>
              <p:tags r:id="rId17"/>
            </p:custDataLst>
          </p:nvPr>
        </p:nvSpPr>
        <p:spPr>
          <a:xfrm>
            <a:off x="8734425" y="4754290"/>
            <a:ext cx="3185795" cy="1014730"/>
          </a:xfrm>
          <a:prstGeom prst="rect">
            <a:avLst/>
          </a:prstGeom>
          <a:noFill/>
        </p:spPr>
        <p:txBody>
          <a:bodyPr wrap="square">
            <a:spAutoFit/>
          </a:bodyPr>
          <a:lstStyle/>
          <a:p>
            <a:pPr algn="just">
              <a:lnSpc>
                <a:spcPct val="125000"/>
              </a:lnSpc>
              <a:spcBef>
                <a:spcPct val="0"/>
              </a:spcBef>
              <a:spcAft>
                <a:spcPct val="0"/>
              </a:spcAft>
            </a:pPr>
            <a:r>
              <a:rPr lang="zh-CN" altLang="en-US" sz="2400" b="1">
                <a:latin typeface="微软雅黑" panose="020B0503020204020204" pitchFamily="34" charset="-122"/>
                <a:ea typeface="微软雅黑" panose="020B0503020204020204" pitchFamily="34" charset="-122"/>
              </a:rPr>
              <a:t>规定了国家制度和政治制度的基本原则等</a:t>
            </a:r>
            <a:endParaRPr lang="zh-CN" altLang="en-US" sz="2400" b="1">
              <a:latin typeface="微软雅黑" panose="020B0503020204020204" pitchFamily="34" charset="-122"/>
              <a:ea typeface="微软雅黑" panose="020B0503020204020204" pitchFamily="34" charset="-122"/>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cTn>
                              </p:par>
                              <p:par>
                                <p:cTn id="10" presetID="6" presetClass="emph" presetSubtype="0" decel="100000" fill="hold" grpId="1" nodeType="withEffect">
                                  <p:stCondLst>
                                    <p:cond delay="200"/>
                                  </p:stCondLst>
                                  <p:childTnLst>
                                    <p:animScale>
                                      <p:cBhvr>
                                        <p:cTn id="11" dur="250" fill="hold"/>
                                        <p:tgtEl>
                                          <p:spTgt spid="9"/>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9"/>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50" fill="hold"/>
                                        <p:tgtEl>
                                          <p:spTgt spid="11"/>
                                        </p:tgtEl>
                                        <p:attrNameLst>
                                          <p:attrName>ppt_w</p:attrName>
                                        </p:attrNameLst>
                                      </p:cBhvr>
                                      <p:tavLst>
                                        <p:tav tm="0">
                                          <p:val>
                                            <p:fltVal val="0"/>
                                          </p:val>
                                        </p:tav>
                                        <p:tav tm="100000">
                                          <p:val>
                                            <p:strVal val="#ppt_w"/>
                                          </p:val>
                                        </p:tav>
                                      </p:tavLst>
                                    </p:anim>
                                    <p:anim calcmode="lin" valueType="num">
                                      <p:cBhvr>
                                        <p:cTn id="17" dur="250" fill="hold"/>
                                        <p:tgtEl>
                                          <p:spTgt spid="11"/>
                                        </p:tgtEl>
                                        <p:attrNameLst>
                                          <p:attrName>ppt_h</p:attrName>
                                        </p:attrNameLst>
                                      </p:cBhvr>
                                      <p:tavLst>
                                        <p:tav tm="0">
                                          <p:val>
                                            <p:fltVal val="0"/>
                                          </p:val>
                                        </p:tav>
                                        <p:tav tm="100000">
                                          <p:val>
                                            <p:strVal val="#ppt_h"/>
                                          </p:val>
                                        </p:tav>
                                      </p:tavLst>
                                    </p:anim>
                                    <p:animEffect transition="in" filter="fade">
                                      <p:cBhvr>
                                        <p:cTn id="18" dur="250"/>
                                        <p:tgtEl>
                                          <p:spTgt spid="11"/>
                                        </p:tgtEl>
                                      </p:cBhvr>
                                    </p:animEffect>
                                  </p:childTnLst>
                                </p:cTn>
                              </p:par>
                              <p:par>
                                <p:cTn id="19" presetID="6" presetClass="emph" presetSubtype="0" decel="100000" fill="hold" grpId="1" nodeType="withEffect">
                                  <p:stCondLst>
                                    <p:cond delay="600"/>
                                  </p:stCondLst>
                                  <p:childTnLst>
                                    <p:animScale>
                                      <p:cBhvr>
                                        <p:cTn id="20" dur="250" fill="hold"/>
                                        <p:tgtEl>
                                          <p:spTgt spid="11"/>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11"/>
                                        </p:tgtEl>
                                      </p:cBhvr>
                                      <p:by x="83000" y="83000"/>
                                    </p:animScale>
                                  </p:childTnLst>
                                </p:cTn>
                              </p:par>
                            </p:childTnLst>
                          </p:cTn>
                        </p:par>
                        <p:par>
                          <p:cTn id="23" fill="hold">
                            <p:stCondLst>
                              <p:cond delay="500"/>
                            </p:stCondLst>
                            <p:childTnLst>
                              <p:par>
                                <p:cTn id="24" presetID="12" presetClass="entr" presetSubtype="8" fill="hold" grpId="0" nodeType="afterEffect">
                                  <p:stCondLst>
                                    <p:cond delay="0"/>
                                  </p:stCondLst>
                                  <p:childTnLst>
                                    <p:set>
                                      <p:cBhvr>
                                        <p:cTn id="25" dur="500" fill="hold">
                                          <p:stCondLst>
                                            <p:cond delay="0"/>
                                          </p:stCondLst>
                                        </p:cTn>
                                        <p:tgtEl>
                                          <p:spTgt spid="12"/>
                                        </p:tgtEl>
                                        <p:attrNameLst>
                                          <p:attrName>style.visibility</p:attrName>
                                        </p:attrNameLst>
                                      </p:cBhvr>
                                      <p:to>
                                        <p:strVal val="visible"/>
                                      </p:to>
                                    </p:set>
                                    <p:anim calcmode="lin" valueType="num">
                                      <p:cBhvr additive="base">
                                        <p:cTn id="26" dur="500"/>
                                        <p:tgtEl>
                                          <p:spTgt spid="12"/>
                                        </p:tgtEl>
                                        <p:attrNameLst>
                                          <p:attrName>ppt_x</p:attrName>
                                        </p:attrNameLst>
                                      </p:cBhvr>
                                      <p:tavLst>
                                        <p:tav tm="0">
                                          <p:val>
                                            <p:strVal val="#ppt_x-#ppt_w*1.125000"/>
                                          </p:val>
                                        </p:tav>
                                        <p:tav tm="100000">
                                          <p:val>
                                            <p:strVal val="#ppt_x"/>
                                          </p:val>
                                        </p:tav>
                                      </p:tavLst>
                                    </p:anim>
                                    <p:animEffect transition="in" filter="wipe(right)">
                                      <p:cBhvr>
                                        <p:cTn id="27" dur="500"/>
                                        <p:tgtEl>
                                          <p:spTgt spid="12"/>
                                        </p:tgtEl>
                                      </p:cBhvr>
                                    </p:animEffect>
                                  </p:childTnLst>
                                </p:cTn>
                              </p:par>
                            </p:childTnLst>
                          </p:cTn>
                        </p:par>
                        <p:par>
                          <p:cTn id="28" fill="hold">
                            <p:stCondLst>
                              <p:cond delay="1000"/>
                            </p:stCondLst>
                            <p:childTnLst>
                              <p:par>
                                <p:cTn id="29" presetID="53" presetClass="entr" presetSubtype="16"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250" fill="hold"/>
                                        <p:tgtEl>
                                          <p:spTgt spid="14"/>
                                        </p:tgtEl>
                                        <p:attrNameLst>
                                          <p:attrName>ppt_w</p:attrName>
                                        </p:attrNameLst>
                                      </p:cBhvr>
                                      <p:tavLst>
                                        <p:tav tm="0">
                                          <p:val>
                                            <p:fltVal val="0"/>
                                          </p:val>
                                        </p:tav>
                                        <p:tav tm="100000">
                                          <p:val>
                                            <p:strVal val="#ppt_w"/>
                                          </p:val>
                                        </p:tav>
                                      </p:tavLst>
                                    </p:anim>
                                    <p:anim calcmode="lin" valueType="num">
                                      <p:cBhvr>
                                        <p:cTn id="32" dur="250" fill="hold"/>
                                        <p:tgtEl>
                                          <p:spTgt spid="14"/>
                                        </p:tgtEl>
                                        <p:attrNameLst>
                                          <p:attrName>ppt_h</p:attrName>
                                        </p:attrNameLst>
                                      </p:cBhvr>
                                      <p:tavLst>
                                        <p:tav tm="0">
                                          <p:val>
                                            <p:fltVal val="0"/>
                                          </p:val>
                                        </p:tav>
                                        <p:tav tm="100000">
                                          <p:val>
                                            <p:strVal val="#ppt_h"/>
                                          </p:val>
                                        </p:tav>
                                      </p:tavLst>
                                    </p:anim>
                                    <p:animEffect transition="in" filter="fade">
                                      <p:cBhvr>
                                        <p:cTn id="33" dur="25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250" fill="hold"/>
                                        <p:tgtEl>
                                          <p:spTgt spid="13"/>
                                        </p:tgtEl>
                                        <p:attrNameLst>
                                          <p:attrName>ppt_w</p:attrName>
                                        </p:attrNameLst>
                                      </p:cBhvr>
                                      <p:tavLst>
                                        <p:tav tm="0">
                                          <p:val>
                                            <p:fltVal val="0"/>
                                          </p:val>
                                        </p:tav>
                                        <p:tav tm="100000">
                                          <p:val>
                                            <p:strVal val="#ppt_w"/>
                                          </p:val>
                                        </p:tav>
                                      </p:tavLst>
                                    </p:anim>
                                    <p:anim calcmode="lin" valueType="num">
                                      <p:cBhvr>
                                        <p:cTn id="39" dur="250" fill="hold"/>
                                        <p:tgtEl>
                                          <p:spTgt spid="13"/>
                                        </p:tgtEl>
                                        <p:attrNameLst>
                                          <p:attrName>ppt_h</p:attrName>
                                        </p:attrNameLst>
                                      </p:cBhvr>
                                      <p:tavLst>
                                        <p:tav tm="0">
                                          <p:val>
                                            <p:fltVal val="0"/>
                                          </p:val>
                                        </p:tav>
                                        <p:tav tm="100000">
                                          <p:val>
                                            <p:strVal val="#ppt_h"/>
                                          </p:val>
                                        </p:tav>
                                      </p:tavLst>
                                    </p:anim>
                                    <p:animEffect transition="in" filter="fade">
                                      <p:cBhvr>
                                        <p:cTn id="40" dur="250"/>
                                        <p:tgtEl>
                                          <p:spTgt spid="13"/>
                                        </p:tgtEl>
                                      </p:cBhvr>
                                    </p:animEffect>
                                  </p:childTnLst>
                                </p:cTn>
                              </p:par>
                              <p:par>
                                <p:cTn id="41" presetID="6" presetClass="emph" presetSubtype="0" decel="100000" fill="hold" grpId="1" nodeType="withEffect">
                                  <p:stCondLst>
                                    <p:cond delay="200"/>
                                  </p:stCondLst>
                                  <p:childTnLst>
                                    <p:animScale>
                                      <p:cBhvr>
                                        <p:cTn id="42" dur="250" fill="hold"/>
                                        <p:tgtEl>
                                          <p:spTgt spid="13"/>
                                        </p:tgtEl>
                                      </p:cBhvr>
                                      <p:by x="120000" y="120000"/>
                                    </p:animScale>
                                  </p:childTnLst>
                                </p:cTn>
                              </p:par>
                              <p:par>
                                <p:cTn id="43" presetID="6" presetClass="emph" presetSubtype="0" decel="100000" fill="hold" grpId="2" nodeType="withEffect">
                                  <p:stCondLst>
                                    <p:cond delay="400"/>
                                  </p:stCondLst>
                                  <p:childTnLst>
                                    <p:animScale>
                                      <p:cBhvr>
                                        <p:cTn id="44" dur="250" fill="hold"/>
                                        <p:tgtEl>
                                          <p:spTgt spid="13"/>
                                        </p:tgtEl>
                                      </p:cBhvr>
                                      <p:by x="83000" y="83000"/>
                                    </p:animScale>
                                  </p:childTnLst>
                                </p:cTn>
                              </p:par>
                              <p:par>
                                <p:cTn id="45" presetID="53" presetClass="entr" presetSubtype="16" fill="hold" grpId="0" nodeType="withEffect">
                                  <p:stCondLst>
                                    <p:cond delay="400"/>
                                  </p:stCondLst>
                                  <p:childTnLst>
                                    <p:set>
                                      <p:cBhvr>
                                        <p:cTn id="46" dur="1" fill="hold">
                                          <p:stCondLst>
                                            <p:cond delay="0"/>
                                          </p:stCondLst>
                                        </p:cTn>
                                        <p:tgtEl>
                                          <p:spTgt spid="15"/>
                                        </p:tgtEl>
                                        <p:attrNameLst>
                                          <p:attrName>style.visibility</p:attrName>
                                        </p:attrNameLst>
                                      </p:cBhvr>
                                      <p:to>
                                        <p:strVal val="visible"/>
                                      </p:to>
                                    </p:set>
                                    <p:anim calcmode="lin" valueType="num">
                                      <p:cBhvr>
                                        <p:cTn id="47" dur="250" fill="hold"/>
                                        <p:tgtEl>
                                          <p:spTgt spid="15"/>
                                        </p:tgtEl>
                                        <p:attrNameLst>
                                          <p:attrName>ppt_w</p:attrName>
                                        </p:attrNameLst>
                                      </p:cBhvr>
                                      <p:tavLst>
                                        <p:tav tm="0">
                                          <p:val>
                                            <p:fltVal val="0"/>
                                          </p:val>
                                        </p:tav>
                                        <p:tav tm="100000">
                                          <p:val>
                                            <p:strVal val="#ppt_w"/>
                                          </p:val>
                                        </p:tav>
                                      </p:tavLst>
                                    </p:anim>
                                    <p:anim calcmode="lin" valueType="num">
                                      <p:cBhvr>
                                        <p:cTn id="48" dur="250" fill="hold"/>
                                        <p:tgtEl>
                                          <p:spTgt spid="15"/>
                                        </p:tgtEl>
                                        <p:attrNameLst>
                                          <p:attrName>ppt_h</p:attrName>
                                        </p:attrNameLst>
                                      </p:cBhvr>
                                      <p:tavLst>
                                        <p:tav tm="0">
                                          <p:val>
                                            <p:fltVal val="0"/>
                                          </p:val>
                                        </p:tav>
                                        <p:tav tm="100000">
                                          <p:val>
                                            <p:strVal val="#ppt_h"/>
                                          </p:val>
                                        </p:tav>
                                      </p:tavLst>
                                    </p:anim>
                                    <p:animEffect transition="in" filter="fade">
                                      <p:cBhvr>
                                        <p:cTn id="49" dur="250"/>
                                        <p:tgtEl>
                                          <p:spTgt spid="15"/>
                                        </p:tgtEl>
                                      </p:cBhvr>
                                    </p:animEffect>
                                  </p:childTnLst>
                                </p:cTn>
                              </p:par>
                              <p:par>
                                <p:cTn id="50" presetID="6" presetClass="emph" presetSubtype="0" decel="100000" fill="hold" grpId="1" nodeType="withEffect">
                                  <p:stCondLst>
                                    <p:cond delay="600"/>
                                  </p:stCondLst>
                                  <p:childTnLst>
                                    <p:animScale>
                                      <p:cBhvr>
                                        <p:cTn id="51" dur="250" fill="hold"/>
                                        <p:tgtEl>
                                          <p:spTgt spid="15"/>
                                        </p:tgtEl>
                                      </p:cBhvr>
                                      <p:by x="120000" y="120000"/>
                                    </p:animScale>
                                  </p:childTnLst>
                                </p:cTn>
                              </p:par>
                              <p:par>
                                <p:cTn id="52" presetID="6" presetClass="emph" presetSubtype="0" decel="100000" fill="hold" grpId="2" nodeType="withEffect">
                                  <p:stCondLst>
                                    <p:cond delay="800"/>
                                  </p:stCondLst>
                                  <p:childTnLst>
                                    <p:animScale>
                                      <p:cBhvr>
                                        <p:cTn id="53" dur="250" fill="hold"/>
                                        <p:tgtEl>
                                          <p:spTgt spid="15"/>
                                        </p:tgtEl>
                                      </p:cBhvr>
                                      <p:by x="83000" y="83000"/>
                                    </p:animScale>
                                  </p:childTnLst>
                                </p:cTn>
                              </p:par>
                            </p:childTnLst>
                          </p:cTn>
                        </p:par>
                        <p:par>
                          <p:cTn id="54" fill="hold">
                            <p:stCondLst>
                              <p:cond delay="500"/>
                            </p:stCondLst>
                            <p:childTnLst>
                              <p:par>
                                <p:cTn id="55" presetID="12" presetClass="entr" presetSubtype="8" fill="hold" grpId="0" nodeType="afterEffect">
                                  <p:stCondLst>
                                    <p:cond delay="0"/>
                                  </p:stCondLst>
                                  <p:childTnLst>
                                    <p:set>
                                      <p:cBhvr>
                                        <p:cTn id="56" dur="500" fill="hold">
                                          <p:stCondLst>
                                            <p:cond delay="0"/>
                                          </p:stCondLst>
                                        </p:cTn>
                                        <p:tgtEl>
                                          <p:spTgt spid="16"/>
                                        </p:tgtEl>
                                        <p:attrNameLst>
                                          <p:attrName>style.visibility</p:attrName>
                                        </p:attrNameLst>
                                      </p:cBhvr>
                                      <p:to>
                                        <p:strVal val="visible"/>
                                      </p:to>
                                    </p:set>
                                    <p:anim calcmode="lin" valueType="num">
                                      <p:cBhvr additive="base">
                                        <p:cTn id="57" dur="500"/>
                                        <p:tgtEl>
                                          <p:spTgt spid="16"/>
                                        </p:tgtEl>
                                        <p:attrNameLst>
                                          <p:attrName>ppt_x</p:attrName>
                                        </p:attrNameLst>
                                      </p:cBhvr>
                                      <p:tavLst>
                                        <p:tav tm="0">
                                          <p:val>
                                            <p:strVal val="#ppt_x-#ppt_w*1.125000"/>
                                          </p:val>
                                        </p:tav>
                                        <p:tav tm="100000">
                                          <p:val>
                                            <p:strVal val="#ppt_x"/>
                                          </p:val>
                                        </p:tav>
                                      </p:tavLst>
                                    </p:anim>
                                    <p:animEffect transition="in" filter="wipe(right)">
                                      <p:cBhvr>
                                        <p:cTn id="58" dur="500"/>
                                        <p:tgtEl>
                                          <p:spTgt spid="16"/>
                                        </p:tgtEl>
                                      </p:cBhvr>
                                    </p:animEffect>
                                  </p:childTnLst>
                                </p:cTn>
                              </p:par>
                            </p:childTnLst>
                          </p:cTn>
                        </p:par>
                        <p:par>
                          <p:cTn id="59" fill="hold">
                            <p:stCondLst>
                              <p:cond delay="1000"/>
                            </p:stCondLst>
                            <p:childTnLst>
                              <p:par>
                                <p:cTn id="60" presetID="53" presetClass="entr" presetSubtype="16" fill="hold" grpId="0" nodeType="afterEffect">
                                  <p:stCondLst>
                                    <p:cond delay="0"/>
                                  </p:stCondLst>
                                  <p:iterate type="lt">
                                    <p:tmPct val="10000"/>
                                  </p:iterate>
                                  <p:childTnLst>
                                    <p:set>
                                      <p:cBhvr>
                                        <p:cTn id="61" dur="1" fill="hold">
                                          <p:stCondLst>
                                            <p:cond delay="0"/>
                                          </p:stCondLst>
                                        </p:cTn>
                                        <p:tgtEl>
                                          <p:spTgt spid="17"/>
                                        </p:tgtEl>
                                        <p:attrNameLst>
                                          <p:attrName>style.visibility</p:attrName>
                                        </p:attrNameLst>
                                      </p:cBhvr>
                                      <p:to>
                                        <p:strVal val="visible"/>
                                      </p:to>
                                    </p:set>
                                    <p:anim calcmode="lin" valueType="num">
                                      <p:cBhvr>
                                        <p:cTn id="62" dur="250" fill="hold"/>
                                        <p:tgtEl>
                                          <p:spTgt spid="17"/>
                                        </p:tgtEl>
                                        <p:attrNameLst>
                                          <p:attrName>ppt_w</p:attrName>
                                        </p:attrNameLst>
                                      </p:cBhvr>
                                      <p:tavLst>
                                        <p:tav tm="0">
                                          <p:val>
                                            <p:fltVal val="0"/>
                                          </p:val>
                                        </p:tav>
                                        <p:tav tm="100000">
                                          <p:val>
                                            <p:strVal val="#ppt_w"/>
                                          </p:val>
                                        </p:tav>
                                      </p:tavLst>
                                    </p:anim>
                                    <p:anim calcmode="lin" valueType="num">
                                      <p:cBhvr>
                                        <p:cTn id="63" dur="250" fill="hold"/>
                                        <p:tgtEl>
                                          <p:spTgt spid="17"/>
                                        </p:tgtEl>
                                        <p:attrNameLst>
                                          <p:attrName>ppt_h</p:attrName>
                                        </p:attrNameLst>
                                      </p:cBhvr>
                                      <p:tavLst>
                                        <p:tav tm="0">
                                          <p:val>
                                            <p:fltVal val="0"/>
                                          </p:val>
                                        </p:tav>
                                        <p:tav tm="100000">
                                          <p:val>
                                            <p:strVal val="#ppt_h"/>
                                          </p:val>
                                        </p:tav>
                                      </p:tavLst>
                                    </p:anim>
                                    <p:animEffect transition="in" filter="fade">
                                      <p:cBhvr>
                                        <p:cTn id="64" dur="25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250" fill="hold"/>
                                        <p:tgtEl>
                                          <p:spTgt spid="19"/>
                                        </p:tgtEl>
                                        <p:attrNameLst>
                                          <p:attrName>ppt_w</p:attrName>
                                        </p:attrNameLst>
                                      </p:cBhvr>
                                      <p:tavLst>
                                        <p:tav tm="0">
                                          <p:val>
                                            <p:fltVal val="0"/>
                                          </p:val>
                                        </p:tav>
                                        <p:tav tm="100000">
                                          <p:val>
                                            <p:strVal val="#ppt_w"/>
                                          </p:val>
                                        </p:tav>
                                      </p:tavLst>
                                    </p:anim>
                                    <p:anim calcmode="lin" valueType="num">
                                      <p:cBhvr>
                                        <p:cTn id="70" dur="250" fill="hold"/>
                                        <p:tgtEl>
                                          <p:spTgt spid="19"/>
                                        </p:tgtEl>
                                        <p:attrNameLst>
                                          <p:attrName>ppt_h</p:attrName>
                                        </p:attrNameLst>
                                      </p:cBhvr>
                                      <p:tavLst>
                                        <p:tav tm="0">
                                          <p:val>
                                            <p:fltVal val="0"/>
                                          </p:val>
                                        </p:tav>
                                        <p:tav tm="100000">
                                          <p:val>
                                            <p:strVal val="#ppt_h"/>
                                          </p:val>
                                        </p:tav>
                                      </p:tavLst>
                                    </p:anim>
                                    <p:animEffect transition="in" filter="fade">
                                      <p:cBhvr>
                                        <p:cTn id="71" dur="250"/>
                                        <p:tgtEl>
                                          <p:spTgt spid="19"/>
                                        </p:tgtEl>
                                      </p:cBhvr>
                                    </p:animEffect>
                                  </p:childTnLst>
                                </p:cTn>
                              </p:par>
                              <p:par>
                                <p:cTn id="72" presetID="6" presetClass="emph" presetSubtype="0" decel="100000" fill="hold" grpId="1" nodeType="withEffect">
                                  <p:stCondLst>
                                    <p:cond delay="200"/>
                                  </p:stCondLst>
                                  <p:childTnLst>
                                    <p:animScale>
                                      <p:cBhvr>
                                        <p:cTn id="73" dur="250" fill="hold"/>
                                        <p:tgtEl>
                                          <p:spTgt spid="19"/>
                                        </p:tgtEl>
                                      </p:cBhvr>
                                      <p:by x="120000" y="120000"/>
                                    </p:animScale>
                                  </p:childTnLst>
                                </p:cTn>
                              </p:par>
                              <p:par>
                                <p:cTn id="74" presetID="6" presetClass="emph" presetSubtype="0" decel="100000" fill="hold" grpId="2" nodeType="withEffect">
                                  <p:stCondLst>
                                    <p:cond delay="400"/>
                                  </p:stCondLst>
                                  <p:childTnLst>
                                    <p:animScale>
                                      <p:cBhvr>
                                        <p:cTn id="75" dur="250" fill="hold"/>
                                        <p:tgtEl>
                                          <p:spTgt spid="19"/>
                                        </p:tgtEl>
                                      </p:cBhvr>
                                      <p:by x="83000" y="83000"/>
                                    </p:animScale>
                                  </p:childTnLst>
                                </p:cTn>
                              </p:par>
                              <p:par>
                                <p:cTn id="76" presetID="53" presetClass="entr" presetSubtype="16" fill="hold" grpId="0" nodeType="withEffect">
                                  <p:stCondLst>
                                    <p:cond delay="400"/>
                                  </p:stCondLst>
                                  <p:childTnLst>
                                    <p:set>
                                      <p:cBhvr>
                                        <p:cTn id="77" dur="1" fill="hold">
                                          <p:stCondLst>
                                            <p:cond delay="0"/>
                                          </p:stCondLst>
                                        </p:cTn>
                                        <p:tgtEl>
                                          <p:spTgt spid="21"/>
                                        </p:tgtEl>
                                        <p:attrNameLst>
                                          <p:attrName>style.visibility</p:attrName>
                                        </p:attrNameLst>
                                      </p:cBhvr>
                                      <p:to>
                                        <p:strVal val="visible"/>
                                      </p:to>
                                    </p:set>
                                    <p:anim calcmode="lin" valueType="num">
                                      <p:cBhvr>
                                        <p:cTn id="78" dur="250" fill="hold"/>
                                        <p:tgtEl>
                                          <p:spTgt spid="21"/>
                                        </p:tgtEl>
                                        <p:attrNameLst>
                                          <p:attrName>ppt_w</p:attrName>
                                        </p:attrNameLst>
                                      </p:cBhvr>
                                      <p:tavLst>
                                        <p:tav tm="0">
                                          <p:val>
                                            <p:fltVal val="0"/>
                                          </p:val>
                                        </p:tav>
                                        <p:tav tm="100000">
                                          <p:val>
                                            <p:strVal val="#ppt_w"/>
                                          </p:val>
                                        </p:tav>
                                      </p:tavLst>
                                    </p:anim>
                                    <p:anim calcmode="lin" valueType="num">
                                      <p:cBhvr>
                                        <p:cTn id="79" dur="250" fill="hold"/>
                                        <p:tgtEl>
                                          <p:spTgt spid="21"/>
                                        </p:tgtEl>
                                        <p:attrNameLst>
                                          <p:attrName>ppt_h</p:attrName>
                                        </p:attrNameLst>
                                      </p:cBhvr>
                                      <p:tavLst>
                                        <p:tav tm="0">
                                          <p:val>
                                            <p:fltVal val="0"/>
                                          </p:val>
                                        </p:tav>
                                        <p:tav tm="100000">
                                          <p:val>
                                            <p:strVal val="#ppt_h"/>
                                          </p:val>
                                        </p:tav>
                                      </p:tavLst>
                                    </p:anim>
                                    <p:animEffect transition="in" filter="fade">
                                      <p:cBhvr>
                                        <p:cTn id="80" dur="250"/>
                                        <p:tgtEl>
                                          <p:spTgt spid="21"/>
                                        </p:tgtEl>
                                      </p:cBhvr>
                                    </p:animEffect>
                                  </p:childTnLst>
                                </p:cTn>
                              </p:par>
                              <p:par>
                                <p:cTn id="81" presetID="6" presetClass="emph" presetSubtype="0" decel="100000" fill="hold" grpId="1" nodeType="withEffect">
                                  <p:stCondLst>
                                    <p:cond delay="600"/>
                                  </p:stCondLst>
                                  <p:childTnLst>
                                    <p:animScale>
                                      <p:cBhvr>
                                        <p:cTn id="82" dur="250" fill="hold"/>
                                        <p:tgtEl>
                                          <p:spTgt spid="21"/>
                                        </p:tgtEl>
                                      </p:cBhvr>
                                      <p:by x="120000" y="120000"/>
                                    </p:animScale>
                                  </p:childTnLst>
                                </p:cTn>
                              </p:par>
                              <p:par>
                                <p:cTn id="83" presetID="6" presetClass="emph" presetSubtype="0" decel="100000" fill="hold" grpId="2" nodeType="withEffect">
                                  <p:stCondLst>
                                    <p:cond delay="800"/>
                                  </p:stCondLst>
                                  <p:childTnLst>
                                    <p:animScale>
                                      <p:cBhvr>
                                        <p:cTn id="84" dur="250" fill="hold"/>
                                        <p:tgtEl>
                                          <p:spTgt spid="21"/>
                                        </p:tgtEl>
                                      </p:cBhvr>
                                      <p:by x="83000" y="83000"/>
                                    </p:animScale>
                                  </p:childTnLst>
                                </p:cTn>
                              </p:par>
                            </p:childTnLst>
                          </p:cTn>
                        </p:par>
                        <p:par>
                          <p:cTn id="85" fill="hold">
                            <p:stCondLst>
                              <p:cond delay="500"/>
                            </p:stCondLst>
                            <p:childTnLst>
                              <p:par>
                                <p:cTn id="86" presetID="12" presetClass="entr" presetSubtype="8" fill="hold" grpId="0" nodeType="afterEffect">
                                  <p:stCondLst>
                                    <p:cond delay="0"/>
                                  </p:stCondLst>
                                  <p:childTnLst>
                                    <p:set>
                                      <p:cBhvr>
                                        <p:cTn id="87" dur="500" fill="hold">
                                          <p:stCondLst>
                                            <p:cond delay="0"/>
                                          </p:stCondLst>
                                        </p:cTn>
                                        <p:tgtEl>
                                          <p:spTgt spid="22"/>
                                        </p:tgtEl>
                                        <p:attrNameLst>
                                          <p:attrName>style.visibility</p:attrName>
                                        </p:attrNameLst>
                                      </p:cBhvr>
                                      <p:to>
                                        <p:strVal val="visible"/>
                                      </p:to>
                                    </p:set>
                                    <p:anim calcmode="lin" valueType="num">
                                      <p:cBhvr additive="base">
                                        <p:cTn id="88" dur="500"/>
                                        <p:tgtEl>
                                          <p:spTgt spid="22"/>
                                        </p:tgtEl>
                                        <p:attrNameLst>
                                          <p:attrName>ppt_x</p:attrName>
                                        </p:attrNameLst>
                                      </p:cBhvr>
                                      <p:tavLst>
                                        <p:tav tm="0">
                                          <p:val>
                                            <p:strVal val="#ppt_x-#ppt_w*1.125000"/>
                                          </p:val>
                                        </p:tav>
                                        <p:tav tm="100000">
                                          <p:val>
                                            <p:strVal val="#ppt_x"/>
                                          </p:val>
                                        </p:tav>
                                      </p:tavLst>
                                    </p:anim>
                                    <p:animEffect transition="in" filter="wipe(right)">
                                      <p:cBhvr>
                                        <p:cTn id="89" dur="500"/>
                                        <p:tgtEl>
                                          <p:spTgt spid="22"/>
                                        </p:tgtEl>
                                      </p:cBhvr>
                                    </p:animEffect>
                                  </p:childTnLst>
                                </p:cTn>
                              </p:par>
                            </p:childTnLst>
                          </p:cTn>
                        </p:par>
                        <p:par>
                          <p:cTn id="90" fill="hold">
                            <p:stCondLst>
                              <p:cond delay="1000"/>
                            </p:stCondLst>
                            <p:childTnLst>
                              <p:par>
                                <p:cTn id="91" presetID="53" presetClass="entr" presetSubtype="16" fill="hold" grpId="0" nodeType="afterEffect">
                                  <p:stCondLst>
                                    <p:cond delay="0"/>
                                  </p:stCondLst>
                                  <p:iterate type="lt">
                                    <p:tmPct val="10000"/>
                                  </p:iterate>
                                  <p:childTnLst>
                                    <p:set>
                                      <p:cBhvr>
                                        <p:cTn id="92" dur="1" fill="hold">
                                          <p:stCondLst>
                                            <p:cond delay="0"/>
                                          </p:stCondLst>
                                        </p:cTn>
                                        <p:tgtEl>
                                          <p:spTgt spid="23"/>
                                        </p:tgtEl>
                                        <p:attrNameLst>
                                          <p:attrName>style.visibility</p:attrName>
                                        </p:attrNameLst>
                                      </p:cBhvr>
                                      <p:to>
                                        <p:strVal val="visible"/>
                                      </p:to>
                                    </p:set>
                                    <p:anim calcmode="lin" valueType="num">
                                      <p:cBhvr>
                                        <p:cTn id="93" dur="250" fill="hold"/>
                                        <p:tgtEl>
                                          <p:spTgt spid="23"/>
                                        </p:tgtEl>
                                        <p:attrNameLst>
                                          <p:attrName>ppt_w</p:attrName>
                                        </p:attrNameLst>
                                      </p:cBhvr>
                                      <p:tavLst>
                                        <p:tav tm="0">
                                          <p:val>
                                            <p:fltVal val="0"/>
                                          </p:val>
                                        </p:tav>
                                        <p:tav tm="100000">
                                          <p:val>
                                            <p:strVal val="#ppt_w"/>
                                          </p:val>
                                        </p:tav>
                                      </p:tavLst>
                                    </p:anim>
                                    <p:anim calcmode="lin" valueType="num">
                                      <p:cBhvr>
                                        <p:cTn id="94" dur="250" fill="hold"/>
                                        <p:tgtEl>
                                          <p:spTgt spid="23"/>
                                        </p:tgtEl>
                                        <p:attrNameLst>
                                          <p:attrName>ppt_h</p:attrName>
                                        </p:attrNameLst>
                                      </p:cBhvr>
                                      <p:tavLst>
                                        <p:tav tm="0">
                                          <p:val>
                                            <p:fltVal val="0"/>
                                          </p:val>
                                        </p:tav>
                                        <p:tav tm="100000">
                                          <p:val>
                                            <p:strVal val="#ppt_h"/>
                                          </p:val>
                                        </p:tav>
                                      </p:tavLst>
                                    </p:anim>
                                    <p:animEffect transition="in" filter="fade">
                                      <p:cBhvr>
                                        <p:cTn id="95"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P spid="9" grpId="2" bldLvl="0" animBg="1"/>
      <p:bldP spid="11" grpId="0"/>
      <p:bldP spid="11" grpId="1"/>
      <p:bldP spid="11" grpId="2"/>
      <p:bldP spid="12" grpId="0" bldLvl="0" animBg="1"/>
      <p:bldP spid="14" grpId="0"/>
      <p:bldP spid="13" grpId="0" bldLvl="0" animBg="1"/>
      <p:bldP spid="13" grpId="1" bldLvl="0" animBg="1"/>
      <p:bldP spid="13" grpId="2" bldLvl="0" animBg="1"/>
      <p:bldP spid="15" grpId="0"/>
      <p:bldP spid="15" grpId="1"/>
      <p:bldP spid="15" grpId="2"/>
      <p:bldP spid="16" grpId="0" bldLvl="0" animBg="1"/>
      <p:bldP spid="17" grpId="0"/>
      <p:bldP spid="19" grpId="0" bldLvl="0" animBg="1"/>
      <p:bldP spid="19" grpId="1" bldLvl="0" animBg="1"/>
      <p:bldP spid="19" grpId="2" bldLvl="0" animBg="1"/>
      <p:bldP spid="21" grpId="0"/>
      <p:bldP spid="21" grpId="1"/>
      <p:bldP spid="21" grpId="2"/>
      <p:bldP spid="22" grpId="0" bldLvl="0" animBg="1"/>
      <p:bldP spid="2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标题 1"/>
          <p:cNvSpPr>
            <a:spLocks noGrp="1"/>
          </p:cNvSpPr>
          <p:nvPr>
            <p:ph type="title"/>
          </p:nvPr>
        </p:nvSpPr>
        <p:spPr/>
        <p:txBody>
          <a:bodyPr anchor="ctr" anchorCtr="0"/>
          <a:p>
            <a:r>
              <a:rPr lang="zh-CN" altLang="en-US" sz="3600" b="1">
                <a:solidFill>
                  <a:srgbClr val="FF0000"/>
                </a:solidFill>
              </a:rPr>
              <a:t>三、思想</a:t>
            </a:r>
            <a:endParaRPr lang="zh-CN" altLang="en-US" sz="3600" b="1">
              <a:solidFill>
                <a:srgbClr val="FF0000"/>
              </a:solidFill>
            </a:endParaRPr>
          </a:p>
        </p:txBody>
      </p:sp>
      <p:sp>
        <p:nvSpPr>
          <p:cNvPr id="83970" name="内容占位符 2"/>
          <p:cNvSpPr>
            <a:spLocks noGrp="1"/>
          </p:cNvSpPr>
          <p:nvPr>
            <p:ph idx="1"/>
          </p:nvPr>
        </p:nvSpPr>
        <p:spPr>
          <a:xfrm>
            <a:off x="344170" y="1141730"/>
            <a:ext cx="10317480" cy="3115945"/>
          </a:xfrm>
        </p:spPr>
        <p:txBody>
          <a:bodyPr anchor="t" anchorCtr="0"/>
          <a:p>
            <a:r>
              <a:rPr lang="en-US" altLang="zh-CN" sz="3200" b="1">
                <a:gradFill>
                  <a:gsLst>
                    <a:gs pos="0">
                      <a:srgbClr val="14CD68"/>
                    </a:gs>
                    <a:gs pos="100000">
                      <a:srgbClr val="035C7D"/>
                    </a:gs>
                  </a:gsLst>
                  <a:lin scaled="0"/>
                </a:gradFill>
              </a:rPr>
              <a:t>1.</a:t>
            </a:r>
            <a:r>
              <a:rPr lang="zh-CN" altLang="en-US" sz="3200" b="1">
                <a:gradFill>
                  <a:gsLst>
                    <a:gs pos="0">
                      <a:srgbClr val="14CD68"/>
                    </a:gs>
                    <a:gs pos="100000">
                      <a:srgbClr val="035C7D"/>
                    </a:gs>
                  </a:gsLst>
                  <a:lin scaled="0"/>
                </a:gradFill>
              </a:rPr>
              <a:t>双百方针的恢复</a:t>
            </a:r>
            <a:endParaRPr lang="zh-CN" altLang="en-US" sz="3200" b="1">
              <a:gradFill>
                <a:gsLst>
                  <a:gs pos="0">
                    <a:srgbClr val="14CD68"/>
                  </a:gs>
                  <a:gs pos="100000">
                    <a:srgbClr val="035C7D"/>
                  </a:gs>
                </a:gsLst>
                <a:lin scaled="0"/>
              </a:gradFill>
            </a:endParaRPr>
          </a:p>
          <a:p>
            <a:r>
              <a:rPr lang="en-US" altLang="zh-CN" sz="3200" b="1">
                <a:gradFill>
                  <a:gsLst>
                    <a:gs pos="0">
                      <a:srgbClr val="14CD68"/>
                    </a:gs>
                    <a:gs pos="100000">
                      <a:srgbClr val="035C7D"/>
                    </a:gs>
                  </a:gsLst>
                  <a:lin scaled="0"/>
                </a:gradFill>
              </a:rPr>
              <a:t>2.</a:t>
            </a:r>
            <a:r>
              <a:rPr lang="zh-CN" altLang="en-US" sz="3200" b="1">
                <a:gradFill>
                  <a:gsLst>
                    <a:gs pos="0">
                      <a:srgbClr val="14CD68"/>
                    </a:gs>
                    <a:gs pos="100000">
                      <a:srgbClr val="035C7D"/>
                    </a:gs>
                  </a:gsLst>
                  <a:lin scaled="0"/>
                </a:gradFill>
              </a:rPr>
              <a:t>毛泽东思想</a:t>
            </a:r>
            <a:endParaRPr lang="zh-CN" altLang="en-US" sz="3200" b="1">
              <a:gradFill>
                <a:gsLst>
                  <a:gs pos="0">
                    <a:srgbClr val="14CD68"/>
                  </a:gs>
                  <a:gs pos="100000">
                    <a:srgbClr val="035C7D"/>
                  </a:gs>
                </a:gsLst>
                <a:lin scaled="0"/>
              </a:gradFill>
            </a:endParaRPr>
          </a:p>
          <a:p>
            <a:r>
              <a:rPr lang="en-US" altLang="zh-CN" sz="3200" b="1">
                <a:gradFill>
                  <a:gsLst>
                    <a:gs pos="0">
                      <a:srgbClr val="14CD68"/>
                    </a:gs>
                    <a:gs pos="100000">
                      <a:srgbClr val="035C7D"/>
                    </a:gs>
                  </a:gsLst>
                  <a:lin scaled="0"/>
                </a:gradFill>
              </a:rPr>
              <a:t>3.</a:t>
            </a:r>
            <a:r>
              <a:rPr lang="zh-CN" altLang="en-US" sz="3200" b="1">
                <a:gradFill>
                  <a:gsLst>
                    <a:gs pos="0">
                      <a:srgbClr val="14CD68"/>
                    </a:gs>
                    <a:gs pos="100000">
                      <a:srgbClr val="035C7D"/>
                    </a:gs>
                  </a:gsLst>
                  <a:lin scaled="0"/>
                </a:gradFill>
              </a:rPr>
              <a:t>邓小平理论</a:t>
            </a:r>
            <a:endParaRPr lang="zh-CN" altLang="en-US" sz="3200" b="1">
              <a:gradFill>
                <a:gsLst>
                  <a:gs pos="0">
                    <a:srgbClr val="14CD68"/>
                  </a:gs>
                  <a:gs pos="100000">
                    <a:srgbClr val="035C7D"/>
                  </a:gs>
                </a:gsLst>
                <a:lin scaled="0"/>
              </a:gradFill>
            </a:endParaRPr>
          </a:p>
          <a:p>
            <a:r>
              <a:rPr lang="en-US" altLang="zh-CN" sz="3200" b="1">
                <a:gradFill>
                  <a:gsLst>
                    <a:gs pos="0">
                      <a:srgbClr val="14CD68"/>
                    </a:gs>
                    <a:gs pos="100000">
                      <a:srgbClr val="035C7D"/>
                    </a:gs>
                  </a:gsLst>
                  <a:lin scaled="0"/>
                </a:gradFill>
              </a:rPr>
              <a:t>4.“</a:t>
            </a:r>
            <a:r>
              <a:rPr lang="zh-CN" altLang="en-US" sz="3200" b="1">
                <a:gradFill>
                  <a:gsLst>
                    <a:gs pos="0">
                      <a:srgbClr val="14CD68"/>
                    </a:gs>
                    <a:gs pos="100000">
                      <a:srgbClr val="035C7D"/>
                    </a:gs>
                  </a:gsLst>
                  <a:lin scaled="0"/>
                </a:gradFill>
              </a:rPr>
              <a:t>三个代表</a:t>
            </a:r>
            <a:r>
              <a:rPr lang="en-US" altLang="zh-CN" sz="3200" b="1">
                <a:gradFill>
                  <a:gsLst>
                    <a:gs pos="0">
                      <a:srgbClr val="14CD68"/>
                    </a:gs>
                    <a:gs pos="100000">
                      <a:srgbClr val="035C7D"/>
                    </a:gs>
                  </a:gsLst>
                  <a:lin scaled="0"/>
                </a:gradFill>
              </a:rPr>
              <a:t>”</a:t>
            </a:r>
            <a:endParaRPr lang="en-US" altLang="zh-CN" sz="3200" b="1">
              <a:gradFill>
                <a:gsLst>
                  <a:gs pos="0">
                    <a:srgbClr val="14CD68"/>
                  </a:gs>
                  <a:gs pos="100000">
                    <a:srgbClr val="035C7D"/>
                  </a:gs>
                </a:gsLst>
                <a:lin scaled="0"/>
              </a:gradFill>
            </a:endParaRPr>
          </a:p>
          <a:p>
            <a:r>
              <a:rPr lang="en-US" altLang="zh-CN" sz="3200" b="1">
                <a:gradFill>
                  <a:gsLst>
                    <a:gs pos="0">
                      <a:srgbClr val="14CD68"/>
                    </a:gs>
                    <a:gs pos="100000">
                      <a:srgbClr val="035C7D"/>
                    </a:gs>
                  </a:gsLst>
                  <a:lin scaled="0"/>
                </a:gradFill>
              </a:rPr>
              <a:t>5</a:t>
            </a:r>
            <a:r>
              <a:rPr lang="zh-CN" altLang="en-US" sz="3200" b="1">
                <a:gradFill>
                  <a:gsLst>
                    <a:gs pos="0">
                      <a:srgbClr val="14CD68"/>
                    </a:gs>
                    <a:gs pos="100000">
                      <a:srgbClr val="035C7D"/>
                    </a:gs>
                  </a:gsLst>
                  <a:lin scaled="0"/>
                </a:gradFill>
              </a:rPr>
              <a:t>习近平新时代中国特色社会主义思想</a:t>
            </a:r>
            <a:endParaRPr lang="zh-CN" altLang="en-US" sz="3200" b="1">
              <a:gradFill>
                <a:gsLst>
                  <a:gs pos="0">
                    <a:srgbClr val="14CD68"/>
                  </a:gs>
                  <a:gs pos="100000">
                    <a:srgbClr val="035C7D"/>
                  </a:gs>
                </a:gsLst>
                <a:lin scaled="0"/>
              </a:gra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84993" name="Text Box 2"/>
          <p:cNvSpPr txBox="1"/>
          <p:nvPr/>
        </p:nvSpPr>
        <p:spPr>
          <a:xfrm>
            <a:off x="1778000" y="152400"/>
            <a:ext cx="5080000" cy="583565"/>
          </a:xfrm>
          <a:prstGeom prst="rect">
            <a:avLst/>
          </a:prstGeom>
          <a:noFill/>
          <a:ln w="9525">
            <a:noFill/>
          </a:ln>
        </p:spPr>
        <p:txBody>
          <a:bodyPr anchor="t" anchorCtr="0">
            <a:spAutoFit/>
          </a:bodyPr>
          <a:p>
            <a:r>
              <a:rPr lang="zh-CN" altLang="en-US" sz="3200" dirty="0">
                <a:latin typeface="黑体" panose="02010609060101010101" charset="-122"/>
                <a:ea typeface="微软雅黑" panose="020B0503020204020204" pitchFamily="34" charset="-122"/>
                <a:sym typeface="黑体" panose="02010609060101010101" charset="-122"/>
              </a:rPr>
              <a:t>三、思想</a:t>
            </a:r>
            <a:endParaRPr lang="zh-CN" altLang="en-US" sz="3200" dirty="0">
              <a:latin typeface="黑体" panose="02010609060101010101" charset="-122"/>
              <a:ea typeface="微软雅黑" panose="020B0503020204020204" pitchFamily="34" charset="-122"/>
              <a:sym typeface="黑体" panose="02010609060101010101" charset="-122"/>
            </a:endParaRPr>
          </a:p>
        </p:txBody>
      </p:sp>
      <p:sp>
        <p:nvSpPr>
          <p:cNvPr id="84994" name="Text Box 3"/>
          <p:cNvSpPr txBox="1"/>
          <p:nvPr/>
        </p:nvSpPr>
        <p:spPr>
          <a:xfrm>
            <a:off x="1181100" y="920591"/>
            <a:ext cx="8039100" cy="500380"/>
          </a:xfrm>
          <a:prstGeom prst="rect">
            <a:avLst/>
          </a:prstGeom>
          <a:noFill/>
          <a:ln w="9525">
            <a:noFill/>
          </a:ln>
        </p:spPr>
        <p:txBody>
          <a:bodyPr anchor="ctr" anchorCtr="0">
            <a:spAutoFit/>
          </a:bodyPr>
          <a:p>
            <a:pPr indent="268605">
              <a:lnSpc>
                <a:spcPct val="95000"/>
              </a:lnSpc>
              <a:spcBef>
                <a:spcPct val="35000"/>
              </a:spcBef>
            </a:pPr>
            <a:r>
              <a:rPr lang="zh-CN" altLang="en-US" sz="2800" dirty="0">
                <a:latin typeface="楷体_GB2312" pitchFamily="49" charset="-122"/>
                <a:ea typeface="楷体" panose="02010609060101010101" pitchFamily="49" charset="-122"/>
                <a:sym typeface="Arial" panose="020B0604020202020204" pitchFamily="34" charset="0"/>
              </a:rPr>
              <a:t>（一）双百方针的恢复</a:t>
            </a:r>
            <a:endParaRPr lang="zh-CN" altLang="en-US" sz="2800" dirty="0">
              <a:latin typeface="楷体_GB2312" pitchFamily="49" charset="-122"/>
              <a:ea typeface="楷体" panose="02010609060101010101" pitchFamily="49" charset="-122"/>
              <a:sym typeface="Arial" panose="020B0604020202020204" pitchFamily="34" charset="0"/>
            </a:endParaRPr>
          </a:p>
        </p:txBody>
      </p:sp>
      <p:sp>
        <p:nvSpPr>
          <p:cNvPr id="111620" name="Text Box 4"/>
          <p:cNvSpPr txBox="1"/>
          <p:nvPr/>
        </p:nvSpPr>
        <p:spPr>
          <a:xfrm>
            <a:off x="1600200" y="2057400"/>
            <a:ext cx="8840788" cy="3107690"/>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rPr>
              <a:t>（1）“文革”结束后，文学艺术和学术领域清算极左路线，党总结社会主义时期文艺工作的经验教训，明确文艺必须植根于人民生活</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（2）邓小平指出文艺属于人民，要为人民服务，为社会主义服务；他还强调要坚持贯彻“双百”方针</a:t>
            </a:r>
            <a:endParaRPr lang="zh-CN" altLang="en-US" sz="2800" dirty="0">
              <a:latin typeface="楷体" panose="02010609060101010101" pitchFamily="49" charset="-122"/>
              <a:ea typeface="楷体" panose="02010609060101010101" pitchFamily="49" charset="-122"/>
            </a:endParaRPr>
          </a:p>
          <a:p>
            <a:r>
              <a:rPr lang="zh-CN" altLang="en-US" sz="2800" dirty="0">
                <a:solidFill>
                  <a:srgbClr val="FF0000"/>
                </a:solidFill>
                <a:latin typeface="楷体" panose="02010609060101010101" pitchFamily="49" charset="-122"/>
                <a:ea typeface="楷体" panose="02010609060101010101" pitchFamily="49" charset="-122"/>
              </a:rPr>
              <a:t>（3）</a:t>
            </a:r>
            <a:r>
              <a:rPr lang="en-US" altLang="zh-CN" sz="2800" dirty="0">
                <a:solidFill>
                  <a:srgbClr val="FF0000"/>
                </a:solidFill>
                <a:latin typeface="楷体" panose="02010609060101010101" pitchFamily="49" charset="-122"/>
                <a:ea typeface="楷体" panose="02010609060101010101" pitchFamily="49" charset="-122"/>
              </a:rPr>
              <a:t>20</a:t>
            </a:r>
            <a:r>
              <a:rPr lang="zh-CN" altLang="en-US" sz="2800" dirty="0">
                <a:solidFill>
                  <a:srgbClr val="FF0000"/>
                </a:solidFill>
                <a:latin typeface="楷体" panose="02010609060101010101" pitchFamily="49" charset="-122"/>
                <a:ea typeface="楷体" panose="02010609060101010101" pitchFamily="49" charset="-122"/>
              </a:rPr>
              <a:t>世纪</a:t>
            </a:r>
            <a:r>
              <a:rPr lang="en-US" altLang="zh-CN" sz="2800" dirty="0">
                <a:solidFill>
                  <a:srgbClr val="FF0000"/>
                </a:solidFill>
                <a:latin typeface="楷体" panose="02010609060101010101" pitchFamily="49" charset="-122"/>
                <a:ea typeface="楷体" panose="02010609060101010101" pitchFamily="49" charset="-122"/>
              </a:rPr>
              <a:t>80</a:t>
            </a:r>
            <a:r>
              <a:rPr lang="zh-CN" altLang="en-US" sz="2800" dirty="0">
                <a:solidFill>
                  <a:srgbClr val="FF0000"/>
                </a:solidFill>
                <a:latin typeface="楷体" panose="02010609060101010101" pitchFamily="49" charset="-122"/>
                <a:ea typeface="楷体" panose="02010609060101010101" pitchFamily="49" charset="-122"/>
              </a:rPr>
              <a:t>年代，中共中央提出加强以“五讲”“四美”为内容的社会主义精神文明建设</a:t>
            </a:r>
            <a:endParaRPr lang="zh-CN" altLang="en-US" sz="2800" dirty="0">
              <a:solidFill>
                <a:srgbClr val="FF0000"/>
              </a:solidFill>
              <a:latin typeface="楷体" panose="02010609060101010101" pitchFamily="49" charset="-122"/>
              <a:ea typeface="楷体" panose="02010609060101010101" pitchFamily="49" charset="-122"/>
            </a:endParaRPr>
          </a:p>
        </p:txBody>
      </p:sp>
      <p:sp>
        <p:nvSpPr>
          <p:cNvPr id="111621" name="Text Box 5"/>
          <p:cNvSpPr txBox="1"/>
          <p:nvPr/>
        </p:nvSpPr>
        <p:spPr>
          <a:xfrm>
            <a:off x="1631950" y="1524000"/>
            <a:ext cx="4978400" cy="460375"/>
          </a:xfrm>
          <a:prstGeom prst="rect">
            <a:avLst/>
          </a:prstGeom>
          <a:noFill/>
          <a:ln w="9525">
            <a:noFill/>
          </a:ln>
        </p:spPr>
        <p:txBody>
          <a:bodyPr anchor="t" anchorCtr="0">
            <a:spAutoFit/>
          </a:bodyPr>
          <a:p>
            <a:pPr>
              <a:spcBef>
                <a:spcPct val="50000"/>
              </a:spcBef>
            </a:pPr>
            <a:r>
              <a:rPr lang="zh-CN" altLang="en-US" sz="2400" dirty="0">
                <a:latin typeface="楷体" panose="02010609060101010101" pitchFamily="49" charset="-122"/>
                <a:ea typeface="楷体" panose="02010609060101010101" pitchFamily="49" charset="-122"/>
              </a:rPr>
              <a:t>1、原因：</a:t>
            </a:r>
            <a:endParaRPr lang="zh-CN" altLang="en-US" sz="2400"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diamond(in)">
                                      <p:cBhvr>
                                        <p:cTn id="7" dur="2000"/>
                                        <p:tgtEl>
                                          <p:spTgt spid="1116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1620">
                                            <p:txEl>
                                              <p:charRg st="0" end="60"/>
                                            </p:txEl>
                                          </p:spTgt>
                                        </p:tgtEl>
                                        <p:attrNameLst>
                                          <p:attrName>style.visibility</p:attrName>
                                        </p:attrNameLst>
                                      </p:cBhvr>
                                      <p:to>
                                        <p:strVal val="visible"/>
                                      </p:to>
                                    </p:set>
                                    <p:animEffect transition="in" filter="wipe(down)">
                                      <p:cBhvr>
                                        <p:cTn id="12" dur="500"/>
                                        <p:tgtEl>
                                          <p:spTgt spid="111620">
                                            <p:txEl>
                                              <p:charRg st="0" end="6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1620">
                                            <p:txEl>
                                              <p:charRg st="60" end="106"/>
                                            </p:txEl>
                                          </p:spTgt>
                                        </p:tgtEl>
                                        <p:attrNameLst>
                                          <p:attrName>style.visibility</p:attrName>
                                        </p:attrNameLst>
                                      </p:cBhvr>
                                      <p:to>
                                        <p:strVal val="visible"/>
                                      </p:to>
                                    </p:set>
                                    <p:anim calcmode="lin" valueType="num">
                                      <p:cBhvr additive="base">
                                        <p:cTn id="17" dur="500" fill="hold"/>
                                        <p:tgtEl>
                                          <p:spTgt spid="111620">
                                            <p:txEl>
                                              <p:charRg st="60" end="10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1620">
                                            <p:txEl>
                                              <p:charRg st="60" end="10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11620">
                                            <p:txEl>
                                              <p:charRg st="106" end="150"/>
                                            </p:txEl>
                                          </p:spTgt>
                                        </p:tgtEl>
                                        <p:attrNameLst>
                                          <p:attrName>style.visibility</p:attrName>
                                        </p:attrNameLst>
                                      </p:cBhvr>
                                      <p:to>
                                        <p:strVal val="visible"/>
                                      </p:to>
                                    </p:set>
                                    <p:animEffect transition="in" filter="diamond(in)">
                                      <p:cBhvr>
                                        <p:cTn id="23" dur="2000"/>
                                        <p:tgtEl>
                                          <p:spTgt spid="111620">
                                            <p:txEl>
                                              <p:charRg st="106" end="15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86017" name="Text Box 2"/>
          <p:cNvSpPr txBox="1"/>
          <p:nvPr/>
        </p:nvSpPr>
        <p:spPr>
          <a:xfrm>
            <a:off x="1778000" y="152400"/>
            <a:ext cx="5080000" cy="583565"/>
          </a:xfrm>
          <a:prstGeom prst="rect">
            <a:avLst/>
          </a:prstGeom>
          <a:noFill/>
          <a:ln w="9525">
            <a:noFill/>
          </a:ln>
        </p:spPr>
        <p:txBody>
          <a:bodyPr anchor="t" anchorCtr="0">
            <a:spAutoFit/>
          </a:bodyPr>
          <a:p>
            <a:r>
              <a:rPr lang="zh-CN" altLang="en-US" sz="3200" dirty="0">
                <a:latin typeface="黑体" panose="02010609060101010101" charset="-122"/>
                <a:ea typeface="微软雅黑" panose="020B0503020204020204" pitchFamily="34" charset="-122"/>
                <a:sym typeface="黑体" panose="02010609060101010101" charset="-122"/>
              </a:rPr>
              <a:t>三、思想</a:t>
            </a:r>
            <a:endParaRPr lang="zh-CN" altLang="en-US" b="0" dirty="0">
              <a:latin typeface="Arial" panose="020B0604020202020204" pitchFamily="34" charset="0"/>
              <a:ea typeface="宋体" panose="02010600030101010101" pitchFamily="2" charset="-122"/>
            </a:endParaRPr>
          </a:p>
        </p:txBody>
      </p:sp>
      <p:sp>
        <p:nvSpPr>
          <p:cNvPr id="86018" name="Text Box 3"/>
          <p:cNvSpPr txBox="1"/>
          <p:nvPr/>
        </p:nvSpPr>
        <p:spPr>
          <a:xfrm>
            <a:off x="1181100" y="890588"/>
            <a:ext cx="8039100" cy="558800"/>
          </a:xfrm>
          <a:prstGeom prst="rect">
            <a:avLst/>
          </a:prstGeom>
          <a:noFill/>
          <a:ln w="9525">
            <a:noFill/>
          </a:ln>
        </p:spPr>
        <p:txBody>
          <a:bodyPr anchor="ctr" anchorCtr="0">
            <a:spAutoFit/>
          </a:bodyPr>
          <a:p>
            <a:pPr indent="268605">
              <a:lnSpc>
                <a:spcPct val="95000"/>
              </a:lnSpc>
              <a:spcBef>
                <a:spcPct val="35000"/>
              </a:spcBef>
            </a:pPr>
            <a:r>
              <a:rPr lang="zh-CN" altLang="en-US" sz="3200" dirty="0">
                <a:latin typeface="楷体_GB2312" pitchFamily="49" charset="-122"/>
                <a:ea typeface="楷体" panose="02010609060101010101" pitchFamily="49" charset="-122"/>
                <a:sym typeface="Arial" panose="020B0604020202020204" pitchFamily="34" charset="0"/>
              </a:rPr>
              <a:t>（一）双百方针的恢复</a:t>
            </a:r>
            <a:endParaRPr lang="zh-CN" altLang="en-US" sz="3200" b="0" dirty="0">
              <a:latin typeface="楷体_GB2312" pitchFamily="49" charset="-122"/>
              <a:ea typeface="楷体" panose="02010609060101010101" pitchFamily="49" charset="-122"/>
              <a:sym typeface="Arial" panose="020B0604020202020204" pitchFamily="34" charset="0"/>
            </a:endParaRPr>
          </a:p>
        </p:txBody>
      </p:sp>
      <p:sp>
        <p:nvSpPr>
          <p:cNvPr id="112644" name="Text Box 4"/>
          <p:cNvSpPr txBox="1"/>
          <p:nvPr/>
        </p:nvSpPr>
        <p:spPr>
          <a:xfrm>
            <a:off x="1635125" y="1524000"/>
            <a:ext cx="4978400" cy="583565"/>
          </a:xfrm>
          <a:prstGeom prst="rect">
            <a:avLst/>
          </a:prstGeom>
          <a:noFill/>
          <a:ln w="9525">
            <a:noFill/>
          </a:ln>
        </p:spPr>
        <p:txBody>
          <a:bodyPr anchor="t" anchorCtr="0">
            <a:spAutoFit/>
          </a:bodyPr>
          <a:p>
            <a:pPr>
              <a:spcBef>
                <a:spcPct val="50000"/>
              </a:spcBef>
            </a:pPr>
            <a:r>
              <a:rPr lang="zh-CN" altLang="en-US" sz="3200" dirty="0">
                <a:latin typeface="楷体" panose="02010609060101010101" pitchFamily="49" charset="-122"/>
                <a:ea typeface="楷体" panose="02010609060101010101" pitchFamily="49" charset="-122"/>
              </a:rPr>
              <a:t>1、原因：</a:t>
            </a:r>
            <a:endParaRPr lang="zh-CN" altLang="en-US" sz="3200" dirty="0">
              <a:latin typeface="楷体" panose="02010609060101010101" pitchFamily="49" charset="-122"/>
              <a:ea typeface="楷体" panose="02010609060101010101" pitchFamily="49" charset="-122"/>
            </a:endParaRPr>
          </a:p>
        </p:txBody>
      </p:sp>
      <p:sp>
        <p:nvSpPr>
          <p:cNvPr id="112645" name="Text Box 5"/>
          <p:cNvSpPr txBox="1"/>
          <p:nvPr/>
        </p:nvSpPr>
        <p:spPr>
          <a:xfrm>
            <a:off x="1635125" y="1955800"/>
            <a:ext cx="4402138" cy="583565"/>
          </a:xfrm>
          <a:prstGeom prst="rect">
            <a:avLst/>
          </a:prstGeom>
          <a:noFill/>
          <a:ln w="9525">
            <a:noFill/>
          </a:ln>
        </p:spPr>
        <p:txBody>
          <a:bodyPr anchor="t" anchorCtr="0">
            <a:spAutoFit/>
          </a:bodyPr>
          <a:p>
            <a:pPr>
              <a:spcBef>
                <a:spcPct val="50000"/>
              </a:spcBef>
            </a:pPr>
            <a:r>
              <a:rPr lang="zh-CN" altLang="en-US" sz="3200" dirty="0">
                <a:solidFill>
                  <a:srgbClr val="FF0000"/>
                </a:solidFill>
                <a:latin typeface="Arial" panose="020B0604020202020204" pitchFamily="34" charset="0"/>
                <a:ea typeface="楷体" panose="02010609060101010101" pitchFamily="49" charset="-122"/>
              </a:rPr>
              <a:t>2、再次繁荣</a:t>
            </a:r>
            <a:endParaRPr lang="zh-CN" altLang="en-US" sz="3200" dirty="0">
              <a:solidFill>
                <a:srgbClr val="FF0000"/>
              </a:solidFill>
              <a:latin typeface="Arial" panose="020B0604020202020204" pitchFamily="34" charset="0"/>
              <a:ea typeface="楷体" panose="02010609060101010101" pitchFamily="49" charset="-122"/>
            </a:endParaRPr>
          </a:p>
        </p:txBody>
      </p:sp>
      <p:sp>
        <p:nvSpPr>
          <p:cNvPr id="112646" name="Text Box 6"/>
          <p:cNvSpPr txBox="1"/>
          <p:nvPr/>
        </p:nvSpPr>
        <p:spPr>
          <a:xfrm>
            <a:off x="1524000" y="2438400"/>
            <a:ext cx="8915400" cy="3107690"/>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rPr>
              <a:t>（1）出现了反映“文革”为主题的“</a:t>
            </a:r>
            <a:r>
              <a:rPr lang="zh-CN" altLang="en-US" sz="2800" dirty="0">
                <a:solidFill>
                  <a:srgbClr val="FF0000"/>
                </a:solidFill>
                <a:latin typeface="楷体" panose="02010609060101010101" pitchFamily="49" charset="-122"/>
                <a:ea typeface="楷体" panose="02010609060101010101" pitchFamily="49" charset="-122"/>
              </a:rPr>
              <a:t>反思文学”“伤痕文学”、</a:t>
            </a:r>
            <a:r>
              <a:rPr lang="zh-CN" altLang="en-US" sz="2800" dirty="0">
                <a:latin typeface="楷体" panose="02010609060101010101" pitchFamily="49" charset="-122"/>
                <a:ea typeface="楷体" panose="02010609060101010101" pitchFamily="49" charset="-122"/>
              </a:rPr>
              <a:t>以改革实践为主题的文学作品、反映丰富的社会生活的戏剧电影。</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（2）学术讨论空前热烈、文艺创作欣欣向荣</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（3）进入</a:t>
            </a:r>
            <a:r>
              <a:rPr lang="en-US" altLang="zh-CN" sz="2800" dirty="0">
                <a:latin typeface="楷体" panose="02010609060101010101" pitchFamily="49" charset="-122"/>
                <a:ea typeface="楷体" panose="02010609060101010101" pitchFamily="49" charset="-122"/>
              </a:rPr>
              <a:t>21</a:t>
            </a:r>
            <a:r>
              <a:rPr lang="zh-CN" altLang="en-US" sz="2800" dirty="0">
                <a:latin typeface="楷体" panose="02010609060101010101" pitchFamily="49" charset="-122"/>
                <a:ea typeface="楷体" panose="02010609060101010101" pitchFamily="49" charset="-122"/>
              </a:rPr>
              <a:t>世纪，随着中国改革开放的深入，文学艺术的内容更加丰富，形式也向多样化发展，中国文化正走向世界</a:t>
            </a:r>
            <a:endParaRPr lang="zh-CN" altLang="en-US" sz="2800"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diamond(in)">
                                      <p:cBhvr>
                                        <p:cTn id="7" dur="2000"/>
                                        <p:tgtEl>
                                          <p:spTgt spid="11264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45"/>
                                        </p:tgtEl>
                                        <p:attrNameLst>
                                          <p:attrName>style.visibility</p:attrName>
                                        </p:attrNameLst>
                                      </p:cBhvr>
                                      <p:to>
                                        <p:strVal val="visible"/>
                                      </p:to>
                                    </p:set>
                                    <p:animEffect transition="in" filter="blinds(horizontal)">
                                      <p:cBhvr>
                                        <p:cTn id="12" dur="500"/>
                                        <p:tgtEl>
                                          <p:spTgt spid="1126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46"/>
                                        </p:tgtEl>
                                        <p:attrNameLst>
                                          <p:attrName>style.visibility</p:attrName>
                                        </p:attrNameLst>
                                      </p:cBhvr>
                                      <p:to>
                                        <p:strVal val="visible"/>
                                      </p:to>
                                    </p:set>
                                    <p:animEffect transition="in" filter="blinds(horizontal)">
                                      <p:cBhvr>
                                        <p:cTn id="17" dur="500"/>
                                        <p:tgtEl>
                                          <p:spTgt spid="112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p:bldP spid="112645" grpId="0" bldLvl="0"/>
      <p:bldP spid="112646" grpId="0" bldLvl="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87041" name="Text Box 2"/>
          <p:cNvSpPr txBox="1"/>
          <p:nvPr/>
        </p:nvSpPr>
        <p:spPr>
          <a:xfrm>
            <a:off x="1778000" y="152400"/>
            <a:ext cx="5080000" cy="583565"/>
          </a:xfrm>
          <a:prstGeom prst="rect">
            <a:avLst/>
          </a:prstGeom>
          <a:noFill/>
          <a:ln w="9525">
            <a:noFill/>
          </a:ln>
        </p:spPr>
        <p:txBody>
          <a:bodyPr anchor="t" anchorCtr="0">
            <a:spAutoFit/>
          </a:bodyPr>
          <a:p>
            <a:r>
              <a:rPr lang="zh-CN" altLang="en-US" sz="3200" dirty="0">
                <a:latin typeface="黑体" panose="02010609060101010101" charset="-122"/>
                <a:ea typeface="微软雅黑" panose="020B0503020204020204" pitchFamily="34" charset="-122"/>
                <a:sym typeface="黑体" panose="02010609060101010101" charset="-122"/>
              </a:rPr>
              <a:t>三、思想</a:t>
            </a:r>
            <a:endParaRPr lang="zh-CN" altLang="en-US" b="0" dirty="0">
              <a:latin typeface="Arial" panose="020B0604020202020204" pitchFamily="34" charset="0"/>
              <a:ea typeface="宋体" panose="02010600030101010101" pitchFamily="2" charset="-122"/>
            </a:endParaRPr>
          </a:p>
        </p:txBody>
      </p:sp>
      <p:sp>
        <p:nvSpPr>
          <p:cNvPr id="87042" name="Text Box 3"/>
          <p:cNvSpPr txBox="1"/>
          <p:nvPr/>
        </p:nvSpPr>
        <p:spPr>
          <a:xfrm>
            <a:off x="1181100" y="920591"/>
            <a:ext cx="8039100" cy="500380"/>
          </a:xfrm>
          <a:prstGeom prst="rect">
            <a:avLst/>
          </a:prstGeom>
          <a:noFill/>
          <a:ln w="9525">
            <a:noFill/>
          </a:ln>
        </p:spPr>
        <p:txBody>
          <a:bodyPr anchor="ctr" anchorCtr="0">
            <a:spAutoFit/>
          </a:bodyPr>
          <a:p>
            <a:pPr indent="268605">
              <a:lnSpc>
                <a:spcPct val="95000"/>
              </a:lnSpc>
              <a:spcBef>
                <a:spcPct val="35000"/>
              </a:spcBef>
            </a:pPr>
            <a:r>
              <a:rPr lang="zh-CN" altLang="en-US" sz="2800" dirty="0">
                <a:latin typeface="楷体_GB2312" pitchFamily="49" charset="-122"/>
                <a:ea typeface="楷体" panose="02010609060101010101" pitchFamily="49" charset="-122"/>
                <a:sym typeface="Arial" panose="020B0604020202020204" pitchFamily="34" charset="0"/>
              </a:rPr>
              <a:t>（一）双百方针的恢复</a:t>
            </a:r>
            <a:endParaRPr lang="zh-CN" altLang="en-US" b="0" dirty="0">
              <a:latin typeface="Arial" panose="020B0604020202020204" pitchFamily="34" charset="0"/>
              <a:ea typeface="宋体" panose="02010600030101010101" pitchFamily="2" charset="-122"/>
            </a:endParaRPr>
          </a:p>
        </p:txBody>
      </p:sp>
      <p:sp>
        <p:nvSpPr>
          <p:cNvPr id="87043" name="Text Box 4"/>
          <p:cNvSpPr txBox="1"/>
          <p:nvPr/>
        </p:nvSpPr>
        <p:spPr>
          <a:xfrm>
            <a:off x="1631950" y="1524000"/>
            <a:ext cx="4978400" cy="460375"/>
          </a:xfrm>
          <a:prstGeom prst="rect">
            <a:avLst/>
          </a:prstGeom>
          <a:noFill/>
          <a:ln w="9525">
            <a:noFill/>
          </a:ln>
        </p:spPr>
        <p:txBody>
          <a:bodyPr anchor="t" anchorCtr="0">
            <a:spAutoFit/>
          </a:bodyPr>
          <a:p>
            <a:pPr>
              <a:spcBef>
                <a:spcPct val="50000"/>
              </a:spcBef>
            </a:pPr>
            <a:r>
              <a:rPr lang="zh-CN" altLang="en-US" sz="2400" dirty="0">
                <a:latin typeface="楷体" panose="02010609060101010101" pitchFamily="49" charset="-122"/>
                <a:ea typeface="楷体" panose="02010609060101010101" pitchFamily="49" charset="-122"/>
              </a:rPr>
              <a:t>1、原因：</a:t>
            </a:r>
            <a:endParaRPr lang="zh-CN" altLang="en-US" sz="2400" dirty="0">
              <a:latin typeface="楷体" panose="02010609060101010101" pitchFamily="49" charset="-122"/>
              <a:ea typeface="楷体" panose="02010609060101010101" pitchFamily="49" charset="-122"/>
            </a:endParaRPr>
          </a:p>
        </p:txBody>
      </p:sp>
      <p:sp>
        <p:nvSpPr>
          <p:cNvPr id="87044" name="Text Box 5"/>
          <p:cNvSpPr txBox="1"/>
          <p:nvPr/>
        </p:nvSpPr>
        <p:spPr>
          <a:xfrm>
            <a:off x="1635125" y="1970088"/>
            <a:ext cx="4402138" cy="460375"/>
          </a:xfrm>
          <a:prstGeom prst="rect">
            <a:avLst/>
          </a:prstGeom>
          <a:noFill/>
          <a:ln w="9525">
            <a:noFill/>
          </a:ln>
        </p:spPr>
        <p:txBody>
          <a:bodyPr anchor="t" anchorCtr="0">
            <a:spAutoFit/>
          </a:bodyPr>
          <a:p>
            <a:pPr>
              <a:spcBef>
                <a:spcPct val="50000"/>
              </a:spcBef>
            </a:pPr>
            <a:r>
              <a:rPr lang="zh-CN" altLang="en-US" sz="2400" dirty="0">
                <a:latin typeface="Arial" panose="020B0604020202020204" pitchFamily="34" charset="0"/>
                <a:ea typeface="楷体" panose="02010609060101010101" pitchFamily="49" charset="-122"/>
              </a:rPr>
              <a:t>2、再次繁荣</a:t>
            </a:r>
            <a:endParaRPr lang="zh-CN" altLang="en-US" sz="2400" dirty="0">
              <a:latin typeface="Arial" panose="020B0604020202020204" pitchFamily="34" charset="0"/>
              <a:ea typeface="楷体" panose="02010609060101010101" pitchFamily="49" charset="-122"/>
            </a:endParaRPr>
          </a:p>
        </p:txBody>
      </p:sp>
      <p:sp>
        <p:nvSpPr>
          <p:cNvPr id="87045" name="Text Box 136"/>
          <p:cNvSpPr txBox="1"/>
          <p:nvPr/>
        </p:nvSpPr>
        <p:spPr>
          <a:xfrm>
            <a:off x="1658938" y="2393950"/>
            <a:ext cx="7561262" cy="583565"/>
          </a:xfrm>
          <a:prstGeom prst="rect">
            <a:avLst/>
          </a:prstGeom>
          <a:noFill/>
          <a:ln w="9525">
            <a:noFill/>
          </a:ln>
        </p:spPr>
        <p:txBody>
          <a:bodyPr anchor="t" anchorCtr="0">
            <a:spAutoFit/>
          </a:bodyPr>
          <a:p>
            <a:pPr>
              <a:spcBef>
                <a:spcPct val="50000"/>
              </a:spcBef>
            </a:pPr>
            <a:r>
              <a:rPr lang="zh-CN" altLang="en-US" sz="3200" dirty="0">
                <a:solidFill>
                  <a:srgbClr val="FF0000"/>
                </a:solidFill>
                <a:latin typeface="Arial" panose="020B0604020202020204" pitchFamily="34" charset="0"/>
                <a:ea typeface="楷体" panose="02010609060101010101" pitchFamily="49" charset="-122"/>
                <a:sym typeface="Arial" panose="020B0604020202020204" pitchFamily="34" charset="0"/>
              </a:rPr>
              <a:t>3、经验与教训</a:t>
            </a:r>
            <a:endParaRPr lang="zh-CN" altLang="en-US" sz="3200" dirty="0">
              <a:solidFill>
                <a:srgbClr val="FF0000"/>
              </a:solidFill>
              <a:latin typeface="Arial" panose="020B0604020202020204" pitchFamily="34" charset="0"/>
              <a:ea typeface="楷体" panose="02010609060101010101" pitchFamily="49" charset="-122"/>
              <a:sym typeface="Arial" panose="020B0604020202020204" pitchFamily="34" charset="0"/>
            </a:endParaRPr>
          </a:p>
        </p:txBody>
      </p:sp>
      <p:sp>
        <p:nvSpPr>
          <p:cNvPr id="113671" name="Text Box 7"/>
          <p:cNvSpPr txBox="1"/>
          <p:nvPr/>
        </p:nvSpPr>
        <p:spPr>
          <a:xfrm>
            <a:off x="1524000" y="2895600"/>
            <a:ext cx="8916988" cy="3322955"/>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sym typeface="Arial" panose="020B0604020202020204" pitchFamily="34" charset="0"/>
              </a:rPr>
              <a:t>（1）党和政府要始终坚持事实求是，一切从实际出发的原则处理问题。</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（2）要始终坚持“双百”方针，有利于发展我国的科学文化事业。</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solidFill>
                  <a:srgbClr val="FF0000"/>
                </a:solidFill>
                <a:latin typeface="楷体" panose="02010609060101010101" pitchFamily="49" charset="-122"/>
                <a:ea typeface="楷体" panose="02010609060101010101" pitchFamily="49" charset="-122"/>
                <a:sym typeface="Arial" panose="020B0604020202020204" pitchFamily="34" charset="0"/>
              </a:rPr>
              <a:t>（3）要处理好科学、文艺工作同政治的关系和人民生活的关系，要处理好继承传统和不断革新的关系 。</a:t>
            </a:r>
            <a:endParaRPr lang="zh-CN" altLang="en-US" sz="2800" dirty="0">
              <a:solidFill>
                <a:srgbClr val="FF0000"/>
              </a:solidFill>
              <a:latin typeface="楷体" panose="02010609060101010101" pitchFamily="49" charset="-122"/>
              <a:ea typeface="楷体" panose="02010609060101010101" pitchFamily="49" charset="-122"/>
              <a:sym typeface="Arial" panose="020B0604020202020204" pitchFamily="34" charset="0"/>
            </a:endParaRPr>
          </a:p>
          <a:p>
            <a:pPr>
              <a:spcBef>
                <a:spcPct val="50000"/>
              </a:spcBef>
            </a:pPr>
            <a:endParaRPr lang="zh-CN" altLang="en-US" sz="2800" dirty="0">
              <a:solidFill>
                <a:srgbClr val="FF0000"/>
              </a:solidFill>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3671"/>
                                        </p:tgtEl>
                                        <p:attrNameLst>
                                          <p:attrName>style.visibility</p:attrName>
                                        </p:attrNameLst>
                                      </p:cBhvr>
                                      <p:to>
                                        <p:strVal val="visible"/>
                                      </p:to>
                                    </p:set>
                                    <p:animEffect transition="in" filter="randombar(horizontal)">
                                      <p:cBhvr>
                                        <p:cTn id="7" dur="500"/>
                                        <p:tgtEl>
                                          <p:spTgt spid="113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1" grpId="0"/>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pic>
        <p:nvPicPr>
          <p:cNvPr id="114690" name="Picture 3" descr="易混易错辨析"/>
          <p:cNvPicPr>
            <a:picLocks noChangeAspect="1"/>
          </p:cNvPicPr>
          <p:nvPr/>
        </p:nvPicPr>
        <p:blipFill>
          <a:blip r:embed="rId1"/>
          <a:stretch>
            <a:fillRect/>
          </a:stretch>
        </p:blipFill>
        <p:spPr>
          <a:xfrm>
            <a:off x="1676400" y="228600"/>
            <a:ext cx="5178425" cy="812800"/>
          </a:xfrm>
          <a:prstGeom prst="rect">
            <a:avLst/>
          </a:prstGeom>
          <a:noFill/>
          <a:ln w="9525">
            <a:noFill/>
          </a:ln>
        </p:spPr>
      </p:pic>
      <p:sp>
        <p:nvSpPr>
          <p:cNvPr id="114691" name="Text Box 4"/>
          <p:cNvSpPr txBox="1"/>
          <p:nvPr/>
        </p:nvSpPr>
        <p:spPr>
          <a:xfrm>
            <a:off x="1752600" y="1447800"/>
            <a:ext cx="9635490" cy="4128770"/>
          </a:xfrm>
          <a:prstGeom prst="rect">
            <a:avLst/>
          </a:prstGeom>
          <a:noFill/>
          <a:ln w="9525">
            <a:noFill/>
          </a:ln>
        </p:spPr>
        <p:txBody>
          <a:bodyPr wrap="square" anchor="t" anchorCtr="0">
            <a:spAutoFit/>
          </a:bodyPr>
          <a:p>
            <a:pPr algn="just">
              <a:spcBef>
                <a:spcPct val="20000"/>
              </a:spcBef>
            </a:pPr>
            <a:r>
              <a:rPr lang="zh-CN" altLang="zh-CN" sz="3200" b="1" dirty="0">
                <a:solidFill>
                  <a:schemeClr val="accent3">
                    <a:lumMod val="50000"/>
                  </a:schemeClr>
                </a:solidFill>
                <a:latin typeface="Times New Roman" panose="02020603050405020304" charset="0"/>
                <a:ea typeface="仿宋_GB2312" pitchFamily="49" charset="-122"/>
              </a:rPr>
              <a:t>“</a:t>
            </a:r>
            <a:r>
              <a:rPr lang="zh-CN" altLang="en-US" sz="3200" b="1" dirty="0">
                <a:solidFill>
                  <a:schemeClr val="accent3">
                    <a:lumMod val="50000"/>
                  </a:schemeClr>
                </a:solidFill>
                <a:latin typeface="Times New Roman" panose="02020603050405020304" charset="0"/>
                <a:ea typeface="仿宋_GB2312" pitchFamily="49" charset="-122"/>
              </a:rPr>
              <a:t>双百”方针中的“百家争鸣”与春秋战国时期的“百家争鸣”的不同</a:t>
            </a:r>
            <a:endParaRPr lang="zh-CN" altLang="en-US" sz="3200" b="1" dirty="0">
              <a:solidFill>
                <a:schemeClr val="accent3">
                  <a:lumMod val="50000"/>
                </a:schemeClr>
              </a:solidFill>
              <a:latin typeface="Times New Roman" panose="02020603050405020304" charset="0"/>
              <a:ea typeface="仿宋_GB2312" pitchFamily="49" charset="-122"/>
            </a:endParaRPr>
          </a:p>
          <a:p>
            <a:pPr algn="just">
              <a:spcBef>
                <a:spcPct val="20000"/>
              </a:spcBef>
            </a:pPr>
            <a:r>
              <a:rPr lang="zh-CN" altLang="zh-CN" sz="3200" b="1" dirty="0">
                <a:solidFill>
                  <a:schemeClr val="accent3">
                    <a:lumMod val="50000"/>
                  </a:schemeClr>
                </a:solidFill>
                <a:latin typeface="Times New Roman" panose="02020603050405020304" charset="0"/>
                <a:ea typeface="仿宋_GB2312" pitchFamily="49" charset="-122"/>
              </a:rPr>
              <a:t>        “</a:t>
            </a:r>
            <a:r>
              <a:rPr lang="zh-CN" altLang="en-US" sz="3200" b="1" dirty="0">
                <a:solidFill>
                  <a:schemeClr val="accent3">
                    <a:lumMod val="50000"/>
                  </a:schemeClr>
                </a:solidFill>
                <a:latin typeface="Times New Roman" panose="02020603050405020304" charset="0"/>
                <a:ea typeface="仿宋_GB2312" pitchFamily="49" charset="-122"/>
              </a:rPr>
              <a:t>双百”方针中的“百家争鸣”是在社会主义公有制和社会主义制度初步确立的前提下，中华人民共和国宪法范围之内，允许在艺术问题上百花齐放，在学术问题上自由争论。春秋战国时期的</a:t>
            </a:r>
            <a:r>
              <a:rPr lang="zh-CN" altLang="en-US" sz="3200" b="1" dirty="0">
                <a:solidFill>
                  <a:schemeClr val="accent3">
                    <a:lumMod val="50000"/>
                  </a:schemeClr>
                </a:solidFill>
                <a:latin typeface="宋体" panose="02010600030101010101" pitchFamily="2" charset="-122"/>
                <a:ea typeface="宋体" panose="02010600030101010101" pitchFamily="2" charset="-122"/>
              </a:rPr>
              <a:t>“</a:t>
            </a:r>
            <a:r>
              <a:rPr lang="zh-CN" altLang="en-US" sz="3200" b="1" dirty="0">
                <a:solidFill>
                  <a:schemeClr val="accent3">
                    <a:lumMod val="50000"/>
                  </a:schemeClr>
                </a:solidFill>
                <a:latin typeface="Times New Roman" panose="02020603050405020304" charset="0"/>
                <a:ea typeface="仿宋_GB2312" pitchFamily="49" charset="-122"/>
              </a:rPr>
              <a:t>百家争鸣</a:t>
            </a:r>
            <a:r>
              <a:rPr lang="zh-CN" altLang="en-US" sz="3200" b="1" dirty="0">
                <a:solidFill>
                  <a:schemeClr val="accent3">
                    <a:lumMod val="50000"/>
                  </a:schemeClr>
                </a:solidFill>
                <a:latin typeface="宋体" panose="02010600030101010101" pitchFamily="2" charset="-122"/>
                <a:ea typeface="宋体" panose="02010600030101010101" pitchFamily="2" charset="-122"/>
              </a:rPr>
              <a:t>”</a:t>
            </a:r>
            <a:r>
              <a:rPr lang="zh-CN" altLang="en-US" sz="3200" b="1" dirty="0">
                <a:solidFill>
                  <a:schemeClr val="accent3">
                    <a:lumMod val="50000"/>
                  </a:schemeClr>
                </a:solidFill>
                <a:latin typeface="Times New Roman" panose="02020603050405020304" charset="0"/>
                <a:ea typeface="仿宋_GB2312" pitchFamily="49" charset="-122"/>
              </a:rPr>
              <a:t>是一种历史现象，</a:t>
            </a:r>
            <a:r>
              <a:rPr lang="zh-CN" altLang="en-US" sz="3200" b="1" dirty="0">
                <a:solidFill>
                  <a:schemeClr val="accent3">
                    <a:lumMod val="50000"/>
                  </a:schemeClr>
                </a:solidFill>
                <a:latin typeface="宋体" panose="02010600030101010101" pitchFamily="2" charset="-122"/>
                <a:ea typeface="宋体" panose="02010600030101010101" pitchFamily="2" charset="-122"/>
              </a:rPr>
              <a:t>“</a:t>
            </a:r>
            <a:r>
              <a:rPr lang="zh-CN" altLang="en-US" sz="3200" b="1" dirty="0">
                <a:solidFill>
                  <a:schemeClr val="accent3">
                    <a:lumMod val="50000"/>
                  </a:schemeClr>
                </a:solidFill>
                <a:latin typeface="Times New Roman" panose="02020603050405020304" charset="0"/>
                <a:ea typeface="仿宋_GB2312" pitchFamily="49" charset="-122"/>
              </a:rPr>
              <a:t>双百</a:t>
            </a:r>
            <a:r>
              <a:rPr lang="zh-CN" altLang="en-US" sz="3200" b="1" dirty="0">
                <a:solidFill>
                  <a:schemeClr val="accent3">
                    <a:lumMod val="50000"/>
                  </a:schemeClr>
                </a:solidFill>
                <a:latin typeface="宋体" panose="02010600030101010101" pitchFamily="2" charset="-122"/>
                <a:ea typeface="宋体" panose="02010600030101010101" pitchFamily="2" charset="-122"/>
              </a:rPr>
              <a:t>”</a:t>
            </a:r>
            <a:r>
              <a:rPr lang="zh-CN" altLang="en-US" sz="3200" b="1" dirty="0">
                <a:solidFill>
                  <a:schemeClr val="accent3">
                    <a:lumMod val="50000"/>
                  </a:schemeClr>
                </a:solidFill>
                <a:latin typeface="Times New Roman" panose="02020603050405020304" charset="0"/>
                <a:ea typeface="仿宋_GB2312" pitchFamily="49" charset="-122"/>
              </a:rPr>
              <a:t>方针中的</a:t>
            </a:r>
            <a:r>
              <a:rPr lang="zh-CN" altLang="en-US" sz="3200" b="1" dirty="0">
                <a:solidFill>
                  <a:schemeClr val="accent3">
                    <a:lumMod val="50000"/>
                  </a:schemeClr>
                </a:solidFill>
                <a:latin typeface="宋体" panose="02010600030101010101" pitchFamily="2" charset="-122"/>
                <a:ea typeface="宋体" panose="02010600030101010101" pitchFamily="2" charset="-122"/>
              </a:rPr>
              <a:t>“</a:t>
            </a:r>
            <a:r>
              <a:rPr lang="zh-CN" altLang="en-US" sz="3200" b="1" dirty="0">
                <a:solidFill>
                  <a:schemeClr val="accent3">
                    <a:lumMod val="50000"/>
                  </a:schemeClr>
                </a:solidFill>
                <a:latin typeface="Times New Roman" panose="02020603050405020304" charset="0"/>
                <a:ea typeface="仿宋_GB2312" pitchFamily="49" charset="-122"/>
              </a:rPr>
              <a:t>百家争鸣</a:t>
            </a:r>
            <a:r>
              <a:rPr lang="zh-CN" altLang="en-US" sz="3200" b="1" dirty="0">
                <a:solidFill>
                  <a:schemeClr val="accent3">
                    <a:lumMod val="50000"/>
                  </a:schemeClr>
                </a:solidFill>
                <a:latin typeface="宋体" panose="02010600030101010101" pitchFamily="2" charset="-122"/>
                <a:ea typeface="宋体" panose="02010600030101010101" pitchFamily="2" charset="-122"/>
              </a:rPr>
              <a:t>”</a:t>
            </a:r>
            <a:r>
              <a:rPr lang="zh-CN" altLang="en-US" sz="3200" b="1" dirty="0">
                <a:solidFill>
                  <a:schemeClr val="accent3">
                    <a:lumMod val="50000"/>
                  </a:schemeClr>
                </a:solidFill>
                <a:latin typeface="Times New Roman" panose="02020603050405020304" charset="0"/>
                <a:ea typeface="仿宋_GB2312" pitchFamily="49" charset="-122"/>
              </a:rPr>
              <a:t>是一种文化方针，两者有明显的区别。</a:t>
            </a:r>
            <a:endParaRPr lang="zh-CN" altLang="en-US" sz="3200" b="1" dirty="0">
              <a:solidFill>
                <a:schemeClr val="accent3">
                  <a:lumMod val="50000"/>
                </a:schemeClr>
              </a:solidFill>
              <a:latin typeface="Times New Roman" panose="02020603050405020304" charset="0"/>
              <a:ea typeface="仿宋_GB2312"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4690"/>
                                        </p:tgtEl>
                                        <p:attrNameLst>
                                          <p:attrName>style.visibility</p:attrName>
                                        </p:attrNameLst>
                                      </p:cBhvr>
                                      <p:to>
                                        <p:strVal val="visible"/>
                                      </p:to>
                                    </p:set>
                                    <p:anim calcmode="lin" valueType="num">
                                      <p:cBhvr additive="base">
                                        <p:cTn id="7" dur="500" fill="hold"/>
                                        <p:tgtEl>
                                          <p:spTgt spid="114690"/>
                                        </p:tgtEl>
                                        <p:attrNameLst>
                                          <p:attrName>ppt_x</p:attrName>
                                        </p:attrNameLst>
                                      </p:cBhvr>
                                      <p:tavLst>
                                        <p:tav tm="0">
                                          <p:val>
                                            <p:strVal val="#ppt_x"/>
                                          </p:val>
                                        </p:tav>
                                        <p:tav tm="100000">
                                          <p:val>
                                            <p:strVal val="#ppt_x"/>
                                          </p:val>
                                        </p:tav>
                                      </p:tavLst>
                                    </p:anim>
                                    <p:anim calcmode="lin" valueType="num">
                                      <p:cBhvr additive="base">
                                        <p:cTn id="8" dur="500" fill="hold"/>
                                        <p:tgtEl>
                                          <p:spTgt spid="1146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14691"/>
                                        </p:tgtEl>
                                        <p:attrNameLst>
                                          <p:attrName>style.visibility</p:attrName>
                                        </p:attrNameLst>
                                      </p:cBhvr>
                                      <p:to>
                                        <p:strVal val="visible"/>
                                      </p:to>
                                    </p:set>
                                    <p:animEffect transition="in" filter="box(in)">
                                      <p:cBhvr>
                                        <p:cTn id="13" dur="500"/>
                                        <p:tgtEl>
                                          <p:spTgt spid="114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p:bldLst>
  </p:timing>
</p:sld>
</file>

<file path=ppt/slides/slide105.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3"/>
          <p:cNvSpPr>
            <a:spLocks noGrp="1" noChangeArrowheads="1"/>
          </p:cNvSpPr>
          <p:nvPr>
            <p:ph type="ctrTitle" idx="4294967295"/>
          </p:nvPr>
        </p:nvSpPr>
        <p:spPr bwMode="auto">
          <a:xfrm>
            <a:off x="1558765" y="348295"/>
            <a:ext cx="9040655" cy="1102519"/>
          </a:xfrm>
          <a:effectLst/>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ctr" anchorCtr="0" compatLnSpc="1">
            <a:noAutofit/>
            <a:scene3d>
              <a:camera prst="orthographicFront"/>
              <a:lightRig rig="soft" dir="t">
                <a:rot lat="0" lon="0" rev="15600000"/>
              </a:lightRig>
            </a:scene3d>
            <a:sp3d extrusionH="57150" prstMaterial="softEdge">
              <a:bevelT w="25400" h="38100"/>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sz="4000" b="1" i="0" u="none" strike="noStrike" kern="0" cap="none" spc="0" normalizeH="0" baseline="0" noProof="1">
                <a:ln>
                  <a:noFill/>
                </a:ln>
                <a:solidFill>
                  <a:srgbClr val="FF0000"/>
                </a:solidFill>
                <a:effectLst/>
                <a:uLnTx/>
                <a:uFillTx/>
                <a:latin typeface="黑体" panose="02010609060101010101" charset="-122"/>
                <a:ea typeface="黑体" panose="02010609060101010101" charset="-122"/>
                <a:cs typeface="+mj-cs"/>
              </a:rPr>
              <a:t>  </a:t>
            </a:r>
            <a:br>
              <a:rPr kumimoji="0" sz="4000" b="1" i="0" u="none" strike="noStrike" kern="0" cap="none" spc="0" normalizeH="0" baseline="0" noProof="0">
                <a:ln>
                  <a:noFill/>
                </a:ln>
                <a:solidFill>
                  <a:srgbClr val="FF0000"/>
                </a:solidFill>
                <a:effectLst/>
                <a:uLnTx/>
                <a:uFillTx/>
                <a:latin typeface="黑体" panose="02010609060101010101" charset="-122"/>
                <a:ea typeface="黑体" panose="02010609060101010101" charset="-122"/>
                <a:cs typeface="+mj-cs"/>
              </a:rPr>
            </a:br>
            <a:r>
              <a:rPr kumimoji="0" sz="4000" b="1" i="0" u="none" strike="noStrike" kern="0" cap="none" spc="0" normalizeH="0" baseline="0" noProof="1">
                <a:ln>
                  <a:noFill/>
                </a:ln>
                <a:solidFill>
                  <a:srgbClr val="FF0000"/>
                </a:solidFill>
                <a:effectLst/>
                <a:uLnTx/>
                <a:uFillTx/>
                <a:latin typeface="黑体" panose="02010609060101010101" charset="-122"/>
                <a:ea typeface="黑体" panose="02010609060101010101" charset="-122"/>
                <a:cs typeface="+mj-cs"/>
              </a:rPr>
              <a:t>中国特色社会主义理论的形成与发展</a:t>
            </a:r>
            <a:endParaRPr kumimoji="0" sz="4000" b="1" i="0" u="none" strike="noStrike" kern="0" cap="none" spc="0" normalizeH="0" baseline="0" noProof="1">
              <a:ln>
                <a:noFill/>
              </a:ln>
              <a:solidFill>
                <a:srgbClr val="FF0000"/>
              </a:solidFill>
              <a:effectLst/>
              <a:uLnTx/>
              <a:uFillTx/>
              <a:latin typeface="黑体" panose="02010609060101010101" charset="-122"/>
              <a:ea typeface="黑体" panose="02010609060101010101" charset="-122"/>
              <a:cs typeface="+mj-cs"/>
            </a:endParaRPr>
          </a:p>
        </p:txBody>
      </p:sp>
      <p:pic>
        <p:nvPicPr>
          <p:cNvPr id="3" name="图片 2"/>
          <p:cNvPicPr>
            <a:picLocks noChangeAspect="1"/>
          </p:cNvPicPr>
          <p:nvPr>
            <p:custDataLst>
              <p:tags r:id="rId1"/>
            </p:custDataLst>
          </p:nvPr>
        </p:nvPicPr>
        <p:blipFill>
          <a:blip r:embed="rId2"/>
          <a:stretch>
            <a:fillRect/>
          </a:stretch>
        </p:blipFill>
        <p:spPr>
          <a:xfrm>
            <a:off x="3433445" y="2427605"/>
            <a:ext cx="2536190" cy="3531235"/>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651510" y="1901190"/>
            <a:ext cx="2691130" cy="3530600"/>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6127115" y="2927350"/>
            <a:ext cx="2635250" cy="3531235"/>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9126855" y="3232468"/>
            <a:ext cx="2823845" cy="3529330"/>
          </a:xfrm>
          <a:prstGeom prst="rect">
            <a:avLst/>
          </a:prstGeom>
        </p:spPr>
      </p:pic>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115716" name="Text Box 4"/>
          <p:cNvSpPr txBox="1"/>
          <p:nvPr/>
        </p:nvSpPr>
        <p:spPr>
          <a:xfrm>
            <a:off x="1563688" y="977900"/>
            <a:ext cx="4978400" cy="521970"/>
          </a:xfrm>
          <a:prstGeom prst="rect">
            <a:avLst/>
          </a:prstGeom>
          <a:noFill/>
          <a:ln w="9525">
            <a:noFill/>
          </a:ln>
        </p:spPr>
        <p:txBody>
          <a:bodyPr anchor="t" anchorCtr="0">
            <a:spAutoFit/>
          </a:bodyPr>
          <a:p>
            <a:pPr>
              <a:spcBef>
                <a:spcPct val="50000"/>
              </a:spcBef>
            </a:pPr>
            <a:r>
              <a:rPr lang="zh-CN" altLang="en-US" sz="2800" dirty="0">
                <a:latin typeface="楷体" panose="02010609060101010101" pitchFamily="49" charset="-122"/>
                <a:ea typeface="楷体" panose="02010609060101010101" pitchFamily="49" charset="-122"/>
              </a:rPr>
              <a:t>1、背景：</a:t>
            </a:r>
            <a:endParaRPr lang="zh-CN" altLang="en-US" sz="2800" dirty="0">
              <a:latin typeface="楷体" panose="02010609060101010101" pitchFamily="49" charset="-122"/>
              <a:ea typeface="楷体" panose="02010609060101010101" pitchFamily="49" charset="-122"/>
            </a:endParaRPr>
          </a:p>
        </p:txBody>
      </p:sp>
      <p:sp>
        <p:nvSpPr>
          <p:cNvPr id="89090" name="Text Box 5"/>
          <p:cNvSpPr txBox="1"/>
          <p:nvPr/>
        </p:nvSpPr>
        <p:spPr>
          <a:xfrm>
            <a:off x="1293813" y="184150"/>
            <a:ext cx="8037512" cy="558800"/>
          </a:xfrm>
          <a:prstGeom prst="rect">
            <a:avLst/>
          </a:prstGeom>
          <a:noFill/>
          <a:ln w="9525">
            <a:noFill/>
          </a:ln>
        </p:spPr>
        <p:txBody>
          <a:bodyPr anchor="ctr" anchorCtr="0">
            <a:spAutoFit/>
          </a:bodyPr>
          <a:p>
            <a:pPr indent="268605">
              <a:lnSpc>
                <a:spcPct val="95000"/>
              </a:lnSpc>
              <a:spcBef>
                <a:spcPct val="35000"/>
              </a:spcBef>
            </a:pPr>
            <a:r>
              <a:rPr lang="zh-CN" altLang="en-US" sz="3200" dirty="0">
                <a:latin typeface="楷体_GB2312" pitchFamily="49" charset="-122"/>
                <a:ea typeface="楷体" panose="02010609060101010101" pitchFamily="49" charset="-122"/>
                <a:sym typeface="Arial" panose="020B0604020202020204" pitchFamily="34" charset="0"/>
              </a:rPr>
              <a:t>（二）邓小平理论</a:t>
            </a:r>
            <a:endParaRPr lang="zh-CN" altLang="en-US" sz="3200" b="0" dirty="0">
              <a:latin typeface="楷体_GB2312" pitchFamily="49" charset="-122"/>
              <a:ea typeface="楷体" panose="02010609060101010101" pitchFamily="49" charset="-122"/>
              <a:sym typeface="Arial" panose="020B0604020202020204" pitchFamily="34" charset="0"/>
            </a:endParaRPr>
          </a:p>
        </p:txBody>
      </p:sp>
      <p:graphicFrame>
        <p:nvGraphicFramePr>
          <p:cNvPr id="115718" name="Group 6"/>
          <p:cNvGraphicFramePr>
            <a:graphicFrameLocks noGrp="1"/>
          </p:cNvGraphicFramePr>
          <p:nvPr/>
        </p:nvGraphicFramePr>
        <p:xfrm>
          <a:off x="1654175" y="1849438"/>
          <a:ext cx="8712200" cy="3816350"/>
        </p:xfrm>
        <a:graphic>
          <a:graphicData uri="http://schemas.openxmlformats.org/drawingml/2006/table">
            <a:tbl>
              <a:tblPr/>
              <a:tblGrid>
                <a:gridCol w="1128395"/>
                <a:gridCol w="7583805"/>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8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 </a:t>
                      </a:r>
                      <a:endParaRPr kumimoji="0" lang="zh-CN" altLang="zh-CN" sz="28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8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    </a:t>
                      </a:r>
                      <a:r>
                        <a:rPr kumimoji="0" lang="zh-CN" sz="28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形    成</a:t>
                      </a:r>
                      <a:endParaRPr kumimoji="0" lang="zh-CN" altLang="zh-CN" sz="28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2687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国 际 背 景</a:t>
                      </a:r>
                      <a:endParaRPr kumimoji="0" lang="zh-CN" sz="28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rPr>
                        <a:t>和平与发展成为时代主题</a:t>
                      </a:r>
                      <a:endParaRPr kumimoji="0" lang="zh-CN" sz="28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rPr>
                        <a:t>国际社会主义运动遭受挫折</a:t>
                      </a:r>
                      <a:endParaRPr kumimoji="0" lang="zh-CN" sz="28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r>
                        <a:rPr lang="zh-CN" altLang="zh-CN" sz="2800" b="1" i="0" u="none" baseline="0">
                          <a:solidFill>
                            <a:schemeClr val="tx1"/>
                          </a:solidFill>
                          <a:latin typeface="Arial" panose="020B0604020202020204" pitchFamily="34" charset="0"/>
                          <a:ea typeface="楷体" panose="02010609060101010101" pitchFamily="49" charset="-122"/>
                        </a:rPr>
                        <a:t>两极格局结束，多极化方向发展</a:t>
                      </a:r>
                      <a:endParaRPr kumimoji="0" lang="zh-CN" sz="28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7132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国 内 背 景</a:t>
                      </a:r>
                      <a:endParaRPr kumimoji="0" lang="zh-CN" sz="28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rPr>
                        <a:t>建国以来社会主义建设的经验教训</a:t>
                      </a:r>
                      <a:endParaRPr kumimoji="0" lang="zh-CN" sz="28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rPr>
                        <a:t>改革开放以来的成就和经验总结</a:t>
                      </a:r>
                      <a:endParaRPr kumimoji="0" lang="zh-CN" sz="28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r>
                        <a:rPr lang="zh-CN" altLang="zh-CN" sz="2800" b="1" i="0" u="none" baseline="0">
                          <a:solidFill>
                            <a:schemeClr val="tx1"/>
                          </a:solidFill>
                          <a:latin typeface="Arial" panose="020B0604020202020204" pitchFamily="34" charset="0"/>
                          <a:ea typeface="楷体" panose="02010609060101010101" pitchFamily="49" charset="-122"/>
                        </a:rPr>
                        <a:t>市场经济的困惑阻碍改革的进程</a:t>
                      </a:r>
                      <a:endParaRPr kumimoji="0" lang="zh-CN" sz="28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diamond(in)">
                                      <p:cBhvr>
                                        <p:cTn id="7" dur="2000"/>
                                        <p:tgtEl>
                                          <p:spTgt spid="1157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5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90113" name="Text Box 6"/>
          <p:cNvSpPr txBox="1"/>
          <p:nvPr/>
        </p:nvSpPr>
        <p:spPr>
          <a:xfrm>
            <a:off x="1695450" y="315913"/>
            <a:ext cx="2622550" cy="645160"/>
          </a:xfrm>
          <a:prstGeom prst="rect">
            <a:avLst/>
          </a:prstGeom>
          <a:noFill/>
          <a:ln w="9525">
            <a:noFill/>
          </a:ln>
        </p:spPr>
        <p:txBody>
          <a:bodyPr anchor="t" anchorCtr="0">
            <a:spAutoFit/>
          </a:bodyPr>
          <a:p>
            <a:pPr>
              <a:spcBef>
                <a:spcPct val="50000"/>
              </a:spcBef>
            </a:pPr>
            <a:r>
              <a:rPr lang="zh-CN" altLang="en-US" sz="3600" dirty="0">
                <a:latin typeface="楷体" panose="02010609060101010101" pitchFamily="49" charset="-122"/>
                <a:ea typeface="楷体" panose="02010609060101010101" pitchFamily="49" charset="-122"/>
                <a:sym typeface="Arial" panose="020B0604020202020204" pitchFamily="34" charset="0"/>
              </a:rPr>
              <a:t>2、形成：</a:t>
            </a:r>
            <a:endParaRPr lang="zh-CN" altLang="en-US" sz="3600" dirty="0">
              <a:latin typeface="楷体" panose="02010609060101010101" pitchFamily="49" charset="-122"/>
              <a:ea typeface="楷体" panose="02010609060101010101" pitchFamily="49" charset="-122"/>
              <a:sym typeface="Arial" panose="020B0604020202020204" pitchFamily="34" charset="0"/>
            </a:endParaRPr>
          </a:p>
        </p:txBody>
      </p:sp>
      <p:sp>
        <p:nvSpPr>
          <p:cNvPr id="116743" name="Text Box 5"/>
          <p:cNvSpPr txBox="1"/>
          <p:nvPr/>
        </p:nvSpPr>
        <p:spPr>
          <a:xfrm>
            <a:off x="1465263" y="1139825"/>
            <a:ext cx="8351837" cy="583565"/>
          </a:xfrm>
          <a:prstGeom prst="rect">
            <a:avLst/>
          </a:prstGeom>
          <a:noFill/>
          <a:ln w="9525">
            <a:noFill/>
          </a:ln>
        </p:spPr>
        <p:txBody>
          <a:bodyPr wrap="square" anchor="t" anchorCtr="0">
            <a:spAutoFit/>
          </a:bodyPr>
          <a:p>
            <a:r>
              <a:rPr lang="zh-CN" altLang="en-US" sz="3200" dirty="0">
                <a:latin typeface="楷体" panose="02010609060101010101" pitchFamily="49" charset="-122"/>
                <a:ea typeface="楷体" panose="02010609060101010101" pitchFamily="49" charset="-122"/>
                <a:sym typeface="Arial" panose="020B0604020202020204" pitchFamily="34" charset="0"/>
              </a:rPr>
              <a:t>（1）中共“十二大” ——最早提出理论                     </a:t>
            </a:r>
            <a:endParaRPr lang="zh-CN" altLang="en-US" sz="3200" dirty="0">
              <a:latin typeface="楷体" panose="02010609060101010101" pitchFamily="49" charset="-122"/>
              <a:ea typeface="楷体" panose="02010609060101010101" pitchFamily="49" charset="-122"/>
              <a:sym typeface="Arial" panose="020B0604020202020204" pitchFamily="34" charset="0"/>
            </a:endParaRPr>
          </a:p>
        </p:txBody>
      </p:sp>
      <p:sp>
        <p:nvSpPr>
          <p:cNvPr id="116744" name="Text Box 5"/>
          <p:cNvSpPr txBox="1"/>
          <p:nvPr/>
        </p:nvSpPr>
        <p:spPr>
          <a:xfrm>
            <a:off x="1465263" y="2211388"/>
            <a:ext cx="8758237" cy="583565"/>
          </a:xfrm>
          <a:prstGeom prst="rect">
            <a:avLst/>
          </a:prstGeom>
          <a:noFill/>
          <a:ln w="9525">
            <a:noFill/>
          </a:ln>
        </p:spPr>
        <p:txBody>
          <a:bodyPr wrap="square" anchor="t" anchorCtr="0">
            <a:spAutoFit/>
          </a:bodyPr>
          <a:p>
            <a:r>
              <a:rPr lang="zh-CN" altLang="en-US" sz="3200" dirty="0">
                <a:latin typeface="楷体" panose="02010609060101010101" pitchFamily="49" charset="-122"/>
                <a:ea typeface="楷体" panose="02010609060101010101" pitchFamily="49" charset="-122"/>
                <a:sym typeface="Arial" panose="020B0604020202020204" pitchFamily="34" charset="0"/>
              </a:rPr>
              <a:t>（2）中共“十三大” ——第一次系统概括                     </a:t>
            </a:r>
            <a:endParaRPr lang="zh-CN" altLang="en-US" sz="3200" dirty="0">
              <a:latin typeface="楷体" panose="02010609060101010101" pitchFamily="49" charset="-122"/>
              <a:ea typeface="楷体" panose="02010609060101010101" pitchFamily="49" charset="-122"/>
              <a:sym typeface="Arial" panose="020B0604020202020204" pitchFamily="34" charset="0"/>
            </a:endParaRPr>
          </a:p>
        </p:txBody>
      </p:sp>
      <p:sp>
        <p:nvSpPr>
          <p:cNvPr id="117770" name="Rectangle 10"/>
          <p:cNvSpPr/>
          <p:nvPr/>
        </p:nvSpPr>
        <p:spPr>
          <a:xfrm>
            <a:off x="1492250" y="5286375"/>
            <a:ext cx="8580438" cy="583565"/>
          </a:xfrm>
          <a:prstGeom prst="rect">
            <a:avLst/>
          </a:prstGeom>
          <a:noFill/>
          <a:ln w="9525">
            <a:noFill/>
          </a:ln>
        </p:spPr>
        <p:txBody>
          <a:bodyPr wrap="square" anchor="t" anchorCtr="0">
            <a:spAutoFit/>
          </a:bodyPr>
          <a:p>
            <a:r>
              <a:rPr lang="zh-CN" altLang="en-US" sz="3200" dirty="0">
                <a:latin typeface="楷体" panose="02010609060101010101" pitchFamily="49" charset="-122"/>
                <a:ea typeface="楷体" panose="02010609060101010101" pitchFamily="49" charset="-122"/>
              </a:rPr>
              <a:t>（</a:t>
            </a:r>
            <a:r>
              <a:rPr lang="en-US" altLang="zh-CN" sz="3200" dirty="0">
                <a:latin typeface="楷体" panose="02010609060101010101" pitchFamily="49" charset="-122"/>
                <a:ea typeface="楷体" panose="02010609060101010101" pitchFamily="49" charset="-122"/>
              </a:rPr>
              <a:t>5</a:t>
            </a:r>
            <a:r>
              <a:rPr lang="zh-CN" altLang="en-US" sz="3200" dirty="0">
                <a:latin typeface="楷体" panose="02010609060101010101" pitchFamily="49" charset="-122"/>
                <a:ea typeface="楷体" panose="02010609060101010101" pitchFamily="49" charset="-122"/>
              </a:rPr>
              <a:t>）十五大：</a:t>
            </a:r>
            <a:r>
              <a:rPr lang="zh-CN" altLang="en-US" sz="3200" dirty="0">
                <a:latin typeface="楷体" panose="02010609060101010101" pitchFamily="49" charset="-122"/>
                <a:ea typeface="楷体" panose="02010609060101010101" pitchFamily="49" charset="-122"/>
                <a:sym typeface="Arial" panose="020B0604020202020204" pitchFamily="34" charset="0"/>
              </a:rPr>
              <a:t>——成为指导思想</a:t>
            </a:r>
            <a:endParaRPr lang="zh-CN" altLang="en-US" sz="3200" dirty="0">
              <a:latin typeface="楷体" panose="02010609060101010101" pitchFamily="49" charset="-122"/>
              <a:ea typeface="楷体" panose="02010609060101010101" pitchFamily="49" charset="-122"/>
              <a:sym typeface="Arial" panose="020B0604020202020204" pitchFamily="34" charset="0"/>
            </a:endParaRPr>
          </a:p>
        </p:txBody>
      </p:sp>
      <p:sp>
        <p:nvSpPr>
          <p:cNvPr id="2" name="Rectangle 8"/>
          <p:cNvSpPr/>
          <p:nvPr/>
        </p:nvSpPr>
        <p:spPr>
          <a:xfrm>
            <a:off x="1577975" y="3284538"/>
            <a:ext cx="8297863" cy="583565"/>
          </a:xfrm>
          <a:prstGeom prst="rect">
            <a:avLst/>
          </a:prstGeom>
          <a:noFill/>
          <a:ln w="9525">
            <a:noFill/>
          </a:ln>
        </p:spPr>
        <p:txBody>
          <a:bodyPr wrap="square" anchor="t" anchorCtr="0">
            <a:spAutoFit/>
          </a:bodyPr>
          <a:p>
            <a:r>
              <a:rPr lang="zh-CN" altLang="en-US" sz="3200" dirty="0">
                <a:latin typeface="楷体" panose="02010609060101010101" pitchFamily="49" charset="-122"/>
                <a:ea typeface="楷体" panose="02010609060101010101" pitchFamily="49" charset="-122"/>
              </a:rPr>
              <a:t>（</a:t>
            </a:r>
            <a:r>
              <a:rPr lang="en-US" altLang="zh-CN" sz="3200" dirty="0">
                <a:latin typeface="楷体" panose="02010609060101010101" pitchFamily="49" charset="-122"/>
                <a:ea typeface="楷体" panose="02010609060101010101" pitchFamily="49" charset="-122"/>
              </a:rPr>
              <a:t>3</a:t>
            </a:r>
            <a:r>
              <a:rPr lang="zh-CN" altLang="en-US" sz="3200" dirty="0">
                <a:latin typeface="楷体" panose="02010609060101010101" pitchFamily="49" charset="-122"/>
                <a:ea typeface="楷体" panose="02010609060101010101" pitchFamily="49" charset="-122"/>
              </a:rPr>
              <a:t>）南方谈话：</a:t>
            </a:r>
            <a:r>
              <a:rPr lang="zh-CN" altLang="en-US" sz="3200" dirty="0">
                <a:latin typeface="楷体" panose="02010609060101010101" pitchFamily="49" charset="-122"/>
                <a:ea typeface="楷体" panose="02010609060101010101" pitchFamily="49" charset="-122"/>
                <a:sym typeface="Arial" panose="020B0604020202020204" pitchFamily="34" charset="0"/>
              </a:rPr>
              <a:t>——形成成熟体系</a:t>
            </a:r>
            <a:endParaRPr lang="zh-CN" altLang="en-US" sz="3200" dirty="0">
              <a:latin typeface="楷体" panose="02010609060101010101" pitchFamily="49" charset="-122"/>
              <a:ea typeface="楷体" panose="02010609060101010101" pitchFamily="49" charset="-122"/>
              <a:sym typeface="Arial" panose="020B0604020202020204" pitchFamily="34" charset="0"/>
            </a:endParaRPr>
          </a:p>
        </p:txBody>
      </p:sp>
      <p:sp>
        <p:nvSpPr>
          <p:cNvPr id="3" name="Rectangle 9"/>
          <p:cNvSpPr/>
          <p:nvPr/>
        </p:nvSpPr>
        <p:spPr>
          <a:xfrm>
            <a:off x="1635125" y="4302125"/>
            <a:ext cx="7578725" cy="583565"/>
          </a:xfrm>
          <a:prstGeom prst="rect">
            <a:avLst/>
          </a:prstGeom>
          <a:noFill/>
          <a:ln w="9525">
            <a:noFill/>
          </a:ln>
        </p:spPr>
        <p:txBody>
          <a:bodyPr wrap="square" anchor="t" anchorCtr="0">
            <a:spAutoFit/>
          </a:bodyPr>
          <a:p>
            <a:r>
              <a:rPr lang="zh-CN" altLang="en-US" sz="3200" dirty="0">
                <a:latin typeface="楷体" panose="02010609060101010101" pitchFamily="49" charset="-122"/>
                <a:ea typeface="楷体" panose="02010609060101010101" pitchFamily="49" charset="-122"/>
              </a:rPr>
              <a:t>（</a:t>
            </a:r>
            <a:r>
              <a:rPr lang="en-US" altLang="zh-CN" sz="3200" dirty="0">
                <a:latin typeface="楷体" panose="02010609060101010101" pitchFamily="49" charset="-122"/>
                <a:ea typeface="楷体" panose="02010609060101010101" pitchFamily="49" charset="-122"/>
              </a:rPr>
              <a:t>4</a:t>
            </a:r>
            <a:r>
              <a:rPr lang="zh-CN" altLang="en-US" sz="3200" dirty="0">
                <a:latin typeface="楷体" panose="02010609060101010101" pitchFamily="49" charset="-122"/>
                <a:ea typeface="楷体" panose="02010609060101010101" pitchFamily="49" charset="-122"/>
              </a:rPr>
              <a:t>）十四大：</a:t>
            </a:r>
            <a:r>
              <a:rPr lang="zh-CN" altLang="en-US" sz="3200" dirty="0">
                <a:latin typeface="楷体" panose="02010609060101010101" pitchFamily="49" charset="-122"/>
                <a:ea typeface="楷体" panose="02010609060101010101" pitchFamily="49" charset="-122"/>
                <a:sym typeface="Arial" panose="020B0604020202020204" pitchFamily="34" charset="0"/>
              </a:rPr>
              <a:t>——比较完整体系</a:t>
            </a:r>
            <a:endParaRPr lang="zh-CN" altLang="en-US" sz="3200" dirty="0">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16743"/>
                                        </p:tgtEl>
                                        <p:attrNameLst>
                                          <p:attrName>style.visibility</p:attrName>
                                        </p:attrNameLst>
                                      </p:cBhvr>
                                      <p:to>
                                        <p:strVal val="visible"/>
                                      </p:to>
                                    </p:set>
                                    <p:anim calcmode="lin" valueType="num">
                                      <p:cBhvr>
                                        <p:cTn id="7" dur="500" fill="hold"/>
                                        <p:tgtEl>
                                          <p:spTgt spid="116743"/>
                                        </p:tgtEl>
                                        <p:attrNameLst>
                                          <p:attrName>ppt_x</p:attrName>
                                        </p:attrNameLst>
                                      </p:cBhvr>
                                      <p:tavLst>
                                        <p:tav tm="0">
                                          <p:val>
                                            <p:strVal val="#ppt_x-#ppt_w/2"/>
                                          </p:val>
                                        </p:tav>
                                        <p:tav tm="100000">
                                          <p:val>
                                            <p:strVal val="#ppt_x"/>
                                          </p:val>
                                        </p:tav>
                                      </p:tavLst>
                                    </p:anim>
                                    <p:anim calcmode="lin" valueType="num">
                                      <p:cBhvr>
                                        <p:cTn id="8" dur="500" fill="hold"/>
                                        <p:tgtEl>
                                          <p:spTgt spid="116743"/>
                                        </p:tgtEl>
                                        <p:attrNameLst>
                                          <p:attrName>ppt_y</p:attrName>
                                        </p:attrNameLst>
                                      </p:cBhvr>
                                      <p:tavLst>
                                        <p:tav tm="0">
                                          <p:val>
                                            <p:strVal val="#ppt_y"/>
                                          </p:val>
                                        </p:tav>
                                        <p:tav tm="100000">
                                          <p:val>
                                            <p:strVal val="#ppt_y"/>
                                          </p:val>
                                        </p:tav>
                                      </p:tavLst>
                                    </p:anim>
                                    <p:anim calcmode="lin" valueType="num">
                                      <p:cBhvr>
                                        <p:cTn id="9" dur="500" fill="hold"/>
                                        <p:tgtEl>
                                          <p:spTgt spid="116743"/>
                                        </p:tgtEl>
                                        <p:attrNameLst>
                                          <p:attrName>ppt_w</p:attrName>
                                        </p:attrNameLst>
                                      </p:cBhvr>
                                      <p:tavLst>
                                        <p:tav tm="0">
                                          <p:val>
                                            <p:fltVal val="0.000000"/>
                                          </p:val>
                                        </p:tav>
                                        <p:tav tm="100000">
                                          <p:val>
                                            <p:strVal val="#ppt_w"/>
                                          </p:val>
                                        </p:tav>
                                      </p:tavLst>
                                    </p:anim>
                                    <p:anim calcmode="lin" valueType="num">
                                      <p:cBhvr>
                                        <p:cTn id="10" dur="500" fill="hold"/>
                                        <p:tgtEl>
                                          <p:spTgt spid="11674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16744"/>
                                        </p:tgtEl>
                                        <p:attrNameLst>
                                          <p:attrName>style.visibility</p:attrName>
                                        </p:attrNameLst>
                                      </p:cBhvr>
                                      <p:to>
                                        <p:strVal val="visible"/>
                                      </p:to>
                                    </p:set>
                                    <p:anim calcmode="lin" valueType="num">
                                      <p:cBhvr>
                                        <p:cTn id="15" dur="500" fill="hold"/>
                                        <p:tgtEl>
                                          <p:spTgt spid="116744"/>
                                        </p:tgtEl>
                                        <p:attrNameLst>
                                          <p:attrName>ppt_x</p:attrName>
                                        </p:attrNameLst>
                                      </p:cBhvr>
                                      <p:tavLst>
                                        <p:tav tm="0">
                                          <p:val>
                                            <p:strVal val="#ppt_x-#ppt_w/2"/>
                                          </p:val>
                                        </p:tav>
                                        <p:tav tm="100000">
                                          <p:val>
                                            <p:strVal val="#ppt_x"/>
                                          </p:val>
                                        </p:tav>
                                      </p:tavLst>
                                    </p:anim>
                                    <p:anim calcmode="lin" valueType="num">
                                      <p:cBhvr>
                                        <p:cTn id="16" dur="500" fill="hold"/>
                                        <p:tgtEl>
                                          <p:spTgt spid="116744"/>
                                        </p:tgtEl>
                                        <p:attrNameLst>
                                          <p:attrName>ppt_y</p:attrName>
                                        </p:attrNameLst>
                                      </p:cBhvr>
                                      <p:tavLst>
                                        <p:tav tm="0">
                                          <p:val>
                                            <p:strVal val="#ppt_y"/>
                                          </p:val>
                                        </p:tav>
                                        <p:tav tm="100000">
                                          <p:val>
                                            <p:strVal val="#ppt_y"/>
                                          </p:val>
                                        </p:tav>
                                      </p:tavLst>
                                    </p:anim>
                                    <p:anim calcmode="lin" valueType="num">
                                      <p:cBhvr>
                                        <p:cTn id="17" dur="500" fill="hold"/>
                                        <p:tgtEl>
                                          <p:spTgt spid="116744"/>
                                        </p:tgtEl>
                                        <p:attrNameLst>
                                          <p:attrName>ppt_w</p:attrName>
                                        </p:attrNameLst>
                                      </p:cBhvr>
                                      <p:tavLst>
                                        <p:tav tm="0">
                                          <p:val>
                                            <p:fltVal val="0.000000"/>
                                          </p:val>
                                        </p:tav>
                                        <p:tav tm="100000">
                                          <p:val>
                                            <p:strVal val="#ppt_w"/>
                                          </p:val>
                                        </p:tav>
                                      </p:tavLst>
                                    </p:anim>
                                    <p:anim calcmode="lin" valueType="num">
                                      <p:cBhvr>
                                        <p:cTn id="18" dur="500" fill="hold"/>
                                        <p:tgtEl>
                                          <p:spTgt spid="116744"/>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7770"/>
                                        </p:tgtEl>
                                        <p:attrNameLst>
                                          <p:attrName>style.visibility</p:attrName>
                                        </p:attrNameLst>
                                      </p:cBhvr>
                                      <p:to>
                                        <p:strVal val="visible"/>
                                      </p:to>
                                    </p:set>
                                    <p:animEffect transition="in" filter="wipe(down)">
                                      <p:cBhvr>
                                        <p:cTn id="23" dur="500"/>
                                        <p:tgtEl>
                                          <p:spTgt spid="11777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3" grpId="0"/>
      <p:bldP spid="116744" grpId="0"/>
      <p:bldP spid="117770" grpId="0" bldLvl="0"/>
      <p:bldP spid="2" grpId="0" bldLvl="0"/>
      <p:bldP spid="3" grpId="0" bldLvl="0"/>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pic>
        <p:nvPicPr>
          <p:cNvPr id="91137" name="Picture 13" descr="W020060122128228128315"/>
          <p:cNvPicPr>
            <a:picLocks noChangeAspect="1"/>
          </p:cNvPicPr>
          <p:nvPr/>
        </p:nvPicPr>
        <p:blipFill>
          <a:blip r:embed="rId1"/>
          <a:stretch>
            <a:fillRect/>
          </a:stretch>
        </p:blipFill>
        <p:spPr>
          <a:xfrm>
            <a:off x="7543800" y="0"/>
            <a:ext cx="3148013" cy="4005263"/>
          </a:xfrm>
          <a:prstGeom prst="rect">
            <a:avLst/>
          </a:prstGeom>
          <a:noFill/>
          <a:ln w="9525">
            <a:noFill/>
          </a:ln>
        </p:spPr>
      </p:pic>
      <p:sp>
        <p:nvSpPr>
          <p:cNvPr id="91138" name="Text Box 2"/>
          <p:cNvSpPr txBox="1"/>
          <p:nvPr/>
        </p:nvSpPr>
        <p:spPr>
          <a:xfrm>
            <a:off x="1631950" y="44450"/>
            <a:ext cx="5975350" cy="583565"/>
          </a:xfrm>
          <a:prstGeom prst="rect">
            <a:avLst/>
          </a:prstGeom>
          <a:gradFill rotWithShape="1">
            <a:gsLst>
              <a:gs pos="0">
                <a:srgbClr val="FF99CC"/>
              </a:gs>
              <a:gs pos="100000">
                <a:srgbClr val="FFFFFF"/>
              </a:gs>
            </a:gsLst>
            <a:lin ang="5400000" scaled="1"/>
            <a:tileRect/>
          </a:gradFill>
          <a:ln w="9525">
            <a:noFill/>
          </a:ln>
        </p:spPr>
        <p:txBody>
          <a:bodyPr anchor="t" anchorCtr="0">
            <a:spAutoFit/>
          </a:bodyPr>
          <a:p>
            <a:pPr>
              <a:spcBef>
                <a:spcPct val="50000"/>
              </a:spcBef>
            </a:pPr>
            <a:r>
              <a:rPr lang="zh-CN" altLang="en-US" sz="3200" dirty="0">
                <a:latin typeface="Arial" panose="020B0604020202020204" pitchFamily="34" charset="0"/>
                <a:ea typeface="黑体" panose="02010609060101010101" charset="-122"/>
              </a:rPr>
              <a:t>4、邓小平理论的主要内容</a:t>
            </a:r>
            <a:endParaRPr lang="zh-CN" altLang="en-US" sz="3200" dirty="0">
              <a:latin typeface="Arial" panose="020B0604020202020204" pitchFamily="34" charset="0"/>
              <a:ea typeface="黑体" panose="02010609060101010101" charset="-122"/>
            </a:endParaRPr>
          </a:p>
        </p:txBody>
      </p:sp>
      <p:sp>
        <p:nvSpPr>
          <p:cNvPr id="91139" name="Text Box 3"/>
          <p:cNvSpPr txBox="1"/>
          <p:nvPr/>
        </p:nvSpPr>
        <p:spPr>
          <a:xfrm>
            <a:off x="1487488" y="836613"/>
            <a:ext cx="8494712" cy="6033135"/>
          </a:xfrm>
          <a:prstGeom prst="rect">
            <a:avLst/>
          </a:prstGeom>
          <a:noFill/>
          <a:ln w="9525">
            <a:noFill/>
          </a:ln>
        </p:spPr>
        <p:txBody>
          <a:bodyPr anchor="t" anchorCtr="0">
            <a:spAutoFit/>
          </a:bodyPr>
          <a:p>
            <a:pPr marL="1349375" indent="-1349375">
              <a:lnSpc>
                <a:spcPct val="80000"/>
              </a:lnSpc>
              <a:spcBef>
                <a:spcPct val="50000"/>
              </a:spcBef>
            </a:pPr>
            <a:r>
              <a:rPr lang="zh-CN" altLang="en-US" sz="2800" dirty="0">
                <a:latin typeface="楷体_GB2312" pitchFamily="49" charset="-122"/>
                <a:ea typeface="宋体" panose="02010600030101010101" pitchFamily="2" charset="-122"/>
              </a:rPr>
              <a:t>（1）发展道路：</a:t>
            </a:r>
            <a:endParaRPr lang="zh-CN" altLang="en-US" sz="2800" dirty="0">
              <a:latin typeface="楷体_GB2312" pitchFamily="49" charset="-122"/>
              <a:ea typeface="宋体" panose="02010600030101010101" pitchFamily="2" charset="-122"/>
            </a:endParaRPr>
          </a:p>
          <a:p>
            <a:pPr marL="1349375" indent="-1349375">
              <a:lnSpc>
                <a:spcPct val="80000"/>
              </a:lnSpc>
              <a:spcBef>
                <a:spcPct val="50000"/>
              </a:spcBef>
            </a:pPr>
            <a:r>
              <a:rPr lang="zh-CN" altLang="en-US" sz="2800" dirty="0">
                <a:latin typeface="楷体_GB2312" pitchFamily="49" charset="-122"/>
                <a:ea typeface="宋体" panose="02010600030101010101" pitchFamily="2" charset="-122"/>
              </a:rPr>
              <a:t>（2）发展阶段：</a:t>
            </a:r>
            <a:endParaRPr lang="zh-CN" altLang="en-US" sz="2800" dirty="0">
              <a:latin typeface="楷体_GB2312" pitchFamily="49" charset="-122"/>
              <a:ea typeface="宋体" panose="02010600030101010101" pitchFamily="2" charset="-122"/>
            </a:endParaRPr>
          </a:p>
          <a:p>
            <a:pPr marL="1349375" indent="-1349375">
              <a:lnSpc>
                <a:spcPct val="80000"/>
              </a:lnSpc>
              <a:spcBef>
                <a:spcPct val="50000"/>
              </a:spcBef>
            </a:pPr>
            <a:r>
              <a:rPr lang="zh-CN" altLang="en-US" sz="2800" dirty="0">
                <a:latin typeface="楷体_GB2312" pitchFamily="49" charset="-122"/>
                <a:ea typeface="宋体" panose="02010600030101010101" pitchFamily="2" charset="-122"/>
              </a:rPr>
              <a:t>（3）根本任务：</a:t>
            </a:r>
            <a:endParaRPr lang="zh-CN" altLang="en-US" sz="2800" dirty="0">
              <a:latin typeface="楷体_GB2312" pitchFamily="49" charset="-122"/>
              <a:ea typeface="宋体" panose="02010600030101010101" pitchFamily="2" charset="-122"/>
            </a:endParaRPr>
          </a:p>
          <a:p>
            <a:pPr marL="1349375" indent="-1349375">
              <a:lnSpc>
                <a:spcPct val="80000"/>
              </a:lnSpc>
              <a:spcBef>
                <a:spcPct val="50000"/>
              </a:spcBef>
            </a:pPr>
            <a:r>
              <a:rPr lang="zh-CN" altLang="en-US" sz="2800" dirty="0">
                <a:latin typeface="楷体_GB2312" pitchFamily="49" charset="-122"/>
                <a:ea typeface="宋体" panose="02010600030101010101" pitchFamily="2" charset="-122"/>
              </a:rPr>
              <a:t>（4）改革外部条件：</a:t>
            </a:r>
            <a:endParaRPr lang="zh-CN" altLang="en-US" sz="2800" dirty="0">
              <a:latin typeface="楷体_GB2312" pitchFamily="49" charset="-122"/>
              <a:ea typeface="宋体" panose="02010600030101010101" pitchFamily="2" charset="-122"/>
            </a:endParaRPr>
          </a:p>
          <a:p>
            <a:pPr marL="1349375" indent="-1349375">
              <a:lnSpc>
                <a:spcPct val="80000"/>
              </a:lnSpc>
              <a:spcBef>
                <a:spcPct val="50000"/>
              </a:spcBef>
            </a:pPr>
            <a:r>
              <a:rPr lang="zh-CN" altLang="en-US" sz="2800" dirty="0">
                <a:latin typeface="楷体_GB2312" pitchFamily="49" charset="-122"/>
                <a:ea typeface="宋体" panose="02010600030101010101" pitchFamily="2" charset="-122"/>
              </a:rPr>
              <a:t>（5）政治保证：</a:t>
            </a:r>
            <a:endParaRPr lang="zh-CN" altLang="en-US" sz="2800" dirty="0">
              <a:latin typeface="楷体_GB2312" pitchFamily="49" charset="-122"/>
              <a:ea typeface="宋体" panose="02010600030101010101" pitchFamily="2" charset="-122"/>
            </a:endParaRPr>
          </a:p>
          <a:p>
            <a:pPr marL="1349375" indent="-1349375">
              <a:lnSpc>
                <a:spcPct val="80000"/>
              </a:lnSpc>
              <a:spcBef>
                <a:spcPct val="50000"/>
              </a:spcBef>
            </a:pPr>
            <a:r>
              <a:rPr lang="zh-CN" altLang="en-US" sz="2800" dirty="0">
                <a:latin typeface="楷体_GB2312" pitchFamily="49" charset="-122"/>
                <a:ea typeface="宋体" panose="02010600030101010101" pitchFamily="2" charset="-122"/>
              </a:rPr>
              <a:t>（6）战略步骤：</a:t>
            </a:r>
            <a:endParaRPr lang="zh-CN" altLang="en-US" sz="2800" dirty="0">
              <a:latin typeface="楷体_GB2312" pitchFamily="49" charset="-122"/>
              <a:ea typeface="宋体" panose="02010600030101010101" pitchFamily="2" charset="-122"/>
            </a:endParaRPr>
          </a:p>
          <a:p>
            <a:pPr marL="1349375" indent="-1349375">
              <a:lnSpc>
                <a:spcPct val="80000"/>
              </a:lnSpc>
              <a:spcBef>
                <a:spcPct val="50000"/>
              </a:spcBef>
            </a:pPr>
            <a:r>
              <a:rPr lang="zh-CN" altLang="en-US" sz="2800" dirty="0">
                <a:latin typeface="楷体_GB2312" pitchFamily="49" charset="-122"/>
                <a:ea typeface="宋体" panose="02010600030101010101" pitchFamily="2" charset="-122"/>
              </a:rPr>
              <a:t>（7）党的领导：</a:t>
            </a:r>
            <a:endParaRPr lang="zh-CN" altLang="en-US" sz="2800" dirty="0">
              <a:latin typeface="楷体_GB2312" pitchFamily="49" charset="-122"/>
              <a:ea typeface="宋体" panose="02010600030101010101" pitchFamily="2" charset="-122"/>
            </a:endParaRPr>
          </a:p>
          <a:p>
            <a:pPr marL="1349375" indent="-1349375">
              <a:lnSpc>
                <a:spcPct val="80000"/>
              </a:lnSpc>
              <a:spcBef>
                <a:spcPct val="50000"/>
              </a:spcBef>
            </a:pPr>
            <a:r>
              <a:rPr lang="zh-CN" altLang="en-US" sz="2800" dirty="0">
                <a:latin typeface="楷体_GB2312" pitchFamily="49" charset="-122"/>
                <a:ea typeface="宋体" panose="02010600030101010101" pitchFamily="2" charset="-122"/>
              </a:rPr>
              <a:t>（8）依靠力量：</a:t>
            </a:r>
            <a:endParaRPr lang="zh-CN" altLang="en-US" sz="2800" dirty="0">
              <a:latin typeface="楷体_GB2312" pitchFamily="49" charset="-122"/>
              <a:ea typeface="宋体" panose="02010600030101010101" pitchFamily="2" charset="-122"/>
            </a:endParaRPr>
          </a:p>
          <a:p>
            <a:pPr marL="1349375" indent="-1349375">
              <a:lnSpc>
                <a:spcPct val="80000"/>
              </a:lnSpc>
              <a:spcBef>
                <a:spcPct val="50000"/>
              </a:spcBef>
            </a:pPr>
            <a:endParaRPr lang="zh-CN" altLang="en-US" sz="2800" dirty="0">
              <a:latin typeface="楷体_GB2312" pitchFamily="49" charset="-122"/>
              <a:ea typeface="宋体" panose="02010600030101010101" pitchFamily="2" charset="-122"/>
            </a:endParaRPr>
          </a:p>
          <a:p>
            <a:pPr marL="1349375" indent="-1349375">
              <a:lnSpc>
                <a:spcPct val="80000"/>
              </a:lnSpc>
              <a:spcBef>
                <a:spcPct val="50000"/>
              </a:spcBef>
            </a:pPr>
            <a:endParaRPr lang="zh-CN" altLang="en-US" sz="2800" dirty="0">
              <a:latin typeface="楷体_GB2312" pitchFamily="49" charset="-122"/>
              <a:ea typeface="宋体" panose="02010600030101010101" pitchFamily="2" charset="-122"/>
            </a:endParaRPr>
          </a:p>
          <a:p>
            <a:pPr marL="1349375" indent="-1349375">
              <a:lnSpc>
                <a:spcPct val="80000"/>
              </a:lnSpc>
              <a:spcBef>
                <a:spcPct val="50000"/>
              </a:spcBef>
            </a:pPr>
            <a:r>
              <a:rPr lang="zh-CN" altLang="en-US" sz="2800" dirty="0">
                <a:latin typeface="楷体_GB2312" pitchFamily="49" charset="-122"/>
                <a:ea typeface="宋体" panose="02010600030101010101" pitchFamily="2" charset="-122"/>
              </a:rPr>
              <a:t>（9）祖国统一：</a:t>
            </a:r>
            <a:endParaRPr lang="zh-CN" altLang="en-US" sz="2800" dirty="0">
              <a:latin typeface="楷体_GB2312" pitchFamily="49" charset="-122"/>
              <a:ea typeface="宋体" panose="02010600030101010101" pitchFamily="2" charset="-122"/>
            </a:endParaRPr>
          </a:p>
        </p:txBody>
      </p:sp>
      <p:sp>
        <p:nvSpPr>
          <p:cNvPr id="118789" name="Rectangle 4"/>
          <p:cNvSpPr/>
          <p:nvPr/>
        </p:nvSpPr>
        <p:spPr>
          <a:xfrm>
            <a:off x="4224338" y="792163"/>
            <a:ext cx="5472112" cy="423545"/>
          </a:xfrm>
          <a:prstGeom prst="rect">
            <a:avLst/>
          </a:prstGeom>
          <a:noFill/>
          <a:ln w="9525">
            <a:noFill/>
          </a:ln>
        </p:spPr>
        <p:txBody>
          <a:bodyPr anchor="t" anchorCtr="0">
            <a:spAutoFit/>
          </a:bodyPr>
          <a:p>
            <a:pPr>
              <a:lnSpc>
                <a:spcPct val="90000"/>
              </a:lnSpc>
              <a:spcBef>
                <a:spcPct val="50000"/>
              </a:spcBef>
            </a:pPr>
            <a:r>
              <a:rPr lang="zh-CN" altLang="en-US" sz="2400" dirty="0">
                <a:solidFill>
                  <a:schemeClr val="accent2"/>
                </a:solidFill>
                <a:latin typeface="Arial" panose="020B0604020202020204" pitchFamily="34" charset="0"/>
                <a:ea typeface="楷体" panose="02010609060101010101" pitchFamily="49" charset="-122"/>
              </a:rPr>
              <a:t>建设有中国特色的社会主义</a:t>
            </a:r>
            <a:endParaRPr lang="zh-CN" altLang="en-US" sz="2400" dirty="0">
              <a:solidFill>
                <a:schemeClr val="accent2"/>
              </a:solidFill>
              <a:latin typeface="Arial" panose="020B0604020202020204" pitchFamily="34" charset="0"/>
              <a:ea typeface="楷体" panose="02010609060101010101" pitchFamily="49" charset="-122"/>
            </a:endParaRPr>
          </a:p>
        </p:txBody>
      </p:sp>
      <p:sp>
        <p:nvSpPr>
          <p:cNvPr id="118790" name="Rectangle 5"/>
          <p:cNvSpPr/>
          <p:nvPr/>
        </p:nvSpPr>
        <p:spPr>
          <a:xfrm>
            <a:off x="4224338" y="1368425"/>
            <a:ext cx="4392612" cy="423545"/>
          </a:xfrm>
          <a:prstGeom prst="rect">
            <a:avLst/>
          </a:prstGeom>
          <a:noFill/>
          <a:ln w="9525">
            <a:noFill/>
          </a:ln>
        </p:spPr>
        <p:txBody>
          <a:bodyPr anchor="t" anchorCtr="0">
            <a:spAutoFit/>
          </a:bodyPr>
          <a:p>
            <a:pPr>
              <a:lnSpc>
                <a:spcPct val="90000"/>
              </a:lnSpc>
              <a:spcBef>
                <a:spcPct val="50000"/>
              </a:spcBef>
            </a:pPr>
            <a:r>
              <a:rPr lang="zh-CN" altLang="en-US" sz="2400" dirty="0">
                <a:solidFill>
                  <a:schemeClr val="accent2"/>
                </a:solidFill>
                <a:latin typeface="Arial" panose="020B0604020202020204" pitchFamily="34" charset="0"/>
                <a:ea typeface="楷体" panose="02010609060101010101" pitchFamily="49" charset="-122"/>
              </a:rPr>
              <a:t>社会主义初级阶段</a:t>
            </a:r>
            <a:endParaRPr lang="zh-CN" altLang="en-US" sz="2400" dirty="0">
              <a:solidFill>
                <a:schemeClr val="accent2"/>
              </a:solidFill>
              <a:latin typeface="Arial" panose="020B0604020202020204" pitchFamily="34" charset="0"/>
              <a:ea typeface="楷体" panose="02010609060101010101" pitchFamily="49" charset="-122"/>
            </a:endParaRPr>
          </a:p>
        </p:txBody>
      </p:sp>
      <p:sp>
        <p:nvSpPr>
          <p:cNvPr id="118791" name="Rectangle 6"/>
          <p:cNvSpPr/>
          <p:nvPr/>
        </p:nvSpPr>
        <p:spPr>
          <a:xfrm>
            <a:off x="4224338" y="1901825"/>
            <a:ext cx="4176712" cy="460375"/>
          </a:xfrm>
          <a:prstGeom prst="rect">
            <a:avLst/>
          </a:prstGeom>
          <a:noFill/>
          <a:ln w="9525">
            <a:noFill/>
          </a:ln>
        </p:spPr>
        <p:txBody>
          <a:bodyPr anchor="t" anchorCtr="0">
            <a:spAutoFit/>
          </a:bodyPr>
          <a:p>
            <a:r>
              <a:rPr lang="zh-CN" altLang="en-US" sz="2400" dirty="0">
                <a:solidFill>
                  <a:schemeClr val="accent2"/>
                </a:solidFill>
                <a:latin typeface="Arial" panose="020B0604020202020204" pitchFamily="34" charset="0"/>
                <a:ea typeface="楷体" panose="02010609060101010101" pitchFamily="49" charset="-122"/>
              </a:rPr>
              <a:t>解放和发展生产力</a:t>
            </a:r>
            <a:endParaRPr lang="zh-CN" altLang="en-US" sz="2400" dirty="0">
              <a:solidFill>
                <a:schemeClr val="accent2"/>
              </a:solidFill>
              <a:latin typeface="Arial" panose="020B0604020202020204" pitchFamily="34" charset="0"/>
              <a:ea typeface="楷体" panose="02010609060101010101" pitchFamily="49" charset="-122"/>
            </a:endParaRPr>
          </a:p>
        </p:txBody>
      </p:sp>
      <p:sp>
        <p:nvSpPr>
          <p:cNvPr id="118792" name="Rectangle 7"/>
          <p:cNvSpPr/>
          <p:nvPr/>
        </p:nvSpPr>
        <p:spPr>
          <a:xfrm>
            <a:off x="4943475" y="2478088"/>
            <a:ext cx="3313113" cy="423545"/>
          </a:xfrm>
          <a:prstGeom prst="rect">
            <a:avLst/>
          </a:prstGeom>
          <a:noFill/>
          <a:ln w="9525">
            <a:noFill/>
          </a:ln>
        </p:spPr>
        <p:txBody>
          <a:bodyPr anchor="t" anchorCtr="0">
            <a:spAutoFit/>
          </a:bodyPr>
          <a:p>
            <a:pPr>
              <a:lnSpc>
                <a:spcPct val="90000"/>
              </a:lnSpc>
              <a:spcBef>
                <a:spcPct val="50000"/>
              </a:spcBef>
            </a:pPr>
            <a:r>
              <a:rPr lang="zh-CN" altLang="en-US" sz="2400" dirty="0">
                <a:solidFill>
                  <a:schemeClr val="accent2"/>
                </a:solidFill>
                <a:latin typeface="Arial" panose="020B0604020202020204" pitchFamily="34" charset="0"/>
                <a:ea typeface="楷体" panose="02010609060101010101" pitchFamily="49" charset="-122"/>
              </a:rPr>
              <a:t>和平与发展</a:t>
            </a:r>
            <a:endParaRPr lang="zh-CN" altLang="en-US" sz="2400" dirty="0">
              <a:solidFill>
                <a:schemeClr val="accent2"/>
              </a:solidFill>
              <a:latin typeface="Arial" panose="020B0604020202020204" pitchFamily="34" charset="0"/>
              <a:ea typeface="楷体" panose="02010609060101010101" pitchFamily="49" charset="-122"/>
            </a:endParaRPr>
          </a:p>
        </p:txBody>
      </p:sp>
      <p:sp>
        <p:nvSpPr>
          <p:cNvPr id="118793" name="Rectangle 8"/>
          <p:cNvSpPr/>
          <p:nvPr/>
        </p:nvSpPr>
        <p:spPr>
          <a:xfrm>
            <a:off x="4105275" y="3035300"/>
            <a:ext cx="4178300" cy="423545"/>
          </a:xfrm>
          <a:prstGeom prst="rect">
            <a:avLst/>
          </a:prstGeom>
          <a:noFill/>
          <a:ln w="9525">
            <a:noFill/>
          </a:ln>
        </p:spPr>
        <p:txBody>
          <a:bodyPr anchor="t" anchorCtr="0">
            <a:spAutoFit/>
          </a:bodyPr>
          <a:p>
            <a:pPr>
              <a:lnSpc>
                <a:spcPct val="90000"/>
              </a:lnSpc>
              <a:spcBef>
                <a:spcPct val="50000"/>
              </a:spcBef>
            </a:pPr>
            <a:r>
              <a:rPr lang="zh-CN" altLang="en-US" sz="2400" dirty="0">
                <a:solidFill>
                  <a:schemeClr val="accent2"/>
                </a:solidFill>
                <a:latin typeface="Arial" panose="020B0604020202020204" pitchFamily="34" charset="0"/>
                <a:ea typeface="楷体" panose="02010609060101010101" pitchFamily="49" charset="-122"/>
              </a:rPr>
              <a:t>坚持四项基本原则</a:t>
            </a:r>
            <a:endParaRPr lang="zh-CN" altLang="en-US" sz="2400" dirty="0">
              <a:solidFill>
                <a:schemeClr val="accent2"/>
              </a:solidFill>
              <a:latin typeface="Arial" panose="020B0604020202020204" pitchFamily="34" charset="0"/>
              <a:ea typeface="楷体" panose="02010609060101010101" pitchFamily="49" charset="-122"/>
            </a:endParaRPr>
          </a:p>
        </p:txBody>
      </p:sp>
      <p:sp>
        <p:nvSpPr>
          <p:cNvPr id="118794" name="Rectangle 9"/>
          <p:cNvSpPr/>
          <p:nvPr/>
        </p:nvSpPr>
        <p:spPr>
          <a:xfrm>
            <a:off x="4121150" y="3559175"/>
            <a:ext cx="3529013" cy="460375"/>
          </a:xfrm>
          <a:prstGeom prst="rect">
            <a:avLst/>
          </a:prstGeom>
          <a:noFill/>
          <a:ln w="9525">
            <a:noFill/>
          </a:ln>
        </p:spPr>
        <p:txBody>
          <a:bodyPr anchor="t" anchorCtr="0">
            <a:spAutoFit/>
          </a:bodyPr>
          <a:p>
            <a:r>
              <a:rPr lang="zh-CN" altLang="en-US" sz="2400" dirty="0">
                <a:solidFill>
                  <a:schemeClr val="accent2"/>
                </a:solidFill>
                <a:latin typeface="Arial" panose="020B0604020202020204" pitchFamily="34" charset="0"/>
                <a:ea typeface="楷体" panose="02010609060101010101" pitchFamily="49" charset="-122"/>
              </a:rPr>
              <a:t>三步走战略</a:t>
            </a:r>
            <a:endParaRPr lang="zh-CN" altLang="en-US" sz="2400" dirty="0">
              <a:solidFill>
                <a:schemeClr val="accent2"/>
              </a:solidFill>
              <a:latin typeface="Arial" panose="020B0604020202020204" pitchFamily="34" charset="0"/>
              <a:ea typeface="楷体" panose="02010609060101010101" pitchFamily="49" charset="-122"/>
            </a:endParaRPr>
          </a:p>
        </p:txBody>
      </p:sp>
      <p:sp>
        <p:nvSpPr>
          <p:cNvPr id="118795" name="Rectangle 10"/>
          <p:cNvSpPr/>
          <p:nvPr/>
        </p:nvSpPr>
        <p:spPr>
          <a:xfrm>
            <a:off x="4121150" y="4149725"/>
            <a:ext cx="5616575" cy="423545"/>
          </a:xfrm>
          <a:prstGeom prst="rect">
            <a:avLst/>
          </a:prstGeom>
          <a:noFill/>
          <a:ln w="9525">
            <a:noFill/>
          </a:ln>
        </p:spPr>
        <p:txBody>
          <a:bodyPr anchor="t" anchorCtr="0">
            <a:spAutoFit/>
          </a:bodyPr>
          <a:p>
            <a:pPr>
              <a:lnSpc>
                <a:spcPct val="90000"/>
              </a:lnSpc>
              <a:spcBef>
                <a:spcPct val="50000"/>
              </a:spcBef>
            </a:pPr>
            <a:r>
              <a:rPr lang="zh-CN" altLang="en-US" sz="2400" dirty="0">
                <a:solidFill>
                  <a:schemeClr val="accent2"/>
                </a:solidFill>
                <a:latin typeface="Arial" panose="020B0604020202020204" pitchFamily="34" charset="0"/>
                <a:ea typeface="楷体" panose="02010609060101010101" pitchFamily="49" charset="-122"/>
              </a:rPr>
              <a:t>坚持中国共产党的领导核心</a:t>
            </a:r>
            <a:endParaRPr lang="zh-CN" altLang="en-US" sz="2400" dirty="0">
              <a:solidFill>
                <a:schemeClr val="accent2"/>
              </a:solidFill>
              <a:latin typeface="Arial" panose="020B0604020202020204" pitchFamily="34" charset="0"/>
              <a:ea typeface="楷体" panose="02010609060101010101" pitchFamily="49" charset="-122"/>
            </a:endParaRPr>
          </a:p>
        </p:txBody>
      </p:sp>
      <p:sp>
        <p:nvSpPr>
          <p:cNvPr id="118796" name="Rectangle 11"/>
          <p:cNvSpPr/>
          <p:nvPr/>
        </p:nvSpPr>
        <p:spPr>
          <a:xfrm>
            <a:off x="4151313" y="4729163"/>
            <a:ext cx="6337300" cy="1419860"/>
          </a:xfrm>
          <a:prstGeom prst="rect">
            <a:avLst/>
          </a:prstGeom>
          <a:noFill/>
          <a:ln w="9525">
            <a:noFill/>
          </a:ln>
        </p:spPr>
        <p:txBody>
          <a:bodyPr anchor="t" anchorCtr="0">
            <a:spAutoFit/>
          </a:bodyPr>
          <a:p>
            <a:pPr>
              <a:lnSpc>
                <a:spcPct val="90000"/>
              </a:lnSpc>
              <a:spcBef>
                <a:spcPct val="50000"/>
              </a:spcBef>
            </a:pPr>
            <a:r>
              <a:rPr lang="zh-CN" altLang="en-US" sz="2400" dirty="0">
                <a:solidFill>
                  <a:schemeClr val="accent2"/>
                </a:solidFill>
                <a:latin typeface="Arial" panose="020B0604020202020204" pitchFamily="34" charset="0"/>
                <a:ea typeface="楷体" panose="02010609060101010101" pitchFamily="49" charset="-122"/>
              </a:rPr>
              <a:t>必须依靠广大工人、农民、知识分子，必须依靠各族人民的团结，必须依靠全体社会主义劳动者、拥护社会主义的爱国者和拥护祖国统一的爱国者的最广泛的统一战线</a:t>
            </a:r>
            <a:endParaRPr lang="zh-CN" altLang="en-US" sz="2400" dirty="0">
              <a:solidFill>
                <a:schemeClr val="accent2"/>
              </a:solidFill>
              <a:latin typeface="Arial" panose="020B0604020202020204" pitchFamily="34" charset="0"/>
              <a:ea typeface="楷体" panose="02010609060101010101" pitchFamily="49" charset="-122"/>
            </a:endParaRPr>
          </a:p>
        </p:txBody>
      </p:sp>
      <p:sp>
        <p:nvSpPr>
          <p:cNvPr id="118797" name="Rectangle 12"/>
          <p:cNvSpPr/>
          <p:nvPr/>
        </p:nvSpPr>
        <p:spPr>
          <a:xfrm>
            <a:off x="4224338" y="6353175"/>
            <a:ext cx="3671887" cy="423545"/>
          </a:xfrm>
          <a:prstGeom prst="rect">
            <a:avLst/>
          </a:prstGeom>
          <a:noFill/>
          <a:ln w="9525">
            <a:noFill/>
          </a:ln>
        </p:spPr>
        <p:txBody>
          <a:bodyPr anchor="t" anchorCtr="0">
            <a:spAutoFit/>
          </a:bodyPr>
          <a:p>
            <a:pPr>
              <a:lnSpc>
                <a:spcPct val="90000"/>
              </a:lnSpc>
              <a:spcBef>
                <a:spcPct val="50000"/>
              </a:spcBef>
            </a:pPr>
            <a:r>
              <a:rPr lang="zh-CN" altLang="en-US" sz="2400" dirty="0">
                <a:solidFill>
                  <a:schemeClr val="accent2"/>
                </a:solidFill>
                <a:latin typeface="Arial" panose="020B0604020202020204" pitchFamily="34" charset="0"/>
                <a:ea typeface="楷体" panose="02010609060101010101" pitchFamily="49" charset="-122"/>
                <a:sym typeface="Arial" panose="020B0604020202020204" pitchFamily="34" charset="0"/>
              </a:rPr>
              <a:t>一国两制</a:t>
            </a:r>
            <a:endParaRPr lang="zh-CN" altLang="en-US" sz="2400" dirty="0">
              <a:solidFill>
                <a:schemeClr val="accent2"/>
              </a:solidFill>
              <a:latin typeface="Arial" panose="020B0604020202020204" pitchFamily="34" charset="0"/>
              <a:ea typeface="楷体" panose="02010609060101010101" pitchFamily="49" charset="-122"/>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blinds(horizontal)">
                                      <p:cBhvr>
                                        <p:cTn id="7" dur="500"/>
                                        <p:tgtEl>
                                          <p:spTgt spid="11878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8790"/>
                                        </p:tgtEl>
                                        <p:attrNameLst>
                                          <p:attrName>style.visibility</p:attrName>
                                        </p:attrNameLst>
                                      </p:cBhvr>
                                      <p:to>
                                        <p:strVal val="visible"/>
                                      </p:to>
                                    </p:set>
                                    <p:animEffect transition="in" filter="blinds(horizontal)">
                                      <p:cBhvr>
                                        <p:cTn id="12" dur="500"/>
                                        <p:tgtEl>
                                          <p:spTgt spid="11879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8791"/>
                                        </p:tgtEl>
                                        <p:attrNameLst>
                                          <p:attrName>style.visibility</p:attrName>
                                        </p:attrNameLst>
                                      </p:cBhvr>
                                      <p:to>
                                        <p:strVal val="visible"/>
                                      </p:to>
                                    </p:set>
                                    <p:animEffect transition="in" filter="blinds(horizontal)">
                                      <p:cBhvr>
                                        <p:cTn id="17" dur="500"/>
                                        <p:tgtEl>
                                          <p:spTgt spid="11879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8792"/>
                                        </p:tgtEl>
                                        <p:attrNameLst>
                                          <p:attrName>style.visibility</p:attrName>
                                        </p:attrNameLst>
                                      </p:cBhvr>
                                      <p:to>
                                        <p:strVal val="visible"/>
                                      </p:to>
                                    </p:set>
                                    <p:animEffect transition="in" filter="blinds(horizontal)">
                                      <p:cBhvr>
                                        <p:cTn id="22" dur="500"/>
                                        <p:tgtEl>
                                          <p:spTgt spid="11879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8793"/>
                                        </p:tgtEl>
                                        <p:attrNameLst>
                                          <p:attrName>style.visibility</p:attrName>
                                        </p:attrNameLst>
                                      </p:cBhvr>
                                      <p:to>
                                        <p:strVal val="visible"/>
                                      </p:to>
                                    </p:set>
                                    <p:animEffect transition="in" filter="blinds(horizontal)">
                                      <p:cBhvr>
                                        <p:cTn id="27" dur="500"/>
                                        <p:tgtEl>
                                          <p:spTgt spid="11879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8794"/>
                                        </p:tgtEl>
                                        <p:attrNameLst>
                                          <p:attrName>style.visibility</p:attrName>
                                        </p:attrNameLst>
                                      </p:cBhvr>
                                      <p:to>
                                        <p:strVal val="visible"/>
                                      </p:to>
                                    </p:set>
                                    <p:animEffect transition="in" filter="blinds(horizontal)">
                                      <p:cBhvr>
                                        <p:cTn id="32" dur="500"/>
                                        <p:tgtEl>
                                          <p:spTgt spid="11879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8795"/>
                                        </p:tgtEl>
                                        <p:attrNameLst>
                                          <p:attrName>style.visibility</p:attrName>
                                        </p:attrNameLst>
                                      </p:cBhvr>
                                      <p:to>
                                        <p:strVal val="visible"/>
                                      </p:to>
                                    </p:set>
                                    <p:animEffect transition="in" filter="blinds(horizontal)">
                                      <p:cBhvr>
                                        <p:cTn id="37" dur="500"/>
                                        <p:tgtEl>
                                          <p:spTgt spid="11879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8796"/>
                                        </p:tgtEl>
                                        <p:attrNameLst>
                                          <p:attrName>style.visibility</p:attrName>
                                        </p:attrNameLst>
                                      </p:cBhvr>
                                      <p:to>
                                        <p:strVal val="visible"/>
                                      </p:to>
                                    </p:set>
                                    <p:animEffect transition="in" filter="blinds(horizontal)">
                                      <p:cBhvr>
                                        <p:cTn id="42" dur="500"/>
                                        <p:tgtEl>
                                          <p:spTgt spid="11879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8797"/>
                                        </p:tgtEl>
                                        <p:attrNameLst>
                                          <p:attrName>style.visibility</p:attrName>
                                        </p:attrNameLst>
                                      </p:cBhvr>
                                      <p:to>
                                        <p:strVal val="visible"/>
                                      </p:to>
                                    </p:set>
                                    <p:animEffect transition="in" filter="blinds(horizontal)">
                                      <p:cBhvr>
                                        <p:cTn id="47" dur="500"/>
                                        <p:tgtEl>
                                          <p:spTgt spid="118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p:bldP spid="118790" grpId="0"/>
      <p:bldP spid="118791" grpId="0"/>
      <p:bldP spid="118792" grpId="0"/>
      <p:bldP spid="118793" grpId="0"/>
      <p:bldP spid="118794" grpId="0"/>
      <p:bldP spid="118795" grpId="0"/>
      <p:bldP spid="118796" grpId="0"/>
      <p:bldP spid="118797" grpId="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pic>
        <p:nvPicPr>
          <p:cNvPr id="92161" name="Picture 2" descr="实事求是"/>
          <p:cNvPicPr>
            <a:picLocks noChangeAspect="1"/>
          </p:cNvPicPr>
          <p:nvPr/>
        </p:nvPicPr>
        <p:blipFill>
          <a:blip r:embed="rId1"/>
          <a:stretch>
            <a:fillRect/>
          </a:stretch>
        </p:blipFill>
        <p:spPr>
          <a:xfrm>
            <a:off x="1524000" y="0"/>
            <a:ext cx="4572000" cy="2125663"/>
          </a:xfrm>
          <a:prstGeom prst="rect">
            <a:avLst/>
          </a:prstGeom>
          <a:noFill/>
          <a:ln w="9525">
            <a:noFill/>
          </a:ln>
        </p:spPr>
      </p:pic>
      <p:sp>
        <p:nvSpPr>
          <p:cNvPr id="92162" name="Rectangle 3"/>
          <p:cNvSpPr/>
          <p:nvPr/>
        </p:nvSpPr>
        <p:spPr>
          <a:xfrm>
            <a:off x="1524000" y="2635250"/>
            <a:ext cx="9144000" cy="368300"/>
          </a:xfrm>
          <a:prstGeom prst="rect">
            <a:avLst/>
          </a:prstGeom>
          <a:noFill/>
          <a:ln w="9525">
            <a:noFill/>
          </a:ln>
        </p:spPr>
        <p:txBody>
          <a:bodyPr anchor="t" anchorCtr="0">
            <a:spAutoFit/>
          </a:bodyPr>
          <a:p>
            <a:endParaRPr lang="zh-CN" altLang="en-US" dirty="0">
              <a:latin typeface="Arial" panose="020B0604020202020204" pitchFamily="34" charset="0"/>
              <a:ea typeface="宋体" panose="02010600030101010101" pitchFamily="2" charset="-122"/>
            </a:endParaRPr>
          </a:p>
        </p:txBody>
      </p:sp>
      <p:pic>
        <p:nvPicPr>
          <p:cNvPr id="92163" name="Picture 4" descr="1984年，邓小平视察深圳特区时的题词(图)"/>
          <p:cNvPicPr>
            <a:picLocks noChangeAspect="1"/>
          </p:cNvPicPr>
          <p:nvPr/>
        </p:nvPicPr>
        <p:blipFill>
          <a:blip r:embed="rId2"/>
          <a:stretch>
            <a:fillRect/>
          </a:stretch>
        </p:blipFill>
        <p:spPr>
          <a:xfrm>
            <a:off x="6096000" y="4484688"/>
            <a:ext cx="4572000" cy="2373312"/>
          </a:xfrm>
          <a:prstGeom prst="rect">
            <a:avLst/>
          </a:prstGeom>
          <a:noFill/>
          <a:ln w="9525">
            <a:noFill/>
          </a:ln>
        </p:spPr>
      </p:pic>
      <p:sp>
        <p:nvSpPr>
          <p:cNvPr id="92164" name="Text Box 5"/>
          <p:cNvSpPr txBox="1"/>
          <p:nvPr/>
        </p:nvSpPr>
        <p:spPr>
          <a:xfrm>
            <a:off x="6096000" y="3429000"/>
            <a:ext cx="4572000" cy="1076325"/>
          </a:xfrm>
          <a:prstGeom prst="rect">
            <a:avLst/>
          </a:prstGeom>
          <a:noFill/>
          <a:ln w="9525">
            <a:noFill/>
          </a:ln>
        </p:spPr>
        <p:txBody>
          <a:bodyPr anchor="t" anchorCtr="0">
            <a:spAutoFit/>
          </a:bodyPr>
          <a:p>
            <a:r>
              <a:rPr lang="en-US" altLang="zh-CN" sz="3200" dirty="0">
                <a:solidFill>
                  <a:srgbClr val="FFFF00"/>
                </a:solidFill>
                <a:latin typeface="黑体" panose="02010609060101010101" charset="-122"/>
                <a:ea typeface="黑体" panose="02010609060101010101" charset="-122"/>
              </a:rPr>
              <a:t>1984</a:t>
            </a:r>
            <a:r>
              <a:rPr lang="zh-CN" altLang="en-US" sz="3200" dirty="0">
                <a:solidFill>
                  <a:srgbClr val="FFFF00"/>
                </a:solidFill>
                <a:latin typeface="黑体" panose="02010609060101010101" charset="-122"/>
                <a:ea typeface="黑体" panose="02010609060101010101" charset="-122"/>
              </a:rPr>
              <a:t>年</a:t>
            </a:r>
            <a:r>
              <a:rPr lang="en-US" altLang="zh-CN" sz="3200" dirty="0">
                <a:solidFill>
                  <a:srgbClr val="FFFF00"/>
                </a:solidFill>
                <a:latin typeface="黑体" panose="02010609060101010101" charset="-122"/>
                <a:ea typeface="黑体" panose="02010609060101010101" charset="-122"/>
              </a:rPr>
              <a:t>1</a:t>
            </a:r>
            <a:r>
              <a:rPr lang="zh-CN" altLang="en-US" sz="3200" dirty="0">
                <a:solidFill>
                  <a:srgbClr val="FFFF00"/>
                </a:solidFill>
                <a:latin typeface="黑体" panose="02010609060101010101" charset="-122"/>
                <a:ea typeface="黑体" panose="02010609060101010101" charset="-122"/>
              </a:rPr>
              <a:t>月</a:t>
            </a:r>
            <a:r>
              <a:rPr lang="en-US" altLang="zh-CN" sz="3200" dirty="0">
                <a:solidFill>
                  <a:srgbClr val="FFFF00"/>
                </a:solidFill>
                <a:latin typeface="黑体" panose="02010609060101010101" charset="-122"/>
                <a:ea typeface="黑体" panose="02010609060101010101" charset="-122"/>
              </a:rPr>
              <a:t>26</a:t>
            </a:r>
            <a:r>
              <a:rPr lang="zh-CN" altLang="en-US" sz="3200" dirty="0">
                <a:solidFill>
                  <a:srgbClr val="FFFF00"/>
                </a:solidFill>
                <a:latin typeface="黑体" panose="02010609060101010101" charset="-122"/>
                <a:ea typeface="黑体" panose="02010609060101010101" charset="-122"/>
              </a:rPr>
              <a:t>日，邓小平视察深圳特区时的题词</a:t>
            </a:r>
            <a:endParaRPr lang="zh-CN" altLang="en-US" sz="3200" dirty="0">
              <a:solidFill>
                <a:srgbClr val="FFFF00"/>
              </a:solidFill>
              <a:latin typeface="黑体" panose="02010609060101010101" charset="-122"/>
              <a:ea typeface="黑体" panose="02010609060101010101" charset="-122"/>
            </a:endParaRPr>
          </a:p>
        </p:txBody>
      </p:sp>
      <p:pic>
        <p:nvPicPr>
          <p:cNvPr id="92165" name="Picture 6" descr="2004216225619734"/>
          <p:cNvPicPr>
            <a:picLocks noChangeAspect="1"/>
          </p:cNvPicPr>
          <p:nvPr/>
        </p:nvPicPr>
        <p:blipFill>
          <a:blip r:embed="rId3"/>
          <a:srcRect t="3432" b="499"/>
          <a:stretch>
            <a:fillRect/>
          </a:stretch>
        </p:blipFill>
        <p:spPr>
          <a:xfrm>
            <a:off x="6096000" y="0"/>
            <a:ext cx="4572000" cy="2133600"/>
          </a:xfrm>
          <a:prstGeom prst="rect">
            <a:avLst/>
          </a:prstGeom>
          <a:noFill/>
          <a:ln w="9525">
            <a:noFill/>
          </a:ln>
        </p:spPr>
      </p:pic>
      <p:pic>
        <p:nvPicPr>
          <p:cNvPr id="92166" name="Picture 7" descr="040819_dxp"/>
          <p:cNvPicPr>
            <a:picLocks noChangeAspect="1"/>
          </p:cNvPicPr>
          <p:nvPr/>
        </p:nvPicPr>
        <p:blipFill>
          <a:blip r:embed="rId4"/>
          <a:stretch>
            <a:fillRect/>
          </a:stretch>
        </p:blipFill>
        <p:spPr>
          <a:xfrm>
            <a:off x="1524000" y="3476625"/>
            <a:ext cx="3886200" cy="3381375"/>
          </a:xfrm>
          <a:prstGeom prst="rect">
            <a:avLst/>
          </a:prstGeom>
          <a:noFill/>
          <a:ln w="9525">
            <a:noFill/>
          </a:ln>
        </p:spPr>
      </p:pic>
      <p:sp>
        <p:nvSpPr>
          <p:cNvPr id="92167" name="Text Box 8"/>
          <p:cNvSpPr txBox="1"/>
          <p:nvPr/>
        </p:nvSpPr>
        <p:spPr>
          <a:xfrm>
            <a:off x="1524000" y="2438400"/>
            <a:ext cx="9144000" cy="645160"/>
          </a:xfrm>
          <a:prstGeom prst="rect">
            <a:avLst/>
          </a:prstGeom>
          <a:noFill/>
          <a:ln w="9525">
            <a:noFill/>
          </a:ln>
        </p:spPr>
        <p:txBody>
          <a:bodyPr anchor="t" anchorCtr="0">
            <a:spAutoFit/>
          </a:bodyPr>
          <a:p>
            <a:r>
              <a:rPr lang="en-US" altLang="zh-CN" sz="3600" dirty="0">
                <a:solidFill>
                  <a:srgbClr val="FF0000"/>
                </a:solidFill>
                <a:latin typeface="黑体" panose="02010609060101010101" charset="-122"/>
                <a:ea typeface="黑体" panose="02010609060101010101" charset="-122"/>
              </a:rPr>
              <a:t>5.</a:t>
            </a:r>
            <a:r>
              <a:rPr lang="zh-CN" altLang="en-US" sz="3600" dirty="0">
                <a:solidFill>
                  <a:srgbClr val="FF0000"/>
                </a:solidFill>
                <a:latin typeface="黑体" panose="02010609060101010101" charset="-122"/>
                <a:ea typeface="黑体" panose="02010609060101010101" charset="-122"/>
              </a:rPr>
              <a:t>邓小平理论的精髓</a:t>
            </a:r>
            <a:r>
              <a:rPr lang="en-US" altLang="zh-CN" sz="3600" dirty="0">
                <a:solidFill>
                  <a:srgbClr val="FF0000"/>
                </a:solidFill>
                <a:latin typeface="黑体" panose="02010609060101010101" charset="-122"/>
                <a:ea typeface="黑体" panose="02010609060101010101" charset="-122"/>
              </a:rPr>
              <a:t>:</a:t>
            </a:r>
            <a:r>
              <a:rPr lang="zh-CN" altLang="en-US" sz="3600" dirty="0">
                <a:solidFill>
                  <a:srgbClr val="FF0000"/>
                </a:solidFill>
                <a:latin typeface="黑体" panose="02010609060101010101" charset="-122"/>
                <a:ea typeface="黑体" panose="02010609060101010101" charset="-122"/>
              </a:rPr>
              <a:t>解放思想</a:t>
            </a:r>
            <a:r>
              <a:rPr lang="en-US" altLang="zh-CN" sz="3600" dirty="0">
                <a:solidFill>
                  <a:srgbClr val="FF0000"/>
                </a:solidFill>
                <a:latin typeface="黑体" panose="02010609060101010101" charset="-122"/>
                <a:ea typeface="黑体" panose="02010609060101010101" charset="-122"/>
              </a:rPr>
              <a:t>,</a:t>
            </a:r>
            <a:r>
              <a:rPr lang="zh-CN" altLang="en-US" sz="3600" dirty="0">
                <a:solidFill>
                  <a:srgbClr val="FF0000"/>
                </a:solidFill>
                <a:latin typeface="黑体" panose="02010609060101010101" charset="-122"/>
                <a:ea typeface="黑体" panose="02010609060101010101" charset="-122"/>
              </a:rPr>
              <a:t>实事求是</a:t>
            </a:r>
            <a:endParaRPr lang="zh-CN" altLang="en-US" sz="3600" dirty="0">
              <a:solidFill>
                <a:srgbClr val="FF0000"/>
              </a:solidFill>
              <a:latin typeface="黑体" panose="02010609060101010101" charset="-122"/>
              <a:ea typeface="黑体" panose="02010609060101010101" charset="-122"/>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Text Box 2"/>
          <p:cNvSpPr txBox="1"/>
          <p:nvPr/>
        </p:nvSpPr>
        <p:spPr>
          <a:xfrm>
            <a:off x="1272540" y="1232218"/>
            <a:ext cx="8382000" cy="2430145"/>
          </a:xfrm>
          <a:prstGeom prst="rect">
            <a:avLst/>
          </a:prstGeom>
          <a:solidFill>
            <a:srgbClr val="FFFF99">
              <a:alpha val="50980"/>
            </a:srgbClr>
          </a:solidFill>
          <a:ln w="9525">
            <a:noFill/>
          </a:ln>
        </p:spPr>
        <p:txBody>
          <a:bodyPr anchor="t" anchorCtr="0">
            <a:spAutoFit/>
          </a:bodyPr>
          <a:p>
            <a:r>
              <a:rPr lang="zh-CN" altLang="en-US" sz="3200" dirty="0">
                <a:latin typeface="宋体" panose="02010600030101010101" pitchFamily="2" charset="-122"/>
                <a:ea typeface="华文行楷" panose="02010800040101010101" charset="-122"/>
                <a:sym typeface="宋体" panose="02010600030101010101" pitchFamily="2" charset="-122"/>
              </a:rPr>
              <a:t>历程： </a:t>
            </a:r>
            <a:endParaRPr lang="zh-CN" altLang="en-US" sz="3200" dirty="0">
              <a:latin typeface="宋体" panose="02010600030101010101" pitchFamily="2" charset="-122"/>
              <a:ea typeface="华文行楷" panose="02010800040101010101" charset="-122"/>
              <a:sym typeface="宋体" panose="02010600030101010101" pitchFamily="2" charset="-122"/>
            </a:endParaRPr>
          </a:p>
          <a:p>
            <a:r>
              <a:rPr lang="zh-CN" altLang="en-US" sz="2000" dirty="0">
                <a:solidFill>
                  <a:schemeClr val="accent2"/>
                </a:solidFill>
                <a:latin typeface="宋体" panose="02010600030101010101" pitchFamily="2" charset="-122"/>
                <a:ea typeface="宋体" panose="02010600030101010101" pitchFamily="2" charset="-122"/>
                <a:sym typeface="宋体" panose="02010600030101010101" pitchFamily="2" charset="-122"/>
              </a:rPr>
              <a:t>     </a:t>
            </a:r>
            <a:r>
              <a:rPr lang="zh-CN" altLang="en-US"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新民主主义革命的历程：五四运动</a:t>
            </a:r>
            <a:r>
              <a:rPr lang="en-US" altLang="zh-CN"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中国共产党的成立——第一次国共合作，掀起国民革命运动——武装起义，开辟农村革命根据地，走“农村包围城市”道路——国共第二次合作，取得抗日战争的胜利——领导解放战争，结束国民党反对统治，</a:t>
            </a:r>
            <a:r>
              <a:rPr lang="en-US" altLang="zh-CN"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成立新中国</a:t>
            </a:r>
            <a:endParaRPr lang="zh-CN" altLang="en-US" sz="240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15364" name="Text Box 4"/>
          <p:cNvSpPr txBox="1"/>
          <p:nvPr/>
        </p:nvSpPr>
        <p:spPr>
          <a:xfrm>
            <a:off x="1363345" y="3904933"/>
            <a:ext cx="8534400" cy="2306955"/>
          </a:xfrm>
          <a:prstGeom prst="rect">
            <a:avLst/>
          </a:prstGeom>
          <a:solidFill>
            <a:srgbClr val="FFFF99">
              <a:alpha val="50980"/>
            </a:srgbClr>
          </a:solidFill>
          <a:ln w="9525">
            <a:noFill/>
          </a:ln>
        </p:spPr>
        <p:txBody>
          <a:bodyPr anchor="t" anchorCtr="0">
            <a:spAutoFit/>
          </a:bodyPr>
          <a:p>
            <a:r>
              <a:rPr lang="zh-CN" altLang="en-US"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认识：</a:t>
            </a:r>
            <a:endParaRPr lang="zh-CN" altLang="en-US"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endParaRPr>
          </a:p>
          <a:p>
            <a:r>
              <a:rPr lang="zh-CN" altLang="zh-CN"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A</a:t>
            </a:r>
            <a:r>
              <a:rPr lang="zh-CN" altLang="en-US"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、没有共产党就没有新中国，这是历史的选择。</a:t>
            </a:r>
            <a:endParaRPr lang="zh-CN" altLang="en-US"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endParaRPr>
          </a:p>
          <a:p>
            <a:r>
              <a:rPr lang="zh-CN" altLang="zh-CN"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B</a:t>
            </a:r>
            <a:r>
              <a:rPr lang="zh-CN" altLang="en-US"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、新民主主义革命的胜利离不开广大人民群众、各族儿女的支持。</a:t>
            </a:r>
            <a:endParaRPr lang="zh-CN" altLang="en-US"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endParaRPr>
          </a:p>
          <a:p>
            <a:r>
              <a:rPr lang="zh-CN" altLang="zh-CN"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C</a:t>
            </a:r>
            <a:r>
              <a:rPr lang="zh-CN" altLang="en-US"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rPr>
              <a:t>、在新民主主义革命过程中，中共和各民主党派逐渐形成了团结合作的亲密关系。</a:t>
            </a:r>
            <a:endParaRPr lang="zh-CN" altLang="en-US" sz="2400" b="1" dirty="0">
              <a:solidFill>
                <a:schemeClr val="accent2"/>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7411" name="Text Box 5"/>
          <p:cNvSpPr txBox="1"/>
          <p:nvPr/>
        </p:nvSpPr>
        <p:spPr>
          <a:xfrm>
            <a:off x="0" y="226695"/>
            <a:ext cx="10927080" cy="645160"/>
          </a:xfrm>
          <a:prstGeom prst="rect">
            <a:avLst/>
          </a:prstGeom>
          <a:noFill/>
          <a:ln w="9525">
            <a:noFill/>
          </a:ln>
        </p:spPr>
        <p:txBody>
          <a:bodyPr wrap="square" anchor="t" anchorCtr="0">
            <a:spAutoFit/>
          </a:bodyPr>
          <a:p>
            <a:r>
              <a:rPr lang="zh-CN" altLang="en-US" sz="3600" dirty="0">
                <a:latin typeface="Arial" panose="020B0604020202020204" pitchFamily="34" charset="0"/>
                <a:ea typeface="华文行楷" panose="02010800040101010101" charset="-122"/>
                <a:sym typeface="宋体" panose="02010600030101010101" pitchFamily="2" charset="-122"/>
              </a:rPr>
              <a:t>概括新民主主义革命历程，并谈谈你的认识：</a:t>
            </a:r>
            <a:endParaRPr lang="zh-CN" altLang="en-US" sz="3600" dirty="0">
              <a:latin typeface="Arial" panose="020B0604020202020204" pitchFamily="34" charset="0"/>
              <a:ea typeface="华文行楷" panose="02010800040101010101"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linds(horizontal)">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blinds(horizontal)">
                                      <p:cBhvr>
                                        <p:cTn id="12"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ldLvl="0" animBg="1"/>
      <p:bldP spid="15364" grpId="0" bldLvl="0" animBg="1"/>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120836" name="Text Box 4"/>
          <p:cNvSpPr txBox="1"/>
          <p:nvPr/>
        </p:nvSpPr>
        <p:spPr>
          <a:xfrm>
            <a:off x="1611313" y="184150"/>
            <a:ext cx="7329487" cy="583565"/>
          </a:xfrm>
          <a:prstGeom prst="rect">
            <a:avLst/>
          </a:prstGeom>
          <a:noFill/>
          <a:ln w="9525">
            <a:noFill/>
          </a:ln>
        </p:spPr>
        <p:txBody>
          <a:bodyPr wrap="square" anchor="t" anchorCtr="0">
            <a:spAutoFit/>
          </a:bodyPr>
          <a:p>
            <a:pPr>
              <a:spcBef>
                <a:spcPct val="50000"/>
              </a:spcBef>
            </a:pPr>
            <a:r>
              <a:rPr lang="en-US" altLang="zh-CN" sz="3200" dirty="0">
                <a:latin typeface="楷体" panose="02010609060101010101" pitchFamily="49" charset="-122"/>
                <a:ea typeface="楷体" panose="02010609060101010101" pitchFamily="49" charset="-122"/>
              </a:rPr>
              <a:t>6</a:t>
            </a:r>
            <a:r>
              <a:rPr lang="zh-CN" altLang="en-US" sz="3200" dirty="0">
                <a:latin typeface="楷体" panose="02010609060101010101" pitchFamily="49" charset="-122"/>
                <a:ea typeface="楷体" panose="02010609060101010101" pitchFamily="49" charset="-122"/>
              </a:rPr>
              <a:t>、</a:t>
            </a:r>
            <a:r>
              <a:rPr lang="zh-CN" altLang="en-US" sz="3200" dirty="0">
                <a:latin typeface="楷体_GB2312" pitchFamily="49" charset="-122"/>
                <a:ea typeface="楷体" panose="02010609060101010101" pitchFamily="49" charset="-122"/>
                <a:sym typeface="Arial" panose="020B0604020202020204" pitchFamily="34" charset="0"/>
              </a:rPr>
              <a:t>邓小平理论</a:t>
            </a:r>
            <a:r>
              <a:rPr lang="zh-CN" altLang="en-US" sz="3200" dirty="0">
                <a:latin typeface="楷体" panose="02010609060101010101" pitchFamily="49" charset="-122"/>
                <a:ea typeface="楷体" panose="02010609060101010101" pitchFamily="49" charset="-122"/>
              </a:rPr>
              <a:t>意义：</a:t>
            </a:r>
            <a:endParaRPr lang="zh-CN" altLang="en-US" sz="3200" dirty="0">
              <a:latin typeface="楷体" panose="02010609060101010101" pitchFamily="49" charset="-122"/>
              <a:ea typeface="楷体" panose="02010609060101010101" pitchFamily="49" charset="-122"/>
            </a:endParaRPr>
          </a:p>
        </p:txBody>
      </p:sp>
      <p:sp>
        <p:nvSpPr>
          <p:cNvPr id="120838" name="Text Box 6"/>
          <p:cNvSpPr txBox="1"/>
          <p:nvPr/>
        </p:nvSpPr>
        <p:spPr>
          <a:xfrm>
            <a:off x="1676400" y="1228725"/>
            <a:ext cx="8732838" cy="1814830"/>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rPr>
              <a:t>（1）邓小平理论第一次比较系统地初步回答了在中国这样一个经济文化落后的国家如何建设社会主义，如何巩固和发展社会主义的一系列基本问题，为我们建设社会主义</a:t>
            </a:r>
            <a:r>
              <a:rPr lang="zh-CN" altLang="en-US" sz="2800" dirty="0">
                <a:solidFill>
                  <a:srgbClr val="FF0000"/>
                </a:solidFill>
                <a:latin typeface="楷体" panose="02010609060101010101" pitchFamily="49" charset="-122"/>
                <a:ea typeface="楷体" panose="02010609060101010101" pitchFamily="49" charset="-122"/>
              </a:rPr>
              <a:t>指明了方向</a:t>
            </a:r>
            <a:r>
              <a:rPr lang="zh-CN" altLang="en-US" sz="2800" dirty="0">
                <a:latin typeface="楷体" panose="02010609060101010101" pitchFamily="49" charset="-122"/>
                <a:ea typeface="楷体" panose="02010609060101010101" pitchFamily="49" charset="-122"/>
              </a:rPr>
              <a:t>。</a:t>
            </a:r>
            <a:endParaRPr lang="zh-CN" altLang="en-US" sz="2800" dirty="0">
              <a:latin typeface="楷体" panose="02010609060101010101" pitchFamily="49" charset="-122"/>
              <a:ea typeface="楷体" panose="02010609060101010101" pitchFamily="49" charset="-122"/>
            </a:endParaRPr>
          </a:p>
        </p:txBody>
      </p:sp>
      <p:sp>
        <p:nvSpPr>
          <p:cNvPr id="120839" name="Text Box 7"/>
          <p:cNvSpPr txBox="1"/>
          <p:nvPr/>
        </p:nvSpPr>
        <p:spPr>
          <a:xfrm>
            <a:off x="1676400" y="3392488"/>
            <a:ext cx="8840788" cy="1383665"/>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rPr>
              <a:t>（2）邓小平理论是统一全党和全国人民思想，坚持党的基本路线不动摇的强大思想武器，为我们坚持社会主义基本路线提供了</a:t>
            </a:r>
            <a:r>
              <a:rPr lang="zh-CN" altLang="en-US" sz="2800" dirty="0">
                <a:solidFill>
                  <a:srgbClr val="FF0000"/>
                </a:solidFill>
                <a:latin typeface="楷体" panose="02010609060101010101" pitchFamily="49" charset="-122"/>
                <a:ea typeface="楷体" panose="02010609060101010101" pitchFamily="49" charset="-122"/>
              </a:rPr>
              <a:t>理论武器</a:t>
            </a:r>
            <a:r>
              <a:rPr lang="zh-CN" altLang="en-US" sz="2800" dirty="0">
                <a:latin typeface="楷体" panose="02010609060101010101" pitchFamily="49" charset="-122"/>
                <a:ea typeface="楷体" panose="02010609060101010101" pitchFamily="49" charset="-122"/>
              </a:rPr>
              <a:t>。</a:t>
            </a:r>
            <a:endParaRPr lang="zh-CN" altLang="en-US" sz="2800" dirty="0">
              <a:latin typeface="楷体" panose="02010609060101010101" pitchFamily="49" charset="-122"/>
              <a:ea typeface="楷体" panose="02010609060101010101" pitchFamily="49" charset="-122"/>
            </a:endParaRPr>
          </a:p>
        </p:txBody>
      </p:sp>
      <p:sp>
        <p:nvSpPr>
          <p:cNvPr id="120840" name="Text Box 8"/>
          <p:cNvSpPr txBox="1"/>
          <p:nvPr/>
        </p:nvSpPr>
        <p:spPr>
          <a:xfrm>
            <a:off x="1611313" y="5233988"/>
            <a:ext cx="8675687" cy="953135"/>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rPr>
              <a:t>（3）邓小平理论形成了新的建设有中国</a:t>
            </a:r>
            <a:r>
              <a:rPr lang="zh-CN" altLang="en-US" sz="2800" dirty="0">
                <a:solidFill>
                  <a:srgbClr val="FF0000"/>
                </a:solidFill>
                <a:latin typeface="楷体" panose="02010609060101010101" pitchFamily="49" charset="-122"/>
                <a:ea typeface="楷体" panose="02010609060101010101" pitchFamily="49" charset="-122"/>
              </a:rPr>
              <a:t>特色</a:t>
            </a:r>
            <a:r>
              <a:rPr lang="zh-CN" altLang="en-US" sz="2800" dirty="0">
                <a:latin typeface="楷体" panose="02010609060101010101" pitchFamily="49" charset="-122"/>
                <a:ea typeface="楷体" panose="02010609060101010101" pitchFamily="49" charset="-122"/>
              </a:rPr>
              <a:t>社会主义理论的科学体系。</a:t>
            </a:r>
            <a:endParaRPr lang="zh-CN" altLang="en-US" sz="2800"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0836"/>
                                        </p:tgtEl>
                                        <p:attrNameLst>
                                          <p:attrName>style.visibility</p:attrName>
                                        </p:attrNameLst>
                                      </p:cBhvr>
                                      <p:to>
                                        <p:strVal val="visible"/>
                                      </p:to>
                                    </p:set>
                                    <p:animEffect transition="in" filter="diamond(in)">
                                      <p:cBhvr>
                                        <p:cTn id="7" dur="2000"/>
                                        <p:tgtEl>
                                          <p:spTgt spid="1208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08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0839"/>
                                        </p:tgtEl>
                                        <p:attrNameLst>
                                          <p:attrName>style.visibility</p:attrName>
                                        </p:attrNameLst>
                                      </p:cBhvr>
                                      <p:to>
                                        <p:strVal val="visible"/>
                                      </p:to>
                                    </p:set>
                                    <p:anim calcmode="lin" valueType="num">
                                      <p:cBhvr additive="base">
                                        <p:cTn id="16" dur="500" fill="hold"/>
                                        <p:tgtEl>
                                          <p:spTgt spid="120839"/>
                                        </p:tgtEl>
                                        <p:attrNameLst>
                                          <p:attrName>ppt_x</p:attrName>
                                        </p:attrNameLst>
                                      </p:cBhvr>
                                      <p:tavLst>
                                        <p:tav tm="0">
                                          <p:val>
                                            <p:strVal val="#ppt_x"/>
                                          </p:val>
                                        </p:tav>
                                        <p:tav tm="100000">
                                          <p:val>
                                            <p:strVal val="#ppt_x"/>
                                          </p:val>
                                        </p:tav>
                                      </p:tavLst>
                                    </p:anim>
                                    <p:anim calcmode="lin" valueType="num">
                                      <p:cBhvr additive="base">
                                        <p:cTn id="17" dur="500" fill="hold"/>
                                        <p:tgtEl>
                                          <p:spTgt spid="12083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20840"/>
                                        </p:tgtEl>
                                        <p:attrNameLst>
                                          <p:attrName>style.visibility</p:attrName>
                                        </p:attrNameLst>
                                      </p:cBhvr>
                                      <p:to>
                                        <p:strVal val="visible"/>
                                      </p:to>
                                    </p:set>
                                    <p:animEffect transition="in" filter="box(in)">
                                      <p:cBhvr>
                                        <p:cTn id="22" dur="500"/>
                                        <p:tgtEl>
                                          <p:spTgt spid="120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p:bldP spid="120838" grpId="0" bldLvl="0"/>
      <p:bldP spid="120839" grpId="0" bldLvl="0"/>
      <p:bldP spid="120840" grpId="0" bldLvl="0"/>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94209" name="Text Box 3"/>
          <p:cNvSpPr txBox="1"/>
          <p:nvPr/>
        </p:nvSpPr>
        <p:spPr>
          <a:xfrm>
            <a:off x="1163638" y="231934"/>
            <a:ext cx="8039100" cy="617220"/>
          </a:xfrm>
          <a:prstGeom prst="rect">
            <a:avLst/>
          </a:prstGeom>
          <a:noFill/>
          <a:ln w="9525">
            <a:noFill/>
          </a:ln>
        </p:spPr>
        <p:txBody>
          <a:bodyPr anchor="ctr" anchorCtr="0">
            <a:spAutoFit/>
          </a:bodyPr>
          <a:p>
            <a:pPr indent="268605">
              <a:lnSpc>
                <a:spcPct val="95000"/>
              </a:lnSpc>
              <a:spcBef>
                <a:spcPct val="35000"/>
              </a:spcBef>
            </a:pPr>
            <a:r>
              <a:rPr lang="zh-CN" altLang="en-US" sz="3600" dirty="0">
                <a:latin typeface="楷体" panose="02010609060101010101" pitchFamily="49" charset="-122"/>
                <a:ea typeface="楷体" panose="02010609060101010101" pitchFamily="49" charset="-122"/>
                <a:sym typeface="Arial" panose="020B0604020202020204" pitchFamily="34" charset="0"/>
              </a:rPr>
              <a:t>（三）“三个代表”的重要思想</a:t>
            </a:r>
            <a:endParaRPr lang="zh-CN" altLang="en-US" sz="3600" dirty="0">
              <a:latin typeface="楷体" panose="02010609060101010101" pitchFamily="49" charset="-122"/>
              <a:ea typeface="楷体" panose="02010609060101010101" pitchFamily="49" charset="-122"/>
              <a:sym typeface="Arial" panose="020B0604020202020204" pitchFamily="34" charset="0"/>
            </a:endParaRPr>
          </a:p>
        </p:txBody>
      </p:sp>
      <p:sp>
        <p:nvSpPr>
          <p:cNvPr id="121860" name="Text Box 4"/>
          <p:cNvSpPr txBox="1"/>
          <p:nvPr/>
        </p:nvSpPr>
        <p:spPr>
          <a:xfrm>
            <a:off x="1727200" y="1141413"/>
            <a:ext cx="4978400" cy="583565"/>
          </a:xfrm>
          <a:prstGeom prst="rect">
            <a:avLst/>
          </a:prstGeom>
          <a:noFill/>
          <a:ln w="9525">
            <a:noFill/>
          </a:ln>
        </p:spPr>
        <p:txBody>
          <a:bodyPr anchor="t" anchorCtr="0">
            <a:spAutoFit/>
          </a:bodyPr>
          <a:p>
            <a:pPr>
              <a:spcBef>
                <a:spcPct val="50000"/>
              </a:spcBef>
            </a:pPr>
            <a:r>
              <a:rPr lang="zh-CN" altLang="en-US" sz="3200" dirty="0">
                <a:latin typeface="楷体" panose="02010609060101010101" pitchFamily="49" charset="-122"/>
                <a:ea typeface="楷体" panose="02010609060101010101" pitchFamily="49" charset="-122"/>
              </a:rPr>
              <a:t>1、背景：</a:t>
            </a:r>
            <a:endParaRPr lang="zh-CN" altLang="en-US" sz="3200" dirty="0">
              <a:latin typeface="楷体" panose="02010609060101010101" pitchFamily="49" charset="-122"/>
              <a:ea typeface="楷体" panose="02010609060101010101" pitchFamily="49" charset="-122"/>
            </a:endParaRPr>
          </a:p>
        </p:txBody>
      </p:sp>
      <p:sp>
        <p:nvSpPr>
          <p:cNvPr id="121861" name="Text Box 5"/>
          <p:cNvSpPr txBox="1"/>
          <p:nvPr/>
        </p:nvSpPr>
        <p:spPr>
          <a:xfrm>
            <a:off x="1549400" y="1946275"/>
            <a:ext cx="9091613" cy="953135"/>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rPr>
              <a:t>（1）国际背景：</a:t>
            </a:r>
            <a:r>
              <a:rPr lang="zh-CN" altLang="en-US" sz="2800" u="sng" dirty="0">
                <a:latin typeface="楷体" panose="02010609060101010101" pitchFamily="49" charset="-122"/>
                <a:ea typeface="楷体" panose="02010609060101010101" pitchFamily="49" charset="-122"/>
              </a:rPr>
              <a:t>世界多极化</a:t>
            </a:r>
            <a:r>
              <a:rPr lang="zh-CN" altLang="en-US" sz="2800" dirty="0">
                <a:latin typeface="楷体" panose="02010609060101010101" pitchFamily="49" charset="-122"/>
                <a:ea typeface="楷体" panose="02010609060101010101" pitchFamily="49" charset="-122"/>
              </a:rPr>
              <a:t>和</a:t>
            </a:r>
            <a:r>
              <a:rPr lang="zh-CN" altLang="en-US" sz="2800" u="sng" dirty="0">
                <a:latin typeface="楷体" panose="02010609060101010101" pitchFamily="49" charset="-122"/>
                <a:ea typeface="楷体" panose="02010609060101010101" pitchFamily="49" charset="-122"/>
              </a:rPr>
              <a:t>经济全球化</a:t>
            </a:r>
            <a:r>
              <a:rPr lang="zh-CN" altLang="en-US" sz="2800" dirty="0">
                <a:latin typeface="楷体" panose="02010609060101010101" pitchFamily="49" charset="-122"/>
                <a:ea typeface="楷体" panose="02010609060101010101" pitchFamily="49" charset="-122"/>
              </a:rPr>
              <a:t>的趋势日益明显，以经济为基础、科技为先导的</a:t>
            </a:r>
            <a:r>
              <a:rPr lang="zh-CN" altLang="en-US" sz="2800" u="sng" dirty="0">
                <a:latin typeface="楷体" panose="02010609060101010101" pitchFamily="49" charset="-122"/>
                <a:ea typeface="楷体" panose="02010609060101010101" pitchFamily="49" charset="-122"/>
              </a:rPr>
              <a:t>综合国力</a:t>
            </a:r>
            <a:r>
              <a:rPr lang="zh-CN" altLang="en-US" sz="2800" dirty="0">
                <a:latin typeface="楷体" panose="02010609060101010101" pitchFamily="49" charset="-122"/>
                <a:ea typeface="楷体" panose="02010609060101010101" pitchFamily="49" charset="-122"/>
              </a:rPr>
              <a:t>竞争更为激烈。</a:t>
            </a:r>
            <a:endParaRPr lang="zh-CN" altLang="en-US" sz="2800" dirty="0">
              <a:latin typeface="楷体" panose="02010609060101010101" pitchFamily="49" charset="-122"/>
              <a:ea typeface="楷体" panose="02010609060101010101" pitchFamily="49" charset="-122"/>
            </a:endParaRPr>
          </a:p>
        </p:txBody>
      </p:sp>
      <p:sp>
        <p:nvSpPr>
          <p:cNvPr id="121862" name="Text Box 6"/>
          <p:cNvSpPr txBox="1"/>
          <p:nvPr/>
        </p:nvSpPr>
        <p:spPr>
          <a:xfrm>
            <a:off x="1587500" y="3551238"/>
            <a:ext cx="9167813" cy="953135"/>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rPr>
              <a:t>（2）国内背景：中国进入</a:t>
            </a:r>
            <a:r>
              <a:rPr lang="zh-CN" altLang="en-US" sz="2800" u="sng" dirty="0">
                <a:latin typeface="楷体" panose="02010609060101010101" pitchFamily="49" charset="-122"/>
                <a:ea typeface="楷体" panose="02010609060101010101" pitchFamily="49" charset="-122"/>
              </a:rPr>
              <a:t>全面建设小康社会</a:t>
            </a:r>
            <a:r>
              <a:rPr lang="zh-CN" altLang="en-US" sz="2800" dirty="0">
                <a:latin typeface="楷体" panose="02010609060101010101" pitchFamily="49" charset="-122"/>
                <a:ea typeface="楷体" panose="02010609060101010101" pitchFamily="49" charset="-122"/>
              </a:rPr>
              <a:t>，加快推进社会主义现代化建设的新阶段。</a:t>
            </a:r>
            <a:endParaRPr lang="zh-CN" altLang="en-US" sz="2800" dirty="0">
              <a:latin typeface="楷体" panose="02010609060101010101" pitchFamily="49" charset="-122"/>
              <a:ea typeface="楷体" panose="02010609060101010101" pitchFamily="49" charset="-122"/>
            </a:endParaRPr>
          </a:p>
        </p:txBody>
      </p:sp>
      <p:sp>
        <p:nvSpPr>
          <p:cNvPr id="121863" name="Text Box 7"/>
          <p:cNvSpPr txBox="1"/>
          <p:nvPr/>
        </p:nvSpPr>
        <p:spPr>
          <a:xfrm>
            <a:off x="1727200" y="4695825"/>
            <a:ext cx="8642350" cy="1086485"/>
          </a:xfrm>
          <a:prstGeom prst="rect">
            <a:avLst/>
          </a:prstGeom>
          <a:noFill/>
          <a:ln w="9525">
            <a:noFill/>
          </a:ln>
        </p:spPr>
        <p:txBody>
          <a:bodyPr anchor="t" anchorCtr="0">
            <a:spAutoFit/>
          </a:bodyPr>
          <a:p>
            <a:pPr>
              <a:spcAft>
                <a:spcPct val="30000"/>
              </a:spcAft>
            </a:pPr>
            <a:r>
              <a:rPr lang="zh-CN" altLang="en-US" sz="2800" dirty="0">
                <a:latin typeface="楷体" panose="02010609060101010101" pitchFamily="49" charset="-122"/>
                <a:ea typeface="楷体" panose="02010609060101010101" pitchFamily="49" charset="-122"/>
              </a:rPr>
              <a:t>2、主要内容：</a:t>
            </a:r>
            <a:endParaRPr lang="zh-CN" altLang="en-US" sz="2800" dirty="0">
              <a:latin typeface="楷体" panose="02010609060101010101" pitchFamily="49" charset="-122"/>
              <a:ea typeface="楷体" panose="02010609060101010101" pitchFamily="49" charset="-122"/>
            </a:endParaRPr>
          </a:p>
          <a:p>
            <a:endParaRPr lang="zh-CN" altLang="en-US" sz="2800" dirty="0">
              <a:latin typeface="楷体" panose="02010609060101010101" pitchFamily="49" charset="-122"/>
              <a:ea typeface="楷体" panose="02010609060101010101" pitchFamily="49" charset="-122"/>
            </a:endParaRPr>
          </a:p>
        </p:txBody>
      </p:sp>
      <p:sp>
        <p:nvSpPr>
          <p:cNvPr id="94214" name="Text Box 8"/>
          <p:cNvSpPr txBox="1"/>
          <p:nvPr/>
        </p:nvSpPr>
        <p:spPr>
          <a:xfrm>
            <a:off x="1585913" y="5226050"/>
            <a:ext cx="7828280" cy="1814830"/>
          </a:xfrm>
          <a:prstGeom prst="rect">
            <a:avLst/>
          </a:prstGeom>
          <a:noFill/>
          <a:ln w="9525">
            <a:noFill/>
          </a:ln>
        </p:spPr>
        <p:txBody>
          <a:bodyPr wrap="none" anchor="t" anchorCtr="0">
            <a:spAutoFit/>
          </a:bodyPr>
          <a:p>
            <a:r>
              <a:rPr lang="zh-CN" altLang="en-US" sz="2800" dirty="0">
                <a:latin typeface="楷体" panose="02010609060101010101" pitchFamily="49" charset="-122"/>
                <a:ea typeface="楷体" panose="02010609060101010101" pitchFamily="49" charset="-122"/>
              </a:rPr>
              <a:t>（1）始终代表</a:t>
            </a:r>
            <a:r>
              <a:rPr lang="zh-CN" altLang="en-US" sz="2800" u="sng" dirty="0">
                <a:latin typeface="楷体" panose="02010609060101010101" pitchFamily="49" charset="-122"/>
                <a:ea typeface="楷体" panose="02010609060101010101" pitchFamily="49" charset="-122"/>
              </a:rPr>
              <a:t>中国先进社会生产力</a:t>
            </a:r>
            <a:r>
              <a:rPr lang="zh-CN" altLang="en-US" sz="2800" dirty="0">
                <a:latin typeface="楷体" panose="02010609060101010101" pitchFamily="49" charset="-122"/>
                <a:ea typeface="楷体" panose="02010609060101010101" pitchFamily="49" charset="-122"/>
              </a:rPr>
              <a:t>的发展要求；</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（2）始终代表</a:t>
            </a:r>
            <a:r>
              <a:rPr lang="zh-CN" altLang="en-US" sz="2800" u="sng" dirty="0">
                <a:latin typeface="楷体" panose="02010609060101010101" pitchFamily="49" charset="-122"/>
                <a:ea typeface="楷体" panose="02010609060101010101" pitchFamily="49" charset="-122"/>
              </a:rPr>
              <a:t>中国先进文化</a:t>
            </a:r>
            <a:r>
              <a:rPr lang="zh-CN" altLang="en-US" sz="2800" dirty="0">
                <a:latin typeface="楷体" panose="02010609060101010101" pitchFamily="49" charset="-122"/>
                <a:ea typeface="楷体" panose="02010609060101010101" pitchFamily="49" charset="-122"/>
              </a:rPr>
              <a:t>的前进方向；</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（3）始终代表</a:t>
            </a:r>
            <a:r>
              <a:rPr lang="zh-CN" altLang="en-US" sz="2800" u="sng" dirty="0">
                <a:latin typeface="楷体" panose="02010609060101010101" pitchFamily="49" charset="-122"/>
                <a:ea typeface="楷体" panose="02010609060101010101" pitchFamily="49" charset="-122"/>
              </a:rPr>
              <a:t>中国最广大人民</a:t>
            </a:r>
            <a:r>
              <a:rPr lang="zh-CN" altLang="en-US" sz="2800" dirty="0">
                <a:latin typeface="楷体" panose="02010609060101010101" pitchFamily="49" charset="-122"/>
                <a:ea typeface="楷体" panose="02010609060101010101" pitchFamily="49" charset="-122"/>
              </a:rPr>
              <a:t>的根本利益。</a:t>
            </a:r>
            <a:r>
              <a:rPr lang="zh-CN" altLang="en-US" sz="2800" b="0" dirty="0">
                <a:latin typeface="楷体" panose="02010609060101010101" pitchFamily="49" charset="-122"/>
                <a:ea typeface="楷体" panose="02010609060101010101" pitchFamily="49" charset="-122"/>
              </a:rPr>
              <a:t> </a:t>
            </a:r>
            <a:endParaRPr lang="zh-CN" altLang="en-US" sz="2800" dirty="0">
              <a:latin typeface="楷体" panose="02010609060101010101" pitchFamily="49" charset="-122"/>
              <a:ea typeface="楷体" panose="02010609060101010101" pitchFamily="49" charset="-122"/>
            </a:endParaRPr>
          </a:p>
          <a:p>
            <a:endParaRPr lang="zh-CN" altLang="en-US" sz="2800" b="0"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1860"/>
                                        </p:tgtEl>
                                        <p:attrNameLst>
                                          <p:attrName>style.visibility</p:attrName>
                                        </p:attrNameLst>
                                      </p:cBhvr>
                                      <p:to>
                                        <p:strVal val="visible"/>
                                      </p:to>
                                    </p:set>
                                    <p:animEffect transition="in" filter="diamond(in)">
                                      <p:cBhvr>
                                        <p:cTn id="7" dur="2000"/>
                                        <p:tgtEl>
                                          <p:spTgt spid="1218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1861"/>
                                        </p:tgtEl>
                                        <p:attrNameLst>
                                          <p:attrName>style.visibility</p:attrName>
                                        </p:attrNameLst>
                                      </p:cBhvr>
                                      <p:to>
                                        <p:strVal val="visible"/>
                                      </p:to>
                                    </p:set>
                                    <p:animEffect transition="in" filter="wipe(down)">
                                      <p:cBhvr>
                                        <p:cTn id="12" dur="500"/>
                                        <p:tgtEl>
                                          <p:spTgt spid="12186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1862"/>
                                        </p:tgtEl>
                                        <p:attrNameLst>
                                          <p:attrName>style.visibility</p:attrName>
                                        </p:attrNameLst>
                                      </p:cBhvr>
                                      <p:to>
                                        <p:strVal val="visible"/>
                                      </p:to>
                                    </p:set>
                                    <p:animEffect transition="in" filter="wipe(down)">
                                      <p:cBhvr>
                                        <p:cTn id="15" dur="500"/>
                                        <p:tgtEl>
                                          <p:spTgt spid="12186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1863"/>
                                        </p:tgtEl>
                                        <p:attrNameLst>
                                          <p:attrName>style.visibility</p:attrName>
                                        </p:attrNameLst>
                                      </p:cBhvr>
                                      <p:to>
                                        <p:strVal val="visible"/>
                                      </p:to>
                                    </p:set>
                                    <p:animEffect transition="in" filter="wipe(down)">
                                      <p:cBhvr>
                                        <p:cTn id="20" dur="500"/>
                                        <p:tgtEl>
                                          <p:spTgt spid="12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P spid="121861" grpId="0" bldLvl="0"/>
      <p:bldP spid="121862" grpId="0" bldLvl="0"/>
      <p:bldP spid="121863" grpId="0" bldLvl="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95233" name="Text Box 3"/>
          <p:cNvSpPr txBox="1"/>
          <p:nvPr/>
        </p:nvSpPr>
        <p:spPr>
          <a:xfrm>
            <a:off x="469265" y="343853"/>
            <a:ext cx="10086340" cy="2830195"/>
          </a:xfrm>
          <a:prstGeom prst="rect">
            <a:avLst/>
          </a:prstGeom>
          <a:noFill/>
          <a:ln w="9525">
            <a:noFill/>
          </a:ln>
        </p:spPr>
        <p:txBody>
          <a:bodyPr wrap="square" anchor="ctr" anchorCtr="0">
            <a:spAutoFit/>
          </a:bodyPr>
          <a:p>
            <a:pPr indent="268605">
              <a:lnSpc>
                <a:spcPct val="95000"/>
              </a:lnSpc>
              <a:spcBef>
                <a:spcPct val="35000"/>
              </a:spcBef>
            </a:pPr>
            <a:r>
              <a:rPr lang="zh-CN" altLang="en-US" sz="3600" b="1" dirty="0">
                <a:solidFill>
                  <a:srgbClr val="FF0000"/>
                </a:solidFill>
                <a:latin typeface="楷体" panose="02010609060101010101" pitchFamily="49" charset="-122"/>
                <a:ea typeface="楷体" panose="02010609060101010101" pitchFamily="49" charset="-122"/>
                <a:sym typeface="Arial" panose="020B0604020202020204" pitchFamily="34" charset="0"/>
              </a:rPr>
              <a:t>（四）科学发展观：</a:t>
            </a:r>
            <a:endParaRPr lang="zh-CN" altLang="en-US" sz="3600" b="1" dirty="0">
              <a:solidFill>
                <a:srgbClr val="FF0000"/>
              </a:solidFill>
              <a:latin typeface="楷体" panose="02010609060101010101" pitchFamily="49" charset="-122"/>
              <a:ea typeface="楷体" panose="02010609060101010101" pitchFamily="49" charset="-122"/>
              <a:sym typeface="Arial" panose="020B0604020202020204" pitchFamily="34" charset="0"/>
            </a:endParaRPr>
          </a:p>
          <a:p>
            <a:pPr indent="268605">
              <a:lnSpc>
                <a:spcPct val="95000"/>
              </a:lnSpc>
              <a:spcBef>
                <a:spcPct val="35000"/>
              </a:spcBef>
            </a:pPr>
            <a:r>
              <a:rPr lang="en-US" sz="3200">
                <a:latin typeface="黑体" panose="02010609060101010101" charset="-122"/>
                <a:ea typeface="黑体" panose="02010609060101010101" charset="-122"/>
                <a:sym typeface="宋体" panose="02010600030101010101" pitchFamily="2" charset="-122"/>
              </a:rPr>
              <a:t>  1.</a:t>
            </a:r>
            <a:r>
              <a:rPr lang="zh-CN" altLang="en-US" sz="3200">
                <a:latin typeface="黑体" panose="02010609060101010101" charset="-122"/>
                <a:ea typeface="黑体" panose="02010609060101010101" charset="-122"/>
                <a:sym typeface="宋体" panose="02010600030101010101" pitchFamily="2" charset="-122"/>
              </a:rPr>
              <a:t>背景：</a:t>
            </a:r>
            <a:r>
              <a:rPr sz="3200">
                <a:latin typeface="黑体" panose="02010609060101010101" charset="-122"/>
                <a:ea typeface="黑体" panose="02010609060101010101" charset="-122"/>
                <a:sym typeface="宋体" panose="02010600030101010101" pitchFamily="2" charset="-122"/>
              </a:rPr>
              <a:t>人民生活总体上达到小康水平后的新形势，根据新的发展要求，以胡锦涛为主要代表的中国共产党人形成了科学发展观。</a:t>
            </a:r>
            <a:endParaRPr lang="zh-CN" altLang="en-US" sz="3200">
              <a:latin typeface="黑体" panose="02010609060101010101" charset="-122"/>
              <a:ea typeface="黑体" panose="02010609060101010101" charset="-122"/>
              <a:sym typeface="宋体" panose="02010600030101010101" pitchFamily="2" charset="-122"/>
            </a:endParaRPr>
          </a:p>
          <a:p>
            <a:pPr indent="268605">
              <a:lnSpc>
                <a:spcPct val="95000"/>
              </a:lnSpc>
              <a:spcBef>
                <a:spcPct val="35000"/>
              </a:spcBef>
            </a:pPr>
            <a:endParaRPr lang="zh-CN" altLang="en-US" sz="3200" dirty="0">
              <a:latin typeface="楷体" panose="02010609060101010101" pitchFamily="49" charset="-122"/>
              <a:ea typeface="楷体" panose="02010609060101010101" pitchFamily="49" charset="-122"/>
              <a:sym typeface="Arial" panose="020B0604020202020204" pitchFamily="34" charset="0"/>
            </a:endParaRPr>
          </a:p>
        </p:txBody>
      </p:sp>
      <p:sp>
        <p:nvSpPr>
          <p:cNvPr id="122884" name="Text Box 4"/>
          <p:cNvSpPr txBox="1"/>
          <p:nvPr/>
        </p:nvSpPr>
        <p:spPr>
          <a:xfrm>
            <a:off x="653415" y="3032125"/>
            <a:ext cx="3355340" cy="645160"/>
          </a:xfrm>
          <a:prstGeom prst="rect">
            <a:avLst/>
          </a:prstGeom>
          <a:noFill/>
          <a:ln w="9525">
            <a:noFill/>
          </a:ln>
        </p:spPr>
        <p:txBody>
          <a:bodyPr wrap="square" anchor="t" anchorCtr="0">
            <a:spAutoFit/>
          </a:bodyPr>
          <a:p>
            <a:r>
              <a:rPr lang="en-US" altLang="zh-CN" sz="3600" dirty="0">
                <a:latin typeface="黑体" panose="02010609060101010101" charset="-122"/>
                <a:ea typeface="楷体" panose="02010609060101010101" pitchFamily="49" charset="-122"/>
                <a:sym typeface="Arial" panose="020B0604020202020204" pitchFamily="34" charset="0"/>
              </a:rPr>
              <a:t>2</a:t>
            </a:r>
            <a:r>
              <a:rPr lang="zh-CN" altLang="en-US" sz="3600" dirty="0">
                <a:latin typeface="黑体" panose="02010609060101010101" charset="-122"/>
                <a:ea typeface="楷体" panose="02010609060101010101" pitchFamily="49" charset="-122"/>
                <a:sym typeface="Arial" panose="020B0604020202020204" pitchFamily="34" charset="0"/>
              </a:rPr>
              <a:t>、提出：</a:t>
            </a:r>
            <a:endParaRPr lang="zh-CN" altLang="en-US" sz="3600" dirty="0">
              <a:latin typeface="黑体" panose="02010609060101010101" charset="-122"/>
              <a:ea typeface="楷体" panose="02010609060101010101" pitchFamily="49" charset="-122"/>
              <a:sym typeface="Arial" panose="020B0604020202020204" pitchFamily="34" charset="0"/>
            </a:endParaRPr>
          </a:p>
        </p:txBody>
      </p:sp>
      <p:sp>
        <p:nvSpPr>
          <p:cNvPr id="122885" name="Rectangle 5"/>
          <p:cNvSpPr/>
          <p:nvPr/>
        </p:nvSpPr>
        <p:spPr>
          <a:xfrm>
            <a:off x="1130300" y="4022090"/>
            <a:ext cx="9425305" cy="521970"/>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rPr>
              <a:t>（2）2003、10，十六届三中全会明确提出科学发展观。</a:t>
            </a:r>
            <a:endParaRPr lang="zh-CN" altLang="en-US" sz="2800" dirty="0">
              <a:latin typeface="楷体" panose="02010609060101010101" pitchFamily="49" charset="-122"/>
              <a:ea typeface="楷体" panose="02010609060101010101" pitchFamily="49" charset="-122"/>
            </a:endParaRPr>
          </a:p>
        </p:txBody>
      </p:sp>
      <p:sp>
        <p:nvSpPr>
          <p:cNvPr id="122886" name="Rectangle 6"/>
          <p:cNvSpPr/>
          <p:nvPr/>
        </p:nvSpPr>
        <p:spPr>
          <a:xfrm>
            <a:off x="1130300" y="3635375"/>
            <a:ext cx="5834380" cy="521970"/>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rPr>
              <a:t>（1）2003、7,胡锦涛首次提出；</a:t>
            </a:r>
            <a:endParaRPr lang="zh-CN" altLang="en-US" sz="2800" dirty="0">
              <a:latin typeface="楷体" panose="02010609060101010101" pitchFamily="49" charset="-122"/>
              <a:ea typeface="楷体" panose="02010609060101010101" pitchFamily="49" charset="-122"/>
            </a:endParaRPr>
          </a:p>
        </p:txBody>
      </p:sp>
      <p:sp>
        <p:nvSpPr>
          <p:cNvPr id="122887" name="Rectangle 7"/>
          <p:cNvSpPr/>
          <p:nvPr/>
        </p:nvSpPr>
        <p:spPr>
          <a:xfrm>
            <a:off x="1130300" y="4462780"/>
            <a:ext cx="9653905" cy="521970"/>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rPr>
              <a:t>（3）2007、10， “十七大”胡锦涛进一步阐述。</a:t>
            </a:r>
            <a:endParaRPr lang="zh-CN" altLang="en-US" sz="2800" dirty="0">
              <a:latin typeface="楷体" panose="02010609060101010101" pitchFamily="49" charset="-122"/>
              <a:ea typeface="楷体" panose="02010609060101010101" pitchFamily="49" charset="-122"/>
            </a:endParaRPr>
          </a:p>
        </p:txBody>
      </p:sp>
      <p:sp>
        <p:nvSpPr>
          <p:cNvPr id="122888" name="Rectangle 8"/>
          <p:cNvSpPr/>
          <p:nvPr/>
        </p:nvSpPr>
        <p:spPr>
          <a:xfrm>
            <a:off x="1130300" y="4963795"/>
            <a:ext cx="8596630" cy="521970"/>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rPr>
              <a:t>（4）2007、10， “十七大”确立为党的指导思想。</a:t>
            </a:r>
            <a:endParaRPr lang="zh-CN" altLang="en-US" sz="2800"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2884"/>
                                        </p:tgtEl>
                                        <p:attrNameLst>
                                          <p:attrName>style.visibility</p:attrName>
                                        </p:attrNameLst>
                                      </p:cBhvr>
                                      <p:to>
                                        <p:strVal val="visible"/>
                                      </p:to>
                                    </p:set>
                                    <p:animEffect transition="in" filter="blinds(horizontal)">
                                      <p:cBhvr>
                                        <p:cTn id="7" dur="500"/>
                                        <p:tgtEl>
                                          <p:spTgt spid="12288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2886"/>
                                        </p:tgtEl>
                                        <p:attrNameLst>
                                          <p:attrName>style.visibility</p:attrName>
                                        </p:attrNameLst>
                                      </p:cBhvr>
                                      <p:to>
                                        <p:strVal val="visible"/>
                                      </p:to>
                                    </p:set>
                                    <p:animEffect transition="in" filter="blinds(horizontal)">
                                      <p:cBhvr>
                                        <p:cTn id="12" dur="500"/>
                                        <p:tgtEl>
                                          <p:spTgt spid="12288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88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2887"/>
                                        </p:tgtEl>
                                        <p:attrNameLst>
                                          <p:attrName>style.visibility</p:attrName>
                                        </p:attrNameLst>
                                      </p:cBhvr>
                                      <p:to>
                                        <p:strVal val="visible"/>
                                      </p:to>
                                    </p:set>
                                    <p:animEffect transition="in" filter="wipe(down)">
                                      <p:cBhvr>
                                        <p:cTn id="21" dur="500"/>
                                        <p:tgtEl>
                                          <p:spTgt spid="122887"/>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22888"/>
                                        </p:tgtEl>
                                        <p:attrNameLst>
                                          <p:attrName>style.visibility</p:attrName>
                                        </p:attrNameLst>
                                      </p:cBhvr>
                                      <p:to>
                                        <p:strVal val="visible"/>
                                      </p:to>
                                    </p:set>
                                    <p:animEffect transition="in" filter="box(in)">
                                      <p:cBhvr>
                                        <p:cTn id="26" dur="500"/>
                                        <p:tgtEl>
                                          <p:spTgt spid="122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bldLvl="0"/>
      <p:bldP spid="122885" grpId="0" bldLvl="0"/>
      <p:bldP spid="122886" grpId="0" bldLvl="0"/>
      <p:bldP spid="122887" grpId="0" bldLvl="0"/>
      <p:bldP spid="122888" grpId="0" bldLvl="0"/>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123909" name="Text Box 5"/>
          <p:cNvSpPr txBox="1"/>
          <p:nvPr/>
        </p:nvSpPr>
        <p:spPr>
          <a:xfrm>
            <a:off x="1835150" y="274638"/>
            <a:ext cx="2595563" cy="583565"/>
          </a:xfrm>
          <a:prstGeom prst="rect">
            <a:avLst/>
          </a:prstGeom>
          <a:noFill/>
          <a:ln w="9525">
            <a:noFill/>
          </a:ln>
        </p:spPr>
        <p:txBody>
          <a:bodyPr wrap="square" anchor="t" anchorCtr="0">
            <a:spAutoFit/>
          </a:bodyPr>
          <a:p>
            <a:pPr algn="ctr"/>
            <a:r>
              <a:rPr lang="zh-CN" altLang="en-US" sz="3200" dirty="0">
                <a:latin typeface="楷体" panose="02010609060101010101" pitchFamily="49" charset="-122"/>
                <a:ea typeface="楷体" panose="02010609060101010101" pitchFamily="49" charset="-122"/>
                <a:sym typeface="Arial" panose="020B0604020202020204" pitchFamily="34" charset="0"/>
              </a:rPr>
              <a:t>2、内涵：</a:t>
            </a:r>
            <a:endParaRPr lang="zh-CN" altLang="en-US" sz="3200" dirty="0">
              <a:latin typeface="楷体" panose="02010609060101010101" pitchFamily="49" charset="-122"/>
              <a:ea typeface="楷体" panose="02010609060101010101" pitchFamily="49" charset="-122"/>
              <a:sym typeface="Arial" panose="020B0604020202020204" pitchFamily="34" charset="0"/>
            </a:endParaRPr>
          </a:p>
        </p:txBody>
      </p:sp>
      <p:sp>
        <p:nvSpPr>
          <p:cNvPr id="96258" name="Text Box 7"/>
          <p:cNvSpPr txBox="1"/>
          <p:nvPr/>
        </p:nvSpPr>
        <p:spPr>
          <a:xfrm>
            <a:off x="2046288" y="958850"/>
            <a:ext cx="3148012" cy="521970"/>
          </a:xfrm>
          <a:prstGeom prst="rect">
            <a:avLst/>
          </a:prstGeom>
          <a:noFill/>
          <a:ln w="9525">
            <a:noFill/>
          </a:ln>
        </p:spPr>
        <p:txBody>
          <a:bodyPr anchor="t" anchorCtr="0">
            <a:spAutoFit/>
          </a:bodyPr>
          <a:p>
            <a:r>
              <a:rPr lang="zh-CN" altLang="en-US" sz="2800" dirty="0">
                <a:latin typeface="Arial" panose="020B0604020202020204" pitchFamily="34" charset="0"/>
                <a:ea typeface="楷体_GB2312" pitchFamily="49" charset="-122"/>
              </a:rPr>
              <a:t>（1）第一要义：</a:t>
            </a:r>
            <a:endParaRPr lang="zh-CN" altLang="en-US" sz="2800" dirty="0">
              <a:latin typeface="Arial" panose="020B0604020202020204" pitchFamily="34" charset="0"/>
              <a:ea typeface="楷体_GB2312" pitchFamily="49" charset="-122"/>
            </a:endParaRPr>
          </a:p>
        </p:txBody>
      </p:sp>
      <p:sp>
        <p:nvSpPr>
          <p:cNvPr id="96259" name="Text Box 8"/>
          <p:cNvSpPr txBox="1"/>
          <p:nvPr/>
        </p:nvSpPr>
        <p:spPr>
          <a:xfrm>
            <a:off x="2152650" y="1495425"/>
            <a:ext cx="2740025" cy="521970"/>
          </a:xfrm>
          <a:prstGeom prst="rect">
            <a:avLst/>
          </a:prstGeom>
          <a:noFill/>
          <a:ln w="9525">
            <a:noFill/>
          </a:ln>
        </p:spPr>
        <p:txBody>
          <a:bodyPr anchor="t" anchorCtr="0">
            <a:spAutoFit/>
          </a:bodyPr>
          <a:p>
            <a:r>
              <a:rPr lang="zh-CN" altLang="en-US" sz="2800" dirty="0">
                <a:latin typeface="Arial" panose="020B0604020202020204" pitchFamily="34" charset="0"/>
                <a:ea typeface="楷体_GB2312" pitchFamily="49" charset="-122"/>
              </a:rPr>
              <a:t>（2）核        心：</a:t>
            </a:r>
            <a:endParaRPr lang="zh-CN" altLang="en-US" sz="2800" dirty="0">
              <a:latin typeface="Arial" panose="020B0604020202020204" pitchFamily="34" charset="0"/>
              <a:ea typeface="楷体_GB2312" pitchFamily="49" charset="-122"/>
            </a:endParaRPr>
          </a:p>
        </p:txBody>
      </p:sp>
      <p:sp>
        <p:nvSpPr>
          <p:cNvPr id="96260" name="Text Box 9"/>
          <p:cNvSpPr txBox="1"/>
          <p:nvPr/>
        </p:nvSpPr>
        <p:spPr>
          <a:xfrm>
            <a:off x="2151063" y="2108200"/>
            <a:ext cx="3821112" cy="521970"/>
          </a:xfrm>
          <a:prstGeom prst="rect">
            <a:avLst/>
          </a:prstGeom>
          <a:noFill/>
          <a:ln w="9525">
            <a:noFill/>
          </a:ln>
        </p:spPr>
        <p:txBody>
          <a:bodyPr anchor="t" anchorCtr="0">
            <a:spAutoFit/>
          </a:bodyPr>
          <a:p>
            <a:r>
              <a:rPr lang="zh-CN" altLang="en-US" sz="2800" dirty="0">
                <a:latin typeface="Arial" panose="020B0604020202020204" pitchFamily="34" charset="0"/>
                <a:ea typeface="楷体_GB2312" pitchFamily="49" charset="-122"/>
              </a:rPr>
              <a:t>（3）基本要求：</a:t>
            </a:r>
            <a:endParaRPr lang="zh-CN" altLang="en-US" sz="2800" dirty="0">
              <a:latin typeface="Arial" panose="020B0604020202020204" pitchFamily="34" charset="0"/>
              <a:ea typeface="楷体_GB2312" pitchFamily="49" charset="-122"/>
            </a:endParaRPr>
          </a:p>
        </p:txBody>
      </p:sp>
      <p:sp>
        <p:nvSpPr>
          <p:cNvPr id="96261" name="Text Box 10"/>
          <p:cNvSpPr txBox="1"/>
          <p:nvPr/>
        </p:nvSpPr>
        <p:spPr>
          <a:xfrm>
            <a:off x="2262188" y="2644775"/>
            <a:ext cx="3387725" cy="521970"/>
          </a:xfrm>
          <a:prstGeom prst="rect">
            <a:avLst/>
          </a:prstGeom>
          <a:noFill/>
          <a:ln w="9525">
            <a:noFill/>
          </a:ln>
        </p:spPr>
        <p:txBody>
          <a:bodyPr anchor="t" anchorCtr="0">
            <a:spAutoFit/>
          </a:bodyPr>
          <a:p>
            <a:r>
              <a:rPr lang="zh-CN" altLang="en-US" sz="2800" dirty="0">
                <a:latin typeface="Arial" panose="020B0604020202020204" pitchFamily="34" charset="0"/>
                <a:ea typeface="楷体_GB2312" pitchFamily="49" charset="-122"/>
              </a:rPr>
              <a:t>（4）根本方法：</a:t>
            </a:r>
            <a:endParaRPr lang="zh-CN" altLang="en-US" sz="2800" dirty="0">
              <a:latin typeface="Arial" panose="020B0604020202020204" pitchFamily="34" charset="0"/>
              <a:ea typeface="楷体_GB2312" pitchFamily="49" charset="-122"/>
            </a:endParaRPr>
          </a:p>
        </p:txBody>
      </p:sp>
      <p:sp>
        <p:nvSpPr>
          <p:cNvPr id="123915" name="Text Box 11"/>
          <p:cNvSpPr txBox="1"/>
          <p:nvPr/>
        </p:nvSpPr>
        <p:spPr>
          <a:xfrm>
            <a:off x="5043488" y="992188"/>
            <a:ext cx="1676400" cy="521970"/>
          </a:xfrm>
          <a:prstGeom prst="rect">
            <a:avLst/>
          </a:prstGeom>
          <a:noFill/>
          <a:ln w="9525">
            <a:noFill/>
          </a:ln>
        </p:spPr>
        <p:txBody>
          <a:bodyPr anchor="t" anchorCtr="0">
            <a:spAutoFit/>
          </a:bodyPr>
          <a:p>
            <a:r>
              <a:rPr lang="zh-CN" altLang="en-US" sz="2800" dirty="0">
                <a:solidFill>
                  <a:srgbClr val="FF0000"/>
                </a:solidFill>
                <a:latin typeface="Arial" panose="020B0604020202020204" pitchFamily="34" charset="0"/>
                <a:ea typeface="楷体_GB2312" pitchFamily="49" charset="-122"/>
              </a:rPr>
              <a:t>发展</a:t>
            </a:r>
            <a:endParaRPr lang="zh-CN" altLang="en-US" sz="2800" dirty="0">
              <a:solidFill>
                <a:srgbClr val="FF0000"/>
              </a:solidFill>
              <a:latin typeface="Arial" panose="020B0604020202020204" pitchFamily="34" charset="0"/>
              <a:ea typeface="楷体_GB2312" pitchFamily="49" charset="-122"/>
            </a:endParaRPr>
          </a:p>
        </p:txBody>
      </p:sp>
      <p:sp>
        <p:nvSpPr>
          <p:cNvPr id="123916" name="Text Box 12"/>
          <p:cNvSpPr txBox="1"/>
          <p:nvPr/>
        </p:nvSpPr>
        <p:spPr>
          <a:xfrm>
            <a:off x="5194300" y="1651000"/>
            <a:ext cx="2606675" cy="521970"/>
          </a:xfrm>
          <a:prstGeom prst="rect">
            <a:avLst/>
          </a:prstGeom>
          <a:noFill/>
          <a:ln w="9525">
            <a:noFill/>
          </a:ln>
        </p:spPr>
        <p:txBody>
          <a:bodyPr anchor="t" anchorCtr="0">
            <a:spAutoFit/>
          </a:bodyPr>
          <a:p>
            <a:r>
              <a:rPr lang="zh-CN" altLang="en-US" sz="2800" dirty="0">
                <a:solidFill>
                  <a:srgbClr val="FF0000"/>
                </a:solidFill>
                <a:latin typeface="Arial" panose="020B0604020202020204" pitchFamily="34" charset="0"/>
                <a:ea typeface="楷体_GB2312" pitchFamily="49" charset="-122"/>
              </a:rPr>
              <a:t>以人为本</a:t>
            </a:r>
            <a:endParaRPr lang="zh-CN" altLang="en-US" sz="2800" dirty="0">
              <a:solidFill>
                <a:srgbClr val="FF0000"/>
              </a:solidFill>
              <a:latin typeface="Arial" panose="020B0604020202020204" pitchFamily="34" charset="0"/>
              <a:ea typeface="楷体_GB2312" pitchFamily="49" charset="-122"/>
            </a:endParaRPr>
          </a:p>
        </p:txBody>
      </p:sp>
      <p:sp>
        <p:nvSpPr>
          <p:cNvPr id="123917" name="Text Box 13"/>
          <p:cNvSpPr txBox="1"/>
          <p:nvPr/>
        </p:nvSpPr>
        <p:spPr>
          <a:xfrm>
            <a:off x="5127625" y="2187575"/>
            <a:ext cx="3886200" cy="521970"/>
          </a:xfrm>
          <a:prstGeom prst="rect">
            <a:avLst/>
          </a:prstGeom>
          <a:noFill/>
          <a:ln w="9525">
            <a:noFill/>
          </a:ln>
        </p:spPr>
        <p:txBody>
          <a:bodyPr anchor="t" anchorCtr="0">
            <a:spAutoFit/>
          </a:bodyPr>
          <a:p>
            <a:r>
              <a:rPr lang="zh-CN" altLang="en-US" sz="2800" dirty="0">
                <a:solidFill>
                  <a:srgbClr val="FF0000"/>
                </a:solidFill>
                <a:latin typeface="Arial" panose="020B0604020202020204" pitchFamily="34" charset="0"/>
                <a:ea typeface="楷体_GB2312" pitchFamily="49" charset="-122"/>
              </a:rPr>
              <a:t>全面、协调、可持续</a:t>
            </a:r>
            <a:endParaRPr lang="zh-CN" altLang="en-US" sz="2800" dirty="0">
              <a:solidFill>
                <a:srgbClr val="FF0000"/>
              </a:solidFill>
              <a:latin typeface="Arial" panose="020B0604020202020204" pitchFamily="34" charset="0"/>
              <a:ea typeface="楷体_GB2312" pitchFamily="49" charset="-122"/>
            </a:endParaRPr>
          </a:p>
        </p:txBody>
      </p:sp>
      <p:sp>
        <p:nvSpPr>
          <p:cNvPr id="123918" name="Text Box 14"/>
          <p:cNvSpPr txBox="1"/>
          <p:nvPr/>
        </p:nvSpPr>
        <p:spPr>
          <a:xfrm>
            <a:off x="5186363" y="2709863"/>
            <a:ext cx="4130675" cy="521970"/>
          </a:xfrm>
          <a:prstGeom prst="rect">
            <a:avLst/>
          </a:prstGeom>
          <a:noFill/>
          <a:ln w="9525">
            <a:noFill/>
          </a:ln>
        </p:spPr>
        <p:txBody>
          <a:bodyPr anchor="t" anchorCtr="0">
            <a:spAutoFit/>
          </a:bodyPr>
          <a:p>
            <a:r>
              <a:rPr lang="zh-CN" altLang="en-US" sz="2800" dirty="0">
                <a:solidFill>
                  <a:srgbClr val="FF0000"/>
                </a:solidFill>
                <a:latin typeface="Arial" panose="020B0604020202020204" pitchFamily="34" charset="0"/>
                <a:ea typeface="楷体_GB2312" pitchFamily="49" charset="-122"/>
              </a:rPr>
              <a:t>统筹兼顾</a:t>
            </a:r>
            <a:endParaRPr lang="zh-CN" altLang="en-US" sz="2800" dirty="0">
              <a:solidFill>
                <a:srgbClr val="FF0000"/>
              </a:solidFill>
              <a:latin typeface="Arial" panose="020B0604020202020204" pitchFamily="34" charset="0"/>
              <a:ea typeface="楷体_GB2312" pitchFamily="49" charset="-122"/>
            </a:endParaRPr>
          </a:p>
        </p:txBody>
      </p:sp>
      <p:sp>
        <p:nvSpPr>
          <p:cNvPr id="123919" name="Text Box 15"/>
          <p:cNvSpPr txBox="1"/>
          <p:nvPr/>
        </p:nvSpPr>
        <p:spPr>
          <a:xfrm>
            <a:off x="1651000" y="3973513"/>
            <a:ext cx="8890000" cy="521970"/>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rPr>
              <a:t>（1）是对邓小平理论和三个代表思想的继承和发展 </a:t>
            </a:r>
            <a:endParaRPr lang="zh-CN" altLang="en-US" sz="2800" dirty="0">
              <a:latin typeface="楷体" panose="02010609060101010101" pitchFamily="49" charset="-122"/>
              <a:ea typeface="楷体" panose="02010609060101010101" pitchFamily="49" charset="-122"/>
            </a:endParaRPr>
          </a:p>
        </p:txBody>
      </p:sp>
      <p:sp>
        <p:nvSpPr>
          <p:cNvPr id="123920" name="Text Box 16"/>
          <p:cNvSpPr txBox="1"/>
          <p:nvPr/>
        </p:nvSpPr>
        <p:spPr>
          <a:xfrm>
            <a:off x="1600200" y="4354513"/>
            <a:ext cx="8207375" cy="521970"/>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rPr>
              <a:t>（2）是中国特色社会主义理论的重要组成部分</a:t>
            </a:r>
            <a:endParaRPr lang="zh-CN" altLang="en-US" sz="2800" dirty="0">
              <a:latin typeface="楷体" panose="02010609060101010101" pitchFamily="49" charset="-122"/>
              <a:ea typeface="楷体" panose="02010609060101010101" pitchFamily="49" charset="-122"/>
            </a:endParaRPr>
          </a:p>
        </p:txBody>
      </p:sp>
      <p:sp>
        <p:nvSpPr>
          <p:cNvPr id="123921" name="Text Box 17"/>
          <p:cNvSpPr txBox="1"/>
          <p:nvPr/>
        </p:nvSpPr>
        <p:spPr>
          <a:xfrm>
            <a:off x="1574800" y="5399088"/>
            <a:ext cx="7962900" cy="521970"/>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rPr>
              <a:t>（4）是对中国社会经济发展规律认识的一次升华</a:t>
            </a:r>
            <a:endParaRPr lang="zh-CN" altLang="en-US" sz="2800" dirty="0">
              <a:latin typeface="楷体" panose="02010609060101010101" pitchFamily="49" charset="-122"/>
              <a:ea typeface="楷体" panose="02010609060101010101" pitchFamily="49" charset="-122"/>
            </a:endParaRPr>
          </a:p>
        </p:txBody>
      </p:sp>
      <p:sp>
        <p:nvSpPr>
          <p:cNvPr id="123922" name="Text Box 18"/>
          <p:cNvSpPr txBox="1"/>
          <p:nvPr/>
        </p:nvSpPr>
        <p:spPr>
          <a:xfrm>
            <a:off x="1600200" y="4876800"/>
            <a:ext cx="8207375" cy="521970"/>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rPr>
              <a:t>（3）对于中国的现代化建设具有重大指导意义</a:t>
            </a:r>
            <a:endParaRPr lang="zh-CN" altLang="en-US" sz="2800" dirty="0">
              <a:latin typeface="楷体" panose="02010609060101010101" pitchFamily="49" charset="-122"/>
              <a:ea typeface="楷体" panose="02010609060101010101" pitchFamily="49" charset="-122"/>
            </a:endParaRPr>
          </a:p>
        </p:txBody>
      </p:sp>
      <p:sp>
        <p:nvSpPr>
          <p:cNvPr id="123923" name="Text Box 19"/>
          <p:cNvSpPr txBox="1"/>
          <p:nvPr/>
        </p:nvSpPr>
        <p:spPr>
          <a:xfrm>
            <a:off x="1573213" y="5921375"/>
            <a:ext cx="9043987" cy="953135"/>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rPr>
              <a:t>（5）促使中国社会经济进一步迈入良性、健康发展的轨道。</a:t>
            </a:r>
            <a:endParaRPr lang="zh-CN" altLang="en-US" sz="2800" dirty="0">
              <a:latin typeface="楷体" panose="02010609060101010101" pitchFamily="49" charset="-122"/>
              <a:ea typeface="楷体" panose="02010609060101010101" pitchFamily="49" charset="-122"/>
            </a:endParaRPr>
          </a:p>
        </p:txBody>
      </p:sp>
      <p:sp>
        <p:nvSpPr>
          <p:cNvPr id="123924" name="Text Box 20"/>
          <p:cNvSpPr txBox="1"/>
          <p:nvPr/>
        </p:nvSpPr>
        <p:spPr>
          <a:xfrm>
            <a:off x="1681163" y="3379788"/>
            <a:ext cx="2663825" cy="583565"/>
          </a:xfrm>
          <a:prstGeom prst="rect">
            <a:avLst/>
          </a:prstGeom>
          <a:noFill/>
          <a:ln w="9525">
            <a:noFill/>
          </a:ln>
        </p:spPr>
        <p:txBody>
          <a:bodyPr anchor="t" anchorCtr="0">
            <a:spAutoFit/>
          </a:bodyPr>
          <a:p>
            <a:r>
              <a:rPr lang="zh-CN" altLang="en-US" sz="2800" dirty="0">
                <a:solidFill>
                  <a:srgbClr val="0000FF"/>
                </a:solidFill>
                <a:latin typeface="黑体" panose="02010609060101010101" charset="-122"/>
                <a:ea typeface="楷体" panose="02010609060101010101" pitchFamily="49" charset="-122"/>
                <a:sym typeface="Arial" panose="020B0604020202020204" pitchFamily="34" charset="0"/>
              </a:rPr>
              <a:t>3、</a:t>
            </a:r>
            <a:r>
              <a:rPr lang="zh-CN" altLang="en-US" sz="3200" dirty="0">
                <a:solidFill>
                  <a:srgbClr val="0000FF"/>
                </a:solidFill>
                <a:latin typeface="黑体" panose="02010609060101010101" charset="-122"/>
                <a:ea typeface="楷体" panose="02010609060101010101" pitchFamily="49" charset="-122"/>
                <a:sym typeface="Arial" panose="020B0604020202020204" pitchFamily="34" charset="0"/>
              </a:rPr>
              <a:t>意义</a:t>
            </a:r>
            <a:r>
              <a:rPr lang="zh-CN" altLang="en-US" sz="2800" dirty="0">
                <a:solidFill>
                  <a:srgbClr val="0000FF"/>
                </a:solidFill>
                <a:latin typeface="黑体" panose="02010609060101010101" charset="-122"/>
                <a:ea typeface="楷体" panose="02010609060101010101" pitchFamily="49" charset="-122"/>
                <a:sym typeface="Arial" panose="020B0604020202020204" pitchFamily="34" charset="0"/>
              </a:rPr>
              <a:t>：</a:t>
            </a:r>
            <a:endParaRPr lang="zh-CN" altLang="en-US" sz="2800" dirty="0">
              <a:solidFill>
                <a:srgbClr val="0000FF"/>
              </a:solidFill>
              <a:latin typeface="黑体" panose="02010609060101010101" charset="-122"/>
              <a:ea typeface="楷体" panose="02010609060101010101" pitchFamily="49" charset="-122"/>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3909"/>
                                        </p:tgtEl>
                                        <p:attrNameLst>
                                          <p:attrName>style.visibility</p:attrName>
                                        </p:attrNameLst>
                                      </p:cBhvr>
                                      <p:to>
                                        <p:strVal val="visible"/>
                                      </p:to>
                                    </p:set>
                                    <p:animEffect transition="in" filter="blinds(horizontal)">
                                      <p:cBhvr>
                                        <p:cTn id="7" dur="500"/>
                                        <p:tgtEl>
                                          <p:spTgt spid="1239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3915"/>
                                        </p:tgtEl>
                                        <p:attrNameLst>
                                          <p:attrName>style.visibility</p:attrName>
                                        </p:attrNameLst>
                                      </p:cBhvr>
                                      <p:to>
                                        <p:strVal val="visible"/>
                                      </p:to>
                                    </p:set>
                                    <p:animEffect transition="in" filter="wipe(down)">
                                      <p:cBhvr>
                                        <p:cTn id="12" dur="500"/>
                                        <p:tgtEl>
                                          <p:spTgt spid="1239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3916"/>
                                        </p:tgtEl>
                                        <p:attrNameLst>
                                          <p:attrName>style.visibility</p:attrName>
                                        </p:attrNameLst>
                                      </p:cBhvr>
                                      <p:to>
                                        <p:strVal val="visible"/>
                                      </p:to>
                                    </p:set>
                                    <p:animEffect transition="in" filter="wipe(down)">
                                      <p:cBhvr>
                                        <p:cTn id="17" dur="500"/>
                                        <p:tgtEl>
                                          <p:spTgt spid="1239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3917"/>
                                        </p:tgtEl>
                                        <p:attrNameLst>
                                          <p:attrName>style.visibility</p:attrName>
                                        </p:attrNameLst>
                                      </p:cBhvr>
                                      <p:to>
                                        <p:strVal val="visible"/>
                                      </p:to>
                                    </p:set>
                                    <p:anim calcmode="lin" valueType="num">
                                      <p:cBhvr additive="base">
                                        <p:cTn id="22" dur="500" fill="hold"/>
                                        <p:tgtEl>
                                          <p:spTgt spid="123917"/>
                                        </p:tgtEl>
                                        <p:attrNameLst>
                                          <p:attrName>ppt_x</p:attrName>
                                        </p:attrNameLst>
                                      </p:cBhvr>
                                      <p:tavLst>
                                        <p:tav tm="0">
                                          <p:val>
                                            <p:strVal val="#ppt_x"/>
                                          </p:val>
                                        </p:tav>
                                        <p:tav tm="100000">
                                          <p:val>
                                            <p:strVal val="#ppt_x"/>
                                          </p:val>
                                        </p:tav>
                                      </p:tavLst>
                                    </p:anim>
                                    <p:anim calcmode="lin" valueType="num">
                                      <p:cBhvr additive="base">
                                        <p:cTn id="23" dur="500" fill="hold"/>
                                        <p:tgtEl>
                                          <p:spTgt spid="12391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23918"/>
                                        </p:tgtEl>
                                        <p:attrNameLst>
                                          <p:attrName>style.visibility</p:attrName>
                                        </p:attrNameLst>
                                      </p:cBhvr>
                                      <p:to>
                                        <p:strVal val="visible"/>
                                      </p:to>
                                    </p:set>
                                    <p:animEffect transition="in" filter="box(in)">
                                      <p:cBhvr>
                                        <p:cTn id="28" dur="500"/>
                                        <p:tgtEl>
                                          <p:spTgt spid="12391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3924"/>
                                        </p:tgtEl>
                                        <p:attrNameLst>
                                          <p:attrName>style.visibility</p:attrName>
                                        </p:attrNameLst>
                                      </p:cBhvr>
                                      <p:to>
                                        <p:strVal val="visible"/>
                                      </p:to>
                                    </p:set>
                                    <p:animEffect transition="in" filter="blinds(horizontal)">
                                      <p:cBhvr>
                                        <p:cTn id="33" dur="500"/>
                                        <p:tgtEl>
                                          <p:spTgt spid="12392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23919"/>
                                        </p:tgtEl>
                                        <p:attrNameLst>
                                          <p:attrName>style.visibility</p:attrName>
                                        </p:attrNameLst>
                                      </p:cBhvr>
                                      <p:to>
                                        <p:strVal val="visible"/>
                                      </p:to>
                                    </p:set>
                                    <p:animEffect transition="in" filter="blinds(horizontal)">
                                      <p:cBhvr>
                                        <p:cTn id="38" dur="500"/>
                                        <p:tgtEl>
                                          <p:spTgt spid="1239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3920"/>
                                        </p:tgtEl>
                                        <p:attrNameLst>
                                          <p:attrName>style.visibility</p:attrName>
                                        </p:attrNameLst>
                                      </p:cBhvr>
                                      <p:to>
                                        <p:strVal val="visible"/>
                                      </p:to>
                                    </p:set>
                                    <p:animEffect transition="in" filter="wipe(down)">
                                      <p:cBhvr>
                                        <p:cTn id="43" dur="500"/>
                                        <p:tgtEl>
                                          <p:spTgt spid="1239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23922"/>
                                        </p:tgtEl>
                                        <p:attrNameLst>
                                          <p:attrName>style.visibility</p:attrName>
                                        </p:attrNameLst>
                                      </p:cBhvr>
                                      <p:to>
                                        <p:strVal val="visible"/>
                                      </p:to>
                                    </p:set>
                                    <p:animEffect transition="in" filter="wipe(down)">
                                      <p:cBhvr>
                                        <p:cTn id="48" dur="500"/>
                                        <p:tgtEl>
                                          <p:spTgt spid="123922"/>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23921"/>
                                        </p:tgtEl>
                                        <p:attrNameLst>
                                          <p:attrName>style.visibility</p:attrName>
                                        </p:attrNameLst>
                                      </p:cBhvr>
                                      <p:to>
                                        <p:strVal val="visible"/>
                                      </p:to>
                                    </p:set>
                                    <p:animEffect transition="in" filter="blinds(horizontal)">
                                      <p:cBhvr>
                                        <p:cTn id="53" dur="500"/>
                                        <p:tgtEl>
                                          <p:spTgt spid="123921"/>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23923"/>
                                        </p:tgtEl>
                                        <p:attrNameLst>
                                          <p:attrName>style.visibility</p:attrName>
                                        </p:attrNameLst>
                                      </p:cBhvr>
                                      <p:to>
                                        <p:strVal val="visible"/>
                                      </p:to>
                                    </p:set>
                                    <p:anim calcmode="lin" valueType="num">
                                      <p:cBhvr additive="base">
                                        <p:cTn id="58" dur="500" fill="hold"/>
                                        <p:tgtEl>
                                          <p:spTgt spid="123923"/>
                                        </p:tgtEl>
                                        <p:attrNameLst>
                                          <p:attrName>ppt_x</p:attrName>
                                        </p:attrNameLst>
                                      </p:cBhvr>
                                      <p:tavLst>
                                        <p:tav tm="0">
                                          <p:val>
                                            <p:strVal val="#ppt_x"/>
                                          </p:val>
                                        </p:tav>
                                        <p:tav tm="100000">
                                          <p:val>
                                            <p:strVal val="#ppt_x"/>
                                          </p:val>
                                        </p:tav>
                                      </p:tavLst>
                                    </p:anim>
                                    <p:anim calcmode="lin" valueType="num">
                                      <p:cBhvr additive="base">
                                        <p:cTn id="59" dur="500" fill="hold"/>
                                        <p:tgtEl>
                                          <p:spTgt spid="1239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bldLvl="0"/>
      <p:bldP spid="123915" grpId="0" bldLvl="0"/>
      <p:bldP spid="123916" grpId="0" bldLvl="0"/>
      <p:bldP spid="123917" grpId="0" bldLvl="0"/>
      <p:bldP spid="123918" grpId="0" bldLvl="0"/>
      <p:bldP spid="123919" grpId="0" bldLvl="0"/>
      <p:bldP spid="123920" grpId="0" bldLvl="0"/>
      <p:bldP spid="123921" grpId="0" bldLvl="0"/>
      <p:bldP spid="123922" grpId="0" bldLvl="0"/>
      <p:bldP spid="123923" grpId="0" bldLvl="0"/>
      <p:bldP spid="123924" grpId="0" bldLvl="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6535" y="353695"/>
            <a:ext cx="9074150" cy="645160"/>
          </a:xfrm>
          <a:prstGeom prst="rect">
            <a:avLst/>
          </a:prstGeom>
          <a:noFill/>
        </p:spPr>
        <p:txBody>
          <a:bodyPr wrap="square" rtlCol="0">
            <a:spAutoFit/>
          </a:bodyPr>
          <a:lstStyle/>
          <a:p>
            <a:r>
              <a:rPr lang="zh-CN" altLang="en-US" sz="3600">
                <a:solidFill>
                  <a:schemeClr val="accent3">
                    <a:lumMod val="50000"/>
                  </a:schemeClr>
                </a:solidFill>
                <a:latin typeface="微软雅黑" panose="020B0503020204020204" pitchFamily="34" charset="-122"/>
                <a:ea typeface="微软雅黑" panose="020B0503020204020204" pitchFamily="34" charset="-122"/>
              </a:rPr>
              <a:t>（五）习近平新时代中国特色社会主义思想</a:t>
            </a:r>
            <a:endParaRPr lang="zh-CN" altLang="en-US" sz="3600">
              <a:solidFill>
                <a:schemeClr val="accent3">
                  <a:lumMod val="50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21005" y="1452880"/>
            <a:ext cx="2124075" cy="3476625"/>
          </a:xfrm>
          <a:prstGeom prst="rect">
            <a:avLst/>
          </a:prstGeom>
          <a:noFill/>
        </p:spPr>
        <p:txBody>
          <a:bodyPr wrap="none" rtlCol="0">
            <a:spAutoFit/>
          </a:bodyPr>
          <a:lstStyle/>
          <a:p>
            <a:r>
              <a:rPr lang="en-US" altLang="zh-CN" sz="4400" b="1">
                <a:solidFill>
                  <a:srgbClr val="FF0000"/>
                </a:solidFill>
                <a:latin typeface="华文楷体" panose="02010600040101010101" charset="-122"/>
                <a:ea typeface="华文楷体" panose="02010600040101010101" charset="-122"/>
                <a:cs typeface="华文楷体" panose="02010600040101010101" charset="-122"/>
              </a:rPr>
              <a:t>1</a:t>
            </a:r>
            <a:r>
              <a:rPr lang="zh-CN" altLang="en-US" sz="4400" b="1">
                <a:solidFill>
                  <a:srgbClr val="FF0000"/>
                </a:solidFill>
                <a:latin typeface="华文楷体" panose="02010600040101010101" charset="-122"/>
                <a:ea typeface="华文楷体" panose="02010600040101010101" charset="-122"/>
                <a:cs typeface="华文楷体" panose="02010600040101010101" charset="-122"/>
              </a:rPr>
              <a:t>、背景</a:t>
            </a:r>
            <a:endParaRPr lang="zh-CN" altLang="en-US" sz="4400" b="1">
              <a:solidFill>
                <a:srgbClr val="FF0000"/>
              </a:solidFill>
              <a:latin typeface="华文楷体" panose="02010600040101010101" charset="-122"/>
              <a:ea typeface="华文楷体" panose="02010600040101010101" charset="-122"/>
              <a:cs typeface="华文楷体" panose="02010600040101010101" charset="-122"/>
            </a:endParaRPr>
          </a:p>
          <a:p>
            <a:endParaRPr lang="zh-CN" altLang="en-US" sz="4400" b="1">
              <a:solidFill>
                <a:srgbClr val="FF0000"/>
              </a:solidFill>
              <a:latin typeface="华文楷体" panose="02010600040101010101" charset="-122"/>
              <a:ea typeface="华文楷体" panose="02010600040101010101" charset="-122"/>
              <a:cs typeface="华文楷体" panose="02010600040101010101" charset="-122"/>
            </a:endParaRPr>
          </a:p>
          <a:p>
            <a:endParaRPr lang="zh-CN" altLang="en-US" sz="4400" b="1">
              <a:solidFill>
                <a:srgbClr val="FF0000"/>
              </a:solidFill>
              <a:latin typeface="华文楷体" panose="02010600040101010101" charset="-122"/>
              <a:ea typeface="华文楷体" panose="02010600040101010101" charset="-122"/>
              <a:cs typeface="华文楷体" panose="02010600040101010101" charset="-122"/>
            </a:endParaRPr>
          </a:p>
          <a:p>
            <a:r>
              <a:rPr lang="en-US" altLang="zh-CN" sz="4400" b="1">
                <a:solidFill>
                  <a:srgbClr val="FF0000"/>
                </a:solidFill>
                <a:latin typeface="华文楷体" panose="02010600040101010101" charset="-122"/>
                <a:ea typeface="华文楷体" panose="02010600040101010101" charset="-122"/>
                <a:cs typeface="华文楷体" panose="02010600040101010101" charset="-122"/>
              </a:rPr>
              <a:t>2</a:t>
            </a:r>
            <a:r>
              <a:rPr lang="zh-CN" altLang="en-US" sz="4400" b="1">
                <a:solidFill>
                  <a:srgbClr val="FF0000"/>
                </a:solidFill>
                <a:latin typeface="华文楷体" panose="02010600040101010101" charset="-122"/>
                <a:ea typeface="华文楷体" panose="02010600040101010101" charset="-122"/>
                <a:cs typeface="华文楷体" panose="02010600040101010101" charset="-122"/>
              </a:rPr>
              <a:t>、内容</a:t>
            </a:r>
            <a:endParaRPr lang="zh-CN" altLang="en-US" sz="4400" b="1">
              <a:solidFill>
                <a:srgbClr val="FF0000"/>
              </a:solidFill>
              <a:latin typeface="华文楷体" panose="02010600040101010101" charset="-122"/>
              <a:ea typeface="华文楷体" panose="02010600040101010101" charset="-122"/>
              <a:cs typeface="华文楷体" panose="02010600040101010101" charset="-122"/>
            </a:endParaRPr>
          </a:p>
          <a:p>
            <a:endParaRPr lang="zh-CN" altLang="en-US" sz="4400" b="1">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4" name="文本框 3"/>
          <p:cNvSpPr txBox="1"/>
          <p:nvPr/>
        </p:nvSpPr>
        <p:spPr>
          <a:xfrm>
            <a:off x="727710" y="2249170"/>
            <a:ext cx="10977245" cy="829945"/>
          </a:xfrm>
          <a:prstGeom prst="rect">
            <a:avLst/>
          </a:prstGeom>
          <a:noFill/>
        </p:spPr>
        <p:txBody>
          <a:bodyPr wrap="square" rtlCol="0">
            <a:spAutoFit/>
          </a:bodyPr>
          <a:lstStyle/>
          <a:p>
            <a:r>
              <a:rPr lang="zh-CN" altLang="en-US" sz="2400"/>
              <a:t>以习近平同志为核心的党中央，紧密结合新的时代条件和实践要求，进行艰辛理论探讨。</a:t>
            </a:r>
            <a:endParaRPr lang="zh-CN" altLang="en-US" sz="2400"/>
          </a:p>
        </p:txBody>
      </p:sp>
      <p:sp>
        <p:nvSpPr>
          <p:cNvPr id="5" name="文本框 4"/>
          <p:cNvSpPr txBox="1"/>
          <p:nvPr/>
        </p:nvSpPr>
        <p:spPr>
          <a:xfrm>
            <a:off x="421005" y="4447540"/>
            <a:ext cx="11462385" cy="2168525"/>
          </a:xfrm>
          <a:prstGeom prst="rect">
            <a:avLst/>
          </a:prstGeom>
          <a:noFill/>
        </p:spPr>
        <p:txBody>
          <a:bodyPr wrap="square" rtlCol="0" anchor="t">
            <a:spAutoFit/>
          </a:bodyPr>
          <a:lstStyle/>
          <a:p>
            <a:pPr>
              <a:lnSpc>
                <a:spcPct val="150000"/>
              </a:lnSpc>
            </a:pPr>
            <a:r>
              <a:rPr lang="zh-CN" altLang="en-US"/>
              <a:t>（1）从理论和实践结合上回答了新时代坚持和发展什么样的中国特色社会主义、怎样坚持和发展中国特色社会主义这个重大时代课题，回答了新时代坚持和发展中国特色社会主义的总目标、总任务、总体布局、战略布局等基本问题</a:t>
            </a:r>
            <a:endParaRPr lang="zh-CN" altLang="en-US"/>
          </a:p>
          <a:p>
            <a:pPr>
              <a:lnSpc>
                <a:spcPct val="150000"/>
              </a:lnSpc>
            </a:pPr>
            <a:r>
              <a:rPr lang="zh-CN" altLang="en-US"/>
              <a:t>（</a:t>
            </a:r>
            <a:r>
              <a:rPr lang="en-US" altLang="zh-CN"/>
              <a:t>2</a:t>
            </a:r>
            <a:r>
              <a:rPr lang="zh-CN" altLang="en-US"/>
              <a:t>）根据新的实践对经济、政治、法治、科技、文化、教育、民生、民族、宗教、社会、生态文明、国家安全、国防和军队、“一国两制”和祖国统一、统一战线、外交、党的建设等各方面作出理论分析和政策指导。</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24840" y="375285"/>
            <a:ext cx="3621405" cy="645160"/>
          </a:xfrm>
          <a:prstGeom prst="rect">
            <a:avLst/>
          </a:prstGeom>
          <a:noFill/>
        </p:spPr>
        <p:txBody>
          <a:bodyPr wrap="square" rtlCol="0">
            <a:spAutoFit/>
          </a:bodyPr>
          <a:lstStyle/>
          <a:p>
            <a:r>
              <a:rPr lang="en-US" altLang="zh-CN" sz="3600" b="1">
                <a:solidFill>
                  <a:srgbClr val="FF0000"/>
                </a:solidFill>
              </a:rPr>
              <a:t>3.</a:t>
            </a:r>
            <a:r>
              <a:rPr lang="zh-CN" altLang="en-US" sz="3600" b="1">
                <a:solidFill>
                  <a:srgbClr val="FF0000"/>
                </a:solidFill>
              </a:rPr>
              <a:t>重要地位</a:t>
            </a:r>
            <a:endParaRPr lang="zh-CN" altLang="en-US" sz="3600" b="1">
              <a:solidFill>
                <a:srgbClr val="FF0000"/>
              </a:solidFill>
            </a:endParaRPr>
          </a:p>
        </p:txBody>
      </p:sp>
      <p:sp>
        <p:nvSpPr>
          <p:cNvPr id="3" name="文本框 2"/>
          <p:cNvSpPr txBox="1"/>
          <p:nvPr/>
        </p:nvSpPr>
        <p:spPr>
          <a:xfrm>
            <a:off x="391795" y="1473200"/>
            <a:ext cx="11160125" cy="4615815"/>
          </a:xfrm>
          <a:prstGeom prst="rect">
            <a:avLst/>
          </a:prstGeom>
          <a:noFill/>
        </p:spPr>
        <p:txBody>
          <a:bodyPr wrap="square" rtlCol="0">
            <a:spAutoFit/>
          </a:bodyPr>
          <a:lstStyle/>
          <a:p>
            <a:pPr>
              <a:lnSpc>
                <a:spcPct val="150000"/>
              </a:lnSpc>
            </a:pPr>
            <a:r>
              <a:rPr lang="zh-CN" altLang="en-US" sz="2800" b="1">
                <a:solidFill>
                  <a:schemeClr val="accent3">
                    <a:lumMod val="50000"/>
                  </a:schemeClr>
                </a:solidFill>
              </a:rPr>
              <a:t>（</a:t>
            </a:r>
            <a:r>
              <a:rPr lang="en-US" altLang="zh-CN" sz="2800" b="1">
                <a:solidFill>
                  <a:schemeClr val="accent3">
                    <a:lumMod val="50000"/>
                  </a:schemeClr>
                </a:solidFill>
              </a:rPr>
              <a:t>1</a:t>
            </a:r>
            <a:r>
              <a:rPr lang="zh-CN" altLang="en-US" sz="2800" b="1">
                <a:solidFill>
                  <a:schemeClr val="accent3">
                    <a:lumMod val="50000"/>
                  </a:schemeClr>
                </a:solidFill>
              </a:rPr>
              <a:t>）</a:t>
            </a:r>
            <a:r>
              <a:rPr lang="en-US" altLang="zh-CN" sz="2800" b="1">
                <a:solidFill>
                  <a:schemeClr val="accent3">
                    <a:lumMod val="50000"/>
                  </a:schemeClr>
                </a:solidFill>
              </a:rPr>
              <a:t>2017</a:t>
            </a:r>
            <a:r>
              <a:rPr lang="zh-CN" altLang="en-US" sz="2800" b="1">
                <a:solidFill>
                  <a:schemeClr val="accent3">
                    <a:lumMod val="50000"/>
                  </a:schemeClr>
                </a:solidFill>
              </a:rPr>
              <a:t>年，在中共十九大，习近平新时代中国特色社会主义思想被确立为中国共产党的指导思想。</a:t>
            </a:r>
            <a:endParaRPr lang="zh-CN" altLang="en-US" sz="2800" b="1">
              <a:solidFill>
                <a:schemeClr val="accent3">
                  <a:lumMod val="50000"/>
                </a:schemeClr>
              </a:solidFill>
            </a:endParaRPr>
          </a:p>
          <a:p>
            <a:pPr>
              <a:lnSpc>
                <a:spcPct val="150000"/>
              </a:lnSpc>
            </a:pPr>
            <a:r>
              <a:rPr lang="zh-CN" altLang="en-US" sz="2800" b="1">
                <a:solidFill>
                  <a:schemeClr val="accent3">
                    <a:lumMod val="50000"/>
                  </a:schemeClr>
                </a:solidFill>
              </a:rPr>
              <a:t>（</a:t>
            </a:r>
            <a:r>
              <a:rPr lang="en-US" altLang="zh-CN" sz="2800" b="1">
                <a:solidFill>
                  <a:schemeClr val="accent3">
                    <a:lumMod val="50000"/>
                  </a:schemeClr>
                </a:solidFill>
              </a:rPr>
              <a:t>2</a:t>
            </a:r>
            <a:r>
              <a:rPr lang="zh-CN" altLang="en-US" sz="2800" b="1">
                <a:solidFill>
                  <a:schemeClr val="accent3">
                    <a:lumMod val="50000"/>
                  </a:schemeClr>
                </a:solidFill>
              </a:rPr>
              <a:t>）是对马克思列宁主义、毛泽东思想、邓小平理论、</a:t>
            </a:r>
            <a:r>
              <a:rPr lang="en-US" altLang="zh-CN" sz="2800" b="1">
                <a:solidFill>
                  <a:schemeClr val="accent3">
                    <a:lumMod val="50000"/>
                  </a:schemeClr>
                </a:solidFill>
              </a:rPr>
              <a:t>“</a:t>
            </a:r>
            <a:r>
              <a:rPr lang="zh-CN" altLang="en-US" sz="2800" b="1">
                <a:solidFill>
                  <a:schemeClr val="accent3">
                    <a:lumMod val="50000"/>
                  </a:schemeClr>
                </a:solidFill>
              </a:rPr>
              <a:t>三个代表</a:t>
            </a:r>
            <a:r>
              <a:rPr lang="en-US" altLang="zh-CN" sz="2800" b="1">
                <a:solidFill>
                  <a:schemeClr val="accent3">
                    <a:lumMod val="50000"/>
                  </a:schemeClr>
                </a:solidFill>
              </a:rPr>
              <a:t>”</a:t>
            </a:r>
            <a:r>
              <a:rPr lang="zh-CN" altLang="en-US" sz="2800" b="1">
                <a:solidFill>
                  <a:schemeClr val="accent3">
                    <a:lumMod val="50000"/>
                  </a:schemeClr>
                </a:solidFill>
              </a:rPr>
              <a:t>重要思想、科学发展观的继承和发展，是马克思主义中国化的最新成果，是党和人民实践经验和集体智慧的结晶，是中国特色社会主义理论体系的重要组成部分，是全党全国人民实现中华民族伟大复兴而奋斗的行动指南。</a:t>
            </a:r>
            <a:endParaRPr lang="zh-CN" altLang="en-US" sz="2800" b="1">
              <a:solidFill>
                <a:schemeClr val="accent3">
                  <a:lumMod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1" name="Text Box 3"/>
          <p:cNvSpPr txBox="1"/>
          <p:nvPr/>
        </p:nvSpPr>
        <p:spPr>
          <a:xfrm>
            <a:off x="521970" y="55880"/>
            <a:ext cx="9773285" cy="521970"/>
          </a:xfrm>
          <a:prstGeom prst="rect">
            <a:avLst/>
          </a:prstGeom>
          <a:noFill/>
          <a:ln w="9525">
            <a:noFill/>
          </a:ln>
        </p:spPr>
        <p:txBody>
          <a:bodyPr wrap="square" anchor="t" anchorCtr="0">
            <a:spAutoFit/>
          </a:bodyPr>
          <a:p>
            <a:r>
              <a:rPr lang="zh-CN" altLang="en-US" sz="2800" dirty="0">
                <a:latin typeface="华文行楷" panose="02010800040101010101" charset="-122"/>
                <a:ea typeface="华文行楷" panose="02010800040101010101" charset="-122"/>
              </a:rPr>
              <a:t>毛泽东思想、邓小平理论与“三个代表”重要思想比较</a:t>
            </a:r>
            <a:endParaRPr lang="zh-CN" altLang="en-US" sz="2800" dirty="0">
              <a:latin typeface="华文行楷" panose="02010800040101010101" charset="-122"/>
              <a:ea typeface="华文行楷" panose="02010800040101010101" charset="-122"/>
            </a:endParaRPr>
          </a:p>
        </p:txBody>
      </p:sp>
      <p:graphicFrame>
        <p:nvGraphicFramePr>
          <p:cNvPr id="124932" name="Group 4"/>
          <p:cNvGraphicFramePr>
            <a:graphicFrameLocks noGrp="1"/>
          </p:cNvGraphicFramePr>
          <p:nvPr>
            <p:ph type="tbl" idx="1"/>
            <p:custDataLst>
              <p:tags r:id="rId1"/>
            </p:custDataLst>
          </p:nvPr>
        </p:nvGraphicFramePr>
        <p:xfrm>
          <a:off x="1577975" y="574675"/>
          <a:ext cx="9023985" cy="6236970"/>
        </p:xfrm>
        <a:graphic>
          <a:graphicData uri="http://schemas.openxmlformats.org/drawingml/2006/table">
            <a:tbl>
              <a:tblPr/>
              <a:tblGrid>
                <a:gridCol w="443230"/>
                <a:gridCol w="1778000"/>
                <a:gridCol w="2871470"/>
                <a:gridCol w="1878965"/>
                <a:gridCol w="2052320"/>
              </a:tblGrid>
              <a:tr h="58547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sz="20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创 立 者</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解 决 问 题</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思 想 精 髓</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历 史 作 用</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4114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400" b="0"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 </a:t>
                      </a: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毛思想</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rPr>
                        <a:t>以毛泽东为核心的党的第一代领导集体</a:t>
                      </a:r>
                      <a:endParaRPr kumimoji="0" lang="zh-CN" sz="24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rPr>
                        <a:t>中国</a:t>
                      </a:r>
                      <a:r>
                        <a:rPr kumimoji="0" lang="zh-CN" sz="2400" b="1" i="0" u="none" strike="noStrike" cap="none" normalizeH="0" baseline="0" smtClean="0">
                          <a:ln>
                            <a:noFill/>
                          </a:ln>
                          <a:solidFill>
                            <a:srgbClr val="FF0000"/>
                          </a:solidFill>
                          <a:effectLst/>
                          <a:latin typeface="Arial" panose="020B0604020202020204" pitchFamily="34" charset="0"/>
                          <a:ea typeface="楷体" panose="02010609060101010101" pitchFamily="49" charset="-122"/>
                        </a:rPr>
                        <a:t>革命道路</a:t>
                      </a:r>
                      <a:r>
                        <a:rPr kumimoji="0" lang="zh-CN" sz="24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rPr>
                        <a:t>；</a:t>
                      </a:r>
                      <a:endParaRPr kumimoji="0" lang="zh-CN" sz="24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rPr>
                        <a:t>社会主义</a:t>
                      </a:r>
                      <a:r>
                        <a:rPr kumimoji="0" lang="zh-CN" sz="2400" b="1" i="0" u="none" strike="noStrike" cap="none" normalizeH="0" baseline="0" smtClean="0">
                          <a:ln>
                            <a:noFill/>
                          </a:ln>
                          <a:solidFill>
                            <a:srgbClr val="FF0000"/>
                          </a:solidFill>
                          <a:effectLst/>
                          <a:latin typeface="Arial" panose="020B0604020202020204" pitchFamily="34" charset="0"/>
                          <a:ea typeface="楷体" panose="02010609060101010101" pitchFamily="49" charset="-122"/>
                        </a:rPr>
                        <a:t>改造</a:t>
                      </a:r>
                      <a:r>
                        <a:rPr kumimoji="0" lang="zh-CN" sz="24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rPr>
                        <a:t>和社会主义</a:t>
                      </a:r>
                      <a:r>
                        <a:rPr kumimoji="0" lang="zh-CN" sz="2400" b="1" i="0" u="none" strike="noStrike" cap="none" normalizeH="0" baseline="0" smtClean="0">
                          <a:ln>
                            <a:noFill/>
                          </a:ln>
                          <a:solidFill>
                            <a:srgbClr val="FF0000"/>
                          </a:solidFill>
                          <a:effectLst/>
                          <a:latin typeface="Arial" panose="020B0604020202020204" pitchFamily="34" charset="0"/>
                          <a:ea typeface="楷体" panose="02010609060101010101" pitchFamily="49" charset="-122"/>
                        </a:rPr>
                        <a:t>建设</a:t>
                      </a:r>
                      <a:endParaRPr kumimoji="0" lang="zh-CN" sz="2400" b="1" i="0" u="none" strike="noStrike" cap="none" normalizeH="0" baseline="0" smtClean="0">
                        <a:ln>
                          <a:noFill/>
                        </a:ln>
                        <a:solidFill>
                          <a:srgbClr val="FF0000"/>
                        </a:solidFill>
                        <a:effectLst/>
                        <a:latin typeface="Arial" panose="020B0604020202020204" pitchFamily="34" charset="0"/>
                        <a:ea typeface="楷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实 事 求 是</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独 立 自 主</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群 众 路 线</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使中国人民站起来</a:t>
                      </a:r>
                      <a:r>
                        <a:rPr kumimoji="0" lang="zh-CN" alt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a:t>
                      </a:r>
                      <a:endParaRPr kumimoji="0" lang="zh-CN" alt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建立社会主义制度</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5669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 </a:t>
                      </a: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邓理论</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rPr>
                        <a:t>以邓小平为核心的党的第二代领导集体</a:t>
                      </a:r>
                      <a:endParaRPr kumimoji="0" lang="zh-CN" sz="24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什么是社会主义</a:t>
                      </a:r>
                      <a:r>
                        <a:rPr kumimoji="0" lang="zh-CN" alt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a:t>
                      </a:r>
                      <a:endParaRPr kumimoji="0" lang="zh-CN" alt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怎样建设社会主义</a:t>
                      </a:r>
                      <a:r>
                        <a:rPr kumimoji="0" lang="en-US" alt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a:t>
                      </a:r>
                      <a:r>
                        <a:rPr kumimoji="0" lang="zh-CN" altLang="en-US"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特色的社会主义）</a:t>
                      </a:r>
                      <a:endParaRPr kumimoji="0" lang="zh-CN" altLang="en-US"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解 放 思 想</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实 事 求 是</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rPr>
                        <a:t>使中国人民富起来；开创中国特色社会主义道路</a:t>
                      </a:r>
                      <a:endParaRPr kumimoji="0" lang="zh-CN" sz="24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6951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a:t>
                      </a: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三个代表”</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rPr>
                        <a:t>以江泽民为核心的党的第三代领导集体</a:t>
                      </a:r>
                      <a:endParaRPr kumimoji="0" lang="zh-CN" sz="24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rPr>
                        <a:t>进一步回答了什么是社会主义，怎样建设社会主义；创造性地回答了建设什么样的党、怎样建党</a:t>
                      </a:r>
                      <a:endParaRPr kumimoji="0" lang="zh-CN" sz="2400" b="1" i="0" u="none" strike="noStrike" cap="none" normalizeH="0" baseline="0" smtClean="0">
                        <a:ln>
                          <a:noFill/>
                        </a:ln>
                        <a:solidFill>
                          <a:schemeClr val="tx1"/>
                        </a:solidFill>
                        <a:effectLst/>
                        <a:latin typeface="Arial" panose="020B0604020202020204" pitchFamily="34" charset="0"/>
                        <a:ea typeface="楷体" panose="02010609060101010101"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解 放 思 想</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实 事 求 是</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与 时 俱 进</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向全面建设小康社会迈进</a:t>
                      </a:r>
                      <a:r>
                        <a:rPr kumimoji="0" lang="zh-CN" alt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a:t>
                      </a:r>
                      <a:endParaRPr kumimoji="0" lang="zh-CN" alt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加快推进社会主义现代化</a:t>
                      </a:r>
                      <a:endParaRPr kumimoji="0" lang="zh-CN" sz="2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5" name="Text Box 2"/>
          <p:cNvSpPr txBox="1"/>
          <p:nvPr/>
        </p:nvSpPr>
        <p:spPr>
          <a:xfrm>
            <a:off x="1778000" y="152400"/>
            <a:ext cx="5080000" cy="583565"/>
          </a:xfrm>
          <a:prstGeom prst="rect">
            <a:avLst/>
          </a:prstGeom>
          <a:noFill/>
          <a:ln w="9525">
            <a:noFill/>
          </a:ln>
        </p:spPr>
        <p:txBody>
          <a:bodyPr anchor="t" anchorCtr="0">
            <a:spAutoFit/>
          </a:bodyPr>
          <a:p>
            <a:r>
              <a:rPr lang="zh-CN" altLang="en-US" sz="3200" dirty="0">
                <a:latin typeface="黑体" panose="02010609060101010101" charset="-122"/>
                <a:ea typeface="微软雅黑" panose="020B0503020204020204" pitchFamily="34" charset="-122"/>
                <a:sym typeface="黑体" panose="02010609060101010101" charset="-122"/>
              </a:rPr>
              <a:t>四、科技、教育</a:t>
            </a:r>
            <a:endParaRPr lang="zh-CN" altLang="en-US" b="0" dirty="0">
              <a:latin typeface="Arial" panose="020B0604020202020204" pitchFamily="34" charset="0"/>
              <a:ea typeface="宋体" panose="02010600030101010101" pitchFamily="2" charset="-122"/>
            </a:endParaRPr>
          </a:p>
        </p:txBody>
      </p:sp>
      <p:sp>
        <p:nvSpPr>
          <p:cNvPr id="98306" name="Text Box 3"/>
          <p:cNvSpPr txBox="1"/>
          <p:nvPr/>
        </p:nvSpPr>
        <p:spPr>
          <a:xfrm>
            <a:off x="1181100" y="890588"/>
            <a:ext cx="8039100" cy="558800"/>
          </a:xfrm>
          <a:prstGeom prst="rect">
            <a:avLst/>
          </a:prstGeom>
          <a:noFill/>
          <a:ln w="9525">
            <a:noFill/>
          </a:ln>
        </p:spPr>
        <p:txBody>
          <a:bodyPr anchor="ctr" anchorCtr="0">
            <a:spAutoFit/>
          </a:bodyPr>
          <a:p>
            <a:pPr indent="268605">
              <a:lnSpc>
                <a:spcPct val="95000"/>
              </a:lnSpc>
              <a:spcBef>
                <a:spcPct val="35000"/>
              </a:spcBef>
            </a:pPr>
            <a:r>
              <a:rPr lang="zh-CN" altLang="en-US" sz="3200" dirty="0">
                <a:latin typeface="楷体" panose="02010609060101010101" pitchFamily="49" charset="-122"/>
                <a:ea typeface="楷体" panose="02010609060101010101" pitchFamily="49" charset="-122"/>
                <a:sym typeface="Arial" panose="020B0604020202020204" pitchFamily="34" charset="0"/>
              </a:rPr>
              <a:t>（一）科技：</a:t>
            </a:r>
            <a:endParaRPr lang="zh-CN" altLang="en-US" sz="3200" dirty="0">
              <a:latin typeface="楷体" panose="02010609060101010101" pitchFamily="49" charset="-122"/>
              <a:ea typeface="楷体" panose="02010609060101010101" pitchFamily="49" charset="-122"/>
              <a:sym typeface="Arial" panose="020B0604020202020204" pitchFamily="34" charset="0"/>
            </a:endParaRPr>
          </a:p>
        </p:txBody>
      </p:sp>
      <p:sp>
        <p:nvSpPr>
          <p:cNvPr id="125956" name="Rectangle 4"/>
          <p:cNvSpPr>
            <a:spLocks noGrp="1"/>
          </p:cNvSpPr>
          <p:nvPr/>
        </p:nvSpPr>
        <p:spPr>
          <a:xfrm>
            <a:off x="1706563" y="1447800"/>
            <a:ext cx="5684837" cy="1014730"/>
          </a:xfrm>
          <a:prstGeom prst="rect">
            <a:avLst/>
          </a:prstGeom>
          <a:noFill/>
          <a:ln w="9525">
            <a:noFill/>
          </a:ln>
        </p:spPr>
        <p:txBody>
          <a:bodyPr anchor="t" anchorCtr="0">
            <a:spAutoFit/>
          </a:bodyPr>
          <a:p>
            <a:r>
              <a:rPr lang="zh-CN" altLang="en-US" sz="3200" dirty="0">
                <a:latin typeface="楷体" panose="02010609060101010101" pitchFamily="49" charset="-122"/>
                <a:ea typeface="楷体" panose="02010609060101010101" pitchFamily="49" charset="-122"/>
                <a:sym typeface="Arial" panose="020B0604020202020204" pitchFamily="34" charset="0"/>
              </a:rPr>
              <a:t>1、成就：</a:t>
            </a:r>
            <a:br>
              <a:rPr lang="zh-CN" altLang="en-US" sz="2800" dirty="0">
                <a:latin typeface="楷体" panose="02010609060101010101" pitchFamily="49" charset="-122"/>
                <a:ea typeface="楷体" panose="02010609060101010101" pitchFamily="49" charset="-122"/>
                <a:sym typeface="Arial" panose="020B0604020202020204" pitchFamily="34" charset="0"/>
              </a:rPr>
            </a:br>
            <a:r>
              <a:rPr lang="zh-CN" altLang="en-US" sz="2800" dirty="0">
                <a:latin typeface="楷体" panose="02010609060101010101" pitchFamily="49" charset="-122"/>
                <a:ea typeface="楷体" panose="02010609060101010101" pitchFamily="49" charset="-122"/>
                <a:sym typeface="Arial" panose="020B0604020202020204" pitchFamily="34" charset="0"/>
              </a:rPr>
              <a:t>计算机、生物技术、</a:t>
            </a:r>
            <a:r>
              <a:rPr lang="zh-CN" altLang="en-US" sz="2800" dirty="0">
                <a:latin typeface="楷体" panose="02010609060101010101" pitchFamily="49" charset="-122"/>
                <a:ea typeface="楷体" panose="02010609060101010101" pitchFamily="49" charset="-122"/>
                <a:sym typeface="Arial" panose="020B0604020202020204" pitchFamily="34" charset="0"/>
              </a:rPr>
              <a:t>载人航天</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
        <p:nvSpPr>
          <p:cNvPr id="125957" name="Text Box 5"/>
          <p:cNvSpPr txBox="1"/>
          <p:nvPr/>
        </p:nvSpPr>
        <p:spPr>
          <a:xfrm>
            <a:off x="1448435" y="2834005"/>
            <a:ext cx="8682990" cy="2738120"/>
          </a:xfrm>
          <a:prstGeom prst="rect">
            <a:avLst/>
          </a:prstGeom>
          <a:noFill/>
          <a:ln w="9525">
            <a:noFill/>
          </a:ln>
        </p:spPr>
        <p:txBody>
          <a:bodyPr wrap="square" anchor="t" anchorCtr="0">
            <a:spAutoFit/>
          </a:bodyPr>
          <a:p>
            <a:r>
              <a:rPr lang="zh-CN" altLang="en-US" sz="3200" dirty="0">
                <a:latin typeface="Arial" panose="020B0604020202020204" pitchFamily="34" charset="0"/>
                <a:ea typeface="楷体" panose="02010609060101010101" pitchFamily="49" charset="-122"/>
              </a:rPr>
              <a:t>2、影响：</a:t>
            </a:r>
            <a:endParaRPr lang="zh-CN" altLang="en-US" sz="2800" dirty="0">
              <a:latin typeface="Arial" panose="020B0604020202020204" pitchFamily="34" charset="0"/>
              <a:ea typeface="楷体" panose="02010609060101010101" pitchFamily="49" charset="-122"/>
            </a:endParaRPr>
          </a:p>
          <a:p>
            <a:r>
              <a:rPr lang="zh-CN" altLang="en-US" sz="2800" dirty="0">
                <a:latin typeface="Arial" panose="020B0604020202020204" pitchFamily="34" charset="0"/>
                <a:ea typeface="楷体" panose="02010609060101010101" pitchFamily="49" charset="-122"/>
              </a:rPr>
              <a:t>（1）促进科技发展</a:t>
            </a:r>
            <a:endParaRPr lang="zh-CN" altLang="en-US" sz="2800" dirty="0">
              <a:latin typeface="Arial" panose="020B0604020202020204" pitchFamily="34" charset="0"/>
              <a:ea typeface="楷体" panose="02010609060101010101" pitchFamily="49" charset="-122"/>
            </a:endParaRPr>
          </a:p>
          <a:p>
            <a:r>
              <a:rPr lang="zh-CN" altLang="en-US" sz="2800" dirty="0">
                <a:latin typeface="Arial" panose="020B0604020202020204" pitchFamily="34" charset="0"/>
                <a:ea typeface="楷体" panose="02010609060101010101" pitchFamily="49" charset="-122"/>
              </a:rPr>
              <a:t>（2）提升综合国力与国际地位</a:t>
            </a:r>
            <a:endParaRPr lang="zh-CN" altLang="en-US" sz="2800" dirty="0">
              <a:latin typeface="Arial" panose="020B0604020202020204" pitchFamily="34" charset="0"/>
              <a:ea typeface="楷体" panose="02010609060101010101" pitchFamily="49" charset="-122"/>
            </a:endParaRPr>
          </a:p>
          <a:p>
            <a:r>
              <a:rPr lang="zh-CN" altLang="en-US" sz="2800" dirty="0">
                <a:latin typeface="Arial" panose="020B0604020202020204" pitchFamily="34" charset="0"/>
                <a:ea typeface="楷体" panose="02010609060101010101" pitchFamily="49" charset="-122"/>
              </a:rPr>
              <a:t>（3）促进社会生产力的发展，改善人民生活</a:t>
            </a:r>
            <a:endParaRPr lang="zh-CN" altLang="en-US" sz="2800" dirty="0">
              <a:latin typeface="Arial" panose="020B0604020202020204" pitchFamily="34" charset="0"/>
              <a:ea typeface="楷体" panose="02010609060101010101" pitchFamily="49" charset="-122"/>
            </a:endParaRPr>
          </a:p>
          <a:p>
            <a:r>
              <a:rPr lang="zh-CN" altLang="en-US" sz="2800" dirty="0">
                <a:latin typeface="Arial" panose="020B0604020202020204" pitchFamily="34" charset="0"/>
                <a:ea typeface="楷体" panose="02010609060101010101" pitchFamily="49" charset="-122"/>
              </a:rPr>
              <a:t>（4）开发和利用空间资源</a:t>
            </a:r>
            <a:endParaRPr lang="zh-CN" altLang="en-US" sz="2800" dirty="0">
              <a:latin typeface="Arial" panose="020B0604020202020204" pitchFamily="34" charset="0"/>
              <a:ea typeface="楷体" panose="02010609060101010101" pitchFamily="49" charset="-122"/>
            </a:endParaRPr>
          </a:p>
          <a:p>
            <a:r>
              <a:rPr lang="zh-CN" altLang="en-US" sz="2800" dirty="0">
                <a:latin typeface="Arial" panose="020B0604020202020204" pitchFamily="34" charset="0"/>
                <a:ea typeface="楷体" panose="02010609060101010101" pitchFamily="49" charset="-122"/>
              </a:rPr>
              <a:t>（5）改变了人们思想观念</a:t>
            </a:r>
            <a:endParaRPr lang="zh-CN" altLang="en-US" sz="2800" dirty="0">
              <a:latin typeface="Arial" panose="020B0604020202020204" pitchFamily="34" charset="0"/>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5956">
                                            <p:txEl>
                                              <p:charRg st="0" end="45"/>
                                            </p:txEl>
                                          </p:spTgt>
                                        </p:tgtEl>
                                        <p:attrNameLst>
                                          <p:attrName>style.visibility</p:attrName>
                                        </p:attrNameLst>
                                      </p:cBhvr>
                                      <p:to>
                                        <p:strVal val="visible"/>
                                      </p:to>
                                    </p:set>
                                    <p:animEffect transition="in" filter="blinds(horizontal)">
                                      <p:cBhvr>
                                        <p:cTn id="7" dur="500"/>
                                        <p:tgtEl>
                                          <p:spTgt spid="125956">
                                            <p:txEl>
                                              <p:charRg st="0" end="4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5957">
                                            <p:txEl>
                                              <p:charRg st="0" end="6"/>
                                            </p:txEl>
                                          </p:spTgt>
                                        </p:tgtEl>
                                        <p:attrNameLst>
                                          <p:attrName>style.visibility</p:attrName>
                                        </p:attrNameLst>
                                      </p:cBhvr>
                                      <p:to>
                                        <p:strVal val="visible"/>
                                      </p:to>
                                    </p:set>
                                    <p:animEffect transition="in" filter="blinds(horizontal)">
                                      <p:cBhvr>
                                        <p:cTn id="12" dur="500"/>
                                        <p:tgtEl>
                                          <p:spTgt spid="125957">
                                            <p:txEl>
                                              <p:charRg st="0" end="6"/>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25957">
                                            <p:txEl>
                                              <p:charRg st="6" end="16"/>
                                            </p:txEl>
                                          </p:spTgt>
                                        </p:tgtEl>
                                        <p:attrNameLst>
                                          <p:attrName>style.visibility</p:attrName>
                                        </p:attrNameLst>
                                      </p:cBhvr>
                                      <p:to>
                                        <p:strVal val="visible"/>
                                      </p:to>
                                    </p:set>
                                    <p:animEffect transition="in" filter="blinds(horizontal)">
                                      <p:cBhvr>
                                        <p:cTn id="15" dur="500"/>
                                        <p:tgtEl>
                                          <p:spTgt spid="125957">
                                            <p:txEl>
                                              <p:charRg st="6" end="1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25957">
                                            <p:txEl>
                                              <p:charRg st="16" end="31"/>
                                            </p:txEl>
                                          </p:spTgt>
                                        </p:tgtEl>
                                        <p:attrNameLst>
                                          <p:attrName>style.visibility</p:attrName>
                                        </p:attrNameLst>
                                      </p:cBhvr>
                                      <p:to>
                                        <p:strVal val="visible"/>
                                      </p:to>
                                    </p:set>
                                    <p:animEffect transition="in" filter="blinds(horizontal)">
                                      <p:cBhvr>
                                        <p:cTn id="18" dur="500"/>
                                        <p:tgtEl>
                                          <p:spTgt spid="125957">
                                            <p:txEl>
                                              <p:charRg st="16" end="3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25957">
                                            <p:txEl>
                                              <p:charRg st="31" end="52"/>
                                            </p:txEl>
                                          </p:spTgt>
                                        </p:tgtEl>
                                        <p:attrNameLst>
                                          <p:attrName>style.visibility</p:attrName>
                                        </p:attrNameLst>
                                      </p:cBhvr>
                                      <p:to>
                                        <p:strVal val="visible"/>
                                      </p:to>
                                    </p:set>
                                    <p:animEffect transition="in" filter="blinds(horizontal)">
                                      <p:cBhvr>
                                        <p:cTn id="21" dur="500"/>
                                        <p:tgtEl>
                                          <p:spTgt spid="125957">
                                            <p:txEl>
                                              <p:charRg st="31" end="52"/>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25957">
                                            <p:txEl>
                                              <p:charRg st="52" end="65"/>
                                            </p:txEl>
                                          </p:spTgt>
                                        </p:tgtEl>
                                        <p:attrNameLst>
                                          <p:attrName>style.visibility</p:attrName>
                                        </p:attrNameLst>
                                      </p:cBhvr>
                                      <p:to>
                                        <p:strVal val="visible"/>
                                      </p:to>
                                    </p:set>
                                    <p:animEffect transition="in" filter="blinds(horizontal)">
                                      <p:cBhvr>
                                        <p:cTn id="24" dur="500"/>
                                        <p:tgtEl>
                                          <p:spTgt spid="125957">
                                            <p:txEl>
                                              <p:charRg st="52" end="6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25957">
                                            <p:txEl>
                                              <p:charRg st="65" end="78"/>
                                            </p:txEl>
                                          </p:spTgt>
                                        </p:tgtEl>
                                        <p:attrNameLst>
                                          <p:attrName>style.visibility</p:attrName>
                                        </p:attrNameLst>
                                      </p:cBhvr>
                                      <p:to>
                                        <p:strVal val="visible"/>
                                      </p:to>
                                    </p:set>
                                    <p:animEffect transition="in" filter="blinds(horizontal)">
                                      <p:cBhvr>
                                        <p:cTn id="27" dur="500"/>
                                        <p:tgtEl>
                                          <p:spTgt spid="125957">
                                            <p:txEl>
                                              <p:charRg st="65" end="7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9329" name="Rectangle 4"/>
          <p:cNvSpPr>
            <a:spLocks noGrp="1"/>
          </p:cNvSpPr>
          <p:nvPr/>
        </p:nvSpPr>
        <p:spPr>
          <a:xfrm>
            <a:off x="1711325" y="228600"/>
            <a:ext cx="5684838" cy="583565"/>
          </a:xfrm>
          <a:prstGeom prst="rect">
            <a:avLst/>
          </a:prstGeom>
          <a:noFill/>
          <a:ln w="9525">
            <a:noFill/>
          </a:ln>
        </p:spPr>
        <p:txBody>
          <a:bodyPr anchor="t" anchorCtr="0">
            <a:spAutoFit/>
          </a:bodyPr>
          <a:p>
            <a:r>
              <a:rPr lang="zh-CN" altLang="en-US" sz="3200" dirty="0">
                <a:solidFill>
                  <a:srgbClr val="FF0000"/>
                </a:solidFill>
                <a:latin typeface="楷体" panose="02010609060101010101" pitchFamily="49" charset="-122"/>
                <a:ea typeface="楷体" panose="02010609060101010101" pitchFamily="49" charset="-122"/>
                <a:sym typeface="Arial" panose="020B0604020202020204" pitchFamily="34" charset="0"/>
              </a:rPr>
              <a:t>3、科技进步的原因</a:t>
            </a:r>
            <a:endParaRPr lang="zh-CN" altLang="en-US" sz="3200" dirty="0">
              <a:solidFill>
                <a:srgbClr val="FF0000"/>
              </a:solidFill>
              <a:latin typeface="楷体" panose="02010609060101010101" pitchFamily="49" charset="-122"/>
              <a:ea typeface="楷体" panose="02010609060101010101" pitchFamily="49" charset="-122"/>
              <a:sym typeface="Arial" panose="020B0604020202020204" pitchFamily="34" charset="0"/>
            </a:endParaRPr>
          </a:p>
        </p:txBody>
      </p:sp>
      <p:sp>
        <p:nvSpPr>
          <p:cNvPr id="126981" name="Text Box 5"/>
          <p:cNvSpPr txBox="1"/>
          <p:nvPr/>
        </p:nvSpPr>
        <p:spPr>
          <a:xfrm>
            <a:off x="1584325" y="863600"/>
            <a:ext cx="8423275" cy="521970"/>
          </a:xfrm>
          <a:prstGeom prst="rect">
            <a:avLst/>
          </a:prstGeom>
          <a:noFill/>
          <a:ln w="9525">
            <a:noFill/>
          </a:ln>
        </p:spPr>
        <p:txBody>
          <a:bodyPr anchor="t" anchorCtr="0">
            <a:spAutoFit/>
          </a:bodyPr>
          <a:p>
            <a:pPr>
              <a:spcBef>
                <a:spcPct val="50000"/>
              </a:spcBef>
            </a:pPr>
            <a:r>
              <a:rPr lang="zh-CN" altLang="en-US" sz="2800" dirty="0">
                <a:latin typeface="楷体" panose="02010609060101010101" pitchFamily="49" charset="-122"/>
                <a:ea typeface="楷体" panose="02010609060101010101" pitchFamily="49" charset="-122"/>
              </a:rPr>
              <a:t>（1）国家的独立，社会主义制度的确立</a:t>
            </a:r>
            <a:endParaRPr lang="zh-CN" altLang="en-US" sz="2800" dirty="0">
              <a:latin typeface="楷体" panose="02010609060101010101" pitchFamily="49" charset="-122"/>
              <a:ea typeface="楷体" panose="02010609060101010101" pitchFamily="49" charset="-122"/>
            </a:endParaRPr>
          </a:p>
        </p:txBody>
      </p:sp>
      <p:sp>
        <p:nvSpPr>
          <p:cNvPr id="126982" name="Text Box 6"/>
          <p:cNvSpPr txBox="1"/>
          <p:nvPr/>
        </p:nvSpPr>
        <p:spPr>
          <a:xfrm>
            <a:off x="1635125" y="1385888"/>
            <a:ext cx="8905875" cy="1168400"/>
          </a:xfrm>
          <a:prstGeom prst="rect">
            <a:avLst/>
          </a:prstGeom>
          <a:noFill/>
          <a:ln w="9525">
            <a:noFill/>
          </a:ln>
        </p:spPr>
        <p:txBody>
          <a:bodyPr wrap="square" anchor="t" anchorCtr="0">
            <a:spAutoFit/>
          </a:bodyPr>
          <a:p>
            <a:pPr>
              <a:spcBef>
                <a:spcPct val="50000"/>
              </a:spcBef>
            </a:pPr>
            <a:r>
              <a:rPr lang="zh-CN" altLang="en-US" sz="2800" dirty="0">
                <a:latin typeface="楷体" panose="02010609060101010101" pitchFamily="49" charset="-122"/>
                <a:ea typeface="楷体" panose="02010609060101010101" pitchFamily="49" charset="-122"/>
              </a:rPr>
              <a:t>（2）党和政府的重视和正确领导（3）经济实力的增强</a:t>
            </a:r>
            <a:endParaRPr lang="zh-CN" altLang="en-US" sz="2800" dirty="0">
              <a:latin typeface="楷体" panose="02010609060101010101" pitchFamily="49" charset="-122"/>
              <a:ea typeface="楷体" panose="02010609060101010101" pitchFamily="49" charset="-122"/>
            </a:endParaRPr>
          </a:p>
          <a:p>
            <a:pPr>
              <a:spcBef>
                <a:spcPct val="50000"/>
              </a:spcBef>
            </a:pPr>
            <a:endParaRPr lang="zh-CN" altLang="en-US" sz="2800" dirty="0">
              <a:latin typeface="楷体" panose="02010609060101010101" pitchFamily="49" charset="-122"/>
              <a:ea typeface="楷体" panose="02010609060101010101" pitchFamily="49" charset="-122"/>
            </a:endParaRPr>
          </a:p>
        </p:txBody>
      </p:sp>
      <p:sp>
        <p:nvSpPr>
          <p:cNvPr id="126984" name="Text Box 8"/>
          <p:cNvSpPr txBox="1"/>
          <p:nvPr/>
        </p:nvSpPr>
        <p:spPr>
          <a:xfrm>
            <a:off x="1635125" y="1881188"/>
            <a:ext cx="8062913" cy="521970"/>
          </a:xfrm>
          <a:prstGeom prst="rect">
            <a:avLst/>
          </a:prstGeom>
          <a:noFill/>
          <a:ln w="9525">
            <a:noFill/>
          </a:ln>
        </p:spPr>
        <p:txBody>
          <a:bodyPr anchor="t" anchorCtr="0">
            <a:spAutoFit/>
          </a:bodyPr>
          <a:p>
            <a:pPr>
              <a:spcBef>
                <a:spcPct val="50000"/>
              </a:spcBef>
            </a:pPr>
            <a:r>
              <a:rPr lang="zh-CN" altLang="en-US" sz="2800" dirty="0">
                <a:latin typeface="楷体" panose="02010609060101010101" pitchFamily="49" charset="-122"/>
                <a:ea typeface="楷体" panose="02010609060101010101" pitchFamily="49" charset="-122"/>
              </a:rPr>
              <a:t>（4）科学工作者的努力奋斗和爱国奉献</a:t>
            </a:r>
            <a:endParaRPr lang="zh-CN" altLang="en-US" sz="2800" dirty="0">
              <a:latin typeface="楷体" panose="02010609060101010101" pitchFamily="49" charset="-122"/>
              <a:ea typeface="楷体" panose="02010609060101010101" pitchFamily="49" charset="-122"/>
            </a:endParaRPr>
          </a:p>
        </p:txBody>
      </p:sp>
      <p:sp>
        <p:nvSpPr>
          <p:cNvPr id="126985" name="Text Box 9"/>
          <p:cNvSpPr txBox="1"/>
          <p:nvPr/>
        </p:nvSpPr>
        <p:spPr>
          <a:xfrm>
            <a:off x="1562100" y="2430463"/>
            <a:ext cx="5837238" cy="521970"/>
          </a:xfrm>
          <a:prstGeom prst="rect">
            <a:avLst/>
          </a:prstGeom>
          <a:noFill/>
          <a:ln w="9525">
            <a:noFill/>
          </a:ln>
        </p:spPr>
        <p:txBody>
          <a:bodyPr anchor="t" anchorCtr="0">
            <a:spAutoFit/>
          </a:bodyPr>
          <a:p>
            <a:pPr>
              <a:spcBef>
                <a:spcPct val="50000"/>
              </a:spcBef>
            </a:pPr>
            <a:r>
              <a:rPr lang="zh-CN" altLang="en-US" sz="2800" dirty="0">
                <a:latin typeface="楷体" panose="02010609060101010101" pitchFamily="49" charset="-122"/>
                <a:ea typeface="楷体" panose="02010609060101010101" pitchFamily="49" charset="-122"/>
              </a:rPr>
              <a:t>（5）第三次科技革命的推动</a:t>
            </a:r>
            <a:endParaRPr lang="zh-CN" altLang="en-US" sz="2800" dirty="0">
              <a:latin typeface="楷体" panose="02010609060101010101" pitchFamily="49" charset="-122"/>
              <a:ea typeface="楷体" panose="02010609060101010101" pitchFamily="49" charset="-122"/>
            </a:endParaRPr>
          </a:p>
        </p:txBody>
      </p:sp>
      <p:sp>
        <p:nvSpPr>
          <p:cNvPr id="99334" name="Rectangle 4"/>
          <p:cNvSpPr>
            <a:spLocks noGrp="1"/>
          </p:cNvSpPr>
          <p:nvPr/>
        </p:nvSpPr>
        <p:spPr>
          <a:xfrm>
            <a:off x="1787525" y="2876550"/>
            <a:ext cx="5684838" cy="521970"/>
          </a:xfrm>
          <a:prstGeom prst="rect">
            <a:avLst/>
          </a:prstGeom>
          <a:noFill/>
          <a:ln w="9525">
            <a:noFill/>
          </a:ln>
        </p:spPr>
        <p:txBody>
          <a:bodyPr anchor="t" anchorCtr="0">
            <a:spAutoFit/>
          </a:bodyPr>
          <a:p>
            <a:r>
              <a:rPr lang="zh-CN" altLang="en-US" sz="2800" dirty="0">
                <a:solidFill>
                  <a:srgbClr val="FF0000"/>
                </a:solidFill>
                <a:latin typeface="楷体" panose="02010609060101010101" pitchFamily="49" charset="-122"/>
                <a:ea typeface="楷体" panose="02010609060101010101" pitchFamily="49" charset="-122"/>
                <a:sym typeface="Arial" panose="020B0604020202020204" pitchFamily="34" charset="0"/>
              </a:rPr>
              <a:t>4、启示</a:t>
            </a:r>
            <a:endParaRPr lang="zh-CN" altLang="en-US" sz="2800" b="0" dirty="0">
              <a:solidFill>
                <a:srgbClr val="FF0000"/>
              </a:solidFill>
              <a:latin typeface="楷体" panose="02010609060101010101" pitchFamily="49" charset="-122"/>
              <a:ea typeface="楷体" panose="02010609060101010101" pitchFamily="49" charset="-122"/>
              <a:sym typeface="Arial" panose="020B0604020202020204" pitchFamily="34" charset="0"/>
            </a:endParaRPr>
          </a:p>
        </p:txBody>
      </p:sp>
      <p:sp>
        <p:nvSpPr>
          <p:cNvPr id="128005" name="Text Box 5"/>
          <p:cNvSpPr txBox="1"/>
          <p:nvPr/>
        </p:nvSpPr>
        <p:spPr>
          <a:xfrm>
            <a:off x="1625600" y="3248025"/>
            <a:ext cx="8924925" cy="953135"/>
          </a:xfrm>
          <a:prstGeom prst="rect">
            <a:avLst/>
          </a:prstGeom>
          <a:noFill/>
          <a:ln w="9525">
            <a:noFill/>
          </a:ln>
        </p:spPr>
        <p:txBody>
          <a:bodyPr wrap="square" anchor="t" anchorCtr="0">
            <a:spAutoFit/>
          </a:bodyPr>
          <a:p>
            <a:pPr>
              <a:spcBef>
                <a:spcPct val="50000"/>
              </a:spcBef>
            </a:pPr>
            <a:r>
              <a:rPr lang="zh-CN" altLang="en-US" sz="2800" dirty="0">
                <a:latin typeface="楷体" panose="02010609060101010101" pitchFamily="49" charset="-122"/>
                <a:ea typeface="楷体" panose="02010609060101010101" pitchFamily="49" charset="-122"/>
              </a:rPr>
              <a:t>（1）科技的发展与国家的政治制度和经济基础是密切相关的。</a:t>
            </a:r>
            <a:endParaRPr lang="zh-CN" altLang="en-US" sz="2800" dirty="0">
              <a:latin typeface="楷体" panose="02010609060101010101" pitchFamily="49" charset="-122"/>
              <a:ea typeface="楷体" panose="02010609060101010101" pitchFamily="49" charset="-122"/>
            </a:endParaRPr>
          </a:p>
        </p:txBody>
      </p:sp>
      <p:sp>
        <p:nvSpPr>
          <p:cNvPr id="128006" name="Text Box 6"/>
          <p:cNvSpPr txBox="1"/>
          <p:nvPr/>
        </p:nvSpPr>
        <p:spPr>
          <a:xfrm>
            <a:off x="1722438" y="4929188"/>
            <a:ext cx="7086600" cy="521970"/>
          </a:xfrm>
          <a:prstGeom prst="rect">
            <a:avLst/>
          </a:prstGeom>
          <a:noFill/>
          <a:ln w="9525">
            <a:noFill/>
          </a:ln>
        </p:spPr>
        <p:txBody>
          <a:bodyPr anchor="t" anchorCtr="0">
            <a:spAutoFit/>
          </a:bodyPr>
          <a:p>
            <a:pPr>
              <a:spcBef>
                <a:spcPct val="50000"/>
              </a:spcBef>
            </a:pPr>
            <a:r>
              <a:rPr lang="zh-CN" altLang="en-US" sz="2800" dirty="0">
                <a:latin typeface="楷体" panose="02010609060101010101" pitchFamily="49" charset="-122"/>
                <a:ea typeface="楷体" panose="02010609060101010101" pitchFamily="49" charset="-122"/>
              </a:rPr>
              <a:t>（3）科教兴国。</a:t>
            </a:r>
            <a:endParaRPr lang="zh-CN" altLang="en-US" sz="2800" dirty="0">
              <a:latin typeface="楷体" panose="02010609060101010101" pitchFamily="49" charset="-122"/>
              <a:ea typeface="楷体" panose="02010609060101010101" pitchFamily="49" charset="-122"/>
            </a:endParaRPr>
          </a:p>
        </p:txBody>
      </p:sp>
      <p:sp>
        <p:nvSpPr>
          <p:cNvPr id="128007" name="Text Box 7"/>
          <p:cNvSpPr txBox="1"/>
          <p:nvPr/>
        </p:nvSpPr>
        <p:spPr>
          <a:xfrm>
            <a:off x="1719263" y="5462588"/>
            <a:ext cx="8461375" cy="521970"/>
          </a:xfrm>
          <a:prstGeom prst="rect">
            <a:avLst/>
          </a:prstGeom>
          <a:noFill/>
          <a:ln w="9525">
            <a:noFill/>
          </a:ln>
        </p:spPr>
        <p:txBody>
          <a:bodyPr anchor="t" anchorCtr="0">
            <a:spAutoFit/>
          </a:bodyPr>
          <a:p>
            <a:pPr>
              <a:spcBef>
                <a:spcPct val="50000"/>
              </a:spcBef>
            </a:pPr>
            <a:r>
              <a:rPr lang="zh-CN" altLang="en-US" sz="2800" dirty="0">
                <a:latin typeface="楷体" panose="02010609060101010101" pitchFamily="49" charset="-122"/>
                <a:ea typeface="楷体" panose="02010609060101010101" pitchFamily="49" charset="-122"/>
              </a:rPr>
              <a:t>（4）维护世界和平，避免核战争的灾难。</a:t>
            </a:r>
            <a:endParaRPr lang="zh-CN" altLang="en-US" sz="2800" dirty="0">
              <a:latin typeface="楷体" panose="02010609060101010101" pitchFamily="49" charset="-122"/>
              <a:ea typeface="楷体" panose="02010609060101010101" pitchFamily="49" charset="-122"/>
            </a:endParaRPr>
          </a:p>
        </p:txBody>
      </p:sp>
      <p:sp>
        <p:nvSpPr>
          <p:cNvPr id="128008" name="Text Box 8"/>
          <p:cNvSpPr txBox="1"/>
          <p:nvPr/>
        </p:nvSpPr>
        <p:spPr>
          <a:xfrm>
            <a:off x="1711325" y="5908675"/>
            <a:ext cx="8637588" cy="953135"/>
          </a:xfrm>
          <a:prstGeom prst="rect">
            <a:avLst/>
          </a:prstGeom>
          <a:noFill/>
          <a:ln w="9525">
            <a:noFill/>
          </a:ln>
        </p:spPr>
        <p:txBody>
          <a:bodyPr anchor="t" anchorCtr="0">
            <a:spAutoFit/>
          </a:bodyPr>
          <a:p>
            <a:pPr>
              <a:spcBef>
                <a:spcPct val="50000"/>
              </a:spcBef>
            </a:pPr>
            <a:r>
              <a:rPr lang="zh-CN" altLang="en-US" sz="2800" dirty="0">
                <a:latin typeface="楷体" panose="02010609060101010101" pitchFamily="49" charset="-122"/>
                <a:ea typeface="楷体" panose="02010609060101010101" pitchFamily="49" charset="-122"/>
                <a:sym typeface="Arial" panose="020B0604020202020204" pitchFamily="34" charset="0"/>
              </a:rPr>
              <a:t>（5）科学是一把双刃剑，要正确对待合理把握，为人类造福。</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
        <p:nvSpPr>
          <p:cNvPr id="128009" name="Text Box 9"/>
          <p:cNvSpPr txBox="1"/>
          <p:nvPr/>
        </p:nvSpPr>
        <p:spPr>
          <a:xfrm>
            <a:off x="1711325" y="4092575"/>
            <a:ext cx="8926513" cy="953135"/>
          </a:xfrm>
          <a:prstGeom prst="rect">
            <a:avLst/>
          </a:prstGeom>
          <a:noFill/>
          <a:ln w="9525">
            <a:noFill/>
          </a:ln>
        </p:spPr>
        <p:txBody>
          <a:bodyPr anchor="t" anchorCtr="0">
            <a:spAutoFit/>
          </a:bodyPr>
          <a:p>
            <a:pPr>
              <a:spcBef>
                <a:spcPct val="50000"/>
              </a:spcBef>
            </a:pPr>
            <a:r>
              <a:rPr lang="zh-CN" altLang="en-US" sz="2800" dirty="0">
                <a:latin typeface="楷体" panose="02010609060101010101" pitchFamily="49" charset="-122"/>
                <a:ea typeface="楷体" panose="02010609060101010101" pitchFamily="49" charset="-122"/>
              </a:rPr>
              <a:t>（2）科技是第一生产力，科技的发展是经济发展的要求，反之也推动了经济的发展。</a:t>
            </a:r>
            <a:endParaRPr lang="zh-CN" altLang="en-US" sz="2800"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 calcmode="lin" valueType="num">
                                      <p:cBhvr additive="base">
                                        <p:cTn id="7" dur="500" fill="hold"/>
                                        <p:tgtEl>
                                          <p:spTgt spid="126981"/>
                                        </p:tgtEl>
                                        <p:attrNameLst>
                                          <p:attrName>ppt_x</p:attrName>
                                        </p:attrNameLst>
                                      </p:cBhvr>
                                      <p:tavLst>
                                        <p:tav tm="0">
                                          <p:val>
                                            <p:strVal val="0-#ppt_w/2"/>
                                          </p:val>
                                        </p:tav>
                                        <p:tav tm="100000">
                                          <p:val>
                                            <p:strVal val="#ppt_x"/>
                                          </p:val>
                                        </p:tav>
                                      </p:tavLst>
                                    </p:anim>
                                    <p:anim calcmode="lin" valueType="num">
                                      <p:cBhvr additive="base">
                                        <p:cTn id="8" dur="500" fill="hold"/>
                                        <p:tgtEl>
                                          <p:spTgt spid="12698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6982"/>
                                        </p:tgtEl>
                                        <p:attrNameLst>
                                          <p:attrName>style.visibility</p:attrName>
                                        </p:attrNameLst>
                                      </p:cBhvr>
                                      <p:to>
                                        <p:strVal val="visible"/>
                                      </p:to>
                                    </p:set>
                                    <p:anim calcmode="lin" valueType="num">
                                      <p:cBhvr additive="base">
                                        <p:cTn id="13" dur="500" fill="hold"/>
                                        <p:tgtEl>
                                          <p:spTgt spid="126982"/>
                                        </p:tgtEl>
                                        <p:attrNameLst>
                                          <p:attrName>ppt_x</p:attrName>
                                        </p:attrNameLst>
                                      </p:cBhvr>
                                      <p:tavLst>
                                        <p:tav tm="0">
                                          <p:val>
                                            <p:strVal val="0-#ppt_w/2"/>
                                          </p:val>
                                        </p:tav>
                                        <p:tav tm="100000">
                                          <p:val>
                                            <p:strVal val="#ppt_x"/>
                                          </p:val>
                                        </p:tav>
                                      </p:tavLst>
                                    </p:anim>
                                    <p:anim calcmode="lin" valueType="num">
                                      <p:cBhvr additive="base">
                                        <p:cTn id="14" dur="500" fill="hold"/>
                                        <p:tgtEl>
                                          <p:spTgt spid="12698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6984"/>
                                        </p:tgtEl>
                                        <p:attrNameLst>
                                          <p:attrName>style.visibility</p:attrName>
                                        </p:attrNameLst>
                                      </p:cBhvr>
                                      <p:to>
                                        <p:strVal val="visible"/>
                                      </p:to>
                                    </p:set>
                                    <p:anim calcmode="lin" valueType="num">
                                      <p:cBhvr additive="base">
                                        <p:cTn id="19" dur="500" fill="hold"/>
                                        <p:tgtEl>
                                          <p:spTgt spid="126984"/>
                                        </p:tgtEl>
                                        <p:attrNameLst>
                                          <p:attrName>ppt_x</p:attrName>
                                        </p:attrNameLst>
                                      </p:cBhvr>
                                      <p:tavLst>
                                        <p:tav tm="0">
                                          <p:val>
                                            <p:strVal val="0-#ppt_w/2"/>
                                          </p:val>
                                        </p:tav>
                                        <p:tav tm="100000">
                                          <p:val>
                                            <p:strVal val="#ppt_x"/>
                                          </p:val>
                                        </p:tav>
                                      </p:tavLst>
                                    </p:anim>
                                    <p:anim calcmode="lin" valueType="num">
                                      <p:cBhvr additive="base">
                                        <p:cTn id="20" dur="500" fill="hold"/>
                                        <p:tgtEl>
                                          <p:spTgt spid="12698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6985"/>
                                        </p:tgtEl>
                                        <p:attrNameLst>
                                          <p:attrName>style.visibility</p:attrName>
                                        </p:attrNameLst>
                                      </p:cBhvr>
                                      <p:to>
                                        <p:strVal val="visible"/>
                                      </p:to>
                                    </p:set>
                                    <p:anim calcmode="lin" valueType="num">
                                      <p:cBhvr additive="base">
                                        <p:cTn id="25" dur="500" fill="hold"/>
                                        <p:tgtEl>
                                          <p:spTgt spid="126985"/>
                                        </p:tgtEl>
                                        <p:attrNameLst>
                                          <p:attrName>ppt_x</p:attrName>
                                        </p:attrNameLst>
                                      </p:cBhvr>
                                      <p:tavLst>
                                        <p:tav tm="0">
                                          <p:val>
                                            <p:strVal val="0-#ppt_w/2"/>
                                          </p:val>
                                        </p:tav>
                                        <p:tav tm="100000">
                                          <p:val>
                                            <p:strVal val="#ppt_x"/>
                                          </p:val>
                                        </p:tav>
                                      </p:tavLst>
                                    </p:anim>
                                    <p:anim calcmode="lin" valueType="num">
                                      <p:cBhvr additive="base">
                                        <p:cTn id="26" dur="500" fill="hold"/>
                                        <p:tgtEl>
                                          <p:spTgt spid="12698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28005"/>
                                        </p:tgtEl>
                                        <p:attrNameLst>
                                          <p:attrName>style.visibility</p:attrName>
                                        </p:attrNameLst>
                                      </p:cBhvr>
                                      <p:to>
                                        <p:strVal val="visible"/>
                                      </p:to>
                                    </p:set>
                                    <p:animEffect transition="in" filter="wipe(right)">
                                      <p:cBhvr>
                                        <p:cTn id="31" dur="500"/>
                                        <p:tgtEl>
                                          <p:spTgt spid="128005"/>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28009"/>
                                        </p:tgtEl>
                                        <p:attrNameLst>
                                          <p:attrName>style.visibility</p:attrName>
                                        </p:attrNameLst>
                                      </p:cBhvr>
                                      <p:to>
                                        <p:strVal val="visible"/>
                                      </p:to>
                                    </p:set>
                                    <p:animEffect transition="in" filter="checkerboard(across)">
                                      <p:cBhvr>
                                        <p:cTn id="36" dur="500"/>
                                        <p:tgtEl>
                                          <p:spTgt spid="12800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128006"/>
                                        </p:tgtEl>
                                        <p:attrNameLst>
                                          <p:attrName>style.visibility</p:attrName>
                                        </p:attrNameLst>
                                      </p:cBhvr>
                                      <p:to>
                                        <p:strVal val="visible"/>
                                      </p:to>
                                    </p:set>
                                    <p:animEffect transition="in" filter="wipe(right)">
                                      <p:cBhvr>
                                        <p:cTn id="41" dur="500"/>
                                        <p:tgtEl>
                                          <p:spTgt spid="12800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128007"/>
                                        </p:tgtEl>
                                        <p:attrNameLst>
                                          <p:attrName>style.visibility</p:attrName>
                                        </p:attrNameLst>
                                      </p:cBhvr>
                                      <p:to>
                                        <p:strVal val="visible"/>
                                      </p:to>
                                    </p:set>
                                    <p:animEffect transition="in" filter="wipe(right)">
                                      <p:cBhvr>
                                        <p:cTn id="46" dur="500"/>
                                        <p:tgtEl>
                                          <p:spTgt spid="12800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128008"/>
                                        </p:tgtEl>
                                        <p:attrNameLst>
                                          <p:attrName>style.visibility</p:attrName>
                                        </p:attrNameLst>
                                      </p:cBhvr>
                                      <p:to>
                                        <p:strVal val="visible"/>
                                      </p:to>
                                    </p:set>
                                    <p:animEffect transition="in" filter="wipe(right)">
                                      <p:cBhvr>
                                        <p:cTn id="51" dur="500"/>
                                        <p:tgtEl>
                                          <p:spTgt spid="128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p:bldP spid="126982" grpId="0"/>
      <p:bldP spid="126984" grpId="0"/>
      <p:bldP spid="126985" grpId="0"/>
      <p:bldP spid="128005" grpId="0"/>
      <p:bldP spid="128006" grpId="0"/>
      <p:bldP spid="128007" grpId="0"/>
      <p:bldP spid="128008" grpId="0"/>
      <p:bldP spid="12800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3" name="Text Box 2"/>
          <p:cNvSpPr txBox="1"/>
          <p:nvPr/>
        </p:nvSpPr>
        <p:spPr>
          <a:xfrm>
            <a:off x="1778000" y="152400"/>
            <a:ext cx="5080000" cy="583565"/>
          </a:xfrm>
          <a:prstGeom prst="rect">
            <a:avLst/>
          </a:prstGeom>
          <a:noFill/>
          <a:ln w="9525">
            <a:noFill/>
          </a:ln>
        </p:spPr>
        <p:txBody>
          <a:bodyPr anchor="t" anchorCtr="0">
            <a:spAutoFit/>
          </a:bodyPr>
          <a:p>
            <a:r>
              <a:rPr lang="zh-CN" altLang="en-US" sz="3200" dirty="0">
                <a:latin typeface="黑体" panose="02010609060101010101" charset="-122"/>
                <a:ea typeface="微软雅黑" panose="020B0503020204020204" pitchFamily="34" charset="-122"/>
                <a:sym typeface="黑体" panose="02010609060101010101" charset="-122"/>
              </a:rPr>
              <a:t>四、科技、教育</a:t>
            </a:r>
            <a:endParaRPr lang="zh-CN" altLang="en-US" b="0" dirty="0">
              <a:latin typeface="Arial" panose="020B0604020202020204" pitchFamily="34" charset="0"/>
              <a:ea typeface="宋体" panose="02010600030101010101" pitchFamily="2" charset="-122"/>
            </a:endParaRPr>
          </a:p>
        </p:txBody>
      </p:sp>
      <p:sp>
        <p:nvSpPr>
          <p:cNvPr id="100354" name="Text Box 3"/>
          <p:cNvSpPr txBox="1"/>
          <p:nvPr/>
        </p:nvSpPr>
        <p:spPr>
          <a:xfrm>
            <a:off x="1165225" y="857409"/>
            <a:ext cx="8039100" cy="617220"/>
          </a:xfrm>
          <a:prstGeom prst="rect">
            <a:avLst/>
          </a:prstGeom>
          <a:noFill/>
          <a:ln w="9525">
            <a:noFill/>
          </a:ln>
        </p:spPr>
        <p:txBody>
          <a:bodyPr anchor="ctr" anchorCtr="0">
            <a:spAutoFit/>
          </a:bodyPr>
          <a:p>
            <a:pPr indent="268605">
              <a:lnSpc>
                <a:spcPct val="95000"/>
              </a:lnSpc>
              <a:spcBef>
                <a:spcPct val="35000"/>
              </a:spcBef>
            </a:pPr>
            <a:r>
              <a:rPr lang="zh-CN" altLang="en-US" sz="3600" dirty="0">
                <a:latin typeface="楷体" panose="02010609060101010101" pitchFamily="49" charset="-122"/>
                <a:ea typeface="楷体" panose="02010609060101010101" pitchFamily="49" charset="-122"/>
                <a:sym typeface="Arial" panose="020B0604020202020204" pitchFamily="34" charset="0"/>
              </a:rPr>
              <a:t>（二）教育：</a:t>
            </a:r>
            <a:endParaRPr lang="zh-CN" altLang="en-US" sz="3600" dirty="0">
              <a:latin typeface="楷体" panose="02010609060101010101" pitchFamily="49" charset="-122"/>
              <a:ea typeface="楷体" panose="02010609060101010101" pitchFamily="49" charset="-122"/>
              <a:sym typeface="Arial" panose="020B0604020202020204" pitchFamily="34" charset="0"/>
            </a:endParaRPr>
          </a:p>
        </p:txBody>
      </p:sp>
      <p:sp>
        <p:nvSpPr>
          <p:cNvPr id="129028" name="Text Box 4"/>
          <p:cNvSpPr txBox="1"/>
          <p:nvPr/>
        </p:nvSpPr>
        <p:spPr>
          <a:xfrm>
            <a:off x="1692275" y="1836738"/>
            <a:ext cx="2590800" cy="583565"/>
          </a:xfrm>
          <a:prstGeom prst="rect">
            <a:avLst/>
          </a:prstGeom>
          <a:noFill/>
          <a:ln w="9525">
            <a:noFill/>
          </a:ln>
        </p:spPr>
        <p:txBody>
          <a:bodyPr anchor="t" anchorCtr="0">
            <a:spAutoFit/>
          </a:bodyPr>
          <a:p>
            <a:r>
              <a:rPr lang="zh-CN" altLang="en-US" sz="3200" dirty="0">
                <a:latin typeface="黑体" panose="02010609060101010101" charset="-122"/>
                <a:ea typeface="楷体" panose="02010609060101010101" pitchFamily="49" charset="-122"/>
                <a:sym typeface="Arial" panose="020B0604020202020204" pitchFamily="34" charset="0"/>
              </a:rPr>
              <a:t>1、方针制定：</a:t>
            </a:r>
            <a:endParaRPr lang="zh-CN" altLang="en-US" sz="3200" dirty="0">
              <a:latin typeface="黑体" panose="02010609060101010101" charset="-122"/>
              <a:ea typeface="楷体" panose="02010609060101010101" pitchFamily="49" charset="-122"/>
              <a:sym typeface="Arial" panose="020B0604020202020204" pitchFamily="34" charset="0"/>
            </a:endParaRPr>
          </a:p>
        </p:txBody>
      </p:sp>
      <p:sp>
        <p:nvSpPr>
          <p:cNvPr id="129029" name="Text Box 5"/>
          <p:cNvSpPr txBox="1"/>
          <p:nvPr/>
        </p:nvSpPr>
        <p:spPr>
          <a:xfrm>
            <a:off x="1557338" y="2649538"/>
            <a:ext cx="8915400" cy="3969385"/>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rPr>
              <a:t>（1）</a:t>
            </a:r>
            <a:r>
              <a:rPr lang="en-US" altLang="zh-CN" sz="2800" dirty="0">
                <a:latin typeface="楷体" panose="02010609060101010101" pitchFamily="49" charset="-122"/>
                <a:ea typeface="楷体" panose="02010609060101010101" pitchFamily="49" charset="-122"/>
              </a:rPr>
              <a:t>20</a:t>
            </a:r>
            <a:r>
              <a:rPr lang="zh-CN" altLang="en-US" sz="2800" dirty="0">
                <a:latin typeface="楷体" panose="02010609060101010101" pitchFamily="49" charset="-122"/>
                <a:ea typeface="楷体" panose="02010609060101010101" pitchFamily="49" charset="-122"/>
              </a:rPr>
              <a:t>世纪</a:t>
            </a:r>
            <a:r>
              <a:rPr lang="en-US" altLang="zh-CN" sz="2800" dirty="0">
                <a:latin typeface="楷体" panose="02010609060101010101" pitchFamily="49" charset="-122"/>
                <a:ea typeface="楷体" panose="02010609060101010101" pitchFamily="49" charset="-122"/>
              </a:rPr>
              <a:t>80</a:t>
            </a:r>
            <a:r>
              <a:rPr lang="zh-CN" altLang="en-US" sz="2800" dirty="0">
                <a:latin typeface="楷体" panose="02010609060101010101" pitchFamily="49" charset="-122"/>
                <a:ea typeface="楷体" panose="02010609060101010101" pitchFamily="49" charset="-122"/>
              </a:rPr>
              <a:t>年代邓小平提出“教育要面向现代化，面向世界，面向未来”的指导思想。</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（2）1986年后普及义务教育 ，制定《义务教育法 》；实行职业教育和普通教育并举；扩大高等教育学校的自主权。</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（3）</a:t>
            </a:r>
            <a:r>
              <a:rPr lang="en-US" altLang="zh-CN" sz="2800" dirty="0">
                <a:latin typeface="楷体" panose="02010609060101010101" pitchFamily="49" charset="-122"/>
                <a:ea typeface="楷体" panose="02010609060101010101" pitchFamily="49" charset="-122"/>
              </a:rPr>
              <a:t>1995</a:t>
            </a:r>
            <a:r>
              <a:rPr lang="zh-CN" altLang="en-US" sz="2800" dirty="0">
                <a:latin typeface="楷体" panose="02010609060101010101" pitchFamily="49" charset="-122"/>
                <a:ea typeface="楷体" panose="02010609060101010101" pitchFamily="49" charset="-122"/>
              </a:rPr>
              <a:t>年提出“科教兴国 ”的发展战略。</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4</a:t>
            </a: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20</a:t>
            </a:r>
            <a:r>
              <a:rPr lang="zh-CN" altLang="en-US" sz="2800" dirty="0">
                <a:latin typeface="楷体" panose="02010609060101010101" pitchFamily="49" charset="-122"/>
                <a:ea typeface="楷体" panose="02010609060101010101" pitchFamily="49" charset="-122"/>
              </a:rPr>
              <a:t>世纪</a:t>
            </a:r>
            <a:r>
              <a:rPr lang="en-US" altLang="zh-CN" sz="2800" dirty="0">
                <a:latin typeface="楷体" panose="02010609060101010101" pitchFamily="49" charset="-122"/>
                <a:ea typeface="楷体" panose="02010609060101010101" pitchFamily="49" charset="-122"/>
              </a:rPr>
              <a:t>90</a:t>
            </a:r>
            <a:r>
              <a:rPr lang="zh-CN" altLang="en-US" sz="2800" dirty="0">
                <a:latin typeface="楷体" panose="02010609060101010101" pitchFamily="49" charset="-122"/>
                <a:ea typeface="楷体" panose="02010609060101010101" pitchFamily="49" charset="-122"/>
              </a:rPr>
              <a:t>年代启动</a:t>
            </a:r>
            <a:r>
              <a:rPr lang="en-US" altLang="zh-CN" sz="2800" dirty="0">
                <a:latin typeface="楷体" panose="02010609060101010101" pitchFamily="49" charset="-122"/>
                <a:ea typeface="楷体" panose="02010609060101010101" pitchFamily="49" charset="-122"/>
              </a:rPr>
              <a:t>“211</a:t>
            </a:r>
            <a:r>
              <a:rPr lang="zh-CN" altLang="en-US" sz="2800" dirty="0">
                <a:latin typeface="楷体" panose="02010609060101010101" pitchFamily="49" charset="-122"/>
                <a:ea typeface="楷体" panose="02010609060101010101" pitchFamily="49" charset="-122"/>
              </a:rPr>
              <a:t>工程</a:t>
            </a:r>
            <a:r>
              <a:rPr lang="en-US" altLang="zh-CN" sz="2800" dirty="0">
                <a:latin typeface="楷体" panose="02010609060101010101" pitchFamily="49" charset="-122"/>
                <a:ea typeface="楷体" panose="02010609060101010101" pitchFamily="49" charset="-122"/>
              </a:rPr>
              <a:t>”</a:t>
            </a:r>
            <a:r>
              <a:rPr lang="zh-CN" altLang="en-US" sz="2800" dirty="0">
                <a:latin typeface="楷体" panose="02010609060101010101" pitchFamily="49" charset="-122"/>
                <a:ea typeface="楷体" panose="02010609060101010101" pitchFamily="49" charset="-122"/>
              </a:rPr>
              <a:t>计划</a:t>
            </a:r>
            <a:r>
              <a:rPr lang="en-US" altLang="zh-CN" sz="2800" dirty="0">
                <a:latin typeface="楷体" panose="02010609060101010101" pitchFamily="49" charset="-122"/>
                <a:ea typeface="楷体" panose="02010609060101010101" pitchFamily="49" charset="-122"/>
              </a:rPr>
              <a:t>——</a:t>
            </a:r>
            <a:r>
              <a:rPr lang="zh-CN" altLang="en-US" sz="2800" dirty="0">
                <a:latin typeface="楷体" panose="02010609060101010101" pitchFamily="49" charset="-122"/>
                <a:ea typeface="楷体" panose="02010609060101010101" pitchFamily="49" charset="-122"/>
              </a:rPr>
              <a:t>高等教育；</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和</a:t>
            </a:r>
            <a:r>
              <a:rPr lang="en-US" altLang="zh-CN" sz="2800" dirty="0">
                <a:latin typeface="楷体" panose="02010609060101010101" pitchFamily="49" charset="-122"/>
                <a:ea typeface="楷体" panose="02010609060101010101" pitchFamily="49" charset="-122"/>
              </a:rPr>
              <a:t>“</a:t>
            </a:r>
            <a:r>
              <a:rPr lang="zh-CN" altLang="en-US" sz="2800" dirty="0">
                <a:latin typeface="楷体" panose="02010609060101010101" pitchFamily="49" charset="-122"/>
                <a:ea typeface="楷体" panose="02010609060101010101" pitchFamily="49" charset="-122"/>
              </a:rPr>
              <a:t>希望工程</a:t>
            </a:r>
            <a:r>
              <a:rPr lang="en-US" altLang="zh-CN" sz="2800" dirty="0">
                <a:latin typeface="楷体" panose="02010609060101010101" pitchFamily="49" charset="-122"/>
                <a:ea typeface="楷体" panose="02010609060101010101" pitchFamily="49" charset="-122"/>
              </a:rPr>
              <a:t>”——</a:t>
            </a:r>
            <a:r>
              <a:rPr lang="zh-CN" altLang="en-US" sz="2800" dirty="0">
                <a:latin typeface="楷体" panose="02010609060101010101" pitchFamily="49" charset="-122"/>
                <a:ea typeface="楷体" panose="02010609060101010101" pitchFamily="49" charset="-122"/>
              </a:rPr>
              <a:t>教育投资。</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5</a:t>
            </a: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2017</a:t>
            </a:r>
            <a:r>
              <a:rPr lang="zh-CN" altLang="en-US" sz="2800" dirty="0">
                <a:latin typeface="楷体" panose="02010609060101010101" pitchFamily="49" charset="-122"/>
                <a:ea typeface="楷体" panose="02010609060101010101" pitchFamily="49" charset="-122"/>
              </a:rPr>
              <a:t>实施</a:t>
            </a:r>
            <a:r>
              <a:rPr lang="en-US" altLang="zh-CN" sz="2800" dirty="0">
                <a:latin typeface="楷体" panose="02010609060101010101" pitchFamily="49" charset="-122"/>
                <a:ea typeface="楷体" panose="02010609060101010101" pitchFamily="49" charset="-122"/>
                <a:sym typeface="+mn-ea"/>
              </a:rPr>
              <a:t>“</a:t>
            </a:r>
            <a:r>
              <a:rPr lang="zh-CN" altLang="en-US" sz="2800" dirty="0">
                <a:latin typeface="楷体" panose="02010609060101010101" pitchFamily="49" charset="-122"/>
                <a:ea typeface="楷体" panose="02010609060101010101" pitchFamily="49" charset="-122"/>
                <a:sym typeface="+mn-ea"/>
              </a:rPr>
              <a:t>双一流</a:t>
            </a:r>
            <a:r>
              <a:rPr lang="en-US" altLang="zh-CN" sz="2800" dirty="0">
                <a:latin typeface="楷体" panose="02010609060101010101" pitchFamily="49" charset="-122"/>
                <a:ea typeface="楷体" panose="02010609060101010101" pitchFamily="49" charset="-122"/>
                <a:sym typeface="+mn-ea"/>
              </a:rPr>
              <a:t>”</a:t>
            </a:r>
            <a:endParaRPr lang="en-US" altLang="zh-CN" sz="2800"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blinds(horizontal)">
                                      <p:cBhvr>
                                        <p:cTn id="7" dur="500"/>
                                        <p:tgtEl>
                                          <p:spTgt spid="1290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9029"/>
                                        </p:tgtEl>
                                        <p:attrNameLst>
                                          <p:attrName>style.visibility</p:attrName>
                                        </p:attrNameLst>
                                      </p:cBhvr>
                                      <p:to>
                                        <p:strVal val="visible"/>
                                      </p:to>
                                    </p:set>
                                    <p:animEffect transition="in" filter="blinds(horizontal)">
                                      <p:cBhvr>
                                        <p:cTn id="12" dur="500"/>
                                        <p:tgtEl>
                                          <p:spTgt spid="129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bldLvl="0"/>
      <p:bldP spid="129029" grpId="0" bldLvl="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Rectangle 3"/>
          <p:cNvSpPr/>
          <p:nvPr/>
        </p:nvSpPr>
        <p:spPr>
          <a:xfrm>
            <a:off x="118745" y="305753"/>
            <a:ext cx="9833610" cy="675640"/>
          </a:xfrm>
          <a:prstGeom prst="rect">
            <a:avLst/>
          </a:prstGeom>
          <a:noFill/>
          <a:ln w="9525">
            <a:noFill/>
          </a:ln>
        </p:spPr>
        <p:txBody>
          <a:bodyPr wrap="square" anchor="ctr" anchorCtr="0">
            <a:spAutoFit/>
          </a:bodyPr>
          <a:p>
            <a:pPr indent="268605">
              <a:lnSpc>
                <a:spcPct val="95000"/>
              </a:lnSpc>
              <a:spcBef>
                <a:spcPct val="35000"/>
              </a:spcBef>
            </a:pPr>
            <a:r>
              <a:rPr lang="zh-CN" altLang="en-US" sz="4000" dirty="0">
                <a:latin typeface="楷体_GB2312" pitchFamily="49" charset="-122"/>
                <a:ea typeface="楷体" panose="02010609060101010101" pitchFamily="49" charset="-122"/>
              </a:rPr>
              <a:t>（二）现代中国的</a:t>
            </a:r>
            <a:r>
              <a:rPr lang="zh-CN" altLang="en-US" sz="4000" dirty="0">
                <a:solidFill>
                  <a:srgbClr val="FF0000"/>
                </a:solidFill>
                <a:latin typeface="楷体_GB2312" pitchFamily="49" charset="-122"/>
                <a:ea typeface="楷体" panose="02010609060101010101" pitchFamily="49" charset="-122"/>
              </a:rPr>
              <a:t>民主政治建设</a:t>
            </a:r>
            <a:r>
              <a:rPr lang="zh-CN" altLang="en-US" sz="4000" dirty="0">
                <a:latin typeface="楷体_GB2312" pitchFamily="49" charset="-122"/>
                <a:ea typeface="楷体" panose="02010609060101010101" pitchFamily="49" charset="-122"/>
              </a:rPr>
              <a:t>：</a:t>
            </a:r>
            <a:endParaRPr lang="zh-CN" altLang="en-US" sz="4000" dirty="0">
              <a:latin typeface="楷体_GB2312" pitchFamily="49" charset="-122"/>
              <a:ea typeface="楷体" panose="02010609060101010101" pitchFamily="49" charset="-122"/>
            </a:endParaRPr>
          </a:p>
        </p:txBody>
      </p:sp>
      <p:sp>
        <p:nvSpPr>
          <p:cNvPr id="16388" name="Text Box 4"/>
          <p:cNvSpPr txBox="1"/>
          <p:nvPr/>
        </p:nvSpPr>
        <p:spPr>
          <a:xfrm>
            <a:off x="1999615" y="1813560"/>
            <a:ext cx="7074535" cy="583565"/>
          </a:xfrm>
          <a:prstGeom prst="rect">
            <a:avLst/>
          </a:prstGeom>
          <a:noFill/>
          <a:ln w="9525">
            <a:noFill/>
          </a:ln>
        </p:spPr>
        <p:txBody>
          <a:bodyPr wrap="square" anchor="t" anchorCtr="0">
            <a:spAutoFit/>
          </a:bodyPr>
          <a:p>
            <a:pPr>
              <a:spcBef>
                <a:spcPct val="10000"/>
              </a:spcBef>
            </a:pPr>
            <a:r>
              <a:rPr lang="zh-CN" altLang="en-US" sz="3200" b="1" dirty="0">
                <a:solidFill>
                  <a:schemeClr val="accent4">
                    <a:lumMod val="50000"/>
                  </a:schemeClr>
                </a:solidFill>
                <a:latin typeface="宋体" panose="02010600030101010101" pitchFamily="2" charset="-122"/>
                <a:ea typeface="宋体" panose="02010600030101010101" pitchFamily="2" charset="-122"/>
              </a:rPr>
              <a:t>1、人民代表大会制</a:t>
            </a:r>
            <a:endParaRPr lang="zh-CN" altLang="en-US" sz="3200" b="1" dirty="0">
              <a:solidFill>
                <a:schemeClr val="accent4">
                  <a:lumMod val="50000"/>
                </a:schemeClr>
              </a:solidFill>
              <a:latin typeface="宋体" panose="02010600030101010101" pitchFamily="2" charset="-122"/>
              <a:ea typeface="宋体" panose="02010600030101010101" pitchFamily="2" charset="-122"/>
            </a:endParaRPr>
          </a:p>
        </p:txBody>
      </p:sp>
      <p:sp>
        <p:nvSpPr>
          <p:cNvPr id="19460" name="Text Box 4"/>
          <p:cNvSpPr txBox="1"/>
          <p:nvPr/>
        </p:nvSpPr>
        <p:spPr>
          <a:xfrm>
            <a:off x="2080895" y="2997200"/>
            <a:ext cx="8447405" cy="583565"/>
          </a:xfrm>
          <a:prstGeom prst="rect">
            <a:avLst/>
          </a:prstGeom>
          <a:noFill/>
          <a:ln w="9525">
            <a:noFill/>
          </a:ln>
        </p:spPr>
        <p:txBody>
          <a:bodyPr wrap="square" anchor="t" anchorCtr="0">
            <a:spAutoFit/>
          </a:bodyPr>
          <a:p>
            <a:pPr>
              <a:spcBef>
                <a:spcPct val="10000"/>
              </a:spcBef>
            </a:pPr>
            <a:r>
              <a:rPr lang="zh-CN" altLang="en-US" sz="3200" b="1" dirty="0">
                <a:solidFill>
                  <a:schemeClr val="accent4">
                    <a:lumMod val="50000"/>
                  </a:schemeClr>
                </a:solidFill>
                <a:latin typeface="宋体" panose="02010600030101010101" pitchFamily="2" charset="-122"/>
                <a:ea typeface="宋体" panose="02010600030101010101" pitchFamily="2" charset="-122"/>
                <a:sym typeface="Arial" panose="020B0604020202020204" pitchFamily="34" charset="0"/>
              </a:rPr>
              <a:t>2、中国共产党领导多党合作和政治协商制度</a:t>
            </a:r>
            <a:endParaRPr lang="zh-CN" altLang="en-US" sz="3200" b="1" dirty="0">
              <a:solidFill>
                <a:schemeClr val="accent4">
                  <a:lumMod val="50000"/>
                </a:schemeClr>
              </a:solidFill>
              <a:latin typeface="宋体" panose="02010600030101010101" pitchFamily="2" charset="-122"/>
              <a:ea typeface="宋体" panose="02010600030101010101" pitchFamily="2" charset="-122"/>
              <a:sym typeface="Arial" panose="020B0604020202020204" pitchFamily="34" charset="0"/>
            </a:endParaRPr>
          </a:p>
        </p:txBody>
      </p:sp>
      <p:sp>
        <p:nvSpPr>
          <p:cNvPr id="21508" name="Text Box 4"/>
          <p:cNvSpPr txBox="1"/>
          <p:nvPr/>
        </p:nvSpPr>
        <p:spPr>
          <a:xfrm>
            <a:off x="1998663" y="4090988"/>
            <a:ext cx="6754812" cy="583565"/>
          </a:xfrm>
          <a:prstGeom prst="rect">
            <a:avLst/>
          </a:prstGeom>
          <a:noFill/>
          <a:ln w="9525">
            <a:noFill/>
          </a:ln>
        </p:spPr>
        <p:txBody>
          <a:bodyPr anchor="t" anchorCtr="0">
            <a:spAutoFit/>
          </a:bodyPr>
          <a:p>
            <a:pPr>
              <a:spcBef>
                <a:spcPct val="10000"/>
              </a:spcBef>
            </a:pPr>
            <a:r>
              <a:rPr lang="zh-CN" altLang="en-US" sz="3200" b="1" dirty="0">
                <a:solidFill>
                  <a:schemeClr val="accent4">
                    <a:lumMod val="50000"/>
                  </a:schemeClr>
                </a:solidFill>
                <a:latin typeface="宋体" panose="02010600030101010101" pitchFamily="2" charset="-122"/>
                <a:ea typeface="宋体" panose="02010600030101010101" pitchFamily="2" charset="-122"/>
                <a:sym typeface="Arial" panose="020B0604020202020204" pitchFamily="34" charset="0"/>
              </a:rPr>
              <a:t>3、民族区域自治制度的建立和完善</a:t>
            </a:r>
            <a:endParaRPr lang="zh-CN" altLang="en-US" sz="3200" b="1" dirty="0">
              <a:solidFill>
                <a:schemeClr val="accent4">
                  <a:lumMod val="50000"/>
                </a:schemeClr>
              </a:solidFill>
              <a:latin typeface="宋体" panose="02010600030101010101" pitchFamily="2" charset="-122"/>
              <a:ea typeface="宋体" panose="02010600030101010101" pitchFamily="2"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wipe(down)">
                                      <p:cBhvr>
                                        <p:cTn id="15"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19460" grpId="0"/>
      <p:bldP spid="21508" grpId="0" bldLvl="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30" name="Text Box 6"/>
          <p:cNvSpPr txBox="1"/>
          <p:nvPr/>
        </p:nvSpPr>
        <p:spPr>
          <a:xfrm>
            <a:off x="1830388" y="1057275"/>
            <a:ext cx="8907462" cy="3782695"/>
          </a:xfrm>
          <a:prstGeom prst="rect">
            <a:avLst/>
          </a:prstGeom>
          <a:noFill/>
          <a:ln w="9525">
            <a:noFill/>
          </a:ln>
        </p:spPr>
        <p:txBody>
          <a:bodyPr wrap="square" anchor="t" anchorCtr="0">
            <a:spAutoFit/>
          </a:bodyPr>
          <a:p>
            <a:pPr>
              <a:lnSpc>
                <a:spcPct val="120000"/>
              </a:lnSpc>
            </a:pPr>
            <a:r>
              <a:rPr lang="zh-CN" altLang="en-US" sz="3200" dirty="0">
                <a:latin typeface="楷体" panose="02010609060101010101" pitchFamily="49" charset="-122"/>
                <a:ea typeface="楷体" panose="02010609060101010101" pitchFamily="49" charset="-122"/>
                <a:sym typeface="Arial" panose="020B0604020202020204" pitchFamily="34" charset="0"/>
              </a:rPr>
              <a:t>2、教育发展的成就</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lnSpc>
                <a:spcPct val="120000"/>
              </a:lnSpc>
            </a:pPr>
            <a:r>
              <a:rPr lang="zh-CN" altLang="en-US" sz="2800" dirty="0">
                <a:latin typeface="楷体" panose="02010609060101010101" pitchFamily="49" charset="-122"/>
                <a:ea typeface="楷体" panose="02010609060101010101" pitchFamily="49" charset="-122"/>
                <a:sym typeface="Arial" panose="020B0604020202020204" pitchFamily="34" charset="0"/>
              </a:rPr>
              <a:t>(1)时间：至20世纪末。</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lnSpc>
                <a:spcPct val="120000"/>
              </a:lnSpc>
            </a:pPr>
            <a:r>
              <a:rPr lang="zh-CN" altLang="en-US" sz="2800" dirty="0">
                <a:latin typeface="楷体" panose="02010609060101010101" pitchFamily="49" charset="-122"/>
                <a:ea typeface="楷体" panose="02010609060101010101" pitchFamily="49" charset="-122"/>
                <a:sym typeface="Arial" panose="020B0604020202020204" pitchFamily="34" charset="0"/>
              </a:rPr>
              <a:t>(2)成就</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lnSpc>
                <a:spcPct val="120000"/>
              </a:lnSpc>
            </a:pPr>
            <a:r>
              <a:rPr lang="zh-CN" altLang="en-US" sz="2800" dirty="0">
                <a:latin typeface="楷体" panose="02010609060101010101" pitchFamily="49" charset="-122"/>
                <a:ea typeface="楷体" panose="02010609060101010101" pitchFamily="49" charset="-122"/>
                <a:sym typeface="Arial" panose="020B0604020202020204" pitchFamily="34" charset="0"/>
              </a:rPr>
              <a:t>①</a:t>
            </a:r>
            <a:r>
              <a:rPr lang="zh-CN" altLang="en-US" sz="2800" dirty="0">
                <a:solidFill>
                  <a:srgbClr val="FF0000"/>
                </a:solidFill>
                <a:latin typeface="楷体" panose="02010609060101010101" pitchFamily="49" charset="-122"/>
                <a:ea typeface="楷体" panose="02010609060101010101" pitchFamily="49" charset="-122"/>
                <a:sym typeface="Arial" panose="020B0604020202020204" pitchFamily="34" charset="0"/>
              </a:rPr>
              <a:t>基本</a:t>
            </a:r>
            <a:r>
              <a:rPr lang="zh-CN" altLang="en-US" sz="2800" dirty="0">
                <a:latin typeface="楷体" panose="02010609060101010101" pitchFamily="49" charset="-122"/>
                <a:ea typeface="楷体" panose="02010609060101010101" pitchFamily="49" charset="-122"/>
                <a:sym typeface="Arial" panose="020B0604020202020204" pitchFamily="34" charset="0"/>
              </a:rPr>
              <a:t>扫除了青壮年文盲 和基本普及九年义务教育。</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lnSpc>
                <a:spcPct val="120000"/>
              </a:lnSpc>
            </a:pPr>
            <a:r>
              <a:rPr lang="zh-CN" altLang="en-US" sz="2800" dirty="0">
                <a:latin typeface="楷体" panose="02010609060101010101" pitchFamily="49" charset="-122"/>
                <a:ea typeface="楷体" panose="02010609060101010101" pitchFamily="49" charset="-122"/>
                <a:sym typeface="Arial" panose="020B0604020202020204" pitchFamily="34" charset="0"/>
              </a:rPr>
              <a:t>②基础教育得到国家充分重视。</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lnSpc>
                <a:spcPct val="120000"/>
              </a:lnSpc>
            </a:pPr>
            <a:r>
              <a:rPr lang="zh-CN" altLang="en-US" sz="2800" dirty="0">
                <a:latin typeface="楷体" panose="02010609060101010101" pitchFamily="49" charset="-122"/>
                <a:ea typeface="楷体" panose="02010609060101010101" pitchFamily="49" charset="-122"/>
                <a:sym typeface="Arial" panose="020B0604020202020204" pitchFamily="34" charset="0"/>
              </a:rPr>
              <a:t>③高等教育持续发展。</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lnSpc>
                <a:spcPct val="120000"/>
              </a:lnSpc>
            </a:pPr>
            <a:r>
              <a:rPr lang="zh-CN" altLang="en-US" sz="2800" dirty="0">
                <a:latin typeface="楷体" panose="02010609060101010101" pitchFamily="49" charset="-122"/>
                <a:ea typeface="楷体" panose="02010609060101010101" pitchFamily="49" charset="-122"/>
                <a:sym typeface="Arial" panose="020B0604020202020204" pitchFamily="34" charset="0"/>
              </a:rPr>
              <a:t>④西部少数民族地区的教育变化很大。</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9030">
                                            <p:txEl>
                                              <p:charRg st="0" end="10"/>
                                            </p:txEl>
                                          </p:spTgt>
                                        </p:tgtEl>
                                        <p:attrNameLst>
                                          <p:attrName>style.visibility</p:attrName>
                                        </p:attrNameLst>
                                      </p:cBhvr>
                                      <p:to>
                                        <p:strVal val="visible"/>
                                      </p:to>
                                    </p:set>
                                    <p:animEffect transition="in" filter="blinds(horizontal)">
                                      <p:cBhvr>
                                        <p:cTn id="7" dur="500"/>
                                        <p:tgtEl>
                                          <p:spTgt spid="129030">
                                            <p:txEl>
                                              <p:charRg st="0" end="1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9030">
                                            <p:txEl>
                                              <p:charRg st="10" end="24"/>
                                            </p:txEl>
                                          </p:spTgt>
                                        </p:tgtEl>
                                        <p:attrNameLst>
                                          <p:attrName>style.visibility</p:attrName>
                                        </p:attrNameLst>
                                      </p:cBhvr>
                                      <p:to>
                                        <p:strVal val="visible"/>
                                      </p:to>
                                    </p:set>
                                    <p:animEffect transition="in" filter="blinds(horizontal)">
                                      <p:cBhvr>
                                        <p:cTn id="12" dur="500"/>
                                        <p:tgtEl>
                                          <p:spTgt spid="129030">
                                            <p:txEl>
                                              <p:charRg st="10" end="24"/>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29030">
                                            <p:txEl>
                                              <p:charRg st="24" end="30"/>
                                            </p:txEl>
                                          </p:spTgt>
                                        </p:tgtEl>
                                        <p:attrNameLst>
                                          <p:attrName>style.visibility</p:attrName>
                                        </p:attrNameLst>
                                      </p:cBhvr>
                                      <p:to>
                                        <p:strVal val="visible"/>
                                      </p:to>
                                    </p:set>
                                    <p:animEffect transition="in" filter="blinds(horizontal)">
                                      <p:cBhvr>
                                        <p:cTn id="15" dur="500"/>
                                        <p:tgtEl>
                                          <p:spTgt spid="129030">
                                            <p:txEl>
                                              <p:charRg st="24" end="3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29030">
                                            <p:txEl>
                                              <p:charRg st="30" end="55"/>
                                            </p:txEl>
                                          </p:spTgt>
                                        </p:tgtEl>
                                        <p:attrNameLst>
                                          <p:attrName>style.visibility</p:attrName>
                                        </p:attrNameLst>
                                      </p:cBhvr>
                                      <p:to>
                                        <p:strVal val="visible"/>
                                      </p:to>
                                    </p:set>
                                    <p:animEffect transition="in" filter="blinds(horizontal)">
                                      <p:cBhvr>
                                        <p:cTn id="18" dur="500"/>
                                        <p:tgtEl>
                                          <p:spTgt spid="129030">
                                            <p:txEl>
                                              <p:charRg st="30" end="5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29030">
                                            <p:txEl>
                                              <p:charRg st="55" end="70"/>
                                            </p:txEl>
                                          </p:spTgt>
                                        </p:tgtEl>
                                        <p:attrNameLst>
                                          <p:attrName>style.visibility</p:attrName>
                                        </p:attrNameLst>
                                      </p:cBhvr>
                                      <p:to>
                                        <p:strVal val="visible"/>
                                      </p:to>
                                    </p:set>
                                    <p:animEffect transition="in" filter="blinds(horizontal)">
                                      <p:cBhvr>
                                        <p:cTn id="21" dur="500"/>
                                        <p:tgtEl>
                                          <p:spTgt spid="129030">
                                            <p:txEl>
                                              <p:charRg st="55" end="7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29030">
                                            <p:txEl>
                                              <p:charRg st="70" end="81"/>
                                            </p:txEl>
                                          </p:spTgt>
                                        </p:tgtEl>
                                        <p:attrNameLst>
                                          <p:attrName>style.visibility</p:attrName>
                                        </p:attrNameLst>
                                      </p:cBhvr>
                                      <p:to>
                                        <p:strVal val="visible"/>
                                      </p:to>
                                    </p:set>
                                    <p:animEffect transition="in" filter="blinds(horizontal)">
                                      <p:cBhvr>
                                        <p:cTn id="24" dur="500"/>
                                        <p:tgtEl>
                                          <p:spTgt spid="129030">
                                            <p:txEl>
                                              <p:charRg st="70" end="81"/>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29030">
                                            <p:txEl>
                                              <p:charRg st="81" end="99"/>
                                            </p:txEl>
                                          </p:spTgt>
                                        </p:tgtEl>
                                        <p:attrNameLst>
                                          <p:attrName>style.visibility</p:attrName>
                                        </p:attrNameLst>
                                      </p:cBhvr>
                                      <p:to>
                                        <p:strVal val="visible"/>
                                      </p:to>
                                    </p:set>
                                    <p:animEffect transition="in" filter="blinds(horizontal)">
                                      <p:cBhvr>
                                        <p:cTn id="27" dur="500"/>
                                        <p:tgtEl>
                                          <p:spTgt spid="129030">
                                            <p:txEl>
                                              <p:charRg st="81" end="9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18920" y="1737360"/>
            <a:ext cx="5372735" cy="706755"/>
          </a:xfrm>
          <a:prstGeom prst="rect">
            <a:avLst/>
          </a:prstGeom>
          <a:noFill/>
        </p:spPr>
        <p:txBody>
          <a:bodyPr wrap="square" rtlCol="0">
            <a:spAutoFit/>
          </a:bodyPr>
          <a:p>
            <a:r>
              <a:rPr lang="zh-CN" altLang="en-US" sz="4000">
                <a:solidFill>
                  <a:schemeClr val="accent3">
                    <a:lumMod val="50000"/>
                  </a:schemeClr>
                </a:solidFill>
              </a:rPr>
              <a:t>社会生活习俗等</a:t>
            </a:r>
            <a:endParaRPr lang="zh-CN" altLang="en-US" sz="4000">
              <a:solidFill>
                <a:schemeClr val="accent3">
                  <a:lumMod val="50000"/>
                </a:schemeClr>
              </a:solidFill>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01" name="Picture 2" descr="1"/>
          <p:cNvPicPr>
            <a:picLocks noChangeAspect="1"/>
          </p:cNvPicPr>
          <p:nvPr/>
        </p:nvPicPr>
        <p:blipFill>
          <a:blip r:embed="rId1"/>
          <a:stretch>
            <a:fillRect/>
          </a:stretch>
        </p:blipFill>
        <p:spPr>
          <a:xfrm>
            <a:off x="1524000" y="376238"/>
            <a:ext cx="9220200" cy="6329362"/>
          </a:xfrm>
          <a:prstGeom prst="rect">
            <a:avLst/>
          </a:prstGeom>
          <a:noFill/>
          <a:ln w="9525">
            <a:noFill/>
          </a:ln>
        </p:spPr>
      </p:pic>
    </p:spTree>
  </p:cSld>
  <p:clrMapOvr>
    <a:masterClrMapping/>
  </p:clrMapOvr>
</p:sld>
</file>

<file path=ppt/slides/slide123.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srcRect t="2511" b="14575"/>
          <a:stretch>
            <a:fillRect/>
          </a:stretch>
        </p:blipFill>
        <p:spPr>
          <a:xfrm>
            <a:off x="0" y="2138680"/>
            <a:ext cx="12069445" cy="3521075"/>
          </a:xfrm>
          <a:prstGeom prst="rect">
            <a:avLst/>
          </a:prstGeom>
        </p:spPr>
      </p:pic>
      <p:grpSp>
        <p:nvGrpSpPr>
          <p:cNvPr id="30" name="组合 29"/>
          <p:cNvGrpSpPr/>
          <p:nvPr>
            <p:custDataLst>
              <p:tags r:id="rId3"/>
            </p:custDataLst>
          </p:nvPr>
        </p:nvGrpSpPr>
        <p:grpSpPr>
          <a:xfrm>
            <a:off x="10392410" y="5727700"/>
            <a:ext cx="1293495" cy="368300"/>
            <a:chOff x="16834" y="7085"/>
            <a:chExt cx="2037" cy="580"/>
          </a:xfrm>
        </p:grpSpPr>
        <p:sp>
          <p:nvSpPr>
            <p:cNvPr id="10" name="文本框 9"/>
            <p:cNvSpPr txBox="1"/>
            <p:nvPr>
              <p:custDataLst>
                <p:tags r:id="rId4"/>
              </p:custDataLst>
            </p:nvPr>
          </p:nvSpPr>
          <p:spPr>
            <a:xfrm>
              <a:off x="16834" y="7085"/>
              <a:ext cx="1848" cy="580"/>
            </a:xfrm>
            <a:prstGeom prst="rect">
              <a:avLst/>
            </a:prstGeom>
            <a:noFill/>
          </p:spPr>
          <p:txBody>
            <a:bodyPr wrap="square" rtlCol="0" anchor="t">
              <a:spAutoFit/>
            </a:bodyPr>
            <a:lstStyle/>
            <a:p>
              <a:pPr algn="ctr"/>
              <a:r>
                <a:rPr lang="zh-CN" altLang="en-US" b="1">
                  <a:solidFill>
                    <a:srgbClr val="FF0000"/>
                  </a:solidFill>
                  <a:latin typeface="微软雅黑" panose="020B0503020204020204" pitchFamily="34" charset="-122"/>
                  <a:ea typeface="微软雅黑" panose="020B0503020204020204" pitchFamily="34" charset="-122"/>
                </a:rPr>
                <a:t>新时期</a:t>
              </a:r>
              <a:endParaRPr lang="zh-CN" altLang="en-US" b="1">
                <a:solidFill>
                  <a:srgbClr val="FF0000"/>
                </a:solidFill>
                <a:latin typeface="微软雅黑" panose="020B0503020204020204" pitchFamily="34" charset="-122"/>
                <a:ea typeface="微软雅黑" panose="020B0503020204020204" pitchFamily="34" charset="-122"/>
              </a:endParaRPr>
            </a:p>
          </p:txBody>
        </p:sp>
        <p:cxnSp>
          <p:nvCxnSpPr>
            <p:cNvPr id="17" name="直接箭头连接符 16"/>
            <p:cNvCxnSpPr/>
            <p:nvPr>
              <p:custDataLst>
                <p:tags r:id="rId5"/>
              </p:custDataLst>
            </p:nvPr>
          </p:nvCxnSpPr>
          <p:spPr>
            <a:xfrm>
              <a:off x="18506" y="7363"/>
              <a:ext cx="365" cy="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custDataLst>
              <p:tags r:id="rId6"/>
            </p:custDataLst>
          </p:nvPr>
        </p:nvGrpSpPr>
        <p:grpSpPr>
          <a:xfrm>
            <a:off x="574040" y="5719445"/>
            <a:ext cx="2494280" cy="384810"/>
            <a:chOff x="904" y="7072"/>
            <a:chExt cx="3928" cy="606"/>
          </a:xfrm>
        </p:grpSpPr>
        <p:sp>
          <p:nvSpPr>
            <p:cNvPr id="3" name="文本框 2"/>
            <p:cNvSpPr txBox="1"/>
            <p:nvPr>
              <p:custDataLst>
                <p:tags r:id="rId7"/>
              </p:custDataLst>
            </p:nvPr>
          </p:nvSpPr>
          <p:spPr>
            <a:xfrm>
              <a:off x="1973" y="7085"/>
              <a:ext cx="1763" cy="580"/>
            </a:xfrm>
            <a:prstGeom prst="rect">
              <a:avLst/>
            </a:prstGeom>
            <a:noFill/>
          </p:spPr>
          <p:txBody>
            <a:bodyPr wrap="square" rtlCol="0">
              <a:spAutoFit/>
            </a:bodyPr>
            <a:lstStyle/>
            <a:p>
              <a:pPr algn="ctr"/>
              <a:r>
                <a:rPr lang="zh-CN" altLang="en-US" b="1">
                  <a:solidFill>
                    <a:schemeClr val="tx1"/>
                  </a:solidFill>
                  <a:latin typeface="微软雅黑" panose="020B0503020204020204" pitchFamily="34" charset="-122"/>
                  <a:ea typeface="微软雅黑" panose="020B0503020204020204" pitchFamily="34" charset="-122"/>
                </a:rPr>
                <a:t>过渡时期</a:t>
              </a:r>
              <a:endParaRPr lang="zh-CN" altLang="en-US" b="1">
                <a:solidFill>
                  <a:schemeClr val="tx1"/>
                </a:solidFill>
                <a:latin typeface="微软雅黑" panose="020B0503020204020204" pitchFamily="34" charset="-122"/>
                <a:ea typeface="微软雅黑" panose="020B0503020204020204" pitchFamily="34" charset="-122"/>
              </a:endParaRPr>
            </a:p>
          </p:txBody>
        </p:sp>
        <p:cxnSp>
          <p:nvCxnSpPr>
            <p:cNvPr id="11" name="直接箭头连接符 10"/>
            <p:cNvCxnSpPr/>
            <p:nvPr>
              <p:custDataLst>
                <p:tags r:id="rId8"/>
              </p:custDataLst>
            </p:nvPr>
          </p:nvCxnSpPr>
          <p:spPr>
            <a:xfrm flipH="1">
              <a:off x="1058" y="7375"/>
              <a:ext cx="45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custDataLst>
                <p:tags r:id="rId9"/>
              </p:custDataLst>
            </p:nvPr>
          </p:nvCxnSpPr>
          <p:spPr>
            <a:xfrm>
              <a:off x="4197" y="7375"/>
              <a:ext cx="44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0"/>
              </p:custDataLst>
            </p:nvPr>
          </p:nvCxnSpPr>
          <p:spPr>
            <a:xfrm flipH="1">
              <a:off x="904" y="7072"/>
              <a:ext cx="0" cy="606"/>
            </a:xfrm>
            <a:prstGeom prst="line">
              <a:avLst/>
            </a:prstGeom>
            <a:ln w="28575" cmpd="sng">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1"/>
              </p:custDataLst>
            </p:nvPr>
          </p:nvCxnSpPr>
          <p:spPr>
            <a:xfrm flipH="1">
              <a:off x="4832" y="7072"/>
              <a:ext cx="0" cy="606"/>
            </a:xfrm>
            <a:prstGeom prst="line">
              <a:avLst/>
            </a:prstGeom>
            <a:ln w="28575" cmpd="sng">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custDataLst>
              <p:tags r:id="rId12"/>
            </p:custDataLst>
          </p:nvPr>
        </p:nvGrpSpPr>
        <p:grpSpPr>
          <a:xfrm>
            <a:off x="3105150" y="5719445"/>
            <a:ext cx="3789045" cy="384810"/>
            <a:chOff x="4890" y="7072"/>
            <a:chExt cx="5967" cy="606"/>
          </a:xfrm>
        </p:grpSpPr>
        <p:sp>
          <p:nvSpPr>
            <p:cNvPr id="6" name="文本框 5"/>
            <p:cNvSpPr txBox="1"/>
            <p:nvPr>
              <p:custDataLst>
                <p:tags r:id="rId13"/>
              </p:custDataLst>
            </p:nvPr>
          </p:nvSpPr>
          <p:spPr>
            <a:xfrm>
              <a:off x="5852" y="7085"/>
              <a:ext cx="3948" cy="580"/>
            </a:xfrm>
            <a:prstGeom prst="rect">
              <a:avLst/>
            </a:prstGeom>
            <a:noFill/>
          </p:spPr>
          <p:txBody>
            <a:bodyPr wrap="square" rtlCol="0">
              <a:spAutoFit/>
            </a:bodyPr>
            <a:lstStyle/>
            <a:p>
              <a:pPr algn="ctr"/>
              <a:r>
                <a:rPr lang="zh-CN" altLang="en-US" b="1">
                  <a:solidFill>
                    <a:schemeClr val="tx1"/>
                  </a:solidFill>
                  <a:latin typeface="微软雅黑" panose="020B0503020204020204" pitchFamily="34" charset="-122"/>
                  <a:ea typeface="微软雅黑" panose="020B0503020204020204" pitchFamily="34" charset="-122"/>
                </a:rPr>
                <a:t>全面建设社会主义时期</a:t>
              </a:r>
              <a:endParaRPr lang="zh-CN" altLang="en-US" b="1">
                <a:solidFill>
                  <a:schemeClr val="tx1"/>
                </a:solidFill>
                <a:latin typeface="微软雅黑" panose="020B0503020204020204" pitchFamily="34" charset="-122"/>
                <a:ea typeface="微软雅黑" panose="020B0503020204020204" pitchFamily="34" charset="-122"/>
              </a:endParaRPr>
            </a:p>
          </p:txBody>
        </p:sp>
        <p:cxnSp>
          <p:nvCxnSpPr>
            <p:cNvPr id="12" name="直接箭头连接符 11"/>
            <p:cNvCxnSpPr/>
            <p:nvPr>
              <p:custDataLst>
                <p:tags r:id="rId14"/>
              </p:custDataLst>
            </p:nvPr>
          </p:nvCxnSpPr>
          <p:spPr>
            <a:xfrm flipH="1">
              <a:off x="4890" y="7375"/>
              <a:ext cx="45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custDataLst>
                <p:tags r:id="rId15"/>
              </p:custDataLst>
            </p:nvPr>
          </p:nvCxnSpPr>
          <p:spPr>
            <a:xfrm>
              <a:off x="10308" y="7375"/>
              <a:ext cx="44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flipH="1">
              <a:off x="10857" y="7072"/>
              <a:ext cx="0" cy="606"/>
            </a:xfrm>
            <a:prstGeom prst="line">
              <a:avLst/>
            </a:prstGeom>
            <a:ln w="28575" cmpd="sng">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custDataLst>
              <p:tags r:id="rId17"/>
            </p:custDataLst>
          </p:nvPr>
        </p:nvGrpSpPr>
        <p:grpSpPr>
          <a:xfrm>
            <a:off x="6991985" y="5719445"/>
            <a:ext cx="2825115" cy="384810"/>
            <a:chOff x="11011" y="7072"/>
            <a:chExt cx="4449" cy="606"/>
          </a:xfrm>
        </p:grpSpPr>
        <p:sp>
          <p:nvSpPr>
            <p:cNvPr id="7" name="文本框 6"/>
            <p:cNvSpPr txBox="1"/>
            <p:nvPr>
              <p:custDataLst>
                <p:tags r:id="rId18"/>
              </p:custDataLst>
            </p:nvPr>
          </p:nvSpPr>
          <p:spPr>
            <a:xfrm>
              <a:off x="11891" y="7085"/>
              <a:ext cx="2462" cy="580"/>
            </a:xfrm>
            <a:prstGeom prst="rect">
              <a:avLst/>
            </a:prstGeom>
            <a:noFill/>
          </p:spPr>
          <p:txBody>
            <a:bodyPr wrap="square" rtlCol="0">
              <a:spAutoFit/>
            </a:bodyPr>
            <a:lstStyle/>
            <a:p>
              <a:pPr algn="ctr"/>
              <a:r>
                <a:rPr lang="zh-CN" altLang="en-US" b="1">
                  <a:solidFill>
                    <a:schemeClr val="tx1"/>
                  </a:solidFill>
                  <a:latin typeface="微软雅黑" panose="020B0503020204020204" pitchFamily="34" charset="-122"/>
                  <a:ea typeface="微软雅黑" panose="020B0503020204020204" pitchFamily="34" charset="-122"/>
                </a:rPr>
                <a:t>十年文革时期</a:t>
              </a:r>
              <a:endParaRPr lang="zh-CN" altLang="en-US" b="1">
                <a:solidFill>
                  <a:schemeClr val="tx1"/>
                </a:solidFill>
                <a:latin typeface="微软雅黑" panose="020B0503020204020204" pitchFamily="34" charset="-122"/>
                <a:ea typeface="微软雅黑" panose="020B0503020204020204" pitchFamily="34" charset="-122"/>
              </a:endParaRPr>
            </a:p>
          </p:txBody>
        </p:sp>
        <p:cxnSp>
          <p:nvCxnSpPr>
            <p:cNvPr id="13" name="直接箭头连接符 12"/>
            <p:cNvCxnSpPr/>
            <p:nvPr>
              <p:custDataLst>
                <p:tags r:id="rId19"/>
              </p:custDataLst>
            </p:nvPr>
          </p:nvCxnSpPr>
          <p:spPr>
            <a:xfrm flipH="1">
              <a:off x="11011" y="7375"/>
              <a:ext cx="45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custDataLst>
                <p:tags r:id="rId20"/>
              </p:custDataLst>
            </p:nvPr>
          </p:nvCxnSpPr>
          <p:spPr>
            <a:xfrm>
              <a:off x="14779" y="7375"/>
              <a:ext cx="44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21"/>
              </p:custDataLst>
            </p:nvPr>
          </p:nvCxnSpPr>
          <p:spPr>
            <a:xfrm flipH="1">
              <a:off x="15460" y="7072"/>
              <a:ext cx="0" cy="606"/>
            </a:xfrm>
            <a:prstGeom prst="line">
              <a:avLst/>
            </a:prstGeom>
            <a:ln w="28575" cmpd="sng">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custDataLst>
              <p:tags r:id="rId22"/>
            </p:custDataLst>
          </p:nvPr>
        </p:nvGrpSpPr>
        <p:grpSpPr>
          <a:xfrm>
            <a:off x="9754235" y="5589270"/>
            <a:ext cx="765810" cy="645160"/>
            <a:chOff x="15361" y="6867"/>
            <a:chExt cx="1206" cy="1016"/>
          </a:xfrm>
        </p:grpSpPr>
        <p:sp>
          <p:nvSpPr>
            <p:cNvPr id="9" name="文本框 8"/>
            <p:cNvSpPr txBox="1"/>
            <p:nvPr>
              <p:custDataLst>
                <p:tags r:id="rId23"/>
              </p:custDataLst>
            </p:nvPr>
          </p:nvSpPr>
          <p:spPr>
            <a:xfrm>
              <a:off x="15361" y="6867"/>
              <a:ext cx="1206" cy="1016"/>
            </a:xfrm>
            <a:prstGeom prst="rect">
              <a:avLst/>
            </a:prstGeom>
            <a:noFill/>
          </p:spPr>
          <p:txBody>
            <a:bodyPr wrap="square" rtlCol="0">
              <a:spAutoFit/>
            </a:bodyPr>
            <a:lstStyle/>
            <a:p>
              <a:pPr algn="ctr"/>
              <a:r>
                <a:rPr lang="zh-CN" altLang="en-US" b="1">
                  <a:solidFill>
                    <a:srgbClr val="FF0000"/>
                  </a:solidFill>
                  <a:latin typeface="微软雅黑" panose="020B0503020204020204" pitchFamily="34" charset="-122"/>
                  <a:ea typeface="微软雅黑" panose="020B0503020204020204" pitchFamily="34" charset="-122"/>
                </a:rPr>
                <a:t>两年</a:t>
              </a:r>
              <a:endParaRPr lang="zh-CN" altLang="en-US" b="1">
                <a:solidFill>
                  <a:srgbClr val="FF0000"/>
                </a:solidFill>
                <a:latin typeface="微软雅黑" panose="020B0503020204020204" pitchFamily="34" charset="-122"/>
                <a:ea typeface="微软雅黑" panose="020B0503020204020204" pitchFamily="34" charset="-122"/>
              </a:endParaRPr>
            </a:p>
            <a:p>
              <a:pPr algn="ctr"/>
              <a:r>
                <a:rPr lang="zh-CN" altLang="en-US" b="1">
                  <a:solidFill>
                    <a:srgbClr val="FF0000"/>
                  </a:solidFill>
                  <a:latin typeface="微软雅黑" panose="020B0503020204020204" pitchFamily="34" charset="-122"/>
                  <a:ea typeface="微软雅黑" panose="020B0503020204020204" pitchFamily="34" charset="-122"/>
                </a:rPr>
                <a:t>徘徊</a:t>
              </a:r>
              <a:endParaRPr lang="zh-CN" altLang="en-US" b="1">
                <a:solidFill>
                  <a:srgbClr val="FF0000"/>
                </a:solidFill>
                <a:latin typeface="微软雅黑" panose="020B0503020204020204" pitchFamily="34" charset="-122"/>
                <a:ea typeface="微软雅黑" panose="020B0503020204020204" pitchFamily="34" charset="-122"/>
              </a:endParaRPr>
            </a:p>
          </p:txBody>
        </p:sp>
        <p:cxnSp>
          <p:nvCxnSpPr>
            <p:cNvPr id="24" name="直接连接符 23"/>
            <p:cNvCxnSpPr/>
            <p:nvPr>
              <p:custDataLst>
                <p:tags r:id="rId24"/>
              </p:custDataLst>
            </p:nvPr>
          </p:nvCxnSpPr>
          <p:spPr>
            <a:xfrm flipH="1">
              <a:off x="16458" y="7072"/>
              <a:ext cx="0" cy="606"/>
            </a:xfrm>
            <a:prstGeom prst="line">
              <a:avLst/>
            </a:prstGeom>
            <a:ln w="28575" cmpd="sng">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25"/>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13915" y="2216785"/>
            <a:ext cx="5580380" cy="1014730"/>
          </a:xfrm>
          <a:prstGeom prst="rect">
            <a:avLst/>
          </a:prstGeom>
          <a:noFill/>
        </p:spPr>
        <p:txBody>
          <a:bodyPr wrap="square" rtlCol="0">
            <a:spAutoFit/>
          </a:bodyPr>
          <a:p>
            <a:r>
              <a:rPr lang="zh-CN" altLang="en-US" sz="6000" b="1">
                <a:gradFill>
                  <a:gsLst>
                    <a:gs pos="0">
                      <a:srgbClr val="007BD3"/>
                    </a:gs>
                    <a:gs pos="100000">
                      <a:srgbClr val="034373"/>
                    </a:gs>
                  </a:gsLst>
                  <a:lin scaled="0"/>
                </a:gradFill>
              </a:rPr>
              <a:t>谢谢大家</a:t>
            </a:r>
            <a:endParaRPr lang="zh-CN" altLang="en-US" sz="6000" b="1">
              <a:gradFill>
                <a:gsLst>
                  <a:gs pos="0">
                    <a:srgbClr val="007BD3"/>
                  </a:gs>
                  <a:gs pos="100000">
                    <a:srgbClr val="034373"/>
                  </a:gs>
                </a:gsLst>
                <a:lin scaled="0"/>
              </a:gradFill>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Rectangle 3"/>
          <p:cNvSpPr/>
          <p:nvPr/>
        </p:nvSpPr>
        <p:spPr>
          <a:xfrm>
            <a:off x="1352550" y="242888"/>
            <a:ext cx="6651625" cy="558800"/>
          </a:xfrm>
          <a:prstGeom prst="rect">
            <a:avLst/>
          </a:prstGeom>
          <a:noFill/>
          <a:ln w="9525">
            <a:noFill/>
          </a:ln>
        </p:spPr>
        <p:txBody>
          <a:bodyPr wrap="square" anchor="ctr" anchorCtr="0">
            <a:spAutoFit/>
          </a:bodyPr>
          <a:p>
            <a:pPr indent="268605">
              <a:lnSpc>
                <a:spcPct val="95000"/>
              </a:lnSpc>
              <a:spcBef>
                <a:spcPct val="35000"/>
              </a:spcBef>
            </a:pPr>
            <a:r>
              <a:rPr lang="zh-CN" altLang="en-US" sz="3200" dirty="0">
                <a:solidFill>
                  <a:srgbClr val="FF0000"/>
                </a:solidFill>
                <a:latin typeface="楷体_GB2312" pitchFamily="49" charset="-122"/>
                <a:ea typeface="楷体" panose="02010609060101010101" pitchFamily="49" charset="-122"/>
              </a:rPr>
              <a:t>（二）现代中国的民主政治建设：</a:t>
            </a:r>
            <a:endParaRPr lang="zh-CN" altLang="en-US" sz="3200" dirty="0">
              <a:solidFill>
                <a:srgbClr val="FF0000"/>
              </a:solidFill>
              <a:latin typeface="楷体_GB2312" pitchFamily="49" charset="-122"/>
              <a:ea typeface="楷体" panose="02010609060101010101" pitchFamily="49" charset="-122"/>
            </a:endParaRPr>
          </a:p>
        </p:txBody>
      </p:sp>
      <p:sp>
        <p:nvSpPr>
          <p:cNvPr id="16388" name="Text Box 4"/>
          <p:cNvSpPr txBox="1"/>
          <p:nvPr/>
        </p:nvSpPr>
        <p:spPr>
          <a:xfrm>
            <a:off x="1857375" y="1227138"/>
            <a:ext cx="3757613" cy="583565"/>
          </a:xfrm>
          <a:prstGeom prst="rect">
            <a:avLst/>
          </a:prstGeom>
          <a:noFill/>
          <a:ln w="9525">
            <a:noFill/>
          </a:ln>
        </p:spPr>
        <p:txBody>
          <a:bodyPr wrap="square" anchor="t" anchorCtr="0">
            <a:spAutoFit/>
          </a:bodyPr>
          <a:p>
            <a:pPr>
              <a:spcBef>
                <a:spcPct val="10000"/>
              </a:spcBef>
            </a:pPr>
            <a:r>
              <a:rPr lang="zh-CN" altLang="en-US" sz="2800" dirty="0">
                <a:latin typeface="楷体" panose="02010609060101010101" pitchFamily="49" charset="-122"/>
                <a:ea typeface="楷体" panose="02010609060101010101" pitchFamily="49" charset="-122"/>
              </a:rPr>
              <a:t>1、人民</a:t>
            </a:r>
            <a:r>
              <a:rPr lang="zh-CN" altLang="en-US" sz="3200" dirty="0">
                <a:latin typeface="楷体" panose="02010609060101010101" pitchFamily="49" charset="-122"/>
                <a:ea typeface="楷体" panose="02010609060101010101" pitchFamily="49" charset="-122"/>
              </a:rPr>
              <a:t>代表大会</a:t>
            </a:r>
            <a:r>
              <a:rPr lang="zh-CN" altLang="en-US" sz="2800" dirty="0">
                <a:latin typeface="楷体" panose="02010609060101010101" pitchFamily="49" charset="-122"/>
                <a:ea typeface="楷体" panose="02010609060101010101" pitchFamily="49" charset="-122"/>
              </a:rPr>
              <a:t>制</a:t>
            </a:r>
            <a:endParaRPr lang="zh-CN" altLang="en-US" sz="2800" dirty="0">
              <a:latin typeface="楷体" panose="02010609060101010101" pitchFamily="49" charset="-122"/>
              <a:ea typeface="楷体" panose="02010609060101010101" pitchFamily="49" charset="-122"/>
            </a:endParaRPr>
          </a:p>
        </p:txBody>
      </p:sp>
      <p:sp>
        <p:nvSpPr>
          <p:cNvPr id="16389" name="Text Box 5"/>
          <p:cNvSpPr txBox="1"/>
          <p:nvPr/>
        </p:nvSpPr>
        <p:spPr>
          <a:xfrm>
            <a:off x="1600200" y="1947863"/>
            <a:ext cx="8610600" cy="4744085"/>
          </a:xfrm>
          <a:prstGeom prst="rect">
            <a:avLst/>
          </a:prstGeom>
          <a:noFill/>
          <a:ln w="9525">
            <a:noFill/>
          </a:ln>
        </p:spPr>
        <p:txBody>
          <a:bodyPr anchor="t" anchorCtr="0">
            <a:spAutoFit/>
          </a:bodyPr>
          <a:p>
            <a:pPr>
              <a:spcBef>
                <a:spcPct val="10000"/>
              </a:spcBef>
            </a:pPr>
            <a:r>
              <a:rPr lang="zh-CN" altLang="en-US" sz="2800" dirty="0">
                <a:latin typeface="楷体" panose="02010609060101010101" pitchFamily="49" charset="-122"/>
                <a:ea typeface="楷体" panose="02010609060101010101" pitchFamily="49" charset="-122"/>
                <a:sym typeface="Arial" panose="020B0604020202020204" pitchFamily="34" charset="0"/>
              </a:rPr>
              <a:t>（1）历程：</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spcBef>
                <a:spcPct val="10000"/>
              </a:spcBef>
            </a:pPr>
            <a:r>
              <a:rPr lang="zh-CN" altLang="en-US" sz="2800" dirty="0">
                <a:latin typeface="楷体" panose="02010609060101010101" pitchFamily="49" charset="-122"/>
                <a:ea typeface="楷体" panose="02010609060101010101" pitchFamily="49" charset="-122"/>
                <a:sym typeface="Arial" panose="020B0604020202020204" pitchFamily="34" charset="0"/>
              </a:rPr>
              <a:t>①1954年《宪法》确立</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spcBef>
                <a:spcPct val="10000"/>
              </a:spcBef>
            </a:pPr>
            <a:r>
              <a:rPr lang="zh-CN" altLang="en-US" sz="2800" dirty="0">
                <a:latin typeface="楷体" panose="02010609060101010101" pitchFamily="49" charset="-122"/>
                <a:ea typeface="楷体" panose="02010609060101010101" pitchFamily="49" charset="-122"/>
                <a:sym typeface="Arial" panose="020B0604020202020204" pitchFamily="34" charset="0"/>
              </a:rPr>
              <a:t>②1957—1976年因反右派斗争扩大化与文革遭破坏</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spcBef>
                <a:spcPct val="10000"/>
              </a:spcBef>
            </a:pPr>
            <a:r>
              <a:rPr lang="zh-CN" altLang="en-US" sz="2800" dirty="0">
                <a:latin typeface="楷体" panose="02010609060101010101" pitchFamily="49" charset="-122"/>
                <a:ea typeface="楷体" panose="02010609060101010101" pitchFamily="49" charset="-122"/>
                <a:sym typeface="Arial" panose="020B0604020202020204" pitchFamily="34" charset="0"/>
              </a:rPr>
              <a:t>③十一届三中全会后恢复完善，加强立法。</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spcBef>
                <a:spcPct val="10000"/>
              </a:spcBef>
            </a:pPr>
            <a:r>
              <a:rPr lang="zh-CN" altLang="en-US" sz="2800" dirty="0">
                <a:latin typeface="楷体" panose="02010609060101010101" pitchFamily="49" charset="-122"/>
                <a:ea typeface="楷体" panose="02010609060101010101" pitchFamily="49" charset="-122"/>
                <a:sym typeface="Arial" panose="020B0604020202020204" pitchFamily="34" charset="0"/>
              </a:rPr>
              <a:t>（2）基本特点：</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spcBef>
                <a:spcPct val="10000"/>
              </a:spcBef>
            </a:pPr>
            <a:r>
              <a:rPr lang="zh-CN" altLang="en-US" sz="2800" dirty="0">
                <a:latin typeface="楷体" panose="02010609060101010101" pitchFamily="49" charset="-122"/>
                <a:ea typeface="楷体" panose="02010609060101010101" pitchFamily="49" charset="-122"/>
                <a:sym typeface="Arial" panose="020B0604020202020204" pitchFamily="34" charset="0"/>
              </a:rPr>
              <a:t>①具有</a:t>
            </a:r>
            <a:r>
              <a:rPr lang="zh-CN" altLang="en-US" sz="2800" dirty="0">
                <a:solidFill>
                  <a:srgbClr val="FF0000"/>
                </a:solidFill>
                <a:latin typeface="楷体" panose="02010609060101010101" pitchFamily="49" charset="-122"/>
                <a:ea typeface="楷体" panose="02010609060101010101" pitchFamily="49" charset="-122"/>
                <a:sym typeface="Arial" panose="020B0604020202020204" pitchFamily="34" charset="0"/>
              </a:rPr>
              <a:t>广泛的代表性</a:t>
            </a:r>
            <a:r>
              <a:rPr lang="zh-CN" altLang="en-US" sz="2800" dirty="0">
                <a:latin typeface="楷体" panose="02010609060101010101" pitchFamily="49" charset="-122"/>
                <a:ea typeface="楷体" panose="02010609060101010101" pitchFamily="49" charset="-122"/>
                <a:sym typeface="Arial" panose="020B0604020202020204" pitchFamily="34" charset="0"/>
              </a:rPr>
              <a:t>，是人民管理国家的基本形式； </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spcBef>
                <a:spcPct val="10000"/>
              </a:spcBef>
            </a:pPr>
            <a:r>
              <a:rPr lang="zh-CN" altLang="en-US" sz="2800" dirty="0">
                <a:latin typeface="楷体" panose="02010609060101010101" pitchFamily="49" charset="-122"/>
                <a:ea typeface="楷体" panose="02010609060101010101" pitchFamily="49" charset="-122"/>
                <a:sym typeface="Arial" panose="020B0604020202020204" pitchFamily="34" charset="0"/>
              </a:rPr>
              <a:t>②实行</a:t>
            </a:r>
            <a:r>
              <a:rPr lang="zh-CN" altLang="en-US" sz="2800" dirty="0">
                <a:solidFill>
                  <a:srgbClr val="FF0000"/>
                </a:solidFill>
                <a:latin typeface="楷体" panose="02010609060101010101" pitchFamily="49" charset="-122"/>
                <a:ea typeface="楷体" panose="02010609060101010101" pitchFamily="49" charset="-122"/>
                <a:sym typeface="Arial" panose="020B0604020202020204" pitchFamily="34" charset="0"/>
              </a:rPr>
              <a:t>民主集中制的原则</a:t>
            </a:r>
            <a:r>
              <a:rPr lang="zh-CN" altLang="en-US" sz="2800" dirty="0">
                <a:latin typeface="楷体" panose="02010609060101010101" pitchFamily="49" charset="-122"/>
                <a:ea typeface="楷体" panose="02010609060101010101" pitchFamily="49" charset="-122"/>
                <a:sym typeface="Arial" panose="020B0604020202020204" pitchFamily="34" charset="0"/>
              </a:rPr>
              <a:t>； </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spcBef>
                <a:spcPct val="10000"/>
              </a:spcBef>
            </a:pPr>
            <a:r>
              <a:rPr lang="zh-CN" altLang="en-US" sz="2800" dirty="0">
                <a:latin typeface="楷体" panose="02010609060101010101" pitchFamily="49" charset="-122"/>
                <a:ea typeface="楷体" panose="02010609060101010101" pitchFamily="49" charset="-122"/>
                <a:sym typeface="Arial" panose="020B0604020202020204" pitchFamily="34" charset="0"/>
              </a:rPr>
              <a:t>（3）确立意义：</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spcBef>
                <a:spcPct val="10000"/>
              </a:spcBef>
            </a:pPr>
            <a:r>
              <a:rPr lang="zh-CN" altLang="en-US" sz="2800" dirty="0">
                <a:latin typeface="楷体" panose="02010609060101010101" pitchFamily="49" charset="-122"/>
                <a:ea typeface="楷体" panose="02010609060101010101" pitchFamily="49" charset="-122"/>
                <a:sym typeface="Arial" panose="020B0604020202020204" pitchFamily="34" charset="0"/>
              </a:rPr>
              <a:t>    奠定了政治建设基础；规范了政府与人民关系；昭示了权力属于人民</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6389">
                                            <p:txEl>
                                              <p:charRg st="0" end="7"/>
                                            </p:txEl>
                                          </p:spTgt>
                                        </p:tgtEl>
                                        <p:attrNameLst>
                                          <p:attrName>style.visibility</p:attrName>
                                        </p:attrNameLst>
                                      </p:cBhvr>
                                      <p:to>
                                        <p:strVal val="visible"/>
                                      </p:to>
                                    </p:set>
                                    <p:animEffect transition="in" filter="blinds(horizontal)">
                                      <p:cBhvr>
                                        <p:cTn id="11" dur="500"/>
                                        <p:tgtEl>
                                          <p:spTgt spid="16389">
                                            <p:txEl>
                                              <p:charRg st="0" end="7"/>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389">
                                            <p:txEl>
                                              <p:charRg st="7" end="20"/>
                                            </p:txEl>
                                          </p:spTgt>
                                        </p:tgtEl>
                                        <p:attrNameLst>
                                          <p:attrName>style.visibility</p:attrName>
                                        </p:attrNameLst>
                                      </p:cBhvr>
                                      <p:to>
                                        <p:strVal val="visible"/>
                                      </p:to>
                                    </p:set>
                                    <p:animEffect transition="in" filter="wipe(down)">
                                      <p:cBhvr>
                                        <p:cTn id="16" dur="500"/>
                                        <p:tgtEl>
                                          <p:spTgt spid="16389">
                                            <p:txEl>
                                              <p:charRg st="7" end="20"/>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16389">
                                            <p:txEl>
                                              <p:charRg st="20" end="47"/>
                                            </p:txEl>
                                          </p:spTgt>
                                        </p:tgtEl>
                                        <p:attrNameLst>
                                          <p:attrName>style.visibility</p:attrName>
                                        </p:attrNameLst>
                                      </p:cBhvr>
                                      <p:to>
                                        <p:strVal val="visible"/>
                                      </p:to>
                                    </p:set>
                                    <p:animEffect transition="in" filter="wipe(down)">
                                      <p:cBhvr>
                                        <p:cTn id="19" dur="500"/>
                                        <p:tgtEl>
                                          <p:spTgt spid="16389">
                                            <p:txEl>
                                              <p:charRg st="20" end="47"/>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6389">
                                            <p:txEl>
                                              <p:charRg st="47" end="67"/>
                                            </p:txEl>
                                          </p:spTgt>
                                        </p:tgtEl>
                                        <p:attrNameLst>
                                          <p:attrName>style.visibility</p:attrName>
                                        </p:attrNameLst>
                                      </p:cBhvr>
                                      <p:to>
                                        <p:strVal val="visible"/>
                                      </p:to>
                                    </p:set>
                                    <p:animEffect transition="in" filter="wipe(down)">
                                      <p:cBhvr>
                                        <p:cTn id="22" dur="500"/>
                                        <p:tgtEl>
                                          <p:spTgt spid="16389">
                                            <p:txEl>
                                              <p:charRg st="47" end="6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389">
                                            <p:txEl>
                                              <p:charRg st="67" end="76"/>
                                            </p:txEl>
                                          </p:spTgt>
                                        </p:tgtEl>
                                        <p:attrNameLst>
                                          <p:attrName>style.visibility</p:attrName>
                                        </p:attrNameLst>
                                      </p:cBhvr>
                                      <p:to>
                                        <p:strVal val="visible"/>
                                      </p:to>
                                    </p:set>
                                    <p:animEffect transition="in" filter="blinds(horizontal)">
                                      <p:cBhvr>
                                        <p:cTn id="27" dur="500"/>
                                        <p:tgtEl>
                                          <p:spTgt spid="16389">
                                            <p:txEl>
                                              <p:charRg st="67" end="7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6389">
                                            <p:txEl>
                                              <p:charRg st="76" end="101"/>
                                            </p:txEl>
                                          </p:spTgt>
                                        </p:tgtEl>
                                        <p:attrNameLst>
                                          <p:attrName>style.visibility</p:attrName>
                                        </p:attrNameLst>
                                      </p:cBhvr>
                                      <p:to>
                                        <p:strVal val="visible"/>
                                      </p:to>
                                    </p:set>
                                    <p:animEffect transition="in" filter="blinds(horizontal)">
                                      <p:cBhvr>
                                        <p:cTn id="32" dur="500"/>
                                        <p:tgtEl>
                                          <p:spTgt spid="16389">
                                            <p:txEl>
                                              <p:charRg st="76" end="101"/>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16389">
                                            <p:txEl>
                                              <p:charRg st="101" end="115"/>
                                            </p:txEl>
                                          </p:spTgt>
                                        </p:tgtEl>
                                        <p:attrNameLst>
                                          <p:attrName>style.visibility</p:attrName>
                                        </p:attrNameLst>
                                      </p:cBhvr>
                                      <p:to>
                                        <p:strVal val="visible"/>
                                      </p:to>
                                    </p:set>
                                    <p:animEffect transition="in" filter="blinds(horizontal)">
                                      <p:cBhvr>
                                        <p:cTn id="35" dur="500"/>
                                        <p:tgtEl>
                                          <p:spTgt spid="16389">
                                            <p:txEl>
                                              <p:charRg st="101" end="11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6389">
                                            <p:txEl>
                                              <p:charRg st="115" end="124"/>
                                            </p:txEl>
                                          </p:spTgt>
                                        </p:tgtEl>
                                        <p:attrNameLst>
                                          <p:attrName>style.visibility</p:attrName>
                                        </p:attrNameLst>
                                      </p:cBhvr>
                                      <p:to>
                                        <p:strVal val="visible"/>
                                      </p:to>
                                    </p:set>
                                    <p:animEffect transition="in" filter="blinds(horizontal)">
                                      <p:cBhvr>
                                        <p:cTn id="40" dur="500"/>
                                        <p:tgtEl>
                                          <p:spTgt spid="16389">
                                            <p:txEl>
                                              <p:charRg st="115" end="124"/>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16389">
                                            <p:txEl>
                                              <p:charRg st="124" end="159"/>
                                            </p:txEl>
                                          </p:spTgt>
                                        </p:tgtEl>
                                        <p:attrNameLst>
                                          <p:attrName>style.visibility</p:attrName>
                                        </p:attrNameLst>
                                      </p:cBhvr>
                                      <p:to>
                                        <p:strVal val="visible"/>
                                      </p:to>
                                    </p:set>
                                    <p:animEffect transition="in" filter="blinds(horizontal)">
                                      <p:cBhvr>
                                        <p:cTn id="43" dur="500"/>
                                        <p:tgtEl>
                                          <p:spTgt spid="16389">
                                            <p:txEl>
                                              <p:charRg st="124" end="15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8434" name="Group 2"/>
          <p:cNvGraphicFramePr>
            <a:graphicFrameLocks noGrp="1"/>
          </p:cNvGraphicFramePr>
          <p:nvPr>
            <p:ph idx="1"/>
          </p:nvPr>
        </p:nvGraphicFramePr>
        <p:xfrm>
          <a:off x="1524000" y="908050"/>
          <a:ext cx="9144000" cy="6176810"/>
        </p:xfrm>
        <a:graphic>
          <a:graphicData uri="http://schemas.openxmlformats.org/drawingml/2006/table">
            <a:tbl>
              <a:tblPr/>
              <a:tblGrid>
                <a:gridCol w="1835150"/>
                <a:gridCol w="3805555"/>
                <a:gridCol w="3503295"/>
              </a:tblGrid>
              <a:tr h="5762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CN" altLang="zh-CN" sz="2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sz="2800" b="1" i="0" u="none" strike="noStrike" cap="none" normalizeH="0" baseline="0" smtClean="0">
                          <a:ln>
                            <a:noFill/>
                          </a:ln>
                          <a:solidFill>
                            <a:schemeClr val="tx1"/>
                          </a:solidFill>
                          <a:effectLst/>
                          <a:latin typeface="Arial" panose="020B0604020202020204" pitchFamily="34" charset="0"/>
                          <a:ea typeface="黑体" panose="02010609060101010101" charset="-122"/>
                        </a:rPr>
                        <a:t>人民代表大会制度</a:t>
                      </a:r>
                      <a:endParaRPr kumimoji="0" lang="zh-CN" sz="2800" b="1" i="0" u="none" strike="noStrike" cap="none" normalizeH="0" baseline="0" smtClean="0">
                        <a:ln>
                          <a:noFill/>
                        </a:ln>
                        <a:solidFill>
                          <a:schemeClr val="tx1"/>
                        </a:solidFill>
                        <a:effectLst/>
                        <a:latin typeface="Arial" panose="020B0604020202020204" pitchFamily="34" charset="0"/>
                        <a:ea typeface="黑体" panose="02010609060101010101" charset="-122"/>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sz="2800" b="1" i="0" u="none" strike="noStrike" cap="none" normalizeH="0" baseline="0" smtClean="0">
                          <a:ln>
                            <a:noFill/>
                          </a:ln>
                          <a:solidFill>
                            <a:schemeClr val="tx1"/>
                          </a:solidFill>
                          <a:effectLst/>
                          <a:latin typeface="Arial" panose="020B0604020202020204" pitchFamily="34" charset="0"/>
                          <a:ea typeface="黑体" panose="02010609060101010101" charset="-122"/>
                        </a:rPr>
                        <a:t>资产阶级代议制</a:t>
                      </a:r>
                      <a:endParaRPr kumimoji="0" lang="zh-CN" sz="2800" b="1" i="0" u="none" strike="noStrike" cap="none" normalizeH="0" baseline="0" smtClean="0">
                        <a:ln>
                          <a:noFill/>
                        </a:ln>
                        <a:solidFill>
                          <a:schemeClr val="tx1"/>
                        </a:solidFill>
                        <a:effectLst/>
                        <a:latin typeface="Arial" panose="020B0604020202020204" pitchFamily="34" charset="0"/>
                        <a:ea typeface="黑体" panose="02010609060101010101" charset="-122"/>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6564">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sz="2800" b="1" i="0" u="none" strike="noStrike" cap="none" normalizeH="0" baseline="0" smtClean="0">
                          <a:ln>
                            <a:noFill/>
                          </a:ln>
                          <a:solidFill>
                            <a:srgbClr val="0000FF"/>
                          </a:solidFill>
                          <a:effectLst/>
                          <a:latin typeface="Arial" panose="020B0604020202020204" pitchFamily="34" charset="0"/>
                          <a:ea typeface="黑体" panose="02010609060101010101" charset="-122"/>
                        </a:rPr>
                        <a:t>经济基础</a:t>
                      </a:r>
                      <a:endParaRPr kumimoji="0" lang="zh-CN" sz="2800" b="1" i="0" u="none" strike="noStrike" cap="none" normalizeH="0" baseline="0" smtClean="0">
                        <a:ln>
                          <a:noFill/>
                        </a:ln>
                        <a:solidFill>
                          <a:srgbClr val="0000FF"/>
                        </a:solidFill>
                        <a:effectLst/>
                        <a:latin typeface="Arial" panose="020B0604020202020204" pitchFamily="34" charset="0"/>
                        <a:ea typeface="黑体" panose="02010609060101010101" charset="-122"/>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CN" altLang="zh-CN" sz="2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CN" altLang="zh-CN" sz="2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866">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sz="2800" b="1" i="0" u="none" strike="noStrike" cap="none" normalizeH="0" baseline="0" smtClean="0">
                          <a:ln>
                            <a:noFill/>
                          </a:ln>
                          <a:solidFill>
                            <a:srgbClr val="0000FF"/>
                          </a:solidFill>
                          <a:effectLst/>
                          <a:latin typeface="Arial" panose="020B0604020202020204" pitchFamily="34" charset="0"/>
                          <a:ea typeface="黑体" panose="02010609060101010101" charset="-122"/>
                        </a:rPr>
                        <a:t>行使权利的主    体</a:t>
                      </a:r>
                      <a:endParaRPr kumimoji="0" lang="zh-CN" sz="2800" b="1" i="0" u="none" strike="noStrike" cap="none" normalizeH="0" baseline="0" smtClean="0">
                        <a:ln>
                          <a:noFill/>
                        </a:ln>
                        <a:solidFill>
                          <a:srgbClr val="0000FF"/>
                        </a:solidFill>
                        <a:effectLst/>
                        <a:latin typeface="Arial" panose="020B0604020202020204" pitchFamily="34" charset="0"/>
                        <a:ea typeface="黑体" panose="02010609060101010101" charset="-122"/>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CN" altLang="zh-CN" sz="2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CN" altLang="zh-CN" sz="2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56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sz="2800" b="1" i="0" u="none" strike="noStrike" cap="none" normalizeH="0" baseline="0" smtClean="0">
                          <a:ln>
                            <a:noFill/>
                          </a:ln>
                          <a:solidFill>
                            <a:srgbClr val="0000FF"/>
                          </a:solidFill>
                          <a:effectLst/>
                          <a:latin typeface="Arial" panose="020B0604020202020204" pitchFamily="34" charset="0"/>
                          <a:ea typeface="黑体" panose="02010609060101010101" charset="-122"/>
                        </a:rPr>
                        <a:t>活动原则</a:t>
                      </a:r>
                      <a:endParaRPr kumimoji="0" lang="zh-CN" sz="2800" b="1" i="0" u="none" strike="noStrike" cap="none" normalizeH="0" baseline="0" smtClean="0">
                        <a:ln>
                          <a:noFill/>
                        </a:ln>
                        <a:solidFill>
                          <a:srgbClr val="0000FF"/>
                        </a:solidFill>
                        <a:effectLst/>
                        <a:latin typeface="Arial" panose="020B0604020202020204" pitchFamily="34" charset="0"/>
                        <a:ea typeface="黑体" panose="02010609060101010101" charset="-122"/>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CN" altLang="zh-CN" sz="2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CN" altLang="zh-CN" sz="2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308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CN" altLang="zh-CN" sz="2800" b="1" i="0" u="none" strike="noStrike" cap="none" normalizeH="0" baseline="0" smtClean="0">
                        <a:ln>
                          <a:noFill/>
                        </a:ln>
                        <a:solidFill>
                          <a:srgbClr val="0000FF"/>
                        </a:solidFill>
                        <a:effectLst/>
                        <a:latin typeface="Arial" panose="020B0604020202020204" pitchFamily="34" charset="0"/>
                        <a:ea typeface="黑体" panose="02010609060101010101" charset="-122"/>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sz="2800" b="1" i="0" u="none" strike="noStrike" cap="none" normalizeH="0" baseline="0" smtClean="0">
                          <a:ln>
                            <a:noFill/>
                          </a:ln>
                          <a:solidFill>
                            <a:srgbClr val="0000FF"/>
                          </a:solidFill>
                          <a:effectLst/>
                          <a:latin typeface="Arial" panose="020B0604020202020204" pitchFamily="34" charset="0"/>
                          <a:ea typeface="黑体" panose="02010609060101010101" charset="-122"/>
                        </a:rPr>
                        <a:t>性       质</a:t>
                      </a:r>
                      <a:endParaRPr kumimoji="0" lang="zh-CN" sz="2800" b="1" i="0" u="none" strike="noStrike" cap="none" normalizeH="0" baseline="0" smtClean="0">
                        <a:ln>
                          <a:noFill/>
                        </a:ln>
                        <a:solidFill>
                          <a:srgbClr val="0000FF"/>
                        </a:solidFill>
                        <a:effectLst/>
                        <a:latin typeface="Arial" panose="020B0604020202020204" pitchFamily="34" charset="0"/>
                        <a:ea typeface="黑体" panose="02010609060101010101" charset="-122"/>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CN" altLang="zh-CN" sz="2800" b="1" i="0" u="none" strike="noStrike" cap="none" normalizeH="0" baseline="0" smtClean="0">
                        <a:ln>
                          <a:noFill/>
                        </a:ln>
                        <a:solidFill>
                          <a:srgbClr val="0000FF"/>
                        </a:solidFill>
                        <a:effectLst/>
                        <a:latin typeface="Arial" panose="020B0604020202020204" pitchFamily="34" charset="0"/>
                        <a:ea typeface="黑体" panose="02010609060101010101" charset="-122"/>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CN" altLang="zh-CN" sz="2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CN" altLang="zh-CN" sz="2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8651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zh-CN" sz="2800" b="1" i="0" u="none" strike="noStrike" cap="none" normalizeH="0" baseline="0" smtClean="0">
                          <a:ln>
                            <a:noFill/>
                          </a:ln>
                          <a:solidFill>
                            <a:srgbClr val="0000FF"/>
                          </a:solidFill>
                          <a:effectLst/>
                          <a:latin typeface="Arial" panose="020B0604020202020204" pitchFamily="34" charset="0"/>
                          <a:ea typeface="黑体" panose="02010609060101010101" charset="-122"/>
                        </a:rPr>
                        <a:t>  </a:t>
                      </a:r>
                      <a:r>
                        <a:rPr kumimoji="0" lang="zh-CN" sz="2800" b="1" i="0" u="none" strike="noStrike" cap="none" normalizeH="0" baseline="0" smtClean="0">
                          <a:ln>
                            <a:noFill/>
                          </a:ln>
                          <a:solidFill>
                            <a:srgbClr val="0000FF"/>
                          </a:solidFill>
                          <a:effectLst/>
                          <a:latin typeface="Arial" panose="020B0604020202020204" pitchFamily="34" charset="0"/>
                          <a:ea typeface="黑体" panose="02010609060101010101" charset="-122"/>
                        </a:rPr>
                        <a:t>相同点</a:t>
                      </a:r>
                      <a:endParaRPr kumimoji="0" lang="zh-CN" sz="2800" b="1" i="0" u="none" strike="noStrike" cap="none" normalizeH="0" baseline="0" smtClean="0">
                        <a:ln>
                          <a:noFill/>
                        </a:ln>
                        <a:solidFill>
                          <a:srgbClr val="0000FF"/>
                        </a:solidFill>
                        <a:effectLst/>
                        <a:latin typeface="Arial" panose="020B0604020202020204" pitchFamily="34" charset="0"/>
                        <a:ea typeface="黑体" panose="02010609060101010101" charset="-122"/>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CN" altLang="zh-CN" sz="2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cPr/>
                </a:tc>
              </a:tr>
            </a:tbl>
          </a:graphicData>
        </a:graphic>
      </p:graphicFrame>
      <p:grpSp>
        <p:nvGrpSpPr>
          <p:cNvPr id="2" name="Group 31"/>
          <p:cNvGrpSpPr/>
          <p:nvPr/>
        </p:nvGrpSpPr>
        <p:grpSpPr>
          <a:xfrm>
            <a:off x="3935413" y="1484313"/>
            <a:ext cx="6229350" cy="1025525"/>
            <a:chOff x="0" y="0"/>
            <a:chExt cx="3924" cy="646"/>
          </a:xfrm>
        </p:grpSpPr>
        <p:sp>
          <p:nvSpPr>
            <p:cNvPr id="20511" name="Text Box 32"/>
            <p:cNvSpPr txBox="1"/>
            <p:nvPr/>
          </p:nvSpPr>
          <p:spPr>
            <a:xfrm>
              <a:off x="0" y="0"/>
              <a:ext cx="1859" cy="600"/>
            </a:xfrm>
            <a:prstGeom prst="rect">
              <a:avLst/>
            </a:prstGeom>
            <a:noFill/>
            <a:ln w="9525">
              <a:noFill/>
            </a:ln>
          </p:spPr>
          <p:txBody>
            <a:bodyPr anchor="t" anchorCtr="0">
              <a:spAutoFit/>
            </a:bodyPr>
            <a:p>
              <a:pPr>
                <a:spcBef>
                  <a:spcPct val="50000"/>
                </a:spcBef>
              </a:pPr>
              <a:r>
                <a:rPr lang="zh-CN" altLang="en-US" sz="2800" dirty="0">
                  <a:latin typeface="Arial" panose="020B0604020202020204" pitchFamily="34" charset="0"/>
                  <a:ea typeface="黑体" panose="02010609060101010101" charset="-122"/>
                </a:rPr>
                <a:t>建立在社会主义</a:t>
              </a:r>
              <a:r>
                <a:rPr lang="zh-CN" altLang="en-US" sz="2800" dirty="0">
                  <a:solidFill>
                    <a:srgbClr val="FF0000"/>
                  </a:solidFill>
                  <a:latin typeface="Arial" panose="020B0604020202020204" pitchFamily="34" charset="0"/>
                  <a:ea typeface="黑体" panose="02010609060101010101" charset="-122"/>
                </a:rPr>
                <a:t>公有制</a:t>
              </a:r>
              <a:r>
                <a:rPr lang="zh-CN" altLang="en-US" sz="2800" dirty="0">
                  <a:latin typeface="Arial" panose="020B0604020202020204" pitchFamily="34" charset="0"/>
                  <a:ea typeface="黑体" panose="02010609060101010101" charset="-122"/>
                </a:rPr>
                <a:t>基础上</a:t>
              </a:r>
              <a:endParaRPr lang="zh-CN" altLang="en-US" sz="2800" dirty="0">
                <a:latin typeface="Arial" panose="020B0604020202020204" pitchFamily="34" charset="0"/>
                <a:ea typeface="黑体" panose="02010609060101010101" charset="-122"/>
              </a:endParaRPr>
            </a:p>
          </p:txBody>
        </p:sp>
        <p:sp>
          <p:nvSpPr>
            <p:cNvPr id="20512" name="Text Box 33"/>
            <p:cNvSpPr txBox="1"/>
            <p:nvPr/>
          </p:nvSpPr>
          <p:spPr>
            <a:xfrm>
              <a:off x="2087" y="46"/>
              <a:ext cx="1837" cy="600"/>
            </a:xfrm>
            <a:prstGeom prst="rect">
              <a:avLst/>
            </a:prstGeom>
            <a:noFill/>
            <a:ln w="9525">
              <a:noFill/>
            </a:ln>
          </p:spPr>
          <p:txBody>
            <a:bodyPr anchor="t" anchorCtr="0">
              <a:spAutoFit/>
            </a:bodyPr>
            <a:p>
              <a:pPr>
                <a:spcBef>
                  <a:spcPct val="50000"/>
                </a:spcBef>
              </a:pPr>
              <a:r>
                <a:rPr lang="zh-CN" altLang="en-US" sz="2800" dirty="0">
                  <a:latin typeface="Arial" panose="020B0604020202020204" pitchFamily="34" charset="0"/>
                  <a:ea typeface="黑体" panose="02010609060101010101" charset="-122"/>
                </a:rPr>
                <a:t>建立在资本主义</a:t>
              </a:r>
              <a:r>
                <a:rPr lang="zh-CN" altLang="en-US" sz="2800" dirty="0">
                  <a:solidFill>
                    <a:srgbClr val="FF0000"/>
                  </a:solidFill>
                  <a:latin typeface="Arial" panose="020B0604020202020204" pitchFamily="34" charset="0"/>
                  <a:ea typeface="黑体" panose="02010609060101010101" charset="-122"/>
                </a:rPr>
                <a:t>私有制</a:t>
              </a:r>
              <a:r>
                <a:rPr lang="zh-CN" altLang="en-US" sz="2800" dirty="0">
                  <a:latin typeface="Arial" panose="020B0604020202020204" pitchFamily="34" charset="0"/>
                  <a:ea typeface="黑体" panose="02010609060101010101" charset="-122"/>
                </a:rPr>
                <a:t>基础上</a:t>
              </a:r>
              <a:endParaRPr lang="zh-CN" altLang="en-US" sz="2800" dirty="0">
                <a:latin typeface="Arial" panose="020B0604020202020204" pitchFamily="34" charset="0"/>
                <a:ea typeface="黑体" panose="02010609060101010101" charset="-122"/>
              </a:endParaRPr>
            </a:p>
          </p:txBody>
        </p:sp>
      </p:grpSp>
      <p:grpSp>
        <p:nvGrpSpPr>
          <p:cNvPr id="3" name="Group 34"/>
          <p:cNvGrpSpPr/>
          <p:nvPr/>
        </p:nvGrpSpPr>
        <p:grpSpPr>
          <a:xfrm>
            <a:off x="4224338" y="2492375"/>
            <a:ext cx="5830887" cy="595313"/>
            <a:chOff x="0" y="0"/>
            <a:chExt cx="3673" cy="375"/>
          </a:xfrm>
        </p:grpSpPr>
        <p:sp>
          <p:nvSpPr>
            <p:cNvPr id="20514" name="Text Box 35"/>
            <p:cNvSpPr txBox="1"/>
            <p:nvPr/>
          </p:nvSpPr>
          <p:spPr>
            <a:xfrm>
              <a:off x="0" y="0"/>
              <a:ext cx="1179" cy="329"/>
            </a:xfrm>
            <a:prstGeom prst="rect">
              <a:avLst/>
            </a:prstGeom>
            <a:noFill/>
            <a:ln w="9525">
              <a:noFill/>
            </a:ln>
          </p:spPr>
          <p:txBody>
            <a:bodyPr anchor="t" anchorCtr="0">
              <a:spAutoFit/>
            </a:bodyPr>
            <a:p>
              <a:pPr>
                <a:spcBef>
                  <a:spcPct val="50000"/>
                </a:spcBef>
              </a:pPr>
              <a:r>
                <a:rPr lang="zh-CN" altLang="en-US" sz="2800" dirty="0">
                  <a:latin typeface="Arial" panose="020B0604020202020204" pitchFamily="34" charset="0"/>
                  <a:ea typeface="黑体" panose="02010609060101010101" charset="-122"/>
                </a:rPr>
                <a:t>全体人民</a:t>
              </a:r>
              <a:endParaRPr lang="zh-CN" altLang="en-US" sz="2800" dirty="0">
                <a:latin typeface="Arial" panose="020B0604020202020204" pitchFamily="34" charset="0"/>
                <a:ea typeface="黑体" panose="02010609060101010101" charset="-122"/>
              </a:endParaRPr>
            </a:p>
          </p:txBody>
        </p:sp>
        <p:sp>
          <p:nvSpPr>
            <p:cNvPr id="20515" name="Text Box 36"/>
            <p:cNvSpPr txBox="1"/>
            <p:nvPr/>
          </p:nvSpPr>
          <p:spPr>
            <a:xfrm>
              <a:off x="2086" y="46"/>
              <a:ext cx="1587" cy="329"/>
            </a:xfrm>
            <a:prstGeom prst="rect">
              <a:avLst/>
            </a:prstGeom>
            <a:noFill/>
            <a:ln w="9525">
              <a:noFill/>
            </a:ln>
          </p:spPr>
          <p:txBody>
            <a:bodyPr anchor="t" anchorCtr="0">
              <a:spAutoFit/>
            </a:bodyPr>
            <a:p>
              <a:pPr>
                <a:spcBef>
                  <a:spcPct val="50000"/>
                </a:spcBef>
              </a:pPr>
              <a:r>
                <a:rPr lang="zh-CN" altLang="en-US" sz="2800" dirty="0">
                  <a:latin typeface="Arial" panose="020B0604020202020204" pitchFamily="34" charset="0"/>
                  <a:ea typeface="黑体" panose="02010609060101010101" charset="-122"/>
                </a:rPr>
                <a:t>资产阶级</a:t>
              </a:r>
              <a:endParaRPr lang="zh-CN" altLang="en-US" sz="2800" dirty="0">
                <a:latin typeface="Arial" panose="020B0604020202020204" pitchFamily="34" charset="0"/>
                <a:ea typeface="黑体" panose="02010609060101010101" charset="-122"/>
              </a:endParaRPr>
            </a:p>
          </p:txBody>
        </p:sp>
      </p:grpSp>
      <p:grpSp>
        <p:nvGrpSpPr>
          <p:cNvPr id="4" name="Group 37"/>
          <p:cNvGrpSpPr/>
          <p:nvPr/>
        </p:nvGrpSpPr>
        <p:grpSpPr>
          <a:xfrm>
            <a:off x="4151313" y="3429000"/>
            <a:ext cx="5618162" cy="522288"/>
            <a:chOff x="0" y="0"/>
            <a:chExt cx="3539" cy="329"/>
          </a:xfrm>
        </p:grpSpPr>
        <p:sp>
          <p:nvSpPr>
            <p:cNvPr id="20517" name="Text Box 38"/>
            <p:cNvSpPr txBox="1"/>
            <p:nvPr/>
          </p:nvSpPr>
          <p:spPr>
            <a:xfrm>
              <a:off x="0" y="0"/>
              <a:ext cx="1406" cy="329"/>
            </a:xfrm>
            <a:prstGeom prst="rect">
              <a:avLst/>
            </a:prstGeom>
            <a:noFill/>
            <a:ln w="9525">
              <a:noFill/>
            </a:ln>
          </p:spPr>
          <p:txBody>
            <a:bodyPr anchor="t" anchorCtr="0">
              <a:spAutoFit/>
            </a:bodyPr>
            <a:p>
              <a:pPr>
                <a:spcBef>
                  <a:spcPct val="50000"/>
                </a:spcBef>
              </a:pPr>
              <a:r>
                <a:rPr lang="zh-CN" altLang="en-US" sz="2800" dirty="0">
                  <a:latin typeface="Arial" panose="020B0604020202020204" pitchFamily="34" charset="0"/>
                  <a:ea typeface="黑体" panose="02010609060101010101" charset="-122"/>
                </a:rPr>
                <a:t>民主集中制</a:t>
              </a:r>
              <a:endParaRPr lang="zh-CN" altLang="en-US" sz="2800" dirty="0">
                <a:latin typeface="Arial" panose="020B0604020202020204" pitchFamily="34" charset="0"/>
                <a:ea typeface="黑体" panose="02010609060101010101" charset="-122"/>
              </a:endParaRPr>
            </a:p>
          </p:txBody>
        </p:sp>
        <p:sp>
          <p:nvSpPr>
            <p:cNvPr id="20518" name="Text Box 39"/>
            <p:cNvSpPr txBox="1"/>
            <p:nvPr/>
          </p:nvSpPr>
          <p:spPr>
            <a:xfrm>
              <a:off x="2178" y="0"/>
              <a:ext cx="1361" cy="329"/>
            </a:xfrm>
            <a:prstGeom prst="rect">
              <a:avLst/>
            </a:prstGeom>
            <a:noFill/>
            <a:ln w="9525">
              <a:noFill/>
            </a:ln>
          </p:spPr>
          <p:txBody>
            <a:bodyPr anchor="t" anchorCtr="0">
              <a:spAutoFit/>
            </a:bodyPr>
            <a:p>
              <a:pPr>
                <a:spcBef>
                  <a:spcPct val="50000"/>
                </a:spcBef>
              </a:pPr>
              <a:r>
                <a:rPr lang="zh-CN" altLang="en-US" sz="2800" dirty="0">
                  <a:latin typeface="Arial" panose="020B0604020202020204" pitchFamily="34" charset="0"/>
                  <a:ea typeface="黑体" panose="02010609060101010101" charset="-122"/>
                </a:rPr>
                <a:t>分权与制衡</a:t>
              </a:r>
              <a:endParaRPr lang="zh-CN" altLang="en-US" sz="2800" dirty="0">
                <a:latin typeface="Arial" panose="020B0604020202020204" pitchFamily="34" charset="0"/>
                <a:ea typeface="黑体" panose="02010609060101010101" charset="-122"/>
              </a:endParaRPr>
            </a:p>
          </p:txBody>
        </p:sp>
      </p:grpSp>
      <p:grpSp>
        <p:nvGrpSpPr>
          <p:cNvPr id="5" name="Group 40"/>
          <p:cNvGrpSpPr/>
          <p:nvPr/>
        </p:nvGrpSpPr>
        <p:grpSpPr>
          <a:xfrm>
            <a:off x="3402013" y="4005263"/>
            <a:ext cx="7265987" cy="1814512"/>
            <a:chOff x="-109" y="0"/>
            <a:chExt cx="4577" cy="1143"/>
          </a:xfrm>
        </p:grpSpPr>
        <p:sp>
          <p:nvSpPr>
            <p:cNvPr id="20520" name="Text Box 41"/>
            <p:cNvSpPr txBox="1"/>
            <p:nvPr/>
          </p:nvSpPr>
          <p:spPr>
            <a:xfrm>
              <a:off x="-109" y="0"/>
              <a:ext cx="2339" cy="1143"/>
            </a:xfrm>
            <a:prstGeom prst="rect">
              <a:avLst/>
            </a:prstGeom>
            <a:noFill/>
            <a:ln w="9525">
              <a:noFill/>
            </a:ln>
          </p:spPr>
          <p:txBody>
            <a:bodyPr wrap="square" anchor="t" anchorCtr="0">
              <a:spAutoFit/>
            </a:bodyPr>
            <a:p>
              <a:pPr>
                <a:spcBef>
                  <a:spcPct val="50000"/>
                </a:spcBef>
              </a:pPr>
              <a:r>
                <a:rPr lang="zh-CN" altLang="en-US" sz="2800" dirty="0">
                  <a:latin typeface="Arial" panose="020B0604020202020204" pitchFamily="34" charset="0"/>
                  <a:ea typeface="黑体" panose="02010609060101010101" charset="-122"/>
                </a:rPr>
                <a:t>是人民民主专政的社会主义国家政权组织形式（社会主义性质的代议制民主）</a:t>
              </a:r>
              <a:endParaRPr lang="zh-CN" altLang="en-US" sz="2800" dirty="0">
                <a:latin typeface="Arial" panose="020B0604020202020204" pitchFamily="34" charset="0"/>
                <a:ea typeface="黑体" panose="02010609060101010101" charset="-122"/>
              </a:endParaRPr>
            </a:p>
          </p:txBody>
        </p:sp>
        <p:sp>
          <p:nvSpPr>
            <p:cNvPr id="20521" name="Text Box 42"/>
            <p:cNvSpPr txBox="1"/>
            <p:nvPr/>
          </p:nvSpPr>
          <p:spPr>
            <a:xfrm>
              <a:off x="2230" y="0"/>
              <a:ext cx="2238" cy="1143"/>
            </a:xfrm>
            <a:prstGeom prst="rect">
              <a:avLst/>
            </a:prstGeom>
            <a:noFill/>
            <a:ln w="9525">
              <a:noFill/>
            </a:ln>
          </p:spPr>
          <p:txBody>
            <a:bodyPr wrap="square" anchor="t" anchorCtr="0">
              <a:spAutoFit/>
            </a:bodyPr>
            <a:p>
              <a:pPr>
                <a:spcBef>
                  <a:spcPct val="50000"/>
                </a:spcBef>
              </a:pPr>
              <a:r>
                <a:rPr lang="zh-CN" altLang="en-US" sz="2800" dirty="0">
                  <a:latin typeface="Arial" panose="020B0604020202020204" pitchFamily="34" charset="0"/>
                  <a:ea typeface="黑体" panose="02010609060101010101" charset="-122"/>
                </a:rPr>
                <a:t>是资产阶级专政的资本主义国家的政权组织形式（资产阶级性质的代议制民主）</a:t>
              </a:r>
              <a:endParaRPr lang="zh-CN" altLang="en-US" sz="2800" dirty="0">
                <a:latin typeface="Arial" panose="020B0604020202020204" pitchFamily="34" charset="0"/>
                <a:ea typeface="黑体" panose="02010609060101010101" charset="-122"/>
              </a:endParaRPr>
            </a:p>
          </p:txBody>
        </p:sp>
      </p:grpSp>
      <p:sp>
        <p:nvSpPr>
          <p:cNvPr id="20522" name="Text Box 43"/>
          <p:cNvSpPr txBox="1"/>
          <p:nvPr/>
        </p:nvSpPr>
        <p:spPr>
          <a:xfrm>
            <a:off x="130175" y="289560"/>
            <a:ext cx="10287000" cy="583565"/>
          </a:xfrm>
          <a:prstGeom prst="rect">
            <a:avLst/>
          </a:prstGeom>
          <a:noFill/>
          <a:ln w="9525">
            <a:noFill/>
          </a:ln>
        </p:spPr>
        <p:txBody>
          <a:bodyPr wrap="square" anchor="t" anchorCtr="0">
            <a:spAutoFit/>
          </a:bodyPr>
          <a:p>
            <a:pPr>
              <a:spcBef>
                <a:spcPct val="50000"/>
              </a:spcBef>
            </a:pPr>
            <a:r>
              <a:rPr lang="zh-CN" altLang="en-US" sz="3200" dirty="0">
                <a:latin typeface="Arial" panose="020B0604020202020204" pitchFamily="34" charset="0"/>
                <a:ea typeface="华文行楷" panose="02010800040101010101" charset="-122"/>
              </a:rPr>
              <a:t>人民人民代表大会制度和资产阶级代议制</a:t>
            </a:r>
            <a:r>
              <a:rPr lang="zh-CN" altLang="en-US" sz="3200" dirty="0">
                <a:solidFill>
                  <a:srgbClr val="FF0000"/>
                </a:solidFill>
                <a:latin typeface="Arial" panose="020B0604020202020204" pitchFamily="34" charset="0"/>
                <a:ea typeface="华文行楷" panose="02010800040101010101" charset="-122"/>
              </a:rPr>
              <a:t>比较</a:t>
            </a:r>
            <a:endParaRPr lang="zh-CN" altLang="en-US" sz="2800" dirty="0">
              <a:solidFill>
                <a:srgbClr val="FF0000"/>
              </a:solidFill>
              <a:latin typeface="Arial" panose="020B0604020202020204" pitchFamily="34" charset="0"/>
              <a:ea typeface="华文行楷" panose="02010800040101010101" charset="-122"/>
            </a:endParaRPr>
          </a:p>
        </p:txBody>
      </p:sp>
      <p:sp>
        <p:nvSpPr>
          <p:cNvPr id="18476" name="Text Box 44"/>
          <p:cNvSpPr txBox="1"/>
          <p:nvPr/>
        </p:nvSpPr>
        <p:spPr>
          <a:xfrm>
            <a:off x="3503613" y="5819775"/>
            <a:ext cx="7164387" cy="829945"/>
          </a:xfrm>
          <a:prstGeom prst="rect">
            <a:avLst/>
          </a:prstGeom>
          <a:noFill/>
          <a:ln w="9525">
            <a:noFill/>
          </a:ln>
        </p:spPr>
        <p:txBody>
          <a:bodyPr anchor="t" anchorCtr="0">
            <a:spAutoFit/>
          </a:bodyPr>
          <a:p>
            <a:pPr>
              <a:spcBef>
                <a:spcPct val="50000"/>
              </a:spcBef>
            </a:pPr>
            <a:r>
              <a:rPr lang="zh-CN" altLang="en-US" sz="2400" dirty="0">
                <a:latin typeface="Arial" panose="020B0604020202020204" pitchFamily="34" charset="0"/>
                <a:ea typeface="黑体" panose="02010609060101010101" charset="-122"/>
              </a:rPr>
              <a:t>都是现代国家管理形式，都是</a:t>
            </a:r>
            <a:r>
              <a:rPr lang="zh-CN" altLang="en-US" sz="2400" dirty="0">
                <a:solidFill>
                  <a:srgbClr val="FF0000"/>
                </a:solidFill>
                <a:latin typeface="Arial" panose="020B0604020202020204" pitchFamily="34" charset="0"/>
                <a:ea typeface="黑体" panose="02010609060101010101" charset="-122"/>
              </a:rPr>
              <a:t>代议制</a:t>
            </a:r>
            <a:r>
              <a:rPr lang="zh-CN" altLang="en-US" sz="2400" dirty="0">
                <a:latin typeface="Arial" panose="020B0604020202020204" pitchFamily="34" charset="0"/>
                <a:ea typeface="黑体" panose="02010609060101010101" charset="-122"/>
              </a:rPr>
              <a:t>，都采取间接民主，共同</a:t>
            </a:r>
            <a:r>
              <a:rPr lang="zh-CN" altLang="en-US" sz="2400" dirty="0">
                <a:solidFill>
                  <a:srgbClr val="FF0000"/>
                </a:solidFill>
                <a:latin typeface="Arial" panose="020B0604020202020204" pitchFamily="34" charset="0"/>
                <a:ea typeface="黑体" panose="02010609060101010101" charset="-122"/>
              </a:rPr>
              <a:t>推动世界政治民主化的进程</a:t>
            </a:r>
            <a:endParaRPr lang="zh-CN" altLang="en-US" sz="2400" dirty="0">
              <a:solidFill>
                <a:srgbClr val="FF0000"/>
              </a:solidFill>
              <a:latin typeface="Arial" panose="020B0604020202020204" pitchFamily="34" charset="0"/>
              <a:ea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60" name="Text Box 4"/>
          <p:cNvSpPr txBox="1"/>
          <p:nvPr/>
        </p:nvSpPr>
        <p:spPr>
          <a:xfrm>
            <a:off x="218440" y="287655"/>
            <a:ext cx="9947910" cy="583565"/>
          </a:xfrm>
          <a:prstGeom prst="rect">
            <a:avLst/>
          </a:prstGeom>
          <a:noFill/>
          <a:ln w="9525">
            <a:noFill/>
          </a:ln>
        </p:spPr>
        <p:txBody>
          <a:bodyPr wrap="square" anchor="t" anchorCtr="0">
            <a:spAutoFit/>
          </a:bodyPr>
          <a:p>
            <a:pPr>
              <a:spcBef>
                <a:spcPct val="10000"/>
              </a:spcBef>
            </a:pPr>
            <a:r>
              <a:rPr lang="zh-CN" altLang="en-US" sz="3200" b="1" dirty="0">
                <a:solidFill>
                  <a:schemeClr val="accent3">
                    <a:lumMod val="50000"/>
                  </a:schemeClr>
                </a:solidFill>
                <a:latin typeface="楷体" panose="02010609060101010101" pitchFamily="49" charset="-122"/>
                <a:ea typeface="楷体" panose="02010609060101010101" pitchFamily="49" charset="-122"/>
                <a:sym typeface="Arial" panose="020B0604020202020204" pitchFamily="34" charset="0"/>
              </a:rPr>
              <a:t>2、中国共产党领导多党合作和政治协商制度</a:t>
            </a:r>
            <a:endParaRPr lang="zh-CN" altLang="en-US" sz="3200" b="1" dirty="0">
              <a:solidFill>
                <a:schemeClr val="accent3">
                  <a:lumMod val="50000"/>
                </a:schemeClr>
              </a:solidFill>
              <a:latin typeface="楷体" panose="02010609060101010101" pitchFamily="49" charset="-122"/>
              <a:ea typeface="楷体" panose="02010609060101010101" pitchFamily="49" charset="-122"/>
              <a:sym typeface="Arial" panose="020B0604020202020204" pitchFamily="34" charset="0"/>
            </a:endParaRPr>
          </a:p>
        </p:txBody>
      </p:sp>
      <p:sp>
        <p:nvSpPr>
          <p:cNvPr id="19461" name="Text Box 5"/>
          <p:cNvSpPr txBox="1"/>
          <p:nvPr/>
        </p:nvSpPr>
        <p:spPr>
          <a:xfrm>
            <a:off x="1752600" y="1022350"/>
            <a:ext cx="8820150" cy="5692775"/>
          </a:xfrm>
          <a:prstGeom prst="rect">
            <a:avLst/>
          </a:prstGeom>
          <a:noFill/>
          <a:ln w="9525">
            <a:noFill/>
          </a:ln>
        </p:spPr>
        <p:txBody>
          <a:bodyPr anchor="t" anchorCtr="0">
            <a:spAutoFit/>
          </a:bodyPr>
          <a:p>
            <a:r>
              <a:rPr lang="zh-CN" altLang="en-US" sz="2800" dirty="0">
                <a:solidFill>
                  <a:srgbClr val="0000FF"/>
                </a:solidFill>
                <a:latin typeface="楷体" panose="02010609060101010101" pitchFamily="49" charset="-122"/>
                <a:ea typeface="楷体" panose="02010609060101010101" pitchFamily="49" charset="-122"/>
              </a:rPr>
              <a:t>（1）形成与发展</a:t>
            </a:r>
            <a:endParaRPr lang="zh-CN" altLang="en-US" sz="2800" dirty="0">
              <a:solidFill>
                <a:srgbClr val="0000FF"/>
              </a:solidFill>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sym typeface="微软雅黑" panose="020B0503020204020204" pitchFamily="34" charset="-122"/>
              </a:rPr>
              <a:t>①</a:t>
            </a:r>
            <a:r>
              <a:rPr lang="zh-CN" altLang="en-US" sz="2800" dirty="0">
                <a:solidFill>
                  <a:srgbClr val="0000FF"/>
                </a:solidFill>
                <a:latin typeface="楷体" panose="02010609060101010101" pitchFamily="49" charset="-122"/>
                <a:ea typeface="楷体" panose="02010609060101010101" pitchFamily="49" charset="-122"/>
              </a:rPr>
              <a:t>1949年初步建立：</a:t>
            </a:r>
            <a:endParaRPr lang="zh-CN" altLang="en-US" sz="2800" dirty="0">
              <a:solidFill>
                <a:srgbClr val="0000FF"/>
              </a:solidFill>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sym typeface="微软雅黑" panose="020B0503020204020204" pitchFamily="34" charset="-122"/>
              </a:rPr>
              <a:t>②正式确立：</a:t>
            </a:r>
            <a:r>
              <a:rPr lang="en-US" altLang="zh-CN" sz="2800" dirty="0">
                <a:latin typeface="楷体" panose="02010609060101010101" pitchFamily="49" charset="-122"/>
                <a:ea typeface="楷体" panose="02010609060101010101" pitchFamily="49" charset="-122"/>
                <a:sym typeface="微软雅黑" panose="020B0503020204020204" pitchFamily="34" charset="-122"/>
              </a:rPr>
              <a:t>1954</a:t>
            </a:r>
            <a:r>
              <a:rPr lang="zh-CN" altLang="en-US" sz="2800" dirty="0">
                <a:latin typeface="楷体" panose="02010609060101010101" pitchFamily="49" charset="-122"/>
                <a:ea typeface="楷体" panose="02010609060101010101" pitchFamily="49" charset="-122"/>
                <a:sym typeface="微软雅黑" panose="020B0503020204020204" pitchFamily="34" charset="-122"/>
              </a:rPr>
              <a:t>，成为</a:t>
            </a:r>
            <a:r>
              <a:rPr lang="zh-CN" altLang="en-US" sz="2800" dirty="0">
                <a:solidFill>
                  <a:srgbClr val="FF0000"/>
                </a:solidFill>
                <a:latin typeface="楷体" panose="02010609060101010101" pitchFamily="49" charset="-122"/>
                <a:ea typeface="楷体" panose="02010609060101010101" pitchFamily="49" charset="-122"/>
                <a:sym typeface="微软雅黑" panose="020B0503020204020204" pitchFamily="34" charset="-122"/>
              </a:rPr>
              <a:t>人民民主统一战线</a:t>
            </a:r>
            <a:r>
              <a:rPr lang="zh-CN" altLang="en-US" sz="2800" dirty="0">
                <a:latin typeface="楷体" panose="02010609060101010101" pitchFamily="49" charset="-122"/>
                <a:ea typeface="楷体" panose="02010609060101010101" pitchFamily="49" charset="-122"/>
                <a:sym typeface="微软雅黑" panose="020B0503020204020204" pitchFamily="34" charset="-122"/>
              </a:rPr>
              <a:t>组织</a:t>
            </a:r>
            <a:endParaRPr lang="en-US" altLang="zh-CN" sz="2800" dirty="0">
              <a:latin typeface="楷体" panose="02010609060101010101" pitchFamily="49" charset="-122"/>
              <a:ea typeface="楷体" panose="02010609060101010101" pitchFamily="49" charset="-122"/>
              <a:sym typeface="微软雅黑" panose="020B0503020204020204" pitchFamily="34" charset="-122"/>
            </a:endParaRPr>
          </a:p>
          <a:p>
            <a:r>
              <a:rPr lang="zh-CN" altLang="en-US" sz="2800" dirty="0">
                <a:latin typeface="楷体" panose="02010609060101010101" pitchFamily="49" charset="-122"/>
                <a:ea typeface="楷体" panose="02010609060101010101" pitchFamily="49" charset="-122"/>
                <a:sym typeface="微软雅黑" panose="020B0503020204020204" pitchFamily="34" charset="-122"/>
              </a:rPr>
              <a:t>③</a:t>
            </a:r>
            <a:r>
              <a:rPr lang="zh-CN" altLang="en-US" sz="2800" dirty="0">
                <a:solidFill>
                  <a:srgbClr val="0000FF"/>
                </a:solidFill>
                <a:latin typeface="楷体" panose="02010609060101010101" pitchFamily="49" charset="-122"/>
                <a:ea typeface="楷体" panose="02010609060101010101" pitchFamily="49" charset="-122"/>
              </a:rPr>
              <a:t>1956年发展到新阶段：</a:t>
            </a:r>
            <a:endParaRPr lang="zh-CN" altLang="en-US" sz="2800" dirty="0">
              <a:solidFill>
                <a:srgbClr val="0000FF"/>
              </a:solidFill>
              <a:latin typeface="楷体" panose="02010609060101010101" pitchFamily="49" charset="-122"/>
              <a:ea typeface="楷体" panose="02010609060101010101" pitchFamily="49" charset="-122"/>
            </a:endParaRPr>
          </a:p>
          <a:p>
            <a:endParaRPr lang="zh-CN" altLang="en-US" sz="2800" dirty="0">
              <a:latin typeface="楷体" panose="02010609060101010101" pitchFamily="49" charset="-122"/>
              <a:ea typeface="楷体" panose="02010609060101010101" pitchFamily="49" charset="-122"/>
            </a:endParaRPr>
          </a:p>
          <a:p>
            <a:endParaRPr lang="zh-CN" altLang="en-US" sz="2800" dirty="0">
              <a:latin typeface="楷体" panose="02010609060101010101" pitchFamily="49" charset="-122"/>
              <a:ea typeface="楷体" panose="02010609060101010101" pitchFamily="49" charset="-122"/>
            </a:endParaRPr>
          </a:p>
          <a:p>
            <a:r>
              <a:rPr lang="zh-CN" altLang="en-US" sz="2800" dirty="0">
                <a:solidFill>
                  <a:schemeClr val="tx1"/>
                </a:solidFill>
                <a:latin typeface="楷体" panose="02010609060101010101" pitchFamily="49" charset="-122"/>
                <a:ea typeface="楷体" panose="02010609060101010101" pitchFamily="49" charset="-122"/>
              </a:rPr>
              <a:t>④</a:t>
            </a:r>
            <a:r>
              <a:rPr lang="zh-CN" altLang="en-US" sz="2800" dirty="0">
                <a:solidFill>
                  <a:srgbClr val="0000FF"/>
                </a:solidFill>
                <a:latin typeface="楷体" panose="02010609060101010101" pitchFamily="49" charset="-122"/>
                <a:ea typeface="楷体" panose="02010609060101010101" pitchFamily="49" charset="-122"/>
              </a:rPr>
              <a:t>1982年进一步完善：</a:t>
            </a:r>
            <a:endParaRPr lang="zh-CN" altLang="en-US" sz="2800" dirty="0">
              <a:solidFill>
                <a:srgbClr val="0000FF"/>
              </a:solidFill>
              <a:latin typeface="楷体" panose="02010609060101010101" pitchFamily="49" charset="-122"/>
              <a:ea typeface="楷体" panose="02010609060101010101" pitchFamily="49" charset="-122"/>
            </a:endParaRPr>
          </a:p>
          <a:p>
            <a:endParaRPr lang="zh-CN" altLang="en-US" sz="2800" dirty="0">
              <a:solidFill>
                <a:srgbClr val="0000FF"/>
              </a:solidFill>
              <a:latin typeface="楷体" panose="02010609060101010101" pitchFamily="49" charset="-122"/>
              <a:ea typeface="楷体" panose="02010609060101010101" pitchFamily="49" charset="-122"/>
            </a:endParaRPr>
          </a:p>
          <a:p>
            <a:r>
              <a:rPr lang="zh-CN" altLang="en-US" sz="2800" dirty="0">
                <a:solidFill>
                  <a:srgbClr val="0000FF"/>
                </a:solidFill>
                <a:latin typeface="楷体" panose="02010609060101010101" pitchFamily="49" charset="-122"/>
                <a:ea typeface="楷体" panose="02010609060101010101" pitchFamily="49" charset="-122"/>
              </a:rPr>
              <a:t>（2）主要职能：</a:t>
            </a:r>
            <a:endParaRPr lang="zh-CN" altLang="en-US" sz="2800" dirty="0">
              <a:solidFill>
                <a:srgbClr val="0000FF"/>
              </a:solidFill>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sym typeface="微软雅黑" panose="020B0503020204020204" pitchFamily="34" charset="-122"/>
              </a:rPr>
              <a:t>①</a:t>
            </a:r>
            <a:r>
              <a:rPr lang="zh-CN" altLang="en-US" sz="2800" dirty="0">
                <a:latin typeface="楷体" panose="02010609060101010101" pitchFamily="49" charset="-122"/>
                <a:ea typeface="楷体" panose="02010609060101010101" pitchFamily="49" charset="-122"/>
              </a:rPr>
              <a:t>1954年前</a:t>
            </a:r>
            <a:r>
              <a:rPr lang="zh-CN" altLang="en-US" sz="2800" dirty="0">
                <a:solidFill>
                  <a:srgbClr val="FF3300"/>
                </a:solidFill>
                <a:latin typeface="楷体" panose="02010609060101010101" pitchFamily="49" charset="-122"/>
                <a:ea typeface="楷体" panose="02010609060101010101" pitchFamily="49" charset="-122"/>
              </a:rPr>
              <a:t>代行人民代表大会的职能；</a:t>
            </a:r>
            <a:r>
              <a:rPr lang="zh-CN" altLang="en-US" sz="2800" dirty="0">
                <a:latin typeface="楷体" panose="02010609060101010101" pitchFamily="49" charset="-122"/>
                <a:ea typeface="楷体" panose="02010609060101010101" pitchFamily="49" charset="-122"/>
              </a:rPr>
              <a:t> </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sym typeface="微软雅黑" panose="020B0503020204020204" pitchFamily="34" charset="-122"/>
              </a:rPr>
              <a:t>②</a:t>
            </a:r>
            <a:r>
              <a:rPr lang="zh-CN" altLang="en-US" sz="2800" dirty="0">
                <a:latin typeface="楷体" panose="02010609060101010101" pitchFamily="49" charset="-122"/>
                <a:ea typeface="楷体" panose="02010609060101010101" pitchFamily="49" charset="-122"/>
              </a:rPr>
              <a:t>1954后作为人民民主统一战线组织，发挥</a:t>
            </a:r>
            <a:r>
              <a:rPr lang="zh-CN" altLang="en-US" sz="2800" dirty="0">
                <a:solidFill>
                  <a:srgbClr val="FF3300"/>
                </a:solidFill>
                <a:latin typeface="楷体" panose="02010609060101010101" pitchFamily="49" charset="-122"/>
                <a:ea typeface="楷体" panose="02010609060101010101" pitchFamily="49" charset="-122"/>
              </a:rPr>
              <a:t>政治协商</a:t>
            </a:r>
            <a:r>
              <a:rPr lang="zh-CN" altLang="en-US" sz="2800" dirty="0">
                <a:latin typeface="楷体" panose="02010609060101010101" pitchFamily="49" charset="-122"/>
                <a:ea typeface="楷体" panose="02010609060101010101" pitchFamily="49" charset="-122"/>
              </a:rPr>
              <a:t>、</a:t>
            </a:r>
            <a:r>
              <a:rPr lang="zh-CN" altLang="en-US" sz="2800" dirty="0">
                <a:solidFill>
                  <a:srgbClr val="FF3300"/>
                </a:solidFill>
                <a:latin typeface="楷体" panose="02010609060101010101" pitchFamily="49" charset="-122"/>
                <a:ea typeface="楷体" panose="02010609060101010101" pitchFamily="49" charset="-122"/>
              </a:rPr>
              <a:t>民主监督</a:t>
            </a:r>
            <a:endParaRPr lang="zh-CN" altLang="en-US" sz="2800" dirty="0">
              <a:solidFill>
                <a:srgbClr val="FF3300"/>
              </a:solidFill>
              <a:latin typeface="楷体" panose="02010609060101010101" pitchFamily="49" charset="-122"/>
              <a:ea typeface="楷体" panose="02010609060101010101" pitchFamily="49" charset="-122"/>
            </a:endParaRPr>
          </a:p>
          <a:p>
            <a:r>
              <a:rPr lang="zh-CN" altLang="en-US" sz="2800" dirty="0">
                <a:solidFill>
                  <a:srgbClr val="0000FF"/>
                </a:solidFill>
                <a:latin typeface="楷体" panose="02010609060101010101" pitchFamily="49" charset="-122"/>
                <a:ea typeface="楷体" panose="02010609060101010101" pitchFamily="49" charset="-122"/>
              </a:rPr>
              <a:t>3、作用：</a:t>
            </a:r>
            <a:endParaRPr lang="zh-CN" altLang="en-US" sz="2800" dirty="0">
              <a:solidFill>
                <a:srgbClr val="0000FF"/>
              </a:solidFill>
              <a:latin typeface="楷体" panose="02010609060101010101" pitchFamily="49" charset="-122"/>
              <a:ea typeface="楷体" panose="02010609060101010101" pitchFamily="49" charset="-122"/>
            </a:endParaRPr>
          </a:p>
        </p:txBody>
      </p:sp>
      <p:sp>
        <p:nvSpPr>
          <p:cNvPr id="19462" name="Rectangle 6"/>
          <p:cNvSpPr/>
          <p:nvPr/>
        </p:nvSpPr>
        <p:spPr>
          <a:xfrm>
            <a:off x="5173663" y="1476375"/>
            <a:ext cx="2113280" cy="521970"/>
          </a:xfrm>
          <a:prstGeom prst="rect">
            <a:avLst/>
          </a:prstGeom>
          <a:noFill/>
          <a:ln w="9525">
            <a:noFill/>
          </a:ln>
        </p:spPr>
        <p:txBody>
          <a:bodyPr wrap="none" anchor="t" anchorCtr="0">
            <a:spAutoFit/>
          </a:bodyPr>
          <a:p>
            <a:r>
              <a:rPr lang="zh-CN" altLang="en-US" sz="2400" dirty="0">
                <a:latin typeface="Arial" panose="020B0604020202020204" pitchFamily="34" charset="0"/>
                <a:ea typeface="楷体" panose="02010609060101010101" pitchFamily="49" charset="-122"/>
              </a:rPr>
              <a:t>政协</a:t>
            </a:r>
            <a:r>
              <a:rPr lang="zh-CN" altLang="en-US" sz="2800" dirty="0">
                <a:latin typeface="Arial" panose="020B0604020202020204" pitchFamily="34" charset="0"/>
                <a:ea typeface="楷体" panose="02010609060101010101" pitchFamily="49" charset="-122"/>
              </a:rPr>
              <a:t>会议</a:t>
            </a:r>
            <a:r>
              <a:rPr lang="zh-CN" altLang="en-US" sz="2400" dirty="0">
                <a:latin typeface="Arial" panose="020B0604020202020204" pitchFamily="34" charset="0"/>
                <a:ea typeface="楷体" panose="02010609060101010101" pitchFamily="49" charset="-122"/>
              </a:rPr>
              <a:t>召开</a:t>
            </a:r>
            <a:endParaRPr lang="zh-CN" altLang="en-US" sz="2400" dirty="0">
              <a:latin typeface="Arial" panose="020B0604020202020204" pitchFamily="34" charset="0"/>
              <a:ea typeface="楷体" panose="02010609060101010101" pitchFamily="49" charset="-122"/>
            </a:endParaRPr>
          </a:p>
        </p:txBody>
      </p:sp>
      <p:sp>
        <p:nvSpPr>
          <p:cNvPr id="19463" name="Text Box 7"/>
          <p:cNvSpPr txBox="1"/>
          <p:nvPr/>
        </p:nvSpPr>
        <p:spPr>
          <a:xfrm>
            <a:off x="5397500" y="2387600"/>
            <a:ext cx="5175250" cy="1383665"/>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rPr>
              <a:t>中共提出</a:t>
            </a:r>
            <a:r>
              <a:rPr lang="zh-CN" altLang="en-US" sz="2800" dirty="0">
                <a:solidFill>
                  <a:srgbClr val="FF3300"/>
                </a:solidFill>
                <a:latin typeface="楷体" panose="02010609060101010101" pitchFamily="49" charset="-122"/>
                <a:ea typeface="楷体" panose="02010609060101010101" pitchFamily="49" charset="-122"/>
              </a:rPr>
              <a:t>“长期共存，互相监督”</a:t>
            </a:r>
            <a:r>
              <a:rPr lang="zh-CN" altLang="en-US" sz="2800" dirty="0">
                <a:latin typeface="楷体" panose="02010609060101010101" pitchFamily="49" charset="-122"/>
                <a:ea typeface="楷体" panose="02010609060101010101" pitchFamily="49" charset="-122"/>
              </a:rPr>
              <a:t>的方针，并组成最广泛的</a:t>
            </a:r>
            <a:r>
              <a:rPr lang="zh-CN" altLang="en-US" sz="2800" dirty="0">
                <a:solidFill>
                  <a:srgbClr val="FF3300"/>
                </a:solidFill>
                <a:latin typeface="楷体" panose="02010609060101010101" pitchFamily="49" charset="-122"/>
                <a:ea typeface="楷体" panose="02010609060101010101" pitchFamily="49" charset="-122"/>
              </a:rPr>
              <a:t>爱国统一战线</a:t>
            </a:r>
            <a:endParaRPr lang="zh-CN" altLang="en-US" sz="2800" dirty="0">
              <a:solidFill>
                <a:srgbClr val="FF3300"/>
              </a:solidFill>
              <a:latin typeface="楷体" panose="02010609060101010101" pitchFamily="49" charset="-122"/>
              <a:ea typeface="楷体" panose="02010609060101010101" pitchFamily="49" charset="-122"/>
            </a:endParaRPr>
          </a:p>
        </p:txBody>
      </p:sp>
      <p:sp>
        <p:nvSpPr>
          <p:cNvPr id="19464" name="Rectangle 8"/>
          <p:cNvSpPr/>
          <p:nvPr/>
        </p:nvSpPr>
        <p:spPr>
          <a:xfrm>
            <a:off x="5305425" y="3602038"/>
            <a:ext cx="5294313" cy="953135"/>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rPr>
              <a:t>中共提出“</a:t>
            </a:r>
            <a:r>
              <a:rPr lang="zh-CN" altLang="en-US" sz="2800" dirty="0">
                <a:solidFill>
                  <a:srgbClr val="FF3300"/>
                </a:solidFill>
                <a:latin typeface="楷体" panose="02010609060101010101" pitchFamily="49" charset="-122"/>
                <a:ea typeface="楷体" panose="02010609060101010101" pitchFamily="49" charset="-122"/>
              </a:rPr>
              <a:t>长期共存，互相监督，肝胆相照，荣辱与共</a:t>
            </a:r>
            <a:endParaRPr lang="zh-CN" altLang="en-US" sz="2800" dirty="0">
              <a:solidFill>
                <a:srgbClr val="FF3300"/>
              </a:solidFill>
              <a:latin typeface="楷体" panose="02010609060101010101" pitchFamily="49" charset="-122"/>
              <a:ea typeface="楷体" panose="02010609060101010101" pitchFamily="49" charset="-122"/>
            </a:endParaRPr>
          </a:p>
        </p:txBody>
      </p:sp>
      <p:sp>
        <p:nvSpPr>
          <p:cNvPr id="19465" name="Text Box 9"/>
          <p:cNvSpPr txBox="1"/>
          <p:nvPr/>
        </p:nvSpPr>
        <p:spPr>
          <a:xfrm>
            <a:off x="3297238" y="5991225"/>
            <a:ext cx="7183437" cy="829945"/>
          </a:xfrm>
          <a:prstGeom prst="rect">
            <a:avLst/>
          </a:prstGeom>
          <a:noFill/>
          <a:ln w="9525">
            <a:noFill/>
          </a:ln>
        </p:spPr>
        <p:txBody>
          <a:bodyPr wrap="square" anchor="t" anchorCtr="0">
            <a:spAutoFit/>
          </a:bodyPr>
          <a:p>
            <a:pPr>
              <a:spcBef>
                <a:spcPct val="50000"/>
              </a:spcBef>
            </a:pPr>
            <a:r>
              <a:rPr lang="zh-CN" altLang="en-US" sz="2400" dirty="0">
                <a:latin typeface="Arial" panose="020B0604020202020204" pitchFamily="34" charset="0"/>
                <a:ea typeface="楷体" panose="02010609060101010101" pitchFamily="49" charset="-122"/>
              </a:rPr>
              <a:t>调动民主人士积极</a:t>
            </a:r>
            <a:r>
              <a:rPr lang="zh-CN" altLang="en-US" sz="2400" dirty="0">
                <a:solidFill>
                  <a:srgbClr val="FF3300"/>
                </a:solidFill>
                <a:latin typeface="Arial" panose="020B0604020202020204" pitchFamily="34" charset="0"/>
                <a:ea typeface="楷体" panose="02010609060101010101" pitchFamily="49" charset="-122"/>
              </a:rPr>
              <a:t>参政议政</a:t>
            </a:r>
            <a:r>
              <a:rPr lang="zh-CN" altLang="en-US" sz="2400" dirty="0">
                <a:latin typeface="Arial" panose="020B0604020202020204" pitchFamily="34" charset="0"/>
                <a:ea typeface="楷体" panose="02010609060101010101" pitchFamily="49" charset="-122"/>
              </a:rPr>
              <a:t>的热情，群策群力，</a:t>
            </a:r>
            <a:r>
              <a:rPr lang="zh-CN" altLang="en-US" sz="2400" dirty="0">
                <a:solidFill>
                  <a:srgbClr val="FF3300"/>
                </a:solidFill>
                <a:latin typeface="Arial" panose="020B0604020202020204" pitchFamily="34" charset="0"/>
                <a:ea typeface="楷体" panose="02010609060101010101" pitchFamily="49" charset="-122"/>
              </a:rPr>
              <a:t>共同建设国家（社会主义）</a:t>
            </a:r>
            <a:endParaRPr lang="zh-CN" altLang="en-US" sz="2400" dirty="0">
              <a:solidFill>
                <a:srgbClr val="FF3300"/>
              </a:solidFill>
              <a:latin typeface="Arial" panose="020B0604020202020204" pitchFamily="34" charset="0"/>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9461">
                                            <p:txEl>
                                              <p:charRg st="0" end="9"/>
                                            </p:txEl>
                                          </p:spTgt>
                                        </p:tgtEl>
                                        <p:attrNameLst>
                                          <p:attrName>style.visibility</p:attrName>
                                        </p:attrNameLst>
                                      </p:cBhvr>
                                      <p:to>
                                        <p:strVal val="visible"/>
                                      </p:to>
                                    </p:set>
                                    <p:animEffect transition="in" filter="blinds(horizontal)">
                                      <p:cBhvr>
                                        <p:cTn id="11" dur="500"/>
                                        <p:tgtEl>
                                          <p:spTgt spid="19461">
                                            <p:txEl>
                                              <p:charRg st="0" end="9"/>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19461">
                                            <p:txEl>
                                              <p:charRg st="9" end="21"/>
                                            </p:txEl>
                                          </p:spTgt>
                                        </p:tgtEl>
                                        <p:attrNameLst>
                                          <p:attrName>style.visibility</p:attrName>
                                        </p:attrNameLst>
                                      </p:cBhvr>
                                      <p:to>
                                        <p:strVal val="visible"/>
                                      </p:to>
                                    </p:set>
                                    <p:animEffect transition="in" filter="blinds(horizontal)">
                                      <p:cBhvr>
                                        <p:cTn id="14" dur="500"/>
                                        <p:tgtEl>
                                          <p:spTgt spid="19461">
                                            <p:txEl>
                                              <p:charRg st="9" end="2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9462"/>
                                        </p:tgtEl>
                                        <p:attrNameLst>
                                          <p:attrName>style.visibility</p:attrName>
                                        </p:attrNameLst>
                                      </p:cBhvr>
                                      <p:to>
                                        <p:strVal val="visible"/>
                                      </p:to>
                                    </p:set>
                                    <p:animEffect transition="in" filter="blinds(horizontal)">
                                      <p:cBhvr>
                                        <p:cTn id="19" dur="500"/>
                                        <p:tgtEl>
                                          <p:spTgt spid="1946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9461">
                                            <p:txEl>
                                              <p:charRg st="21" end="45"/>
                                            </p:txEl>
                                          </p:spTgt>
                                        </p:tgtEl>
                                        <p:attrNameLst>
                                          <p:attrName>style.visibility</p:attrName>
                                        </p:attrNameLst>
                                      </p:cBhvr>
                                      <p:to>
                                        <p:strVal val="visible"/>
                                      </p:to>
                                    </p:set>
                                    <p:animEffect transition="in" filter="blinds(horizontal)">
                                      <p:cBhvr>
                                        <p:cTn id="24" dur="500"/>
                                        <p:tgtEl>
                                          <p:spTgt spid="19461">
                                            <p:txEl>
                                              <p:charRg st="21" end="4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9461">
                                            <p:txEl>
                                              <p:charRg st="45" end="59"/>
                                            </p:txEl>
                                          </p:spTgt>
                                        </p:tgtEl>
                                        <p:attrNameLst>
                                          <p:attrName>style.visibility</p:attrName>
                                        </p:attrNameLst>
                                      </p:cBhvr>
                                      <p:to>
                                        <p:strVal val="visible"/>
                                      </p:to>
                                    </p:set>
                                    <p:animEffect transition="in" filter="blinds(horizontal)">
                                      <p:cBhvr>
                                        <p:cTn id="29" dur="500"/>
                                        <p:tgtEl>
                                          <p:spTgt spid="19461">
                                            <p:txEl>
                                              <p:charRg st="45" end="5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9461">
                                            <p:txEl>
                                              <p:charRg st="61" end="74"/>
                                            </p:txEl>
                                          </p:spTgt>
                                        </p:tgtEl>
                                        <p:attrNameLst>
                                          <p:attrName>style.visibility</p:attrName>
                                        </p:attrNameLst>
                                      </p:cBhvr>
                                      <p:to>
                                        <p:strVal val="visible"/>
                                      </p:to>
                                    </p:set>
                                    <p:anim calcmode="lin" valueType="num">
                                      <p:cBhvr additive="base">
                                        <p:cTn id="34" dur="500" fill="hold"/>
                                        <p:tgtEl>
                                          <p:spTgt spid="19461">
                                            <p:txEl>
                                              <p:charRg st="61" end="7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9461">
                                            <p:txEl>
                                              <p:charRg st="61" end="7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9463"/>
                                        </p:tgtEl>
                                        <p:attrNameLst>
                                          <p:attrName>style.visibility</p:attrName>
                                        </p:attrNameLst>
                                      </p:cBhvr>
                                      <p:to>
                                        <p:strVal val="visible"/>
                                      </p:to>
                                    </p:set>
                                    <p:animEffect transition="in" filter="blinds(horizontal)">
                                      <p:cBhvr>
                                        <p:cTn id="40" dur="500"/>
                                        <p:tgtEl>
                                          <p:spTgt spid="1946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9464"/>
                                        </p:tgtEl>
                                        <p:attrNameLst>
                                          <p:attrName>style.visibility</p:attrName>
                                        </p:attrNameLst>
                                      </p:cBhvr>
                                      <p:to>
                                        <p:strVal val="visible"/>
                                      </p:to>
                                    </p:set>
                                    <p:animEffect transition="in" filter="blinds(horizontal)">
                                      <p:cBhvr>
                                        <p:cTn id="45" dur="500"/>
                                        <p:tgtEl>
                                          <p:spTgt spid="1946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19461">
                                            <p:txEl>
                                              <p:charRg st="83" end="104"/>
                                            </p:txEl>
                                          </p:spTgt>
                                        </p:tgtEl>
                                        <p:attrNameLst>
                                          <p:attrName>style.visibility</p:attrName>
                                        </p:attrNameLst>
                                      </p:cBhvr>
                                      <p:to>
                                        <p:strVal val="visible"/>
                                      </p:to>
                                    </p:set>
                                    <p:animEffect transition="in" filter="blinds(horizontal)">
                                      <p:cBhvr>
                                        <p:cTn id="50" dur="500"/>
                                        <p:tgtEl>
                                          <p:spTgt spid="19461">
                                            <p:txEl>
                                              <p:charRg st="83" end="104"/>
                                            </p:txEl>
                                          </p:spTgt>
                                        </p:tgtEl>
                                      </p:cBhvr>
                                    </p:animEffect>
                                  </p:childTnLst>
                                </p:cTn>
                              </p:par>
                              <p:par>
                                <p:cTn id="51" presetID="3" presetClass="entr" presetSubtype="10" fill="hold" nodeType="withEffect">
                                  <p:stCondLst>
                                    <p:cond delay="0"/>
                                  </p:stCondLst>
                                  <p:childTnLst>
                                    <p:set>
                                      <p:cBhvr>
                                        <p:cTn id="52" dur="1" fill="hold">
                                          <p:stCondLst>
                                            <p:cond delay="0"/>
                                          </p:stCondLst>
                                        </p:cTn>
                                        <p:tgtEl>
                                          <p:spTgt spid="19461">
                                            <p:txEl>
                                              <p:charRg st="104" end="135"/>
                                            </p:txEl>
                                          </p:spTgt>
                                        </p:tgtEl>
                                        <p:attrNameLst>
                                          <p:attrName>style.visibility</p:attrName>
                                        </p:attrNameLst>
                                      </p:cBhvr>
                                      <p:to>
                                        <p:strVal val="visible"/>
                                      </p:to>
                                    </p:set>
                                    <p:animEffect transition="in" filter="blinds(horizontal)">
                                      <p:cBhvr>
                                        <p:cTn id="53" dur="500"/>
                                        <p:tgtEl>
                                          <p:spTgt spid="19461">
                                            <p:txEl>
                                              <p:charRg st="104" end="13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19461">
                                            <p:txEl>
                                              <p:charRg st="135" end="141"/>
                                            </p:txEl>
                                          </p:spTgt>
                                        </p:tgtEl>
                                        <p:attrNameLst>
                                          <p:attrName>style.visibility</p:attrName>
                                        </p:attrNameLst>
                                      </p:cBhvr>
                                      <p:to>
                                        <p:strVal val="visible"/>
                                      </p:to>
                                    </p:set>
                                    <p:animEffect transition="in" filter="blinds(horizontal)">
                                      <p:cBhvr>
                                        <p:cTn id="58" dur="500"/>
                                        <p:tgtEl>
                                          <p:spTgt spid="19461">
                                            <p:txEl>
                                              <p:charRg st="135" end="14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9462" grpId="0" bldLvl="0"/>
      <p:bldP spid="19463" grpId="0" bldLvl="0"/>
      <p:bldP spid="19464" grpId="0" bldLvl="0"/>
      <p:bldP spid="19465" grpId="0" bldLvl="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Text Box 2"/>
          <p:cNvSpPr txBox="1"/>
          <p:nvPr/>
        </p:nvSpPr>
        <p:spPr>
          <a:xfrm>
            <a:off x="1774825" y="23813"/>
            <a:ext cx="8893175" cy="6562725"/>
          </a:xfrm>
          <a:prstGeom prst="rect">
            <a:avLst/>
          </a:prstGeom>
          <a:noFill/>
          <a:ln w="9525">
            <a:noFill/>
          </a:ln>
        </p:spPr>
        <p:txBody>
          <a:bodyPr anchor="t" anchorCtr="0">
            <a:spAutoFit/>
          </a:bodyPr>
          <a:p>
            <a:pPr>
              <a:spcBef>
                <a:spcPct val="50000"/>
              </a:spcBef>
            </a:pPr>
            <a:r>
              <a:rPr lang="zh-CN" altLang="en-US" sz="4400" dirty="0">
                <a:solidFill>
                  <a:srgbClr val="0000FF"/>
                </a:solidFill>
                <a:latin typeface="黑体" panose="02010609060101010101" charset="-122"/>
                <a:ea typeface="华文行楷" panose="02010800040101010101" charset="-122"/>
              </a:rPr>
              <a:t>能力提高：</a:t>
            </a:r>
            <a:endParaRPr lang="zh-CN" altLang="en-US" sz="4400" dirty="0">
              <a:solidFill>
                <a:srgbClr val="0000FF"/>
              </a:solidFill>
              <a:latin typeface="黑体" panose="02010609060101010101" charset="-122"/>
              <a:ea typeface="华文行楷" panose="02010800040101010101" charset="-122"/>
            </a:endParaRPr>
          </a:p>
          <a:p>
            <a:pPr>
              <a:spcBef>
                <a:spcPct val="50000"/>
              </a:spcBef>
            </a:pPr>
            <a:r>
              <a:rPr lang="zh-CN" altLang="en-US" sz="2800" dirty="0">
                <a:latin typeface="黑体" panose="02010609060101010101" charset="-122"/>
                <a:ea typeface="楷体" panose="02010609060101010101" pitchFamily="49" charset="-122"/>
              </a:rPr>
              <a:t>    有一些学者认为中国政治协商会议是否类似于西方一些国家的参议院。改革开放以来，全国政协确实与不少国家的参议院或议会上院有过交流与接触。</a:t>
            </a:r>
            <a:r>
              <a:rPr lang="zh-CN" altLang="en-US" sz="2800" dirty="0">
                <a:solidFill>
                  <a:srgbClr val="FF0000"/>
                </a:solidFill>
                <a:latin typeface="黑体" panose="02010609060101010101" charset="-122"/>
                <a:ea typeface="楷体" panose="02010609060101010101" pitchFamily="49" charset="-122"/>
              </a:rPr>
              <a:t>你认为中国政治协商会议是否类似于西方国家的参议院，请说出理由？</a:t>
            </a:r>
            <a:endParaRPr lang="zh-CN" altLang="en-US" sz="2800" dirty="0">
              <a:solidFill>
                <a:srgbClr val="FF0000"/>
              </a:solidFill>
              <a:latin typeface="黑体" panose="02010609060101010101" charset="-122"/>
              <a:ea typeface="楷体" panose="02010609060101010101" pitchFamily="49" charset="-122"/>
            </a:endParaRPr>
          </a:p>
          <a:p>
            <a:pPr>
              <a:spcBef>
                <a:spcPct val="5000"/>
              </a:spcBef>
            </a:pPr>
            <a:r>
              <a:rPr lang="zh-CN" altLang="en-US" sz="2800" dirty="0">
                <a:solidFill>
                  <a:srgbClr val="FF0000"/>
                </a:solidFill>
                <a:latin typeface="黑体" panose="02010609060101010101" charset="-122"/>
                <a:ea typeface="黑体" panose="02010609060101010101" charset="-122"/>
              </a:rPr>
              <a:t>      </a:t>
            </a:r>
            <a:r>
              <a:rPr lang="zh-CN" altLang="en-US" sz="3600" dirty="0">
                <a:solidFill>
                  <a:srgbClr val="000099"/>
                </a:solidFill>
                <a:latin typeface="黑体" panose="02010609060101010101" charset="-122"/>
                <a:ea typeface="黑体" panose="02010609060101010101" charset="-122"/>
              </a:rPr>
              <a:t>不</a:t>
            </a:r>
            <a:endParaRPr lang="zh-CN" altLang="en-US" sz="3600" dirty="0">
              <a:solidFill>
                <a:srgbClr val="000099"/>
              </a:solidFill>
              <a:latin typeface="黑体" panose="02010609060101010101" charset="-122"/>
              <a:ea typeface="黑体" panose="02010609060101010101" charset="-122"/>
            </a:endParaRPr>
          </a:p>
          <a:p>
            <a:pPr>
              <a:spcBef>
                <a:spcPct val="10000"/>
              </a:spcBef>
            </a:pPr>
            <a:r>
              <a:rPr lang="zh-CN" altLang="en-US" sz="2800" dirty="0">
                <a:solidFill>
                  <a:srgbClr val="FF0000"/>
                </a:solidFill>
                <a:latin typeface="微软雅黑" panose="020B0503020204020204" pitchFamily="34" charset="-122"/>
                <a:ea typeface="微软雅黑" panose="020B0503020204020204" pitchFamily="34" charset="-122"/>
              </a:rPr>
              <a:t>前者</a:t>
            </a:r>
            <a:r>
              <a:rPr lang="zh-CN" altLang="en-US" sz="2800" dirty="0">
                <a:latin typeface="微软雅黑" panose="020B0503020204020204" pitchFamily="34" charset="-122"/>
                <a:ea typeface="微软雅黑" panose="020B0503020204020204" pitchFamily="34" charset="-122"/>
              </a:rPr>
              <a:t>：1）是统一战线的组织；</a:t>
            </a:r>
            <a:endParaRPr lang="zh-CN" altLang="en-US" sz="2800" dirty="0">
              <a:latin typeface="微软雅黑" panose="020B0503020204020204" pitchFamily="34" charset="-122"/>
              <a:ea typeface="微软雅黑" panose="020B0503020204020204" pitchFamily="34" charset="-122"/>
            </a:endParaRPr>
          </a:p>
          <a:p>
            <a:pPr>
              <a:spcBef>
                <a:spcPct val="10000"/>
              </a:spcBef>
            </a:pPr>
            <a:r>
              <a:rPr lang="zh-CN" altLang="en-US" sz="2800" dirty="0">
                <a:latin typeface="微软雅黑" panose="020B0503020204020204" pitchFamily="34" charset="-122"/>
                <a:ea typeface="微软雅黑" panose="020B0503020204020204" pitchFamily="34" charset="-122"/>
              </a:rPr>
              <a:t>          2）没有立法权</a:t>
            </a:r>
            <a:endParaRPr lang="zh-CN" altLang="en-US" sz="2800" dirty="0">
              <a:latin typeface="微软雅黑" panose="020B0503020204020204" pitchFamily="34" charset="-122"/>
              <a:ea typeface="微软雅黑" panose="020B0503020204020204" pitchFamily="34" charset="-122"/>
            </a:endParaRPr>
          </a:p>
          <a:p>
            <a:pPr>
              <a:spcBef>
                <a:spcPct val="10000"/>
              </a:spcBef>
            </a:pPr>
            <a:r>
              <a:rPr lang="zh-CN" altLang="en-US" sz="2800" dirty="0">
                <a:latin typeface="微软雅黑" panose="020B0503020204020204" pitchFamily="34" charset="-122"/>
                <a:ea typeface="微软雅黑" panose="020B0503020204020204" pitchFamily="34" charset="-122"/>
              </a:rPr>
              <a:t>          3）接受中国共产党的领导，多党合作</a:t>
            </a:r>
            <a:endParaRPr lang="zh-CN" altLang="en-US" sz="2800" dirty="0">
              <a:latin typeface="微软雅黑" panose="020B0503020204020204" pitchFamily="34" charset="-122"/>
              <a:ea typeface="微软雅黑" panose="020B0503020204020204" pitchFamily="34" charset="-122"/>
            </a:endParaRPr>
          </a:p>
          <a:p>
            <a:pPr>
              <a:spcBef>
                <a:spcPct val="10000"/>
              </a:spcBef>
            </a:pPr>
            <a:r>
              <a:rPr lang="zh-CN" altLang="en-US" sz="2800" dirty="0">
                <a:solidFill>
                  <a:srgbClr val="FF0000"/>
                </a:solidFill>
                <a:latin typeface="微软雅黑" panose="020B0503020204020204" pitchFamily="34" charset="-122"/>
                <a:ea typeface="微软雅黑" panose="020B0503020204020204" pitchFamily="34" charset="-122"/>
              </a:rPr>
              <a:t>后者：1）</a:t>
            </a:r>
            <a:r>
              <a:rPr lang="zh-CN" altLang="en-US" sz="2800" dirty="0">
                <a:latin typeface="微软雅黑" panose="020B0503020204020204" pitchFamily="34" charset="-122"/>
                <a:ea typeface="微软雅黑" panose="020B0503020204020204" pitchFamily="34" charset="-122"/>
              </a:rPr>
              <a:t>属于议会，是政府机构；           </a:t>
            </a:r>
            <a:endParaRPr lang="zh-CN" altLang="en-US" sz="2800" dirty="0">
              <a:latin typeface="微软雅黑" panose="020B0503020204020204" pitchFamily="34" charset="-122"/>
              <a:ea typeface="微软雅黑" panose="020B0503020204020204" pitchFamily="34" charset="-122"/>
            </a:endParaRPr>
          </a:p>
          <a:p>
            <a:pPr>
              <a:spcBef>
                <a:spcPct val="10000"/>
              </a:spcBef>
            </a:pPr>
            <a:r>
              <a:rPr lang="zh-CN" altLang="en-US" sz="2800" dirty="0">
                <a:latin typeface="微软雅黑" panose="020B0503020204020204" pitchFamily="34" charset="-122"/>
                <a:ea typeface="微软雅黑" panose="020B0503020204020204" pitchFamily="34" charset="-122"/>
              </a:rPr>
              <a:t>          2）有立法权</a:t>
            </a:r>
            <a:endParaRPr lang="zh-CN" altLang="en-US" sz="2800" dirty="0">
              <a:latin typeface="微软雅黑" panose="020B0503020204020204" pitchFamily="34" charset="-122"/>
              <a:ea typeface="微软雅黑" panose="020B0503020204020204" pitchFamily="34" charset="-122"/>
            </a:endParaRPr>
          </a:p>
          <a:p>
            <a:pPr>
              <a:spcBef>
                <a:spcPct val="10000"/>
              </a:spcBef>
            </a:pPr>
            <a:r>
              <a:rPr lang="zh-CN" altLang="en-US" sz="2800" dirty="0">
                <a:latin typeface="微软雅黑" panose="020B0503020204020204" pitchFamily="34" charset="-122"/>
                <a:ea typeface="微软雅黑" panose="020B0503020204020204" pitchFamily="34" charset="-122"/>
              </a:rPr>
              <a:t>          3）不受执政党的领导，不同党派议员经常抗衡</a:t>
            </a:r>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xEl>
                                              <p:charRg st="108" end="11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xEl>
                                              <p:charRg st="116" end="13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2">
                                            <p:txEl>
                                              <p:charRg st="138" end="15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2">
                                            <p:txEl>
                                              <p:charRg st="156" end="18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2">
                                            <p:txEl>
                                              <p:charRg st="184" end="2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82">
                                            <p:txEl>
                                              <p:charRg st="212" end="22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82">
                                            <p:txEl>
                                              <p:charRg st="229" end="26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8" name="Text Box 4"/>
          <p:cNvSpPr txBox="1"/>
          <p:nvPr/>
        </p:nvSpPr>
        <p:spPr>
          <a:xfrm>
            <a:off x="1530350" y="131763"/>
            <a:ext cx="6754813" cy="583565"/>
          </a:xfrm>
          <a:prstGeom prst="rect">
            <a:avLst/>
          </a:prstGeom>
          <a:noFill/>
          <a:ln w="9525">
            <a:noFill/>
          </a:ln>
        </p:spPr>
        <p:txBody>
          <a:bodyPr anchor="t" anchorCtr="0">
            <a:spAutoFit/>
          </a:bodyPr>
          <a:p>
            <a:pPr>
              <a:spcBef>
                <a:spcPct val="10000"/>
              </a:spcBef>
            </a:pPr>
            <a:r>
              <a:rPr lang="zh-CN" altLang="en-US" sz="3200" dirty="0">
                <a:solidFill>
                  <a:srgbClr val="FF0000"/>
                </a:solidFill>
                <a:latin typeface="楷体" panose="02010609060101010101" pitchFamily="49" charset="-122"/>
                <a:ea typeface="楷体" panose="02010609060101010101" pitchFamily="49" charset="-122"/>
                <a:sym typeface="Arial" panose="020B0604020202020204" pitchFamily="34" charset="0"/>
              </a:rPr>
              <a:t>3、民族区域自治制度的建立和完善</a:t>
            </a:r>
            <a:endParaRPr lang="zh-CN" altLang="en-US" sz="3200" dirty="0">
              <a:solidFill>
                <a:srgbClr val="FF0000"/>
              </a:solidFill>
              <a:latin typeface="楷体" panose="02010609060101010101" pitchFamily="49" charset="-122"/>
              <a:ea typeface="楷体" panose="02010609060101010101" pitchFamily="49" charset="-122"/>
              <a:sym typeface="Arial" panose="020B0604020202020204" pitchFamily="34" charset="0"/>
            </a:endParaRPr>
          </a:p>
        </p:txBody>
      </p:sp>
      <p:sp>
        <p:nvSpPr>
          <p:cNvPr id="21509" name="Rectangle 5"/>
          <p:cNvSpPr>
            <a:spLocks noGrp="1" noRot="1"/>
          </p:cNvSpPr>
          <p:nvPr>
            <p:ph idx="1"/>
          </p:nvPr>
        </p:nvSpPr>
        <p:spPr>
          <a:xfrm>
            <a:off x="1530350" y="617855"/>
            <a:ext cx="8604250" cy="1339215"/>
          </a:xfrm>
        </p:spPr>
        <p:txBody>
          <a:bodyPr vert="horz" wrap="square" lIns="91440" tIns="45720" rIns="91440" bIns="45720" anchor="t" anchorCtr="0">
            <a:spAutoFit/>
          </a:bodyPr>
          <a:p>
            <a:pPr marL="0" indent="0" eaLnBrk="1" hangingPunct="1">
              <a:spcBef>
                <a:spcPct val="0"/>
              </a:spcBef>
              <a:buNone/>
            </a:pPr>
            <a:r>
              <a:rPr lang="zh-CN" altLang="en-US" sz="2800" b="1" dirty="0">
                <a:latin typeface="楷体" panose="02010609060101010101" pitchFamily="49" charset="-122"/>
                <a:ea typeface="楷体" panose="02010609060101010101" pitchFamily="49" charset="-122"/>
                <a:sym typeface="Arial" panose="020B0604020202020204" pitchFamily="34" charset="0"/>
              </a:rPr>
              <a:t>（1）实行民族原则：</a:t>
            </a:r>
            <a:endParaRPr lang="zh-CN" altLang="en-US" sz="2800" b="1" dirty="0">
              <a:latin typeface="楷体" panose="02010609060101010101" pitchFamily="49" charset="-122"/>
              <a:ea typeface="楷体" panose="02010609060101010101" pitchFamily="49" charset="-122"/>
              <a:sym typeface="Arial" panose="020B0604020202020204" pitchFamily="34" charset="0"/>
            </a:endParaRPr>
          </a:p>
          <a:p>
            <a:pPr marL="0" indent="0" eaLnBrk="1" hangingPunct="1">
              <a:spcBef>
                <a:spcPct val="0"/>
              </a:spcBef>
              <a:buNone/>
            </a:pPr>
            <a:r>
              <a:rPr lang="zh-CN" altLang="en-US" sz="2800" b="1" dirty="0">
                <a:latin typeface="楷体" panose="02010609060101010101" pitchFamily="49" charset="-122"/>
                <a:ea typeface="楷体" panose="02010609060101010101" pitchFamily="49" charset="-122"/>
                <a:sym typeface="Arial" panose="020B0604020202020204" pitchFamily="34" charset="0"/>
              </a:rPr>
              <a:t> 民族平等、民族团结和各民族共同发展繁荣</a:t>
            </a:r>
            <a:endParaRPr lang="zh-CN" altLang="en-US" sz="2800" b="1" dirty="0">
              <a:latin typeface="楷体" panose="02010609060101010101" pitchFamily="49" charset="-122"/>
              <a:ea typeface="楷体" panose="02010609060101010101" pitchFamily="49" charset="-122"/>
              <a:sym typeface="Arial" panose="020B0604020202020204" pitchFamily="34" charset="0"/>
            </a:endParaRPr>
          </a:p>
        </p:txBody>
      </p:sp>
      <p:sp>
        <p:nvSpPr>
          <p:cNvPr id="21510" name="Text Box 6"/>
          <p:cNvSpPr txBox="1"/>
          <p:nvPr/>
        </p:nvSpPr>
        <p:spPr>
          <a:xfrm>
            <a:off x="1530350" y="1788160"/>
            <a:ext cx="8893175" cy="3107690"/>
          </a:xfrm>
          <a:prstGeom prst="rect">
            <a:avLst/>
          </a:prstGeom>
          <a:noFill/>
          <a:ln w="9525">
            <a:noFill/>
          </a:ln>
        </p:spPr>
        <p:txBody>
          <a:bodyPr wrap="square" anchor="t" anchorCtr="0">
            <a:spAutoFit/>
          </a:bodyPr>
          <a:p>
            <a:r>
              <a:rPr lang="zh-CN" altLang="en-US" sz="2800" dirty="0">
                <a:solidFill>
                  <a:srgbClr val="0000FF"/>
                </a:solidFill>
                <a:latin typeface="楷体" panose="02010609060101010101" pitchFamily="49" charset="-122"/>
                <a:ea typeface="楷体" panose="02010609060101010101" pitchFamily="49" charset="-122"/>
              </a:rPr>
              <a:t>（2）建立和完善</a:t>
            </a:r>
            <a:r>
              <a:rPr lang="zh-CN" altLang="en-US" sz="2800" dirty="0">
                <a:solidFill>
                  <a:schemeClr val="tx2"/>
                </a:solidFill>
                <a:latin typeface="楷体" panose="02010609060101010101" pitchFamily="49" charset="-122"/>
                <a:ea typeface="楷体" panose="02010609060101010101" pitchFamily="49" charset="-122"/>
              </a:rPr>
              <a:t>：</a:t>
            </a:r>
            <a:endParaRPr lang="zh-CN" altLang="en-US" sz="2800" dirty="0">
              <a:solidFill>
                <a:schemeClr val="tx2"/>
              </a:solidFill>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sym typeface="微软雅黑" panose="020B0503020204020204" pitchFamily="34" charset="-122"/>
              </a:rPr>
              <a:t> ①</a:t>
            </a:r>
            <a:r>
              <a:rPr lang="zh-CN" altLang="en-US" sz="2800" dirty="0">
                <a:latin typeface="楷体" panose="02010609060101010101" pitchFamily="49" charset="-122"/>
                <a:ea typeface="楷体" panose="02010609060101010101" pitchFamily="49" charset="-122"/>
              </a:rPr>
              <a:t>1949年</a:t>
            </a:r>
            <a:r>
              <a:rPr lang="zh-CN" altLang="en-US" sz="2800" dirty="0">
                <a:solidFill>
                  <a:srgbClr val="FF3300"/>
                </a:solidFill>
                <a:latin typeface="楷体" panose="02010609060101010101" pitchFamily="49" charset="-122"/>
                <a:ea typeface="楷体" panose="02010609060101010101" pitchFamily="49" charset="-122"/>
              </a:rPr>
              <a:t>《共同纲领》明确规定，</a:t>
            </a:r>
            <a:endParaRPr lang="zh-CN" altLang="en-US" sz="2400" dirty="0">
              <a:solidFill>
                <a:srgbClr val="FF3300"/>
              </a:solidFill>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sym typeface="微软雅黑" panose="020B0503020204020204" pitchFamily="34" charset="-122"/>
              </a:rPr>
              <a:t> ②</a:t>
            </a:r>
            <a:r>
              <a:rPr lang="zh-CN" altLang="en-US" sz="2800" dirty="0">
                <a:latin typeface="楷体" panose="02010609060101010101" pitchFamily="49" charset="-122"/>
                <a:ea typeface="楷体" panose="02010609060101010101" pitchFamily="49" charset="-122"/>
              </a:rPr>
              <a:t>1954年</a:t>
            </a:r>
            <a:r>
              <a:rPr lang="zh-CN" altLang="en-US" sz="2800" dirty="0">
                <a:solidFill>
                  <a:srgbClr val="FF3300"/>
                </a:solidFill>
                <a:latin typeface="楷体" panose="02010609060101010101" pitchFamily="49" charset="-122"/>
                <a:ea typeface="楷体" panose="02010609060101010101" pitchFamily="49" charset="-122"/>
              </a:rPr>
              <a:t>宪法</a:t>
            </a:r>
            <a:r>
              <a:rPr lang="zh-CN" altLang="en-US" sz="2800" dirty="0">
                <a:latin typeface="楷体" panose="02010609060101010101" pitchFamily="49" charset="-122"/>
                <a:ea typeface="楷体" panose="02010609060101010101" pitchFamily="49" charset="-122"/>
              </a:rPr>
              <a:t>，作为我国的一项基本国策和基本政治制度。</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sym typeface="微软雅黑" panose="020B0503020204020204" pitchFamily="34" charset="-122"/>
              </a:rPr>
              <a:t> ③</a:t>
            </a:r>
            <a:r>
              <a:rPr lang="zh-CN" altLang="en-US" sz="2800" dirty="0">
                <a:latin typeface="楷体" panose="02010609060101010101" pitchFamily="49" charset="-122"/>
                <a:ea typeface="楷体" panose="02010609060101010101" pitchFamily="49" charset="-122"/>
              </a:rPr>
              <a:t>1984年颁布《中华人民共和国民族区域自治法》         </a:t>
            </a:r>
            <a:endParaRPr lang="zh-CN" altLang="en-US" sz="2400" dirty="0">
              <a:latin typeface="楷体" panose="02010609060101010101" pitchFamily="49" charset="-122"/>
              <a:ea typeface="楷体" panose="02010609060101010101" pitchFamily="49" charset="-122"/>
            </a:endParaRPr>
          </a:p>
          <a:p>
            <a:r>
              <a:rPr lang="zh-CN" altLang="en-US" sz="2800" dirty="0">
                <a:solidFill>
                  <a:srgbClr val="0000FF"/>
                </a:solidFill>
                <a:latin typeface="楷体" panose="02010609060101010101" pitchFamily="49" charset="-122"/>
                <a:ea typeface="楷体" panose="02010609060101010101" pitchFamily="49" charset="-122"/>
              </a:rPr>
              <a:t>（3）省级民族自治区（5个）（最早与最迟？）</a:t>
            </a:r>
            <a:endParaRPr lang="zh-CN" altLang="en-US" sz="2800" dirty="0">
              <a:solidFill>
                <a:srgbClr val="0000FF"/>
              </a:solidFill>
              <a:latin typeface="楷体" panose="02010609060101010101" pitchFamily="49" charset="-122"/>
              <a:ea typeface="楷体" panose="02010609060101010101" pitchFamily="49" charset="-122"/>
            </a:endParaRPr>
          </a:p>
          <a:p>
            <a:endParaRPr lang="zh-CN" altLang="en-US" sz="2800" dirty="0">
              <a:solidFill>
                <a:srgbClr val="0000FF"/>
              </a:solidFill>
              <a:latin typeface="楷体" panose="02010609060101010101" pitchFamily="49" charset="-122"/>
              <a:ea typeface="楷体" panose="02010609060101010101" pitchFamily="49" charset="-122"/>
            </a:endParaRPr>
          </a:p>
        </p:txBody>
      </p:sp>
      <p:sp>
        <p:nvSpPr>
          <p:cNvPr id="23556" name="文本框 1"/>
          <p:cNvSpPr txBox="1"/>
          <p:nvPr/>
        </p:nvSpPr>
        <p:spPr>
          <a:xfrm>
            <a:off x="1701800" y="4529138"/>
            <a:ext cx="8261350" cy="1814830"/>
          </a:xfrm>
          <a:prstGeom prst="rect">
            <a:avLst/>
          </a:prstGeom>
          <a:noFill/>
          <a:ln w="9525">
            <a:noFill/>
          </a:ln>
        </p:spPr>
        <p:txBody>
          <a:bodyPr wrap="square" anchor="t" anchorCtr="0">
            <a:spAutoFit/>
          </a:bodyPr>
          <a:p>
            <a:r>
              <a:rPr lang="zh-CN" altLang="en-US" sz="2800" dirty="0">
                <a:solidFill>
                  <a:srgbClr val="0000FF"/>
                </a:solidFill>
                <a:latin typeface="楷体" panose="02010609060101010101" pitchFamily="49" charset="-122"/>
                <a:ea typeface="楷体" panose="02010609060101010101" pitchFamily="49" charset="-122"/>
              </a:rPr>
              <a:t>（</a:t>
            </a:r>
            <a:r>
              <a:rPr lang="en-US" altLang="zh-CN" sz="2800" dirty="0">
                <a:solidFill>
                  <a:srgbClr val="0000FF"/>
                </a:solidFill>
                <a:latin typeface="楷体" panose="02010609060101010101" pitchFamily="49" charset="-122"/>
                <a:ea typeface="楷体" panose="02010609060101010101" pitchFamily="49" charset="-122"/>
              </a:rPr>
              <a:t>4</a:t>
            </a:r>
            <a:r>
              <a:rPr lang="zh-CN" altLang="en-US" sz="2800" dirty="0">
                <a:solidFill>
                  <a:srgbClr val="0000FF"/>
                </a:solidFill>
                <a:latin typeface="楷体" panose="02010609060101010101" pitchFamily="49" charset="-122"/>
                <a:ea typeface="楷体" panose="02010609060101010101" pitchFamily="49" charset="-122"/>
              </a:rPr>
              <a:t>）意义：</a:t>
            </a:r>
            <a:endParaRPr lang="zh-CN" altLang="en-US" sz="2800" dirty="0">
              <a:solidFill>
                <a:srgbClr val="0000FF"/>
              </a:solidFill>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sym typeface="微软雅黑" panose="020B0503020204020204" pitchFamily="34" charset="-122"/>
              </a:rPr>
              <a:t> ①</a:t>
            </a:r>
            <a:r>
              <a:rPr lang="zh-CN" altLang="en-US" sz="2800" dirty="0">
                <a:latin typeface="楷体" panose="02010609060101010101" pitchFamily="49" charset="-122"/>
                <a:ea typeface="楷体" panose="02010609060101010101" pitchFamily="49" charset="-122"/>
              </a:rPr>
              <a:t>满足少数民族</a:t>
            </a:r>
            <a:r>
              <a:rPr lang="zh-CN" altLang="en-US" sz="2800" dirty="0">
                <a:solidFill>
                  <a:srgbClr val="FF3300"/>
                </a:solidFill>
                <a:latin typeface="楷体" panose="02010609060101010101" pitchFamily="49" charset="-122"/>
                <a:ea typeface="楷体" panose="02010609060101010101" pitchFamily="49" charset="-122"/>
              </a:rPr>
              <a:t>当家作主</a:t>
            </a:r>
            <a:r>
              <a:rPr lang="zh-CN" altLang="en-US" sz="2800" dirty="0">
                <a:latin typeface="楷体" panose="02010609060101010101" pitchFamily="49" charset="-122"/>
                <a:ea typeface="楷体" panose="02010609060101010101" pitchFamily="49" charset="-122"/>
              </a:rPr>
              <a:t>的愿望，</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sym typeface="微软雅黑" panose="020B0503020204020204" pitchFamily="34" charset="-122"/>
              </a:rPr>
              <a:t> ②</a:t>
            </a:r>
            <a:r>
              <a:rPr lang="zh-CN" altLang="en-US" sz="2800" dirty="0">
                <a:latin typeface="楷体" panose="02010609060101010101" pitchFamily="49" charset="-122"/>
                <a:ea typeface="楷体" panose="02010609060101010101" pitchFamily="49" charset="-122"/>
              </a:rPr>
              <a:t>有利于</a:t>
            </a:r>
            <a:r>
              <a:rPr lang="zh-CN" altLang="en-US" sz="2800" dirty="0">
                <a:solidFill>
                  <a:srgbClr val="FF3300"/>
                </a:solidFill>
                <a:latin typeface="楷体" panose="02010609060101010101" pitchFamily="49" charset="-122"/>
                <a:ea typeface="楷体" panose="02010609060101010101" pitchFamily="49" charset="-122"/>
              </a:rPr>
              <a:t>实现民族平等</a:t>
            </a:r>
            <a:r>
              <a:rPr lang="zh-CN" altLang="en-US" sz="2800" dirty="0">
                <a:latin typeface="楷体" panose="02010609060101010101" pitchFamily="49" charset="-122"/>
                <a:ea typeface="楷体" panose="02010609060101010101" pitchFamily="49" charset="-122"/>
              </a:rPr>
              <a:t>，</a:t>
            </a:r>
            <a:r>
              <a:rPr lang="zh-CN" altLang="en-US" sz="2800" dirty="0">
                <a:solidFill>
                  <a:srgbClr val="FF3300"/>
                </a:solidFill>
                <a:latin typeface="楷体" panose="02010609060101010101" pitchFamily="49" charset="-122"/>
                <a:ea typeface="楷体" panose="02010609060101010101" pitchFamily="49" charset="-122"/>
              </a:rPr>
              <a:t>保证祖国统一和民族团结</a:t>
            </a:r>
            <a:r>
              <a:rPr lang="zh-CN" altLang="en-US" sz="2800" dirty="0">
                <a:latin typeface="楷体" panose="02010609060101010101" pitchFamily="49" charset="-122"/>
                <a:ea typeface="楷体" panose="02010609060101010101" pitchFamily="49" charset="-122"/>
              </a:rPr>
              <a:t>，</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sym typeface="微软雅黑" panose="020B0503020204020204" pitchFamily="34" charset="-122"/>
              </a:rPr>
              <a:t> ③</a:t>
            </a:r>
            <a:r>
              <a:rPr lang="zh-CN" altLang="en-US" sz="2800" dirty="0">
                <a:latin typeface="楷体" panose="02010609060101010101" pitchFamily="49" charset="-122"/>
                <a:ea typeface="楷体" panose="02010609060101010101" pitchFamily="49" charset="-122"/>
              </a:rPr>
              <a:t>调动各族人民</a:t>
            </a:r>
            <a:r>
              <a:rPr lang="zh-CN" altLang="en-US" sz="2800" dirty="0">
                <a:solidFill>
                  <a:srgbClr val="FF0000"/>
                </a:solidFill>
                <a:latin typeface="楷体" panose="02010609060101010101" pitchFamily="49" charset="-122"/>
                <a:ea typeface="楷体" panose="02010609060101010101" pitchFamily="49" charset="-122"/>
              </a:rPr>
              <a:t>建设社会主义</a:t>
            </a:r>
            <a:r>
              <a:rPr lang="zh-CN" altLang="en-US" sz="2800" dirty="0">
                <a:latin typeface="楷体" panose="02010609060101010101" pitchFamily="49" charset="-122"/>
                <a:ea typeface="楷体" panose="02010609060101010101" pitchFamily="49" charset="-122"/>
              </a:rPr>
              <a:t>的积极性。</a:t>
            </a:r>
            <a:endParaRPr lang="zh-CN" altLang="en-US" sz="2800"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wipe(down)">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509">
                                            <p:txEl>
                                              <p:charRg st="0" end="11"/>
                                            </p:txEl>
                                          </p:spTgt>
                                        </p:tgtEl>
                                        <p:attrNameLst>
                                          <p:attrName>style.visibility</p:attrName>
                                        </p:attrNameLst>
                                      </p:cBhvr>
                                      <p:to>
                                        <p:strVal val="visible"/>
                                      </p:to>
                                    </p:set>
                                    <p:animEffect transition="in" filter="blinds(horizontal)">
                                      <p:cBhvr>
                                        <p:cTn id="12" dur="500"/>
                                        <p:tgtEl>
                                          <p:spTgt spid="21509">
                                            <p:txEl>
                                              <p:charRg st="0" end="1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1509">
                                            <p:txEl>
                                              <p:charRg st="11" end="32"/>
                                            </p:txEl>
                                          </p:spTgt>
                                        </p:tgtEl>
                                        <p:attrNameLst>
                                          <p:attrName>style.visibility</p:attrName>
                                        </p:attrNameLst>
                                      </p:cBhvr>
                                      <p:to>
                                        <p:strVal val="visible"/>
                                      </p:to>
                                    </p:set>
                                    <p:animEffect transition="in" filter="blinds(horizontal)">
                                      <p:cBhvr>
                                        <p:cTn id="15" dur="500"/>
                                        <p:tgtEl>
                                          <p:spTgt spid="21509">
                                            <p:txEl>
                                              <p:charRg st="11" end="3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1510">
                                            <p:txEl>
                                              <p:charRg st="0" end="10"/>
                                            </p:txEl>
                                          </p:spTgt>
                                        </p:tgtEl>
                                        <p:attrNameLst>
                                          <p:attrName>style.visibility</p:attrName>
                                        </p:attrNameLst>
                                      </p:cBhvr>
                                      <p:to>
                                        <p:strVal val="visible"/>
                                      </p:to>
                                    </p:set>
                                    <p:animEffect transition="in" filter="blinds(horizontal)">
                                      <p:cBhvr>
                                        <p:cTn id="20" dur="500"/>
                                        <p:tgtEl>
                                          <p:spTgt spid="21510">
                                            <p:txEl>
                                              <p:charRg st="0" end="10"/>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21510">
                                            <p:txEl>
                                              <p:charRg st="10" end="29"/>
                                            </p:txEl>
                                          </p:spTgt>
                                        </p:tgtEl>
                                        <p:attrNameLst>
                                          <p:attrName>style.visibility</p:attrName>
                                        </p:attrNameLst>
                                      </p:cBhvr>
                                      <p:to>
                                        <p:strVal val="visible"/>
                                      </p:to>
                                    </p:set>
                                    <p:animEffect transition="in" filter="blinds(horizontal)">
                                      <p:cBhvr>
                                        <p:cTn id="23" dur="500"/>
                                        <p:tgtEl>
                                          <p:spTgt spid="21510">
                                            <p:txEl>
                                              <p:charRg st="10" end="29"/>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21510">
                                            <p:txEl>
                                              <p:charRg st="29" end="59"/>
                                            </p:txEl>
                                          </p:spTgt>
                                        </p:tgtEl>
                                        <p:attrNameLst>
                                          <p:attrName>style.visibility</p:attrName>
                                        </p:attrNameLst>
                                      </p:cBhvr>
                                      <p:to>
                                        <p:strVal val="visible"/>
                                      </p:to>
                                    </p:set>
                                    <p:animEffect transition="in" filter="blinds(horizontal)">
                                      <p:cBhvr>
                                        <p:cTn id="26" dur="500"/>
                                        <p:tgtEl>
                                          <p:spTgt spid="21510">
                                            <p:txEl>
                                              <p:charRg st="29" end="59"/>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21510">
                                            <p:txEl>
                                              <p:charRg st="59" end="87"/>
                                            </p:txEl>
                                          </p:spTgt>
                                        </p:tgtEl>
                                        <p:attrNameLst>
                                          <p:attrName>style.visibility</p:attrName>
                                        </p:attrNameLst>
                                      </p:cBhvr>
                                      <p:to>
                                        <p:strVal val="visible"/>
                                      </p:to>
                                    </p:set>
                                    <p:animEffect transition="in" filter="blinds(horizontal)">
                                      <p:cBhvr>
                                        <p:cTn id="29" dur="500"/>
                                        <p:tgtEl>
                                          <p:spTgt spid="21510">
                                            <p:txEl>
                                              <p:charRg st="59" end="8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1510">
                                            <p:txEl>
                                              <p:charRg st="87" end="110"/>
                                            </p:txEl>
                                          </p:spTgt>
                                        </p:tgtEl>
                                        <p:attrNameLst>
                                          <p:attrName>style.visibility</p:attrName>
                                        </p:attrNameLst>
                                      </p:cBhvr>
                                      <p:to>
                                        <p:strVal val="visible"/>
                                      </p:to>
                                    </p:set>
                                    <p:animEffect transition="in" filter="blinds(horizontal)">
                                      <p:cBhvr>
                                        <p:cTn id="34" dur="500"/>
                                        <p:tgtEl>
                                          <p:spTgt spid="21510">
                                            <p:txEl>
                                              <p:charRg st="87" end="1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3556"/>
                                        </p:tgtEl>
                                        <p:attrNameLst>
                                          <p:attrName>style.visibility</p:attrName>
                                        </p:attrNameLst>
                                      </p:cBhvr>
                                      <p:to>
                                        <p:strVal val="visible"/>
                                      </p:to>
                                    </p:set>
                                    <p:anim calcmode="lin" valueType="num">
                                      <p:cBhvr additive="base">
                                        <p:cTn id="39" dur="500" fill="hold"/>
                                        <p:tgtEl>
                                          <p:spTgt spid="23556"/>
                                        </p:tgtEl>
                                        <p:attrNameLst>
                                          <p:attrName>ppt_x</p:attrName>
                                        </p:attrNameLst>
                                      </p:cBhvr>
                                      <p:tavLst>
                                        <p:tav tm="0">
                                          <p:val>
                                            <p:strVal val="#ppt_x"/>
                                          </p:val>
                                        </p:tav>
                                        <p:tav tm="100000">
                                          <p:val>
                                            <p:strVal val="#ppt_x"/>
                                          </p:val>
                                        </p:tav>
                                      </p:tavLst>
                                    </p:anim>
                                    <p:anim calcmode="lin" valueType="num">
                                      <p:cBhvr additive="base">
                                        <p:cTn id="40" dur="500" fill="hold"/>
                                        <p:tgtEl>
                                          <p:spTgt spid="235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ldLvl="0"/>
      <p:bldP spid="23556" grpId="0"/>
    </p:bldLst>
  </p:timing>
</p:sld>
</file>

<file path=ppt/slides/slide18.xml><?xml version="1.0" encoding="utf-8"?>
<p:sld xmlns:mc="http://schemas.openxmlformats.org/markup-compatibility/2006" xmlns:v="urn:schemas-microsoft-com:vml"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4577" name="Object 2"/>
          <p:cNvGraphicFramePr>
            <a:graphicFrameLocks noChangeAspect="1"/>
          </p:cNvGraphicFramePr>
          <p:nvPr/>
        </p:nvGraphicFramePr>
        <p:xfrm>
          <a:off x="1524000" y="0"/>
          <a:ext cx="9144000" cy="6837363"/>
        </p:xfrm>
        <a:graphic>
          <a:graphicData uri="http://schemas.openxmlformats.org/presentationml/2006/ole">
            <mc:AlternateContent xmlns:mc="http://schemas.openxmlformats.org/markup-compatibility/2006">
              <mc:Choice xmlns:v="urn:schemas-microsoft-com:vml" Requires="v">
                <p:oleObj spid="_x0000_s3077" name="" r:id="rId1" imgW="5153025" imgH="4057650" progId="Paint.Picture">
                  <p:embed/>
                </p:oleObj>
              </mc:Choice>
              <mc:Fallback>
                <p:oleObj name="" r:id="rId1" imgW="5153025" imgH="4057650" progId="Paint.Picture">
                  <p:embed/>
                  <p:pic>
                    <p:nvPicPr>
                      <p:cNvPr id="0" name="图片 3076"/>
                      <p:cNvPicPr/>
                      <p:nvPr/>
                    </p:nvPicPr>
                    <p:blipFill>
                      <a:blip r:embed="rId2"/>
                      <a:stretch>
                        <a:fillRect/>
                      </a:stretch>
                    </p:blipFill>
                    <p:spPr>
                      <a:xfrm>
                        <a:off x="1524000" y="0"/>
                        <a:ext cx="9144000" cy="6837363"/>
                      </a:xfrm>
                      <a:prstGeom prst="rect">
                        <a:avLst/>
                      </a:prstGeom>
                      <a:noFill/>
                      <a:ln w="38100">
                        <a:noFill/>
                        <a:miter/>
                      </a:ln>
                    </p:spPr>
                  </p:pic>
                </p:oleObj>
              </mc:Fallback>
            </mc:AlternateContent>
          </a:graphicData>
        </a:graphic>
      </p:graphicFrame>
      <p:graphicFrame>
        <p:nvGraphicFramePr>
          <p:cNvPr id="22531" name="Object 3"/>
          <p:cNvGraphicFramePr>
            <a:graphicFrameLocks noChangeAspect="1"/>
          </p:cNvGraphicFramePr>
          <p:nvPr/>
        </p:nvGraphicFramePr>
        <p:xfrm>
          <a:off x="4872038" y="0"/>
          <a:ext cx="4530725" cy="3252788"/>
        </p:xfrm>
        <a:graphic>
          <a:graphicData uri="http://schemas.openxmlformats.org/presentationml/2006/ole">
            <mc:AlternateContent xmlns:mc="http://schemas.openxmlformats.org/markup-compatibility/2006">
              <mc:Choice xmlns:v="urn:schemas-microsoft-com:vml" Requires="v">
                <p:oleObj spid="_x0000_s3076" name="" r:id="rId3" imgW="2466975" imgH="1895475" progId="Paint.Picture">
                  <p:embed/>
                </p:oleObj>
              </mc:Choice>
              <mc:Fallback>
                <p:oleObj name="" r:id="rId3" imgW="2466975" imgH="1895475" progId="Paint.Picture">
                  <p:embed/>
                  <p:pic>
                    <p:nvPicPr>
                      <p:cNvPr id="0" name="图片 3075"/>
                      <p:cNvPicPr/>
                      <p:nvPr/>
                    </p:nvPicPr>
                    <p:blipFill>
                      <a:blip r:embed="rId4">
                        <a:clrChange>
                          <a:clrFrom>
                            <a:srgbClr val="EFFFF7"/>
                          </a:clrFrom>
                          <a:clrTo>
                            <a:srgbClr val="EFFFF7">
                              <a:alpha val="0"/>
                            </a:srgbClr>
                          </a:clrTo>
                        </a:clrChange>
                      </a:blip>
                      <a:stretch>
                        <a:fillRect/>
                      </a:stretch>
                    </p:blipFill>
                    <p:spPr>
                      <a:xfrm>
                        <a:off x="4872038" y="0"/>
                        <a:ext cx="4530725" cy="3252788"/>
                      </a:xfrm>
                      <a:prstGeom prst="rect">
                        <a:avLst/>
                      </a:prstGeom>
                      <a:noFill/>
                      <a:ln w="38100">
                        <a:noFill/>
                        <a:miter/>
                      </a:ln>
                    </p:spPr>
                  </p:pic>
                </p:oleObj>
              </mc:Fallback>
            </mc:AlternateContent>
          </a:graphicData>
        </a:graphic>
      </p:graphicFrame>
      <p:graphicFrame>
        <p:nvGraphicFramePr>
          <p:cNvPr id="22532" name="Object 4"/>
          <p:cNvGraphicFramePr>
            <a:graphicFrameLocks noChangeAspect="1"/>
          </p:cNvGraphicFramePr>
          <p:nvPr/>
        </p:nvGraphicFramePr>
        <p:xfrm>
          <a:off x="1524000" y="549275"/>
          <a:ext cx="4037013" cy="2955925"/>
        </p:xfrm>
        <a:graphic>
          <a:graphicData uri="http://schemas.openxmlformats.org/presentationml/2006/ole">
            <mc:AlternateContent xmlns:mc="http://schemas.openxmlformats.org/markup-compatibility/2006">
              <mc:Choice xmlns:v="urn:schemas-microsoft-com:vml" Requires="v">
                <p:oleObj spid="_x0000_s3078" name="" r:id="rId5" imgW="2124075" imgH="1543050" progId="Paint.Picture">
                  <p:embed/>
                </p:oleObj>
              </mc:Choice>
              <mc:Fallback>
                <p:oleObj name="" r:id="rId5" imgW="2124075" imgH="1543050" progId="Paint.Picture">
                  <p:embed/>
                  <p:pic>
                    <p:nvPicPr>
                      <p:cNvPr id="0" name="图片 3077"/>
                      <p:cNvPicPr/>
                      <p:nvPr/>
                    </p:nvPicPr>
                    <p:blipFill>
                      <a:blip r:embed="rId6">
                        <a:clrChange>
                          <a:clrFrom>
                            <a:srgbClr val="EFFFF7"/>
                          </a:clrFrom>
                          <a:clrTo>
                            <a:srgbClr val="EFFFF7">
                              <a:alpha val="0"/>
                            </a:srgbClr>
                          </a:clrTo>
                        </a:clrChange>
                      </a:blip>
                      <a:stretch>
                        <a:fillRect/>
                      </a:stretch>
                    </p:blipFill>
                    <p:spPr>
                      <a:xfrm>
                        <a:off x="1524000" y="549275"/>
                        <a:ext cx="4037013" cy="2955925"/>
                      </a:xfrm>
                      <a:prstGeom prst="rect">
                        <a:avLst/>
                      </a:prstGeom>
                      <a:noFill/>
                      <a:ln w="38100">
                        <a:noFill/>
                        <a:miter/>
                      </a:ln>
                    </p:spPr>
                  </p:pic>
                </p:oleObj>
              </mc:Fallback>
            </mc:AlternateContent>
          </a:graphicData>
        </a:graphic>
      </p:graphicFrame>
      <p:graphicFrame>
        <p:nvGraphicFramePr>
          <p:cNvPr id="22533" name="Object 5"/>
          <p:cNvGraphicFramePr>
            <a:graphicFrameLocks noChangeAspect="1"/>
          </p:cNvGraphicFramePr>
          <p:nvPr/>
        </p:nvGraphicFramePr>
        <p:xfrm>
          <a:off x="6024563" y="2781300"/>
          <a:ext cx="923925" cy="1409700"/>
        </p:xfrm>
        <a:graphic>
          <a:graphicData uri="http://schemas.openxmlformats.org/presentationml/2006/ole">
            <mc:AlternateContent xmlns:mc="http://schemas.openxmlformats.org/markup-compatibility/2006">
              <mc:Choice xmlns:v="urn:schemas-microsoft-com:vml" Requires="v">
                <p:oleObj spid="_x0000_s3079" name="" r:id="rId7" imgW="342900" imgH="590550" progId="Paint.Picture">
                  <p:embed/>
                </p:oleObj>
              </mc:Choice>
              <mc:Fallback>
                <p:oleObj name="" r:id="rId7" imgW="342900" imgH="590550" progId="Paint.Picture">
                  <p:embed/>
                  <p:pic>
                    <p:nvPicPr>
                      <p:cNvPr id="0" name="图片 3078"/>
                      <p:cNvPicPr/>
                      <p:nvPr/>
                    </p:nvPicPr>
                    <p:blipFill>
                      <a:blip r:embed="rId8">
                        <a:clrChange>
                          <a:clrFrom>
                            <a:srgbClr val="EFFFF7"/>
                          </a:clrFrom>
                          <a:clrTo>
                            <a:srgbClr val="EFFFF7">
                              <a:alpha val="0"/>
                            </a:srgbClr>
                          </a:clrTo>
                        </a:clrChange>
                      </a:blip>
                      <a:stretch>
                        <a:fillRect/>
                      </a:stretch>
                    </p:blipFill>
                    <p:spPr>
                      <a:xfrm>
                        <a:off x="6024563" y="2781300"/>
                        <a:ext cx="923925" cy="1409700"/>
                      </a:xfrm>
                      <a:prstGeom prst="rect">
                        <a:avLst/>
                      </a:prstGeom>
                      <a:noFill/>
                      <a:ln w="38100">
                        <a:noFill/>
                        <a:miter/>
                      </a:ln>
                    </p:spPr>
                  </p:pic>
                </p:oleObj>
              </mc:Fallback>
            </mc:AlternateContent>
          </a:graphicData>
        </a:graphic>
      </p:graphicFrame>
      <p:sp>
        <p:nvSpPr>
          <p:cNvPr id="22534" name="AutoShape 6"/>
          <p:cNvSpPr/>
          <p:nvPr/>
        </p:nvSpPr>
        <p:spPr>
          <a:xfrm>
            <a:off x="4943475" y="908050"/>
            <a:ext cx="1905000" cy="914400"/>
          </a:xfrm>
          <a:prstGeom prst="wedgeRoundRectCallout">
            <a:avLst>
              <a:gd name="adj1" fmla="val 40667"/>
              <a:gd name="adj2" fmla="val 198093"/>
              <a:gd name="adj3" fmla="val 16667"/>
            </a:avLst>
          </a:prstGeom>
          <a:solidFill>
            <a:srgbClr val="1BA3FF"/>
          </a:solidFill>
          <a:ln w="9525" cap="flat" cmpd="sng">
            <a:solidFill>
              <a:schemeClr val="tx1"/>
            </a:solidFill>
            <a:prstDash val="solid"/>
            <a:miter/>
            <a:headEnd type="none" w="med" len="med"/>
            <a:tailEnd type="none" w="med" len="med"/>
          </a:ln>
        </p:spPr>
        <p:txBody>
          <a:bodyPr wrap="none" anchor="ctr" anchorCtr="0"/>
          <a:p>
            <a:pPr algn="ctr"/>
            <a:r>
              <a:rPr lang="zh-CN" altLang="en-US" sz="2800" b="0" dirty="0">
                <a:solidFill>
                  <a:schemeClr val="bg1"/>
                </a:solidFill>
                <a:latin typeface="Times New Roman" panose="02020603050405020304" charset="0"/>
                <a:ea typeface="华文新魏" panose="02010800040101010101" pitchFamily="2" charset="-122"/>
              </a:rPr>
              <a:t>宁夏回族</a:t>
            </a:r>
            <a:endParaRPr lang="zh-CN" altLang="en-US" sz="2800" b="0" dirty="0">
              <a:solidFill>
                <a:schemeClr val="bg1"/>
              </a:solidFill>
              <a:latin typeface="Times New Roman" panose="02020603050405020304" charset="0"/>
              <a:ea typeface="华文新魏" panose="02010800040101010101" pitchFamily="2" charset="-122"/>
            </a:endParaRPr>
          </a:p>
          <a:p>
            <a:pPr algn="ctr"/>
            <a:r>
              <a:rPr lang="zh-CN" altLang="en-US" sz="2800" b="0" dirty="0">
                <a:solidFill>
                  <a:schemeClr val="bg1"/>
                </a:solidFill>
                <a:latin typeface="Times New Roman" panose="02020603050405020304" charset="0"/>
                <a:ea typeface="华文新魏" panose="02010800040101010101" pitchFamily="2" charset="-122"/>
              </a:rPr>
              <a:t>自治区</a:t>
            </a:r>
            <a:r>
              <a:rPr lang="zh-CN" altLang="zh-CN" sz="2800" b="0" dirty="0">
                <a:solidFill>
                  <a:schemeClr val="bg1"/>
                </a:solidFill>
                <a:latin typeface="Times New Roman" panose="02020603050405020304" charset="0"/>
                <a:ea typeface="华文新魏" panose="02010800040101010101" pitchFamily="2" charset="-122"/>
              </a:rPr>
              <a:t>1958</a:t>
            </a:r>
            <a:endParaRPr lang="zh-CN" altLang="zh-CN" sz="2800" b="0" dirty="0">
              <a:solidFill>
                <a:schemeClr val="bg1"/>
              </a:solidFill>
              <a:latin typeface="Times New Roman" panose="02020603050405020304" charset="0"/>
              <a:ea typeface="华文新魏" panose="02010800040101010101" pitchFamily="2" charset="-122"/>
            </a:endParaRPr>
          </a:p>
        </p:txBody>
      </p:sp>
      <p:graphicFrame>
        <p:nvGraphicFramePr>
          <p:cNvPr id="22535" name="Object 7"/>
          <p:cNvGraphicFramePr>
            <a:graphicFrameLocks noChangeAspect="1"/>
          </p:cNvGraphicFramePr>
          <p:nvPr/>
        </p:nvGraphicFramePr>
        <p:xfrm>
          <a:off x="6024563" y="4941888"/>
          <a:ext cx="1852612" cy="1354137"/>
        </p:xfrm>
        <a:graphic>
          <a:graphicData uri="http://schemas.openxmlformats.org/presentationml/2006/ole">
            <mc:AlternateContent xmlns:mc="http://schemas.openxmlformats.org/markup-compatibility/2006">
              <mc:Choice xmlns:v="urn:schemas-microsoft-com:vml" Requires="v">
                <p:oleObj spid="_x0000_s3080" name="" r:id="rId9" imgW="990600" imgH="762000" progId="Paint.Picture">
                  <p:embed/>
                </p:oleObj>
              </mc:Choice>
              <mc:Fallback>
                <p:oleObj name="" r:id="rId9" imgW="990600" imgH="762000" progId="Paint.Picture">
                  <p:embed/>
                  <p:pic>
                    <p:nvPicPr>
                      <p:cNvPr id="0" name="图片 3079"/>
                      <p:cNvPicPr/>
                      <p:nvPr/>
                    </p:nvPicPr>
                    <p:blipFill>
                      <a:blip r:embed="rId10">
                        <a:clrChange>
                          <a:clrFrom>
                            <a:srgbClr val="EFFFF7"/>
                          </a:clrFrom>
                          <a:clrTo>
                            <a:srgbClr val="EFFFF7">
                              <a:alpha val="0"/>
                            </a:srgbClr>
                          </a:clrTo>
                        </a:clrChange>
                      </a:blip>
                      <a:stretch>
                        <a:fillRect/>
                      </a:stretch>
                    </p:blipFill>
                    <p:spPr>
                      <a:xfrm>
                        <a:off x="6024563" y="4941888"/>
                        <a:ext cx="1852612" cy="1354137"/>
                      </a:xfrm>
                      <a:prstGeom prst="rect">
                        <a:avLst/>
                      </a:prstGeom>
                      <a:noFill/>
                      <a:ln w="38100">
                        <a:noFill/>
                        <a:miter/>
                      </a:ln>
                    </p:spPr>
                  </p:pic>
                </p:oleObj>
              </mc:Fallback>
            </mc:AlternateContent>
          </a:graphicData>
        </a:graphic>
      </p:graphicFrame>
      <p:graphicFrame>
        <p:nvGraphicFramePr>
          <p:cNvPr id="22536" name="Object 8"/>
          <p:cNvGraphicFramePr>
            <a:graphicFrameLocks noChangeAspect="1"/>
          </p:cNvGraphicFramePr>
          <p:nvPr/>
        </p:nvGraphicFramePr>
        <p:xfrm>
          <a:off x="2063750" y="2997200"/>
          <a:ext cx="3600450" cy="2235200"/>
        </p:xfrm>
        <a:graphic>
          <a:graphicData uri="http://schemas.openxmlformats.org/presentationml/2006/ole">
            <mc:AlternateContent xmlns:mc="http://schemas.openxmlformats.org/markup-compatibility/2006">
              <mc:Choice xmlns:v="urn:schemas-microsoft-com:vml" Requires="v">
                <p:oleObj spid="_x0000_s3081" name="" r:id="rId11" imgW="1924050" imgH="1333500" progId="Paint.Picture">
                  <p:embed/>
                </p:oleObj>
              </mc:Choice>
              <mc:Fallback>
                <p:oleObj name="" r:id="rId11" imgW="1924050" imgH="1333500" progId="Paint.Picture">
                  <p:embed/>
                  <p:pic>
                    <p:nvPicPr>
                      <p:cNvPr id="0" name="图片 3080"/>
                      <p:cNvPicPr/>
                      <p:nvPr/>
                    </p:nvPicPr>
                    <p:blipFill>
                      <a:blip r:embed="rId12">
                        <a:clrChange>
                          <a:clrFrom>
                            <a:srgbClr val="FFFFFF"/>
                          </a:clrFrom>
                          <a:clrTo>
                            <a:srgbClr val="FFFFFF">
                              <a:alpha val="0"/>
                            </a:srgbClr>
                          </a:clrTo>
                        </a:clrChange>
                      </a:blip>
                      <a:stretch>
                        <a:fillRect/>
                      </a:stretch>
                    </p:blipFill>
                    <p:spPr>
                      <a:xfrm>
                        <a:off x="2063750" y="2997200"/>
                        <a:ext cx="3600450" cy="2235200"/>
                      </a:xfrm>
                      <a:prstGeom prst="rect">
                        <a:avLst/>
                      </a:prstGeom>
                      <a:noFill/>
                      <a:ln w="38100">
                        <a:noFill/>
                        <a:miter/>
                      </a:ln>
                    </p:spPr>
                  </p:pic>
                </p:oleObj>
              </mc:Fallback>
            </mc:AlternateContent>
          </a:graphicData>
        </a:graphic>
      </p:graphicFrame>
      <p:sp>
        <p:nvSpPr>
          <p:cNvPr id="22537" name="Text Box 9"/>
          <p:cNvSpPr txBox="1"/>
          <p:nvPr/>
        </p:nvSpPr>
        <p:spPr>
          <a:xfrm>
            <a:off x="1992313" y="1484313"/>
            <a:ext cx="3124200" cy="953135"/>
          </a:xfrm>
          <a:prstGeom prst="rect">
            <a:avLst/>
          </a:prstGeom>
          <a:noFill/>
          <a:ln w="9525">
            <a:noFill/>
          </a:ln>
        </p:spPr>
        <p:txBody>
          <a:bodyPr anchor="t" anchorCtr="0">
            <a:spAutoFit/>
          </a:bodyPr>
          <a:p>
            <a:r>
              <a:rPr lang="zh-CN" altLang="en-US" sz="2800" b="0" dirty="0">
                <a:solidFill>
                  <a:schemeClr val="bg1"/>
                </a:solidFill>
                <a:latin typeface="Arial" panose="020B0604020202020204" pitchFamily="34" charset="0"/>
                <a:ea typeface="华文新魏" panose="02010800040101010101" pitchFamily="2" charset="-122"/>
              </a:rPr>
              <a:t>新疆维吾尔自治区</a:t>
            </a:r>
            <a:r>
              <a:rPr lang="zh-CN" altLang="zh-CN" sz="2800" b="0" dirty="0">
                <a:solidFill>
                  <a:schemeClr val="bg1"/>
                </a:solidFill>
                <a:latin typeface="Arial" panose="020B0604020202020204" pitchFamily="34" charset="0"/>
                <a:ea typeface="华文新魏" panose="02010800040101010101" pitchFamily="2" charset="-122"/>
              </a:rPr>
              <a:t>1955</a:t>
            </a:r>
            <a:endParaRPr lang="zh-CN" altLang="zh-CN" sz="2800" b="0" dirty="0">
              <a:solidFill>
                <a:schemeClr val="bg1"/>
              </a:solidFill>
              <a:latin typeface="Arial" panose="020B0604020202020204" pitchFamily="34" charset="0"/>
              <a:ea typeface="华文新魏" panose="02010800040101010101" pitchFamily="2" charset="-122"/>
            </a:endParaRPr>
          </a:p>
        </p:txBody>
      </p:sp>
      <p:sp>
        <p:nvSpPr>
          <p:cNvPr id="22538" name="Text Box 10"/>
          <p:cNvSpPr txBox="1"/>
          <p:nvPr/>
        </p:nvSpPr>
        <p:spPr>
          <a:xfrm rot="-2142220">
            <a:off x="6240463" y="1557338"/>
            <a:ext cx="3106420" cy="521970"/>
          </a:xfrm>
          <a:prstGeom prst="rect">
            <a:avLst/>
          </a:prstGeom>
          <a:noFill/>
          <a:ln w="9525">
            <a:noFill/>
          </a:ln>
        </p:spPr>
        <p:txBody>
          <a:bodyPr wrap="none" anchor="t" anchorCtr="0">
            <a:spAutoFit/>
          </a:bodyPr>
          <a:p>
            <a:r>
              <a:rPr lang="zh-CN" altLang="en-US" sz="2800" b="0" dirty="0">
                <a:solidFill>
                  <a:srgbClr val="EBFFEE"/>
                </a:solidFill>
                <a:latin typeface="Arial" panose="020B0604020202020204" pitchFamily="34" charset="0"/>
                <a:ea typeface="华文新魏" panose="02010800040101010101" pitchFamily="2" charset="-122"/>
              </a:rPr>
              <a:t>内蒙古自治区</a:t>
            </a:r>
            <a:r>
              <a:rPr lang="zh-CN" altLang="zh-CN" sz="2800" b="0" dirty="0">
                <a:solidFill>
                  <a:srgbClr val="EBFFEE"/>
                </a:solidFill>
                <a:latin typeface="Arial" panose="020B0604020202020204" pitchFamily="34" charset="0"/>
                <a:ea typeface="华文新魏" panose="02010800040101010101" pitchFamily="2" charset="-122"/>
              </a:rPr>
              <a:t>1947</a:t>
            </a:r>
            <a:endParaRPr lang="zh-CN" altLang="zh-CN" sz="2800" b="0" dirty="0">
              <a:solidFill>
                <a:srgbClr val="EBFFEE"/>
              </a:solidFill>
              <a:latin typeface="Arial" panose="020B0604020202020204" pitchFamily="34" charset="0"/>
              <a:ea typeface="华文新魏" panose="02010800040101010101" pitchFamily="2" charset="-122"/>
            </a:endParaRPr>
          </a:p>
        </p:txBody>
      </p:sp>
      <p:sp>
        <p:nvSpPr>
          <p:cNvPr id="22539" name="Text Box 11"/>
          <p:cNvSpPr txBox="1"/>
          <p:nvPr/>
        </p:nvSpPr>
        <p:spPr>
          <a:xfrm rot="1567357">
            <a:off x="2782888" y="3429000"/>
            <a:ext cx="2750820" cy="521970"/>
          </a:xfrm>
          <a:prstGeom prst="rect">
            <a:avLst/>
          </a:prstGeom>
          <a:noFill/>
          <a:ln w="9525">
            <a:noFill/>
          </a:ln>
        </p:spPr>
        <p:txBody>
          <a:bodyPr wrap="none" anchor="t" anchorCtr="0">
            <a:spAutoFit/>
          </a:bodyPr>
          <a:p>
            <a:r>
              <a:rPr lang="zh-CN" altLang="en-US" sz="2800" b="0" dirty="0">
                <a:solidFill>
                  <a:srgbClr val="EBFFEE"/>
                </a:solidFill>
                <a:latin typeface="Arial" panose="020B0604020202020204" pitchFamily="34" charset="0"/>
                <a:ea typeface="华文新魏" panose="02010800040101010101" pitchFamily="2" charset="-122"/>
              </a:rPr>
              <a:t>西藏自治区</a:t>
            </a:r>
            <a:r>
              <a:rPr lang="zh-CN" altLang="zh-CN" sz="2800" b="0" dirty="0">
                <a:solidFill>
                  <a:srgbClr val="EBFFEE"/>
                </a:solidFill>
                <a:latin typeface="Arial" panose="020B0604020202020204" pitchFamily="34" charset="0"/>
                <a:ea typeface="华文新魏" panose="02010800040101010101" pitchFamily="2" charset="-122"/>
              </a:rPr>
              <a:t>1965</a:t>
            </a:r>
            <a:endParaRPr lang="zh-CN" altLang="zh-CN" sz="2800" b="0" dirty="0">
              <a:solidFill>
                <a:srgbClr val="EBFFEE"/>
              </a:solidFill>
              <a:latin typeface="Arial" panose="020B0604020202020204" pitchFamily="34" charset="0"/>
              <a:ea typeface="华文新魏" panose="02010800040101010101" pitchFamily="2" charset="-122"/>
            </a:endParaRPr>
          </a:p>
        </p:txBody>
      </p:sp>
      <p:sp>
        <p:nvSpPr>
          <p:cNvPr id="22540" name="AutoShape 12"/>
          <p:cNvSpPr/>
          <p:nvPr/>
        </p:nvSpPr>
        <p:spPr>
          <a:xfrm>
            <a:off x="6672263" y="4221163"/>
            <a:ext cx="1828800" cy="990600"/>
          </a:xfrm>
          <a:prstGeom prst="wedgeRoundRectCallout">
            <a:avLst>
              <a:gd name="adj1" fmla="val -46875"/>
              <a:gd name="adj2" fmla="val 77722"/>
              <a:gd name="adj3" fmla="val 16667"/>
            </a:avLst>
          </a:prstGeom>
          <a:solidFill>
            <a:srgbClr val="FF0000"/>
          </a:solidFill>
          <a:ln w="9525" cap="flat" cmpd="sng">
            <a:solidFill>
              <a:schemeClr val="tx1"/>
            </a:solidFill>
            <a:prstDash val="solid"/>
            <a:miter/>
            <a:headEnd type="none" w="med" len="med"/>
            <a:tailEnd type="none" w="med" len="med"/>
          </a:ln>
        </p:spPr>
        <p:txBody>
          <a:bodyPr anchor="t" anchorCtr="0"/>
          <a:p>
            <a:r>
              <a:rPr lang="zh-CN" altLang="en-US" sz="2800" b="0" dirty="0">
                <a:solidFill>
                  <a:schemeClr val="bg1"/>
                </a:solidFill>
                <a:latin typeface="Arial" panose="020B0604020202020204" pitchFamily="34" charset="0"/>
                <a:ea typeface="华文新魏" panose="02010800040101010101" pitchFamily="2" charset="-122"/>
              </a:rPr>
              <a:t>广西壮族自治区</a:t>
            </a:r>
            <a:r>
              <a:rPr lang="zh-CN" altLang="zh-CN" sz="2800" b="0" dirty="0">
                <a:solidFill>
                  <a:schemeClr val="bg1"/>
                </a:solidFill>
                <a:latin typeface="Arial" panose="020B0604020202020204" pitchFamily="34" charset="0"/>
                <a:ea typeface="华文新魏" panose="02010800040101010101" pitchFamily="2" charset="-122"/>
              </a:rPr>
              <a:t>1958</a:t>
            </a:r>
            <a:endParaRPr lang="zh-CN" altLang="zh-CN" sz="2800" b="0" dirty="0">
              <a:solidFill>
                <a:schemeClr val="bg1"/>
              </a:solidFill>
              <a:latin typeface="Arial" panose="020B0604020202020204" pitchFamily="34" charset="0"/>
              <a:ea typeface="华文新魏" panose="02010800040101010101" pitchFamily="2" charset="-122"/>
            </a:endParaRPr>
          </a:p>
        </p:txBody>
      </p:sp>
      <p:pic>
        <p:nvPicPr>
          <p:cNvPr id="22541" name="Picture 13" descr="111"/>
          <p:cNvPicPr>
            <a:picLocks noChangeAspect="1"/>
          </p:cNvPicPr>
          <p:nvPr/>
        </p:nvPicPr>
        <p:blipFill>
          <a:blip r:embed="rId13"/>
          <a:stretch>
            <a:fillRect/>
          </a:stretch>
        </p:blipFill>
        <p:spPr>
          <a:xfrm>
            <a:off x="1457325" y="-447675"/>
            <a:ext cx="1947863" cy="2200275"/>
          </a:xfrm>
          <a:prstGeom prst="rect">
            <a:avLst/>
          </a:prstGeom>
          <a:noFill/>
          <a:ln w="9525">
            <a:noFill/>
          </a:ln>
        </p:spPr>
      </p:pic>
      <p:graphicFrame>
        <p:nvGraphicFramePr>
          <p:cNvPr id="22542" name="Group 14"/>
          <p:cNvGraphicFramePr>
            <a:graphicFrameLocks noGrp="1"/>
          </p:cNvGraphicFramePr>
          <p:nvPr/>
        </p:nvGraphicFramePr>
        <p:xfrm>
          <a:off x="1828800" y="1295400"/>
          <a:ext cx="8610600" cy="4552951"/>
        </p:xfrm>
        <a:graphic>
          <a:graphicData uri="http://schemas.openxmlformats.org/drawingml/2006/table">
            <a:tbl>
              <a:tblPr/>
              <a:tblGrid>
                <a:gridCol w="3505200"/>
                <a:gridCol w="1524000"/>
                <a:gridCol w="1752600"/>
                <a:gridCol w="1828800"/>
              </a:tblGrid>
              <a:tr h="57308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FF9900"/>
                          </a:solidFill>
                          <a:effectLst/>
                          <a:latin typeface="宋体" panose="02010600030101010101" pitchFamily="2" charset="-122"/>
                          <a:ea typeface="宋体" panose="02010600030101010101" pitchFamily="2" charset="-122"/>
                        </a:rPr>
                        <a:t>自    治    区    名    称</a:t>
                      </a:r>
                      <a:endParaRPr kumimoji="0" lang="zh-CN" sz="2800" b="1" i="0" u="none" strike="noStrike" cap="none" normalizeH="0" baseline="0" smtClean="0">
                        <a:ln>
                          <a:noFill/>
                        </a:ln>
                        <a:solidFill>
                          <a:srgbClr val="FF9900"/>
                        </a:solidFill>
                        <a:effectLst/>
                        <a:latin typeface="宋体" panose="02010600030101010101" pitchFamily="2" charset="-122"/>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hMerge="1">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008000"/>
                          </a:solidFill>
                          <a:effectLst/>
                          <a:latin typeface="宋体" panose="02010600030101010101" pitchFamily="2" charset="-122"/>
                          <a:ea typeface="宋体" panose="02010600030101010101" pitchFamily="2" charset="-122"/>
                        </a:rPr>
                        <a:t>成  立</a:t>
                      </a:r>
                      <a:endParaRPr kumimoji="0" lang="zh-CN" sz="2800" b="1" i="0" u="none" strike="noStrike" cap="none" normalizeH="0" baseline="0" smtClean="0">
                        <a:ln>
                          <a:noFill/>
                        </a:ln>
                        <a:solidFill>
                          <a:srgbClr val="008000"/>
                        </a:solidFill>
                        <a:effectLst/>
                        <a:latin typeface="宋体" panose="02010600030101010101" pitchFamily="2" charset="-122"/>
                        <a:ea typeface="宋体" panose="02010600030101010101" pitchFamily="2"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008000"/>
                          </a:solidFill>
                          <a:effectLst/>
                          <a:latin typeface="宋体" panose="02010600030101010101" pitchFamily="2" charset="-122"/>
                          <a:ea typeface="宋体" panose="02010600030101010101" pitchFamily="2" charset="-122"/>
                        </a:rPr>
                        <a:t>时  间</a:t>
                      </a:r>
                      <a:endParaRPr kumimoji="0" lang="zh-CN" sz="2800" b="1" i="0" u="none" strike="noStrike" cap="none" normalizeH="0" baseline="0" smtClean="0">
                        <a:ln>
                          <a:noFill/>
                        </a:ln>
                        <a:solidFill>
                          <a:srgbClr val="008000"/>
                        </a:solidFill>
                        <a:effectLst/>
                        <a:latin typeface="宋体" panose="02010600030101010101" pitchFamily="2" charset="-122"/>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008000"/>
                          </a:solidFill>
                          <a:effectLst/>
                          <a:latin typeface="宋体" panose="02010600030101010101" pitchFamily="2" charset="-122"/>
                          <a:ea typeface="宋体" panose="02010600030101010101" pitchFamily="2" charset="-122"/>
                        </a:rPr>
                        <a:t>首  府</a:t>
                      </a:r>
                      <a:endParaRPr kumimoji="0" lang="zh-CN" sz="2800" b="1" i="0" u="none" strike="noStrike" cap="none" normalizeH="0" baseline="0" smtClean="0">
                        <a:ln>
                          <a:noFill/>
                        </a:ln>
                        <a:solidFill>
                          <a:srgbClr val="008000"/>
                        </a:solidFill>
                        <a:effectLst/>
                        <a:latin typeface="宋体" panose="02010600030101010101" pitchFamily="2" charset="-122"/>
                        <a:ea typeface="宋体" panose="02010600030101010101" pitchFamily="2" charset="-122"/>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r h="519113">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FF552D"/>
                          </a:solidFill>
                          <a:effectLst/>
                          <a:latin typeface="宋体" panose="02010600030101010101" pitchFamily="2" charset="-122"/>
                          <a:ea typeface="宋体" panose="02010600030101010101" pitchFamily="2" charset="-122"/>
                        </a:rPr>
                        <a:t>全      称</a:t>
                      </a:r>
                      <a:endParaRPr kumimoji="0" lang="zh-CN" sz="2800" b="1" i="0" u="none" strike="noStrike" cap="none" normalizeH="0" baseline="0" smtClean="0">
                        <a:ln>
                          <a:noFill/>
                        </a:ln>
                        <a:solidFill>
                          <a:srgbClr val="FF552D"/>
                        </a:solidFill>
                        <a:effectLst/>
                        <a:latin typeface="宋体" panose="02010600030101010101" pitchFamily="2" charset="-122"/>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008000"/>
                          </a:solidFill>
                          <a:effectLst/>
                          <a:latin typeface="宋体" panose="02010600030101010101" pitchFamily="2" charset="-122"/>
                          <a:ea typeface="宋体" panose="02010600030101010101" pitchFamily="2" charset="-122"/>
                        </a:rPr>
                        <a:t>简  称</a:t>
                      </a:r>
                      <a:endParaRPr kumimoji="0" lang="zh-CN" sz="2800" b="1" i="0" u="none" strike="noStrike" cap="none" normalizeH="0" baseline="0" smtClean="0">
                        <a:ln>
                          <a:noFill/>
                        </a:ln>
                        <a:solidFill>
                          <a:srgbClr val="008000"/>
                        </a:solidFill>
                        <a:effectLst/>
                        <a:latin typeface="宋体" panose="02010600030101010101" pitchFamily="2" charset="-122"/>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vMerge="1">
                  <a:tcPr/>
                </a:tc>
                <a:tc vMerge="1">
                  <a:tcPr/>
                </a:tc>
              </a:tr>
              <a:tr h="7175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0000CC"/>
                          </a:solidFill>
                          <a:effectLst/>
                          <a:latin typeface="Arial" panose="020B0604020202020204" pitchFamily="34" charset="0"/>
                          <a:ea typeface="楷体_GB2312" pitchFamily="49" charset="-122"/>
                        </a:rPr>
                        <a:t>内蒙古自治区</a:t>
                      </a:r>
                      <a:endParaRPr kumimoji="0" lang="zh-CN" sz="2800" b="1" i="0" u="none" strike="noStrike" cap="none" normalizeH="0" baseline="0" smtClean="0">
                        <a:ln>
                          <a:noFill/>
                        </a:ln>
                        <a:solidFill>
                          <a:srgbClr val="0000CC"/>
                        </a:solidFill>
                        <a:effectLst/>
                        <a:latin typeface="Arial" panose="020B0604020202020204" pitchFamily="34" charset="0"/>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楷体_GB2312" pitchFamily="49" charset="-122"/>
                          <a:ea typeface="楷体_GB2312" pitchFamily="49" charset="-122"/>
                        </a:rPr>
                        <a:t>内蒙古</a:t>
                      </a:r>
                      <a:endParaRPr kumimoji="0" lang="zh-CN" sz="2800" b="1" i="0" u="none" strike="noStrike" cap="none" normalizeH="0" baseline="0" smtClean="0">
                        <a:ln>
                          <a:noFill/>
                        </a:ln>
                        <a:solidFill>
                          <a:schemeClr val="tx1"/>
                        </a:solidFill>
                        <a:effectLst/>
                        <a:latin typeface="楷体_GB2312" pitchFamily="49" charset="-122"/>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smtClean="0">
                          <a:ln>
                            <a:noFill/>
                          </a:ln>
                          <a:solidFill>
                            <a:srgbClr val="0000FF"/>
                          </a:solidFill>
                          <a:effectLst/>
                          <a:latin typeface="楷体_GB2312" pitchFamily="49" charset="-122"/>
                          <a:ea typeface="楷体_GB2312" pitchFamily="49" charset="-122"/>
                        </a:rPr>
                        <a:t>1947</a:t>
                      </a:r>
                      <a:endParaRPr kumimoji="0" lang="en-US" sz="2800" b="1" i="0" u="none" strike="noStrike" cap="none" normalizeH="0" baseline="0" smtClean="0">
                        <a:ln>
                          <a:noFill/>
                        </a:ln>
                        <a:solidFill>
                          <a:schemeClr val="tx1"/>
                        </a:solidFill>
                        <a:effectLst/>
                        <a:latin typeface="楷体_GB2312" pitchFamily="49" charset="-122"/>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0000FF"/>
                          </a:solidFill>
                          <a:effectLst/>
                          <a:latin typeface="楷体_GB2312" pitchFamily="49" charset="-122"/>
                          <a:ea typeface="楷体_GB2312" pitchFamily="49" charset="-122"/>
                        </a:rPr>
                        <a:t>呼和浩特</a:t>
                      </a:r>
                      <a:endParaRPr kumimoji="0" lang="zh-CN" sz="2800" b="1" i="0" u="none" strike="noStrike" cap="none" normalizeH="0" baseline="0" smtClean="0">
                        <a:ln>
                          <a:noFill/>
                        </a:ln>
                        <a:solidFill>
                          <a:srgbClr val="0000FF"/>
                        </a:solidFill>
                        <a:effectLst/>
                        <a:latin typeface="楷体_GB2312" pitchFamily="49" charset="-122"/>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0000CC"/>
                          </a:solidFill>
                          <a:effectLst/>
                          <a:latin typeface="Arial" panose="020B0604020202020204" pitchFamily="34" charset="0"/>
                          <a:ea typeface="楷体_GB2312" pitchFamily="49" charset="-122"/>
                        </a:rPr>
                        <a:t>新疆维吾尔族自治区</a:t>
                      </a:r>
                      <a:endParaRPr kumimoji="0" lang="zh-CN" sz="2800" b="1" i="0" u="none" strike="noStrike" cap="none" normalizeH="0" baseline="0" smtClean="0">
                        <a:ln>
                          <a:noFill/>
                        </a:ln>
                        <a:solidFill>
                          <a:srgbClr val="0000CC"/>
                        </a:solidFill>
                        <a:effectLst/>
                        <a:latin typeface="Arial" panose="020B0604020202020204" pitchFamily="34" charset="0"/>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楷体_GB2312" pitchFamily="49" charset="-122"/>
                          <a:ea typeface="楷体_GB2312" pitchFamily="49" charset="-122"/>
                        </a:rPr>
                        <a:t>新</a:t>
                      </a:r>
                      <a:endParaRPr kumimoji="0" lang="zh-CN" sz="2800" b="1" i="0" u="none" strike="noStrike" cap="none" normalizeH="0" baseline="0" smtClean="0">
                        <a:ln>
                          <a:noFill/>
                        </a:ln>
                        <a:solidFill>
                          <a:schemeClr val="tx1"/>
                        </a:solidFill>
                        <a:effectLst/>
                        <a:latin typeface="楷体_GB2312" pitchFamily="49" charset="-122"/>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smtClean="0">
                          <a:ln>
                            <a:noFill/>
                          </a:ln>
                          <a:solidFill>
                            <a:schemeClr val="tx1"/>
                          </a:solidFill>
                          <a:effectLst/>
                          <a:latin typeface="楷体_GB2312" pitchFamily="49" charset="-122"/>
                          <a:ea typeface="楷体_GB2312" pitchFamily="49" charset="-122"/>
                        </a:rPr>
                        <a:t>1955</a:t>
                      </a:r>
                      <a:endParaRPr kumimoji="0" lang="en-US" sz="2800" b="1" i="0" u="none" strike="noStrike" cap="none" normalizeH="0" baseline="0" smtClean="0">
                        <a:ln>
                          <a:noFill/>
                        </a:ln>
                        <a:solidFill>
                          <a:schemeClr val="tx1"/>
                        </a:solidFill>
                        <a:effectLst/>
                        <a:latin typeface="楷体_GB2312" pitchFamily="49" charset="-122"/>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0000FF"/>
                          </a:solidFill>
                          <a:effectLst/>
                          <a:latin typeface="楷体_GB2312" pitchFamily="49" charset="-122"/>
                          <a:ea typeface="楷体_GB2312" pitchFamily="49" charset="-122"/>
                        </a:rPr>
                        <a:t>乌鲁木齐</a:t>
                      </a:r>
                      <a:endParaRPr kumimoji="0" lang="zh-CN" sz="2800" b="1" i="0" u="none" strike="noStrike" cap="none" normalizeH="0" baseline="0" smtClean="0">
                        <a:ln>
                          <a:noFill/>
                        </a:ln>
                        <a:solidFill>
                          <a:srgbClr val="0000FF"/>
                        </a:solidFill>
                        <a:effectLst/>
                        <a:latin typeface="楷体_GB2312" pitchFamily="49" charset="-122"/>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0000CC"/>
                          </a:solidFill>
                          <a:effectLst/>
                          <a:latin typeface="Arial" panose="020B0604020202020204" pitchFamily="34" charset="0"/>
                          <a:ea typeface="楷体_GB2312" pitchFamily="49" charset="-122"/>
                        </a:rPr>
                        <a:t>广西壮族自治区</a:t>
                      </a:r>
                      <a:endParaRPr kumimoji="0" lang="zh-CN" sz="2800" b="1" i="0" u="none" strike="noStrike" cap="none" normalizeH="0" baseline="0" smtClean="0">
                        <a:ln>
                          <a:noFill/>
                        </a:ln>
                        <a:solidFill>
                          <a:srgbClr val="0000CC"/>
                        </a:solidFill>
                        <a:effectLst/>
                        <a:latin typeface="Arial" panose="020B0604020202020204" pitchFamily="34" charset="0"/>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楷体_GB2312" pitchFamily="49" charset="-122"/>
                          <a:ea typeface="楷体_GB2312" pitchFamily="49" charset="-122"/>
                        </a:rPr>
                        <a:t>桂</a:t>
                      </a:r>
                      <a:endParaRPr kumimoji="0" lang="zh-CN" sz="2800" b="1" i="0" u="none" strike="noStrike" cap="none" normalizeH="0" baseline="0" smtClean="0">
                        <a:ln>
                          <a:noFill/>
                        </a:ln>
                        <a:solidFill>
                          <a:schemeClr val="tx1"/>
                        </a:solidFill>
                        <a:effectLst/>
                        <a:latin typeface="楷体_GB2312" pitchFamily="49" charset="-122"/>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smtClean="0">
                          <a:ln>
                            <a:noFill/>
                          </a:ln>
                          <a:solidFill>
                            <a:schemeClr val="tx1"/>
                          </a:solidFill>
                          <a:effectLst/>
                          <a:latin typeface="楷体_GB2312" pitchFamily="49" charset="-122"/>
                          <a:ea typeface="楷体_GB2312" pitchFamily="49" charset="-122"/>
                        </a:rPr>
                        <a:t>1958</a:t>
                      </a:r>
                      <a:r>
                        <a:rPr kumimoji="0" lang="zh-CN" altLang="en-US" sz="2800" b="1" i="0" u="none" strike="noStrike" cap="none" normalizeH="0" baseline="0" smtClean="0">
                          <a:ln>
                            <a:noFill/>
                          </a:ln>
                          <a:solidFill>
                            <a:schemeClr val="tx1"/>
                          </a:solidFill>
                          <a:effectLst/>
                          <a:latin typeface="楷体_GB2312" pitchFamily="49" charset="-122"/>
                          <a:ea typeface="楷体_GB2312" pitchFamily="49" charset="-122"/>
                        </a:rPr>
                        <a:t>．</a:t>
                      </a:r>
                      <a:r>
                        <a:rPr kumimoji="0" lang="en-US" sz="2800" b="1" i="0" u="none" strike="noStrike" cap="none" normalizeH="0" baseline="0" smtClean="0">
                          <a:ln>
                            <a:noFill/>
                          </a:ln>
                          <a:solidFill>
                            <a:schemeClr val="tx1"/>
                          </a:solidFill>
                          <a:effectLst/>
                          <a:latin typeface="楷体_GB2312" pitchFamily="49" charset="-122"/>
                          <a:ea typeface="楷体_GB2312" pitchFamily="49" charset="-122"/>
                        </a:rPr>
                        <a:t>3</a:t>
                      </a:r>
                      <a:endParaRPr kumimoji="0" lang="en-US" sz="2800" b="1" i="0" u="none" strike="noStrike" cap="none" normalizeH="0" baseline="0" smtClean="0">
                        <a:ln>
                          <a:noFill/>
                        </a:ln>
                        <a:solidFill>
                          <a:schemeClr val="tx1"/>
                        </a:solidFill>
                        <a:effectLst/>
                        <a:latin typeface="楷体_GB2312" pitchFamily="49" charset="-122"/>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0000FF"/>
                          </a:solidFill>
                          <a:effectLst/>
                          <a:latin typeface="楷体_GB2312" pitchFamily="49" charset="-122"/>
                          <a:ea typeface="楷体_GB2312" pitchFamily="49" charset="-122"/>
                        </a:rPr>
                        <a:t>南    宁</a:t>
                      </a:r>
                      <a:endParaRPr kumimoji="0" lang="zh-CN" sz="2800" b="1" i="0" u="none" strike="noStrike" cap="none" normalizeH="0" baseline="0" smtClean="0">
                        <a:ln>
                          <a:noFill/>
                        </a:ln>
                        <a:solidFill>
                          <a:srgbClr val="0000FF"/>
                        </a:solidFill>
                        <a:effectLst/>
                        <a:latin typeface="楷体_GB2312" pitchFamily="49" charset="-122"/>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0000CC"/>
                          </a:solidFill>
                          <a:effectLst/>
                          <a:latin typeface="Arial" panose="020B0604020202020204" pitchFamily="34" charset="0"/>
                          <a:ea typeface="楷体_GB2312" pitchFamily="49" charset="-122"/>
                        </a:rPr>
                        <a:t>宁夏回族自治区</a:t>
                      </a:r>
                      <a:endParaRPr kumimoji="0" lang="zh-CN" sz="2800" b="1" i="0" u="none" strike="noStrike" cap="none" normalizeH="0" baseline="0" smtClean="0">
                        <a:ln>
                          <a:noFill/>
                        </a:ln>
                        <a:solidFill>
                          <a:srgbClr val="0000CC"/>
                        </a:solidFill>
                        <a:effectLst/>
                        <a:latin typeface="Arial" panose="020B0604020202020204" pitchFamily="34" charset="0"/>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楷体_GB2312" pitchFamily="49" charset="-122"/>
                          <a:ea typeface="楷体_GB2312" pitchFamily="49" charset="-122"/>
                        </a:rPr>
                        <a:t>宁</a:t>
                      </a:r>
                      <a:endParaRPr kumimoji="0" lang="zh-CN" sz="2800" b="1" i="0" u="none" strike="noStrike" cap="none" normalizeH="0" baseline="0" smtClean="0">
                        <a:ln>
                          <a:noFill/>
                        </a:ln>
                        <a:solidFill>
                          <a:schemeClr val="tx1"/>
                        </a:solidFill>
                        <a:effectLst/>
                        <a:latin typeface="楷体_GB2312" pitchFamily="49" charset="-122"/>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smtClean="0">
                          <a:ln>
                            <a:noFill/>
                          </a:ln>
                          <a:solidFill>
                            <a:schemeClr val="tx1"/>
                          </a:solidFill>
                          <a:effectLst/>
                          <a:latin typeface="楷体_GB2312" pitchFamily="49" charset="-122"/>
                          <a:ea typeface="楷体_GB2312" pitchFamily="49" charset="-122"/>
                        </a:rPr>
                        <a:t>1958</a:t>
                      </a:r>
                      <a:r>
                        <a:rPr kumimoji="0" lang="zh-CN" altLang="en-US" sz="2800" b="1" i="0" u="none" strike="noStrike" cap="none" normalizeH="0" baseline="0" smtClean="0">
                          <a:ln>
                            <a:noFill/>
                          </a:ln>
                          <a:solidFill>
                            <a:schemeClr val="tx1"/>
                          </a:solidFill>
                          <a:effectLst/>
                          <a:latin typeface="楷体_GB2312" pitchFamily="49" charset="-122"/>
                          <a:ea typeface="楷体_GB2312" pitchFamily="49" charset="-122"/>
                        </a:rPr>
                        <a:t>．</a:t>
                      </a:r>
                      <a:r>
                        <a:rPr kumimoji="0" lang="en-US" sz="2800" b="1" i="0" u="none" strike="noStrike" cap="none" normalizeH="0" baseline="0" smtClean="0">
                          <a:ln>
                            <a:noFill/>
                          </a:ln>
                          <a:solidFill>
                            <a:schemeClr val="tx1"/>
                          </a:solidFill>
                          <a:effectLst/>
                          <a:latin typeface="楷体_GB2312" pitchFamily="49" charset="-122"/>
                          <a:ea typeface="楷体_GB2312" pitchFamily="49" charset="-122"/>
                        </a:rPr>
                        <a:t>10</a:t>
                      </a:r>
                      <a:endParaRPr kumimoji="0" lang="en-US" sz="2800" b="1" i="0" u="none" strike="noStrike" cap="none" normalizeH="0" baseline="0" smtClean="0">
                        <a:ln>
                          <a:noFill/>
                        </a:ln>
                        <a:solidFill>
                          <a:schemeClr val="tx1"/>
                        </a:solidFill>
                        <a:effectLst/>
                        <a:latin typeface="楷体_GB2312" pitchFamily="49" charset="-122"/>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0000FF"/>
                          </a:solidFill>
                          <a:effectLst/>
                          <a:latin typeface="楷体_GB2312" pitchFamily="49" charset="-122"/>
                          <a:ea typeface="楷体_GB2312" pitchFamily="49" charset="-122"/>
                        </a:rPr>
                        <a:t>银    川</a:t>
                      </a:r>
                      <a:endParaRPr kumimoji="0" lang="zh-CN" sz="2800" b="1" i="0" u="none" strike="noStrike" cap="none" normalizeH="0" baseline="0" smtClean="0">
                        <a:ln>
                          <a:noFill/>
                        </a:ln>
                        <a:solidFill>
                          <a:srgbClr val="0000FF"/>
                        </a:solidFill>
                        <a:effectLst/>
                        <a:latin typeface="楷体_GB2312" pitchFamily="49" charset="-122"/>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0000CC"/>
                          </a:solidFill>
                          <a:effectLst/>
                          <a:latin typeface="Arial" panose="020B0604020202020204" pitchFamily="34" charset="0"/>
                          <a:ea typeface="楷体_GB2312" pitchFamily="49" charset="-122"/>
                        </a:rPr>
                        <a:t>西藏自治区</a:t>
                      </a:r>
                      <a:endParaRPr kumimoji="0" lang="zh-CN" sz="2800" b="1" i="0" u="none" strike="noStrike" cap="none" normalizeH="0" baseline="0" smtClean="0">
                        <a:ln>
                          <a:noFill/>
                        </a:ln>
                        <a:solidFill>
                          <a:srgbClr val="0000CC"/>
                        </a:solidFill>
                        <a:effectLst/>
                        <a:latin typeface="Arial" panose="020B0604020202020204" pitchFamily="34" charset="0"/>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楷体_GB2312" pitchFamily="49" charset="-122"/>
                          <a:ea typeface="楷体_GB2312" pitchFamily="49" charset="-122"/>
                        </a:rPr>
                        <a:t>藏</a:t>
                      </a:r>
                      <a:endParaRPr kumimoji="0" lang="zh-CN" sz="2800" b="1" i="0" u="none" strike="noStrike" cap="none" normalizeH="0" baseline="0" smtClean="0">
                        <a:ln>
                          <a:noFill/>
                        </a:ln>
                        <a:solidFill>
                          <a:schemeClr val="tx1"/>
                        </a:solidFill>
                        <a:effectLst/>
                        <a:latin typeface="楷体_GB2312" pitchFamily="49" charset="-122"/>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smtClean="0">
                          <a:ln>
                            <a:noFill/>
                          </a:ln>
                          <a:solidFill>
                            <a:srgbClr val="0000FF"/>
                          </a:solidFill>
                          <a:effectLst/>
                          <a:latin typeface="楷体_GB2312" pitchFamily="49" charset="-122"/>
                          <a:ea typeface="楷体_GB2312" pitchFamily="49" charset="-122"/>
                        </a:rPr>
                        <a:t>1965</a:t>
                      </a:r>
                      <a:endParaRPr kumimoji="0" lang="en-US" sz="2800" b="1" i="0" u="none" strike="noStrike" cap="none" normalizeH="0" baseline="0" smtClean="0">
                        <a:ln>
                          <a:noFill/>
                        </a:ln>
                        <a:solidFill>
                          <a:schemeClr val="tx1"/>
                        </a:solidFill>
                        <a:effectLst/>
                        <a:latin typeface="楷体_GB2312" pitchFamily="49" charset="-122"/>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0000FF"/>
                          </a:solidFill>
                          <a:effectLst/>
                          <a:latin typeface="楷体_GB2312" pitchFamily="49" charset="-122"/>
                          <a:ea typeface="楷体_GB2312" pitchFamily="49" charset="-122"/>
                        </a:rPr>
                        <a:t>拉    萨</a:t>
                      </a:r>
                      <a:endParaRPr kumimoji="0" lang="zh-CN" sz="2800" b="1" i="0" u="none" strike="noStrike" cap="none" normalizeH="0" baseline="0" smtClean="0">
                        <a:ln>
                          <a:noFill/>
                        </a:ln>
                        <a:solidFill>
                          <a:srgbClr val="0000FF"/>
                        </a:solidFill>
                        <a:effectLst/>
                        <a:latin typeface="楷体_GB2312" pitchFamily="49" charset="-122"/>
                        <a:ea typeface="楷体_GB2312" pitchFamily="49"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dissolve">
                                      <p:cBhvr>
                                        <p:cTn id="7" dur="500"/>
                                        <p:tgtEl>
                                          <p:spTgt spid="22531"/>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22538"/>
                                        </p:tgtEl>
                                        <p:attrNameLst>
                                          <p:attrName>style.visibility</p:attrName>
                                        </p:attrNameLst>
                                      </p:cBhvr>
                                      <p:to>
                                        <p:strVal val="visible"/>
                                      </p:to>
                                    </p:set>
                                    <p:animEffect transition="in" filter="dissolve">
                                      <p:cBhvr>
                                        <p:cTn id="11" dur="500"/>
                                        <p:tgtEl>
                                          <p:spTgt spid="22538"/>
                                        </p:tgtEl>
                                      </p:cBhvr>
                                    </p:animEffect>
                                  </p:childTnLst>
                                </p:cTn>
                              </p:par>
                            </p:childTnLst>
                          </p:cTn>
                        </p:par>
                        <p:par>
                          <p:cTn id="12" fill="hold">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22532"/>
                                        </p:tgtEl>
                                        <p:attrNameLst>
                                          <p:attrName>style.visibility</p:attrName>
                                        </p:attrNameLst>
                                      </p:cBhvr>
                                      <p:to>
                                        <p:strVal val="visible"/>
                                      </p:to>
                                    </p:set>
                                    <p:animEffect transition="in" filter="dissolve">
                                      <p:cBhvr>
                                        <p:cTn id="15" dur="500"/>
                                        <p:tgtEl>
                                          <p:spTgt spid="22532"/>
                                        </p:tgtEl>
                                      </p:cBhvr>
                                    </p:animEffect>
                                  </p:childTnLst>
                                </p:cTn>
                              </p:par>
                            </p:childTnLst>
                          </p:cTn>
                        </p:par>
                        <p:par>
                          <p:cTn id="16" fill="hold">
                            <p:stCondLst>
                              <p:cond delay="3500"/>
                            </p:stCondLst>
                            <p:childTnLst>
                              <p:par>
                                <p:cTn id="17" presetID="9" presetClass="entr" presetSubtype="0" fill="hold" grpId="0" nodeType="afterEffect">
                                  <p:stCondLst>
                                    <p:cond delay="1000"/>
                                  </p:stCondLst>
                                  <p:childTnLst>
                                    <p:set>
                                      <p:cBhvr>
                                        <p:cTn id="18" dur="1" fill="hold">
                                          <p:stCondLst>
                                            <p:cond delay="0"/>
                                          </p:stCondLst>
                                        </p:cTn>
                                        <p:tgtEl>
                                          <p:spTgt spid="22537"/>
                                        </p:tgtEl>
                                        <p:attrNameLst>
                                          <p:attrName>style.visibility</p:attrName>
                                        </p:attrNameLst>
                                      </p:cBhvr>
                                      <p:to>
                                        <p:strVal val="visible"/>
                                      </p:to>
                                    </p:set>
                                    <p:animEffect transition="in" filter="dissolve">
                                      <p:cBhvr>
                                        <p:cTn id="19" dur="500"/>
                                        <p:tgtEl>
                                          <p:spTgt spid="22537"/>
                                        </p:tgtEl>
                                      </p:cBhvr>
                                    </p:animEffect>
                                  </p:childTnLst>
                                </p:cTn>
                              </p:par>
                            </p:childTnLst>
                          </p:cTn>
                        </p:par>
                        <p:par>
                          <p:cTn id="20" fill="hold">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22533"/>
                                        </p:tgtEl>
                                        <p:attrNameLst>
                                          <p:attrName>style.visibility</p:attrName>
                                        </p:attrNameLst>
                                      </p:cBhvr>
                                      <p:to>
                                        <p:strVal val="visible"/>
                                      </p:to>
                                    </p:set>
                                    <p:animEffect transition="in" filter="dissolve">
                                      <p:cBhvr>
                                        <p:cTn id="23" dur="500"/>
                                        <p:tgtEl>
                                          <p:spTgt spid="22533"/>
                                        </p:tgtEl>
                                      </p:cBhvr>
                                    </p:animEffect>
                                  </p:childTnLst>
                                </p:cTn>
                              </p:par>
                            </p:childTnLst>
                          </p:cTn>
                        </p:par>
                        <p:par>
                          <p:cTn id="24" fill="hold">
                            <p:stCondLst>
                              <p:cond delay="6500"/>
                            </p:stCondLst>
                            <p:childTnLst>
                              <p:par>
                                <p:cTn id="25" presetID="22" presetClass="entr" presetSubtype="4" fill="hold" grpId="0" nodeType="afterEffect">
                                  <p:stCondLst>
                                    <p:cond delay="1000"/>
                                  </p:stCondLst>
                                  <p:childTnLst>
                                    <p:set>
                                      <p:cBhvr>
                                        <p:cTn id="26" dur="1" fill="hold">
                                          <p:stCondLst>
                                            <p:cond delay="0"/>
                                          </p:stCondLst>
                                        </p:cTn>
                                        <p:tgtEl>
                                          <p:spTgt spid="22534"/>
                                        </p:tgtEl>
                                        <p:attrNameLst>
                                          <p:attrName>style.visibility</p:attrName>
                                        </p:attrNameLst>
                                      </p:cBhvr>
                                      <p:to>
                                        <p:strVal val="visible"/>
                                      </p:to>
                                    </p:set>
                                    <p:animEffect transition="in" filter="wipe(down)">
                                      <p:cBhvr>
                                        <p:cTn id="27" dur="500"/>
                                        <p:tgtEl>
                                          <p:spTgt spid="22534"/>
                                        </p:tgtEl>
                                      </p:cBhvr>
                                    </p:animEffect>
                                  </p:childTnLst>
                                </p:cTn>
                              </p:par>
                            </p:childTnLst>
                          </p:cTn>
                        </p:par>
                        <p:par>
                          <p:cTn id="28" fill="hold">
                            <p:stCondLst>
                              <p:cond delay="8000"/>
                            </p:stCondLst>
                            <p:childTnLst>
                              <p:par>
                                <p:cTn id="29" presetID="9" presetClass="entr" presetSubtype="0" fill="hold" nodeType="afterEffect">
                                  <p:stCondLst>
                                    <p:cond delay="1000"/>
                                  </p:stCondLst>
                                  <p:childTnLst>
                                    <p:set>
                                      <p:cBhvr>
                                        <p:cTn id="30" dur="1" fill="hold">
                                          <p:stCondLst>
                                            <p:cond delay="0"/>
                                          </p:stCondLst>
                                        </p:cTn>
                                        <p:tgtEl>
                                          <p:spTgt spid="22535"/>
                                        </p:tgtEl>
                                        <p:attrNameLst>
                                          <p:attrName>style.visibility</p:attrName>
                                        </p:attrNameLst>
                                      </p:cBhvr>
                                      <p:to>
                                        <p:strVal val="visible"/>
                                      </p:to>
                                    </p:set>
                                    <p:animEffect transition="in" filter="dissolve">
                                      <p:cBhvr>
                                        <p:cTn id="31" dur="500"/>
                                        <p:tgtEl>
                                          <p:spTgt spid="22535"/>
                                        </p:tgtEl>
                                      </p:cBhvr>
                                    </p:animEffect>
                                  </p:childTnLst>
                                </p:cTn>
                              </p:par>
                            </p:childTnLst>
                          </p:cTn>
                        </p:par>
                        <p:par>
                          <p:cTn id="32" fill="hold">
                            <p:stCondLst>
                              <p:cond delay="9500"/>
                            </p:stCondLst>
                            <p:childTnLst>
                              <p:par>
                                <p:cTn id="33" presetID="18" presetClass="entr" presetSubtype="3" fill="hold" grpId="0" nodeType="afterEffect">
                                  <p:stCondLst>
                                    <p:cond delay="1000"/>
                                  </p:stCondLst>
                                  <p:childTnLst>
                                    <p:set>
                                      <p:cBhvr>
                                        <p:cTn id="34" dur="1" fill="hold">
                                          <p:stCondLst>
                                            <p:cond delay="0"/>
                                          </p:stCondLst>
                                        </p:cTn>
                                        <p:tgtEl>
                                          <p:spTgt spid="22540"/>
                                        </p:tgtEl>
                                        <p:attrNameLst>
                                          <p:attrName>style.visibility</p:attrName>
                                        </p:attrNameLst>
                                      </p:cBhvr>
                                      <p:to>
                                        <p:strVal val="visible"/>
                                      </p:to>
                                    </p:set>
                                    <p:animEffect transition="in" filter="strips(upRight)">
                                      <p:cBhvr>
                                        <p:cTn id="35" dur="500"/>
                                        <p:tgtEl>
                                          <p:spTgt spid="22540"/>
                                        </p:tgtEl>
                                      </p:cBhvr>
                                    </p:animEffect>
                                  </p:childTnLst>
                                </p:cTn>
                              </p:par>
                            </p:childTnLst>
                          </p:cTn>
                        </p:par>
                        <p:par>
                          <p:cTn id="36" fill="hold">
                            <p:stCondLst>
                              <p:cond delay="11000"/>
                            </p:stCondLst>
                            <p:childTnLst>
                              <p:par>
                                <p:cTn id="37" presetID="9" presetClass="entr" presetSubtype="0" fill="hold" nodeType="afterEffect">
                                  <p:stCondLst>
                                    <p:cond delay="1000"/>
                                  </p:stCondLst>
                                  <p:childTnLst>
                                    <p:set>
                                      <p:cBhvr>
                                        <p:cTn id="38" dur="1" fill="hold">
                                          <p:stCondLst>
                                            <p:cond delay="0"/>
                                          </p:stCondLst>
                                        </p:cTn>
                                        <p:tgtEl>
                                          <p:spTgt spid="22536"/>
                                        </p:tgtEl>
                                        <p:attrNameLst>
                                          <p:attrName>style.visibility</p:attrName>
                                        </p:attrNameLst>
                                      </p:cBhvr>
                                      <p:to>
                                        <p:strVal val="visible"/>
                                      </p:to>
                                    </p:set>
                                    <p:animEffect transition="in" filter="dissolve">
                                      <p:cBhvr>
                                        <p:cTn id="39" dur="500"/>
                                        <p:tgtEl>
                                          <p:spTgt spid="22536"/>
                                        </p:tgtEl>
                                      </p:cBhvr>
                                    </p:animEffect>
                                  </p:childTnLst>
                                </p:cTn>
                              </p:par>
                            </p:childTnLst>
                          </p:cTn>
                        </p:par>
                        <p:par>
                          <p:cTn id="40" fill="hold">
                            <p:stCondLst>
                              <p:cond delay="12500"/>
                            </p:stCondLst>
                            <p:childTnLst>
                              <p:par>
                                <p:cTn id="41" presetID="9" presetClass="entr" presetSubtype="0" fill="hold" grpId="0" nodeType="afterEffect">
                                  <p:stCondLst>
                                    <p:cond delay="1000"/>
                                  </p:stCondLst>
                                  <p:childTnLst>
                                    <p:set>
                                      <p:cBhvr>
                                        <p:cTn id="42" dur="1" fill="hold">
                                          <p:stCondLst>
                                            <p:cond delay="0"/>
                                          </p:stCondLst>
                                        </p:cTn>
                                        <p:tgtEl>
                                          <p:spTgt spid="22539"/>
                                        </p:tgtEl>
                                        <p:attrNameLst>
                                          <p:attrName>style.visibility</p:attrName>
                                        </p:attrNameLst>
                                      </p:cBhvr>
                                      <p:to>
                                        <p:strVal val="visible"/>
                                      </p:to>
                                    </p:set>
                                    <p:animEffect transition="in" filter="dissolve">
                                      <p:cBhvr>
                                        <p:cTn id="43" dur="500"/>
                                        <p:tgtEl>
                                          <p:spTgt spid="22539"/>
                                        </p:tgtEl>
                                      </p:cBhvr>
                                    </p:animEffect>
                                  </p:childTnLst>
                                </p:cTn>
                              </p:par>
                            </p:childTnLst>
                          </p:cTn>
                        </p:par>
                        <p:par>
                          <p:cTn id="44" fill="hold">
                            <p:stCondLst>
                              <p:cond delay="14000"/>
                            </p:stCondLst>
                            <p:childTnLst>
                              <p:par>
                                <p:cTn id="45" presetID="9" presetClass="entr" presetSubtype="0" fill="hold" nodeType="afterEffect">
                                  <p:stCondLst>
                                    <p:cond delay="0"/>
                                  </p:stCondLst>
                                  <p:childTnLst>
                                    <p:set>
                                      <p:cBhvr>
                                        <p:cTn id="46" dur="1" fill="hold">
                                          <p:stCondLst>
                                            <p:cond delay="0"/>
                                          </p:stCondLst>
                                        </p:cTn>
                                        <p:tgtEl>
                                          <p:spTgt spid="22541"/>
                                        </p:tgtEl>
                                        <p:attrNameLst>
                                          <p:attrName>style.visibility</p:attrName>
                                        </p:attrNameLst>
                                      </p:cBhvr>
                                      <p:to>
                                        <p:strVal val="visible"/>
                                      </p:to>
                                    </p:set>
                                    <p:animEffect transition="in" filter="dissolve">
                                      <p:cBhvr>
                                        <p:cTn id="47" dur="500"/>
                                        <p:tgtEl>
                                          <p:spTgt spid="2254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2542"/>
                                        </p:tgtEl>
                                        <p:attrNameLst>
                                          <p:attrName>style.visibility</p:attrName>
                                        </p:attrNameLst>
                                      </p:cBhvr>
                                      <p:to>
                                        <p:strVal val="visible"/>
                                      </p:to>
                                    </p:set>
                                    <p:animEffect transition="in" filter="circle(in)">
                                      <p:cBhvr>
                                        <p:cTn id="52" dur="2000"/>
                                        <p:tgtEl>
                                          <p:spTgt spid="22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ldLvl="0" animBg="1"/>
      <p:bldP spid="22537" grpId="0"/>
      <p:bldP spid="22538" grpId="0"/>
      <p:bldP spid="22539" grpId="0"/>
      <p:bldP spid="2254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176980" y="604686"/>
          <a:ext cx="11798711" cy="6179569"/>
        </p:xfrm>
        <a:graphic>
          <a:graphicData uri="http://schemas.openxmlformats.org/drawingml/2006/table">
            <a:tbl>
              <a:tblPr>
                <a:tableStyleId>{08FB837D-C827-4EFA-A057-4D05807E0F7C}</a:tableStyleId>
              </a:tblPr>
              <a:tblGrid>
                <a:gridCol w="685465"/>
                <a:gridCol w="2572128"/>
                <a:gridCol w="2572128"/>
                <a:gridCol w="2984495"/>
                <a:gridCol w="2984495"/>
              </a:tblGrid>
              <a:tr h="475610">
                <a:tc gridSpan="2">
                  <a:txBody>
                    <a:bodyPr wrap="square"/>
                    <a:lstStyle/>
                    <a:p>
                      <a:pPr algn="ctr">
                        <a:lnSpc>
                          <a:spcPct val="110000"/>
                        </a:lnSpc>
                        <a:spcAft>
                          <a:spcPct val="0"/>
                        </a:spcAft>
                      </a:pPr>
                      <a:r>
                        <a:rPr lang="zh-CN" sz="2800" b="1" kern="0">
                          <a:latin typeface="+mn-ea"/>
                          <a:ea typeface="+mn-ea"/>
                        </a:rPr>
                        <a:t>比较</a:t>
                      </a:r>
                      <a:endParaRPr lang="zh-CN" sz="3600" b="1" kern="100">
                        <a:latin typeface="+mn-ea"/>
                        <a:ea typeface="+mn-ea"/>
                        <a:cs typeface="Times New Roman" panose="02020603050405020304"/>
                      </a:endParaRPr>
                    </a:p>
                  </a:txBody>
                  <a:tcPr marL="0" marR="0" marT="0" marB="0" vert="horz"/>
                </a:tc>
                <a:tc hMerge="1">
                  <a:tcPr/>
                </a:tc>
                <a:tc>
                  <a:txBody>
                    <a:bodyPr wrap="square"/>
                    <a:lstStyle/>
                    <a:p>
                      <a:pPr algn="ctr">
                        <a:lnSpc>
                          <a:spcPct val="110000"/>
                        </a:lnSpc>
                        <a:spcAft>
                          <a:spcPct val="0"/>
                        </a:spcAft>
                      </a:pPr>
                      <a:r>
                        <a:rPr lang="zh-CN" sz="2800" b="1" kern="0">
                          <a:latin typeface="+mn-ea"/>
                          <a:ea typeface="+mn-ea"/>
                        </a:rPr>
                        <a:t>民族自治区</a:t>
                      </a:r>
                      <a:endParaRPr lang="zh-CN" sz="3600" b="1" kern="100">
                        <a:latin typeface="+mn-ea"/>
                        <a:ea typeface="+mn-ea"/>
                        <a:cs typeface="Times New Roman" panose="02020603050405020304"/>
                      </a:endParaRPr>
                    </a:p>
                  </a:txBody>
                  <a:tcPr marL="0" marR="0" marT="0" marB="0" vert="horz"/>
                </a:tc>
                <a:tc>
                  <a:txBody>
                    <a:bodyPr wrap="square"/>
                    <a:lstStyle/>
                    <a:p>
                      <a:pPr algn="ctr">
                        <a:lnSpc>
                          <a:spcPct val="110000"/>
                        </a:lnSpc>
                        <a:spcAft>
                          <a:spcPct val="0"/>
                        </a:spcAft>
                      </a:pPr>
                      <a:r>
                        <a:rPr lang="zh-CN" sz="2800" b="1" kern="0">
                          <a:latin typeface="+mn-ea"/>
                          <a:ea typeface="+mn-ea"/>
                        </a:rPr>
                        <a:t>特别行政区</a:t>
                      </a:r>
                      <a:endParaRPr lang="zh-CN" sz="3600" b="1" kern="100">
                        <a:latin typeface="+mn-ea"/>
                        <a:ea typeface="+mn-ea"/>
                        <a:cs typeface="Times New Roman" panose="02020603050405020304"/>
                      </a:endParaRPr>
                    </a:p>
                  </a:txBody>
                  <a:tcPr marL="0" marR="0" marT="0" marB="0" vert="horz" anchor="ctr"/>
                </a:tc>
                <a:tc>
                  <a:txBody>
                    <a:bodyPr wrap="square"/>
                    <a:lstStyle/>
                    <a:p>
                      <a:pPr algn="ctr">
                        <a:lnSpc>
                          <a:spcPct val="110000"/>
                        </a:lnSpc>
                        <a:spcAft>
                          <a:spcPct val="0"/>
                        </a:spcAft>
                      </a:pPr>
                      <a:r>
                        <a:rPr lang="zh-CN" sz="2800" b="1" kern="0">
                          <a:latin typeface="+mn-ea"/>
                          <a:ea typeface="+mn-ea"/>
                        </a:rPr>
                        <a:t>经济特区</a:t>
                      </a:r>
                      <a:endParaRPr lang="zh-CN" sz="3600" b="1" kern="100">
                        <a:latin typeface="+mn-ea"/>
                        <a:ea typeface="+mn-ea"/>
                        <a:cs typeface="Times New Roman" panose="02020603050405020304"/>
                      </a:endParaRPr>
                    </a:p>
                  </a:txBody>
                  <a:tcPr marL="0" marR="0" marT="0" marB="0" vert="horz"/>
                </a:tc>
              </a:tr>
              <a:tr h="951221">
                <a:tc rowSpan="4">
                  <a:txBody>
                    <a:bodyPr wrap="square"/>
                    <a:lstStyle/>
                    <a:p>
                      <a:pPr algn="ctr">
                        <a:lnSpc>
                          <a:spcPct val="110000"/>
                        </a:lnSpc>
                        <a:spcAft>
                          <a:spcPct val="0"/>
                        </a:spcAft>
                      </a:pPr>
                      <a:r>
                        <a:rPr lang="zh-CN" sz="2800" b="1" kern="0">
                          <a:latin typeface="+mn-ea"/>
                          <a:ea typeface="+mn-ea"/>
                        </a:rPr>
                        <a:t>不</a:t>
                      </a:r>
                      <a:endParaRPr lang="zh-CN" sz="3600" b="1" kern="100">
                        <a:latin typeface="+mn-ea"/>
                        <a:ea typeface="+mn-ea"/>
                      </a:endParaRPr>
                    </a:p>
                    <a:p>
                      <a:pPr algn="ctr">
                        <a:lnSpc>
                          <a:spcPct val="110000"/>
                        </a:lnSpc>
                        <a:spcAft>
                          <a:spcPct val="0"/>
                        </a:spcAft>
                      </a:pPr>
                      <a:r>
                        <a:rPr lang="zh-CN" sz="2800" b="1" kern="0">
                          <a:latin typeface="+mn-ea"/>
                          <a:ea typeface="+mn-ea"/>
                        </a:rPr>
                        <a:t>同</a:t>
                      </a:r>
                      <a:endParaRPr lang="zh-CN" sz="3600" b="1" kern="100">
                        <a:latin typeface="+mn-ea"/>
                        <a:ea typeface="+mn-ea"/>
                      </a:endParaRPr>
                    </a:p>
                    <a:p>
                      <a:pPr algn="ctr">
                        <a:lnSpc>
                          <a:spcPct val="110000"/>
                        </a:lnSpc>
                        <a:spcAft>
                          <a:spcPct val="0"/>
                        </a:spcAft>
                      </a:pPr>
                      <a:r>
                        <a:rPr lang="zh-CN" sz="2800" b="1" kern="0">
                          <a:latin typeface="+mn-ea"/>
                          <a:ea typeface="+mn-ea"/>
                        </a:rPr>
                        <a:t>点</a:t>
                      </a:r>
                      <a:endParaRPr lang="zh-CN" sz="3600" b="1" kern="100">
                        <a:latin typeface="+mn-ea"/>
                        <a:ea typeface="+mn-ea"/>
                        <a:cs typeface="Times New Roman" panose="02020603050405020304"/>
                      </a:endParaRPr>
                    </a:p>
                  </a:txBody>
                  <a:tcPr marL="0" marR="0" marT="0" marB="0" vert="horz" anchor="ctr"/>
                </a:tc>
                <a:tc>
                  <a:txBody>
                    <a:bodyPr wrap="square"/>
                    <a:lstStyle/>
                    <a:p>
                      <a:pPr algn="ctr">
                        <a:lnSpc>
                          <a:spcPct val="110000"/>
                        </a:lnSpc>
                        <a:spcAft>
                          <a:spcPct val="0"/>
                        </a:spcAft>
                      </a:pPr>
                      <a:r>
                        <a:rPr lang="zh-CN" sz="2800" b="1" kern="0">
                          <a:latin typeface="+mn-ea"/>
                          <a:ea typeface="+mn-ea"/>
                        </a:rPr>
                        <a:t>目的</a:t>
                      </a:r>
                      <a:endParaRPr lang="zh-CN" sz="3600" b="1" kern="100">
                        <a:latin typeface="+mn-ea"/>
                        <a:ea typeface="+mn-ea"/>
                        <a:cs typeface="Times New Roman" panose="02020603050405020304"/>
                      </a:endParaRPr>
                    </a:p>
                  </a:txBody>
                  <a:tcPr marL="0" marR="0" marT="0" marB="0" vert="horz" anchor="ctr"/>
                </a:tc>
                <a:tc>
                  <a:txBody>
                    <a:bodyPr wrap="square"/>
                    <a:lstStyle/>
                    <a:p>
                      <a:pPr algn="ctr">
                        <a:lnSpc>
                          <a:spcPct val="110000"/>
                        </a:lnSpc>
                        <a:spcAft>
                          <a:spcPct val="0"/>
                        </a:spcAft>
                      </a:pPr>
                      <a:r>
                        <a:rPr lang="zh-CN" sz="2800" b="1" kern="0">
                          <a:latin typeface="+mn-ea"/>
                          <a:ea typeface="+mn-ea"/>
                        </a:rPr>
                        <a:t>稳定社会</a:t>
                      </a:r>
                      <a:endParaRPr lang="zh-CN" sz="3600" b="1" kern="100">
                        <a:latin typeface="+mn-ea"/>
                        <a:ea typeface="+mn-ea"/>
                      </a:endParaRPr>
                    </a:p>
                    <a:p>
                      <a:pPr algn="ctr">
                        <a:lnSpc>
                          <a:spcPct val="110000"/>
                        </a:lnSpc>
                        <a:spcAft>
                          <a:spcPct val="0"/>
                        </a:spcAft>
                      </a:pPr>
                      <a:r>
                        <a:rPr lang="zh-CN" sz="2800" b="1" kern="0">
                          <a:latin typeface="+mn-ea"/>
                          <a:ea typeface="+mn-ea"/>
                        </a:rPr>
                        <a:t>解决民族问题</a:t>
                      </a:r>
                      <a:endParaRPr lang="zh-CN" sz="3600" b="1" kern="100">
                        <a:latin typeface="+mn-ea"/>
                        <a:ea typeface="+mn-ea"/>
                        <a:cs typeface="Times New Roman" panose="02020603050405020304"/>
                      </a:endParaRPr>
                    </a:p>
                  </a:txBody>
                  <a:tcPr marL="0" marR="0" marT="0" marB="0" vert="horz"/>
                </a:tc>
                <a:tc>
                  <a:txBody>
                    <a:bodyPr wrap="square"/>
                    <a:lstStyle/>
                    <a:p>
                      <a:pPr algn="ctr">
                        <a:lnSpc>
                          <a:spcPct val="110000"/>
                        </a:lnSpc>
                        <a:spcAft>
                          <a:spcPct val="0"/>
                        </a:spcAft>
                      </a:pPr>
                      <a:r>
                        <a:rPr lang="zh-CN" sz="2800" b="1" kern="0">
                          <a:latin typeface="+mn-ea"/>
                          <a:ea typeface="+mn-ea"/>
                        </a:rPr>
                        <a:t>祖国和平和统一</a:t>
                      </a:r>
                      <a:endParaRPr lang="zh-CN" sz="3600" b="1" kern="100">
                        <a:latin typeface="+mn-ea"/>
                        <a:ea typeface="+mn-ea"/>
                        <a:cs typeface="Times New Roman" panose="02020603050405020304"/>
                      </a:endParaRPr>
                    </a:p>
                  </a:txBody>
                  <a:tcPr marL="0" marR="0" marT="0" marB="0" vert="horz" anchor="ctr"/>
                </a:tc>
                <a:tc>
                  <a:txBody>
                    <a:bodyPr wrap="square"/>
                    <a:lstStyle/>
                    <a:p>
                      <a:pPr algn="ctr">
                        <a:lnSpc>
                          <a:spcPct val="110000"/>
                        </a:lnSpc>
                        <a:spcAft>
                          <a:spcPct val="0"/>
                        </a:spcAft>
                      </a:pPr>
                      <a:r>
                        <a:rPr lang="zh-CN" sz="2800" b="1" kern="0">
                          <a:latin typeface="+mn-ea"/>
                          <a:ea typeface="+mn-ea"/>
                        </a:rPr>
                        <a:t>发展经济</a:t>
                      </a:r>
                      <a:endParaRPr lang="zh-CN" sz="3600" b="1" kern="100">
                        <a:latin typeface="+mn-ea"/>
                        <a:ea typeface="+mn-ea"/>
                      </a:endParaRPr>
                    </a:p>
                    <a:p>
                      <a:pPr algn="ctr">
                        <a:lnSpc>
                          <a:spcPct val="110000"/>
                        </a:lnSpc>
                        <a:spcAft>
                          <a:spcPct val="0"/>
                        </a:spcAft>
                      </a:pPr>
                      <a:r>
                        <a:rPr lang="zh-CN" sz="2800" b="1" kern="0">
                          <a:latin typeface="+mn-ea"/>
                          <a:ea typeface="+mn-ea"/>
                        </a:rPr>
                        <a:t>促进现代化建设</a:t>
                      </a:r>
                      <a:endParaRPr lang="zh-CN" sz="3600" b="1" kern="100">
                        <a:latin typeface="+mn-ea"/>
                        <a:ea typeface="+mn-ea"/>
                        <a:cs typeface="Times New Roman" panose="02020603050405020304"/>
                      </a:endParaRPr>
                    </a:p>
                  </a:txBody>
                  <a:tcPr marL="0" marR="0" marT="0" marB="0" vert="horz"/>
                </a:tc>
              </a:tr>
              <a:tr h="475610">
                <a:tc vMerge="1">
                  <a:tcPr/>
                </a:tc>
                <a:tc>
                  <a:txBody>
                    <a:bodyPr wrap="square"/>
                    <a:lstStyle/>
                    <a:p>
                      <a:pPr algn="ctr">
                        <a:lnSpc>
                          <a:spcPct val="110000"/>
                        </a:lnSpc>
                        <a:spcAft>
                          <a:spcPts val="375"/>
                        </a:spcAft>
                      </a:pPr>
                      <a:r>
                        <a:rPr lang="zh-CN" sz="2800" b="1" kern="0">
                          <a:latin typeface="+mn-ea"/>
                          <a:ea typeface="+mn-ea"/>
                        </a:rPr>
                        <a:t>制度</a:t>
                      </a:r>
                      <a:endParaRPr lang="zh-CN" sz="3600" b="1" kern="100">
                        <a:latin typeface="+mn-ea"/>
                        <a:ea typeface="+mn-ea"/>
                        <a:cs typeface="Times New Roman" panose="02020603050405020304"/>
                      </a:endParaRPr>
                    </a:p>
                  </a:txBody>
                  <a:tcPr marL="0" marR="0" marT="0" marB="0" vert="horz" anchor="ctr"/>
                </a:tc>
                <a:tc>
                  <a:txBody>
                    <a:bodyPr wrap="square"/>
                    <a:lstStyle/>
                    <a:p>
                      <a:pPr algn="ctr">
                        <a:lnSpc>
                          <a:spcPct val="110000"/>
                        </a:lnSpc>
                        <a:spcAft>
                          <a:spcPts val="375"/>
                        </a:spcAft>
                      </a:pPr>
                      <a:r>
                        <a:rPr lang="zh-CN" sz="2800" b="1" kern="0">
                          <a:latin typeface="+mn-ea"/>
                          <a:ea typeface="+mn-ea"/>
                        </a:rPr>
                        <a:t>社会主义制度</a:t>
                      </a:r>
                      <a:endParaRPr lang="zh-CN" sz="3600" b="1" kern="100">
                        <a:latin typeface="+mn-ea"/>
                        <a:ea typeface="+mn-ea"/>
                        <a:cs typeface="Times New Roman" panose="02020603050405020304"/>
                      </a:endParaRPr>
                    </a:p>
                  </a:txBody>
                  <a:tcPr marL="0" marR="0" marT="0" marB="0" vert="horz"/>
                </a:tc>
                <a:tc>
                  <a:txBody>
                    <a:bodyPr wrap="square"/>
                    <a:lstStyle/>
                    <a:p>
                      <a:pPr algn="ctr">
                        <a:lnSpc>
                          <a:spcPct val="110000"/>
                        </a:lnSpc>
                        <a:spcAft>
                          <a:spcPts val="375"/>
                        </a:spcAft>
                      </a:pPr>
                      <a:r>
                        <a:rPr lang="zh-CN" sz="2800" b="1" kern="0">
                          <a:latin typeface="+mn-ea"/>
                          <a:ea typeface="+mn-ea"/>
                        </a:rPr>
                        <a:t>资本主义制度</a:t>
                      </a:r>
                      <a:endParaRPr lang="zh-CN" sz="3600" b="1" kern="100">
                        <a:latin typeface="+mn-ea"/>
                        <a:ea typeface="+mn-ea"/>
                        <a:cs typeface="Times New Roman" panose="02020603050405020304"/>
                      </a:endParaRPr>
                    </a:p>
                  </a:txBody>
                  <a:tcPr marL="0" marR="0" marT="0" marB="0" vert="horz" anchor="ctr"/>
                </a:tc>
                <a:tc>
                  <a:txBody>
                    <a:bodyPr wrap="square"/>
                    <a:lstStyle/>
                    <a:p>
                      <a:pPr algn="ctr">
                        <a:lnSpc>
                          <a:spcPct val="110000"/>
                        </a:lnSpc>
                        <a:spcAft>
                          <a:spcPts val="375"/>
                        </a:spcAft>
                      </a:pPr>
                      <a:r>
                        <a:rPr lang="zh-CN" sz="2800" b="1" kern="0">
                          <a:latin typeface="+mn-ea"/>
                          <a:ea typeface="+mn-ea"/>
                        </a:rPr>
                        <a:t>社会主义制度</a:t>
                      </a:r>
                      <a:endParaRPr lang="zh-CN" sz="3600" b="1" kern="100">
                        <a:latin typeface="+mn-ea"/>
                        <a:ea typeface="+mn-ea"/>
                        <a:cs typeface="Times New Roman" panose="02020603050405020304"/>
                      </a:endParaRPr>
                    </a:p>
                  </a:txBody>
                  <a:tcPr marL="0" marR="0" marT="0" marB="0" vert="horz"/>
                </a:tc>
              </a:tr>
              <a:tr h="1900759">
                <a:tc vMerge="1">
                  <a:tcPr/>
                </a:tc>
                <a:tc>
                  <a:txBody>
                    <a:bodyPr wrap="square"/>
                    <a:lstStyle/>
                    <a:p>
                      <a:pPr algn="ctr">
                        <a:lnSpc>
                          <a:spcPct val="110000"/>
                        </a:lnSpc>
                        <a:spcAft>
                          <a:spcPts val="375"/>
                        </a:spcAft>
                      </a:pPr>
                      <a:r>
                        <a:rPr lang="zh-CN" sz="2800" b="1" kern="0">
                          <a:latin typeface="+mn-ea"/>
                          <a:ea typeface="+mn-ea"/>
                        </a:rPr>
                        <a:t>权限</a:t>
                      </a:r>
                      <a:endParaRPr lang="zh-CN" sz="3600" b="1" kern="100">
                        <a:latin typeface="+mn-ea"/>
                        <a:ea typeface="+mn-ea"/>
                        <a:cs typeface="Times New Roman" panose="02020603050405020304"/>
                      </a:endParaRPr>
                    </a:p>
                  </a:txBody>
                  <a:tcPr marL="0" marR="0" marT="0" marB="0" vert="horz" anchor="ctr"/>
                </a:tc>
                <a:tc>
                  <a:txBody>
                    <a:bodyPr wrap="square"/>
                    <a:lstStyle/>
                    <a:p>
                      <a:pPr algn="ctr">
                        <a:lnSpc>
                          <a:spcPct val="110000"/>
                        </a:lnSpc>
                        <a:spcAft>
                          <a:spcPct val="0"/>
                        </a:spcAft>
                      </a:pPr>
                      <a:r>
                        <a:rPr lang="zh-CN" sz="2800" b="1" kern="0">
                          <a:latin typeface="+mn-ea"/>
                          <a:ea typeface="+mn-ea"/>
                        </a:rPr>
                        <a:t>根据本地区执行法律</a:t>
                      </a:r>
                      <a:endParaRPr lang="zh-CN" sz="3600" b="1" kern="100">
                        <a:latin typeface="+mn-ea"/>
                        <a:ea typeface="+mn-ea"/>
                      </a:endParaRPr>
                    </a:p>
                    <a:p>
                      <a:pPr algn="ctr">
                        <a:lnSpc>
                          <a:spcPct val="110000"/>
                        </a:lnSpc>
                        <a:spcAft>
                          <a:spcPct val="0"/>
                        </a:spcAft>
                      </a:pPr>
                      <a:r>
                        <a:rPr lang="zh-CN" sz="2800" b="1" kern="0">
                          <a:latin typeface="+mn-ea"/>
                          <a:ea typeface="+mn-ea"/>
                        </a:rPr>
                        <a:t>法规、政策的自治区</a:t>
                      </a:r>
                      <a:endParaRPr lang="zh-CN" sz="3600" b="1" kern="100">
                        <a:latin typeface="+mn-ea"/>
                        <a:ea typeface="+mn-ea"/>
                        <a:cs typeface="Times New Roman" panose="02020603050405020304"/>
                      </a:endParaRPr>
                    </a:p>
                  </a:txBody>
                  <a:tcPr marL="0" marR="0" marT="0" marB="0" vert="horz"/>
                </a:tc>
                <a:tc>
                  <a:txBody>
                    <a:bodyPr wrap="square"/>
                    <a:lstStyle/>
                    <a:p>
                      <a:pPr algn="ctr">
                        <a:lnSpc>
                          <a:spcPct val="110000"/>
                        </a:lnSpc>
                        <a:spcAft>
                          <a:spcPct val="0"/>
                        </a:spcAft>
                      </a:pPr>
                      <a:r>
                        <a:rPr lang="zh-CN" sz="2800" b="1" kern="0">
                          <a:latin typeface="+mn-ea"/>
                          <a:ea typeface="+mn-ea"/>
                        </a:rPr>
                        <a:t>拥有除外交、国防外</a:t>
                      </a:r>
                      <a:endParaRPr lang="zh-CN" sz="3600" b="1" kern="100">
                        <a:latin typeface="+mn-ea"/>
                        <a:ea typeface="+mn-ea"/>
                      </a:endParaRPr>
                    </a:p>
                    <a:p>
                      <a:pPr algn="ctr">
                        <a:lnSpc>
                          <a:spcPct val="110000"/>
                        </a:lnSpc>
                        <a:spcAft>
                          <a:spcPct val="0"/>
                        </a:spcAft>
                      </a:pPr>
                      <a:r>
                        <a:rPr lang="zh-CN" sz="2800" b="1" kern="0">
                          <a:latin typeface="+mn-ea"/>
                          <a:ea typeface="+mn-ea"/>
                        </a:rPr>
                        <a:t>的高度自治权</a:t>
                      </a:r>
                      <a:endParaRPr lang="zh-CN" sz="3600" b="1" kern="100">
                        <a:latin typeface="+mn-ea"/>
                        <a:ea typeface="+mn-ea"/>
                        <a:cs typeface="Times New Roman" panose="02020603050405020304"/>
                      </a:endParaRPr>
                    </a:p>
                  </a:txBody>
                  <a:tcPr marL="0" marR="0" marT="0" marB="0" vert="horz" anchor="ctr"/>
                </a:tc>
                <a:tc>
                  <a:txBody>
                    <a:bodyPr wrap="square"/>
                    <a:lstStyle/>
                    <a:p>
                      <a:pPr algn="ctr">
                        <a:lnSpc>
                          <a:spcPct val="110000"/>
                        </a:lnSpc>
                        <a:spcAft>
                          <a:spcPts val="375"/>
                        </a:spcAft>
                      </a:pPr>
                      <a:r>
                        <a:rPr lang="zh-CN" sz="2800" b="1" kern="0">
                          <a:latin typeface="+mn-ea"/>
                          <a:ea typeface="+mn-ea"/>
                        </a:rPr>
                        <a:t>实行特殊的经济管理制度</a:t>
                      </a:r>
                      <a:endParaRPr lang="zh-CN" sz="3600" b="1" kern="100">
                        <a:latin typeface="+mn-ea"/>
                        <a:ea typeface="+mn-ea"/>
                        <a:cs typeface="Times New Roman" panose="02020603050405020304"/>
                      </a:endParaRPr>
                    </a:p>
                  </a:txBody>
                  <a:tcPr marL="0" marR="0" marT="0" marB="0" vert="horz" anchor="ctr"/>
                </a:tc>
              </a:tr>
              <a:tr h="475610">
                <a:tc vMerge="1">
                  <a:tcPr/>
                </a:tc>
                <a:tc>
                  <a:txBody>
                    <a:bodyPr wrap="square"/>
                    <a:lstStyle/>
                    <a:p>
                      <a:pPr algn="ctr">
                        <a:lnSpc>
                          <a:spcPct val="110000"/>
                        </a:lnSpc>
                        <a:spcAft>
                          <a:spcPts val="375"/>
                        </a:spcAft>
                      </a:pPr>
                      <a:r>
                        <a:rPr lang="zh-CN" sz="2800" b="1" kern="0">
                          <a:latin typeface="+mn-ea"/>
                          <a:ea typeface="+mn-ea"/>
                        </a:rPr>
                        <a:t>范围</a:t>
                      </a:r>
                      <a:endParaRPr lang="zh-CN" sz="3600" b="1" kern="100">
                        <a:latin typeface="+mn-ea"/>
                        <a:ea typeface="+mn-ea"/>
                        <a:cs typeface="Times New Roman" panose="02020603050405020304"/>
                      </a:endParaRPr>
                    </a:p>
                  </a:txBody>
                  <a:tcPr marL="0" marR="0" marT="0" marB="0" vert="horz" anchor="ctr"/>
                </a:tc>
                <a:tc>
                  <a:txBody>
                    <a:bodyPr wrap="square"/>
                    <a:lstStyle/>
                    <a:p>
                      <a:pPr algn="ctr">
                        <a:lnSpc>
                          <a:spcPct val="110000"/>
                        </a:lnSpc>
                        <a:spcAft>
                          <a:spcPts val="375"/>
                        </a:spcAft>
                      </a:pPr>
                      <a:r>
                        <a:rPr lang="en-US" sz="2800" b="1" kern="0">
                          <a:latin typeface="+mn-ea"/>
                          <a:ea typeface="+mn-ea"/>
                        </a:rPr>
                        <a:t>5</a:t>
                      </a:r>
                      <a:r>
                        <a:rPr lang="zh-CN" sz="2800" b="1" kern="0">
                          <a:latin typeface="+mn-ea"/>
                          <a:ea typeface="+mn-ea"/>
                        </a:rPr>
                        <a:t>个民族自治区</a:t>
                      </a:r>
                      <a:endParaRPr lang="zh-CN" sz="3600" b="1" kern="100">
                        <a:latin typeface="+mn-ea"/>
                        <a:ea typeface="+mn-ea"/>
                        <a:cs typeface="Times New Roman" panose="02020603050405020304"/>
                      </a:endParaRPr>
                    </a:p>
                  </a:txBody>
                  <a:tcPr marL="0" marR="0" marT="0" marB="0" vert="horz"/>
                </a:tc>
                <a:tc>
                  <a:txBody>
                    <a:bodyPr wrap="square"/>
                    <a:lstStyle/>
                    <a:p>
                      <a:pPr algn="ctr">
                        <a:lnSpc>
                          <a:spcPct val="110000"/>
                        </a:lnSpc>
                        <a:spcAft>
                          <a:spcPts val="375"/>
                        </a:spcAft>
                      </a:pPr>
                      <a:r>
                        <a:rPr lang="zh-CN" sz="2800" b="1" kern="0">
                          <a:latin typeface="+mn-ea"/>
                          <a:ea typeface="+mn-ea"/>
                        </a:rPr>
                        <a:t>港、澳、台</a:t>
                      </a:r>
                      <a:endParaRPr lang="zh-CN" sz="3600" b="1" kern="100">
                        <a:latin typeface="+mn-ea"/>
                        <a:ea typeface="+mn-ea"/>
                        <a:cs typeface="Times New Roman" panose="02020603050405020304"/>
                      </a:endParaRPr>
                    </a:p>
                  </a:txBody>
                  <a:tcPr marL="0" marR="0" marT="0" marB="0" vert="horz" anchor="ctr"/>
                </a:tc>
                <a:tc>
                  <a:txBody>
                    <a:bodyPr wrap="square"/>
                    <a:lstStyle/>
                    <a:p>
                      <a:pPr algn="ctr">
                        <a:lnSpc>
                          <a:spcPct val="110000"/>
                        </a:lnSpc>
                        <a:spcAft>
                          <a:spcPts val="375"/>
                        </a:spcAft>
                      </a:pPr>
                      <a:r>
                        <a:rPr lang="en-US" altLang="zh-CN" sz="2800" b="1" kern="0">
                          <a:latin typeface="+mn-ea"/>
                          <a:ea typeface="+mn-ea"/>
                        </a:rPr>
                        <a:t>5</a:t>
                      </a:r>
                      <a:r>
                        <a:rPr lang="zh-CN" sz="2800" b="1" kern="0">
                          <a:latin typeface="+mn-ea"/>
                          <a:ea typeface="+mn-ea"/>
                        </a:rPr>
                        <a:t>个经济特区</a:t>
                      </a:r>
                      <a:endParaRPr lang="zh-CN" sz="3600" b="1" kern="100">
                        <a:latin typeface="+mn-ea"/>
                        <a:ea typeface="+mn-ea"/>
                        <a:cs typeface="Times New Roman" panose="02020603050405020304"/>
                      </a:endParaRPr>
                    </a:p>
                  </a:txBody>
                  <a:tcPr marL="0" marR="0" marT="0" marB="0" vert="horz"/>
                </a:tc>
              </a:tr>
              <a:tr h="1900759">
                <a:tc>
                  <a:txBody>
                    <a:bodyPr wrap="square"/>
                    <a:lstStyle/>
                    <a:p>
                      <a:pPr algn="ctr">
                        <a:lnSpc>
                          <a:spcPct val="110000"/>
                        </a:lnSpc>
                        <a:spcAft>
                          <a:spcPct val="0"/>
                        </a:spcAft>
                      </a:pPr>
                      <a:r>
                        <a:rPr lang="zh-CN" sz="2800" b="1" kern="0">
                          <a:latin typeface="+mn-ea"/>
                          <a:ea typeface="+mn-ea"/>
                        </a:rPr>
                        <a:t>相同点</a:t>
                      </a:r>
                      <a:endParaRPr lang="zh-CN" sz="3600" b="1" kern="100">
                        <a:latin typeface="+mn-ea"/>
                        <a:ea typeface="+mn-ea"/>
                        <a:cs typeface="Times New Roman" panose="02020603050405020304"/>
                      </a:endParaRPr>
                    </a:p>
                  </a:txBody>
                  <a:tcPr marL="0" marR="0" marT="0" marB="0" vert="horz" anchor="ctr"/>
                </a:tc>
                <a:tc gridSpan="4">
                  <a:txBody>
                    <a:bodyPr wrap="square"/>
                    <a:lstStyle/>
                    <a:p>
                      <a:pPr indent="114300" algn="l">
                        <a:lnSpc>
                          <a:spcPct val="110000"/>
                        </a:lnSpc>
                        <a:spcAft>
                          <a:spcPct val="0"/>
                        </a:spcAft>
                      </a:pPr>
                      <a:r>
                        <a:rPr lang="zh-CN" sz="2800" b="1" kern="0">
                          <a:latin typeface="+mn-ea"/>
                          <a:ea typeface="+mn-ea"/>
                        </a:rPr>
                        <a:t>都是马克思主义普遍原理与中国具体实践相结合的产物，符合一切从实际出发，实事求是的原则；</a:t>
                      </a:r>
                      <a:endParaRPr lang="zh-CN" sz="3600" b="1" kern="100">
                        <a:latin typeface="+mn-ea"/>
                        <a:ea typeface="+mn-ea"/>
                      </a:endParaRPr>
                    </a:p>
                    <a:p>
                      <a:pPr marL="120015" algn="l">
                        <a:lnSpc>
                          <a:spcPct val="110000"/>
                        </a:lnSpc>
                        <a:spcAft>
                          <a:spcPct val="0"/>
                        </a:spcAft>
                      </a:pPr>
                      <a:r>
                        <a:rPr lang="zh-CN" sz="2800" b="1" kern="0">
                          <a:latin typeface="+mn-ea"/>
                          <a:ea typeface="+mn-ea"/>
                        </a:rPr>
                        <a:t>都是我国不可分割的地方行政区，享有一定的自治权；</a:t>
                      </a:r>
                      <a:endParaRPr lang="zh-CN" sz="3600" b="1" kern="100">
                        <a:latin typeface="+mn-ea"/>
                        <a:ea typeface="+mn-ea"/>
                      </a:endParaRPr>
                    </a:p>
                    <a:p>
                      <a:pPr marL="120015" algn="l">
                        <a:lnSpc>
                          <a:spcPct val="110000"/>
                        </a:lnSpc>
                        <a:spcAft>
                          <a:spcPct val="0"/>
                        </a:spcAft>
                      </a:pPr>
                      <a:r>
                        <a:rPr lang="zh-CN" sz="2800" b="1" kern="0">
                          <a:latin typeface="+mn-ea"/>
                          <a:ea typeface="+mn-ea"/>
                        </a:rPr>
                        <a:t>与中央的关系都是中央与地方的关系，受中央人民政府管辖</a:t>
                      </a:r>
                      <a:endParaRPr lang="zh-CN" sz="3600" b="1" kern="100">
                        <a:latin typeface="+mn-ea"/>
                        <a:ea typeface="+mn-ea"/>
                        <a:cs typeface="Times New Roman" panose="02020603050405020304"/>
                      </a:endParaRPr>
                    </a:p>
                  </a:txBody>
                  <a:tcPr marL="0" marR="0" marT="0" marB="0" vert="horz"/>
                </a:tc>
                <a:tc hMerge="1">
                  <a:tcPr/>
                </a:tc>
                <a:tc hMerge="1">
                  <a:tcPr/>
                </a:tc>
                <a:tc hMerge="1">
                  <a:tcPr/>
                </a:tc>
              </a:tr>
            </a:tbl>
          </a:graphicData>
        </a:graphic>
      </p:graphicFrame>
      <p:sp>
        <p:nvSpPr>
          <p:cNvPr id="75777" name="Rectangle 1"/>
          <p:cNvSpPr>
            <a:spLocks noChangeArrowheads="1"/>
          </p:cNvSpPr>
          <p:nvPr>
            <p:custDataLst>
              <p:tags r:id="rId2"/>
            </p:custDataLst>
          </p:nvPr>
        </p:nvSpPr>
        <p:spPr bwMode="auto">
          <a:xfrm>
            <a:off x="0" y="-2232"/>
            <a:ext cx="11960942" cy="46166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114300" algn="l" defTabSz="914400" rtl="0" eaLnBrk="1" fontAlgn="base" latinLnBrk="0" hangingPunct="1">
              <a:spcBef>
                <a:spcPct val="0"/>
              </a:spcBef>
              <a:spcAft>
                <a:spcPct val="0"/>
              </a:spcAft>
              <a:buClrTx/>
              <a:buSzTx/>
              <a:buFontTx/>
              <a:buNone/>
            </a:pPr>
            <a:r>
              <a:rPr kumimoji="0" lang="zh-CN" altLang="zh-CN" sz="2400" b="1" i="0" u="none" strike="noStrike" cap="none" normalizeH="0" baseline="0" smtClean="0">
                <a:ln>
                  <a:noFill/>
                </a:ln>
                <a:solidFill>
                  <a:schemeClr val="tx1"/>
                </a:solidFill>
                <a:effectLst/>
                <a:latin typeface="+mn-ea"/>
                <a:cs typeface="Times New Roman" panose="02020603050405020304" charset="0"/>
              </a:rPr>
              <a:t>【</a:t>
            </a:r>
            <a:r>
              <a:rPr kumimoji="0" lang="zh-CN" sz="2400" b="1" i="0" u="none" strike="noStrike" cap="none" normalizeH="0" baseline="0" smtClean="0">
                <a:ln>
                  <a:noFill/>
                </a:ln>
                <a:solidFill>
                  <a:schemeClr val="tx1"/>
                </a:solidFill>
                <a:effectLst/>
                <a:latin typeface="+mn-ea"/>
                <a:cs typeface="Times New Roman" panose="02020603050405020304" charset="0"/>
              </a:rPr>
              <a:t>知识拓展</a:t>
            </a:r>
            <a:r>
              <a:rPr kumimoji="0" lang="zh-CN" altLang="zh-CN" sz="2400" b="1" i="0" u="none" strike="noStrike" cap="none" normalizeH="0" baseline="0" smtClean="0">
                <a:ln>
                  <a:noFill/>
                </a:ln>
                <a:solidFill>
                  <a:schemeClr val="tx1"/>
                </a:solidFill>
                <a:effectLst/>
                <a:latin typeface="+mn-ea"/>
                <a:cs typeface="Times New Roman" panose="02020603050405020304" charset="0"/>
              </a:rPr>
              <a:t>】</a:t>
            </a:r>
            <a:r>
              <a:rPr kumimoji="0" lang="en-US" altLang="zh-CN" sz="2400" b="1" i="0" u="none" strike="noStrike" cap="none" normalizeH="0" baseline="0" smtClean="0">
                <a:ln>
                  <a:noFill/>
                </a:ln>
                <a:solidFill>
                  <a:schemeClr val="tx1"/>
                </a:solidFill>
                <a:effectLst/>
                <a:latin typeface="+mn-ea"/>
                <a:cs typeface="宋体" panose="02010600030101010101" pitchFamily="2" charset="-122"/>
              </a:rPr>
              <a:t>“</a:t>
            </a:r>
            <a:r>
              <a:rPr kumimoji="0" lang="zh-CN" altLang="en-US" sz="2400" b="1" i="0" u="none" strike="noStrike" cap="none" normalizeH="0" baseline="0" smtClean="0">
                <a:ln>
                  <a:noFill/>
                </a:ln>
                <a:solidFill>
                  <a:schemeClr val="tx1"/>
                </a:solidFill>
                <a:effectLst/>
                <a:latin typeface="+mn-ea"/>
                <a:cs typeface="宋体" panose="02010600030101010101" pitchFamily="2" charset="-122"/>
              </a:rPr>
              <a:t>一国两制”下的特别行政区、民族自治区、经济特区的异同</a:t>
            </a:r>
            <a:endParaRPr kumimoji="0" lang="zh-CN" altLang="en-US" sz="2400" b="1" i="0" u="none" strike="noStrike" cap="none" normalizeH="0" baseline="0" smtClean="0">
              <a:ln>
                <a:noFill/>
              </a:ln>
              <a:solidFill>
                <a:schemeClr val="tx1"/>
              </a:solidFill>
              <a:effectLst/>
              <a:latin typeface="+mn-ea"/>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标注 5"/>
          <p:cNvSpPr/>
          <p:nvPr/>
        </p:nvSpPr>
        <p:spPr>
          <a:xfrm>
            <a:off x="569640" y="549474"/>
            <a:ext cx="1688801" cy="525669"/>
          </a:xfrm>
          <a:prstGeom prst="wedgeRoundRectCallout">
            <a:avLst>
              <a:gd name="adj1" fmla="val -14270"/>
              <a:gd name="adj2" fmla="val 73641"/>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03562" y="555597"/>
            <a:ext cx="1620957" cy="523220"/>
          </a:xfrm>
          <a:prstGeom prst="rect">
            <a:avLst/>
          </a:prstGeom>
        </p:spPr>
        <p:txBody>
          <a:bodyPr wrap="none">
            <a:spAutoFit/>
          </a:bodyPr>
          <a:lstStyle/>
          <a:p>
            <a:pPr algn="ctr">
              <a:tabLst>
                <a:tab pos="2610485" algn="l"/>
              </a:tabLst>
            </a:pPr>
            <a:r>
              <a:rPr lang="zh-CN" altLang="zh-CN" sz="2800" b="1">
                <a:solidFill>
                  <a:schemeClr val="bg1"/>
                </a:solidFill>
                <a:latin typeface="微软雅黑" panose="020B0503020204020204" pitchFamily="34" charset="-122"/>
                <a:ea typeface="微软雅黑" panose="020B0503020204020204" pitchFamily="34" charset="-122"/>
              </a:rPr>
              <a:t>时空坐标</a:t>
            </a:r>
            <a:endParaRPr lang="zh-CN" altLang="en-US" sz="2800" b="1">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flipH="1">
            <a:off x="1054646" y="0"/>
            <a:ext cx="0" cy="549474"/>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881238" y="0"/>
            <a:ext cx="0" cy="549474"/>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Picture 2" descr="B45+"/>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71081" y="2301201"/>
            <a:ext cx="11649839" cy="225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Rectangle 2"/>
          <p:cNvSpPr>
            <a:spLocks noGrp="1" noRot="1"/>
          </p:cNvSpPr>
          <p:nvPr>
            <p:ph type="title"/>
          </p:nvPr>
        </p:nvSpPr>
        <p:spPr>
          <a:xfrm>
            <a:off x="1524000" y="260350"/>
            <a:ext cx="9144000" cy="652463"/>
          </a:xfrm>
        </p:spPr>
        <p:txBody>
          <a:bodyPr vert="horz" wrap="square" lIns="91440" tIns="45720" rIns="91440" bIns="45720" anchor="ctr" anchorCtr="0">
            <a:normAutofit fontScale="90000"/>
          </a:bodyPr>
          <a:p>
            <a:pPr eaLnBrk="1" hangingPunct="1"/>
            <a:r>
              <a:rPr lang="zh-CN" altLang="zh-CN" sz="4000" b="1" dirty="0">
                <a:latin typeface="华文行楷" panose="02010800040101010101" charset="-122"/>
                <a:ea typeface="华文行楷" panose="02010800040101010101" charset="-122"/>
              </a:rPr>
              <a:t>《</a:t>
            </a:r>
            <a:r>
              <a:rPr lang="zh-CN" altLang="en-US" sz="4000" b="1" dirty="0">
                <a:latin typeface="华文行楷" panose="02010800040101010101" charset="-122"/>
                <a:ea typeface="华文行楷" panose="02010800040101010101" charset="-122"/>
              </a:rPr>
              <a:t>中华人民共和国宪法</a:t>
            </a:r>
            <a:r>
              <a:rPr lang="zh-CN" altLang="zh-CN" sz="4000" b="1" dirty="0">
                <a:latin typeface="华文行楷" panose="02010800040101010101" charset="-122"/>
                <a:ea typeface="华文行楷" panose="02010800040101010101" charset="-122"/>
              </a:rPr>
              <a:t>》</a:t>
            </a:r>
            <a:r>
              <a:rPr lang="zh-CN" altLang="en-US" sz="2400" b="1" dirty="0">
                <a:latin typeface="华文行楷" panose="02010800040101010101" charset="-122"/>
                <a:ea typeface="华文行楷" panose="02010800040101010101" charset="-122"/>
              </a:rPr>
              <a:t>（</a:t>
            </a:r>
            <a:r>
              <a:rPr lang="zh-CN" altLang="zh-CN" sz="2400" b="1" dirty="0">
                <a:latin typeface="华文行楷" panose="02010800040101010101" charset="-122"/>
                <a:ea typeface="华文行楷" panose="02010800040101010101" charset="-122"/>
              </a:rPr>
              <a:t>1954</a:t>
            </a:r>
            <a:r>
              <a:rPr lang="zh-CN" altLang="en-US" sz="2400" b="1" dirty="0">
                <a:latin typeface="华文行楷" panose="02010800040101010101" charset="-122"/>
                <a:ea typeface="华文行楷" panose="02010800040101010101" charset="-122"/>
              </a:rPr>
              <a:t>）</a:t>
            </a:r>
            <a:endParaRPr lang="zh-CN" altLang="en-US" sz="2400" b="1" dirty="0">
              <a:latin typeface="华文行楷" panose="02010800040101010101" charset="-122"/>
              <a:ea typeface="华文行楷" panose="02010800040101010101" charset="-122"/>
            </a:endParaRPr>
          </a:p>
        </p:txBody>
      </p:sp>
      <p:sp>
        <p:nvSpPr>
          <p:cNvPr id="26626" name="Rectangle 3"/>
          <p:cNvSpPr>
            <a:spLocks noGrp="1" noRot="1"/>
          </p:cNvSpPr>
          <p:nvPr>
            <p:ph idx="1"/>
          </p:nvPr>
        </p:nvSpPr>
        <p:spPr>
          <a:xfrm>
            <a:off x="1752600" y="1295400"/>
            <a:ext cx="8893175" cy="5327650"/>
          </a:xfrm>
        </p:spPr>
        <p:txBody>
          <a:bodyPr vert="horz" wrap="square" lIns="91440" tIns="45720" rIns="91440" bIns="45720" anchor="t" anchorCtr="0"/>
          <a:p>
            <a:pPr eaLnBrk="1" hangingPunct="1">
              <a:lnSpc>
                <a:spcPct val="80000"/>
              </a:lnSpc>
              <a:buNone/>
            </a:pPr>
            <a:r>
              <a:rPr lang="zh-CN" altLang="en-US" sz="2800" b="1" dirty="0">
                <a:latin typeface="楷体" panose="02010609060101010101" pitchFamily="49" charset="-122"/>
                <a:ea typeface="楷体" panose="02010609060101010101" pitchFamily="49" charset="-122"/>
              </a:rPr>
              <a:t>1、主要内容：</a:t>
            </a:r>
            <a:endParaRPr lang="zh-CN" altLang="en-US" sz="2800" b="1" dirty="0">
              <a:latin typeface="楷体" panose="02010609060101010101" pitchFamily="49" charset="-122"/>
              <a:ea typeface="楷体" panose="02010609060101010101" pitchFamily="49" charset="-122"/>
            </a:endParaRPr>
          </a:p>
          <a:p>
            <a:pPr eaLnBrk="1" hangingPunct="1">
              <a:lnSpc>
                <a:spcPct val="80000"/>
              </a:lnSpc>
              <a:buNone/>
            </a:pPr>
            <a:r>
              <a:rPr lang="en-US" altLang="zh-CN" sz="2800" b="1" dirty="0">
                <a:solidFill>
                  <a:srgbClr val="0000FF"/>
                </a:solidFill>
                <a:latin typeface="楷体" panose="02010609060101010101" pitchFamily="49" charset="-122"/>
                <a:ea typeface="楷体" panose="02010609060101010101" pitchFamily="49" charset="-122"/>
              </a:rPr>
              <a:t> </a:t>
            </a:r>
            <a:r>
              <a:rPr lang="zh-CN" altLang="en-US" sz="2800" b="1" dirty="0">
                <a:solidFill>
                  <a:srgbClr val="0000FF"/>
                </a:solidFill>
                <a:latin typeface="楷体" panose="02010609060101010101" pitchFamily="49" charset="-122"/>
                <a:ea typeface="楷体" panose="02010609060101010101" pitchFamily="49" charset="-122"/>
              </a:rPr>
              <a:t>确立的</a:t>
            </a:r>
            <a:r>
              <a:rPr lang="zh-CN" altLang="en-US" sz="2800" b="1" dirty="0">
                <a:solidFill>
                  <a:srgbClr val="FF3300"/>
                </a:solidFill>
                <a:latin typeface="楷体" panose="02010609060101010101" pitchFamily="49" charset="-122"/>
                <a:ea typeface="楷体" panose="02010609060101010101" pitchFamily="49" charset="-122"/>
              </a:rPr>
              <a:t>人民代表大会制度是</a:t>
            </a:r>
            <a:r>
              <a:rPr lang="zh-CN" altLang="en-US" sz="2800" b="1" dirty="0">
                <a:solidFill>
                  <a:srgbClr val="0000FF"/>
                </a:solidFill>
                <a:latin typeface="楷体" panose="02010609060101010101" pitchFamily="49" charset="-122"/>
                <a:ea typeface="楷体" panose="02010609060101010101" pitchFamily="49" charset="-122"/>
                <a:sym typeface="+mn-ea"/>
              </a:rPr>
              <a:t>根本政治制度，中国共产领导的多党合作和政治协商制度、民族区域自治制度是基本政治制度，初步构成我国社会主义的政治体系。</a:t>
            </a:r>
            <a:endParaRPr lang="zh-CN" altLang="en-US" sz="2800" b="1" dirty="0">
              <a:solidFill>
                <a:srgbClr val="0000FF"/>
              </a:solidFill>
              <a:latin typeface="楷体" panose="02010609060101010101" pitchFamily="49" charset="-122"/>
              <a:ea typeface="楷体" panose="02010609060101010101" pitchFamily="49" charset="-122"/>
            </a:endParaRPr>
          </a:p>
          <a:p>
            <a:pPr eaLnBrk="1" hangingPunct="1">
              <a:lnSpc>
                <a:spcPct val="80000"/>
              </a:lnSpc>
              <a:buNone/>
            </a:pPr>
            <a:r>
              <a:rPr lang="zh-CN" altLang="en-US" sz="2800" b="1" dirty="0">
                <a:latin typeface="楷体" panose="02010609060101010101" pitchFamily="49" charset="-122"/>
                <a:ea typeface="楷体" panose="02010609060101010101" pitchFamily="49" charset="-122"/>
              </a:rPr>
              <a:t>2、原则：</a:t>
            </a:r>
            <a:r>
              <a:rPr lang="zh-CN" altLang="en-US" sz="2800" b="1" dirty="0">
                <a:solidFill>
                  <a:srgbClr val="FF3300"/>
                </a:solidFill>
                <a:latin typeface="楷体" panose="02010609060101010101" pitchFamily="49" charset="-122"/>
                <a:ea typeface="楷体" panose="02010609060101010101" pitchFamily="49" charset="-122"/>
              </a:rPr>
              <a:t>人民民主、社会主义</a:t>
            </a:r>
            <a:r>
              <a:rPr lang="zh-CN" altLang="en-US" sz="2800" b="1" dirty="0">
                <a:solidFill>
                  <a:schemeClr val="tx1"/>
                </a:solidFill>
                <a:latin typeface="楷体" panose="02010609060101010101" pitchFamily="49" charset="-122"/>
                <a:ea typeface="楷体" panose="02010609060101010101" pitchFamily="49" charset="-122"/>
              </a:rPr>
              <a:t>两大原则</a:t>
            </a:r>
            <a:endParaRPr lang="zh-CN" altLang="en-US" sz="2800" b="1" dirty="0">
              <a:solidFill>
                <a:schemeClr val="tx1"/>
              </a:solidFill>
              <a:latin typeface="楷体" panose="02010609060101010101" pitchFamily="49" charset="-122"/>
              <a:ea typeface="楷体" panose="02010609060101010101" pitchFamily="49" charset="-122"/>
            </a:endParaRPr>
          </a:p>
          <a:p>
            <a:pPr eaLnBrk="1" hangingPunct="1">
              <a:lnSpc>
                <a:spcPct val="80000"/>
              </a:lnSpc>
              <a:spcBef>
                <a:spcPct val="40000"/>
              </a:spcBef>
              <a:buNone/>
            </a:pPr>
            <a:r>
              <a:rPr lang="zh-CN" altLang="en-US" sz="2800" b="1" dirty="0">
                <a:latin typeface="楷体" panose="02010609060101010101" pitchFamily="49" charset="-122"/>
                <a:ea typeface="楷体" panose="02010609060101010101" pitchFamily="49" charset="-122"/>
              </a:rPr>
              <a:t>3、性质：新中国</a:t>
            </a:r>
            <a:r>
              <a:rPr lang="zh-CN" altLang="en-US" sz="2800" b="1" dirty="0">
                <a:solidFill>
                  <a:srgbClr val="FF3300"/>
                </a:solidFill>
                <a:latin typeface="楷体" panose="02010609060101010101" pitchFamily="49" charset="-122"/>
                <a:ea typeface="楷体" panose="02010609060101010101" pitchFamily="49" charset="-122"/>
              </a:rPr>
              <a:t>第一部社会主义类型的宪法</a:t>
            </a:r>
            <a:endParaRPr lang="zh-CN" altLang="en-US" sz="2800" b="1" dirty="0">
              <a:solidFill>
                <a:srgbClr val="FF3300"/>
              </a:solidFill>
              <a:latin typeface="楷体" panose="02010609060101010101" pitchFamily="49" charset="-122"/>
              <a:ea typeface="楷体" panose="02010609060101010101" pitchFamily="49" charset="-122"/>
              <a:sym typeface="Wingdings" panose="05000000000000000000" pitchFamily="2" charset="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Text Box 2"/>
          <p:cNvSpPr txBox="1"/>
          <p:nvPr/>
        </p:nvSpPr>
        <p:spPr>
          <a:xfrm>
            <a:off x="166370" y="290195"/>
            <a:ext cx="9455150" cy="1076325"/>
          </a:xfrm>
          <a:prstGeom prst="rect">
            <a:avLst/>
          </a:prstGeom>
          <a:noFill/>
          <a:ln w="9525">
            <a:noFill/>
          </a:ln>
        </p:spPr>
        <p:txBody>
          <a:bodyPr wrap="square" anchor="t" anchorCtr="0">
            <a:spAutoFit/>
          </a:bodyPr>
          <a:p>
            <a:pPr>
              <a:spcBef>
                <a:spcPct val="50000"/>
              </a:spcBef>
            </a:pPr>
            <a:r>
              <a:rPr lang="zh-CN" altLang="en-US" sz="3200" dirty="0">
                <a:latin typeface="Arial" panose="020B0604020202020204" pitchFamily="34" charset="0"/>
                <a:ea typeface="华文行楷" panose="02010800040101010101" charset="-122"/>
              </a:rPr>
              <a:t>思考：中国民主主义革命史上上不同政权曾颁布哪三部具有进步意义的宪法？</a:t>
            </a:r>
            <a:endParaRPr lang="zh-CN" altLang="en-US" sz="3200" dirty="0">
              <a:latin typeface="Arial" panose="020B0604020202020204" pitchFamily="34" charset="0"/>
              <a:ea typeface="华文行楷" panose="02010800040101010101" charset="-122"/>
            </a:endParaRPr>
          </a:p>
        </p:txBody>
      </p:sp>
      <p:sp>
        <p:nvSpPr>
          <p:cNvPr id="26627" name="Text Box 3"/>
          <p:cNvSpPr txBox="1"/>
          <p:nvPr/>
        </p:nvSpPr>
        <p:spPr>
          <a:xfrm>
            <a:off x="1600200" y="1722438"/>
            <a:ext cx="8915400" cy="3322955"/>
          </a:xfrm>
          <a:prstGeom prst="rect">
            <a:avLst/>
          </a:prstGeom>
          <a:noFill/>
          <a:ln w="9525">
            <a:noFill/>
          </a:ln>
        </p:spPr>
        <p:txBody>
          <a:bodyPr anchor="t" anchorCtr="0">
            <a:spAutoFit/>
          </a:bodyPr>
          <a:p>
            <a:pPr>
              <a:spcBef>
                <a:spcPct val="50000"/>
              </a:spcBef>
            </a:pPr>
            <a:r>
              <a:rPr lang="zh-CN" altLang="zh-CN" sz="2800" dirty="0">
                <a:latin typeface="Arial" panose="020B0604020202020204" pitchFamily="34" charset="0"/>
                <a:ea typeface="楷体" panose="02010609060101010101" pitchFamily="49" charset="-122"/>
              </a:rPr>
              <a:t>《</a:t>
            </a:r>
            <a:r>
              <a:rPr lang="zh-CN" altLang="en-US" sz="2800" dirty="0">
                <a:latin typeface="Arial" panose="020B0604020202020204" pitchFamily="34" charset="0"/>
                <a:ea typeface="楷体" panose="02010609060101010101" pitchFamily="49" charset="-122"/>
              </a:rPr>
              <a:t>临时约法</a:t>
            </a:r>
            <a:r>
              <a:rPr lang="zh-CN" altLang="zh-CN" sz="2800" dirty="0">
                <a:latin typeface="Arial" panose="020B0604020202020204" pitchFamily="34" charset="0"/>
                <a:ea typeface="楷体" panose="02010609060101010101" pitchFamily="49" charset="-122"/>
              </a:rPr>
              <a:t>》</a:t>
            </a:r>
            <a:r>
              <a:rPr lang="zh-CN" altLang="en-US" sz="2800" dirty="0">
                <a:latin typeface="Arial" panose="020B0604020202020204" pitchFamily="34" charset="0"/>
                <a:ea typeface="楷体" panose="02010609060101010101" pitchFamily="49" charset="-122"/>
              </a:rPr>
              <a:t>。具有反对封建专制、维护民主共和进步历史意义</a:t>
            </a:r>
            <a:endParaRPr lang="zh-CN" altLang="en-US" sz="2800" dirty="0">
              <a:latin typeface="Arial" panose="020B0604020202020204" pitchFamily="34" charset="0"/>
              <a:ea typeface="楷体" panose="02010609060101010101" pitchFamily="49" charset="-122"/>
            </a:endParaRPr>
          </a:p>
          <a:p>
            <a:pPr>
              <a:spcBef>
                <a:spcPct val="50000"/>
              </a:spcBef>
            </a:pPr>
            <a:r>
              <a:rPr lang="zh-CN" altLang="zh-CN" sz="2800" dirty="0">
                <a:latin typeface="Arial" panose="020B0604020202020204" pitchFamily="34" charset="0"/>
                <a:ea typeface="楷体" panose="02010609060101010101" pitchFamily="49" charset="-122"/>
              </a:rPr>
              <a:t>《</a:t>
            </a:r>
            <a:r>
              <a:rPr lang="zh-CN" altLang="en-US" sz="2800" dirty="0">
                <a:latin typeface="Arial" panose="020B0604020202020204" pitchFamily="34" charset="0"/>
                <a:ea typeface="楷体" panose="02010609060101010101" pitchFamily="49" charset="-122"/>
              </a:rPr>
              <a:t>共同纲领</a:t>
            </a:r>
            <a:r>
              <a:rPr lang="zh-CN" altLang="zh-CN" sz="2800" dirty="0">
                <a:latin typeface="Arial" panose="020B0604020202020204" pitchFamily="34" charset="0"/>
                <a:ea typeface="楷体" panose="02010609060101010101" pitchFamily="49" charset="-122"/>
              </a:rPr>
              <a:t>》</a:t>
            </a:r>
            <a:r>
              <a:rPr lang="zh-CN" altLang="en-US" sz="2800" dirty="0">
                <a:latin typeface="Arial" panose="020B0604020202020204" pitchFamily="34" charset="0"/>
                <a:ea typeface="楷体" panose="02010609060101010101" pitchFamily="49" charset="-122"/>
              </a:rPr>
              <a:t>。确立了中国新型国家的架构</a:t>
            </a:r>
            <a:endParaRPr lang="zh-CN" altLang="en-US" sz="2800" dirty="0">
              <a:latin typeface="Arial" panose="020B0604020202020204" pitchFamily="34" charset="0"/>
              <a:ea typeface="楷体" panose="02010609060101010101" pitchFamily="49" charset="-122"/>
            </a:endParaRPr>
          </a:p>
          <a:p>
            <a:pPr>
              <a:spcBef>
                <a:spcPct val="50000"/>
              </a:spcBef>
            </a:pPr>
            <a:r>
              <a:rPr lang="zh-CN" altLang="zh-CN" sz="2800" dirty="0">
                <a:latin typeface="Arial" panose="020B0604020202020204" pitchFamily="34" charset="0"/>
                <a:ea typeface="楷体" panose="02010609060101010101" pitchFamily="49" charset="-122"/>
              </a:rPr>
              <a:t>《</a:t>
            </a:r>
            <a:r>
              <a:rPr lang="zh-CN" altLang="en-US" sz="2800" dirty="0">
                <a:latin typeface="Arial" panose="020B0604020202020204" pitchFamily="34" charset="0"/>
                <a:ea typeface="楷体" panose="02010609060101010101" pitchFamily="49" charset="-122"/>
              </a:rPr>
              <a:t>中华人民共和国宪法</a:t>
            </a:r>
            <a:r>
              <a:rPr lang="zh-CN" altLang="zh-CN" sz="2800" dirty="0">
                <a:latin typeface="Arial" panose="020B0604020202020204" pitchFamily="34" charset="0"/>
                <a:ea typeface="楷体" panose="02010609060101010101" pitchFamily="49" charset="-122"/>
              </a:rPr>
              <a:t>》</a:t>
            </a:r>
            <a:r>
              <a:rPr lang="zh-CN" altLang="en-US" sz="2800" dirty="0">
                <a:latin typeface="Arial" panose="020B0604020202020204" pitchFamily="34" charset="0"/>
                <a:ea typeface="楷体" panose="02010609060101010101" pitchFamily="49" charset="-122"/>
              </a:rPr>
              <a:t>。体现了</a:t>
            </a:r>
            <a:r>
              <a:rPr lang="zh-CN" altLang="en-US" sz="2800" dirty="0">
                <a:solidFill>
                  <a:srgbClr val="FF3300"/>
                </a:solidFill>
                <a:latin typeface="Arial" panose="020B0604020202020204" pitchFamily="34" charset="0"/>
                <a:ea typeface="楷体" panose="02010609060101010101" pitchFamily="49" charset="-122"/>
              </a:rPr>
              <a:t>人民民主、社会主义两大原则，</a:t>
            </a:r>
            <a:r>
              <a:rPr lang="zh-CN" altLang="en-US" sz="2800" dirty="0">
                <a:latin typeface="Arial" panose="020B0604020202020204" pitchFamily="34" charset="0"/>
                <a:ea typeface="楷体" panose="02010609060101010101" pitchFamily="49" charset="-122"/>
              </a:rPr>
              <a:t>是新中国第一部社会主义类型的法律</a:t>
            </a:r>
            <a:endParaRPr lang="zh-CN" altLang="en-US" sz="2800" dirty="0">
              <a:latin typeface="Arial" panose="020B0604020202020204" pitchFamily="34" charset="0"/>
              <a:ea typeface="楷体" panose="02010609060101010101" pitchFamily="49" charset="-122"/>
            </a:endParaRPr>
          </a:p>
          <a:p>
            <a:pPr>
              <a:spcBef>
                <a:spcPct val="50000"/>
              </a:spcBef>
            </a:pPr>
            <a:r>
              <a:rPr lang="zh-CN" altLang="en-US" sz="2800" dirty="0">
                <a:latin typeface="Arial" panose="020B0604020202020204" pitchFamily="34" charset="0"/>
                <a:ea typeface="楷体" panose="02010609060101010101" pitchFamily="49" charset="-122"/>
              </a:rPr>
              <a:t>这些宪法文献都起了推进政治民主化的作用</a:t>
            </a:r>
            <a:endParaRPr lang="zh-CN" altLang="en-US" sz="2800" dirty="0">
              <a:latin typeface="Arial" panose="020B0604020202020204" pitchFamily="34" charset="0"/>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charRg st="0" end="2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xEl>
                                              <p:charRg st="29" end="4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7">
                                            <p:txEl>
                                              <p:charRg st="49" end="9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7">
                                            <p:txEl>
                                              <p:charRg st="95" end="1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335360" y="188640"/>
            <a:ext cx="11521280" cy="6336704"/>
          </a:xfrm>
        </p:spPr>
        <p:txBody>
          <a:bodyPr>
            <a:normAutofit fontScale="92500" lnSpcReduction="10000"/>
          </a:bodyPr>
          <a:lstStyle/>
          <a:p>
            <a:pPr marL="215900" indent="0">
              <a:lnSpc>
                <a:spcPct val="120000"/>
              </a:lnSpc>
              <a:buFont typeface="Arial" panose="020B0604020202020204" pitchFamily="34" charset="0"/>
              <a:buNone/>
            </a:pPr>
            <a:r>
              <a:rPr lang="zh-CN" altLang="en-US" sz="3200" b="1">
                <a:latin typeface="微软雅黑" panose="020B0503020204020204" pitchFamily="34" charset="-122"/>
                <a:sym typeface="微软雅黑" panose="020B0503020204020204" pitchFamily="34" charset="-122"/>
              </a:rPr>
              <a:t>（三）</a:t>
            </a:r>
            <a:r>
              <a:rPr sz="3200" b="1">
                <a:latin typeface="微软雅黑" panose="020B0503020204020204" pitchFamily="34" charset="-122"/>
                <a:sym typeface="微软雅黑" panose="020B0503020204020204" pitchFamily="34" charset="-122"/>
              </a:rPr>
              <a:t>抗美援朝</a:t>
            </a:r>
            <a:endParaRPr sz="3200" b="1">
              <a:latin typeface="微软雅黑" panose="020B0503020204020204" pitchFamily="34" charset="-122"/>
              <a:sym typeface="微软雅黑" panose="020B0503020204020204" pitchFamily="34" charset="-122"/>
            </a:endParaRPr>
          </a:p>
          <a:p>
            <a:pPr marL="215900" indent="0">
              <a:lnSpc>
                <a:spcPct val="120000"/>
              </a:lnSpc>
              <a:buFont typeface="Arial" panose="020B0604020202020204" pitchFamily="34" charset="0"/>
              <a:buNone/>
            </a:pPr>
            <a:r>
              <a:rPr sz="3200" b="1">
                <a:latin typeface="微软雅黑" panose="020B0503020204020204" pitchFamily="34" charset="-122"/>
                <a:sym typeface="微软雅黑" panose="020B0503020204020204" pitchFamily="34" charset="-122"/>
              </a:rPr>
              <a:t>(1)背景：</a:t>
            </a:r>
            <a:endParaRPr sz="3200" b="1">
              <a:latin typeface="微软雅黑" panose="020B0503020204020204" pitchFamily="34" charset="-122"/>
              <a:sym typeface="微软雅黑" panose="020B0503020204020204" pitchFamily="34" charset="-122"/>
            </a:endParaRPr>
          </a:p>
          <a:p>
            <a:pPr marL="215900" indent="0">
              <a:lnSpc>
                <a:spcPct val="120000"/>
              </a:lnSpc>
              <a:buFont typeface="Arial" panose="020B0604020202020204" pitchFamily="34" charset="0"/>
              <a:buNone/>
            </a:pPr>
            <a:r>
              <a:rPr sz="3200" b="1">
                <a:latin typeface="微软雅黑" panose="020B0503020204020204" pitchFamily="34" charset="-122"/>
                <a:sym typeface="微软雅黑" panose="020B0503020204020204" pitchFamily="34" charset="-122"/>
              </a:rPr>
              <a:t>①1950年6月25日，朝鲜内战爆发。</a:t>
            </a:r>
            <a:endParaRPr sz="3200" b="1">
              <a:latin typeface="微软雅黑" panose="020B0503020204020204" pitchFamily="34" charset="-122"/>
              <a:sym typeface="微软雅黑" panose="020B0503020204020204" pitchFamily="34" charset="-122"/>
            </a:endParaRPr>
          </a:p>
          <a:p>
            <a:pPr marL="215900" indent="0">
              <a:lnSpc>
                <a:spcPct val="120000"/>
              </a:lnSpc>
              <a:buFont typeface="Arial" panose="020B0604020202020204" pitchFamily="34" charset="0"/>
              <a:buNone/>
            </a:pPr>
            <a:r>
              <a:rPr sz="3200" b="1">
                <a:latin typeface="微软雅黑" panose="020B0503020204020204" pitchFamily="34" charset="-122"/>
                <a:sym typeface="微软雅黑" panose="020B0503020204020204" pitchFamily="34" charset="-122"/>
              </a:rPr>
              <a:t>②美国操纵联合国安理会通过决议，组成以美国为首的“联合国军”，越过“三八线</a:t>
            </a:r>
            <a:r>
              <a:rPr sz="3200" b="1" smtClean="0">
                <a:latin typeface="微软雅黑" panose="020B0503020204020204" pitchFamily="34" charset="-122"/>
                <a:sym typeface="微软雅黑" panose="020B0503020204020204" pitchFamily="34" charset="-122"/>
              </a:rPr>
              <a:t>”，</a:t>
            </a:r>
            <a:endParaRPr lang="en-US" sz="3200" b="1" smtClean="0">
              <a:latin typeface="微软雅黑" panose="020B0503020204020204" pitchFamily="34" charset="-122"/>
              <a:sym typeface="微软雅黑" panose="020B0503020204020204" pitchFamily="34" charset="-122"/>
            </a:endParaRPr>
          </a:p>
          <a:p>
            <a:pPr marL="215900" indent="0">
              <a:lnSpc>
                <a:spcPct val="120000"/>
              </a:lnSpc>
              <a:buFont typeface="Arial" panose="020B0604020202020204" pitchFamily="34" charset="0"/>
              <a:buNone/>
            </a:pPr>
            <a:r>
              <a:rPr sz="3200" b="1" err="1" smtClean="0">
                <a:latin typeface="微软雅黑" panose="020B0503020204020204" pitchFamily="34" charset="-122"/>
                <a:sym typeface="微软雅黑" panose="020B0503020204020204" pitchFamily="34" charset="-122"/>
              </a:rPr>
              <a:t>侵略朝鲜</a:t>
            </a:r>
            <a:r>
              <a:rPr sz="3200" b="1">
                <a:latin typeface="微软雅黑" panose="020B0503020204020204" pitchFamily="34" charset="-122"/>
                <a:sym typeface="微软雅黑" panose="020B0503020204020204" pitchFamily="34" charset="-122"/>
              </a:rPr>
              <a:t>。</a:t>
            </a:r>
            <a:endParaRPr sz="3200" b="1">
              <a:latin typeface="微软雅黑" panose="020B0503020204020204" pitchFamily="34" charset="-122"/>
              <a:sym typeface="微软雅黑" panose="020B0503020204020204" pitchFamily="34" charset="-122"/>
            </a:endParaRPr>
          </a:p>
          <a:p>
            <a:pPr marL="215900" indent="0">
              <a:lnSpc>
                <a:spcPct val="120000"/>
              </a:lnSpc>
              <a:buFont typeface="Arial" panose="020B0604020202020204" pitchFamily="34" charset="0"/>
              <a:buNone/>
            </a:pPr>
            <a:r>
              <a:rPr sz="3200" b="1">
                <a:latin typeface="微软雅黑" panose="020B0503020204020204" pitchFamily="34" charset="-122"/>
                <a:sym typeface="微软雅黑" panose="020B0503020204020204" pitchFamily="34" charset="-122"/>
              </a:rPr>
              <a:t>③</a:t>
            </a:r>
            <a:r>
              <a:rPr sz="3200" b="1" err="1" smtClean="0">
                <a:latin typeface="微软雅黑" panose="020B0503020204020204" pitchFamily="34" charset="-122"/>
                <a:sym typeface="微软雅黑" panose="020B0503020204020204" pitchFamily="34" charset="-122"/>
              </a:rPr>
              <a:t>美国第七舰队侵入中国</a:t>
            </a:r>
            <a:endParaRPr lang="en-US" sz="3200" b="1" smtClean="0">
              <a:latin typeface="微软雅黑" panose="020B0503020204020204" pitchFamily="34" charset="-122"/>
              <a:sym typeface="微软雅黑" panose="020B0503020204020204" pitchFamily="34" charset="-122"/>
            </a:endParaRPr>
          </a:p>
          <a:p>
            <a:pPr marL="215900" indent="0">
              <a:lnSpc>
                <a:spcPct val="120000"/>
              </a:lnSpc>
              <a:buFont typeface="Arial" panose="020B0604020202020204" pitchFamily="34" charset="0"/>
              <a:buNone/>
            </a:pPr>
            <a:r>
              <a:rPr sz="3200" b="1" err="1" smtClean="0">
                <a:latin typeface="微软雅黑" panose="020B0503020204020204" pitchFamily="34" charset="-122"/>
                <a:sym typeface="微软雅黑" panose="020B0503020204020204" pitchFamily="34" charset="-122"/>
              </a:rPr>
              <a:t>台湾海峡</a:t>
            </a:r>
            <a:r>
              <a:rPr sz="3200" b="1" err="1">
                <a:latin typeface="微软雅黑" panose="020B0503020204020204" pitchFamily="34" charset="-122"/>
                <a:sym typeface="微软雅黑" panose="020B0503020204020204" pitchFamily="34" charset="-122"/>
              </a:rPr>
              <a:t>，</a:t>
            </a:r>
            <a:r>
              <a:rPr sz="3200" b="1" err="1" smtClean="0">
                <a:latin typeface="微软雅黑" panose="020B0503020204020204" pitchFamily="34" charset="-122"/>
                <a:sym typeface="微软雅黑" panose="020B0503020204020204" pitchFamily="34" charset="-122"/>
              </a:rPr>
              <a:t>阻挠中国的</a:t>
            </a:r>
            <a:endParaRPr lang="en-US" sz="3200" b="1" smtClean="0">
              <a:latin typeface="微软雅黑" panose="020B0503020204020204" pitchFamily="34" charset="-122"/>
              <a:sym typeface="微软雅黑" panose="020B0503020204020204" pitchFamily="34" charset="-122"/>
            </a:endParaRPr>
          </a:p>
          <a:p>
            <a:pPr marL="215900" indent="0">
              <a:lnSpc>
                <a:spcPct val="120000"/>
              </a:lnSpc>
              <a:buFont typeface="Arial" panose="020B0604020202020204" pitchFamily="34" charset="0"/>
              <a:buNone/>
            </a:pPr>
            <a:r>
              <a:rPr sz="3200" b="1" err="1" smtClean="0">
                <a:latin typeface="微软雅黑" panose="020B0503020204020204" pitchFamily="34" charset="-122"/>
                <a:sym typeface="微软雅黑" panose="020B0503020204020204" pitchFamily="34" charset="-122"/>
              </a:rPr>
              <a:t>统一大业</a:t>
            </a:r>
            <a:r>
              <a:rPr sz="3200" b="1" err="1">
                <a:latin typeface="微软雅黑" panose="020B0503020204020204" pitchFamily="34" charset="-122"/>
                <a:sym typeface="微软雅黑" panose="020B0503020204020204" pitchFamily="34" charset="-122"/>
              </a:rPr>
              <a:t>，</a:t>
            </a:r>
            <a:r>
              <a:rPr sz="3200" b="1" err="1" smtClean="0">
                <a:latin typeface="微软雅黑" panose="020B0503020204020204" pitchFamily="34" charset="-122"/>
                <a:sym typeface="微软雅黑" panose="020B0503020204020204" pitchFamily="34" charset="-122"/>
              </a:rPr>
              <a:t>严重威胁到</a:t>
            </a:r>
            <a:endParaRPr lang="en-US" sz="3200" b="1" smtClean="0">
              <a:latin typeface="微软雅黑" panose="020B0503020204020204" pitchFamily="34" charset="-122"/>
              <a:sym typeface="微软雅黑" panose="020B0503020204020204" pitchFamily="34" charset="-122"/>
            </a:endParaRPr>
          </a:p>
          <a:p>
            <a:pPr marL="215900" indent="0">
              <a:lnSpc>
                <a:spcPct val="120000"/>
              </a:lnSpc>
              <a:buFont typeface="Arial" panose="020B0604020202020204" pitchFamily="34" charset="0"/>
              <a:buNone/>
            </a:pPr>
            <a:r>
              <a:rPr sz="3200" b="1" err="1" smtClean="0">
                <a:latin typeface="微软雅黑" panose="020B0503020204020204" pitchFamily="34" charset="-122"/>
                <a:sym typeface="微软雅黑" panose="020B0503020204020204" pitchFamily="34" charset="-122"/>
              </a:rPr>
              <a:t>中国国家安全</a:t>
            </a:r>
            <a:r>
              <a:rPr sz="3200" b="1">
                <a:latin typeface="微软雅黑" panose="020B0503020204020204" pitchFamily="34" charset="-122"/>
                <a:sym typeface="微软雅黑" panose="020B0503020204020204" pitchFamily="34" charset="-122"/>
              </a:rPr>
              <a:t>。</a:t>
            </a:r>
            <a:endParaRPr sz="3200" b="1">
              <a:latin typeface="微软雅黑" panose="020B0503020204020204" pitchFamily="34" charset="-122"/>
              <a:sym typeface="微软雅黑" panose="020B0503020204020204" pitchFamily="34" charset="-122"/>
            </a:endParaRPr>
          </a:p>
        </p:txBody>
      </p:sp>
      <p:pic>
        <p:nvPicPr>
          <p:cNvPr id="4" name="图片 3" descr="6506fd22-4199-450d-ba70-d27ecb61344e[1]"/>
          <p:cNvPicPr>
            <a:picLocks noChangeAspect="1" noChangeArrowheads="1"/>
          </p:cNvPicPr>
          <p:nvPr>
            <p:custDataLst>
              <p:tags r:id="rId2"/>
            </p:custDataLst>
          </p:nvPr>
        </p:nvPicPr>
        <p:blipFill>
          <a:blip r:embed="rId3">
            <a:clrChange>
              <a:clrFrom>
                <a:srgbClr val="FDFDFB"/>
              </a:clrFrom>
              <a:clrTo>
                <a:srgbClr val="FDFDFB">
                  <a:alpha val="0"/>
                </a:srgbClr>
              </a:clrTo>
            </a:clrChange>
          </a:blip>
          <a:srcRect t="9540" b="18793"/>
          <a:stretch>
            <a:fillRect/>
          </a:stretch>
        </p:blipFill>
        <p:spPr bwMode="auto">
          <a:xfrm>
            <a:off x="6096000" y="2996952"/>
            <a:ext cx="5918200" cy="2838450"/>
          </a:xfrm>
          <a:prstGeom prst="rect">
            <a:avLst/>
          </a:prstGeom>
          <a:noFill/>
          <a:ln w="9525">
            <a:noFill/>
            <a:miter lim="800000"/>
            <a:headEnd/>
            <a:tailEnd/>
          </a:ln>
        </p:spPr>
      </p:pic>
      <p:sp>
        <p:nvSpPr>
          <p:cNvPr id="2" name="文本框 1"/>
          <p:cNvSpPr txBox="1">
            <a:spLocks noChangeArrowheads="1"/>
          </p:cNvSpPr>
          <p:nvPr>
            <p:custDataLst>
              <p:tags r:id="rId4"/>
            </p:custDataLst>
          </p:nvPr>
        </p:nvSpPr>
        <p:spPr bwMode="auto">
          <a:xfrm>
            <a:off x="7320136" y="6021288"/>
            <a:ext cx="3232150" cy="398463"/>
          </a:xfrm>
          <a:prstGeom prst="rect">
            <a:avLst/>
          </a:prstGeom>
          <a:noFill/>
          <a:ln w="9525">
            <a:noFill/>
            <a:miter lim="800000"/>
          </a:ln>
        </p:spPr>
        <p:txBody>
          <a:bodyPr wrap="none">
            <a:spAutoFit/>
          </a:bodyPr>
          <a:lstStyle/>
          <a:p>
            <a:pPr algn="just"/>
            <a:r>
              <a:rPr lang="zh-CN" sz="2000" b="1">
                <a:solidFill>
                  <a:srgbClr val="FF0000"/>
                </a:solidFill>
                <a:latin typeface="微软雅黑" panose="020B0503020204020204" pitchFamily="34" charset="-122"/>
                <a:ea typeface="微软雅黑" panose="020B0503020204020204" pitchFamily="34" charset="-122"/>
              </a:rPr>
              <a:t>美</a:t>
            </a:r>
            <a:r>
              <a:rPr lang="zh-CN" altLang="zh-CN" sz="2000" b="1">
                <a:solidFill>
                  <a:srgbClr val="FF0000"/>
                </a:solidFill>
                <a:latin typeface="微软雅黑" panose="020B0503020204020204" pitchFamily="34" charset="-122"/>
                <a:ea typeface="微软雅黑" panose="020B0503020204020204" pitchFamily="34" charset="-122"/>
              </a:rPr>
              <a:t>军</a:t>
            </a:r>
            <a:r>
              <a:rPr lang="zh-CN" sz="2000" b="1">
                <a:solidFill>
                  <a:srgbClr val="FF0000"/>
                </a:solidFill>
                <a:latin typeface="微软雅黑" panose="020B0503020204020204" pitchFamily="34" charset="-122"/>
                <a:ea typeface="微软雅黑" panose="020B0503020204020204" pitchFamily="34" charset="-122"/>
              </a:rPr>
              <a:t>第七舰队</a:t>
            </a:r>
            <a:r>
              <a:rPr lang="zh-CN" altLang="zh-CN" sz="2000" b="1">
                <a:solidFill>
                  <a:srgbClr val="FF0000"/>
                </a:solidFill>
                <a:latin typeface="微软雅黑" panose="020B0503020204020204" pitchFamily="34" charset="-122"/>
                <a:ea typeface="微软雅黑" panose="020B0503020204020204" pitchFamily="34" charset="-122"/>
              </a:rPr>
              <a:t>闯入</a:t>
            </a:r>
            <a:r>
              <a:rPr lang="zh-CN" sz="2000" b="1">
                <a:solidFill>
                  <a:srgbClr val="FF0000"/>
                </a:solidFill>
                <a:latin typeface="微软雅黑" panose="020B0503020204020204" pitchFamily="34" charset="-122"/>
                <a:ea typeface="微软雅黑" panose="020B0503020204020204" pitchFamily="34" charset="-122"/>
              </a:rPr>
              <a:t>台湾海峡</a:t>
            </a:r>
            <a:endParaRPr lang="zh-CN" altLang="en-US" sz="2000" b="1">
              <a:solidFill>
                <a:srgbClr val="FF0000"/>
              </a:solidFill>
              <a:latin typeface="微软雅黑" panose="020B0503020204020204" pitchFamily="34" charset="-122"/>
              <a:ea typeface="微软雅黑" panose="020B0503020204020204" pitchFamily="34" charset="-122"/>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 presetClass="entr" presetSubtype="4" fill="hold" nodeType="after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263352" y="-126773"/>
            <a:ext cx="10852150" cy="676300"/>
          </a:xfrm>
        </p:spPr>
        <p:txBody>
          <a:bodyPr>
            <a:noAutofit/>
          </a:bodyPr>
          <a:lstStyle/>
          <a:p>
            <a:pPr marL="215900" indent="0">
              <a:lnSpc>
                <a:spcPct val="120000"/>
              </a:lnSpc>
              <a:buFont typeface="Arial" panose="020B0604020202020204" pitchFamily="34" charset="0"/>
              <a:buNone/>
            </a:pPr>
            <a:r>
              <a:rPr sz="3200" b="1" smtClean="0">
                <a:solidFill>
                  <a:schemeClr val="tx1"/>
                </a:solidFill>
                <a:latin typeface="+mj-ea"/>
                <a:ea typeface="+mj-ea"/>
                <a:sym typeface="微软雅黑" panose="020B0503020204020204" pitchFamily="34" charset="-122"/>
              </a:rPr>
              <a:t>（</a:t>
            </a:r>
            <a:r>
              <a:rPr lang="en-US" altLang="zh-CN" sz="3200" b="1">
                <a:solidFill>
                  <a:schemeClr val="tx1"/>
                </a:solidFill>
                <a:latin typeface="+mj-ea"/>
                <a:ea typeface="+mj-ea"/>
                <a:sym typeface="微软雅黑" panose="020B0503020204020204" pitchFamily="34" charset="-122"/>
              </a:rPr>
              <a:t>2</a:t>
            </a:r>
            <a:r>
              <a:rPr sz="3200" b="1">
                <a:solidFill>
                  <a:schemeClr val="tx1"/>
                </a:solidFill>
                <a:latin typeface="+mj-ea"/>
                <a:ea typeface="+mj-ea"/>
                <a:sym typeface="微软雅黑" panose="020B0503020204020204" pitchFamily="34" charset="-122"/>
              </a:rPr>
              <a:t>）过程：</a:t>
            </a:r>
            <a:endParaRPr sz="3200" b="1">
              <a:solidFill>
                <a:schemeClr val="tx1"/>
              </a:solidFill>
              <a:latin typeface="+mj-ea"/>
              <a:ea typeface="+mj-ea"/>
              <a:sym typeface="微软雅黑" panose="020B0503020204020204" pitchFamily="34" charset="-122"/>
            </a:endParaRPr>
          </a:p>
        </p:txBody>
      </p:sp>
      <p:sp>
        <p:nvSpPr>
          <p:cNvPr id="31" name="Freeform 11"/>
          <p:cNvSpPr/>
          <p:nvPr>
            <p:custDataLst>
              <p:tags r:id="rId2"/>
            </p:custDataLst>
          </p:nvPr>
        </p:nvSpPr>
        <p:spPr bwMode="auto">
          <a:xfrm rot="16200000">
            <a:off x="6034981" y="2496917"/>
            <a:ext cx="3479800" cy="250825"/>
          </a:xfrm>
          <a:custGeom>
            <a:avLst/>
            <a:gdLst>
              <a:gd name="T0" fmla="*/ 2768 w 3158"/>
              <a:gd name="T1" fmla="*/ 0 h 225"/>
              <a:gd name="T2" fmla="*/ 0 w 3158"/>
              <a:gd name="T3" fmla="*/ 0 h 225"/>
              <a:gd name="T4" fmla="*/ 390 w 3158"/>
              <a:gd name="T5" fmla="*/ 225 h 225"/>
              <a:gd name="T6" fmla="*/ 3158 w 3158"/>
              <a:gd name="T7" fmla="*/ 225 h 225"/>
              <a:gd name="T8" fmla="*/ 2768 w 3158"/>
              <a:gd name="T9" fmla="*/ 0 h 225"/>
            </a:gdLst>
            <a:ahLst/>
            <a:cxnLst>
              <a:cxn ang="0">
                <a:pos x="T0" y="T1"/>
              </a:cxn>
              <a:cxn ang="0">
                <a:pos x="T2" y="T3"/>
              </a:cxn>
              <a:cxn ang="0">
                <a:pos x="T4" y="T5"/>
              </a:cxn>
              <a:cxn ang="0">
                <a:pos x="T6" y="T7"/>
              </a:cxn>
              <a:cxn ang="0">
                <a:pos x="T8" y="T9"/>
              </a:cxn>
            </a:cxnLst>
            <a:rect l="0" t="0" r="r" b="b"/>
            <a:pathLst>
              <a:path w="3158" h="225">
                <a:moveTo>
                  <a:pt x="2768" y="0"/>
                </a:moveTo>
                <a:lnTo>
                  <a:pt x="0" y="0"/>
                </a:lnTo>
                <a:lnTo>
                  <a:pt x="390" y="225"/>
                </a:lnTo>
                <a:lnTo>
                  <a:pt x="3158" y="225"/>
                </a:lnTo>
                <a:lnTo>
                  <a:pt x="2768" y="0"/>
                </a:lnTo>
                <a:close/>
              </a:path>
            </a:pathLst>
          </a:custGeom>
          <a:solidFill>
            <a:srgbClr val="222222">
              <a:lumMod val="10000"/>
              <a:lumOff val="90000"/>
            </a:srgbClr>
          </a:solidFill>
          <a:ln w="25400">
            <a:solidFill>
              <a:srgbClr val="E1454E">
                <a:lumMod val="60000"/>
                <a:lumOff val="40000"/>
              </a:srgbClr>
            </a:solidFill>
          </a:ln>
        </p:spPr>
        <p:txBody>
          <a:bodyPr>
            <a:normAutofit fontScale="92500" lnSpcReduction="10000"/>
          </a:bodyPr>
          <a:lstStyle/>
          <a:p>
            <a:pPr defTabSz="457200">
              <a:lnSpc>
                <a:spcPct val="140000"/>
              </a:lnSpc>
            </a:pPr>
            <a:endParaRPr lang="en-US" sz="900" b="1" noProof="1">
              <a:solidFill>
                <a:schemeClr val="tx1"/>
              </a:solidFill>
              <a:latin typeface="+mj-ea"/>
              <a:ea typeface="+mj-ea"/>
            </a:endParaRPr>
          </a:p>
        </p:txBody>
      </p:sp>
      <p:sp>
        <p:nvSpPr>
          <p:cNvPr id="32" name="Freeform 10"/>
          <p:cNvSpPr/>
          <p:nvPr>
            <p:custDataLst>
              <p:tags r:id="rId3"/>
            </p:custDataLst>
          </p:nvPr>
        </p:nvSpPr>
        <p:spPr bwMode="auto">
          <a:xfrm rot="16200000">
            <a:off x="1758256" y="2496917"/>
            <a:ext cx="3479800" cy="250825"/>
          </a:xfrm>
          <a:custGeom>
            <a:avLst/>
            <a:gdLst>
              <a:gd name="T0" fmla="*/ 2768 w 3158"/>
              <a:gd name="T1" fmla="*/ 0 h 225"/>
              <a:gd name="T2" fmla="*/ 0 w 3158"/>
              <a:gd name="T3" fmla="*/ 0 h 225"/>
              <a:gd name="T4" fmla="*/ 390 w 3158"/>
              <a:gd name="T5" fmla="*/ 225 h 225"/>
              <a:gd name="T6" fmla="*/ 3158 w 3158"/>
              <a:gd name="T7" fmla="*/ 225 h 225"/>
              <a:gd name="T8" fmla="*/ 2768 w 3158"/>
              <a:gd name="T9" fmla="*/ 0 h 225"/>
            </a:gdLst>
            <a:ahLst/>
            <a:cxnLst>
              <a:cxn ang="0">
                <a:pos x="T0" y="T1"/>
              </a:cxn>
              <a:cxn ang="0">
                <a:pos x="T2" y="T3"/>
              </a:cxn>
              <a:cxn ang="0">
                <a:pos x="T4" y="T5"/>
              </a:cxn>
              <a:cxn ang="0">
                <a:pos x="T6" y="T7"/>
              </a:cxn>
              <a:cxn ang="0">
                <a:pos x="T8" y="T9"/>
              </a:cxn>
            </a:cxnLst>
            <a:rect l="0" t="0" r="r" b="b"/>
            <a:pathLst>
              <a:path w="3158" h="225">
                <a:moveTo>
                  <a:pt x="2768" y="0"/>
                </a:moveTo>
                <a:lnTo>
                  <a:pt x="0" y="0"/>
                </a:lnTo>
                <a:lnTo>
                  <a:pt x="390" y="225"/>
                </a:lnTo>
                <a:lnTo>
                  <a:pt x="3158" y="225"/>
                </a:lnTo>
                <a:lnTo>
                  <a:pt x="2768" y="0"/>
                </a:lnTo>
                <a:close/>
              </a:path>
            </a:pathLst>
          </a:custGeom>
          <a:solidFill>
            <a:srgbClr val="222222">
              <a:lumMod val="10000"/>
              <a:lumOff val="90000"/>
            </a:srgbClr>
          </a:solidFill>
          <a:ln w="25400">
            <a:solidFill>
              <a:srgbClr val="E1454E">
                <a:lumMod val="60000"/>
                <a:lumOff val="40000"/>
              </a:srgbClr>
            </a:solidFill>
          </a:ln>
        </p:spPr>
        <p:txBody>
          <a:bodyPr>
            <a:normAutofit fontScale="92500" lnSpcReduction="10000"/>
          </a:bodyPr>
          <a:lstStyle/>
          <a:p>
            <a:pPr defTabSz="457200">
              <a:lnSpc>
                <a:spcPct val="140000"/>
              </a:lnSpc>
            </a:pPr>
            <a:endParaRPr lang="en-US" sz="900" b="1" noProof="1">
              <a:solidFill>
                <a:schemeClr val="tx1"/>
              </a:solidFill>
              <a:latin typeface="+mj-ea"/>
              <a:ea typeface="+mj-ea"/>
            </a:endParaRPr>
          </a:p>
        </p:txBody>
      </p:sp>
      <p:sp>
        <p:nvSpPr>
          <p:cNvPr id="22" name="Freeform 10"/>
          <p:cNvSpPr/>
          <p:nvPr>
            <p:custDataLst>
              <p:tags r:id="rId4"/>
            </p:custDataLst>
          </p:nvPr>
        </p:nvSpPr>
        <p:spPr bwMode="auto">
          <a:xfrm rot="16200000">
            <a:off x="3902175" y="2496123"/>
            <a:ext cx="3479800" cy="252413"/>
          </a:xfrm>
          <a:custGeom>
            <a:avLst/>
            <a:gdLst>
              <a:gd name="T0" fmla="*/ 2768 w 3158"/>
              <a:gd name="T1" fmla="*/ 0 h 225"/>
              <a:gd name="T2" fmla="*/ 0 w 3158"/>
              <a:gd name="T3" fmla="*/ 0 h 225"/>
              <a:gd name="T4" fmla="*/ 390 w 3158"/>
              <a:gd name="T5" fmla="*/ 225 h 225"/>
              <a:gd name="T6" fmla="*/ 3158 w 3158"/>
              <a:gd name="T7" fmla="*/ 225 h 225"/>
              <a:gd name="T8" fmla="*/ 2768 w 3158"/>
              <a:gd name="T9" fmla="*/ 0 h 225"/>
            </a:gdLst>
            <a:ahLst/>
            <a:cxnLst>
              <a:cxn ang="0">
                <a:pos x="T0" y="T1"/>
              </a:cxn>
              <a:cxn ang="0">
                <a:pos x="T2" y="T3"/>
              </a:cxn>
              <a:cxn ang="0">
                <a:pos x="T4" y="T5"/>
              </a:cxn>
              <a:cxn ang="0">
                <a:pos x="T6" y="T7"/>
              </a:cxn>
              <a:cxn ang="0">
                <a:pos x="T8" y="T9"/>
              </a:cxn>
            </a:cxnLst>
            <a:rect l="0" t="0" r="r" b="b"/>
            <a:pathLst>
              <a:path w="3158" h="225">
                <a:moveTo>
                  <a:pt x="2768" y="0"/>
                </a:moveTo>
                <a:lnTo>
                  <a:pt x="0" y="0"/>
                </a:lnTo>
                <a:lnTo>
                  <a:pt x="390" y="225"/>
                </a:lnTo>
                <a:lnTo>
                  <a:pt x="3158" y="225"/>
                </a:lnTo>
                <a:lnTo>
                  <a:pt x="2768" y="0"/>
                </a:lnTo>
                <a:close/>
              </a:path>
            </a:pathLst>
          </a:custGeom>
          <a:solidFill>
            <a:srgbClr val="222222">
              <a:lumMod val="10000"/>
              <a:lumOff val="90000"/>
            </a:srgbClr>
          </a:solidFill>
          <a:ln w="25400">
            <a:solidFill>
              <a:srgbClr val="E1454E">
                <a:lumMod val="60000"/>
                <a:lumOff val="40000"/>
              </a:srgbClr>
            </a:solidFill>
          </a:ln>
        </p:spPr>
        <p:txBody>
          <a:bodyPr>
            <a:normAutofit fontScale="92500" lnSpcReduction="10000"/>
          </a:bodyPr>
          <a:lstStyle/>
          <a:p>
            <a:pPr defTabSz="457200">
              <a:lnSpc>
                <a:spcPct val="140000"/>
              </a:lnSpc>
            </a:pPr>
            <a:endParaRPr lang="en-US" sz="900" b="1" noProof="1">
              <a:solidFill>
                <a:schemeClr val="tx1"/>
              </a:solidFill>
              <a:latin typeface="+mj-ea"/>
              <a:ea typeface="+mj-ea"/>
            </a:endParaRPr>
          </a:p>
        </p:txBody>
      </p:sp>
      <p:sp>
        <p:nvSpPr>
          <p:cNvPr id="74759" name="Rectangle 6"/>
          <p:cNvSpPr>
            <a:spLocks noChangeArrowheads="1"/>
          </p:cNvSpPr>
          <p:nvPr>
            <p:custDataLst>
              <p:tags r:id="rId5"/>
            </p:custDataLst>
          </p:nvPr>
        </p:nvSpPr>
        <p:spPr bwMode="auto">
          <a:xfrm rot="5400000">
            <a:off x="-621705" y="2330527"/>
            <a:ext cx="5444133" cy="2547938"/>
          </a:xfrm>
          <a:prstGeom prst="rect">
            <a:avLst/>
          </a:prstGeom>
          <a:solidFill>
            <a:srgbClr val="FFFFFF"/>
          </a:solidFill>
          <a:ln w="25400">
            <a:solidFill>
              <a:srgbClr val="E1454E"/>
            </a:solidFill>
            <a:miter lim="800000"/>
          </a:ln>
        </p:spPr>
        <p:txBody>
          <a:bodyPr/>
          <a:lstStyle/>
          <a:p>
            <a:pPr defTabSz="457200">
              <a:lnSpc>
                <a:spcPct val="120000"/>
              </a:lnSpc>
            </a:pPr>
            <a:endParaRPr lang="en-US" altLang="zh-CN" sz="2400" b="1">
              <a:solidFill>
                <a:schemeClr val="tx1"/>
              </a:solidFill>
              <a:latin typeface="+mj-ea"/>
              <a:ea typeface="+mj-ea"/>
            </a:endParaRPr>
          </a:p>
        </p:txBody>
      </p:sp>
      <p:sp>
        <p:nvSpPr>
          <p:cNvPr id="74760" name="Rectangle 8"/>
          <p:cNvSpPr>
            <a:spLocks noChangeArrowheads="1"/>
          </p:cNvSpPr>
          <p:nvPr>
            <p:custDataLst>
              <p:tags r:id="rId6"/>
            </p:custDataLst>
          </p:nvPr>
        </p:nvSpPr>
        <p:spPr bwMode="auto">
          <a:xfrm rot="5400000">
            <a:off x="1845270" y="2652792"/>
            <a:ext cx="5456834" cy="1890712"/>
          </a:xfrm>
          <a:prstGeom prst="rect">
            <a:avLst/>
          </a:prstGeom>
          <a:solidFill>
            <a:srgbClr val="FFFFFF"/>
          </a:solidFill>
          <a:ln w="25400">
            <a:solidFill>
              <a:srgbClr val="E1454E"/>
            </a:solidFill>
            <a:miter lim="800000"/>
          </a:ln>
        </p:spPr>
        <p:txBody>
          <a:bodyPr/>
          <a:lstStyle/>
          <a:p>
            <a:pPr defTabSz="457200">
              <a:lnSpc>
                <a:spcPct val="120000"/>
              </a:lnSpc>
            </a:pPr>
            <a:endParaRPr lang="en-US" altLang="zh-CN" sz="2400" b="1">
              <a:solidFill>
                <a:schemeClr val="tx1"/>
              </a:solidFill>
              <a:latin typeface="+mj-ea"/>
              <a:ea typeface="+mj-ea"/>
            </a:endParaRPr>
          </a:p>
        </p:txBody>
      </p:sp>
      <p:sp>
        <p:nvSpPr>
          <p:cNvPr id="74761" name="Freeform 9"/>
          <p:cNvSpPr>
            <a:spLocks noChangeArrowheads="1"/>
          </p:cNvSpPr>
          <p:nvPr>
            <p:custDataLst>
              <p:tags r:id="rId7"/>
            </p:custDataLst>
          </p:nvPr>
        </p:nvSpPr>
        <p:spPr bwMode="auto">
          <a:xfrm rot="16200000">
            <a:off x="6443118" y="1471860"/>
            <a:ext cx="6858000" cy="3969047"/>
          </a:xfrm>
          <a:custGeom>
            <a:avLst/>
            <a:gdLst/>
            <a:ahLst/>
            <a:cxnLst>
              <a:cxn ang="0">
                <a:pos x="3638" y="0"/>
              </a:cxn>
              <a:cxn ang="0">
                <a:pos x="0" y="0"/>
              </a:cxn>
              <a:cxn ang="0">
                <a:pos x="1819" y="1048"/>
              </a:cxn>
              <a:cxn ang="0">
                <a:pos x="1819" y="1048"/>
              </a:cxn>
              <a:cxn ang="0">
                <a:pos x="3638" y="0"/>
              </a:cxn>
            </a:cxnLst>
            <a:rect l="0" t="0" r="r" b="b"/>
            <a:pathLst>
              <a:path w="3638" h="1048">
                <a:moveTo>
                  <a:pt x="3638" y="0"/>
                </a:moveTo>
                <a:lnTo>
                  <a:pt x="0" y="0"/>
                </a:lnTo>
                <a:lnTo>
                  <a:pt x="1819" y="1048"/>
                </a:lnTo>
                <a:lnTo>
                  <a:pt x="3638" y="0"/>
                </a:lnTo>
                <a:close/>
              </a:path>
            </a:pathLst>
          </a:custGeom>
          <a:solidFill>
            <a:srgbClr val="FFFFFF"/>
          </a:solidFill>
          <a:ln w="25400">
            <a:solidFill>
              <a:srgbClr val="E1454E"/>
            </a:solidFill>
            <a:miter lim="800000"/>
          </a:ln>
        </p:spPr>
        <p:txBody>
          <a:bodyPr/>
          <a:lstStyle/>
          <a:p>
            <a:pPr defTabSz="457200">
              <a:lnSpc>
                <a:spcPct val="120000"/>
              </a:lnSpc>
            </a:pPr>
            <a:endParaRPr lang="en-US" altLang="zh-CN" sz="2400" b="1">
              <a:solidFill>
                <a:schemeClr val="tx1"/>
              </a:solidFill>
              <a:latin typeface="+mj-ea"/>
              <a:ea typeface="+mj-ea"/>
            </a:endParaRPr>
          </a:p>
        </p:txBody>
      </p:sp>
      <p:sp>
        <p:nvSpPr>
          <p:cNvPr id="41" name="文本框 40"/>
          <p:cNvSpPr txBox="1"/>
          <p:nvPr>
            <p:custDataLst>
              <p:tags r:id="rId8"/>
            </p:custDataLst>
          </p:nvPr>
        </p:nvSpPr>
        <p:spPr>
          <a:xfrm>
            <a:off x="1547118" y="1057055"/>
            <a:ext cx="1720850" cy="396875"/>
          </a:xfrm>
          <a:prstGeom prst="rect">
            <a:avLst/>
          </a:prstGeom>
          <a:noFill/>
        </p:spPr>
        <p:txBody>
          <a:bodyPr tIns="46800" bIns="0">
            <a:normAutofit fontScale="92500" lnSpcReduction="20000"/>
          </a:bodyPr>
          <a:lstStyle/>
          <a:p>
            <a:pPr defTabSz="457200">
              <a:lnSpc>
                <a:spcPct val="120000"/>
              </a:lnSpc>
            </a:pPr>
            <a:r>
              <a:rPr lang="en-US" altLang="zh-CN" sz="2400" b="1">
                <a:solidFill>
                  <a:schemeClr val="tx1"/>
                </a:solidFill>
                <a:latin typeface="+mj-ea"/>
                <a:ea typeface="+mj-ea"/>
              </a:rPr>
              <a:t>1</a:t>
            </a:r>
            <a:endParaRPr lang="en-US" altLang="zh-CN" sz="2400" b="1">
              <a:solidFill>
                <a:schemeClr val="tx1"/>
              </a:solidFill>
              <a:latin typeface="+mj-ea"/>
              <a:ea typeface="+mj-ea"/>
            </a:endParaRPr>
          </a:p>
        </p:txBody>
      </p:sp>
      <p:cxnSp>
        <p:nvCxnSpPr>
          <p:cNvPr id="43" name="Straight Connector 9"/>
          <p:cNvCxnSpPr/>
          <p:nvPr>
            <p:custDataLst>
              <p:tags r:id="rId9"/>
            </p:custDataLst>
          </p:nvPr>
        </p:nvCxnSpPr>
        <p:spPr>
          <a:xfrm>
            <a:off x="1547118" y="1565055"/>
            <a:ext cx="431800" cy="0"/>
          </a:xfrm>
          <a:prstGeom prst="line">
            <a:avLst/>
          </a:prstGeom>
          <a:ln w="25400">
            <a:solidFill>
              <a:srgbClr val="E1454E"/>
            </a:solidFill>
            <a:tailEnd type="arrow"/>
          </a:ln>
        </p:spPr>
        <p:style>
          <a:lnRef idx="1">
            <a:srgbClr val="2196F3"/>
          </a:lnRef>
          <a:fillRef idx="0">
            <a:srgbClr val="2196F3"/>
          </a:fillRef>
          <a:effectRef idx="0">
            <a:srgbClr val="2196F3"/>
          </a:effectRef>
          <a:fontRef idx="minor">
            <a:srgbClr val="222222"/>
          </a:fontRef>
        </p:style>
      </p:cxnSp>
      <p:sp>
        <p:nvSpPr>
          <p:cNvPr id="44" name="文本框 43"/>
          <p:cNvSpPr txBox="1"/>
          <p:nvPr>
            <p:custDataLst>
              <p:tags r:id="rId10"/>
            </p:custDataLst>
          </p:nvPr>
        </p:nvSpPr>
        <p:spPr>
          <a:xfrm>
            <a:off x="3714056" y="1057055"/>
            <a:ext cx="1720850" cy="396875"/>
          </a:xfrm>
          <a:prstGeom prst="rect">
            <a:avLst/>
          </a:prstGeom>
          <a:noFill/>
        </p:spPr>
        <p:txBody>
          <a:bodyPr tIns="46800" bIns="0">
            <a:normAutofit fontScale="92500" lnSpcReduction="20000"/>
          </a:bodyPr>
          <a:lstStyle/>
          <a:p>
            <a:pPr defTabSz="457200">
              <a:lnSpc>
                <a:spcPct val="120000"/>
              </a:lnSpc>
            </a:pPr>
            <a:r>
              <a:rPr lang="en-US" altLang="zh-CN" sz="2400" b="1">
                <a:solidFill>
                  <a:schemeClr val="tx1"/>
                </a:solidFill>
                <a:latin typeface="+mj-ea"/>
                <a:ea typeface="+mj-ea"/>
              </a:rPr>
              <a:t>2</a:t>
            </a:r>
            <a:endParaRPr lang="en-US" altLang="zh-CN" sz="2400" b="1">
              <a:solidFill>
                <a:schemeClr val="tx1"/>
              </a:solidFill>
              <a:latin typeface="+mj-ea"/>
              <a:ea typeface="+mj-ea"/>
            </a:endParaRPr>
          </a:p>
        </p:txBody>
      </p:sp>
      <p:cxnSp>
        <p:nvCxnSpPr>
          <p:cNvPr id="46" name="Straight Connector 9"/>
          <p:cNvCxnSpPr/>
          <p:nvPr>
            <p:custDataLst>
              <p:tags r:id="rId11"/>
            </p:custDataLst>
          </p:nvPr>
        </p:nvCxnSpPr>
        <p:spPr>
          <a:xfrm>
            <a:off x="3906143" y="1565055"/>
            <a:ext cx="431800" cy="0"/>
          </a:xfrm>
          <a:prstGeom prst="line">
            <a:avLst/>
          </a:prstGeom>
          <a:ln w="25400">
            <a:solidFill>
              <a:srgbClr val="E1454E"/>
            </a:solidFill>
            <a:tailEnd type="arrow"/>
          </a:ln>
        </p:spPr>
        <p:style>
          <a:lnRef idx="1">
            <a:srgbClr val="2196F3"/>
          </a:lnRef>
          <a:fillRef idx="0">
            <a:srgbClr val="2196F3"/>
          </a:fillRef>
          <a:effectRef idx="0">
            <a:srgbClr val="2196F3"/>
          </a:effectRef>
          <a:fontRef idx="minor">
            <a:srgbClr val="222222"/>
          </a:fontRef>
        </p:style>
      </p:cxnSp>
      <p:sp>
        <p:nvSpPr>
          <p:cNvPr id="47" name="文本框 46"/>
          <p:cNvSpPr txBox="1"/>
          <p:nvPr>
            <p:custDataLst>
              <p:tags r:id="rId12"/>
            </p:custDataLst>
          </p:nvPr>
        </p:nvSpPr>
        <p:spPr>
          <a:xfrm>
            <a:off x="7555806" y="1453929"/>
            <a:ext cx="2860674" cy="5404073"/>
          </a:xfrm>
          <a:prstGeom prst="rect">
            <a:avLst/>
          </a:prstGeom>
          <a:noFill/>
        </p:spPr>
        <p:txBody>
          <a:bodyPr tIns="0"/>
          <a:lstStyle>
            <a:defPPr>
              <a:defRPr lang="en-US"/>
            </a:defPPr>
            <a:lvl1pPr marL="342900" indent="-342900">
              <a:lnSpc>
                <a:spcPct val="140000"/>
              </a:lnSpc>
              <a:buFont typeface="+mj-lt"/>
              <a:buAutoNum type="arabicPeriod"/>
              <a:defRPr kumimoji="1" sz="1400">
                <a:solidFill>
                  <a:srgbClr val="222222">
                    <a:lumMod val="75000"/>
                    <a:lumOff val="25000"/>
                  </a:srgbClr>
                </a:solidFill>
              </a:defRPr>
            </a:lvl1pPr>
          </a:lstStyle>
          <a:p>
            <a:pPr indent="0" algn="just">
              <a:lnSpc>
                <a:spcPct val="125000"/>
              </a:lnSpc>
              <a:spcBef>
                <a:spcPct val="0"/>
              </a:spcBef>
              <a:spcAft>
                <a:spcPct val="0"/>
              </a:spcAft>
              <a:buFont typeface="+mj-lt"/>
              <a:buNone/>
            </a:pPr>
            <a:r>
              <a:rPr lang="en-US" altLang="zh-CN" sz="2800" b="1" noProof="1">
                <a:solidFill>
                  <a:schemeClr val="tx1"/>
                </a:solidFill>
                <a:latin typeface="+mj-ea"/>
                <a:ea typeface="+mj-ea"/>
                <a:cs typeface="微软雅黑" panose="020B0503020204020204" pitchFamily="34" charset="-122"/>
                <a:sym typeface="+mn-ea"/>
              </a:rPr>
              <a:t>1953</a:t>
            </a:r>
            <a:r>
              <a:rPr lang="zh-CN" altLang="en-US" sz="2800" b="1" noProof="1">
                <a:solidFill>
                  <a:schemeClr val="tx1"/>
                </a:solidFill>
                <a:latin typeface="+mj-ea"/>
                <a:ea typeface="+mj-ea"/>
                <a:cs typeface="微软雅黑" panose="020B0503020204020204" pitchFamily="34" charset="-122"/>
                <a:sym typeface="+mn-ea"/>
              </a:rPr>
              <a:t>年</a:t>
            </a:r>
            <a:r>
              <a:rPr lang="en-US" altLang="zh-CN" sz="2800" b="1" noProof="1">
                <a:solidFill>
                  <a:schemeClr val="tx1"/>
                </a:solidFill>
                <a:latin typeface="+mj-ea"/>
                <a:ea typeface="+mj-ea"/>
                <a:cs typeface="微软雅黑" panose="020B0503020204020204" pitchFamily="34" charset="-122"/>
                <a:sym typeface="+mn-ea"/>
              </a:rPr>
              <a:t>7</a:t>
            </a:r>
            <a:r>
              <a:rPr lang="zh-CN" altLang="en-US" sz="2800" b="1" noProof="1">
                <a:solidFill>
                  <a:schemeClr val="tx1"/>
                </a:solidFill>
                <a:latin typeface="+mj-ea"/>
                <a:ea typeface="+mj-ea"/>
                <a:cs typeface="微软雅黑" panose="020B0503020204020204" pitchFamily="34" charset="-122"/>
                <a:sym typeface="+mn-ea"/>
              </a:rPr>
              <a:t>月，美国不得不在《朝鲜停战协定》上签字，中国人民取得抗美援朝战争的胜利。</a:t>
            </a:r>
            <a:endParaRPr lang="zh-CN" altLang="en-US" sz="2800" b="1" spc="150" noProof="1">
              <a:solidFill>
                <a:schemeClr val="tx1"/>
              </a:solidFill>
              <a:latin typeface="+mj-ea"/>
              <a:ea typeface="+mj-ea"/>
              <a:cs typeface="微软雅黑" panose="020B0503020204020204" pitchFamily="34" charset="-122"/>
              <a:sym typeface="+mn-ea"/>
            </a:endParaRPr>
          </a:p>
        </p:txBody>
      </p:sp>
      <p:sp>
        <p:nvSpPr>
          <p:cNvPr id="74767" name="任意形状 48"/>
          <p:cNvSpPr>
            <a:spLocks noChangeArrowheads="1"/>
          </p:cNvSpPr>
          <p:nvPr>
            <p:custDataLst>
              <p:tags r:id="rId13"/>
            </p:custDataLst>
          </p:nvPr>
        </p:nvSpPr>
        <p:spPr bwMode="auto">
          <a:xfrm>
            <a:off x="11136560" y="3284984"/>
            <a:ext cx="390525" cy="390525"/>
          </a:xfrm>
          <a:custGeom>
            <a:avLst/>
            <a:gdLst/>
            <a:ahLst/>
            <a:cxnLst>
              <a:cxn ang="0">
                <a:pos x="373260" y="373240"/>
              </a:cxn>
              <a:cxn ang="0">
                <a:pos x="211653" y="350046"/>
              </a:cxn>
              <a:cxn ang="0">
                <a:pos x="364629" y="364609"/>
              </a:cxn>
              <a:cxn ang="0">
                <a:pos x="365928" y="240940"/>
              </a:cxn>
              <a:cxn ang="0">
                <a:pos x="365928" y="265356"/>
              </a:cxn>
              <a:cxn ang="0">
                <a:pos x="365928" y="240940"/>
              </a:cxn>
              <a:cxn ang="0">
                <a:pos x="390344" y="253148"/>
              </a:cxn>
              <a:cxn ang="0">
                <a:pos x="341512" y="253148"/>
              </a:cxn>
              <a:cxn ang="0">
                <a:pos x="170695" y="225122"/>
              </a:cxn>
              <a:cxn ang="0">
                <a:pos x="149313" y="252339"/>
              </a:cxn>
              <a:cxn ang="0">
                <a:pos x="219288" y="225154"/>
              </a:cxn>
              <a:cxn ang="0">
                <a:pos x="194908" y="238552"/>
              </a:cxn>
              <a:cxn ang="0">
                <a:pos x="86869" y="223042"/>
              </a:cxn>
              <a:cxn ang="0">
                <a:pos x="182745" y="315547"/>
              </a:cxn>
              <a:cxn ang="0">
                <a:pos x="116450" y="273934"/>
              </a:cxn>
              <a:cxn ang="0">
                <a:pos x="315381" y="207836"/>
              </a:cxn>
              <a:cxn ang="0">
                <a:pos x="273940" y="273901"/>
              </a:cxn>
              <a:cxn ang="0">
                <a:pos x="64739" y="390360"/>
              </a:cxn>
              <a:cxn ang="0">
                <a:pos x="33710" y="222920"/>
              </a:cxn>
              <a:cxn ang="0">
                <a:pos x="25826" y="364609"/>
              </a:cxn>
              <a:cxn ang="0">
                <a:pos x="265309" y="265270"/>
              </a:cxn>
              <a:cxn ang="0">
                <a:pos x="61136" y="182951"/>
              </a:cxn>
              <a:cxn ang="0">
                <a:pos x="61136" y="207367"/>
              </a:cxn>
              <a:cxn ang="0">
                <a:pos x="61136" y="182951"/>
              </a:cxn>
              <a:cxn ang="0">
                <a:pos x="85552" y="195159"/>
              </a:cxn>
              <a:cxn ang="0">
                <a:pos x="36720" y="195159"/>
              </a:cxn>
              <a:cxn ang="0">
                <a:pos x="187904" y="146631"/>
              </a:cxn>
              <a:cxn ang="0">
                <a:pos x="172611" y="157897"/>
              </a:cxn>
              <a:cxn ang="0">
                <a:pos x="170504" y="187142"/>
              </a:cxn>
              <a:cxn ang="0">
                <a:pos x="182903" y="229801"/>
              </a:cxn>
              <a:cxn ang="0">
                <a:pos x="206955" y="229843"/>
              </a:cxn>
              <a:cxn ang="0">
                <a:pos x="207319" y="200903"/>
              </a:cxn>
              <a:cxn ang="0">
                <a:pos x="219527" y="162550"/>
              </a:cxn>
              <a:cxn ang="0">
                <a:pos x="205948" y="148101"/>
              </a:cxn>
              <a:cxn ang="0">
                <a:pos x="194920" y="122415"/>
              </a:cxn>
              <a:cxn ang="0">
                <a:pos x="131005" y="230590"/>
              </a:cxn>
              <a:cxn ang="0">
                <a:pos x="170695" y="205573"/>
              </a:cxn>
              <a:cxn ang="0">
                <a:pos x="158296" y="162514"/>
              </a:cxn>
              <a:cxn ang="0">
                <a:pos x="175919" y="138891"/>
              </a:cxn>
              <a:cxn ang="0">
                <a:pos x="201972" y="134423"/>
              </a:cxn>
              <a:cxn ang="0">
                <a:pos x="225339" y="148646"/>
              </a:cxn>
              <a:cxn ang="0">
                <a:pos x="231735" y="191812"/>
              </a:cxn>
              <a:cxn ang="0">
                <a:pos x="219527" y="211647"/>
              </a:cxn>
              <a:cxn ang="0">
                <a:pos x="267912" y="195235"/>
              </a:cxn>
              <a:cxn ang="0">
                <a:pos x="194917" y="110210"/>
              </a:cxn>
              <a:cxn ang="0">
                <a:pos x="194920" y="280610"/>
              </a:cxn>
              <a:cxn ang="0">
                <a:pos x="194917" y="110210"/>
              </a:cxn>
              <a:cxn ang="0">
                <a:pos x="181964" y="75413"/>
              </a:cxn>
              <a:cxn ang="0">
                <a:pos x="87468" y="166672"/>
              </a:cxn>
              <a:cxn ang="0">
                <a:pos x="116501" y="116428"/>
              </a:cxn>
              <a:cxn ang="0">
                <a:pos x="307148" y="1636"/>
              </a:cxn>
              <a:cxn ang="0">
                <a:pos x="350442" y="178058"/>
              </a:cxn>
              <a:cxn ang="0">
                <a:pos x="364611" y="25723"/>
              </a:cxn>
              <a:cxn ang="0">
                <a:pos x="209370" y="41719"/>
              </a:cxn>
              <a:cxn ang="0">
                <a:pos x="61825" y="46"/>
              </a:cxn>
              <a:cxn ang="0">
                <a:pos x="354872" y="219716"/>
              </a:cxn>
              <a:cxn ang="0">
                <a:pos x="265291" y="125130"/>
              </a:cxn>
              <a:cxn ang="0">
                <a:pos x="46648" y="165594"/>
              </a:cxn>
              <a:cxn ang="0">
                <a:pos x="17111" y="17192"/>
              </a:cxn>
            </a:cxnLst>
            <a:rect l="0" t="0" r="r" b="b"/>
            <a:pathLst>
              <a:path w="390475" h="390579">
                <a:moveTo>
                  <a:pt x="383966" y="285173"/>
                </a:moveTo>
                <a:cubicBezTo>
                  <a:pt x="395322" y="324435"/>
                  <a:pt x="391620" y="354886"/>
                  <a:pt x="373260" y="373240"/>
                </a:cubicBezTo>
                <a:cubicBezTo>
                  <a:pt x="360334" y="385212"/>
                  <a:pt x="343107" y="391434"/>
                  <a:pt x="325513" y="390485"/>
                </a:cubicBezTo>
                <a:cubicBezTo>
                  <a:pt x="294677" y="390485"/>
                  <a:pt x="255257" y="376796"/>
                  <a:pt x="211653" y="350046"/>
                </a:cubicBezTo>
                <a:lnTo>
                  <a:pt x="218031" y="339638"/>
                </a:lnTo>
                <a:cubicBezTo>
                  <a:pt x="283614" y="379869"/>
                  <a:pt x="339790" y="389433"/>
                  <a:pt x="364629" y="364609"/>
                </a:cubicBezTo>
                <a:cubicBezTo>
                  <a:pt x="379436" y="349805"/>
                  <a:pt x="382142" y="322799"/>
                  <a:pt x="372235" y="288565"/>
                </a:cubicBezTo>
                <a:close/>
                <a:moveTo>
                  <a:pt x="365928" y="240940"/>
                </a:moveTo>
                <a:cubicBezTo>
                  <a:pt x="359186" y="240940"/>
                  <a:pt x="353720" y="246406"/>
                  <a:pt x="353720" y="253148"/>
                </a:cubicBezTo>
                <a:cubicBezTo>
                  <a:pt x="353728" y="259887"/>
                  <a:pt x="359189" y="265348"/>
                  <a:pt x="365928" y="265356"/>
                </a:cubicBezTo>
                <a:cubicBezTo>
                  <a:pt x="372670" y="265356"/>
                  <a:pt x="378136" y="259890"/>
                  <a:pt x="378136" y="253148"/>
                </a:cubicBezTo>
                <a:cubicBezTo>
                  <a:pt x="378136" y="246406"/>
                  <a:pt x="372670" y="240940"/>
                  <a:pt x="365928" y="240940"/>
                </a:cubicBezTo>
                <a:close/>
                <a:moveTo>
                  <a:pt x="365928" y="228732"/>
                </a:moveTo>
                <a:cubicBezTo>
                  <a:pt x="379413" y="228732"/>
                  <a:pt x="390344" y="239663"/>
                  <a:pt x="390344" y="253148"/>
                </a:cubicBezTo>
                <a:cubicBezTo>
                  <a:pt x="390330" y="266627"/>
                  <a:pt x="379407" y="277550"/>
                  <a:pt x="365928" y="277564"/>
                </a:cubicBezTo>
                <a:cubicBezTo>
                  <a:pt x="352443" y="277564"/>
                  <a:pt x="341512" y="266633"/>
                  <a:pt x="341512" y="253148"/>
                </a:cubicBezTo>
                <a:cubicBezTo>
                  <a:pt x="341512" y="239663"/>
                  <a:pt x="352443" y="228732"/>
                  <a:pt x="365928" y="228732"/>
                </a:cubicBezTo>
                <a:close/>
                <a:moveTo>
                  <a:pt x="170695" y="225122"/>
                </a:moveTo>
                <a:lnTo>
                  <a:pt x="137882" y="240830"/>
                </a:lnTo>
                <a:cubicBezTo>
                  <a:pt x="141252" y="245080"/>
                  <a:pt x="145086" y="248940"/>
                  <a:pt x="149313" y="252339"/>
                </a:cubicBezTo>
                <a:cubicBezTo>
                  <a:pt x="180650" y="277532"/>
                  <a:pt x="226476" y="272551"/>
                  <a:pt x="251669" y="241215"/>
                </a:cubicBezTo>
                <a:lnTo>
                  <a:pt x="219288" y="225154"/>
                </a:lnTo>
                <a:lnTo>
                  <a:pt x="218746" y="246921"/>
                </a:lnTo>
                <a:lnTo>
                  <a:pt x="194908" y="238552"/>
                </a:lnTo>
                <a:lnTo>
                  <a:pt x="170695" y="246963"/>
                </a:lnTo>
                <a:close/>
                <a:moveTo>
                  <a:pt x="86869" y="223042"/>
                </a:moveTo>
                <a:cubicBezTo>
                  <a:pt x="98879" y="237770"/>
                  <a:pt x="111633" y="251875"/>
                  <a:pt x="125082" y="265302"/>
                </a:cubicBezTo>
                <a:cubicBezTo>
                  <a:pt x="143105" y="283377"/>
                  <a:pt x="162373" y="300167"/>
                  <a:pt x="182745" y="315547"/>
                </a:cubicBezTo>
                <a:lnTo>
                  <a:pt x="175407" y="325305"/>
                </a:lnTo>
                <a:cubicBezTo>
                  <a:pt x="154579" y="309579"/>
                  <a:pt x="134878" y="292413"/>
                  <a:pt x="116450" y="273934"/>
                </a:cubicBezTo>
                <a:cubicBezTo>
                  <a:pt x="102706" y="260214"/>
                  <a:pt x="89673" y="245800"/>
                  <a:pt x="77400" y="230750"/>
                </a:cubicBezTo>
                <a:close/>
                <a:moveTo>
                  <a:pt x="315381" y="207836"/>
                </a:moveTo>
                <a:lnTo>
                  <a:pt x="325133" y="215180"/>
                </a:lnTo>
                <a:cubicBezTo>
                  <a:pt x="309455" y="235921"/>
                  <a:pt x="292349" y="255542"/>
                  <a:pt x="273940" y="273901"/>
                </a:cubicBezTo>
                <a:cubicBezTo>
                  <a:pt x="226968" y="320886"/>
                  <a:pt x="174881" y="357259"/>
                  <a:pt x="127267" y="376322"/>
                </a:cubicBezTo>
                <a:cubicBezTo>
                  <a:pt x="107486" y="384873"/>
                  <a:pt x="86277" y="389635"/>
                  <a:pt x="64739" y="390360"/>
                </a:cubicBezTo>
                <a:cubicBezTo>
                  <a:pt x="47227" y="391322"/>
                  <a:pt x="30074" y="385145"/>
                  <a:pt x="17195" y="373241"/>
                </a:cubicBezTo>
                <a:cubicBezTo>
                  <a:pt x="-10375" y="345662"/>
                  <a:pt x="-4199" y="289468"/>
                  <a:pt x="33710" y="222920"/>
                </a:cubicBezTo>
                <a:lnTo>
                  <a:pt x="44320" y="228965"/>
                </a:lnTo>
                <a:cubicBezTo>
                  <a:pt x="9818" y="289528"/>
                  <a:pt x="2730" y="341504"/>
                  <a:pt x="25826" y="364609"/>
                </a:cubicBezTo>
                <a:cubicBezTo>
                  <a:pt x="43602" y="382382"/>
                  <a:pt x="78920" y="382524"/>
                  <a:pt x="122730" y="364988"/>
                </a:cubicBezTo>
                <a:cubicBezTo>
                  <a:pt x="168842" y="346527"/>
                  <a:pt x="219480" y="311113"/>
                  <a:pt x="265309" y="265270"/>
                </a:cubicBezTo>
                <a:cubicBezTo>
                  <a:pt x="283315" y="247313"/>
                  <a:pt x="300046" y="228122"/>
                  <a:pt x="315381" y="207836"/>
                </a:cubicBezTo>
                <a:close/>
                <a:moveTo>
                  <a:pt x="61136" y="182951"/>
                </a:moveTo>
                <a:cubicBezTo>
                  <a:pt x="54394" y="182951"/>
                  <a:pt x="48928" y="188417"/>
                  <a:pt x="48928" y="195159"/>
                </a:cubicBezTo>
                <a:cubicBezTo>
                  <a:pt x="48928" y="201901"/>
                  <a:pt x="54394" y="207367"/>
                  <a:pt x="61136" y="207367"/>
                </a:cubicBezTo>
                <a:cubicBezTo>
                  <a:pt x="67878" y="207367"/>
                  <a:pt x="73344" y="201901"/>
                  <a:pt x="73344" y="195159"/>
                </a:cubicBezTo>
                <a:cubicBezTo>
                  <a:pt x="73337" y="188420"/>
                  <a:pt x="67876" y="182958"/>
                  <a:pt x="61136" y="182951"/>
                </a:cubicBezTo>
                <a:close/>
                <a:moveTo>
                  <a:pt x="61136" y="170743"/>
                </a:moveTo>
                <a:cubicBezTo>
                  <a:pt x="74621" y="170743"/>
                  <a:pt x="85552" y="181674"/>
                  <a:pt x="85552" y="195159"/>
                </a:cubicBezTo>
                <a:cubicBezTo>
                  <a:pt x="85552" y="208644"/>
                  <a:pt x="74621" y="219575"/>
                  <a:pt x="61136" y="219575"/>
                </a:cubicBezTo>
                <a:cubicBezTo>
                  <a:pt x="47651" y="219575"/>
                  <a:pt x="36720" y="208644"/>
                  <a:pt x="36720" y="195159"/>
                </a:cubicBezTo>
                <a:cubicBezTo>
                  <a:pt x="36735" y="181681"/>
                  <a:pt x="47658" y="170758"/>
                  <a:pt x="61136" y="170743"/>
                </a:cubicBezTo>
                <a:close/>
                <a:moveTo>
                  <a:pt x="187904" y="146631"/>
                </a:moveTo>
                <a:cubicBezTo>
                  <a:pt x="186436" y="146631"/>
                  <a:pt x="185017" y="147159"/>
                  <a:pt x="183907" y="148119"/>
                </a:cubicBezTo>
                <a:lnTo>
                  <a:pt x="172611" y="157897"/>
                </a:lnTo>
                <a:cubicBezTo>
                  <a:pt x="171273" y="159058"/>
                  <a:pt x="170504" y="160743"/>
                  <a:pt x="170504" y="162514"/>
                </a:cubicBezTo>
                <a:lnTo>
                  <a:pt x="170504" y="187142"/>
                </a:lnTo>
                <a:lnTo>
                  <a:pt x="182903" y="200876"/>
                </a:lnTo>
                <a:lnTo>
                  <a:pt x="182903" y="229801"/>
                </a:lnTo>
                <a:lnTo>
                  <a:pt x="194932" y="225623"/>
                </a:lnTo>
                <a:lnTo>
                  <a:pt x="206955" y="229843"/>
                </a:lnTo>
                <a:lnTo>
                  <a:pt x="207319" y="215281"/>
                </a:lnTo>
                <a:lnTo>
                  <a:pt x="207319" y="200903"/>
                </a:lnTo>
                <a:lnTo>
                  <a:pt x="219527" y="187169"/>
                </a:lnTo>
                <a:lnTo>
                  <a:pt x="219527" y="162550"/>
                </a:lnTo>
                <a:cubicBezTo>
                  <a:pt x="219529" y="160768"/>
                  <a:pt x="218751" y="159075"/>
                  <a:pt x="217399" y="157915"/>
                </a:cubicBezTo>
                <a:lnTo>
                  <a:pt x="205948" y="148101"/>
                </a:lnTo>
                <a:cubicBezTo>
                  <a:pt x="204840" y="147152"/>
                  <a:pt x="203430" y="146631"/>
                  <a:pt x="201972" y="146631"/>
                </a:cubicBezTo>
                <a:close/>
                <a:moveTo>
                  <a:pt x="194920" y="122415"/>
                </a:moveTo>
                <a:cubicBezTo>
                  <a:pt x="182577" y="122406"/>
                  <a:pt x="170434" y="125529"/>
                  <a:pt x="159627" y="131492"/>
                </a:cubicBezTo>
                <a:cubicBezTo>
                  <a:pt x="124358" y="150954"/>
                  <a:pt x="111544" y="195321"/>
                  <a:pt x="131005" y="230590"/>
                </a:cubicBezTo>
                <a:lnTo>
                  <a:pt x="170695" y="211588"/>
                </a:lnTo>
                <a:lnTo>
                  <a:pt x="170695" y="205573"/>
                </a:lnTo>
                <a:lnTo>
                  <a:pt x="158296" y="191839"/>
                </a:lnTo>
                <a:lnTo>
                  <a:pt x="158296" y="162514"/>
                </a:lnTo>
                <a:cubicBezTo>
                  <a:pt x="158294" y="157200"/>
                  <a:pt x="160602" y="152148"/>
                  <a:pt x="164620" y="148670"/>
                </a:cubicBezTo>
                <a:lnTo>
                  <a:pt x="175919" y="138891"/>
                </a:lnTo>
                <a:cubicBezTo>
                  <a:pt x="179247" y="136009"/>
                  <a:pt x="183502" y="134423"/>
                  <a:pt x="187904" y="134423"/>
                </a:cubicBezTo>
                <a:lnTo>
                  <a:pt x="201972" y="134423"/>
                </a:lnTo>
                <a:cubicBezTo>
                  <a:pt x="206345" y="134423"/>
                  <a:pt x="210574" y="135988"/>
                  <a:pt x="213894" y="138834"/>
                </a:cubicBezTo>
                <a:lnTo>
                  <a:pt x="225339" y="148646"/>
                </a:lnTo>
                <a:cubicBezTo>
                  <a:pt x="229402" y="152122"/>
                  <a:pt x="231739" y="157203"/>
                  <a:pt x="231735" y="162550"/>
                </a:cubicBezTo>
                <a:lnTo>
                  <a:pt x="231735" y="191812"/>
                </a:lnTo>
                <a:lnTo>
                  <a:pt x="219527" y="205546"/>
                </a:lnTo>
                <a:lnTo>
                  <a:pt x="219527" y="211647"/>
                </a:lnTo>
                <a:lnTo>
                  <a:pt x="258578" y="231013"/>
                </a:lnTo>
                <a:cubicBezTo>
                  <a:pt x="264712" y="220087"/>
                  <a:pt x="267926" y="207765"/>
                  <a:pt x="267912" y="195235"/>
                </a:cubicBezTo>
                <a:cubicBezTo>
                  <a:pt x="267864" y="154970"/>
                  <a:pt x="235185" y="122368"/>
                  <a:pt x="194920" y="122415"/>
                </a:cubicBezTo>
                <a:close/>
                <a:moveTo>
                  <a:pt x="194917" y="110210"/>
                </a:moveTo>
                <a:cubicBezTo>
                  <a:pt x="241971" y="110208"/>
                  <a:pt x="280118" y="148352"/>
                  <a:pt x="280120" y="195407"/>
                </a:cubicBezTo>
                <a:cubicBezTo>
                  <a:pt x="280067" y="242440"/>
                  <a:pt x="241953" y="280556"/>
                  <a:pt x="194920" y="280610"/>
                </a:cubicBezTo>
                <a:cubicBezTo>
                  <a:pt x="147866" y="280610"/>
                  <a:pt x="109722" y="242466"/>
                  <a:pt x="109720" y="195413"/>
                </a:cubicBezTo>
                <a:cubicBezTo>
                  <a:pt x="109718" y="148358"/>
                  <a:pt x="147862" y="110212"/>
                  <a:pt x="194917" y="110210"/>
                </a:cubicBezTo>
                <a:close/>
                <a:moveTo>
                  <a:pt x="174602" y="65673"/>
                </a:moveTo>
                <a:lnTo>
                  <a:pt x="181964" y="75413"/>
                </a:lnTo>
                <a:cubicBezTo>
                  <a:pt x="161902" y="90636"/>
                  <a:pt x="142913" y="107224"/>
                  <a:pt x="125132" y="125059"/>
                </a:cubicBezTo>
                <a:cubicBezTo>
                  <a:pt x="111890" y="138292"/>
                  <a:pt x="99319" y="152180"/>
                  <a:pt x="87468" y="166672"/>
                </a:cubicBezTo>
                <a:lnTo>
                  <a:pt x="78008" y="158953"/>
                </a:lnTo>
                <a:cubicBezTo>
                  <a:pt x="90120" y="144143"/>
                  <a:pt x="102967" y="129950"/>
                  <a:pt x="116501" y="116428"/>
                </a:cubicBezTo>
                <a:cubicBezTo>
                  <a:pt x="134677" y="98193"/>
                  <a:pt x="154090" y="81234"/>
                  <a:pt x="174602" y="65673"/>
                </a:cubicBezTo>
                <a:close/>
                <a:moveTo>
                  <a:pt x="307148" y="1636"/>
                </a:moveTo>
                <a:cubicBezTo>
                  <a:pt x="335483" y="-2622"/>
                  <a:pt x="358537" y="2376"/>
                  <a:pt x="373243" y="17091"/>
                </a:cubicBezTo>
                <a:cubicBezTo>
                  <a:pt x="402606" y="46461"/>
                  <a:pt x="394082" y="106637"/>
                  <a:pt x="350442" y="178058"/>
                </a:cubicBezTo>
                <a:lnTo>
                  <a:pt x="340022" y="171692"/>
                </a:lnTo>
                <a:cubicBezTo>
                  <a:pt x="379919" y="106395"/>
                  <a:pt x="389343" y="50464"/>
                  <a:pt x="364611" y="25723"/>
                </a:cubicBezTo>
                <a:cubicBezTo>
                  <a:pt x="339414" y="532"/>
                  <a:pt x="282410" y="10624"/>
                  <a:pt x="215820" y="52085"/>
                </a:cubicBezTo>
                <a:lnTo>
                  <a:pt x="209370" y="41719"/>
                </a:lnTo>
                <a:cubicBezTo>
                  <a:pt x="245198" y="19408"/>
                  <a:pt x="278813" y="5894"/>
                  <a:pt x="307148" y="1636"/>
                </a:cubicBezTo>
                <a:close/>
                <a:moveTo>
                  <a:pt x="61825" y="46"/>
                </a:moveTo>
                <a:cubicBezTo>
                  <a:pt x="116860" y="-1630"/>
                  <a:pt x="199032" y="41627"/>
                  <a:pt x="273922" y="116498"/>
                </a:cubicBezTo>
                <a:cubicBezTo>
                  <a:pt x="305159" y="147346"/>
                  <a:pt x="332359" y="182028"/>
                  <a:pt x="354872" y="219716"/>
                </a:cubicBezTo>
                <a:lnTo>
                  <a:pt x="344321" y="225862"/>
                </a:lnTo>
                <a:cubicBezTo>
                  <a:pt x="322340" y="189080"/>
                  <a:pt x="295785" y="155233"/>
                  <a:pt x="265291" y="125130"/>
                </a:cubicBezTo>
                <a:cubicBezTo>
                  <a:pt x="173443" y="33310"/>
                  <a:pt x="63735" y="-12169"/>
                  <a:pt x="25743" y="25823"/>
                </a:cubicBezTo>
                <a:cubicBezTo>
                  <a:pt x="1988" y="49575"/>
                  <a:pt x="10000" y="103131"/>
                  <a:pt x="46648" y="165594"/>
                </a:cubicBezTo>
                <a:lnTo>
                  <a:pt x="36121" y="171769"/>
                </a:lnTo>
                <a:cubicBezTo>
                  <a:pt x="-4077" y="103265"/>
                  <a:pt x="-11183" y="45480"/>
                  <a:pt x="17111" y="17192"/>
                </a:cubicBezTo>
                <a:cubicBezTo>
                  <a:pt x="28151" y="6155"/>
                  <a:pt x="43481" y="604"/>
                  <a:pt x="61825" y="46"/>
                </a:cubicBezTo>
                <a:close/>
              </a:path>
            </a:pathLst>
          </a:custGeom>
          <a:solidFill>
            <a:srgbClr val="E1454E"/>
          </a:solidFill>
          <a:ln w="6102">
            <a:noFill/>
            <a:miter lim="800000"/>
          </a:ln>
        </p:spPr>
        <p:txBody>
          <a:bodyPr anchor="ctr"/>
          <a:lstStyle/>
          <a:p>
            <a:pPr defTabSz="457200"/>
            <a:endParaRPr lang="zh-CN" altLang="en-US" sz="2400" b="1">
              <a:solidFill>
                <a:schemeClr val="tx1"/>
              </a:solidFill>
              <a:latin typeface="+mj-ea"/>
              <a:ea typeface="+mj-ea"/>
            </a:endParaRPr>
          </a:p>
        </p:txBody>
      </p:sp>
      <p:sp>
        <p:nvSpPr>
          <p:cNvPr id="74768" name="Rectangle 8"/>
          <p:cNvSpPr>
            <a:spLocks noChangeArrowheads="1"/>
          </p:cNvSpPr>
          <p:nvPr>
            <p:custDataLst>
              <p:tags r:id="rId14"/>
            </p:custDataLst>
          </p:nvPr>
        </p:nvSpPr>
        <p:spPr bwMode="auto">
          <a:xfrm rot="5400000">
            <a:off x="3995538" y="2659934"/>
            <a:ext cx="5444135" cy="1889125"/>
          </a:xfrm>
          <a:prstGeom prst="rect">
            <a:avLst/>
          </a:prstGeom>
          <a:solidFill>
            <a:srgbClr val="FFFFFF"/>
          </a:solidFill>
          <a:ln w="25400">
            <a:solidFill>
              <a:srgbClr val="E1454E"/>
            </a:solidFill>
            <a:miter lim="800000"/>
          </a:ln>
        </p:spPr>
        <p:txBody>
          <a:bodyPr/>
          <a:lstStyle/>
          <a:p>
            <a:pPr defTabSz="457200">
              <a:lnSpc>
                <a:spcPct val="120000"/>
              </a:lnSpc>
            </a:pPr>
            <a:endParaRPr lang="en-US" altLang="zh-CN" sz="2400" b="1">
              <a:solidFill>
                <a:schemeClr val="tx1"/>
              </a:solidFill>
              <a:latin typeface="+mj-ea"/>
              <a:ea typeface="+mj-ea"/>
            </a:endParaRPr>
          </a:p>
        </p:txBody>
      </p:sp>
      <p:sp>
        <p:nvSpPr>
          <p:cNvPr id="24" name="文本框 23"/>
          <p:cNvSpPr txBox="1"/>
          <p:nvPr>
            <p:custDataLst>
              <p:tags r:id="rId15"/>
            </p:custDataLst>
          </p:nvPr>
        </p:nvSpPr>
        <p:spPr>
          <a:xfrm>
            <a:off x="5834956" y="1057055"/>
            <a:ext cx="1720850" cy="396875"/>
          </a:xfrm>
          <a:prstGeom prst="rect">
            <a:avLst/>
          </a:prstGeom>
          <a:noFill/>
        </p:spPr>
        <p:txBody>
          <a:bodyPr tIns="46800" bIns="0">
            <a:normAutofit fontScale="92500" lnSpcReduction="20000"/>
          </a:bodyPr>
          <a:lstStyle/>
          <a:p>
            <a:pPr defTabSz="457200">
              <a:lnSpc>
                <a:spcPct val="120000"/>
              </a:lnSpc>
            </a:pPr>
            <a:r>
              <a:rPr lang="en-US" altLang="zh-CN" sz="2400" b="1">
                <a:solidFill>
                  <a:schemeClr val="tx1"/>
                </a:solidFill>
                <a:latin typeface="+mj-ea"/>
                <a:ea typeface="+mj-ea"/>
              </a:rPr>
              <a:t>3</a:t>
            </a:r>
            <a:endParaRPr lang="en-US" altLang="zh-CN" sz="2400" b="1">
              <a:solidFill>
                <a:schemeClr val="tx1"/>
              </a:solidFill>
              <a:latin typeface="+mj-ea"/>
              <a:ea typeface="+mj-ea"/>
            </a:endParaRPr>
          </a:p>
        </p:txBody>
      </p:sp>
      <p:cxnSp>
        <p:nvCxnSpPr>
          <p:cNvPr id="25" name="Straight Connector 9"/>
          <p:cNvCxnSpPr/>
          <p:nvPr>
            <p:custDataLst>
              <p:tags r:id="rId16"/>
            </p:custDataLst>
          </p:nvPr>
        </p:nvCxnSpPr>
        <p:spPr>
          <a:xfrm>
            <a:off x="6081018" y="1565055"/>
            <a:ext cx="431800" cy="0"/>
          </a:xfrm>
          <a:prstGeom prst="line">
            <a:avLst/>
          </a:prstGeom>
          <a:ln w="25400">
            <a:solidFill>
              <a:srgbClr val="E1454E"/>
            </a:solidFill>
            <a:tailEnd type="arrow"/>
          </a:ln>
        </p:spPr>
        <p:style>
          <a:lnRef idx="1">
            <a:srgbClr val="2196F3"/>
          </a:lnRef>
          <a:fillRef idx="0">
            <a:srgbClr val="2196F3"/>
          </a:fillRef>
          <a:effectRef idx="0">
            <a:srgbClr val="2196F3"/>
          </a:effectRef>
          <a:fontRef idx="minor">
            <a:srgbClr val="222222"/>
          </a:fontRef>
        </p:style>
      </p:cxnSp>
      <p:sp>
        <p:nvSpPr>
          <p:cNvPr id="48" name="文本框 47"/>
          <p:cNvSpPr txBox="1"/>
          <p:nvPr>
            <p:custDataLst>
              <p:tags r:id="rId17"/>
            </p:custDataLst>
          </p:nvPr>
        </p:nvSpPr>
        <p:spPr>
          <a:xfrm>
            <a:off x="826393" y="1653955"/>
            <a:ext cx="2546350" cy="4672608"/>
          </a:xfrm>
          <a:prstGeom prst="rect">
            <a:avLst/>
          </a:prstGeom>
          <a:noFill/>
        </p:spPr>
        <p:txBody>
          <a:bodyPr tIns="0"/>
          <a:lstStyle>
            <a:defPPr>
              <a:defRPr lang="en-US"/>
            </a:defPPr>
            <a:lvl1pPr indent="0">
              <a:lnSpc>
                <a:spcPct val="140000"/>
              </a:lnSpc>
              <a:buFont typeface="+mj-lt"/>
              <a:buNone/>
              <a:defRPr kumimoji="1" sz="1400">
                <a:solidFill>
                  <a:srgbClr val="222222">
                    <a:lumMod val="75000"/>
                    <a:lumOff val="25000"/>
                  </a:srgbClr>
                </a:solidFill>
              </a:defRPr>
            </a:lvl1pPr>
          </a:lstStyle>
          <a:p>
            <a:pPr defTabSz="457200">
              <a:lnSpc>
                <a:spcPct val="120000"/>
              </a:lnSpc>
            </a:pPr>
            <a:r>
              <a:rPr lang="zh-CN" altLang="en-US" sz="2800" b="1" spc="150" noProof="1">
                <a:solidFill>
                  <a:schemeClr val="tx1"/>
                </a:solidFill>
                <a:latin typeface="+mj-ea"/>
                <a:ea typeface="+mj-ea"/>
              </a:rPr>
              <a:t>1950年10月，</a:t>
            </a:r>
            <a:endParaRPr lang="zh-CN" altLang="en-US" sz="2800" b="1" spc="150" noProof="1">
              <a:solidFill>
                <a:schemeClr val="tx1"/>
              </a:solidFill>
              <a:latin typeface="+mj-ea"/>
              <a:ea typeface="+mj-ea"/>
            </a:endParaRPr>
          </a:p>
          <a:p>
            <a:pPr defTabSz="457200">
              <a:lnSpc>
                <a:spcPct val="120000"/>
              </a:lnSpc>
            </a:pPr>
            <a:r>
              <a:rPr lang="zh-CN" altLang="en-US" sz="2800" b="1" spc="150" noProof="1">
                <a:solidFill>
                  <a:schemeClr val="tx1"/>
                </a:solidFill>
                <a:latin typeface="+mj-ea"/>
                <a:ea typeface="+mj-ea"/>
              </a:rPr>
              <a:t>应朝鲜政府要求，以彭德怀为司令员的中国人民志愿军开赴朝鲜，抗美援朝，保家卫国，与朝鲜军民并肩作战。</a:t>
            </a:r>
            <a:endParaRPr lang="zh-CN" altLang="en-US" sz="2800" b="1" spc="150" noProof="1">
              <a:solidFill>
                <a:schemeClr val="tx1"/>
              </a:solidFill>
              <a:latin typeface="+mj-ea"/>
              <a:ea typeface="+mj-ea"/>
            </a:endParaRPr>
          </a:p>
        </p:txBody>
      </p:sp>
      <p:sp>
        <p:nvSpPr>
          <p:cNvPr id="50" name="文本框 49"/>
          <p:cNvSpPr txBox="1"/>
          <p:nvPr>
            <p:custDataLst>
              <p:tags r:id="rId18"/>
            </p:custDataLst>
          </p:nvPr>
        </p:nvSpPr>
        <p:spPr>
          <a:xfrm>
            <a:off x="3691831" y="1761905"/>
            <a:ext cx="1741487" cy="4564658"/>
          </a:xfrm>
          <a:prstGeom prst="rect">
            <a:avLst/>
          </a:prstGeom>
          <a:noFill/>
        </p:spPr>
        <p:txBody>
          <a:bodyPr tIns="0"/>
          <a:lstStyle>
            <a:defPPr>
              <a:defRPr lang="en-US"/>
            </a:defPPr>
            <a:lvl1pPr indent="0">
              <a:lnSpc>
                <a:spcPct val="140000"/>
              </a:lnSpc>
              <a:buFont typeface="+mj-lt"/>
              <a:buNone/>
              <a:defRPr kumimoji="1" sz="1400">
                <a:solidFill>
                  <a:srgbClr val="222222">
                    <a:lumMod val="75000"/>
                    <a:lumOff val="25000"/>
                  </a:srgbClr>
                </a:solidFill>
              </a:defRPr>
            </a:lvl1pPr>
          </a:lstStyle>
          <a:p>
            <a:pPr defTabSz="457200">
              <a:lnSpc>
                <a:spcPct val="120000"/>
              </a:lnSpc>
            </a:pPr>
            <a:r>
              <a:rPr lang="zh-CN" altLang="en-US" sz="2800" b="1" noProof="1">
                <a:solidFill>
                  <a:schemeClr val="tx1"/>
                </a:solidFill>
                <a:latin typeface="+mj-ea"/>
                <a:ea typeface="+mj-ea"/>
                <a:cs typeface="微软雅黑" panose="020B0503020204020204" pitchFamily="34" charset="-122"/>
                <a:sym typeface="+mn-ea"/>
              </a:rPr>
              <a:t>经过五次战役，中朝军队把战线稳定在</a:t>
            </a:r>
            <a:r>
              <a:rPr lang="en-US" altLang="zh-CN" sz="2800" b="1" noProof="1">
                <a:solidFill>
                  <a:schemeClr val="tx1"/>
                </a:solidFill>
                <a:latin typeface="+mj-ea"/>
                <a:ea typeface="+mj-ea"/>
                <a:cs typeface="微软雅黑" panose="020B0503020204020204" pitchFamily="34" charset="-122"/>
                <a:sym typeface="+mn-ea"/>
              </a:rPr>
              <a:t>“</a:t>
            </a:r>
            <a:r>
              <a:rPr lang="zh-CN" altLang="en-US" sz="2800" b="1" noProof="1">
                <a:solidFill>
                  <a:schemeClr val="tx1"/>
                </a:solidFill>
                <a:latin typeface="+mj-ea"/>
                <a:ea typeface="+mj-ea"/>
                <a:cs typeface="微软雅黑" panose="020B0503020204020204" pitchFamily="34" charset="-122"/>
                <a:sym typeface="+mn-ea"/>
              </a:rPr>
              <a:t>三八线</a:t>
            </a:r>
            <a:r>
              <a:rPr lang="en-US" altLang="zh-CN" sz="2800" b="1" noProof="1">
                <a:solidFill>
                  <a:schemeClr val="tx1"/>
                </a:solidFill>
                <a:latin typeface="+mj-ea"/>
                <a:ea typeface="+mj-ea"/>
                <a:cs typeface="微软雅黑" panose="020B0503020204020204" pitchFamily="34" charset="-122"/>
                <a:sym typeface="+mn-ea"/>
              </a:rPr>
              <a:t>”</a:t>
            </a:r>
            <a:r>
              <a:rPr lang="zh-CN" altLang="en-US" sz="2800" b="1" noProof="1">
                <a:solidFill>
                  <a:schemeClr val="tx1"/>
                </a:solidFill>
                <a:latin typeface="+mj-ea"/>
                <a:ea typeface="+mj-ea"/>
                <a:cs typeface="微软雅黑" panose="020B0503020204020204" pitchFamily="34" charset="-122"/>
                <a:sym typeface="+mn-ea"/>
              </a:rPr>
              <a:t>附近，美国被迫同意进行谈判。</a:t>
            </a:r>
            <a:endParaRPr lang="zh-CN" altLang="en-US" sz="2800" b="1" noProof="1">
              <a:solidFill>
                <a:schemeClr val="tx1"/>
              </a:solidFill>
              <a:latin typeface="+mj-ea"/>
              <a:ea typeface="+mj-ea"/>
              <a:cs typeface="微软雅黑" panose="020B0503020204020204" pitchFamily="34" charset="-122"/>
              <a:sym typeface="+mn-ea"/>
            </a:endParaRPr>
          </a:p>
          <a:p>
            <a:pPr defTabSz="457200">
              <a:lnSpc>
                <a:spcPct val="120000"/>
              </a:lnSpc>
            </a:pPr>
            <a:endParaRPr lang="zh-CN" altLang="en-US" sz="2800" b="1" spc="150" noProof="1">
              <a:solidFill>
                <a:schemeClr val="tx1"/>
              </a:solidFill>
              <a:latin typeface="+mj-ea"/>
              <a:ea typeface="+mj-ea"/>
              <a:cs typeface="微软雅黑" panose="020B0503020204020204" pitchFamily="34" charset="-122"/>
              <a:sym typeface="+mn-ea"/>
            </a:endParaRPr>
          </a:p>
        </p:txBody>
      </p:sp>
      <p:sp>
        <p:nvSpPr>
          <p:cNvPr id="51" name="文本框 50"/>
          <p:cNvSpPr txBox="1"/>
          <p:nvPr>
            <p:custDataLst>
              <p:tags r:id="rId19"/>
            </p:custDataLst>
          </p:nvPr>
        </p:nvSpPr>
        <p:spPr>
          <a:xfrm>
            <a:off x="5834956" y="1779367"/>
            <a:ext cx="1827212" cy="4547195"/>
          </a:xfrm>
          <a:prstGeom prst="rect">
            <a:avLst/>
          </a:prstGeom>
          <a:noFill/>
        </p:spPr>
        <p:txBody>
          <a:bodyPr tIns="0"/>
          <a:lstStyle>
            <a:defPPr>
              <a:defRPr lang="en-US"/>
            </a:defPPr>
            <a:lvl1pPr indent="0">
              <a:lnSpc>
                <a:spcPct val="140000"/>
              </a:lnSpc>
              <a:buFont typeface="+mj-lt"/>
              <a:buNone/>
              <a:defRPr kumimoji="1" sz="1400">
                <a:solidFill>
                  <a:srgbClr val="222222">
                    <a:lumMod val="75000"/>
                    <a:lumOff val="25000"/>
                  </a:srgbClr>
                </a:solidFill>
              </a:defRPr>
            </a:lvl1pPr>
          </a:lstStyle>
          <a:p>
            <a:pPr defTabSz="457200">
              <a:lnSpc>
                <a:spcPct val="120000"/>
              </a:lnSpc>
            </a:pPr>
            <a:r>
              <a:rPr lang="zh-CN" altLang="en-US" sz="2800" b="1" spc="150" noProof="1">
                <a:solidFill>
                  <a:schemeClr val="tx1"/>
                </a:solidFill>
                <a:latin typeface="+mj-ea"/>
                <a:ea typeface="+mj-ea"/>
              </a:rPr>
              <a:t>志愿军入朝后，国内开展了轰轰烈烈的抗美援朝运动，有力地支持了抗美援朝战争。</a:t>
            </a:r>
            <a:endParaRPr lang="zh-CN" altLang="en-US" sz="2800" b="1" spc="150" noProof="1">
              <a:solidFill>
                <a:schemeClr val="tx1"/>
              </a:solidFill>
              <a:latin typeface="+mj-ea"/>
              <a:ea typeface="+mj-ea"/>
            </a:endParaRPr>
          </a:p>
        </p:txBody>
      </p:sp>
    </p:spTree>
    <p:custDataLst>
      <p:tags r:id="rId20"/>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47328" y="-106804"/>
            <a:ext cx="12072664" cy="2889250"/>
          </a:xfrm>
        </p:spPr>
        <p:txBody>
          <a:bodyPr>
            <a:noAutofit/>
          </a:bodyPr>
          <a:lstStyle/>
          <a:p>
            <a:pPr marL="36195" indent="0">
              <a:lnSpc>
                <a:spcPct val="115000"/>
              </a:lnSpc>
              <a:spcAft>
                <a:spcPct val="0"/>
              </a:spcAft>
              <a:buFont typeface="Arial" panose="020B0604020202020204" pitchFamily="34" charset="0"/>
              <a:buNone/>
            </a:pPr>
            <a:r>
              <a:rPr sz="3200" b="1" smtClean="0">
                <a:latin typeface="微软雅黑" panose="020B0503020204020204" pitchFamily="34" charset="-122"/>
                <a:cs typeface="微软雅黑" panose="020B0503020204020204" pitchFamily="34" charset="-122"/>
                <a:sym typeface="微软雅黑" panose="020B0503020204020204" pitchFamily="34" charset="-122"/>
              </a:rPr>
              <a:t>（</a:t>
            </a:r>
            <a:r>
              <a:rPr lang="en-US" altLang="zh-CN" sz="3200" b="1">
                <a:latin typeface="微软雅黑" panose="020B0503020204020204" pitchFamily="34" charset="-122"/>
                <a:cs typeface="微软雅黑" panose="020B0503020204020204" pitchFamily="34" charset="-122"/>
                <a:sym typeface="微软雅黑" panose="020B0503020204020204" pitchFamily="34" charset="-122"/>
              </a:rPr>
              <a:t>3</a:t>
            </a:r>
            <a:r>
              <a:rPr sz="3200" b="1">
                <a:latin typeface="微软雅黑" panose="020B0503020204020204" pitchFamily="34" charset="-122"/>
                <a:cs typeface="微软雅黑" panose="020B0503020204020204" pitchFamily="34" charset="-122"/>
                <a:sym typeface="微软雅黑" panose="020B0503020204020204" pitchFamily="34" charset="-122"/>
              </a:rPr>
              <a:t>）</a:t>
            </a:r>
            <a:r>
              <a:rPr sz="3200" b="1">
                <a:latin typeface="微软雅黑" panose="020B0503020204020204" pitchFamily="34" charset="-122"/>
                <a:cs typeface="微软雅黑" panose="020B0503020204020204" pitchFamily="34" charset="-122"/>
              </a:rPr>
              <a:t>影响：</a:t>
            </a:r>
            <a:endParaRPr sz="3200" b="1">
              <a:latin typeface="微软雅黑" panose="020B0503020204020204" pitchFamily="34" charset="-122"/>
              <a:cs typeface="微软雅黑" panose="020B0503020204020204" pitchFamily="34" charset="-122"/>
            </a:endParaRPr>
          </a:p>
          <a:p>
            <a:pPr marL="36195" indent="0">
              <a:lnSpc>
                <a:spcPct val="115000"/>
              </a:lnSpc>
              <a:spcAft>
                <a:spcPct val="0"/>
              </a:spcAft>
              <a:buFont typeface="Arial" panose="020B0604020202020204" pitchFamily="34" charset="0"/>
              <a:buNone/>
            </a:pPr>
            <a:r>
              <a:rPr sz="3200" b="1">
                <a:latin typeface="微软雅黑" panose="020B0503020204020204" pitchFamily="34" charset="-122"/>
                <a:cs typeface="微软雅黑" panose="020B0503020204020204" pitchFamily="34" charset="-122"/>
              </a:rPr>
              <a:t>①抗美援朝战争打出了国威和军威，提高了新中国的国际地位。</a:t>
            </a:r>
            <a:endParaRPr sz="3200" b="1">
              <a:latin typeface="微软雅黑" panose="020B0503020204020204" pitchFamily="34" charset="-122"/>
              <a:cs typeface="微软雅黑" panose="020B0503020204020204" pitchFamily="34" charset="-122"/>
            </a:endParaRPr>
          </a:p>
          <a:p>
            <a:pPr marL="36195" indent="0" algn="just">
              <a:lnSpc>
                <a:spcPct val="115000"/>
              </a:lnSpc>
              <a:spcAft>
                <a:spcPct val="0"/>
              </a:spcAft>
              <a:buFont typeface="Arial" panose="020B0604020202020204" pitchFamily="34" charset="0"/>
              <a:buNone/>
            </a:pPr>
            <a:r>
              <a:rPr sz="3200" b="1">
                <a:latin typeface="微软雅黑" panose="020B0503020204020204" pitchFamily="34" charset="-122"/>
                <a:cs typeface="微软雅黑" panose="020B0503020204020204" pitchFamily="34" charset="-122"/>
              </a:rPr>
              <a:t>②志愿军涌现出</a:t>
            </a:r>
            <a:r>
              <a:rPr lang="en-US" altLang="zh-CN" sz="3200" b="1">
                <a:latin typeface="微软雅黑" panose="020B0503020204020204" pitchFamily="34" charset="-122"/>
                <a:cs typeface="微软雅黑" panose="020B0503020204020204" pitchFamily="34" charset="-122"/>
              </a:rPr>
              <a:t>30</a:t>
            </a:r>
            <a:r>
              <a:rPr sz="3200" b="1">
                <a:latin typeface="微软雅黑" panose="020B0503020204020204" pitchFamily="34" charset="-122"/>
                <a:cs typeface="微软雅黑" panose="020B0503020204020204" pitchFamily="34" charset="-122"/>
              </a:rPr>
              <a:t>多万英雄模范和功臣，他们的事迹汇成强大的民族凝聚力，极大地鼓舞着全国人民为保卫和建设祖国而团结奋斗。</a:t>
            </a:r>
            <a:endParaRPr sz="3200" b="1">
              <a:latin typeface="微软雅黑" panose="020B0503020204020204" pitchFamily="34" charset="-122"/>
              <a:cs typeface="微软雅黑" panose="020B0503020204020204" pitchFamily="34" charset="-122"/>
            </a:endParaRPr>
          </a:p>
          <a:p>
            <a:pPr marL="36195" indent="0" algn="just">
              <a:lnSpc>
                <a:spcPct val="115000"/>
              </a:lnSpc>
              <a:spcAft>
                <a:spcPct val="0"/>
              </a:spcAft>
              <a:buFont typeface="Arial" panose="020B0604020202020204" pitchFamily="34" charset="0"/>
              <a:buNone/>
            </a:pPr>
            <a:r>
              <a:rPr lang="en-US" altLang="zh-CN" sz="3200" b="1">
                <a:latin typeface="微软雅黑" panose="020B0503020204020204" pitchFamily="34" charset="-122"/>
                <a:cs typeface="微软雅黑" panose="020B0503020204020204" pitchFamily="34" charset="-122"/>
                <a:sym typeface="+mn-ea"/>
              </a:rPr>
              <a:t>3</a:t>
            </a:r>
            <a:r>
              <a:rPr sz="3200" b="1">
                <a:latin typeface="微软雅黑" panose="020B0503020204020204" pitchFamily="34" charset="-122"/>
                <a:cs typeface="微软雅黑" panose="020B0503020204020204" pitchFamily="34" charset="-122"/>
                <a:sym typeface="+mn-ea"/>
              </a:rPr>
              <a:t>、使中美关系彻底破裂，美国</a:t>
            </a:r>
            <a:r>
              <a:rPr lang="zh-CN" sz="3200" b="1">
                <a:latin typeface="微软雅黑" panose="020B0503020204020204" pitchFamily="34" charset="-122"/>
                <a:cs typeface="微软雅黑" panose="020B0503020204020204" pitchFamily="34" charset="-122"/>
                <a:sym typeface="+mn-ea"/>
              </a:rPr>
              <a:t>采取</a:t>
            </a:r>
            <a:r>
              <a:rPr sz="3200" b="1">
                <a:latin typeface="微软雅黑" panose="020B0503020204020204" pitchFamily="34" charset="-122"/>
                <a:cs typeface="微软雅黑" panose="020B0503020204020204" pitchFamily="34" charset="-122"/>
                <a:sym typeface="+mn-ea"/>
              </a:rPr>
              <a:t>遏制中国，冷战从欧洲扩大到亚洲。</a:t>
            </a:r>
            <a:endParaRPr sz="3200" b="1">
              <a:latin typeface="微软雅黑" panose="020B0503020204020204" pitchFamily="34" charset="-122"/>
              <a:cs typeface="微软雅黑" panose="020B0503020204020204" pitchFamily="34" charset="-122"/>
              <a:sym typeface="+mn-ea"/>
            </a:endParaRPr>
          </a:p>
        </p:txBody>
      </p:sp>
      <p:pic>
        <p:nvPicPr>
          <p:cNvPr id="2" name="图片 1"/>
          <p:cNvPicPr>
            <a:picLocks noChangeAspect="1" noChangeArrowheads="1"/>
          </p:cNvPicPr>
          <p:nvPr>
            <p:custDataLst>
              <p:tags r:id="rId2"/>
            </p:custDataLst>
          </p:nvPr>
        </p:nvPicPr>
        <p:blipFill>
          <a:blip r:embed="rId3"/>
          <a:stretch>
            <a:fillRect/>
          </a:stretch>
        </p:blipFill>
        <p:spPr bwMode="auto">
          <a:xfrm>
            <a:off x="996950" y="3913505"/>
            <a:ext cx="4768850" cy="2476500"/>
          </a:xfrm>
          <a:prstGeom prst="rect">
            <a:avLst/>
          </a:prstGeom>
          <a:noFill/>
          <a:ln w="9525">
            <a:noFill/>
            <a:miter lim="800000"/>
            <a:headEnd/>
            <a:tailEnd/>
          </a:ln>
        </p:spPr>
      </p:pic>
      <p:sp>
        <p:nvSpPr>
          <p:cNvPr id="4" name="文本框 3"/>
          <p:cNvSpPr txBox="1">
            <a:spLocks noChangeArrowheads="1"/>
          </p:cNvSpPr>
          <p:nvPr>
            <p:custDataLst>
              <p:tags r:id="rId4"/>
            </p:custDataLst>
          </p:nvPr>
        </p:nvSpPr>
        <p:spPr bwMode="auto">
          <a:xfrm>
            <a:off x="1501775" y="6390005"/>
            <a:ext cx="3505200" cy="368300"/>
          </a:xfrm>
          <a:prstGeom prst="rect">
            <a:avLst/>
          </a:prstGeom>
          <a:noFill/>
          <a:ln w="9525">
            <a:noFill/>
            <a:miter lim="800000"/>
          </a:ln>
        </p:spPr>
        <p:txBody>
          <a:bodyPr>
            <a:spAutoFit/>
          </a:bodyPr>
          <a:lstStyle/>
          <a:p>
            <a:r>
              <a:rPr lang="zh-CN" altLang="en-US" b="1"/>
              <a:t>中国人民志愿军跨过鸭绿江</a:t>
            </a:r>
            <a:endParaRPr lang="zh-CN" altLang="en-US" b="1"/>
          </a:p>
        </p:txBody>
      </p:sp>
      <p:pic>
        <p:nvPicPr>
          <p:cNvPr id="9" name="图片 8" descr="509d86952b4f48b1bb07c76b42ac7fcf_th[1]"/>
          <p:cNvPicPr>
            <a:picLocks noChangeAspect="1" noChangeArrowheads="1"/>
          </p:cNvPicPr>
          <p:nvPr>
            <p:custDataLst>
              <p:tags r:id="rId5"/>
            </p:custDataLst>
          </p:nvPr>
        </p:nvPicPr>
        <p:blipFill>
          <a:blip r:embed="rId6"/>
          <a:stretch>
            <a:fillRect/>
          </a:stretch>
        </p:blipFill>
        <p:spPr bwMode="auto">
          <a:xfrm>
            <a:off x="6067425" y="3799205"/>
            <a:ext cx="2054225" cy="2705100"/>
          </a:xfrm>
          <a:prstGeom prst="rect">
            <a:avLst/>
          </a:prstGeom>
          <a:noFill/>
          <a:ln w="9525">
            <a:noFill/>
            <a:miter lim="800000"/>
            <a:headEnd/>
            <a:tailEnd/>
          </a:ln>
        </p:spPr>
      </p:pic>
      <p:sp>
        <p:nvSpPr>
          <p:cNvPr id="5" name="文本框 4"/>
          <p:cNvSpPr txBox="1">
            <a:spLocks noChangeArrowheads="1"/>
          </p:cNvSpPr>
          <p:nvPr>
            <p:custDataLst>
              <p:tags r:id="rId7"/>
            </p:custDataLst>
          </p:nvPr>
        </p:nvSpPr>
        <p:spPr bwMode="auto">
          <a:xfrm>
            <a:off x="6546850" y="6504305"/>
            <a:ext cx="871538" cy="368300"/>
          </a:xfrm>
          <a:prstGeom prst="rect">
            <a:avLst/>
          </a:prstGeom>
          <a:noFill/>
          <a:ln w="9525">
            <a:noFill/>
            <a:miter lim="800000"/>
          </a:ln>
        </p:spPr>
        <p:txBody>
          <a:bodyPr wrap="none">
            <a:spAutoFit/>
          </a:bodyPr>
          <a:lstStyle/>
          <a:p>
            <a:pPr algn="just"/>
            <a:r>
              <a:rPr lang="zh-CN" altLang="zh-CN" b="1">
                <a:latin typeface="华康行书体W5" charset="-122"/>
                <a:ea typeface="华康行书体W5" charset="-122"/>
              </a:rPr>
              <a:t>杨根思</a:t>
            </a:r>
            <a:endParaRPr lang="zh-CN" altLang="en-US" b="1">
              <a:latin typeface="华康行书体W5" charset="-122"/>
              <a:ea typeface="华康行书体W5" charset="-122"/>
            </a:endParaRPr>
          </a:p>
        </p:txBody>
      </p:sp>
      <p:pic>
        <p:nvPicPr>
          <p:cNvPr id="10" name="图片 9" descr="1fd876dd22dc46a992627abb174e0c88[1]"/>
          <p:cNvPicPr>
            <a:picLocks noChangeAspect="1" noChangeArrowheads="1"/>
          </p:cNvPicPr>
          <p:nvPr>
            <p:custDataLst>
              <p:tags r:id="rId8"/>
            </p:custDataLst>
          </p:nvPr>
        </p:nvPicPr>
        <p:blipFill>
          <a:blip r:embed="rId9"/>
          <a:stretch>
            <a:fillRect/>
          </a:stretch>
        </p:blipFill>
        <p:spPr bwMode="auto">
          <a:xfrm>
            <a:off x="8407400" y="3799205"/>
            <a:ext cx="3603625" cy="2706688"/>
          </a:xfrm>
          <a:prstGeom prst="rect">
            <a:avLst/>
          </a:prstGeom>
          <a:noFill/>
          <a:ln w="9525">
            <a:noFill/>
            <a:miter lim="800000"/>
            <a:headEnd/>
            <a:tailEnd/>
          </a:ln>
        </p:spPr>
      </p:pic>
      <p:sp>
        <p:nvSpPr>
          <p:cNvPr id="6" name="文本框 5"/>
          <p:cNvSpPr txBox="1">
            <a:spLocks noChangeArrowheads="1"/>
          </p:cNvSpPr>
          <p:nvPr>
            <p:custDataLst>
              <p:tags r:id="rId10"/>
            </p:custDataLst>
          </p:nvPr>
        </p:nvSpPr>
        <p:spPr bwMode="auto">
          <a:xfrm>
            <a:off x="9775825" y="6505893"/>
            <a:ext cx="871538" cy="368300"/>
          </a:xfrm>
          <a:prstGeom prst="rect">
            <a:avLst/>
          </a:prstGeom>
          <a:noFill/>
          <a:ln w="9525">
            <a:noFill/>
            <a:miter lim="800000"/>
          </a:ln>
        </p:spPr>
        <p:txBody>
          <a:bodyPr wrap="none">
            <a:spAutoFit/>
          </a:bodyPr>
          <a:lstStyle/>
          <a:p>
            <a:r>
              <a:rPr lang="zh-CN" altLang="zh-CN" b="1">
                <a:latin typeface="华康行书体W5" charset="-122"/>
                <a:ea typeface="华康行书体W5" charset="-122"/>
              </a:rPr>
              <a:t>黄继光</a:t>
            </a:r>
            <a:endParaRPr lang="zh-CN" altLang="en-US" b="1">
              <a:latin typeface="华康行书体W5" charset="-122"/>
              <a:ea typeface="华康行书体W5" charset="-122"/>
            </a:endParaRPr>
          </a:p>
        </p:txBody>
      </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6" descr="信纸"/>
          <p:cNvSpPr txBox="1">
            <a:spLocks noChangeArrowheads="1"/>
          </p:cNvSpPr>
          <p:nvPr>
            <p:custDataLst>
              <p:tags r:id="rId1"/>
            </p:custDataLst>
          </p:nvPr>
        </p:nvSpPr>
        <p:spPr bwMode="auto">
          <a:xfrm>
            <a:off x="0" y="-12700"/>
            <a:ext cx="12191365" cy="706755"/>
          </a:xfrm>
          <a:prstGeom prst="rect">
            <a:avLst/>
          </a:prstGeom>
          <a:noFill/>
          <a:ln w="9525">
            <a:noFill/>
            <a:miter lim="800000"/>
          </a:ln>
          <a:effectLst/>
        </p:spPr>
        <p:txBody>
          <a:bodyPr wrap="square">
            <a:spAutoFit/>
          </a:bodyPr>
          <a:lstStyle/>
          <a:p>
            <a:pPr>
              <a:spcBef>
                <a:spcPct val="50000"/>
              </a:spcBef>
            </a:pPr>
            <a:r>
              <a:rPr lang="zh-CN" altLang="en-US" sz="4000" b="1" smtClean="0">
                <a:latin typeface="微软雅黑" panose="020B0503020204020204" pitchFamily="34" charset="-122"/>
                <a:ea typeface="微软雅黑" panose="020B0503020204020204" pitchFamily="34" charset="-122"/>
              </a:rPr>
              <a:t>新中国成立之后所面临的国际、国内形势是怎样的？</a:t>
            </a:r>
            <a:endParaRPr lang="zh-CN" altLang="en-US" sz="4000" b="1" smtClean="0">
              <a:latin typeface="微软雅黑" panose="020B0503020204020204" pitchFamily="34" charset="-122"/>
              <a:ea typeface="微软雅黑" panose="020B0503020204020204" pitchFamily="34" charset="-122"/>
            </a:endParaRPr>
          </a:p>
        </p:txBody>
      </p:sp>
      <p:sp>
        <p:nvSpPr>
          <p:cNvPr id="5" name="Rounded Rectangle 4"/>
          <p:cNvSpPr/>
          <p:nvPr>
            <p:custDataLst>
              <p:tags r:id="rId2"/>
            </p:custDataLst>
          </p:nvPr>
        </p:nvSpPr>
        <p:spPr>
          <a:xfrm>
            <a:off x="695682" y="1190381"/>
            <a:ext cx="7490418" cy="54818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aphicFrame>
        <p:nvGraphicFramePr>
          <p:cNvPr id="16" name="Object 2"/>
          <p:cNvGraphicFramePr>
            <a:graphicFrameLocks noChangeAspect="1"/>
          </p:cNvGraphicFramePr>
          <p:nvPr>
            <p:custDataLst>
              <p:tags r:id="rId3"/>
            </p:custDataLst>
          </p:nvPr>
        </p:nvGraphicFramePr>
        <p:xfrm>
          <a:off x="239395" y="1078230"/>
          <a:ext cx="6244590" cy="4813300"/>
        </p:xfrm>
        <a:graphic>
          <a:graphicData uri="http://schemas.openxmlformats.org/presentationml/2006/ole">
            <mc:AlternateContent xmlns:mc="http://schemas.openxmlformats.org/markup-compatibility/2006">
              <mc:Choice xmlns:v="urn:schemas-microsoft-com:vml" Requires="v">
                <p:oleObj spid="_x0000_s1038" name="" r:id="rId4" imgW="7715250" imgH="5791200" progId="PBrush">
                  <p:embed/>
                </p:oleObj>
              </mc:Choice>
              <mc:Fallback>
                <p:oleObj name="" r:id="rId4" imgW="7715250" imgH="5791200" progId="PBrush">
                  <p:embed/>
                  <p:pic>
                    <p:nvPicPr>
                      <p:cNvPr id="0" name="OLE substitute image"/>
                      <p:cNvPicPr/>
                      <p:nvPr/>
                    </p:nvPicPr>
                    <p:blipFill>
                      <a:blip r:embed="rId5">
                        <a:extLst>
                          <a:ext uri="{28A0092B-C50C-407E-A947-70E740481C1C}">
                            <a14:useLocalDpi xmlns:a14="http://schemas.microsoft.com/office/drawing/2010/main" val="0"/>
                          </a:ext>
                        </a:extLst>
                      </a:blip>
                      <a:stretch>
                        <a:fillRect/>
                      </a:stretch>
                    </p:blipFill>
                    <p:spPr>
                      <a:xfrm>
                        <a:off x="239395" y="1078230"/>
                        <a:ext cx="6244590" cy="4813300"/>
                      </a:xfrm>
                      <a:prstGeom prst="rect">
                        <a:avLst/>
                      </a:prstGeom>
                      <a:noFill/>
                      <a:effectLst/>
                    </p:spPr>
                  </p:pic>
                </p:oleObj>
              </mc:Fallback>
            </mc:AlternateContent>
          </a:graphicData>
        </a:graphic>
      </p:graphicFrame>
      <p:sp>
        <p:nvSpPr>
          <p:cNvPr id="18" name="Text Box 4"/>
          <p:cNvSpPr txBox="1">
            <a:spLocks noChangeArrowheads="1"/>
          </p:cNvSpPr>
          <p:nvPr>
            <p:custDataLst>
              <p:tags r:id="rId6"/>
            </p:custDataLst>
          </p:nvPr>
        </p:nvSpPr>
        <p:spPr bwMode="auto">
          <a:xfrm>
            <a:off x="4156613" y="2412978"/>
            <a:ext cx="2067005" cy="460375"/>
          </a:xfrm>
          <a:prstGeom prst="rect">
            <a:avLst/>
          </a:prstGeom>
          <a:solidFill>
            <a:srgbClr val="FFFFFF">
              <a:alpha val="54118"/>
            </a:srgbClr>
          </a:solidFill>
          <a:ln w="9525">
            <a:noFill/>
            <a:miter lim="800000"/>
          </a:ln>
          <a:effectLst/>
        </p:spPr>
        <p:txBody>
          <a:bodyPr wrap="square">
            <a:spAutoFit/>
          </a:bodyPr>
          <a:lstStyle/>
          <a:p>
            <a:r>
              <a:rPr lang="zh-CN" altLang="en-US" sz="2400" b="1">
                <a:latin typeface="微软雅黑" panose="020B0503020204020204" pitchFamily="34" charset="-122"/>
                <a:ea typeface="微软雅黑" panose="020B0503020204020204" pitchFamily="34" charset="-122"/>
              </a:rPr>
              <a:t>资本主义阵营</a:t>
            </a:r>
            <a:endParaRPr lang="zh-CN" altLang="en-US" sz="2400" b="1">
              <a:latin typeface="微软雅黑" panose="020B0503020204020204" pitchFamily="34" charset="-122"/>
              <a:ea typeface="微软雅黑" panose="020B0503020204020204" pitchFamily="34" charset="-122"/>
            </a:endParaRPr>
          </a:p>
        </p:txBody>
      </p:sp>
      <p:sp>
        <p:nvSpPr>
          <p:cNvPr id="17" name="Text Box 3"/>
          <p:cNvSpPr txBox="1">
            <a:spLocks noChangeArrowheads="1"/>
          </p:cNvSpPr>
          <p:nvPr>
            <p:custDataLst>
              <p:tags r:id="rId7"/>
            </p:custDataLst>
          </p:nvPr>
        </p:nvSpPr>
        <p:spPr bwMode="auto">
          <a:xfrm>
            <a:off x="1022772" y="2412979"/>
            <a:ext cx="2376170" cy="460375"/>
          </a:xfrm>
          <a:prstGeom prst="rect">
            <a:avLst/>
          </a:prstGeom>
          <a:solidFill>
            <a:srgbClr val="FFFFFF">
              <a:alpha val="50196"/>
            </a:srgbClr>
          </a:solidFill>
          <a:ln w="9525">
            <a:noFill/>
            <a:miter lim="800000"/>
          </a:ln>
          <a:effectLst/>
        </p:spPr>
        <p:txBody>
          <a:bodyPr>
            <a:spAutoFit/>
          </a:bodyPr>
          <a:lstStyle/>
          <a:p>
            <a:pPr>
              <a:spcBef>
                <a:spcPct val="50000"/>
              </a:spcBef>
            </a:pPr>
            <a:r>
              <a:rPr lang="zh-CN" altLang="en-US" sz="2400" b="1">
                <a:latin typeface="微软雅黑" panose="020B0503020204020204" pitchFamily="34" charset="-122"/>
                <a:ea typeface="微软雅黑" panose="020B0503020204020204" pitchFamily="34" charset="-122"/>
              </a:rPr>
              <a:t>社会主义阵营</a:t>
            </a:r>
            <a:endParaRPr lang="zh-CN" altLang="en-US" sz="2400" b="1">
              <a:latin typeface="微软雅黑" panose="020B0503020204020204" pitchFamily="34" charset="-122"/>
              <a:ea typeface="微软雅黑" panose="020B0503020204020204" pitchFamily="34" charset="-122"/>
            </a:endParaRPr>
          </a:p>
        </p:txBody>
      </p:sp>
      <p:sp>
        <p:nvSpPr>
          <p:cNvPr id="3" name="文本框 2"/>
          <p:cNvSpPr txBox="1"/>
          <p:nvPr>
            <p:custDataLst>
              <p:tags r:id="rId8"/>
            </p:custDataLst>
          </p:nvPr>
        </p:nvSpPr>
        <p:spPr>
          <a:xfrm>
            <a:off x="6483350" y="694055"/>
            <a:ext cx="5708015" cy="6123940"/>
          </a:xfrm>
          <a:prstGeom prst="rect">
            <a:avLst/>
          </a:prstGeom>
          <a:noFill/>
        </p:spPr>
        <p:txBody>
          <a:bodyPr wrap="square" rtlCol="0" anchor="t">
            <a:spAutoFit/>
          </a:bodyPr>
          <a:lstStyle/>
          <a:p>
            <a:pPr fontAlgn="auto">
              <a:lnSpc>
                <a:spcPct val="100000"/>
              </a:lnSpc>
            </a:pPr>
            <a:r>
              <a:rPr lang="zh-CN" altLang="en-US" sz="2800" b="1">
                <a:solidFill>
                  <a:srgbClr val="FF0000"/>
                </a:solidFill>
                <a:latin typeface="微软雅黑" panose="020B0503020204020204" pitchFamily="34" charset="-122"/>
                <a:ea typeface="微软雅黑" panose="020B0503020204020204" pitchFamily="34" charset="-122"/>
                <a:cs typeface="黑体" panose="02010609060101010101" charset="-122"/>
                <a:sym typeface="+mn-ea"/>
              </a:rPr>
              <a:t>国际环境：</a:t>
            </a:r>
            <a:r>
              <a:rPr lang="zh-CN" altLang="en-US" sz="2800" b="1">
                <a:latin typeface="微软雅黑" panose="020B0503020204020204" pitchFamily="34" charset="-122"/>
                <a:ea typeface="微软雅黑" panose="020B0503020204020204" pitchFamily="34" charset="-122"/>
                <a:cs typeface="黑体" panose="02010609060101010101" charset="-122"/>
                <a:sym typeface="+mn-ea"/>
              </a:rPr>
              <a:t>中华人民共和国成立时，以美国为首的资本主义阵营和以苏联为首的社会主义阵营之间的对立和激烈斗争引发世界新的动荡与不安；以美国为首的资本主义阵营对新中国采取经济上封锁、军事上包围、政治上不承认的政策。</a:t>
            </a:r>
            <a:endParaRPr lang="zh-CN" altLang="en-US" sz="2800" b="1">
              <a:latin typeface="微软雅黑" panose="020B0503020204020204" pitchFamily="34" charset="-122"/>
              <a:ea typeface="微软雅黑" panose="020B0503020204020204" pitchFamily="34" charset="-122"/>
              <a:cs typeface="黑体" panose="02010609060101010101" charset="-122"/>
            </a:endParaRPr>
          </a:p>
          <a:p>
            <a:pPr fontAlgn="auto">
              <a:lnSpc>
                <a:spcPct val="100000"/>
              </a:lnSpc>
            </a:pPr>
            <a:r>
              <a:rPr lang="zh-CN" altLang="en-US" sz="2800" b="1">
                <a:solidFill>
                  <a:srgbClr val="FF0000"/>
                </a:solidFill>
                <a:latin typeface="微软雅黑" panose="020B0503020204020204" pitchFamily="34" charset="-122"/>
                <a:ea typeface="微软雅黑" panose="020B0503020204020204" pitchFamily="34" charset="-122"/>
                <a:cs typeface="黑体" panose="02010609060101010101" charset="-122"/>
                <a:sym typeface="+mn-ea"/>
              </a:rPr>
              <a:t>国内环境：</a:t>
            </a:r>
            <a:r>
              <a:rPr lang="zh-CN" altLang="en-US" sz="2800" b="1">
                <a:latin typeface="微软雅黑" panose="020B0503020204020204" pitchFamily="34" charset="-122"/>
                <a:ea typeface="微软雅黑" panose="020B0503020204020204" pitchFamily="34" charset="-122"/>
                <a:cs typeface="黑体" panose="02010609060101010101" charset="-122"/>
                <a:sym typeface="+mn-ea"/>
              </a:rPr>
              <a:t>新中国成立后，人民政权急需进一步巩固，经济上积贫积</a:t>
            </a:r>
            <a:r>
              <a:rPr lang="zh-CN" altLang="en-US" sz="2800" b="1">
                <a:solidFill>
                  <a:srgbClr val="FF0000"/>
                </a:solidFill>
                <a:latin typeface="微软雅黑" panose="020B0503020204020204" pitchFamily="34" charset="-122"/>
                <a:ea typeface="微软雅黑" panose="020B0503020204020204" pitchFamily="34" charset="-122"/>
                <a:cs typeface="黑体" panose="02010609060101010101" charset="-122"/>
                <a:sym typeface="+mn-ea"/>
              </a:rPr>
              <a:t>弱，百废待兴。</a:t>
            </a:r>
            <a:endParaRPr lang="zh-CN" altLang="en-US" sz="2800" b="1">
              <a:solidFill>
                <a:srgbClr val="FF0000"/>
              </a:solidFill>
              <a:latin typeface="微软雅黑" panose="020B0503020204020204" pitchFamily="34" charset="-122"/>
              <a:ea typeface="微软雅黑" panose="020B0503020204020204" pitchFamily="34" charset="-122"/>
              <a:cs typeface="黑体" panose="02010609060101010101" charset="-122"/>
            </a:endParaRPr>
          </a:p>
          <a:p>
            <a:pPr fontAlgn="auto">
              <a:lnSpc>
                <a:spcPct val="100000"/>
              </a:lnSpc>
            </a:pPr>
            <a:r>
              <a:rPr lang="zh-CN" altLang="en-US" sz="2800" b="1">
                <a:solidFill>
                  <a:srgbClr val="FF0000"/>
                </a:solidFill>
                <a:latin typeface="微软雅黑" panose="020B0503020204020204" pitchFamily="34" charset="-122"/>
                <a:ea typeface="微软雅黑" panose="020B0503020204020204" pitchFamily="34" charset="-122"/>
                <a:cs typeface="黑体" panose="02010609060101010101" charset="-122"/>
                <a:sym typeface="+mn-ea"/>
              </a:rPr>
              <a:t>外交任务：</a:t>
            </a:r>
            <a:r>
              <a:rPr lang="zh-CN" altLang="en-US" sz="2800" b="1">
                <a:latin typeface="微软雅黑" panose="020B0503020204020204" pitchFamily="34" charset="-122"/>
                <a:ea typeface="微软雅黑" panose="020B0503020204020204" pitchFamily="34" charset="-122"/>
                <a:cs typeface="黑体" panose="02010609060101010101" charset="-122"/>
                <a:sym typeface="+mn-ea"/>
              </a:rPr>
              <a:t>打破外交封锁，获得外交承认，在维护主权独立的前提下为新中国的经济建设和政权巩固拓展国际空间。</a:t>
            </a:r>
            <a:endParaRPr lang="zh-CN" altLang="en-US" sz="28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标题 1"/>
          <p:cNvSpPr>
            <a:spLocks noGrp="1"/>
          </p:cNvSpPr>
          <p:nvPr>
            <p:ph type="title"/>
            <p:custDataLst>
              <p:tags r:id="rId1"/>
            </p:custDataLst>
          </p:nvPr>
        </p:nvSpPr>
        <p:spPr>
          <a:xfrm>
            <a:off x="319585" y="260648"/>
            <a:ext cx="11202490" cy="442912"/>
          </a:xfrm>
        </p:spPr>
        <p:txBody>
          <a:bodyPr/>
          <a:lstStyle/>
          <a:p>
            <a:r>
              <a:rPr sz="3200" b="1" err="1">
                <a:sym typeface="微软雅黑" panose="020B0503020204020204" pitchFamily="34" charset="-122"/>
              </a:rPr>
              <a:t>三</a:t>
            </a:r>
            <a:r>
              <a:rPr lang="en-US" altLang="zh-CN" sz="3200" b="1" err="1">
                <a:sym typeface="微软雅黑" panose="020B0503020204020204" pitchFamily="34" charset="-122"/>
              </a:rPr>
              <a:t>.</a:t>
            </a:r>
            <a:r>
              <a:rPr sz="3200" b="1" err="1">
                <a:sym typeface="微软雅黑" panose="020B0503020204020204" pitchFamily="34" charset="-122"/>
              </a:rPr>
              <a:t>开创独立自主的和平外交</a:t>
            </a:r>
            <a:endParaRPr sz="3200" b="1">
              <a:sym typeface="微软雅黑" panose="020B0503020204020204" pitchFamily="34" charset="-122"/>
            </a:endParaRPr>
          </a:p>
        </p:txBody>
      </p:sp>
      <p:sp>
        <p:nvSpPr>
          <p:cNvPr id="3" name="内容占位符 2"/>
          <p:cNvSpPr>
            <a:spLocks noGrp="1"/>
          </p:cNvSpPr>
          <p:nvPr>
            <p:ph idx="1"/>
            <p:custDataLst>
              <p:tags r:id="rId2"/>
            </p:custDataLst>
          </p:nvPr>
        </p:nvSpPr>
        <p:spPr>
          <a:xfrm>
            <a:off x="320040" y="2353310"/>
            <a:ext cx="11570335" cy="2298065"/>
          </a:xfrm>
        </p:spPr>
        <p:txBody>
          <a:bodyPr>
            <a:noAutofit/>
          </a:bodyPr>
          <a:lstStyle/>
          <a:p>
            <a:pPr marL="215900" indent="0">
              <a:lnSpc>
                <a:spcPct val="120000"/>
              </a:lnSpc>
              <a:buFont typeface="Arial" panose="020B0604020202020204" pitchFamily="34" charset="0"/>
              <a:buNone/>
            </a:pPr>
            <a:r>
              <a:rPr lang="en-US" altLang="zh-CN" sz="3200" b="1">
                <a:latin typeface="微软雅黑" panose="020B0503020204020204" pitchFamily="34" charset="-122"/>
                <a:sym typeface="微软雅黑" panose="020B0503020204020204" pitchFamily="34" charset="-122"/>
              </a:rPr>
              <a:t> 1.</a:t>
            </a:r>
            <a:r>
              <a:rPr sz="3200" b="1">
                <a:latin typeface="微软雅黑" panose="020B0503020204020204" pitchFamily="34" charset="-122"/>
                <a:sym typeface="微软雅黑" panose="020B0503020204020204" pitchFamily="34" charset="-122"/>
              </a:rPr>
              <a:t>外交方针</a:t>
            </a:r>
            <a:endParaRPr sz="3200" b="1">
              <a:latin typeface="微软雅黑" panose="020B0503020204020204" pitchFamily="34" charset="-122"/>
              <a:sym typeface="微软雅黑" panose="020B0503020204020204" pitchFamily="34" charset="-122"/>
            </a:endParaRPr>
          </a:p>
          <a:p>
            <a:pPr marL="215900" indent="0">
              <a:lnSpc>
                <a:spcPct val="120000"/>
              </a:lnSpc>
              <a:buFont typeface="Arial" panose="020B0604020202020204" pitchFamily="34" charset="0"/>
              <a:buNone/>
            </a:pPr>
            <a:r>
              <a:rPr lang="en-US" altLang="zh-CN" sz="3200" b="1" err="1">
                <a:solidFill>
                  <a:srgbClr val="FF0000"/>
                </a:solidFill>
                <a:latin typeface="微软雅黑" panose="020B0503020204020204" pitchFamily="34" charset="-122"/>
                <a:sym typeface="微软雅黑" panose="020B0503020204020204" pitchFamily="34" charset="-122"/>
              </a:rPr>
              <a:t>与新中国建交必须遵循什么原则？</a:t>
            </a:r>
            <a:endParaRPr lang="en-US" altLang="zh-CN" sz="3200" b="1">
              <a:solidFill>
                <a:srgbClr val="FF0000"/>
              </a:solidFill>
              <a:latin typeface="微软雅黑" panose="020B0503020204020204" pitchFamily="34" charset="-122"/>
              <a:sym typeface="微软雅黑" panose="020B0503020204020204" pitchFamily="34" charset="-122"/>
            </a:endParaRPr>
          </a:p>
          <a:p>
            <a:pPr marL="215900" indent="0">
              <a:lnSpc>
                <a:spcPct val="120000"/>
              </a:lnSpc>
              <a:buFont typeface="Arial" panose="020B0604020202020204" pitchFamily="34" charset="0"/>
              <a:buNone/>
            </a:pPr>
            <a:r>
              <a:rPr lang="en-US" altLang="zh-CN" sz="3200" b="1" err="1">
                <a:latin typeface="微软雅黑" panose="020B0503020204020204" pitchFamily="34" charset="-122"/>
                <a:sym typeface="微软雅黑" panose="020B0503020204020204" pitchFamily="34" charset="-122"/>
              </a:rPr>
              <a:t>独立自主的和平外交方针</a:t>
            </a:r>
            <a:endParaRPr lang="en-US" altLang="zh-CN" sz="3200" b="1">
              <a:latin typeface="微软雅黑" panose="020B0503020204020204" pitchFamily="34" charset="-122"/>
              <a:sym typeface="微软雅黑" panose="020B0503020204020204" pitchFamily="34" charset="-122"/>
            </a:endParaRPr>
          </a:p>
        </p:txBody>
      </p:sp>
      <p:sp>
        <p:nvSpPr>
          <p:cNvPr id="36" name="文本框 50"/>
          <p:cNvSpPr txBox="1"/>
          <p:nvPr>
            <p:custDataLst>
              <p:tags r:id="rId3"/>
            </p:custDataLst>
          </p:nvPr>
        </p:nvSpPr>
        <p:spPr>
          <a:xfrm>
            <a:off x="6340475" y="3755390"/>
            <a:ext cx="5589905" cy="521970"/>
          </a:xfrm>
          <a:prstGeom prst="rect">
            <a:avLst/>
          </a:prstGeom>
          <a:noFill/>
          <a:ln>
            <a:solidFill>
              <a:schemeClr val="tx1"/>
            </a:solidFill>
          </a:ln>
        </p:spPr>
        <p:txBody>
          <a:bodyPr wrap="square" rtlCol="0" anchor="t">
            <a:spAutoFit/>
          </a:bodyPr>
          <a:lstStyle/>
          <a:p>
            <a:pPr algn="ctr"/>
            <a:r>
              <a:rPr lang="zh-CN" altLang="en-US" sz="2800" b="1" smtClean="0">
                <a:latin typeface="微软雅黑" panose="020B0503020204020204" pitchFamily="34" charset="-122"/>
                <a:ea typeface="微软雅黑" panose="020B0503020204020204" pitchFamily="34" charset="-122"/>
                <a:sym typeface="+mn-ea"/>
              </a:rPr>
              <a:t>国</a:t>
            </a:r>
            <a:r>
              <a:rPr lang="zh-CN" altLang="en-US" sz="2800" b="1">
                <a:latin typeface="微软雅黑" panose="020B0503020204020204" pitchFamily="34" charset="-122"/>
                <a:ea typeface="微软雅黑" panose="020B0503020204020204" pitchFamily="34" charset="-122"/>
                <a:sym typeface="+mn-ea"/>
              </a:rPr>
              <a:t>家性质和国家利益</a:t>
            </a:r>
            <a:endParaRPr lang="zh-CN" altLang="en-US" sz="2800" b="1">
              <a:latin typeface="微软雅黑" panose="020B0503020204020204" pitchFamily="34" charset="-122"/>
              <a:ea typeface="微软雅黑" panose="020B0503020204020204" pitchFamily="34" charset="-122"/>
              <a:sym typeface="+mn-ea"/>
            </a:endParaRPr>
          </a:p>
        </p:txBody>
      </p:sp>
      <p:cxnSp>
        <p:nvCxnSpPr>
          <p:cNvPr id="38" name="直接箭头连接符 37"/>
          <p:cNvCxnSpPr>
            <a:stCxn id="36" idx="1"/>
          </p:cNvCxnSpPr>
          <p:nvPr>
            <p:custDataLst>
              <p:tags r:id="rId4"/>
            </p:custDataLst>
          </p:nvPr>
        </p:nvCxnSpPr>
        <p:spPr>
          <a:xfrm flipH="1">
            <a:off x="5452110" y="4016375"/>
            <a:ext cx="888365" cy="1346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文本框 48"/>
          <p:cNvSpPr txBox="1"/>
          <p:nvPr>
            <p:custDataLst>
              <p:tags r:id="rId5"/>
            </p:custDataLst>
          </p:nvPr>
        </p:nvSpPr>
        <p:spPr>
          <a:xfrm>
            <a:off x="6779895" y="1305560"/>
            <a:ext cx="5110480" cy="1659255"/>
          </a:xfrm>
          <a:prstGeom prst="rect">
            <a:avLst/>
          </a:prstGeom>
          <a:noFill/>
          <a:ln>
            <a:solidFill>
              <a:schemeClr val="tx1"/>
            </a:solidFill>
          </a:ln>
        </p:spPr>
        <p:txBody>
          <a:bodyPr wrap="square" lIns="121917" tIns="60958" rIns="121917" bIns="60958" rtlCol="0">
            <a:spAutoFit/>
          </a:bodyPr>
          <a:lstStyle/>
          <a:p>
            <a:r>
              <a:rPr lang="zh-CN" altLang="en-US" sz="2800" b="1" smtClean="0">
                <a:solidFill>
                  <a:srgbClr val="C00000"/>
                </a:solidFill>
                <a:latin typeface="微软雅黑" panose="020B0503020204020204" pitchFamily="34" charset="-122"/>
                <a:ea typeface="微软雅黑" panose="020B0503020204020204" pitchFamily="34" charset="-122"/>
              </a:rPr>
              <a:t>小知识：</a:t>
            </a:r>
            <a:r>
              <a:rPr lang="zh-CN" altLang="en-US" sz="2400" b="1">
                <a:solidFill>
                  <a:srgbClr val="FF0000"/>
                </a:solidFill>
                <a:latin typeface="微软雅黑" panose="020B0503020204020204" pitchFamily="34" charset="-122"/>
                <a:ea typeface="微软雅黑" panose="020B0503020204020204" pitchFamily="34" charset="-122"/>
              </a:rPr>
              <a:t>国家性质和国家利益</a:t>
            </a:r>
            <a:r>
              <a:rPr lang="zh-CN" altLang="en-US" sz="2400" b="1">
                <a:latin typeface="微软雅黑" panose="020B0503020204020204" pitchFamily="34" charset="-122"/>
                <a:ea typeface="微软雅黑" panose="020B0503020204020204" pitchFamily="34" charset="-122"/>
              </a:rPr>
              <a:t>是制定外交政策的根本出发点。此外制定外交政策还要依据</a:t>
            </a:r>
            <a:r>
              <a:rPr lang="zh-CN" altLang="en-US" sz="2400" b="1">
                <a:solidFill>
                  <a:srgbClr val="FF0000"/>
                </a:solidFill>
                <a:latin typeface="微软雅黑" panose="020B0503020204020204" pitchFamily="34" charset="-122"/>
                <a:ea typeface="微软雅黑" panose="020B0503020204020204" pitchFamily="34" charset="-122"/>
              </a:rPr>
              <a:t>国家实力、国际环境、社会制度和意识形态</a:t>
            </a:r>
            <a:r>
              <a:rPr lang="zh-CN" altLang="en-US" sz="2400" b="1">
                <a:latin typeface="微软雅黑" panose="020B0503020204020204" pitchFamily="34" charset="-122"/>
                <a:ea typeface="微软雅黑" panose="020B0503020204020204" pitchFamily="34" charset="-122"/>
              </a:rPr>
              <a:t>等。</a:t>
            </a:r>
            <a:endParaRPr lang="zh-CN" altLang="en-US" sz="2400" b="1">
              <a:latin typeface="微软雅黑" panose="020B0503020204020204" pitchFamily="34" charset="-122"/>
              <a:ea typeface="微软雅黑" panose="020B0503020204020204" pitchFamily="34" charset="-122"/>
            </a:endParaRPr>
          </a:p>
        </p:txBody>
      </p:sp>
      <p:sp>
        <p:nvSpPr>
          <p:cNvPr id="100" name="文本框 99"/>
          <p:cNvSpPr txBox="1"/>
          <p:nvPr>
            <p:custDataLst>
              <p:tags r:id="rId6"/>
            </p:custDataLst>
          </p:nvPr>
        </p:nvSpPr>
        <p:spPr>
          <a:xfrm>
            <a:off x="318770" y="5387975"/>
            <a:ext cx="12018010" cy="1076325"/>
          </a:xfrm>
          <a:prstGeom prst="rect">
            <a:avLst/>
          </a:prstGeom>
          <a:noFill/>
          <a:ln w="9525">
            <a:noFill/>
          </a:ln>
        </p:spPr>
        <p:txBody>
          <a:bodyPr wrap="square">
            <a:spAutoFit/>
          </a:bodyPr>
          <a:lstStyle/>
          <a:p>
            <a:pPr marL="0" indent="0" eaLnBrk="1" latinLnBrk="0" hangingPunct="1"/>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概括为</a:t>
            </a:r>
            <a:r>
              <a:rPr lang="en-US" altLang="zh-CN" sz="32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a:t>
            </a:r>
            <a:r>
              <a:rPr lang="en-US" sz="3200" b="1">
                <a:latin typeface="微软雅黑" panose="020B0503020204020204" pitchFamily="34" charset="-122"/>
                <a:ea typeface="微软雅黑" panose="020B0503020204020204" pitchFamily="34" charset="-122"/>
                <a:cs typeface="微软雅黑" panose="020B0503020204020204" pitchFamily="34" charset="-122"/>
              </a:rPr>
              <a:t>“</a:t>
            </a:r>
            <a:r>
              <a:rPr lang="zh-CN" sz="3200" b="1" u="sng">
                <a:latin typeface="微软雅黑" panose="020B0503020204020204" pitchFamily="34" charset="-122"/>
                <a:ea typeface="微软雅黑" panose="020B0503020204020204" pitchFamily="34" charset="-122"/>
                <a:cs typeface="微软雅黑" panose="020B0503020204020204" pitchFamily="34" charset="-122"/>
              </a:rPr>
              <a:t>一边倒</a:t>
            </a:r>
            <a:r>
              <a:rPr lang="en-US" sz="3200" b="1">
                <a:latin typeface="微软雅黑" panose="020B0503020204020204" pitchFamily="34" charset="-122"/>
                <a:ea typeface="微软雅黑" panose="020B0503020204020204" pitchFamily="34" charset="-122"/>
                <a:cs typeface="微软雅黑" panose="020B0503020204020204" pitchFamily="34" charset="-122"/>
              </a:rPr>
              <a:t>”“</a:t>
            </a:r>
            <a:r>
              <a:rPr lang="zh-CN" sz="3200" b="1" u="sng">
                <a:latin typeface="微软雅黑" panose="020B0503020204020204" pitchFamily="34" charset="-122"/>
                <a:ea typeface="微软雅黑" panose="020B0503020204020204" pitchFamily="34" charset="-122"/>
                <a:cs typeface="微软雅黑" panose="020B0503020204020204" pitchFamily="34" charset="-122"/>
              </a:rPr>
              <a:t>另起炉灶</a:t>
            </a:r>
            <a:r>
              <a:rPr lang="en-US" sz="3200" b="1">
                <a:latin typeface="微软雅黑" panose="020B0503020204020204" pitchFamily="34" charset="-122"/>
                <a:ea typeface="微软雅黑" panose="020B0503020204020204" pitchFamily="34" charset="-122"/>
                <a:cs typeface="微软雅黑" panose="020B0503020204020204" pitchFamily="34" charset="-122"/>
              </a:rPr>
              <a:t>”“</a:t>
            </a:r>
            <a:r>
              <a:rPr lang="zh-CN" sz="3200" b="1" u="sng">
                <a:latin typeface="微软雅黑" panose="020B0503020204020204" pitchFamily="34" charset="-122"/>
                <a:ea typeface="微软雅黑" panose="020B0503020204020204" pitchFamily="34" charset="-122"/>
                <a:cs typeface="微软雅黑" panose="020B0503020204020204" pitchFamily="34" charset="-122"/>
              </a:rPr>
              <a:t>打扫干净屋子再请客</a:t>
            </a:r>
            <a:r>
              <a:rPr lang="en-US" sz="3200" b="1">
                <a:latin typeface="微软雅黑" panose="020B0503020204020204" pitchFamily="34" charset="-122"/>
                <a:ea typeface="微软雅黑" panose="020B0503020204020204" pitchFamily="34" charset="-122"/>
                <a:cs typeface="微软雅黑" panose="020B0503020204020204" pitchFamily="34" charset="-122"/>
              </a:rPr>
              <a:t>”</a:t>
            </a:r>
            <a:r>
              <a:rPr lang="zh-CN" sz="3200" b="1">
                <a:latin typeface="微软雅黑" panose="020B0503020204020204" pitchFamily="34" charset="-122"/>
                <a:ea typeface="微软雅黑" panose="020B0503020204020204" pitchFamily="34" charset="-122"/>
                <a:cs typeface="微软雅黑" panose="020B0503020204020204" pitchFamily="34" charset="-122"/>
              </a:rPr>
              <a:t>三大政策。</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41"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6" name="表格 72705"/>
          <p:cNvGraphicFramePr>
            <a:graphicFrameLocks noGrp="1"/>
          </p:cNvGraphicFramePr>
          <p:nvPr>
            <p:custDataLst>
              <p:tags r:id="rId1"/>
            </p:custDataLst>
          </p:nvPr>
        </p:nvGraphicFramePr>
        <p:xfrm>
          <a:off x="623392" y="333375"/>
          <a:ext cx="11161240" cy="6121400"/>
        </p:xfrm>
        <a:graphic>
          <a:graphicData uri="http://schemas.openxmlformats.org/drawingml/2006/table">
            <a:tbl>
              <a:tblPr/>
              <a:tblGrid>
                <a:gridCol w="2952580"/>
                <a:gridCol w="4240979"/>
                <a:gridCol w="3967681"/>
              </a:tblGrid>
              <a:tr h="792163">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buNone/>
                      </a:pPr>
                      <a:r>
                        <a:rPr lang="zh-CN" altLang="en-US" sz="4000" b="1">
                          <a:latin typeface="微软雅黑" panose="020B0503020204020204" pitchFamily="34" charset="-122"/>
                          <a:ea typeface="微软雅黑" panose="020B0503020204020204" pitchFamily="34" charset="-122"/>
                        </a:rPr>
                        <a:t>内容</a:t>
                      </a:r>
                      <a:endParaRPr lang="zh-CN" altLang="en-US" sz="4000" b="1">
                        <a:latin typeface="微软雅黑" panose="020B0503020204020204" pitchFamily="34" charset="-122"/>
                        <a:ea typeface="微软雅黑" panose="020B0503020204020204" pitchFamily="34" charset="-122"/>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buNone/>
                      </a:pPr>
                      <a:r>
                        <a:rPr lang="zh-CN" altLang="en-US" sz="4000" b="1">
                          <a:latin typeface="微软雅黑" panose="020B0503020204020204" pitchFamily="34" charset="-122"/>
                          <a:ea typeface="微软雅黑" panose="020B0503020204020204" pitchFamily="34" charset="-122"/>
                        </a:rPr>
                        <a:t>含义</a:t>
                      </a:r>
                      <a:endParaRPr lang="zh-CN" altLang="en-US" sz="4000" b="1">
                        <a:latin typeface="微软雅黑" panose="020B0503020204020204" pitchFamily="34" charset="-122"/>
                        <a:ea typeface="微软雅黑" panose="020B0503020204020204" pitchFamily="34" charset="-122"/>
                      </a:endParaRPr>
                    </a:p>
                  </a:txBody>
                  <a:tcPr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buNone/>
                      </a:pPr>
                      <a:r>
                        <a:rPr lang="zh-CN" altLang="en-US" sz="4000" b="1">
                          <a:latin typeface="微软雅黑" panose="020B0503020204020204" pitchFamily="34" charset="-122"/>
                          <a:ea typeface="微软雅黑" panose="020B0503020204020204" pitchFamily="34" charset="-122"/>
                        </a:rPr>
                        <a:t>意义</a:t>
                      </a:r>
                      <a:endParaRPr lang="zh-CN" altLang="en-US" sz="4000" b="1">
                        <a:latin typeface="微软雅黑" panose="020B0503020204020204" pitchFamily="34" charset="-122"/>
                        <a:ea typeface="微软雅黑" panose="020B0503020204020204" pitchFamily="34" charset="-122"/>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871662">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b="1">
                        <a:solidFill>
                          <a:srgbClr val="00FFFF"/>
                        </a:solidFill>
                        <a:latin typeface="微软雅黑" panose="020B0503020204020204" pitchFamily="34" charset="-122"/>
                        <a:ea typeface="微软雅黑" panose="020B0503020204020204" pitchFamily="34" charset="-122"/>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b="1">
                        <a:solidFill>
                          <a:srgbClr val="00FFFF"/>
                        </a:solidFill>
                        <a:latin typeface="微软雅黑" panose="020B0503020204020204" pitchFamily="34" charset="-122"/>
                        <a:ea typeface="微软雅黑" panose="020B0503020204020204" pitchFamily="34" charset="-122"/>
                      </a:endParaRPr>
                    </a:p>
                  </a:txBody>
                  <a:tcPr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b="1">
                        <a:solidFill>
                          <a:srgbClr val="00FFFF"/>
                        </a:solidFill>
                        <a:latin typeface="微软雅黑" panose="020B0503020204020204" pitchFamily="34" charset="-122"/>
                        <a:ea typeface="微软雅黑" panose="020B0503020204020204" pitchFamily="34" charset="-122"/>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2376488">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b="1">
                        <a:solidFill>
                          <a:srgbClr val="00FFFF"/>
                        </a:solidFill>
                        <a:latin typeface="微软雅黑" panose="020B0503020204020204" pitchFamily="34" charset="-122"/>
                        <a:ea typeface="微软雅黑" panose="020B0503020204020204" pitchFamily="34" charset="-122"/>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b="1">
                        <a:solidFill>
                          <a:srgbClr val="00FFFF"/>
                        </a:solidFill>
                        <a:latin typeface="微软雅黑" panose="020B0503020204020204" pitchFamily="34" charset="-122"/>
                        <a:ea typeface="微软雅黑" panose="020B0503020204020204" pitchFamily="34" charset="-122"/>
                      </a:endParaRPr>
                    </a:p>
                  </a:txBody>
                  <a:tcPr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b="1">
                        <a:solidFill>
                          <a:srgbClr val="00FFFF"/>
                        </a:solidFill>
                        <a:latin typeface="微软雅黑" panose="020B0503020204020204" pitchFamily="34" charset="-122"/>
                        <a:ea typeface="微软雅黑" panose="020B0503020204020204" pitchFamily="34" charset="-122"/>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081087">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b="1">
                        <a:solidFill>
                          <a:srgbClr val="00FFFF"/>
                        </a:solidFill>
                        <a:latin typeface="微软雅黑" panose="020B0503020204020204" pitchFamily="34" charset="-122"/>
                        <a:ea typeface="微软雅黑" panose="020B0503020204020204" pitchFamily="34" charset="-122"/>
                      </a:endParaRPr>
                    </a:p>
                  </a:txBody>
                  <a:tcPr vert="horz">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b="1">
                        <a:solidFill>
                          <a:srgbClr val="00FFFF"/>
                        </a:solidFill>
                        <a:latin typeface="微软雅黑" panose="020B0503020204020204" pitchFamily="34" charset="-122"/>
                        <a:ea typeface="微软雅黑" panose="020B0503020204020204" pitchFamily="34" charset="-122"/>
                      </a:endParaRPr>
                    </a:p>
                  </a:txBody>
                  <a:tcPr vert="horz">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b="1">
                        <a:solidFill>
                          <a:srgbClr val="00FFFF"/>
                        </a:solidFill>
                        <a:latin typeface="微软雅黑" panose="020B0503020204020204" pitchFamily="34" charset="-122"/>
                        <a:ea typeface="微软雅黑" panose="020B0503020204020204" pitchFamily="34" charset="-122"/>
                      </a:endParaRPr>
                    </a:p>
                  </a:txBody>
                  <a:tcPr vert="horz">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72728" name="文本框 72727"/>
          <p:cNvSpPr txBox="1"/>
          <p:nvPr>
            <p:custDataLst>
              <p:tags r:id="rId2"/>
            </p:custDataLst>
          </p:nvPr>
        </p:nvSpPr>
        <p:spPr>
          <a:xfrm>
            <a:off x="767408" y="1628800"/>
            <a:ext cx="2732088" cy="583565"/>
          </a:xfrm>
          <a:prstGeom prst="rect">
            <a:avLst/>
          </a:prstGeom>
          <a:noFill/>
          <a:ln w="9525">
            <a:noFill/>
          </a:ln>
        </p:spPr>
        <p:txBody>
          <a:bodyPr>
            <a:spAutoFit/>
          </a:bodyPr>
          <a:lstStyle/>
          <a:p>
            <a:pPr>
              <a:buClr>
                <a:schemeClr val="bg1"/>
              </a:buClr>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另起炉灶”</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2729" name="文本框 72728"/>
          <p:cNvSpPr txBox="1"/>
          <p:nvPr>
            <p:custDataLst>
              <p:tags r:id="rId3"/>
            </p:custDataLst>
          </p:nvPr>
        </p:nvSpPr>
        <p:spPr>
          <a:xfrm>
            <a:off x="839416" y="3573016"/>
            <a:ext cx="3155950" cy="1174115"/>
          </a:xfrm>
          <a:prstGeom prst="rect">
            <a:avLst/>
          </a:prstGeom>
          <a:noFill/>
          <a:ln w="9525">
            <a:noFill/>
          </a:ln>
        </p:spPr>
        <p:txBody>
          <a:bodyPr>
            <a:spAutoFit/>
          </a:bodyPr>
          <a:lstStyle/>
          <a:p>
            <a:pPr>
              <a:spcBef>
                <a:spcPct val="20000"/>
              </a:spcBef>
              <a:buClr>
                <a:schemeClr val="bg1"/>
              </a:buClr>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打扫干净</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a:p>
            <a:pPr>
              <a:spcBef>
                <a:spcPct val="20000"/>
              </a:spcBef>
              <a:buClr>
                <a:schemeClr val="bg1"/>
              </a:buClr>
            </a:pP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屋子再请客”</a:t>
            </a:r>
            <a:endParaRPr lang="zh-CN" altLang="en-US" sz="3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2730" name="文本框 72729"/>
          <p:cNvSpPr txBox="1"/>
          <p:nvPr>
            <p:custDataLst>
              <p:tags r:id="rId4"/>
            </p:custDataLst>
          </p:nvPr>
        </p:nvSpPr>
        <p:spPr>
          <a:xfrm>
            <a:off x="767408" y="5661248"/>
            <a:ext cx="2389188" cy="583565"/>
          </a:xfrm>
          <a:prstGeom prst="rect">
            <a:avLst/>
          </a:prstGeom>
          <a:noFill/>
          <a:ln w="9525">
            <a:noFill/>
          </a:ln>
        </p:spPr>
        <p:txBody>
          <a:bodyPr>
            <a:spAutoFit/>
          </a:bodyPr>
          <a:lstStyle/>
          <a:p>
            <a:pPr>
              <a:spcBef>
                <a:spcPct val="20000"/>
              </a:spcBef>
              <a:buClr>
                <a:schemeClr val="bg1"/>
              </a:buClr>
            </a:pPr>
            <a:r>
              <a:rPr lang="en-US" altLang="zh-CN" sz="32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一边倒”</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2731" name="文本框 72730"/>
          <p:cNvSpPr txBox="1"/>
          <p:nvPr>
            <p:custDataLst>
              <p:tags r:id="rId5"/>
            </p:custDataLst>
          </p:nvPr>
        </p:nvSpPr>
        <p:spPr>
          <a:xfrm>
            <a:off x="3719736" y="1196975"/>
            <a:ext cx="3744416" cy="1814830"/>
          </a:xfrm>
          <a:prstGeom prst="rect">
            <a:avLst/>
          </a:prstGeom>
          <a:noFill/>
          <a:ln w="9525">
            <a:noFill/>
          </a:ln>
        </p:spPr>
        <p:txBody>
          <a:bodyPr wrap="square">
            <a:spAutoFit/>
          </a:bodyPr>
          <a:lstStyle/>
          <a:p>
            <a:pPr>
              <a:spcBef>
                <a:spcPct val="20000"/>
              </a:spcBef>
              <a:buClr>
                <a:schemeClr val="bg1"/>
              </a:buClr>
            </a:pPr>
            <a:r>
              <a:rPr lang="zh-CN" altLang="en-US" sz="2800" b="1">
                <a:solidFill>
                  <a:srgbClr val="FF3300"/>
                </a:solidFill>
                <a:latin typeface="微软雅黑" panose="020B0503020204020204" pitchFamily="34" charset="-122"/>
                <a:ea typeface="微软雅黑" panose="020B0503020204020204" pitchFamily="34" charset="-122"/>
              </a:rPr>
              <a:t>不承认旧的屈辱外交关系，而在新的基础上另建新的平等外交关系</a:t>
            </a:r>
            <a:endParaRPr lang="zh-CN" altLang="en-US" sz="2800" b="1">
              <a:solidFill>
                <a:srgbClr val="FF3300"/>
              </a:solidFill>
              <a:latin typeface="微软雅黑" panose="020B0503020204020204" pitchFamily="34" charset="-122"/>
              <a:ea typeface="微软雅黑" panose="020B0503020204020204" pitchFamily="34" charset="-122"/>
            </a:endParaRPr>
          </a:p>
        </p:txBody>
      </p:sp>
      <p:sp>
        <p:nvSpPr>
          <p:cNvPr id="72732" name="文本框 72731"/>
          <p:cNvSpPr txBox="1"/>
          <p:nvPr>
            <p:custDataLst>
              <p:tags r:id="rId6"/>
            </p:custDataLst>
          </p:nvPr>
        </p:nvSpPr>
        <p:spPr>
          <a:xfrm>
            <a:off x="8096175" y="1397263"/>
            <a:ext cx="3400425" cy="1383665"/>
          </a:xfrm>
          <a:prstGeom prst="rect">
            <a:avLst/>
          </a:prstGeom>
          <a:noFill/>
          <a:ln w="9525">
            <a:noFill/>
          </a:ln>
        </p:spPr>
        <p:txBody>
          <a:bodyPr wrap="none" anchor="t">
            <a:spAutoFit/>
          </a:bodyPr>
          <a:lstStyle/>
          <a:p>
            <a:pPr>
              <a:buClr>
                <a:schemeClr val="bg1"/>
              </a:buClr>
            </a:pPr>
            <a:r>
              <a:rPr lang="zh-CN" altLang="en-US" sz="2800" b="1">
                <a:latin typeface="微软雅黑" panose="020B0503020204020204" pitchFamily="34" charset="-122"/>
                <a:ea typeface="微软雅黑" panose="020B0503020204020204" pitchFamily="34" charset="-122"/>
              </a:rPr>
              <a:t>使我国改变了半殖</a:t>
            </a:r>
            <a:endParaRPr lang="zh-CN" altLang="en-US" sz="2800" b="1">
              <a:latin typeface="微软雅黑" panose="020B0503020204020204" pitchFamily="34" charset="-122"/>
              <a:ea typeface="微软雅黑" panose="020B0503020204020204" pitchFamily="34" charset="-122"/>
            </a:endParaRPr>
          </a:p>
          <a:p>
            <a:pPr>
              <a:buClr>
                <a:schemeClr val="bg1"/>
              </a:buClr>
            </a:pPr>
            <a:r>
              <a:rPr lang="zh-CN" altLang="en-US" sz="2800" b="1">
                <a:latin typeface="微软雅黑" panose="020B0503020204020204" pitchFamily="34" charset="-122"/>
                <a:ea typeface="微软雅黑" panose="020B0503020204020204" pitchFamily="34" charset="-122"/>
              </a:rPr>
              <a:t>民地的地位，在国</a:t>
            </a:r>
            <a:endParaRPr lang="zh-CN" altLang="en-US" sz="2800" b="1">
              <a:latin typeface="微软雅黑" panose="020B0503020204020204" pitchFamily="34" charset="-122"/>
              <a:ea typeface="微软雅黑" panose="020B0503020204020204" pitchFamily="34" charset="-122"/>
            </a:endParaRPr>
          </a:p>
          <a:p>
            <a:pPr>
              <a:buClr>
                <a:schemeClr val="bg1"/>
              </a:buClr>
            </a:pPr>
            <a:r>
              <a:rPr lang="zh-CN" altLang="en-US" sz="2800" b="1">
                <a:latin typeface="微软雅黑" panose="020B0503020204020204" pitchFamily="34" charset="-122"/>
                <a:ea typeface="微软雅黑" panose="020B0503020204020204" pitchFamily="34" charset="-122"/>
              </a:rPr>
              <a:t>际交往中独立自主。</a:t>
            </a:r>
            <a:endParaRPr lang="zh-CN" altLang="en-US" sz="2800" b="1">
              <a:latin typeface="微软雅黑" panose="020B0503020204020204" pitchFamily="34" charset="-122"/>
              <a:ea typeface="微软雅黑" panose="020B0503020204020204" pitchFamily="34" charset="-122"/>
            </a:endParaRPr>
          </a:p>
        </p:txBody>
      </p:sp>
      <p:sp>
        <p:nvSpPr>
          <p:cNvPr id="72733" name="文本框 72732"/>
          <p:cNvSpPr txBox="1"/>
          <p:nvPr>
            <p:custDataLst>
              <p:tags r:id="rId7"/>
            </p:custDataLst>
          </p:nvPr>
        </p:nvSpPr>
        <p:spPr>
          <a:xfrm>
            <a:off x="3719736" y="3484165"/>
            <a:ext cx="3888432" cy="1383665"/>
          </a:xfrm>
          <a:prstGeom prst="rect">
            <a:avLst/>
          </a:prstGeom>
          <a:noFill/>
          <a:ln w="9525">
            <a:noFill/>
          </a:ln>
        </p:spPr>
        <p:txBody>
          <a:bodyPr wrap="square">
            <a:spAutoFit/>
          </a:bodyPr>
          <a:lstStyle/>
          <a:p>
            <a:pPr>
              <a:buClr>
                <a:schemeClr val="bg1"/>
              </a:buClr>
            </a:pPr>
            <a:r>
              <a:rPr lang="zh-CN" altLang="en-US" sz="2800" b="1">
                <a:solidFill>
                  <a:srgbClr val="FF3300"/>
                </a:solidFill>
                <a:latin typeface="微软雅黑" panose="020B0503020204020204" pitchFamily="34" charset="-122"/>
                <a:ea typeface="微软雅黑" panose="020B0503020204020204" pitchFamily="34" charset="-122"/>
              </a:rPr>
              <a:t>先消除帝国主义在华势力和一切特权，再考虑与西方国家建交</a:t>
            </a:r>
            <a:endParaRPr lang="zh-CN" altLang="en-US" sz="2800" b="1">
              <a:solidFill>
                <a:srgbClr val="FF3300"/>
              </a:solidFill>
              <a:latin typeface="微软雅黑" panose="020B0503020204020204" pitchFamily="34" charset="-122"/>
              <a:ea typeface="微软雅黑" panose="020B0503020204020204" pitchFamily="34" charset="-122"/>
            </a:endParaRPr>
          </a:p>
        </p:txBody>
      </p:sp>
      <p:sp>
        <p:nvSpPr>
          <p:cNvPr id="72734" name="文本框 72733"/>
          <p:cNvSpPr txBox="1"/>
          <p:nvPr>
            <p:custDataLst>
              <p:tags r:id="rId8"/>
            </p:custDataLst>
          </p:nvPr>
        </p:nvSpPr>
        <p:spPr>
          <a:xfrm>
            <a:off x="8237656" y="3092450"/>
            <a:ext cx="3042920" cy="2245360"/>
          </a:xfrm>
          <a:prstGeom prst="rect">
            <a:avLst/>
          </a:prstGeom>
          <a:noFill/>
          <a:ln w="9525">
            <a:noFill/>
          </a:ln>
        </p:spPr>
        <p:txBody>
          <a:bodyPr wrap="none" anchor="t">
            <a:spAutoFit/>
          </a:bodyPr>
          <a:lstStyle/>
          <a:p>
            <a:pPr>
              <a:buClr>
                <a:schemeClr val="bg1"/>
              </a:buClr>
            </a:pPr>
            <a:r>
              <a:rPr lang="zh-CN" altLang="en-US" sz="2800" b="1">
                <a:latin typeface="微软雅黑" panose="020B0503020204020204" pitchFamily="34" charset="-122"/>
                <a:ea typeface="微软雅黑" panose="020B0503020204020204" pitchFamily="34" charset="-122"/>
              </a:rPr>
              <a:t>巩固了新中国的独</a:t>
            </a:r>
            <a:endParaRPr lang="zh-CN" altLang="en-US" sz="2800" b="1">
              <a:latin typeface="微软雅黑" panose="020B0503020204020204" pitchFamily="34" charset="-122"/>
              <a:ea typeface="微软雅黑" panose="020B0503020204020204" pitchFamily="34" charset="-122"/>
            </a:endParaRPr>
          </a:p>
          <a:p>
            <a:pPr>
              <a:buClr>
                <a:schemeClr val="bg1"/>
              </a:buClr>
            </a:pPr>
            <a:r>
              <a:rPr lang="zh-CN" altLang="en-US" sz="2800" b="1">
                <a:latin typeface="微软雅黑" panose="020B0503020204020204" pitchFamily="34" charset="-122"/>
                <a:ea typeface="微软雅黑" panose="020B0503020204020204" pitchFamily="34" charset="-122"/>
              </a:rPr>
              <a:t>立与主权，奠定了</a:t>
            </a:r>
            <a:endParaRPr lang="zh-CN" altLang="en-US" sz="2800" b="1">
              <a:latin typeface="微软雅黑" panose="020B0503020204020204" pitchFamily="34" charset="-122"/>
              <a:ea typeface="微软雅黑" panose="020B0503020204020204" pitchFamily="34" charset="-122"/>
            </a:endParaRPr>
          </a:p>
          <a:p>
            <a:pPr>
              <a:buClr>
                <a:schemeClr val="bg1"/>
              </a:buClr>
            </a:pPr>
            <a:r>
              <a:rPr lang="zh-CN" altLang="en-US" sz="2800" b="1">
                <a:latin typeface="微软雅黑" panose="020B0503020204020204" pitchFamily="34" charset="-122"/>
                <a:ea typeface="微软雅黑" panose="020B0503020204020204" pitchFamily="34" charset="-122"/>
              </a:rPr>
              <a:t>与世界各国建立平</a:t>
            </a:r>
            <a:endParaRPr lang="zh-CN" altLang="en-US" sz="2800" b="1">
              <a:latin typeface="微软雅黑" panose="020B0503020204020204" pitchFamily="34" charset="-122"/>
              <a:ea typeface="微软雅黑" panose="020B0503020204020204" pitchFamily="34" charset="-122"/>
            </a:endParaRPr>
          </a:p>
          <a:p>
            <a:pPr>
              <a:buClr>
                <a:schemeClr val="bg1"/>
              </a:buClr>
            </a:pPr>
            <a:r>
              <a:rPr lang="zh-CN" altLang="en-US" sz="2800" b="1">
                <a:latin typeface="微软雅黑" panose="020B0503020204020204" pitchFamily="34" charset="-122"/>
                <a:ea typeface="微软雅黑" panose="020B0503020204020204" pitchFamily="34" charset="-122"/>
              </a:rPr>
              <a:t>等互利外交关系的</a:t>
            </a:r>
            <a:endParaRPr lang="zh-CN" altLang="en-US" sz="2800" b="1">
              <a:latin typeface="微软雅黑" panose="020B0503020204020204" pitchFamily="34" charset="-122"/>
              <a:ea typeface="微软雅黑" panose="020B0503020204020204" pitchFamily="34" charset="-122"/>
            </a:endParaRPr>
          </a:p>
          <a:p>
            <a:pPr>
              <a:buClr>
                <a:schemeClr val="bg1"/>
              </a:buClr>
            </a:pPr>
            <a:r>
              <a:rPr lang="zh-CN" altLang="en-US" sz="2800" b="1">
                <a:latin typeface="微软雅黑" panose="020B0503020204020204" pitchFamily="34" charset="-122"/>
                <a:ea typeface="微软雅黑" panose="020B0503020204020204" pitchFamily="34" charset="-122"/>
              </a:rPr>
              <a:t>基础。</a:t>
            </a:r>
            <a:endParaRPr lang="zh-CN" altLang="en-US" sz="2800" b="1">
              <a:latin typeface="微软雅黑" panose="020B0503020204020204" pitchFamily="34" charset="-122"/>
              <a:ea typeface="微软雅黑" panose="020B0503020204020204" pitchFamily="34" charset="-122"/>
            </a:endParaRPr>
          </a:p>
        </p:txBody>
      </p:sp>
      <p:sp>
        <p:nvSpPr>
          <p:cNvPr id="72735" name="文本框 72734"/>
          <p:cNvSpPr txBox="1"/>
          <p:nvPr>
            <p:custDataLst>
              <p:tags r:id="rId9"/>
            </p:custDataLst>
          </p:nvPr>
        </p:nvSpPr>
        <p:spPr>
          <a:xfrm>
            <a:off x="4065588" y="5468938"/>
            <a:ext cx="3400425" cy="953135"/>
          </a:xfrm>
          <a:prstGeom prst="rect">
            <a:avLst/>
          </a:prstGeom>
          <a:noFill/>
          <a:ln w="9525">
            <a:noFill/>
          </a:ln>
        </p:spPr>
        <p:txBody>
          <a:bodyPr wrap="none" anchor="t">
            <a:spAutoFit/>
          </a:bodyPr>
          <a:lstStyle/>
          <a:p>
            <a:pPr>
              <a:buClr>
                <a:schemeClr val="bg1"/>
              </a:buClr>
            </a:pPr>
            <a:r>
              <a:rPr lang="zh-CN" altLang="en-US" sz="2800" b="1">
                <a:solidFill>
                  <a:srgbClr val="FF3300"/>
                </a:solidFill>
                <a:latin typeface="微软雅黑" panose="020B0503020204020204" pitchFamily="34" charset="-122"/>
                <a:ea typeface="微软雅黑" panose="020B0503020204020204" pitchFamily="34" charset="-122"/>
              </a:rPr>
              <a:t>坚定不移的站在社会</a:t>
            </a:r>
            <a:endParaRPr lang="zh-CN" altLang="en-US" sz="2800" b="1">
              <a:solidFill>
                <a:srgbClr val="FF3300"/>
              </a:solidFill>
              <a:latin typeface="微软雅黑" panose="020B0503020204020204" pitchFamily="34" charset="-122"/>
              <a:ea typeface="微软雅黑" panose="020B0503020204020204" pitchFamily="34" charset="-122"/>
            </a:endParaRPr>
          </a:p>
          <a:p>
            <a:pPr>
              <a:buClr>
                <a:schemeClr val="bg1"/>
              </a:buClr>
            </a:pPr>
            <a:r>
              <a:rPr lang="zh-CN" altLang="en-US" sz="2800" b="1">
                <a:solidFill>
                  <a:srgbClr val="FF3300"/>
                </a:solidFill>
                <a:latin typeface="微软雅黑" panose="020B0503020204020204" pitchFamily="34" charset="-122"/>
                <a:ea typeface="微软雅黑" panose="020B0503020204020204" pitchFamily="34" charset="-122"/>
              </a:rPr>
              <a:t>主义阵营一边</a:t>
            </a:r>
            <a:endParaRPr lang="zh-CN" altLang="en-US" sz="2800" b="1">
              <a:solidFill>
                <a:srgbClr val="FF3300"/>
              </a:solidFill>
              <a:latin typeface="微软雅黑" panose="020B0503020204020204" pitchFamily="34" charset="-122"/>
              <a:ea typeface="微软雅黑" panose="020B0503020204020204" pitchFamily="34" charset="-122"/>
            </a:endParaRPr>
          </a:p>
        </p:txBody>
      </p:sp>
      <p:sp>
        <p:nvSpPr>
          <p:cNvPr id="72736" name="文本框 72735"/>
          <p:cNvSpPr txBox="1"/>
          <p:nvPr>
            <p:custDataLst>
              <p:tags r:id="rId10"/>
            </p:custDataLst>
          </p:nvPr>
        </p:nvSpPr>
        <p:spPr>
          <a:xfrm>
            <a:off x="8111678" y="5445125"/>
            <a:ext cx="3456930" cy="953135"/>
          </a:xfrm>
          <a:prstGeom prst="rect">
            <a:avLst/>
          </a:prstGeom>
          <a:noFill/>
          <a:ln w="9525">
            <a:noFill/>
          </a:ln>
        </p:spPr>
        <p:txBody>
          <a:bodyPr wrap="square">
            <a:spAutoFit/>
          </a:bodyPr>
          <a:lstStyle/>
          <a:p>
            <a:pPr>
              <a:buClr>
                <a:schemeClr val="bg1"/>
              </a:buClr>
            </a:pPr>
            <a:r>
              <a:rPr lang="zh-CN" altLang="en-US" sz="2800" b="1">
                <a:latin typeface="微软雅黑" panose="020B0503020204020204" pitchFamily="34" charset="-122"/>
                <a:ea typeface="微软雅黑" panose="020B0503020204020204" pitchFamily="34" charset="-122"/>
              </a:rPr>
              <a:t>在国际交往</a:t>
            </a:r>
            <a:r>
              <a:rPr lang="zh-CN" altLang="en-US" sz="2800" b="1" smtClean="0">
                <a:latin typeface="微软雅黑" panose="020B0503020204020204" pitchFamily="34" charset="-122"/>
                <a:ea typeface="微软雅黑" panose="020B0503020204020204" pitchFamily="34" charset="-122"/>
              </a:rPr>
              <a:t>中不致于孤</a:t>
            </a:r>
            <a:r>
              <a:rPr lang="zh-CN" altLang="en-US" sz="2800" b="1">
                <a:latin typeface="微软雅黑" panose="020B0503020204020204" pitchFamily="34" charset="-122"/>
                <a:ea typeface="微软雅黑" panose="020B0503020204020204" pitchFamily="34" charset="-122"/>
              </a:rPr>
              <a:t>立</a:t>
            </a:r>
            <a:endParaRPr lang="zh-CN" altLang="en-US" sz="2800" b="1">
              <a:latin typeface="微软雅黑" panose="020B0503020204020204" pitchFamily="34" charset="-122"/>
              <a:ea typeface="微软雅黑" panose="020B0503020204020204" pitchFamily="34" charset="-122"/>
            </a:endParaRP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731"/>
                                        </p:tgtEl>
                                        <p:attrNameLst>
                                          <p:attrName>style.visibility</p:attrName>
                                        </p:attrNameLst>
                                      </p:cBhvr>
                                      <p:to>
                                        <p:strVal val="visible"/>
                                      </p:to>
                                    </p:set>
                                    <p:anim calcmode="lin" valueType="num">
                                      <p:cBhvr additive="base">
                                        <p:cTn id="7" dur="500" fill="hold"/>
                                        <p:tgtEl>
                                          <p:spTgt spid="72731"/>
                                        </p:tgtEl>
                                        <p:attrNameLst>
                                          <p:attrName>ppt_x</p:attrName>
                                        </p:attrNameLst>
                                      </p:cBhvr>
                                      <p:tavLst>
                                        <p:tav tm="0">
                                          <p:val>
                                            <p:strVal val="#ppt_x"/>
                                          </p:val>
                                        </p:tav>
                                        <p:tav tm="100000">
                                          <p:val>
                                            <p:strVal val="#ppt_x"/>
                                          </p:val>
                                        </p:tav>
                                      </p:tavLst>
                                    </p:anim>
                                    <p:anim calcmode="lin" valueType="num">
                                      <p:cBhvr additive="base">
                                        <p:cTn id="8" dur="500" fill="hold"/>
                                        <p:tgtEl>
                                          <p:spTgt spid="727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2732"/>
                                        </p:tgtEl>
                                        <p:attrNameLst>
                                          <p:attrName>style.visibility</p:attrName>
                                        </p:attrNameLst>
                                      </p:cBhvr>
                                      <p:to>
                                        <p:strVal val="visible"/>
                                      </p:to>
                                    </p:set>
                                    <p:anim calcmode="lin" valueType="num">
                                      <p:cBhvr additive="base">
                                        <p:cTn id="13" dur="500" fill="hold"/>
                                        <p:tgtEl>
                                          <p:spTgt spid="72732"/>
                                        </p:tgtEl>
                                        <p:attrNameLst>
                                          <p:attrName>ppt_x</p:attrName>
                                        </p:attrNameLst>
                                      </p:cBhvr>
                                      <p:tavLst>
                                        <p:tav tm="0">
                                          <p:val>
                                            <p:strVal val="#ppt_x"/>
                                          </p:val>
                                        </p:tav>
                                        <p:tav tm="100000">
                                          <p:val>
                                            <p:strVal val="#ppt_x"/>
                                          </p:val>
                                        </p:tav>
                                      </p:tavLst>
                                    </p:anim>
                                    <p:anim calcmode="lin" valueType="num">
                                      <p:cBhvr additive="base">
                                        <p:cTn id="14" dur="500" fill="hold"/>
                                        <p:tgtEl>
                                          <p:spTgt spid="727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2733"/>
                                        </p:tgtEl>
                                        <p:attrNameLst>
                                          <p:attrName>style.visibility</p:attrName>
                                        </p:attrNameLst>
                                      </p:cBhvr>
                                      <p:to>
                                        <p:strVal val="visible"/>
                                      </p:to>
                                    </p:set>
                                    <p:anim calcmode="lin" valueType="num">
                                      <p:cBhvr additive="base">
                                        <p:cTn id="19" dur="500" fill="hold"/>
                                        <p:tgtEl>
                                          <p:spTgt spid="72733"/>
                                        </p:tgtEl>
                                        <p:attrNameLst>
                                          <p:attrName>ppt_x</p:attrName>
                                        </p:attrNameLst>
                                      </p:cBhvr>
                                      <p:tavLst>
                                        <p:tav tm="0">
                                          <p:val>
                                            <p:strVal val="#ppt_x"/>
                                          </p:val>
                                        </p:tav>
                                        <p:tav tm="100000">
                                          <p:val>
                                            <p:strVal val="#ppt_x"/>
                                          </p:val>
                                        </p:tav>
                                      </p:tavLst>
                                    </p:anim>
                                    <p:anim calcmode="lin" valueType="num">
                                      <p:cBhvr additive="base">
                                        <p:cTn id="20" dur="500" fill="hold"/>
                                        <p:tgtEl>
                                          <p:spTgt spid="727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2734"/>
                                        </p:tgtEl>
                                        <p:attrNameLst>
                                          <p:attrName>style.visibility</p:attrName>
                                        </p:attrNameLst>
                                      </p:cBhvr>
                                      <p:to>
                                        <p:strVal val="visible"/>
                                      </p:to>
                                    </p:set>
                                    <p:anim calcmode="lin" valueType="num">
                                      <p:cBhvr additive="base">
                                        <p:cTn id="25" dur="500" fill="hold"/>
                                        <p:tgtEl>
                                          <p:spTgt spid="72734"/>
                                        </p:tgtEl>
                                        <p:attrNameLst>
                                          <p:attrName>ppt_x</p:attrName>
                                        </p:attrNameLst>
                                      </p:cBhvr>
                                      <p:tavLst>
                                        <p:tav tm="0">
                                          <p:val>
                                            <p:strVal val="#ppt_x"/>
                                          </p:val>
                                        </p:tav>
                                        <p:tav tm="100000">
                                          <p:val>
                                            <p:strVal val="#ppt_x"/>
                                          </p:val>
                                        </p:tav>
                                      </p:tavLst>
                                    </p:anim>
                                    <p:anim calcmode="lin" valueType="num">
                                      <p:cBhvr additive="base">
                                        <p:cTn id="26" dur="500" fill="hold"/>
                                        <p:tgtEl>
                                          <p:spTgt spid="727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735"/>
                                        </p:tgtEl>
                                        <p:attrNameLst>
                                          <p:attrName>style.visibility</p:attrName>
                                        </p:attrNameLst>
                                      </p:cBhvr>
                                      <p:to>
                                        <p:strVal val="visible"/>
                                      </p:to>
                                    </p:set>
                                    <p:anim calcmode="lin" valueType="num">
                                      <p:cBhvr additive="base">
                                        <p:cTn id="31" dur="500" fill="hold"/>
                                        <p:tgtEl>
                                          <p:spTgt spid="72735"/>
                                        </p:tgtEl>
                                        <p:attrNameLst>
                                          <p:attrName>ppt_x</p:attrName>
                                        </p:attrNameLst>
                                      </p:cBhvr>
                                      <p:tavLst>
                                        <p:tav tm="0">
                                          <p:val>
                                            <p:strVal val="#ppt_x"/>
                                          </p:val>
                                        </p:tav>
                                        <p:tav tm="100000">
                                          <p:val>
                                            <p:strVal val="#ppt_x"/>
                                          </p:val>
                                        </p:tav>
                                      </p:tavLst>
                                    </p:anim>
                                    <p:anim calcmode="lin" valueType="num">
                                      <p:cBhvr additive="base">
                                        <p:cTn id="32" dur="500" fill="hold"/>
                                        <p:tgtEl>
                                          <p:spTgt spid="727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2736"/>
                                        </p:tgtEl>
                                        <p:attrNameLst>
                                          <p:attrName>style.visibility</p:attrName>
                                        </p:attrNameLst>
                                      </p:cBhvr>
                                      <p:to>
                                        <p:strVal val="visible"/>
                                      </p:to>
                                    </p:set>
                                    <p:anim calcmode="lin" valueType="num">
                                      <p:cBhvr additive="base">
                                        <p:cTn id="37" dur="500" fill="hold"/>
                                        <p:tgtEl>
                                          <p:spTgt spid="72736"/>
                                        </p:tgtEl>
                                        <p:attrNameLst>
                                          <p:attrName>ppt_x</p:attrName>
                                        </p:attrNameLst>
                                      </p:cBhvr>
                                      <p:tavLst>
                                        <p:tav tm="0">
                                          <p:val>
                                            <p:strVal val="#ppt_x"/>
                                          </p:val>
                                        </p:tav>
                                        <p:tav tm="100000">
                                          <p:val>
                                            <p:strVal val="#ppt_x"/>
                                          </p:val>
                                        </p:tav>
                                      </p:tavLst>
                                    </p:anim>
                                    <p:anim calcmode="lin" valueType="num">
                                      <p:cBhvr additive="base">
                                        <p:cTn id="38" dur="500" fill="hold"/>
                                        <p:tgtEl>
                                          <p:spTgt spid="72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31" grpId="0"/>
      <p:bldP spid="72732" grpId="0"/>
      <p:bldP spid="72733" grpId="0"/>
      <p:bldP spid="72734" grpId="0"/>
      <p:bldP spid="72735" grpId="0"/>
      <p:bldP spid="727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图片 152577"/>
          <p:cNvPicPr>
            <a:picLocks noChangeAspect="1"/>
          </p:cNvPicPr>
          <p:nvPr>
            <p:custDataLst>
              <p:tags r:id="rId1"/>
            </p:custDataLst>
          </p:nvPr>
        </p:nvPicPr>
        <p:blipFill>
          <a:blip r:embed="rId2"/>
          <a:stretch>
            <a:fillRect/>
          </a:stretch>
        </p:blipFill>
        <p:spPr>
          <a:xfrm>
            <a:off x="951865" y="554355"/>
            <a:ext cx="10794365" cy="5650230"/>
          </a:xfrm>
          <a:prstGeom prst="rect">
            <a:avLst/>
          </a:prstGeom>
          <a:noFill/>
          <a:ln w="9525">
            <a:noFill/>
          </a:ln>
        </p:spPr>
      </p:pic>
      <p:sp>
        <p:nvSpPr>
          <p:cNvPr id="152579" name="直接连接符 152578"/>
          <p:cNvSpPr/>
          <p:nvPr>
            <p:custDataLst>
              <p:tags r:id="rId3"/>
            </p:custDataLst>
          </p:nvPr>
        </p:nvSpPr>
        <p:spPr>
          <a:xfrm>
            <a:off x="3071495" y="2224405"/>
            <a:ext cx="1212850" cy="1707515"/>
          </a:xfrm>
          <a:prstGeom prst="line">
            <a:avLst/>
          </a:prstGeom>
          <a:ln w="41275" cap="flat" cmpd="sng">
            <a:solidFill>
              <a:schemeClr val="tx1"/>
            </a:solidFill>
            <a:prstDash val="solid"/>
            <a:headEnd type="none" w="med" len="med"/>
            <a:tailEnd type="none" w="med" len="med"/>
          </a:ln>
        </p:spPr>
        <p:txBody>
          <a:bodyPr/>
          <a:lstStyle/>
          <a:p/>
        </p:txBody>
      </p:sp>
      <p:sp>
        <p:nvSpPr>
          <p:cNvPr id="152580" name="直接连接符 152579"/>
          <p:cNvSpPr/>
          <p:nvPr>
            <p:custDataLst>
              <p:tags r:id="rId4"/>
            </p:custDataLst>
          </p:nvPr>
        </p:nvSpPr>
        <p:spPr>
          <a:xfrm>
            <a:off x="6600270" y="3860959"/>
            <a:ext cx="697706" cy="0"/>
          </a:xfrm>
          <a:prstGeom prst="line">
            <a:avLst/>
          </a:prstGeom>
          <a:ln w="41275" cap="flat" cmpd="sng">
            <a:solidFill>
              <a:schemeClr val="tx1"/>
            </a:solidFill>
            <a:prstDash val="solid"/>
            <a:headEnd type="none" w="med" len="med"/>
            <a:tailEnd type="none" w="med" len="med"/>
          </a:ln>
        </p:spPr>
        <p:txBody>
          <a:bodyPr/>
          <a:lstStyle/>
          <a:p/>
        </p:txBody>
      </p:sp>
      <p:sp>
        <p:nvSpPr>
          <p:cNvPr id="152581" name="直接连接符 152580"/>
          <p:cNvSpPr/>
          <p:nvPr>
            <p:custDataLst>
              <p:tags r:id="rId5"/>
            </p:custDataLst>
          </p:nvPr>
        </p:nvSpPr>
        <p:spPr>
          <a:xfrm>
            <a:off x="3215640" y="3860800"/>
            <a:ext cx="1107440" cy="1724660"/>
          </a:xfrm>
          <a:prstGeom prst="line">
            <a:avLst/>
          </a:prstGeom>
          <a:ln w="41275" cap="flat" cmpd="sng">
            <a:solidFill>
              <a:schemeClr val="tx1"/>
            </a:solidFill>
            <a:prstDash val="solid"/>
            <a:headEnd type="none" w="med" len="med"/>
            <a:tailEnd type="none" w="med" len="med"/>
          </a:ln>
        </p:spPr>
        <p:txBody>
          <a:bodyPr/>
          <a:lstStyle/>
          <a:p/>
        </p:txBody>
      </p:sp>
      <p:sp>
        <p:nvSpPr>
          <p:cNvPr id="152582" name="直接连接符 152581"/>
          <p:cNvSpPr/>
          <p:nvPr>
            <p:custDataLst>
              <p:tags r:id="rId6"/>
            </p:custDataLst>
          </p:nvPr>
        </p:nvSpPr>
        <p:spPr>
          <a:xfrm flipH="1">
            <a:off x="6574790" y="2204720"/>
            <a:ext cx="1333500" cy="3300095"/>
          </a:xfrm>
          <a:prstGeom prst="line">
            <a:avLst/>
          </a:prstGeom>
          <a:ln w="41275" cap="flat" cmpd="sng">
            <a:solidFill>
              <a:schemeClr val="tx1"/>
            </a:solidFill>
            <a:prstDash val="solid"/>
            <a:headEnd type="none" w="med" len="med"/>
            <a:tailEnd type="none" w="med" len="med"/>
          </a:ln>
        </p:spPr>
        <p:txBody>
          <a:bodyPr/>
          <a:lstStyle/>
          <a:p/>
        </p:txBody>
      </p:sp>
      <p:sp>
        <p:nvSpPr>
          <p:cNvPr id="152583" name="直接连接符 152582"/>
          <p:cNvSpPr/>
          <p:nvPr>
            <p:custDataLst>
              <p:tags r:id="rId7"/>
            </p:custDataLst>
          </p:nvPr>
        </p:nvSpPr>
        <p:spPr>
          <a:xfrm flipV="1">
            <a:off x="2680335" y="2277110"/>
            <a:ext cx="1751330" cy="3352165"/>
          </a:xfrm>
          <a:prstGeom prst="line">
            <a:avLst/>
          </a:prstGeom>
          <a:ln w="41275" cap="flat" cmpd="sng">
            <a:solidFill>
              <a:schemeClr val="tx1"/>
            </a:solidFill>
            <a:prstDash val="solid"/>
            <a:headEnd type="none" w="med" len="med"/>
            <a:tailEnd type="none" w="med" len="med"/>
          </a:ln>
        </p:spPr>
        <p:txBody>
          <a:bodyPr/>
          <a:lstStyle/>
          <a:p/>
        </p:txBody>
      </p:sp>
      <p:sp>
        <p:nvSpPr>
          <p:cNvPr id="152584" name="直接连接符 152583"/>
          <p:cNvSpPr/>
          <p:nvPr>
            <p:custDataLst>
              <p:tags r:id="rId8"/>
            </p:custDataLst>
          </p:nvPr>
        </p:nvSpPr>
        <p:spPr>
          <a:xfrm>
            <a:off x="6671945" y="2708910"/>
            <a:ext cx="1356360" cy="2790825"/>
          </a:xfrm>
          <a:prstGeom prst="line">
            <a:avLst/>
          </a:prstGeom>
          <a:ln w="41275" cap="flat" cmpd="sng">
            <a:solidFill>
              <a:schemeClr val="tx1"/>
            </a:solidFill>
            <a:prstDash val="solid"/>
            <a:headEnd type="none" w="med" len="med"/>
            <a:tailEnd type="none" w="med" len="med"/>
          </a:ln>
        </p:spPr>
        <p:txBody>
          <a:bodyPr/>
          <a:lstStyle/>
          <a:p/>
        </p:txBody>
      </p:sp>
      <p:sp>
        <p:nvSpPr>
          <p:cNvPr id="152585" name="矩形 152584"/>
          <p:cNvSpPr/>
          <p:nvPr>
            <p:custDataLst>
              <p:tags r:id="rId9"/>
            </p:custDataLst>
          </p:nvPr>
        </p:nvSpPr>
        <p:spPr>
          <a:xfrm>
            <a:off x="2635250" y="2491899"/>
            <a:ext cx="6922770" cy="521970"/>
          </a:xfrm>
          <a:prstGeom prst="rect">
            <a:avLst/>
          </a:prstGeom>
          <a:solidFill>
            <a:srgbClr val="0000FF"/>
          </a:solidFill>
          <a:ln w="9525">
            <a:noFill/>
          </a:ln>
        </p:spPr>
        <p:txBody>
          <a:bodyPr wrap="none" anchor="t">
            <a:spAutoFit/>
          </a:bodyPr>
          <a:lstStyle/>
          <a:p>
            <a:r>
              <a:rPr lang="en-US" altLang="zh-CN" sz="2400" b="1">
                <a:solidFill>
                  <a:srgbClr val="FFFF00"/>
                </a:solidFill>
                <a:latin typeface="+mj-ea"/>
                <a:ea typeface="+mj-ea"/>
              </a:rPr>
              <a:t>—</a:t>
            </a:r>
            <a:r>
              <a:rPr lang="zh-CN" altLang="en-US" sz="2800" b="1">
                <a:solidFill>
                  <a:srgbClr val="FFFF00"/>
                </a:solidFill>
                <a:latin typeface="+mj-ea"/>
                <a:ea typeface="+mj-ea"/>
              </a:rPr>
              <a:t>解决了如何建立起自己的对外关系的问题</a:t>
            </a:r>
            <a:endParaRPr lang="zh-CN" altLang="en-US" sz="2800" b="1">
              <a:solidFill>
                <a:srgbClr val="FFFF00"/>
              </a:solidFill>
              <a:latin typeface="+mj-ea"/>
              <a:ea typeface="+mj-ea"/>
            </a:endParaRPr>
          </a:p>
        </p:txBody>
      </p:sp>
      <p:sp>
        <p:nvSpPr>
          <p:cNvPr id="152586" name="矩形 152585"/>
          <p:cNvSpPr/>
          <p:nvPr>
            <p:custDataLst>
              <p:tags r:id="rId10"/>
            </p:custDataLst>
          </p:nvPr>
        </p:nvSpPr>
        <p:spPr>
          <a:xfrm>
            <a:off x="2068195" y="5869940"/>
            <a:ext cx="8056245" cy="521970"/>
          </a:xfrm>
          <a:prstGeom prst="rect">
            <a:avLst/>
          </a:prstGeom>
          <a:solidFill>
            <a:srgbClr val="0000FF"/>
          </a:solidFill>
          <a:ln w="9525">
            <a:noFill/>
          </a:ln>
        </p:spPr>
        <p:txBody>
          <a:bodyPr wrap="square" anchor="t">
            <a:spAutoFit/>
          </a:bodyPr>
          <a:lstStyle/>
          <a:p>
            <a:r>
              <a:rPr lang="en-US" altLang="zh-CN" sz="2800" b="1">
                <a:solidFill>
                  <a:srgbClr val="FFFF00"/>
                </a:solidFill>
                <a:latin typeface="+mj-ea"/>
                <a:ea typeface="+mj-ea"/>
              </a:rPr>
              <a:t>—</a:t>
            </a:r>
            <a:r>
              <a:rPr lang="zh-CN" altLang="en-US" sz="2800" b="1">
                <a:solidFill>
                  <a:srgbClr val="FFFF00"/>
                </a:solidFill>
                <a:latin typeface="+mj-ea"/>
                <a:ea typeface="+mj-ea"/>
              </a:rPr>
              <a:t>解决了如何对待苏联和其他社会主义国家的问题</a:t>
            </a:r>
            <a:r>
              <a:rPr lang="zh-CN" altLang="en-US" sz="2400" b="1">
                <a:solidFill>
                  <a:srgbClr val="FFFF00"/>
                </a:solidFill>
                <a:latin typeface="+mj-ea"/>
                <a:ea typeface="+mj-ea"/>
              </a:rPr>
              <a:t>；</a:t>
            </a:r>
            <a:endParaRPr lang="zh-CN" altLang="en-US" sz="2400" b="1">
              <a:solidFill>
                <a:srgbClr val="FFFF00"/>
              </a:solidFill>
              <a:latin typeface="+mj-ea"/>
              <a:ea typeface="+mj-ea"/>
            </a:endParaRPr>
          </a:p>
        </p:txBody>
      </p:sp>
      <p:sp>
        <p:nvSpPr>
          <p:cNvPr id="152587" name="矩形 152586"/>
          <p:cNvSpPr/>
          <p:nvPr>
            <p:custDataLst>
              <p:tags r:id="rId11"/>
            </p:custDataLst>
          </p:nvPr>
        </p:nvSpPr>
        <p:spPr>
          <a:xfrm>
            <a:off x="2013585" y="4330700"/>
            <a:ext cx="8164195" cy="521970"/>
          </a:xfrm>
          <a:prstGeom prst="rect">
            <a:avLst/>
          </a:prstGeom>
          <a:solidFill>
            <a:srgbClr val="0000FF"/>
          </a:solidFill>
          <a:ln w="9525">
            <a:noFill/>
          </a:ln>
        </p:spPr>
        <p:txBody>
          <a:bodyPr wrap="square" anchor="t">
            <a:spAutoFit/>
          </a:bodyPr>
          <a:lstStyle/>
          <a:p>
            <a:r>
              <a:rPr lang="en-US" altLang="zh-CN" sz="2400" b="1">
                <a:solidFill>
                  <a:srgbClr val="FFFF00"/>
                </a:solidFill>
                <a:latin typeface="+mj-ea"/>
                <a:ea typeface="+mj-ea"/>
              </a:rPr>
              <a:t>—</a:t>
            </a:r>
            <a:r>
              <a:rPr lang="zh-CN" altLang="en-US" sz="2800" b="1">
                <a:solidFill>
                  <a:srgbClr val="FFFF00"/>
                </a:solidFill>
                <a:latin typeface="+mj-ea"/>
                <a:ea typeface="+mj-ea"/>
              </a:rPr>
              <a:t>解决了如何对待美国和其他资本主义国家的问题</a:t>
            </a:r>
            <a:r>
              <a:rPr lang="zh-CN" altLang="en-US" sz="2400" b="1">
                <a:solidFill>
                  <a:srgbClr val="FFFF00"/>
                </a:solidFill>
                <a:latin typeface="+mj-ea"/>
                <a:ea typeface="+mj-ea"/>
              </a:rPr>
              <a:t>；</a:t>
            </a:r>
            <a:endParaRPr lang="zh-CN" altLang="en-US" sz="2400" b="1">
              <a:solidFill>
                <a:srgbClr val="FFFF00"/>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2579"/>
                                        </p:tgtEl>
                                        <p:attrNameLst>
                                          <p:attrName>style.visibility</p:attrName>
                                        </p:attrNameLst>
                                      </p:cBhvr>
                                      <p:to>
                                        <p:strVal val="visible"/>
                                      </p:to>
                                    </p:set>
                                    <p:anim calcmode="lin" valueType="num">
                                      <p:cBhvr additive="base">
                                        <p:cTn id="7" dur="500" fill="hold"/>
                                        <p:tgtEl>
                                          <p:spTgt spid="152579"/>
                                        </p:tgtEl>
                                        <p:attrNameLst>
                                          <p:attrName>ppt_x</p:attrName>
                                        </p:attrNameLst>
                                      </p:cBhvr>
                                      <p:tavLst>
                                        <p:tav tm="0">
                                          <p:val>
                                            <p:strVal val="#ppt_x"/>
                                          </p:val>
                                        </p:tav>
                                        <p:tav tm="100000">
                                          <p:val>
                                            <p:strVal val="#ppt_x"/>
                                          </p:val>
                                        </p:tav>
                                      </p:tavLst>
                                    </p:anim>
                                    <p:anim calcmode="lin" valueType="num">
                                      <p:cBhvr additive="base">
                                        <p:cTn id="8" dur="500" fill="hold"/>
                                        <p:tgtEl>
                                          <p:spTgt spid="1525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2580"/>
                                        </p:tgtEl>
                                        <p:attrNameLst>
                                          <p:attrName>style.visibility</p:attrName>
                                        </p:attrNameLst>
                                      </p:cBhvr>
                                      <p:to>
                                        <p:strVal val="visible"/>
                                      </p:to>
                                    </p:set>
                                    <p:anim calcmode="lin" valueType="num">
                                      <p:cBhvr additive="base">
                                        <p:cTn id="13" dur="500" fill="hold"/>
                                        <p:tgtEl>
                                          <p:spTgt spid="152580"/>
                                        </p:tgtEl>
                                        <p:attrNameLst>
                                          <p:attrName>ppt_x</p:attrName>
                                        </p:attrNameLst>
                                      </p:cBhvr>
                                      <p:tavLst>
                                        <p:tav tm="0">
                                          <p:val>
                                            <p:strVal val="#ppt_x"/>
                                          </p:val>
                                        </p:tav>
                                        <p:tav tm="100000">
                                          <p:val>
                                            <p:strVal val="#ppt_x"/>
                                          </p:val>
                                        </p:tav>
                                      </p:tavLst>
                                    </p:anim>
                                    <p:anim calcmode="lin" valueType="num">
                                      <p:cBhvr additive="base">
                                        <p:cTn id="14" dur="500" fill="hold"/>
                                        <p:tgtEl>
                                          <p:spTgt spid="1525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2581"/>
                                        </p:tgtEl>
                                        <p:attrNameLst>
                                          <p:attrName>style.visibility</p:attrName>
                                        </p:attrNameLst>
                                      </p:cBhvr>
                                      <p:to>
                                        <p:strVal val="visible"/>
                                      </p:to>
                                    </p:set>
                                    <p:anim calcmode="lin" valueType="num">
                                      <p:cBhvr additive="base">
                                        <p:cTn id="19" dur="500" fill="hold"/>
                                        <p:tgtEl>
                                          <p:spTgt spid="152581"/>
                                        </p:tgtEl>
                                        <p:attrNameLst>
                                          <p:attrName>ppt_x</p:attrName>
                                        </p:attrNameLst>
                                      </p:cBhvr>
                                      <p:tavLst>
                                        <p:tav tm="0">
                                          <p:val>
                                            <p:strVal val="#ppt_x"/>
                                          </p:val>
                                        </p:tav>
                                        <p:tav tm="100000">
                                          <p:val>
                                            <p:strVal val="#ppt_x"/>
                                          </p:val>
                                        </p:tav>
                                      </p:tavLst>
                                    </p:anim>
                                    <p:anim calcmode="lin" valueType="num">
                                      <p:cBhvr additive="base">
                                        <p:cTn id="20" dur="500" fill="hold"/>
                                        <p:tgtEl>
                                          <p:spTgt spid="15258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2582"/>
                                        </p:tgtEl>
                                        <p:attrNameLst>
                                          <p:attrName>style.visibility</p:attrName>
                                        </p:attrNameLst>
                                      </p:cBhvr>
                                      <p:to>
                                        <p:strVal val="visible"/>
                                      </p:to>
                                    </p:set>
                                    <p:anim calcmode="lin" valueType="num">
                                      <p:cBhvr additive="base">
                                        <p:cTn id="25" dur="500" fill="hold"/>
                                        <p:tgtEl>
                                          <p:spTgt spid="152582"/>
                                        </p:tgtEl>
                                        <p:attrNameLst>
                                          <p:attrName>ppt_x</p:attrName>
                                        </p:attrNameLst>
                                      </p:cBhvr>
                                      <p:tavLst>
                                        <p:tav tm="0">
                                          <p:val>
                                            <p:strVal val="#ppt_x"/>
                                          </p:val>
                                        </p:tav>
                                        <p:tav tm="100000">
                                          <p:val>
                                            <p:strVal val="#ppt_x"/>
                                          </p:val>
                                        </p:tav>
                                      </p:tavLst>
                                    </p:anim>
                                    <p:anim calcmode="lin" valueType="num">
                                      <p:cBhvr additive="base">
                                        <p:cTn id="26" dur="500" fill="hold"/>
                                        <p:tgtEl>
                                          <p:spTgt spid="15258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2583"/>
                                        </p:tgtEl>
                                        <p:attrNameLst>
                                          <p:attrName>style.visibility</p:attrName>
                                        </p:attrNameLst>
                                      </p:cBhvr>
                                      <p:to>
                                        <p:strVal val="visible"/>
                                      </p:to>
                                    </p:set>
                                    <p:anim calcmode="lin" valueType="num">
                                      <p:cBhvr additive="base">
                                        <p:cTn id="31" dur="500" fill="hold"/>
                                        <p:tgtEl>
                                          <p:spTgt spid="152583"/>
                                        </p:tgtEl>
                                        <p:attrNameLst>
                                          <p:attrName>ppt_x</p:attrName>
                                        </p:attrNameLst>
                                      </p:cBhvr>
                                      <p:tavLst>
                                        <p:tav tm="0">
                                          <p:val>
                                            <p:strVal val="#ppt_x"/>
                                          </p:val>
                                        </p:tav>
                                        <p:tav tm="100000">
                                          <p:val>
                                            <p:strVal val="#ppt_x"/>
                                          </p:val>
                                        </p:tav>
                                      </p:tavLst>
                                    </p:anim>
                                    <p:anim calcmode="lin" valueType="num">
                                      <p:cBhvr additive="base">
                                        <p:cTn id="32" dur="500" fill="hold"/>
                                        <p:tgtEl>
                                          <p:spTgt spid="15258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2584"/>
                                        </p:tgtEl>
                                        <p:attrNameLst>
                                          <p:attrName>style.visibility</p:attrName>
                                        </p:attrNameLst>
                                      </p:cBhvr>
                                      <p:to>
                                        <p:strVal val="visible"/>
                                      </p:to>
                                    </p:set>
                                    <p:anim calcmode="lin" valueType="num">
                                      <p:cBhvr additive="base">
                                        <p:cTn id="37" dur="500" fill="hold"/>
                                        <p:tgtEl>
                                          <p:spTgt spid="152584"/>
                                        </p:tgtEl>
                                        <p:attrNameLst>
                                          <p:attrName>ppt_x</p:attrName>
                                        </p:attrNameLst>
                                      </p:cBhvr>
                                      <p:tavLst>
                                        <p:tav tm="0">
                                          <p:val>
                                            <p:strVal val="#ppt_x"/>
                                          </p:val>
                                        </p:tav>
                                        <p:tav tm="100000">
                                          <p:val>
                                            <p:strVal val="#ppt_x"/>
                                          </p:val>
                                        </p:tav>
                                      </p:tavLst>
                                    </p:anim>
                                    <p:anim calcmode="lin" valueType="num">
                                      <p:cBhvr additive="base">
                                        <p:cTn id="38" dur="500" fill="hold"/>
                                        <p:tgtEl>
                                          <p:spTgt spid="15258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2585"/>
                                        </p:tgtEl>
                                        <p:attrNameLst>
                                          <p:attrName>style.visibility</p:attrName>
                                        </p:attrNameLst>
                                      </p:cBhvr>
                                      <p:to>
                                        <p:strVal val="visible"/>
                                      </p:to>
                                    </p:set>
                                    <p:anim calcmode="lin" valueType="num">
                                      <p:cBhvr additive="base">
                                        <p:cTn id="43" dur="500" fill="hold"/>
                                        <p:tgtEl>
                                          <p:spTgt spid="152585"/>
                                        </p:tgtEl>
                                        <p:attrNameLst>
                                          <p:attrName>ppt_x</p:attrName>
                                        </p:attrNameLst>
                                      </p:cBhvr>
                                      <p:tavLst>
                                        <p:tav tm="0">
                                          <p:val>
                                            <p:strVal val="#ppt_x"/>
                                          </p:val>
                                        </p:tav>
                                        <p:tav tm="100000">
                                          <p:val>
                                            <p:strVal val="#ppt_x"/>
                                          </p:val>
                                        </p:tav>
                                      </p:tavLst>
                                    </p:anim>
                                    <p:anim calcmode="lin" valueType="num">
                                      <p:cBhvr additive="base">
                                        <p:cTn id="44" dur="500" fill="hold"/>
                                        <p:tgtEl>
                                          <p:spTgt spid="15258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2587"/>
                                        </p:tgtEl>
                                        <p:attrNameLst>
                                          <p:attrName>style.visibility</p:attrName>
                                        </p:attrNameLst>
                                      </p:cBhvr>
                                      <p:to>
                                        <p:strVal val="visible"/>
                                      </p:to>
                                    </p:set>
                                    <p:anim calcmode="lin" valueType="num">
                                      <p:cBhvr additive="base">
                                        <p:cTn id="49" dur="500" fill="hold"/>
                                        <p:tgtEl>
                                          <p:spTgt spid="152587"/>
                                        </p:tgtEl>
                                        <p:attrNameLst>
                                          <p:attrName>ppt_x</p:attrName>
                                        </p:attrNameLst>
                                      </p:cBhvr>
                                      <p:tavLst>
                                        <p:tav tm="0">
                                          <p:val>
                                            <p:strVal val="#ppt_x"/>
                                          </p:val>
                                        </p:tav>
                                        <p:tav tm="100000">
                                          <p:val>
                                            <p:strVal val="#ppt_x"/>
                                          </p:val>
                                        </p:tav>
                                      </p:tavLst>
                                    </p:anim>
                                    <p:anim calcmode="lin" valueType="num">
                                      <p:cBhvr additive="base">
                                        <p:cTn id="50" dur="500" fill="hold"/>
                                        <p:tgtEl>
                                          <p:spTgt spid="15258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2586"/>
                                        </p:tgtEl>
                                        <p:attrNameLst>
                                          <p:attrName>style.visibility</p:attrName>
                                        </p:attrNameLst>
                                      </p:cBhvr>
                                      <p:to>
                                        <p:strVal val="visible"/>
                                      </p:to>
                                    </p:set>
                                    <p:anim calcmode="lin" valueType="num">
                                      <p:cBhvr additive="base">
                                        <p:cTn id="55" dur="500" fill="hold"/>
                                        <p:tgtEl>
                                          <p:spTgt spid="152586"/>
                                        </p:tgtEl>
                                        <p:attrNameLst>
                                          <p:attrName>ppt_x</p:attrName>
                                        </p:attrNameLst>
                                      </p:cBhvr>
                                      <p:tavLst>
                                        <p:tav tm="0">
                                          <p:val>
                                            <p:strVal val="#ppt_x"/>
                                          </p:val>
                                        </p:tav>
                                        <p:tav tm="100000">
                                          <p:val>
                                            <p:strVal val="#ppt_x"/>
                                          </p:val>
                                        </p:tav>
                                      </p:tavLst>
                                    </p:anim>
                                    <p:anim calcmode="lin" valueType="num">
                                      <p:cBhvr additive="base">
                                        <p:cTn id="56" dur="500" fill="hold"/>
                                        <p:tgtEl>
                                          <p:spTgt spid="1525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5" grpId="0" bldLvl="0" animBg="1"/>
      <p:bldP spid="152586" grpId="0" bldLvl="0" animBg="1"/>
      <p:bldP spid="152587"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建国第一年同中国建交的国家"/>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1645285" y="377190"/>
            <a:ext cx="659257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custDataLst>
              <p:tags r:id="rId3"/>
            </p:custDataLst>
          </p:nvPr>
        </p:nvSpPr>
        <p:spPr bwMode="auto">
          <a:xfrm>
            <a:off x="1645285" y="4733290"/>
            <a:ext cx="8492490" cy="19380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lnSpc>
                <a:spcPct val="125000"/>
              </a:lnSpc>
            </a:pPr>
            <a:r>
              <a:rPr lang="zh-CN" altLang="en-US" sz="32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社</a:t>
            </a:r>
            <a:r>
              <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义国家</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：苏联、朝鲜、越南等</a:t>
            </a:r>
            <a:r>
              <a:rPr lang="en-US" altLang="zh-CN" sz="3200" b="1">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国</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25000"/>
              </a:lnSpc>
            </a:pPr>
            <a:r>
              <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新兴独立国家</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：印度、缅甸、</a:t>
            </a:r>
            <a:r>
              <a:rPr lang="zh-CN" altLang="en-US" sz="3200" b="1" smtClean="0">
                <a:latin typeface="微软雅黑" panose="020B0503020204020204" pitchFamily="34" charset="-122"/>
                <a:ea typeface="微软雅黑" panose="020B0503020204020204" pitchFamily="34" charset="-122"/>
                <a:cs typeface="微软雅黑" panose="020B0503020204020204" pitchFamily="34" charset="-122"/>
              </a:rPr>
              <a:t>印尼</a:t>
            </a:r>
            <a:endParaRPr lang="en-US" altLang="zh-CN" sz="3200" b="1"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25000"/>
              </a:lnSpc>
            </a:pPr>
            <a:r>
              <a:rPr lang="zh-CN" altLang="en-US" sz="32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资</a:t>
            </a:r>
            <a:r>
              <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义国家：</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瑞典、丹麦、</a:t>
            </a:r>
            <a:r>
              <a:rPr lang="zh-CN" altLang="en-US" sz="3200" b="1" smtClean="0">
                <a:latin typeface="微软雅黑" panose="020B0503020204020204" pitchFamily="34" charset="-122"/>
                <a:ea typeface="微软雅黑" panose="020B0503020204020204" pitchFamily="34" charset="-122"/>
                <a:cs typeface="微软雅黑" panose="020B0503020204020204" pitchFamily="34" charset="-122"/>
              </a:rPr>
              <a:t>瑞士</a:t>
            </a:r>
            <a:endParaRPr lang="en-US" altLang="zh-CN" sz="3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Box 6"/>
          <p:cNvSpPr txBox="1"/>
          <p:nvPr>
            <p:custDataLst>
              <p:tags r:id="rId4"/>
            </p:custDataLst>
          </p:nvPr>
        </p:nvSpPr>
        <p:spPr>
          <a:xfrm>
            <a:off x="7779817" y="2075959"/>
            <a:ext cx="2887676" cy="521970"/>
          </a:xfrm>
          <a:prstGeom prst="rect">
            <a:avLst/>
          </a:prstGeom>
          <a:noFill/>
        </p:spPr>
        <p:txBody>
          <a:bodyPr wrap="square" rtlCol="0">
            <a:spAutoFit/>
          </a:bodyPr>
          <a:lstStyle/>
          <a:p>
            <a:pPr algn="ctr"/>
            <a:r>
              <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“一边倒”</a:t>
            </a:r>
            <a:endParaRPr lang="zh-CN" altLang="en-US" sz="28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TextBox 7"/>
          <p:cNvSpPr txBox="1"/>
          <p:nvPr>
            <p:custDataLst>
              <p:tags r:id="rId5"/>
            </p:custDataLst>
          </p:nvPr>
        </p:nvSpPr>
        <p:spPr>
          <a:xfrm>
            <a:off x="7779817" y="2680241"/>
            <a:ext cx="2887676" cy="521970"/>
          </a:xfrm>
          <a:prstGeom prst="rect">
            <a:avLst/>
          </a:prstGeom>
          <a:noFill/>
        </p:spPr>
        <p:txBody>
          <a:bodyPr wrap="square" rtlCol="0">
            <a:spAutoFit/>
          </a:bodyPr>
          <a:lstStyle/>
          <a:p>
            <a:pPr algn="ctr"/>
            <a:r>
              <a:rPr lang="zh-CN" altLang="en-US" sz="2800" b="1" smtClean="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“另起炉灶”</a:t>
            </a:r>
            <a:endParaRPr lang="zh-CN" altLang="en-US" sz="2800" b="1" smtClean="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extBox 8"/>
          <p:cNvSpPr txBox="1"/>
          <p:nvPr>
            <p:custDataLst>
              <p:tags r:id="rId6"/>
            </p:custDataLst>
          </p:nvPr>
        </p:nvSpPr>
        <p:spPr>
          <a:xfrm>
            <a:off x="7750408" y="3301932"/>
            <a:ext cx="2948168" cy="953135"/>
          </a:xfrm>
          <a:prstGeom prst="rect">
            <a:avLst/>
          </a:prstGeom>
          <a:noFill/>
        </p:spPr>
        <p:txBody>
          <a:bodyPr wrap="square" rtlCol="0">
            <a:spAutoFit/>
          </a:bodyPr>
          <a:lstStyle/>
          <a:p>
            <a:pPr algn="ctr"/>
            <a:r>
              <a:rPr lang="zh-CN" altLang="en-US" sz="2800" b="1" smtClean="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“打扫干净屋子再请客”</a:t>
            </a:r>
            <a:endParaRPr lang="zh-CN" altLang="en-US" sz="2800" b="1" smtClean="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7"/>
            </p:custDataLst>
          </p:nvPr>
        </p:nvSpPr>
        <p:spPr>
          <a:xfrm>
            <a:off x="1925320" y="3604895"/>
            <a:ext cx="6224905" cy="521970"/>
          </a:xfrm>
          <a:prstGeom prst="rect">
            <a:avLst/>
          </a:prstGeom>
          <a:solidFill>
            <a:srgbClr val="FFFF00"/>
          </a:solidFill>
        </p:spPr>
        <p:txBody>
          <a:bodyPr wrap="square" rtlCol="0">
            <a:spAutoFit/>
          </a:bodyPr>
          <a:lstStyle/>
          <a:p>
            <a:r>
              <a:rPr lang="zh-CN" altLang="en-US" sz="2800" b="1">
                <a:solidFill>
                  <a:srgbClr val="FF0000"/>
                </a:solidFill>
                <a:latin typeface="微软雅黑" panose="020B0503020204020204" pitchFamily="34" charset="-122"/>
                <a:ea typeface="微软雅黑" panose="020B0503020204020204" pitchFamily="34" charset="-122"/>
              </a:rPr>
              <a:t>中华人民共和国迎来第一次建国高潮</a:t>
            </a:r>
            <a:endParaRPr lang="zh-CN" altLang="en-US" sz="28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bldLvl="0" animBg="1"/>
      <p:bldP spid="7" grpId="0"/>
      <p:bldP spid="8" grpId="0"/>
      <p:bldP spid="9" grpId="0"/>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标题 31745"/>
          <p:cNvSpPr>
            <a:spLocks noGrp="1" noChangeArrowheads="1"/>
          </p:cNvSpPr>
          <p:nvPr>
            <p:ph type="title"/>
            <p:custDataLst>
              <p:tags r:id="rId1"/>
            </p:custDataLst>
          </p:nvPr>
        </p:nvSpPr>
        <p:spPr>
          <a:xfrm>
            <a:off x="304800" y="685800"/>
            <a:ext cx="11644313" cy="623888"/>
          </a:xfrm>
        </p:spPr>
        <p:txBody>
          <a:bodyPr/>
          <a:lstStyle/>
          <a:p>
            <a:pPr algn="l"/>
            <a:r>
              <a:rPr lang="zh-CN" altLang="en-US" sz="3600" b="1" smtClean="0">
                <a:solidFill>
                  <a:srgbClr val="FF0000"/>
                </a:solidFill>
                <a:latin typeface="微软雅黑" panose="020B0503020204020204" pitchFamily="34" charset="-122"/>
              </a:rPr>
              <a:t>中华人民共和国史（现代史）发展线索</a:t>
            </a:r>
            <a:endParaRPr lang="zh-CN" altLang="en-US" sz="3600" b="1" smtClean="0">
              <a:solidFill>
                <a:srgbClr val="FF0000"/>
              </a:solidFill>
              <a:latin typeface="微软雅黑" panose="020B0503020204020204" pitchFamily="34" charset="-122"/>
            </a:endParaRPr>
          </a:p>
        </p:txBody>
      </p:sp>
      <p:sp>
        <p:nvSpPr>
          <p:cNvPr id="4098" name="直接连接符 31746"/>
          <p:cNvSpPr>
            <a:spLocks noChangeShapeType="1"/>
          </p:cNvSpPr>
          <p:nvPr>
            <p:custDataLst>
              <p:tags r:id="rId2"/>
            </p:custDataLst>
          </p:nvPr>
        </p:nvSpPr>
        <p:spPr bwMode="auto">
          <a:xfrm>
            <a:off x="0" y="4343400"/>
            <a:ext cx="11969750" cy="1588"/>
          </a:xfrm>
          <a:prstGeom prst="line">
            <a:avLst/>
          </a:prstGeom>
          <a:noFill/>
          <a:ln w="57150">
            <a:solidFill>
              <a:srgbClr val="FF0000"/>
            </a:solidFill>
            <a:round/>
            <a:tailEnd type="triangle" w="med" len="med"/>
          </a:ln>
        </p:spPr>
        <p:txBody>
          <a:bodyPr/>
          <a:lstStyle/>
          <a:p>
            <a:endParaRPr lang="zh-CN" altLang="en-US"/>
          </a:p>
        </p:txBody>
      </p:sp>
      <p:sp>
        <p:nvSpPr>
          <p:cNvPr id="4099" name="直接连接符 31747"/>
          <p:cNvSpPr>
            <a:spLocks noChangeShapeType="1"/>
          </p:cNvSpPr>
          <p:nvPr>
            <p:custDataLst>
              <p:tags r:id="rId3"/>
            </p:custDataLst>
          </p:nvPr>
        </p:nvSpPr>
        <p:spPr bwMode="auto">
          <a:xfrm>
            <a:off x="609600" y="4191000"/>
            <a:ext cx="1588" cy="147638"/>
          </a:xfrm>
          <a:prstGeom prst="line">
            <a:avLst/>
          </a:prstGeom>
          <a:noFill/>
          <a:ln w="38100">
            <a:solidFill>
              <a:srgbClr val="FF0000"/>
            </a:solidFill>
            <a:round/>
          </a:ln>
        </p:spPr>
        <p:txBody>
          <a:bodyPr/>
          <a:lstStyle/>
          <a:p>
            <a:endParaRPr lang="zh-CN" altLang="en-US"/>
          </a:p>
        </p:txBody>
      </p:sp>
      <p:sp>
        <p:nvSpPr>
          <p:cNvPr id="4100" name="直接连接符 31748"/>
          <p:cNvSpPr>
            <a:spLocks noChangeShapeType="1"/>
          </p:cNvSpPr>
          <p:nvPr>
            <p:custDataLst>
              <p:tags r:id="rId4"/>
            </p:custDataLst>
          </p:nvPr>
        </p:nvSpPr>
        <p:spPr bwMode="auto">
          <a:xfrm>
            <a:off x="8229600" y="4173538"/>
            <a:ext cx="1588" cy="147637"/>
          </a:xfrm>
          <a:prstGeom prst="line">
            <a:avLst/>
          </a:prstGeom>
          <a:noFill/>
          <a:ln w="38100">
            <a:solidFill>
              <a:srgbClr val="FF0000"/>
            </a:solidFill>
            <a:round/>
          </a:ln>
        </p:spPr>
        <p:txBody>
          <a:bodyPr/>
          <a:lstStyle/>
          <a:p>
            <a:endParaRPr lang="zh-CN" altLang="en-US"/>
          </a:p>
        </p:txBody>
      </p:sp>
      <p:sp>
        <p:nvSpPr>
          <p:cNvPr id="4101" name="直接连接符 31749"/>
          <p:cNvSpPr>
            <a:spLocks noChangeShapeType="1"/>
          </p:cNvSpPr>
          <p:nvPr>
            <p:custDataLst>
              <p:tags r:id="rId5"/>
            </p:custDataLst>
          </p:nvPr>
        </p:nvSpPr>
        <p:spPr bwMode="auto">
          <a:xfrm>
            <a:off x="7823200" y="4173538"/>
            <a:ext cx="1588" cy="147637"/>
          </a:xfrm>
          <a:prstGeom prst="line">
            <a:avLst/>
          </a:prstGeom>
          <a:noFill/>
          <a:ln w="38100">
            <a:solidFill>
              <a:srgbClr val="FF0000"/>
            </a:solidFill>
            <a:round/>
          </a:ln>
        </p:spPr>
        <p:txBody>
          <a:bodyPr/>
          <a:lstStyle/>
          <a:p>
            <a:endParaRPr lang="zh-CN" altLang="en-US"/>
          </a:p>
        </p:txBody>
      </p:sp>
      <p:sp>
        <p:nvSpPr>
          <p:cNvPr id="4102" name="直接连接符 31750"/>
          <p:cNvSpPr>
            <a:spLocks noChangeShapeType="1"/>
          </p:cNvSpPr>
          <p:nvPr>
            <p:custDataLst>
              <p:tags r:id="rId6"/>
            </p:custDataLst>
          </p:nvPr>
        </p:nvSpPr>
        <p:spPr bwMode="auto">
          <a:xfrm>
            <a:off x="5283200" y="4173538"/>
            <a:ext cx="1588" cy="147637"/>
          </a:xfrm>
          <a:prstGeom prst="line">
            <a:avLst/>
          </a:prstGeom>
          <a:noFill/>
          <a:ln w="38100">
            <a:solidFill>
              <a:srgbClr val="FF0000"/>
            </a:solidFill>
            <a:round/>
          </a:ln>
        </p:spPr>
        <p:txBody>
          <a:bodyPr/>
          <a:lstStyle/>
          <a:p>
            <a:endParaRPr lang="zh-CN" altLang="en-US"/>
          </a:p>
        </p:txBody>
      </p:sp>
      <p:sp>
        <p:nvSpPr>
          <p:cNvPr id="4103" name="直接连接符 31751"/>
          <p:cNvSpPr>
            <a:spLocks noChangeShapeType="1"/>
          </p:cNvSpPr>
          <p:nvPr>
            <p:custDataLst>
              <p:tags r:id="rId7"/>
            </p:custDataLst>
          </p:nvPr>
        </p:nvSpPr>
        <p:spPr bwMode="auto">
          <a:xfrm>
            <a:off x="2641600" y="4173538"/>
            <a:ext cx="1588" cy="147637"/>
          </a:xfrm>
          <a:prstGeom prst="line">
            <a:avLst/>
          </a:prstGeom>
          <a:noFill/>
          <a:ln w="38100">
            <a:solidFill>
              <a:srgbClr val="FF0000"/>
            </a:solidFill>
            <a:round/>
          </a:ln>
        </p:spPr>
        <p:txBody>
          <a:bodyPr/>
          <a:lstStyle/>
          <a:p>
            <a:endParaRPr lang="zh-CN" altLang="en-US"/>
          </a:p>
        </p:txBody>
      </p:sp>
      <p:sp>
        <p:nvSpPr>
          <p:cNvPr id="31753" name="左大括号 31752"/>
          <p:cNvSpPr/>
          <p:nvPr>
            <p:custDataLst>
              <p:tags r:id="rId8"/>
            </p:custDataLst>
          </p:nvPr>
        </p:nvSpPr>
        <p:spPr bwMode="auto">
          <a:xfrm rot="5400000">
            <a:off x="1495425" y="3076575"/>
            <a:ext cx="223838" cy="1995488"/>
          </a:xfrm>
          <a:prstGeom prst="leftBrace">
            <a:avLst>
              <a:gd name="adj1" fmla="val 74249"/>
              <a:gd name="adj2" fmla="val 50000"/>
            </a:avLst>
          </a:prstGeom>
          <a:noFill/>
          <a:ln w="38100">
            <a:solidFill>
              <a:srgbClr val="FF0000"/>
            </a:solidFill>
            <a:round/>
          </a:ln>
        </p:spPr>
        <p:txBody>
          <a:bodyPr/>
          <a:lstStyle/>
          <a:p>
            <a:pPr eaLnBrk="0" hangingPunct="0"/>
            <a:endParaRPr lang="zh-CN" altLang="en-US" b="1">
              <a:latin typeface="微软雅黑" panose="020B0503020204020204" pitchFamily="34" charset="-122"/>
              <a:ea typeface="微软雅黑" panose="020B0503020204020204" pitchFamily="34" charset="-122"/>
            </a:endParaRPr>
          </a:p>
        </p:txBody>
      </p:sp>
      <p:sp>
        <p:nvSpPr>
          <p:cNvPr id="31754" name="左大括号 31753"/>
          <p:cNvSpPr/>
          <p:nvPr>
            <p:custDataLst>
              <p:tags r:id="rId9"/>
            </p:custDataLst>
          </p:nvPr>
        </p:nvSpPr>
        <p:spPr bwMode="auto">
          <a:xfrm rot="5400000">
            <a:off x="3842544" y="2758282"/>
            <a:ext cx="223837" cy="2628900"/>
          </a:xfrm>
          <a:prstGeom prst="leftBrace">
            <a:avLst>
              <a:gd name="adj1" fmla="val 97818"/>
              <a:gd name="adj2" fmla="val 50000"/>
            </a:avLst>
          </a:prstGeom>
          <a:noFill/>
          <a:ln w="38100">
            <a:solidFill>
              <a:srgbClr val="FF0000"/>
            </a:solidFill>
            <a:round/>
          </a:ln>
        </p:spPr>
        <p:txBody>
          <a:bodyPr/>
          <a:lstStyle/>
          <a:p>
            <a:pPr eaLnBrk="0" hangingPunct="0"/>
            <a:endParaRPr lang="zh-CN" altLang="en-US" b="1">
              <a:latin typeface="微软雅黑" panose="020B0503020204020204" pitchFamily="34" charset="-122"/>
              <a:ea typeface="微软雅黑" panose="020B0503020204020204" pitchFamily="34" charset="-122"/>
            </a:endParaRPr>
          </a:p>
        </p:txBody>
      </p:sp>
      <p:sp>
        <p:nvSpPr>
          <p:cNvPr id="31755" name="左大括号 31754"/>
          <p:cNvSpPr/>
          <p:nvPr>
            <p:custDataLst>
              <p:tags r:id="rId10"/>
            </p:custDataLst>
          </p:nvPr>
        </p:nvSpPr>
        <p:spPr bwMode="auto">
          <a:xfrm rot="5400000">
            <a:off x="6423025" y="2822575"/>
            <a:ext cx="241300" cy="2520950"/>
          </a:xfrm>
          <a:prstGeom prst="leftBrace">
            <a:avLst>
              <a:gd name="adj1" fmla="val 87013"/>
              <a:gd name="adj2" fmla="val 50000"/>
            </a:avLst>
          </a:prstGeom>
          <a:solidFill>
            <a:schemeClr val="tx1"/>
          </a:solidFill>
          <a:ln w="38100">
            <a:solidFill>
              <a:schemeClr val="tx2"/>
            </a:solidFill>
            <a:round/>
          </a:ln>
        </p:spPr>
        <p:txBody>
          <a:bodyPr rot="10800000" vert="eaVert" wrap="none" anchor="ctr"/>
          <a:lstStyle/>
          <a:p>
            <a:pPr algn="ctr">
              <a:buFontTx/>
              <a:buNone/>
            </a:pP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31756" name="左大括号 31755"/>
          <p:cNvSpPr/>
          <p:nvPr>
            <p:custDataLst>
              <p:tags r:id="rId11"/>
            </p:custDataLst>
          </p:nvPr>
        </p:nvSpPr>
        <p:spPr bwMode="auto">
          <a:xfrm rot="5400000">
            <a:off x="9802813" y="2370138"/>
            <a:ext cx="222250" cy="3371850"/>
          </a:xfrm>
          <a:prstGeom prst="leftBrace">
            <a:avLst>
              <a:gd name="adj1" fmla="val 126358"/>
              <a:gd name="adj2" fmla="val 50000"/>
            </a:avLst>
          </a:prstGeom>
          <a:noFill/>
          <a:ln w="38100">
            <a:solidFill>
              <a:srgbClr val="FF0000"/>
            </a:solidFill>
            <a:round/>
          </a:ln>
        </p:spPr>
        <p:txBody>
          <a:bodyPr/>
          <a:lstStyle/>
          <a:p>
            <a:pPr eaLnBrk="0" hangingPunct="0"/>
            <a:endParaRPr lang="zh-CN" altLang="en-US" b="1">
              <a:latin typeface="微软雅黑" panose="020B0503020204020204" pitchFamily="34" charset="-122"/>
              <a:ea typeface="微软雅黑" panose="020B0503020204020204" pitchFamily="34" charset="-122"/>
            </a:endParaRPr>
          </a:p>
        </p:txBody>
      </p:sp>
      <p:sp>
        <p:nvSpPr>
          <p:cNvPr id="31757" name="左大括号 31756"/>
          <p:cNvSpPr/>
          <p:nvPr>
            <p:custDataLst>
              <p:tags r:id="rId12"/>
            </p:custDataLst>
          </p:nvPr>
        </p:nvSpPr>
        <p:spPr bwMode="auto">
          <a:xfrm rot="5400000">
            <a:off x="7866062" y="3902076"/>
            <a:ext cx="314325" cy="400050"/>
          </a:xfrm>
          <a:prstGeom prst="leftBrace">
            <a:avLst>
              <a:gd name="adj1" fmla="val 10600"/>
              <a:gd name="adj2" fmla="val 50000"/>
            </a:avLst>
          </a:prstGeom>
          <a:noFill/>
          <a:ln w="38100">
            <a:solidFill>
              <a:srgbClr val="009900"/>
            </a:solidFill>
            <a:round/>
          </a:ln>
        </p:spPr>
        <p:txBody>
          <a:bodyPr/>
          <a:lstStyle/>
          <a:p>
            <a:pPr eaLnBrk="0" hangingPunct="0"/>
            <a:endParaRPr lang="zh-CN" altLang="en-US" b="1">
              <a:latin typeface="微软雅黑" panose="020B0503020204020204" pitchFamily="34" charset="-122"/>
              <a:ea typeface="微软雅黑" panose="020B0503020204020204" pitchFamily="34" charset="-122"/>
            </a:endParaRPr>
          </a:p>
        </p:txBody>
      </p:sp>
      <p:sp>
        <p:nvSpPr>
          <p:cNvPr id="31758" name="文本框 31757"/>
          <p:cNvSpPr txBox="1">
            <a:spLocks noChangeArrowheads="1"/>
          </p:cNvSpPr>
          <p:nvPr>
            <p:custDataLst>
              <p:tags r:id="rId13"/>
            </p:custDataLst>
          </p:nvPr>
        </p:nvSpPr>
        <p:spPr bwMode="auto">
          <a:xfrm>
            <a:off x="304800" y="4343400"/>
            <a:ext cx="695960" cy="398780"/>
          </a:xfrm>
          <a:prstGeom prst="rect">
            <a:avLst/>
          </a:prstGeom>
          <a:noFill/>
          <a:ln w="9525">
            <a:noFill/>
            <a:miter lim="800000"/>
          </a:ln>
        </p:spPr>
        <p:txBody>
          <a:bodyPr wrap="none">
            <a:spAutoFit/>
          </a:bodyPr>
          <a:lstStyle/>
          <a:p>
            <a:pPr>
              <a:buFontTx/>
              <a:buNone/>
            </a:pPr>
            <a:r>
              <a:rPr lang="en-US" altLang="zh-CN" sz="2000" b="1">
                <a:solidFill>
                  <a:srgbClr val="FF0000"/>
                </a:solidFill>
                <a:latin typeface="微软雅黑" panose="020B0503020204020204" pitchFamily="34" charset="-122"/>
                <a:ea typeface="微软雅黑" panose="020B0503020204020204" pitchFamily="34" charset="-122"/>
              </a:rPr>
              <a:t>1949</a:t>
            </a:r>
            <a:endParaRPr lang="en-US" altLang="zh-CN" sz="2000" b="1">
              <a:solidFill>
                <a:srgbClr val="FF0000"/>
              </a:solidFill>
              <a:latin typeface="微软雅黑" panose="020B0503020204020204" pitchFamily="34" charset="-122"/>
              <a:ea typeface="微软雅黑" panose="020B0503020204020204" pitchFamily="34" charset="-122"/>
            </a:endParaRPr>
          </a:p>
        </p:txBody>
      </p:sp>
      <p:sp>
        <p:nvSpPr>
          <p:cNvPr id="31759" name="文本框 31758"/>
          <p:cNvSpPr txBox="1">
            <a:spLocks noChangeArrowheads="1"/>
          </p:cNvSpPr>
          <p:nvPr>
            <p:custDataLst>
              <p:tags r:id="rId14"/>
            </p:custDataLst>
          </p:nvPr>
        </p:nvSpPr>
        <p:spPr bwMode="auto">
          <a:xfrm>
            <a:off x="2133600" y="4362450"/>
            <a:ext cx="695960" cy="398780"/>
          </a:xfrm>
          <a:prstGeom prst="rect">
            <a:avLst/>
          </a:prstGeom>
          <a:noFill/>
          <a:ln w="9525">
            <a:noFill/>
            <a:miter lim="800000"/>
          </a:ln>
        </p:spPr>
        <p:txBody>
          <a:bodyPr wrap="none">
            <a:spAutoFit/>
          </a:bodyPr>
          <a:lstStyle/>
          <a:p>
            <a:pPr>
              <a:buFontTx/>
              <a:buNone/>
            </a:pPr>
            <a:r>
              <a:rPr lang="en-US" altLang="zh-CN" sz="2000" b="1">
                <a:solidFill>
                  <a:srgbClr val="FF0000"/>
                </a:solidFill>
                <a:latin typeface="微软雅黑" panose="020B0503020204020204" pitchFamily="34" charset="-122"/>
                <a:ea typeface="微软雅黑" panose="020B0503020204020204" pitchFamily="34" charset="-122"/>
              </a:rPr>
              <a:t>1956</a:t>
            </a:r>
            <a:endParaRPr lang="en-US" altLang="zh-CN" sz="2000" b="1">
              <a:solidFill>
                <a:srgbClr val="FF0000"/>
              </a:solidFill>
              <a:latin typeface="微软雅黑" panose="020B0503020204020204" pitchFamily="34" charset="-122"/>
              <a:ea typeface="微软雅黑" panose="020B0503020204020204" pitchFamily="34" charset="-122"/>
            </a:endParaRPr>
          </a:p>
        </p:txBody>
      </p:sp>
      <p:sp>
        <p:nvSpPr>
          <p:cNvPr id="31760" name="文本框 31759"/>
          <p:cNvSpPr txBox="1">
            <a:spLocks noChangeArrowheads="1"/>
          </p:cNvSpPr>
          <p:nvPr>
            <p:custDataLst>
              <p:tags r:id="rId15"/>
            </p:custDataLst>
          </p:nvPr>
        </p:nvSpPr>
        <p:spPr bwMode="auto">
          <a:xfrm>
            <a:off x="4775200" y="4362450"/>
            <a:ext cx="695960" cy="398780"/>
          </a:xfrm>
          <a:prstGeom prst="rect">
            <a:avLst/>
          </a:prstGeom>
          <a:noFill/>
          <a:ln w="9525">
            <a:noFill/>
            <a:miter lim="800000"/>
          </a:ln>
        </p:spPr>
        <p:txBody>
          <a:bodyPr wrap="none">
            <a:spAutoFit/>
          </a:bodyPr>
          <a:lstStyle/>
          <a:p>
            <a:pPr>
              <a:buFontTx/>
              <a:buNone/>
            </a:pPr>
            <a:r>
              <a:rPr lang="en-US" altLang="zh-CN" sz="2000" b="1">
                <a:solidFill>
                  <a:schemeClr val="tx1"/>
                </a:solidFill>
                <a:latin typeface="微软雅黑" panose="020B0503020204020204" pitchFamily="34" charset="-122"/>
                <a:ea typeface="微软雅黑" panose="020B0503020204020204" pitchFamily="34" charset="-122"/>
              </a:rPr>
              <a:t>1966</a:t>
            </a:r>
            <a:endParaRPr lang="en-US" altLang="zh-CN" sz="2000" b="1">
              <a:solidFill>
                <a:schemeClr val="tx1"/>
              </a:solidFill>
              <a:latin typeface="微软雅黑" panose="020B0503020204020204" pitchFamily="34" charset="-122"/>
              <a:ea typeface="微软雅黑" panose="020B0503020204020204" pitchFamily="34" charset="-122"/>
            </a:endParaRPr>
          </a:p>
        </p:txBody>
      </p:sp>
      <p:sp>
        <p:nvSpPr>
          <p:cNvPr id="31761" name="文本框 31760"/>
          <p:cNvSpPr txBox="1">
            <a:spLocks noChangeArrowheads="1"/>
          </p:cNvSpPr>
          <p:nvPr>
            <p:custDataLst>
              <p:tags r:id="rId16"/>
            </p:custDataLst>
          </p:nvPr>
        </p:nvSpPr>
        <p:spPr bwMode="auto">
          <a:xfrm>
            <a:off x="7112000" y="4362450"/>
            <a:ext cx="695960" cy="398780"/>
          </a:xfrm>
          <a:prstGeom prst="rect">
            <a:avLst/>
          </a:prstGeom>
          <a:noFill/>
          <a:ln w="9525">
            <a:noFill/>
            <a:miter lim="800000"/>
          </a:ln>
        </p:spPr>
        <p:txBody>
          <a:bodyPr wrap="none">
            <a:spAutoFit/>
          </a:bodyPr>
          <a:lstStyle/>
          <a:p>
            <a:pPr>
              <a:buFontTx/>
              <a:buNone/>
            </a:pPr>
            <a:r>
              <a:rPr lang="en-US" altLang="zh-CN" sz="2000" b="1">
                <a:solidFill>
                  <a:schemeClr val="tx1"/>
                </a:solidFill>
                <a:latin typeface="微软雅黑" panose="020B0503020204020204" pitchFamily="34" charset="-122"/>
                <a:ea typeface="微软雅黑" panose="020B0503020204020204" pitchFamily="34" charset="-122"/>
              </a:rPr>
              <a:t>1976</a:t>
            </a:r>
            <a:endParaRPr lang="en-US" altLang="zh-CN" sz="2000" b="1">
              <a:solidFill>
                <a:schemeClr val="tx1"/>
              </a:solidFill>
              <a:latin typeface="微软雅黑" panose="020B0503020204020204" pitchFamily="34" charset="-122"/>
              <a:ea typeface="微软雅黑" panose="020B0503020204020204" pitchFamily="34" charset="-122"/>
            </a:endParaRPr>
          </a:p>
        </p:txBody>
      </p:sp>
      <p:sp>
        <p:nvSpPr>
          <p:cNvPr id="31762" name="文本框 31761"/>
          <p:cNvSpPr txBox="1">
            <a:spLocks noChangeArrowheads="1"/>
          </p:cNvSpPr>
          <p:nvPr>
            <p:custDataLst>
              <p:tags r:id="rId17"/>
            </p:custDataLst>
          </p:nvPr>
        </p:nvSpPr>
        <p:spPr bwMode="auto">
          <a:xfrm>
            <a:off x="8128000" y="4362450"/>
            <a:ext cx="695960" cy="398780"/>
          </a:xfrm>
          <a:prstGeom prst="rect">
            <a:avLst/>
          </a:prstGeom>
          <a:noFill/>
          <a:ln w="9525">
            <a:noFill/>
            <a:miter lim="800000"/>
          </a:ln>
        </p:spPr>
        <p:txBody>
          <a:bodyPr wrap="none">
            <a:spAutoFit/>
          </a:bodyPr>
          <a:lstStyle/>
          <a:p>
            <a:pPr>
              <a:buFontTx/>
              <a:buNone/>
            </a:pPr>
            <a:r>
              <a:rPr lang="en-US" altLang="zh-CN" sz="2000" b="1">
                <a:solidFill>
                  <a:srgbClr val="FF0000"/>
                </a:solidFill>
                <a:latin typeface="微软雅黑" panose="020B0503020204020204" pitchFamily="34" charset="-122"/>
                <a:ea typeface="微软雅黑" panose="020B0503020204020204" pitchFamily="34" charset="-122"/>
              </a:rPr>
              <a:t>1978</a:t>
            </a:r>
            <a:endParaRPr lang="en-US" altLang="zh-CN" sz="2000" b="1">
              <a:solidFill>
                <a:srgbClr val="FF0000"/>
              </a:solidFill>
              <a:latin typeface="微软雅黑" panose="020B0503020204020204" pitchFamily="34" charset="-122"/>
              <a:ea typeface="微软雅黑" panose="020B0503020204020204" pitchFamily="34" charset="-122"/>
            </a:endParaRPr>
          </a:p>
        </p:txBody>
      </p:sp>
      <p:sp>
        <p:nvSpPr>
          <p:cNvPr id="31763" name="文本框 31762"/>
          <p:cNvSpPr txBox="1">
            <a:spLocks noChangeArrowheads="1"/>
          </p:cNvSpPr>
          <p:nvPr>
            <p:custDataLst>
              <p:tags r:id="rId18"/>
            </p:custDataLst>
          </p:nvPr>
        </p:nvSpPr>
        <p:spPr bwMode="auto">
          <a:xfrm>
            <a:off x="1683703" y="2420938"/>
            <a:ext cx="613410" cy="1521460"/>
          </a:xfrm>
          <a:prstGeom prst="rect">
            <a:avLst/>
          </a:prstGeom>
          <a:noFill/>
          <a:ln w="9525">
            <a:noFill/>
            <a:miter lim="800000"/>
          </a:ln>
        </p:spPr>
        <p:txBody>
          <a:bodyPr vert="eaVert" wrap="none">
            <a:spAutoFit/>
          </a:bodyPr>
          <a:lstStyle/>
          <a:p>
            <a:pPr>
              <a:buFontTx/>
              <a:buNone/>
            </a:pPr>
            <a:r>
              <a:rPr lang="zh-CN" altLang="en-US" sz="2800" b="1">
                <a:solidFill>
                  <a:srgbClr val="FF0000"/>
                </a:solidFill>
                <a:latin typeface="微软雅黑" panose="020B0503020204020204" pitchFamily="34" charset="-122"/>
                <a:ea typeface="微软雅黑" panose="020B0503020204020204" pitchFamily="34" charset="-122"/>
              </a:rPr>
              <a:t>过渡时期</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31764" name="文本框 31763"/>
          <p:cNvSpPr txBox="1">
            <a:spLocks noChangeArrowheads="1"/>
          </p:cNvSpPr>
          <p:nvPr>
            <p:custDataLst>
              <p:tags r:id="rId19"/>
            </p:custDataLst>
          </p:nvPr>
        </p:nvSpPr>
        <p:spPr bwMode="auto">
          <a:xfrm>
            <a:off x="3918903" y="2420938"/>
            <a:ext cx="613410" cy="1521460"/>
          </a:xfrm>
          <a:prstGeom prst="rect">
            <a:avLst/>
          </a:prstGeom>
          <a:noFill/>
          <a:ln w="9525">
            <a:noFill/>
            <a:miter lim="800000"/>
          </a:ln>
        </p:spPr>
        <p:txBody>
          <a:bodyPr vert="eaVert" wrap="none">
            <a:spAutoFit/>
          </a:bodyPr>
          <a:lstStyle/>
          <a:p>
            <a:pPr>
              <a:buFontTx/>
              <a:buNone/>
            </a:pPr>
            <a:r>
              <a:rPr lang="zh-CN" altLang="en-US" sz="2800" b="1">
                <a:solidFill>
                  <a:srgbClr val="FF0000"/>
                </a:solidFill>
                <a:latin typeface="微软雅黑" panose="020B0503020204020204" pitchFamily="34" charset="-122"/>
                <a:ea typeface="微软雅黑" panose="020B0503020204020204" pitchFamily="34" charset="-122"/>
              </a:rPr>
              <a:t>十年探索</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31765" name="文本框 31764"/>
          <p:cNvSpPr txBox="1">
            <a:spLocks noChangeArrowheads="1"/>
          </p:cNvSpPr>
          <p:nvPr>
            <p:custDataLst>
              <p:tags r:id="rId20"/>
            </p:custDataLst>
          </p:nvPr>
        </p:nvSpPr>
        <p:spPr bwMode="auto">
          <a:xfrm>
            <a:off x="6357303" y="2420938"/>
            <a:ext cx="613410" cy="1521460"/>
          </a:xfrm>
          <a:prstGeom prst="rect">
            <a:avLst/>
          </a:prstGeom>
          <a:noFill/>
          <a:ln w="9525">
            <a:noFill/>
            <a:miter lim="800000"/>
          </a:ln>
        </p:spPr>
        <p:txBody>
          <a:bodyPr vert="eaVert" wrap="none">
            <a:spAutoFit/>
          </a:bodyPr>
          <a:lstStyle/>
          <a:p>
            <a:pPr>
              <a:buFontTx/>
              <a:buNone/>
            </a:pPr>
            <a:r>
              <a:rPr lang="zh-CN" altLang="en-US" sz="2800" b="1">
                <a:solidFill>
                  <a:schemeClr val="tx1"/>
                </a:solidFill>
                <a:latin typeface="微软雅黑" panose="020B0503020204020204" pitchFamily="34" charset="-122"/>
                <a:ea typeface="微软雅黑" panose="020B0503020204020204" pitchFamily="34" charset="-122"/>
              </a:rPr>
              <a:t>十年文革</a:t>
            </a:r>
            <a:endParaRPr lang="zh-CN" altLang="en-US" sz="2800" b="1">
              <a:solidFill>
                <a:schemeClr val="tx1"/>
              </a:solidFill>
              <a:latin typeface="微软雅黑" panose="020B0503020204020204" pitchFamily="34" charset="-122"/>
              <a:ea typeface="微软雅黑" panose="020B0503020204020204" pitchFamily="34" charset="-122"/>
            </a:endParaRPr>
          </a:p>
        </p:txBody>
      </p:sp>
      <p:sp>
        <p:nvSpPr>
          <p:cNvPr id="31766" name="文本框 31765"/>
          <p:cNvSpPr txBox="1">
            <a:spLocks noChangeArrowheads="1"/>
          </p:cNvSpPr>
          <p:nvPr>
            <p:custDataLst>
              <p:tags r:id="rId21"/>
            </p:custDataLst>
          </p:nvPr>
        </p:nvSpPr>
        <p:spPr bwMode="auto">
          <a:xfrm>
            <a:off x="7881303" y="2420938"/>
            <a:ext cx="613410" cy="1521460"/>
          </a:xfrm>
          <a:prstGeom prst="rect">
            <a:avLst/>
          </a:prstGeom>
          <a:noFill/>
          <a:ln w="9525">
            <a:noFill/>
            <a:miter lim="800000"/>
          </a:ln>
        </p:spPr>
        <p:txBody>
          <a:bodyPr vert="eaVert" wrap="none">
            <a:spAutoFit/>
          </a:bodyPr>
          <a:lstStyle/>
          <a:p>
            <a:pPr>
              <a:buFontTx/>
              <a:buNone/>
            </a:pPr>
            <a:r>
              <a:rPr lang="zh-CN" altLang="en-US" sz="2800" b="1">
                <a:solidFill>
                  <a:srgbClr val="009900"/>
                </a:solidFill>
                <a:latin typeface="微软雅黑" panose="020B0503020204020204" pitchFamily="34" charset="-122"/>
                <a:ea typeface="微软雅黑" panose="020B0503020204020204" pitchFamily="34" charset="-122"/>
              </a:rPr>
              <a:t>两年徘徊</a:t>
            </a:r>
            <a:endParaRPr lang="zh-CN" altLang="en-US" sz="2800" b="1">
              <a:solidFill>
                <a:srgbClr val="009900"/>
              </a:solidFill>
              <a:latin typeface="微软雅黑" panose="020B0503020204020204" pitchFamily="34" charset="-122"/>
              <a:ea typeface="微软雅黑" panose="020B0503020204020204" pitchFamily="34" charset="-122"/>
            </a:endParaRPr>
          </a:p>
        </p:txBody>
      </p:sp>
      <p:sp>
        <p:nvSpPr>
          <p:cNvPr id="31767" name="文本框 31766"/>
          <p:cNvSpPr txBox="1">
            <a:spLocks noChangeArrowheads="1"/>
          </p:cNvSpPr>
          <p:nvPr>
            <p:custDataLst>
              <p:tags r:id="rId22"/>
            </p:custDataLst>
          </p:nvPr>
        </p:nvSpPr>
        <p:spPr bwMode="auto">
          <a:xfrm>
            <a:off x="9686925" y="2133600"/>
            <a:ext cx="1044575" cy="2012950"/>
          </a:xfrm>
          <a:prstGeom prst="rect">
            <a:avLst/>
          </a:prstGeom>
          <a:noFill/>
          <a:ln w="9525">
            <a:noFill/>
            <a:miter lim="800000"/>
          </a:ln>
        </p:spPr>
        <p:txBody>
          <a:bodyPr vert="eaVert">
            <a:spAutoFit/>
          </a:bodyPr>
          <a:lstStyle/>
          <a:p>
            <a:pPr>
              <a:buFontTx/>
              <a:buNone/>
            </a:pPr>
            <a:r>
              <a:rPr lang="zh-CN" altLang="en-US" sz="2800" b="1">
                <a:solidFill>
                  <a:srgbClr val="FF0000"/>
                </a:solidFill>
                <a:latin typeface="微软雅黑" panose="020B0503020204020204" pitchFamily="34" charset="-122"/>
                <a:ea typeface="微软雅黑" panose="020B0503020204020204" pitchFamily="34" charset="-122"/>
              </a:rPr>
              <a:t>社会主义建设新时期</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31768" name="文本框 31767"/>
          <p:cNvSpPr txBox="1">
            <a:spLocks noChangeArrowheads="1"/>
          </p:cNvSpPr>
          <p:nvPr>
            <p:custDataLst>
              <p:tags r:id="rId23"/>
            </p:custDataLst>
          </p:nvPr>
        </p:nvSpPr>
        <p:spPr bwMode="auto">
          <a:xfrm>
            <a:off x="573723" y="4724400"/>
            <a:ext cx="551815" cy="1621790"/>
          </a:xfrm>
          <a:prstGeom prst="rect">
            <a:avLst/>
          </a:prstGeom>
          <a:noFill/>
          <a:ln w="9525">
            <a:noFill/>
            <a:miter lim="800000"/>
          </a:ln>
        </p:spPr>
        <p:txBody>
          <a:bodyPr vert="eaVert" wrap="none">
            <a:spAutoFit/>
          </a:bodyPr>
          <a:lstStyle/>
          <a:p>
            <a:pPr>
              <a:buFontTx/>
              <a:buNone/>
            </a:pPr>
            <a:r>
              <a:rPr lang="zh-CN" altLang="en-US" sz="2400" b="1">
                <a:solidFill>
                  <a:srgbClr val="FF0000"/>
                </a:solidFill>
                <a:latin typeface="微软雅黑" panose="020B0503020204020204" pitchFamily="34" charset="-122"/>
                <a:ea typeface="微软雅黑" panose="020B0503020204020204" pitchFamily="34" charset="-122"/>
              </a:rPr>
              <a:t>新中国成立</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31769" name="文本框 31768"/>
          <p:cNvSpPr txBox="1">
            <a:spLocks noChangeArrowheads="1"/>
          </p:cNvSpPr>
          <p:nvPr>
            <p:custDataLst>
              <p:tags r:id="rId24"/>
            </p:custDataLst>
          </p:nvPr>
        </p:nvSpPr>
        <p:spPr bwMode="auto">
          <a:xfrm>
            <a:off x="2504123" y="4724400"/>
            <a:ext cx="551815" cy="1927860"/>
          </a:xfrm>
          <a:prstGeom prst="rect">
            <a:avLst/>
          </a:prstGeom>
          <a:noFill/>
          <a:ln w="9525">
            <a:noFill/>
            <a:miter lim="800000"/>
          </a:ln>
        </p:spPr>
        <p:txBody>
          <a:bodyPr vert="eaVert" wrap="none">
            <a:spAutoFit/>
          </a:bodyPr>
          <a:lstStyle/>
          <a:p>
            <a:pPr>
              <a:buFontTx/>
              <a:buNone/>
            </a:pPr>
            <a:r>
              <a:rPr lang="zh-CN" altLang="en-US" sz="2400" b="1">
                <a:solidFill>
                  <a:srgbClr val="FF0000"/>
                </a:solidFill>
                <a:latin typeface="微软雅黑" panose="020B0503020204020204" pitchFamily="34" charset="-122"/>
                <a:ea typeface="微软雅黑" panose="020B0503020204020204" pitchFamily="34" charset="-122"/>
              </a:rPr>
              <a:t>三大改造完成</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31770" name="文本框 31769"/>
          <p:cNvSpPr txBox="1">
            <a:spLocks noChangeArrowheads="1"/>
          </p:cNvSpPr>
          <p:nvPr>
            <p:custDataLst>
              <p:tags r:id="rId25"/>
            </p:custDataLst>
          </p:nvPr>
        </p:nvSpPr>
        <p:spPr bwMode="auto">
          <a:xfrm>
            <a:off x="8413115" y="4800600"/>
            <a:ext cx="921385" cy="1621790"/>
          </a:xfrm>
          <a:prstGeom prst="rect">
            <a:avLst/>
          </a:prstGeom>
          <a:noFill/>
          <a:ln w="9525">
            <a:noFill/>
            <a:miter lim="800000"/>
          </a:ln>
        </p:spPr>
        <p:txBody>
          <a:bodyPr vert="eaVert" wrap="none">
            <a:spAutoFit/>
          </a:bodyPr>
          <a:lstStyle/>
          <a:p>
            <a:pPr>
              <a:buFontTx/>
              <a:buNone/>
            </a:pPr>
            <a:r>
              <a:rPr lang="zh-CN" altLang="en-US" sz="2400" b="1">
                <a:solidFill>
                  <a:srgbClr val="FF0000"/>
                </a:solidFill>
                <a:latin typeface="微软雅黑" panose="020B0503020204020204" pitchFamily="34" charset="-122"/>
                <a:ea typeface="微软雅黑" panose="020B0503020204020204" pitchFamily="34" charset="-122"/>
              </a:rPr>
              <a:t>十一届三中</a:t>
            </a:r>
            <a:endParaRPr lang="zh-CN" altLang="en-US" sz="2400" b="1">
              <a:solidFill>
                <a:srgbClr val="FF0000"/>
              </a:solidFill>
              <a:latin typeface="微软雅黑" panose="020B0503020204020204" pitchFamily="34" charset="-122"/>
              <a:ea typeface="微软雅黑" panose="020B0503020204020204" pitchFamily="34" charset="-122"/>
            </a:endParaRPr>
          </a:p>
          <a:p>
            <a:pPr>
              <a:buFontTx/>
              <a:buNone/>
            </a:pPr>
            <a:r>
              <a:rPr lang="zh-CN" altLang="en-US" sz="2400" b="1">
                <a:solidFill>
                  <a:srgbClr val="FF0000"/>
                </a:solidFill>
                <a:latin typeface="微软雅黑" panose="020B0503020204020204" pitchFamily="34" charset="-122"/>
                <a:ea typeface="微软雅黑" panose="020B0503020204020204" pitchFamily="34" charset="-122"/>
              </a:rPr>
              <a:t>全会召开</a:t>
            </a:r>
            <a:endParaRPr lang="zh-CN" altLang="en-US" sz="24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31753"/>
                                        </p:tgtEl>
                                        <p:attrNameLst>
                                          <p:attrName>style.visibility</p:attrName>
                                        </p:attrNameLst>
                                      </p:cBhvr>
                                      <p:to>
                                        <p:strVal val="visible"/>
                                      </p:to>
                                    </p:set>
                                    <p:anim calcmode="lin" valueType="num">
                                      <p:cBhvr additive="base">
                                        <p:cTn id="23" dur="500" fill="hold"/>
                                        <p:tgtEl>
                                          <p:spTgt spid="31753"/>
                                        </p:tgtEl>
                                        <p:attrNameLst>
                                          <p:attrName>ppt_x</p:attrName>
                                        </p:attrNameLst>
                                      </p:cBhvr>
                                      <p:tavLst>
                                        <p:tav tm="0">
                                          <p:val>
                                            <p:strVal val="#ppt_x"/>
                                          </p:val>
                                        </p:tav>
                                        <p:tav tm="100000">
                                          <p:val>
                                            <p:strVal val="#ppt_x"/>
                                          </p:val>
                                        </p:tav>
                                      </p:tavLst>
                                    </p:anim>
                                    <p:anim calcmode="lin" valueType="num">
                                      <p:cBhvr additive="base">
                                        <p:cTn id="24" dur="500" fill="hold"/>
                                        <p:tgtEl>
                                          <p:spTgt spid="3175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31763"/>
                                        </p:tgtEl>
                                        <p:attrNameLst>
                                          <p:attrName>style.visibility</p:attrName>
                                        </p:attrNameLst>
                                      </p:cBhvr>
                                      <p:to>
                                        <p:strVal val="visible"/>
                                      </p:to>
                                    </p:set>
                                    <p:anim calcmode="lin" valueType="num">
                                      <p:cBhvr additive="base">
                                        <p:cTn id="29" dur="500" fill="hold"/>
                                        <p:tgtEl>
                                          <p:spTgt spid="31763"/>
                                        </p:tgtEl>
                                        <p:attrNameLst>
                                          <p:attrName>ppt_x</p:attrName>
                                        </p:attrNameLst>
                                      </p:cBhvr>
                                      <p:tavLst>
                                        <p:tav tm="0">
                                          <p:val>
                                            <p:strVal val="#ppt_x"/>
                                          </p:val>
                                        </p:tav>
                                        <p:tav tm="100000">
                                          <p:val>
                                            <p:strVal val="#ppt_x"/>
                                          </p:val>
                                        </p:tav>
                                      </p:tavLst>
                                    </p:anim>
                                    <p:anim calcmode="lin" valueType="num">
                                      <p:cBhvr additive="base">
                                        <p:cTn id="30" dur="500" fill="hold"/>
                                        <p:tgtEl>
                                          <p:spTgt spid="31763"/>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7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31754"/>
                                        </p:tgtEl>
                                        <p:attrNameLst>
                                          <p:attrName>style.visibility</p:attrName>
                                        </p:attrNameLst>
                                      </p:cBhvr>
                                      <p:to>
                                        <p:strVal val="visible"/>
                                      </p:to>
                                    </p:set>
                                    <p:anim calcmode="lin" valueType="num">
                                      <p:cBhvr additive="base">
                                        <p:cTn id="39" dur="500" fill="hold"/>
                                        <p:tgtEl>
                                          <p:spTgt spid="31754"/>
                                        </p:tgtEl>
                                        <p:attrNameLst>
                                          <p:attrName>ppt_x</p:attrName>
                                        </p:attrNameLst>
                                      </p:cBhvr>
                                      <p:tavLst>
                                        <p:tav tm="0">
                                          <p:val>
                                            <p:strVal val="#ppt_x"/>
                                          </p:val>
                                        </p:tav>
                                        <p:tav tm="100000">
                                          <p:val>
                                            <p:strVal val="#ppt_x"/>
                                          </p:val>
                                        </p:tav>
                                      </p:tavLst>
                                    </p:anim>
                                    <p:anim calcmode="lin" valueType="num">
                                      <p:cBhvr additive="base">
                                        <p:cTn id="40" dur="500" fill="hold"/>
                                        <p:tgtEl>
                                          <p:spTgt spid="31754"/>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31764"/>
                                        </p:tgtEl>
                                        <p:attrNameLst>
                                          <p:attrName>style.visibility</p:attrName>
                                        </p:attrNameLst>
                                      </p:cBhvr>
                                      <p:to>
                                        <p:strVal val="visible"/>
                                      </p:to>
                                    </p:set>
                                    <p:anim calcmode="lin" valueType="num">
                                      <p:cBhvr additive="base">
                                        <p:cTn id="45" dur="500" fill="hold"/>
                                        <p:tgtEl>
                                          <p:spTgt spid="31764"/>
                                        </p:tgtEl>
                                        <p:attrNameLst>
                                          <p:attrName>ppt_x</p:attrName>
                                        </p:attrNameLst>
                                      </p:cBhvr>
                                      <p:tavLst>
                                        <p:tav tm="0">
                                          <p:val>
                                            <p:strVal val="#ppt_x"/>
                                          </p:val>
                                        </p:tav>
                                        <p:tav tm="100000">
                                          <p:val>
                                            <p:strVal val="#ppt_x"/>
                                          </p:val>
                                        </p:tav>
                                      </p:tavLst>
                                    </p:anim>
                                    <p:anim calcmode="lin" valueType="num">
                                      <p:cBhvr additive="base">
                                        <p:cTn id="46" dur="500" fill="hold"/>
                                        <p:tgtEl>
                                          <p:spTgt spid="31764"/>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7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31755"/>
                                        </p:tgtEl>
                                        <p:attrNameLst>
                                          <p:attrName>style.visibility</p:attrName>
                                        </p:attrNameLst>
                                      </p:cBhvr>
                                      <p:to>
                                        <p:strVal val="visible"/>
                                      </p:to>
                                    </p:set>
                                    <p:anim calcmode="lin" valueType="num">
                                      <p:cBhvr additive="base">
                                        <p:cTn id="55" dur="500" fill="hold"/>
                                        <p:tgtEl>
                                          <p:spTgt spid="31755"/>
                                        </p:tgtEl>
                                        <p:attrNameLst>
                                          <p:attrName>ppt_x</p:attrName>
                                        </p:attrNameLst>
                                      </p:cBhvr>
                                      <p:tavLst>
                                        <p:tav tm="0">
                                          <p:val>
                                            <p:strVal val="#ppt_x"/>
                                          </p:val>
                                        </p:tav>
                                        <p:tav tm="100000">
                                          <p:val>
                                            <p:strVal val="#ppt_x"/>
                                          </p:val>
                                        </p:tav>
                                      </p:tavLst>
                                    </p:anim>
                                    <p:anim calcmode="lin" valueType="num">
                                      <p:cBhvr additive="base">
                                        <p:cTn id="56" dur="500" fill="hold"/>
                                        <p:tgtEl>
                                          <p:spTgt spid="31755"/>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31765"/>
                                        </p:tgtEl>
                                        <p:attrNameLst>
                                          <p:attrName>style.visibility</p:attrName>
                                        </p:attrNameLst>
                                      </p:cBhvr>
                                      <p:to>
                                        <p:strVal val="visible"/>
                                      </p:to>
                                    </p:set>
                                    <p:anim calcmode="lin" valueType="num">
                                      <p:cBhvr additive="base">
                                        <p:cTn id="61" dur="500" fill="hold"/>
                                        <p:tgtEl>
                                          <p:spTgt spid="31765"/>
                                        </p:tgtEl>
                                        <p:attrNameLst>
                                          <p:attrName>ppt_x</p:attrName>
                                        </p:attrNameLst>
                                      </p:cBhvr>
                                      <p:tavLst>
                                        <p:tav tm="0">
                                          <p:val>
                                            <p:strVal val="#ppt_x"/>
                                          </p:val>
                                        </p:tav>
                                        <p:tav tm="100000">
                                          <p:val>
                                            <p:strVal val="#ppt_x"/>
                                          </p:val>
                                        </p:tav>
                                      </p:tavLst>
                                    </p:anim>
                                    <p:anim calcmode="lin" valueType="num">
                                      <p:cBhvr additive="base">
                                        <p:cTn id="62" dur="500" fill="hold"/>
                                        <p:tgtEl>
                                          <p:spTgt spid="31765"/>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7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nodeType="clickEffect">
                                  <p:stCondLst>
                                    <p:cond delay="0"/>
                                  </p:stCondLst>
                                  <p:childTnLst>
                                    <p:set>
                                      <p:cBhvr>
                                        <p:cTn id="70" dur="1" fill="hold">
                                          <p:stCondLst>
                                            <p:cond delay="0"/>
                                          </p:stCondLst>
                                        </p:cTn>
                                        <p:tgtEl>
                                          <p:spTgt spid="31757"/>
                                        </p:tgtEl>
                                        <p:attrNameLst>
                                          <p:attrName>style.visibility</p:attrName>
                                        </p:attrNameLst>
                                      </p:cBhvr>
                                      <p:to>
                                        <p:strVal val="visible"/>
                                      </p:to>
                                    </p:set>
                                    <p:anim calcmode="lin" valueType="num">
                                      <p:cBhvr additive="base">
                                        <p:cTn id="71" dur="500" fill="hold"/>
                                        <p:tgtEl>
                                          <p:spTgt spid="31757"/>
                                        </p:tgtEl>
                                        <p:attrNameLst>
                                          <p:attrName>ppt_x</p:attrName>
                                        </p:attrNameLst>
                                      </p:cBhvr>
                                      <p:tavLst>
                                        <p:tav tm="0">
                                          <p:val>
                                            <p:strVal val="#ppt_x"/>
                                          </p:val>
                                        </p:tav>
                                        <p:tav tm="100000">
                                          <p:val>
                                            <p:strVal val="#ppt_x"/>
                                          </p:val>
                                        </p:tav>
                                      </p:tavLst>
                                    </p:anim>
                                    <p:anim calcmode="lin" valueType="num">
                                      <p:cBhvr additive="base">
                                        <p:cTn id="72" dur="500" fill="hold"/>
                                        <p:tgtEl>
                                          <p:spTgt spid="31757"/>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1" fill="hold" grpId="0" nodeType="clickEffect">
                                  <p:stCondLst>
                                    <p:cond delay="0"/>
                                  </p:stCondLst>
                                  <p:childTnLst>
                                    <p:set>
                                      <p:cBhvr>
                                        <p:cTn id="76" dur="1" fill="hold">
                                          <p:stCondLst>
                                            <p:cond delay="0"/>
                                          </p:stCondLst>
                                        </p:cTn>
                                        <p:tgtEl>
                                          <p:spTgt spid="31766"/>
                                        </p:tgtEl>
                                        <p:attrNameLst>
                                          <p:attrName>style.visibility</p:attrName>
                                        </p:attrNameLst>
                                      </p:cBhvr>
                                      <p:to>
                                        <p:strVal val="visible"/>
                                      </p:to>
                                    </p:set>
                                    <p:anim calcmode="lin" valueType="num">
                                      <p:cBhvr additive="base">
                                        <p:cTn id="77" dur="500" fill="hold"/>
                                        <p:tgtEl>
                                          <p:spTgt spid="31766"/>
                                        </p:tgtEl>
                                        <p:attrNameLst>
                                          <p:attrName>ppt_x</p:attrName>
                                        </p:attrNameLst>
                                      </p:cBhvr>
                                      <p:tavLst>
                                        <p:tav tm="0">
                                          <p:val>
                                            <p:strVal val="#ppt_x"/>
                                          </p:val>
                                        </p:tav>
                                        <p:tav tm="100000">
                                          <p:val>
                                            <p:strVal val="#ppt_x"/>
                                          </p:val>
                                        </p:tav>
                                      </p:tavLst>
                                    </p:anim>
                                    <p:anim calcmode="lin" valueType="num">
                                      <p:cBhvr additive="base">
                                        <p:cTn id="78" dur="500" fill="hold"/>
                                        <p:tgtEl>
                                          <p:spTgt spid="31766"/>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77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1" fill="hold" nodeType="clickEffect">
                                  <p:stCondLst>
                                    <p:cond delay="0"/>
                                  </p:stCondLst>
                                  <p:childTnLst>
                                    <p:set>
                                      <p:cBhvr>
                                        <p:cTn id="86" dur="1" fill="hold">
                                          <p:stCondLst>
                                            <p:cond delay="0"/>
                                          </p:stCondLst>
                                        </p:cTn>
                                        <p:tgtEl>
                                          <p:spTgt spid="31756"/>
                                        </p:tgtEl>
                                        <p:attrNameLst>
                                          <p:attrName>style.visibility</p:attrName>
                                        </p:attrNameLst>
                                      </p:cBhvr>
                                      <p:to>
                                        <p:strVal val="visible"/>
                                      </p:to>
                                    </p:set>
                                    <p:anim calcmode="lin" valueType="num">
                                      <p:cBhvr additive="base">
                                        <p:cTn id="87" dur="500" fill="hold"/>
                                        <p:tgtEl>
                                          <p:spTgt spid="31756"/>
                                        </p:tgtEl>
                                        <p:attrNameLst>
                                          <p:attrName>ppt_x</p:attrName>
                                        </p:attrNameLst>
                                      </p:cBhvr>
                                      <p:tavLst>
                                        <p:tav tm="0">
                                          <p:val>
                                            <p:strVal val="#ppt_x"/>
                                          </p:val>
                                        </p:tav>
                                        <p:tav tm="100000">
                                          <p:val>
                                            <p:strVal val="#ppt_x"/>
                                          </p:val>
                                        </p:tav>
                                      </p:tavLst>
                                    </p:anim>
                                    <p:anim calcmode="lin" valueType="num">
                                      <p:cBhvr additive="base">
                                        <p:cTn id="88" dur="500" fill="hold"/>
                                        <p:tgtEl>
                                          <p:spTgt spid="31756"/>
                                        </p:tgtEl>
                                        <p:attrNameLst>
                                          <p:attrName>ppt_y</p:attrName>
                                        </p:attrNameLst>
                                      </p:cBhvr>
                                      <p:tavLst>
                                        <p:tav tm="0">
                                          <p:val>
                                            <p:strVal val="0-#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stCondLst>
                                    <p:cond delay="0"/>
                                  </p:stCondLst>
                                  <p:childTnLst>
                                    <p:set>
                                      <p:cBhvr>
                                        <p:cTn id="92" dur="1" fill="hold">
                                          <p:stCondLst>
                                            <p:cond delay="0"/>
                                          </p:stCondLst>
                                        </p:cTn>
                                        <p:tgtEl>
                                          <p:spTgt spid="31767"/>
                                        </p:tgtEl>
                                        <p:attrNameLst>
                                          <p:attrName>style.visibility</p:attrName>
                                        </p:attrNameLst>
                                      </p:cBhvr>
                                      <p:to>
                                        <p:strVal val="visible"/>
                                      </p:to>
                                    </p:set>
                                    <p:anim calcmode="lin" valueType="num">
                                      <p:cBhvr additive="base">
                                        <p:cTn id="93" dur="500" fill="hold"/>
                                        <p:tgtEl>
                                          <p:spTgt spid="31767"/>
                                        </p:tgtEl>
                                        <p:attrNameLst>
                                          <p:attrName>ppt_x</p:attrName>
                                        </p:attrNameLst>
                                      </p:cBhvr>
                                      <p:tavLst>
                                        <p:tav tm="0">
                                          <p:val>
                                            <p:strVal val="#ppt_x"/>
                                          </p:val>
                                        </p:tav>
                                        <p:tav tm="100000">
                                          <p:val>
                                            <p:strVal val="#ppt_x"/>
                                          </p:val>
                                        </p:tav>
                                      </p:tavLst>
                                    </p:anim>
                                    <p:anim calcmode="lin" valueType="num">
                                      <p:cBhvr additive="base">
                                        <p:cTn id="94"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5" grpId="0" bldLvl="0" animBg="1"/>
      <p:bldP spid="31758" grpId="0"/>
      <p:bldP spid="31759" grpId="0"/>
      <p:bldP spid="31760" grpId="0"/>
      <p:bldP spid="31761" grpId="0"/>
      <p:bldP spid="31762" grpId="0"/>
      <p:bldP spid="31763" grpId="0"/>
      <p:bldP spid="31764" grpId="0"/>
      <p:bldP spid="31765" grpId="0"/>
      <p:bldP spid="31766" grpId="0"/>
      <p:bldP spid="31767" grpId="0"/>
      <p:bldP spid="31768" grpId="0"/>
      <p:bldP spid="31769" grpId="0"/>
      <p:bldP spid="3177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47625" y="44450"/>
            <a:ext cx="11964670" cy="6120765"/>
          </a:xfrm>
        </p:spPr>
        <p:txBody>
          <a:bodyPr>
            <a:normAutofit lnSpcReduction="10000"/>
          </a:bodyPr>
          <a:lstStyle/>
          <a:p>
            <a:pPr marL="0" indent="0">
              <a:lnSpc>
                <a:spcPct val="120000"/>
              </a:lnSpc>
              <a:spcAft>
                <a:spcPct val="0"/>
              </a:spcAft>
              <a:buNone/>
            </a:pPr>
            <a:r>
              <a:rPr lang="en-US" altLang="zh-CN" sz="3200" b="1">
                <a:latin typeface="微软雅黑" panose="020B0503020204020204" pitchFamily="34" charset="-122"/>
                <a:cs typeface="微软雅黑" panose="020B0503020204020204" pitchFamily="34" charset="-122"/>
                <a:sym typeface="微软雅黑" panose="020B0503020204020204" pitchFamily="34" charset="-122"/>
              </a:rPr>
              <a:t>2.日内瓦会议</a:t>
            </a:r>
            <a:endParaRPr lang="en-US" altLang="zh-CN" sz="3200" b="1">
              <a:latin typeface="微软雅黑" panose="020B0503020204020204" pitchFamily="34" charset="-122"/>
              <a:cs typeface="微软雅黑" panose="020B0503020204020204" pitchFamily="34" charset="-122"/>
              <a:sym typeface="微软雅黑" panose="020B0503020204020204" pitchFamily="34" charset="-122"/>
            </a:endParaRPr>
          </a:p>
          <a:p>
            <a:pPr marL="0" indent="0">
              <a:lnSpc>
                <a:spcPct val="120000"/>
              </a:lnSpc>
              <a:spcAft>
                <a:spcPct val="0"/>
              </a:spcAft>
              <a:buNone/>
            </a:pPr>
            <a:r>
              <a:rPr lang="en-US" altLang="zh-CN" sz="3200" b="1">
                <a:latin typeface="微软雅黑" panose="020B0503020204020204" pitchFamily="34" charset="-122"/>
                <a:cs typeface="微软雅黑" panose="020B0503020204020204" pitchFamily="34" charset="-122"/>
                <a:sym typeface="微软雅黑" panose="020B0503020204020204" pitchFamily="34" charset="-122"/>
              </a:rPr>
              <a:t>(1)时间：1954年4</a:t>
            </a:r>
            <a:r>
              <a:rPr lang="en-US" altLang="zh-CN" sz="3200" b="1" smtClean="0">
                <a:latin typeface="微软雅黑" panose="020B0503020204020204" pitchFamily="34" charset="-122"/>
                <a:cs typeface="微软雅黑" panose="020B0503020204020204" pitchFamily="34" charset="-122"/>
                <a:sym typeface="微软雅黑" panose="020B0503020204020204" pitchFamily="34" charset="-122"/>
              </a:rPr>
              <a:t>月——7</a:t>
            </a:r>
            <a:r>
              <a:rPr lang="zh-CN" altLang="en-US" sz="3200" b="1" smtClean="0">
                <a:latin typeface="微软雅黑" panose="020B0503020204020204" pitchFamily="34" charset="-122"/>
                <a:cs typeface="微软雅黑" panose="020B0503020204020204" pitchFamily="34" charset="-122"/>
                <a:sym typeface="微软雅黑" panose="020B0503020204020204" pitchFamily="34" charset="-122"/>
              </a:rPr>
              <a:t>月</a:t>
            </a:r>
            <a:endParaRPr lang="en-US" altLang="zh-CN" sz="3200" b="1">
              <a:latin typeface="微软雅黑" panose="020B0503020204020204" pitchFamily="34" charset="-122"/>
              <a:cs typeface="微软雅黑" panose="020B0503020204020204" pitchFamily="34" charset="-122"/>
              <a:sym typeface="微软雅黑" panose="020B0503020204020204" pitchFamily="34" charset="-122"/>
            </a:endParaRPr>
          </a:p>
          <a:p>
            <a:pPr marL="0" indent="0">
              <a:lnSpc>
                <a:spcPct val="120000"/>
              </a:lnSpc>
              <a:spcAft>
                <a:spcPct val="0"/>
              </a:spcAft>
              <a:buNone/>
            </a:pPr>
            <a:r>
              <a:rPr lang="en-US" altLang="zh-CN" sz="3200" b="1">
                <a:latin typeface="微软雅黑" panose="020B0503020204020204" pitchFamily="34" charset="-122"/>
                <a:cs typeface="微软雅黑" panose="020B0503020204020204" pitchFamily="34" charset="-122"/>
                <a:sym typeface="微软雅黑" panose="020B0503020204020204" pitchFamily="34" charset="-122"/>
              </a:rPr>
              <a:t>(2)特点：</a:t>
            </a:r>
            <a:r>
              <a:rPr lang="en-US" altLang="zh-CN" sz="3200" b="1" err="1" smtClean="0">
                <a:latin typeface="微软雅黑" panose="020B0503020204020204" pitchFamily="34" charset="-122"/>
                <a:cs typeface="微软雅黑" panose="020B0503020204020204" pitchFamily="34" charset="-122"/>
                <a:sym typeface="微软雅黑" panose="020B0503020204020204" pitchFamily="34" charset="-122"/>
              </a:rPr>
              <a:t>新中国首次以五大国之一的地位和身份参加</a:t>
            </a:r>
            <a:endParaRPr lang="en-US" altLang="zh-CN" sz="3200" b="1" smtClean="0">
              <a:latin typeface="微软雅黑" panose="020B0503020204020204" pitchFamily="34" charset="-122"/>
              <a:cs typeface="微软雅黑" panose="020B0503020204020204" pitchFamily="34" charset="-122"/>
              <a:sym typeface="微软雅黑" panose="020B0503020204020204" pitchFamily="34" charset="-122"/>
            </a:endParaRPr>
          </a:p>
          <a:p>
            <a:pPr marL="0" indent="0">
              <a:lnSpc>
                <a:spcPct val="120000"/>
              </a:lnSpc>
              <a:spcAft>
                <a:spcPct val="0"/>
              </a:spcAft>
              <a:buNone/>
            </a:pPr>
            <a:r>
              <a:rPr lang="en-US" altLang="zh-CN" sz="3200" b="1" smtClean="0">
                <a:latin typeface="微软雅黑" panose="020B0503020204020204" pitchFamily="34" charset="-122"/>
                <a:cs typeface="微软雅黑" panose="020B0503020204020204" pitchFamily="34" charset="-122"/>
                <a:sym typeface="微软雅黑" panose="020B0503020204020204" pitchFamily="34" charset="-122"/>
              </a:rPr>
              <a:t>(3)</a:t>
            </a:r>
            <a:r>
              <a:rPr lang="zh-CN" altLang="en-US" sz="3200" b="1" smtClean="0">
                <a:latin typeface="微软雅黑" panose="020B0503020204020204" pitchFamily="34" charset="-122"/>
                <a:cs typeface="微软雅黑" panose="020B0503020204020204" pitchFamily="34" charset="-122"/>
                <a:sym typeface="微软雅黑" panose="020B0503020204020204" pitchFamily="34" charset="-122"/>
              </a:rPr>
              <a:t>主题：解决</a:t>
            </a:r>
            <a:r>
              <a:rPr lang="en-US" altLang="zh-CN" sz="3200" b="1" err="1" smtClean="0">
                <a:latin typeface="微软雅黑" panose="020B0503020204020204" pitchFamily="34" charset="-122"/>
                <a:cs typeface="微软雅黑" panose="020B0503020204020204" pitchFamily="34" charset="-122"/>
                <a:sym typeface="微软雅黑" panose="020B0503020204020204" pitchFamily="34" charset="-122"/>
              </a:rPr>
              <a:t>朝鲜问题和印度支那</a:t>
            </a:r>
            <a:r>
              <a:rPr lang="zh-CN" altLang="en-US" sz="3200" b="1" smtClean="0">
                <a:latin typeface="微软雅黑" panose="020B0503020204020204" pitchFamily="34" charset="-122"/>
                <a:cs typeface="微软雅黑" panose="020B0503020204020204" pitchFamily="34" charset="-122"/>
                <a:sym typeface="微软雅黑" panose="020B0503020204020204" pitchFamily="34" charset="-122"/>
              </a:rPr>
              <a:t>和平</a:t>
            </a:r>
            <a:r>
              <a:rPr lang="en-US" altLang="zh-CN" sz="3200" b="1" err="1" smtClean="0">
                <a:latin typeface="微软雅黑" panose="020B0503020204020204" pitchFamily="34" charset="-122"/>
                <a:cs typeface="微软雅黑" panose="020B0503020204020204" pitchFamily="34" charset="-122"/>
                <a:sym typeface="微软雅黑" panose="020B0503020204020204" pitchFamily="34" charset="-122"/>
              </a:rPr>
              <a:t>问题</a:t>
            </a:r>
            <a:endParaRPr lang="en-US" altLang="zh-CN" sz="3200" b="1" smtClean="0">
              <a:latin typeface="微软雅黑" panose="020B0503020204020204" pitchFamily="34" charset="-122"/>
              <a:cs typeface="微软雅黑" panose="020B0503020204020204" pitchFamily="34" charset="-122"/>
              <a:sym typeface="微软雅黑" panose="020B0503020204020204" pitchFamily="34" charset="-122"/>
            </a:endParaRPr>
          </a:p>
          <a:p>
            <a:pPr marL="0" indent="0">
              <a:lnSpc>
                <a:spcPct val="120000"/>
              </a:lnSpc>
              <a:spcAft>
                <a:spcPct val="0"/>
              </a:spcAft>
              <a:buNone/>
            </a:pPr>
            <a:r>
              <a:rPr lang="en-US" altLang="zh-CN" sz="3200" b="1" smtClean="0">
                <a:latin typeface="微软雅黑" panose="020B0503020204020204" pitchFamily="34" charset="-122"/>
                <a:cs typeface="微软雅黑" panose="020B0503020204020204" pitchFamily="34" charset="-122"/>
                <a:sym typeface="微软雅黑" panose="020B0503020204020204" pitchFamily="34" charset="-122"/>
              </a:rPr>
              <a:t>(4)</a:t>
            </a:r>
            <a:r>
              <a:rPr lang="zh-CN" altLang="en-US" sz="3200" b="1" smtClean="0">
                <a:latin typeface="微软雅黑" panose="020B0503020204020204" pitchFamily="34" charset="-122"/>
                <a:cs typeface="微软雅黑" panose="020B0503020204020204" pitchFamily="34" charset="-122"/>
                <a:sym typeface="微软雅黑" panose="020B0503020204020204" pitchFamily="34" charset="-122"/>
              </a:rPr>
              <a:t>中国作用：周恩来提出六点建设性意见，推动会议达成日内瓦最后宣言，实现了印度支那停战，缓和亚洲和世界紧张局势</a:t>
            </a:r>
            <a:endParaRPr lang="zh-CN" altLang="en-US" sz="3200" b="1" smtClean="0">
              <a:latin typeface="微软雅黑" panose="020B0503020204020204" pitchFamily="34" charset="-122"/>
              <a:cs typeface="微软雅黑" panose="020B0503020204020204" pitchFamily="34" charset="-122"/>
              <a:sym typeface="微软雅黑" panose="020B0503020204020204" pitchFamily="34" charset="-122"/>
            </a:endParaRPr>
          </a:p>
          <a:p>
            <a:pPr marL="0" indent="0">
              <a:lnSpc>
                <a:spcPct val="120000"/>
              </a:lnSpc>
              <a:spcAft>
                <a:spcPct val="0"/>
              </a:spcAft>
              <a:buNone/>
            </a:pPr>
            <a:r>
              <a:rPr lang="en-US" altLang="zh-CN" sz="3200" b="1" smtClean="0">
                <a:latin typeface="微软雅黑" panose="020B0503020204020204" pitchFamily="34" charset="-122"/>
                <a:cs typeface="微软雅黑" panose="020B0503020204020204" pitchFamily="34" charset="-122"/>
                <a:sym typeface="微软雅黑" panose="020B0503020204020204" pitchFamily="34" charset="-122"/>
              </a:rPr>
              <a:t>(5)结果</a:t>
            </a:r>
            <a:r>
              <a:rPr lang="en-US" altLang="zh-CN" sz="3200" b="1" err="1">
                <a:latin typeface="微软雅黑" panose="020B0503020204020204" pitchFamily="34" charset="-122"/>
                <a:cs typeface="微软雅黑" panose="020B0503020204020204" pitchFamily="34" charset="-122"/>
                <a:sym typeface="微软雅黑" panose="020B0503020204020204" pitchFamily="34" charset="-122"/>
              </a:rPr>
              <a:t>：</a:t>
            </a:r>
            <a:endParaRPr lang="en-US" altLang="zh-CN" sz="3200" b="1" err="1">
              <a:latin typeface="微软雅黑" panose="020B0503020204020204" pitchFamily="34" charset="-122"/>
              <a:cs typeface="微软雅黑" panose="020B0503020204020204" pitchFamily="34" charset="-122"/>
              <a:sym typeface="微软雅黑" panose="020B0503020204020204" pitchFamily="34" charset="-122"/>
            </a:endParaRPr>
          </a:p>
          <a:p>
            <a:pPr marL="0" indent="0">
              <a:lnSpc>
                <a:spcPct val="120000"/>
              </a:lnSpc>
              <a:spcAft>
                <a:spcPct val="0"/>
              </a:spcAft>
              <a:buNone/>
            </a:pPr>
            <a:r>
              <a:rPr lang="en-US" altLang="zh-CN" sz="3200" b="1" err="1">
                <a:latin typeface="微软雅黑" panose="020B0503020204020204" pitchFamily="34" charset="-122"/>
                <a:cs typeface="微软雅黑" panose="020B0503020204020204" pitchFamily="34" charset="-122"/>
                <a:sym typeface="微软雅黑" panose="020B0503020204020204" pitchFamily="34" charset="-122"/>
              </a:rPr>
              <a:t>因美国的阻挠，会议并未解决朝鲜问题 。</a:t>
            </a:r>
            <a:endParaRPr lang="en-US" altLang="zh-CN" sz="3200" b="1">
              <a:latin typeface="微软雅黑" panose="020B0503020204020204" pitchFamily="34" charset="-122"/>
              <a:cs typeface="微软雅黑" panose="020B0503020204020204" pitchFamily="34" charset="-122"/>
              <a:sym typeface="微软雅黑" panose="020B0503020204020204" pitchFamily="34" charset="-122"/>
            </a:endParaRPr>
          </a:p>
          <a:p>
            <a:pPr marL="0" indent="0">
              <a:lnSpc>
                <a:spcPct val="120000"/>
              </a:lnSpc>
              <a:spcAft>
                <a:spcPct val="0"/>
              </a:spcAft>
              <a:buNone/>
            </a:pPr>
            <a:r>
              <a:rPr lang="en-US" altLang="zh-CN" sz="3200" b="1" err="1">
                <a:latin typeface="微软雅黑" panose="020B0503020204020204" pitchFamily="34" charset="-122"/>
                <a:cs typeface="微软雅黑" panose="020B0503020204020204" pitchFamily="34" charset="-122"/>
                <a:sym typeface="微软雅黑" panose="020B0503020204020204" pitchFamily="34" charset="-122"/>
              </a:rPr>
              <a:t>由于中国的努力，印度支那问题得以政治解决。</a:t>
            </a:r>
            <a:endParaRPr lang="en-US" altLang="zh-CN" sz="3200" b="1">
              <a:latin typeface="微软雅黑" panose="020B0503020204020204" pitchFamily="34" charset="-122"/>
              <a:cs typeface="微软雅黑" panose="020B0503020204020204" pitchFamily="34" charset="-122"/>
              <a:sym typeface="微软雅黑" panose="020B0503020204020204" pitchFamily="34" charset="-122"/>
            </a:endParaRPr>
          </a:p>
          <a:p>
            <a:pPr marL="0" indent="0">
              <a:lnSpc>
                <a:spcPct val="120000"/>
              </a:lnSpc>
              <a:spcAft>
                <a:spcPct val="0"/>
              </a:spcAft>
              <a:buNone/>
            </a:pPr>
            <a:r>
              <a:rPr lang="en-US" altLang="zh-CN" sz="3200" b="1" smtClean="0">
                <a:latin typeface="微软雅黑" panose="020B0503020204020204" pitchFamily="34" charset="-122"/>
                <a:cs typeface="微软雅黑" panose="020B0503020204020204" pitchFamily="34" charset="-122"/>
                <a:sym typeface="微软雅黑" panose="020B0503020204020204" pitchFamily="34" charset="-122"/>
              </a:rPr>
              <a:t>(6)</a:t>
            </a:r>
            <a:r>
              <a:rPr lang="zh-CN" altLang="en-US" sz="3200" b="1" smtClean="0">
                <a:latin typeface="微软雅黑" panose="020B0503020204020204" pitchFamily="34" charset="-122"/>
                <a:cs typeface="微软雅黑" panose="020B0503020204020204" pitchFamily="34" charset="-122"/>
                <a:sym typeface="微软雅黑" panose="020B0503020204020204" pitchFamily="34" charset="-122"/>
              </a:rPr>
              <a:t>意义</a:t>
            </a:r>
            <a:r>
              <a:rPr lang="en-US" altLang="zh-CN" sz="3200" b="1" smtClean="0">
                <a:latin typeface="微软雅黑" panose="020B0503020204020204" pitchFamily="34" charset="-122"/>
                <a:cs typeface="微软雅黑" panose="020B0503020204020204" pitchFamily="34" charset="-122"/>
                <a:sym typeface="微软雅黑" panose="020B0503020204020204" pitchFamily="34" charset="-122"/>
              </a:rPr>
              <a:t>：</a:t>
            </a:r>
            <a:r>
              <a:rPr lang="en-US" altLang="zh-CN" sz="3200" b="1" err="1">
                <a:latin typeface="微软雅黑" panose="020B0503020204020204" pitchFamily="34" charset="-122"/>
                <a:cs typeface="微软雅黑" panose="020B0503020204020204" pitchFamily="34" charset="-122"/>
                <a:sym typeface="微软雅黑" panose="020B0503020204020204" pitchFamily="34" charset="-122"/>
              </a:rPr>
              <a:t>显示了新中国通过谈判解决国际争端、维护世界和平方面所起的积极作用。</a:t>
            </a:r>
            <a:endParaRPr lang="en-US" altLang="zh-CN" sz="3200" b="1">
              <a:latin typeface="微软雅黑" panose="020B0503020204020204" pitchFamily="34" charset="-122"/>
              <a:cs typeface="微软雅黑" panose="020B0503020204020204" pitchFamily="34" charset="-122"/>
              <a:sym typeface="微软雅黑" panose="020B0503020204020204" pitchFamily="34"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263352" y="260648"/>
            <a:ext cx="11593288" cy="2236788"/>
          </a:xfrm>
        </p:spPr>
        <p:txBody>
          <a:bodyPr>
            <a:noAutofit/>
          </a:bodyPr>
          <a:lstStyle/>
          <a:p>
            <a:pPr marL="215900" indent="0">
              <a:lnSpc>
                <a:spcPct val="120000"/>
              </a:lnSpc>
              <a:buFont typeface="Arial" panose="020B0604020202020204" pitchFamily="34" charset="0"/>
              <a:buNone/>
            </a:pPr>
            <a:r>
              <a:rPr lang="en-US" altLang="zh-CN" sz="2800" b="1">
                <a:latin typeface="微软雅黑" panose="020B0503020204020204" pitchFamily="34" charset="-122"/>
                <a:sym typeface="微软雅黑" panose="020B0503020204020204" pitchFamily="34" charset="-122"/>
              </a:rPr>
              <a:t>3.</a:t>
            </a:r>
            <a:r>
              <a:rPr sz="2800" b="1">
                <a:latin typeface="微软雅黑" panose="020B0503020204020204" pitchFamily="34" charset="-122"/>
                <a:sym typeface="微软雅黑" panose="020B0503020204020204" pitchFamily="34" charset="-122"/>
              </a:rPr>
              <a:t>和平共处五项原则的提出</a:t>
            </a:r>
            <a:r>
              <a:rPr lang="en-US" altLang="zh-CN" sz="2800" b="1">
                <a:latin typeface="微软雅黑" panose="020B0503020204020204" pitchFamily="34" charset="-122"/>
                <a:sym typeface="微软雅黑" panose="020B0503020204020204" pitchFamily="34" charset="-122"/>
              </a:rPr>
              <a:t>—</a:t>
            </a:r>
            <a:r>
              <a:rPr sz="2800" b="1" err="1">
                <a:latin typeface="微软雅黑" panose="020B0503020204020204" pitchFamily="34" charset="-122"/>
                <a:sym typeface="微软雅黑" panose="020B0503020204020204" pitchFamily="34" charset="-122"/>
              </a:rPr>
              <a:t>标志着新中国外交政策的成熟</a:t>
            </a:r>
            <a:endParaRPr sz="2800" b="1">
              <a:latin typeface="微软雅黑" panose="020B0503020204020204" pitchFamily="34" charset="-122"/>
              <a:sym typeface="微软雅黑" panose="020B0503020204020204" pitchFamily="34" charset="-122"/>
            </a:endParaRPr>
          </a:p>
          <a:p>
            <a:pPr marL="215900" indent="0">
              <a:lnSpc>
                <a:spcPct val="120000"/>
              </a:lnSpc>
              <a:buNone/>
            </a:pPr>
            <a:r>
              <a:rPr lang="zh-CN" altLang="en-US" sz="2800" b="1" smtClean="0">
                <a:solidFill>
                  <a:srgbClr val="FF0000"/>
                </a:solidFill>
                <a:latin typeface="微软雅黑" panose="020B0503020204020204" pitchFamily="34" charset="-122"/>
                <a:ea typeface="微软雅黑" panose="020B0503020204020204" pitchFamily="34" charset="-122"/>
              </a:rPr>
              <a:t>目的：发展同邻国及新兴民族独立国家的友好关系</a:t>
            </a:r>
            <a:endParaRPr lang="zh-CN" altLang="en-US" sz="2800" b="1" smtClean="0">
              <a:solidFill>
                <a:srgbClr val="FF0000"/>
              </a:solidFill>
              <a:latin typeface="微软雅黑" panose="020B0503020204020204" pitchFamily="34" charset="-122"/>
              <a:ea typeface="微软雅黑" panose="020B0503020204020204" pitchFamily="34" charset="-122"/>
            </a:endParaRPr>
          </a:p>
          <a:p>
            <a:pPr marL="215900" indent="0">
              <a:lnSpc>
                <a:spcPct val="120000"/>
              </a:lnSpc>
              <a:buFont typeface="Arial" panose="020B0604020202020204" pitchFamily="34" charset="0"/>
              <a:buNone/>
            </a:pPr>
            <a:r>
              <a:rPr sz="2800" b="1" smtClean="0">
                <a:latin typeface="微软雅黑" panose="020B0503020204020204" pitchFamily="34" charset="-122"/>
                <a:sym typeface="微软雅黑" panose="020B0503020204020204" pitchFamily="34" charset="-122"/>
              </a:rPr>
              <a:t>(</a:t>
            </a:r>
            <a:r>
              <a:rPr sz="2800" b="1">
                <a:latin typeface="微软雅黑" panose="020B0503020204020204" pitchFamily="34" charset="-122"/>
                <a:sym typeface="微软雅黑" panose="020B0503020204020204" pitchFamily="34" charset="-122"/>
              </a:rPr>
              <a:t>1)1953年12月，中印谈判时，周恩来首次提出。</a:t>
            </a:r>
            <a:endParaRPr sz="2800" b="1">
              <a:latin typeface="微软雅黑" panose="020B0503020204020204" pitchFamily="34" charset="-122"/>
              <a:sym typeface="微软雅黑" panose="020B0503020204020204" pitchFamily="34" charset="-122"/>
            </a:endParaRPr>
          </a:p>
          <a:p>
            <a:pPr marL="215900" indent="0">
              <a:lnSpc>
                <a:spcPct val="120000"/>
              </a:lnSpc>
              <a:buFont typeface="Arial" panose="020B0604020202020204" pitchFamily="34" charset="0"/>
              <a:buNone/>
            </a:pPr>
            <a:r>
              <a:rPr sz="2800" b="1">
                <a:latin typeface="微软雅黑" panose="020B0503020204020204" pitchFamily="34" charset="-122"/>
                <a:sym typeface="微软雅黑" panose="020B0503020204020204" pitchFamily="34" charset="-122"/>
              </a:rPr>
              <a:t>(2)1954年6月，周恩来总理访问印度、缅甸，同两国确认将和平共处五项原则作为国际关系的准则。</a:t>
            </a:r>
            <a:endParaRPr sz="2800" b="1">
              <a:latin typeface="微软雅黑" panose="020B0503020204020204" pitchFamily="34" charset="-122"/>
              <a:sym typeface="微软雅黑" panose="020B0503020204020204" pitchFamily="34" charset="-122"/>
            </a:endParaRPr>
          </a:p>
        </p:txBody>
      </p:sp>
      <p:sp>
        <p:nvSpPr>
          <p:cNvPr id="2" name="文本框 1"/>
          <p:cNvSpPr txBox="1"/>
          <p:nvPr>
            <p:custDataLst>
              <p:tags r:id="rId2"/>
            </p:custDataLst>
          </p:nvPr>
        </p:nvSpPr>
        <p:spPr>
          <a:xfrm>
            <a:off x="263525" y="3493770"/>
            <a:ext cx="6211570" cy="1769745"/>
          </a:xfrm>
          <a:prstGeom prst="rect">
            <a:avLst/>
          </a:prstGeom>
          <a:noFill/>
        </p:spPr>
        <p:txBody>
          <a:bodyPr wrap="square" rtlCol="0" anchor="t">
            <a:spAutoFit/>
          </a:bodyPr>
          <a:lstStyle/>
          <a:p>
            <a:pPr marL="171450" lvl="1" indent="-171450">
              <a:lnSpc>
                <a:spcPct val="100000"/>
              </a:lnSpc>
              <a:spcBef>
                <a:spcPct val="0"/>
              </a:spcBef>
              <a:spcAft>
                <a:spcPct val="15000"/>
              </a:spcAft>
            </a:pPr>
            <a:r>
              <a:rPr lang="zh-CN" altLang="en-US" sz="3200" b="1">
                <a:solidFill>
                  <a:schemeClr val="tx1"/>
                </a:solidFill>
                <a:latin typeface="微软雅黑" panose="020B0503020204020204" pitchFamily="34" charset="-122"/>
                <a:ea typeface="微软雅黑" panose="020B0503020204020204" pitchFamily="34" charset="-122"/>
                <a:sym typeface="+mn-ea"/>
              </a:rPr>
              <a:t>前提：互相尊重领土和主权完整</a:t>
            </a:r>
            <a:endParaRPr lang="zh-CN" altLang="en-US" sz="3200" b="1">
              <a:solidFill>
                <a:schemeClr val="tx1"/>
              </a:solidFill>
              <a:latin typeface="微软雅黑" panose="020B0503020204020204" pitchFamily="34" charset="-122"/>
              <a:ea typeface="微软雅黑" panose="020B0503020204020204" pitchFamily="34" charset="-122"/>
            </a:endParaRPr>
          </a:p>
          <a:p>
            <a:pPr marL="171450" lvl="1" indent="-171450">
              <a:lnSpc>
                <a:spcPct val="100000"/>
              </a:lnSpc>
              <a:spcBef>
                <a:spcPct val="0"/>
              </a:spcBef>
              <a:spcAft>
                <a:spcPct val="15000"/>
              </a:spcAft>
            </a:pPr>
            <a:r>
              <a:rPr lang="zh-CN" altLang="en-US" sz="3200" b="1">
                <a:solidFill>
                  <a:schemeClr val="tx1"/>
                </a:solidFill>
                <a:latin typeface="微软雅黑" panose="020B0503020204020204" pitchFamily="34" charset="-122"/>
                <a:ea typeface="微软雅黑" panose="020B0503020204020204" pitchFamily="34" charset="-122"/>
                <a:sym typeface="+mn-ea"/>
              </a:rPr>
              <a:t>保证：互不侵犯、互不干涉内政</a:t>
            </a:r>
            <a:endParaRPr lang="zh-CN" altLang="en-US" sz="3200" b="1">
              <a:solidFill>
                <a:schemeClr val="tx1"/>
              </a:solidFill>
              <a:latin typeface="微软雅黑" panose="020B0503020204020204" pitchFamily="34" charset="-122"/>
              <a:ea typeface="微软雅黑" panose="020B0503020204020204" pitchFamily="34" charset="-122"/>
            </a:endParaRPr>
          </a:p>
          <a:p>
            <a:pPr marL="171450" lvl="1" indent="-171450">
              <a:lnSpc>
                <a:spcPct val="100000"/>
              </a:lnSpc>
              <a:spcBef>
                <a:spcPct val="0"/>
              </a:spcBef>
              <a:spcAft>
                <a:spcPct val="15000"/>
              </a:spcAft>
            </a:pPr>
            <a:r>
              <a:rPr lang="zh-CN" altLang="en-US" sz="3200" b="1">
                <a:solidFill>
                  <a:schemeClr val="tx1"/>
                </a:solidFill>
                <a:latin typeface="微软雅黑" panose="020B0503020204020204" pitchFamily="34" charset="-122"/>
                <a:ea typeface="微软雅黑" panose="020B0503020204020204" pitchFamily="34" charset="-122"/>
                <a:sym typeface="+mn-ea"/>
              </a:rPr>
              <a:t>目标：平等互利、和平共处</a:t>
            </a:r>
            <a:endParaRPr lang="zh-CN" altLang="en-US" sz="3200" b="1">
              <a:solidFill>
                <a:schemeClr val="tx1"/>
              </a:solidFill>
              <a:latin typeface="微软雅黑" panose="020B0503020204020204" pitchFamily="34" charset="-122"/>
              <a:ea typeface="微软雅黑" panose="020B0503020204020204" pitchFamily="34" charset="-122"/>
              <a:sym typeface="+mn-ea"/>
            </a:endParaRPr>
          </a:p>
        </p:txBody>
      </p:sp>
      <p:sp>
        <p:nvSpPr>
          <p:cNvPr id="4" name="文本框 3"/>
          <p:cNvSpPr txBox="1"/>
          <p:nvPr>
            <p:custDataLst>
              <p:tags r:id="rId3"/>
            </p:custDataLst>
          </p:nvPr>
        </p:nvSpPr>
        <p:spPr>
          <a:xfrm>
            <a:off x="7308850" y="3493770"/>
            <a:ext cx="3905250" cy="1753235"/>
          </a:xfrm>
          <a:prstGeom prst="rect">
            <a:avLst/>
          </a:prstGeom>
          <a:noFill/>
          <a:ln>
            <a:solidFill>
              <a:srgbClr val="FF0000"/>
            </a:solidFill>
          </a:ln>
        </p:spPr>
        <p:txBody>
          <a:bodyPr wrap="square">
            <a:spAutoFit/>
          </a:bodyPr>
          <a:lstStyle/>
          <a:p>
            <a:pPr algn="ctr" fontAlgn="auto">
              <a:spcBef>
                <a:spcPct val="0"/>
              </a:spcBef>
              <a:spcAft>
                <a:spcPct val="0"/>
              </a:spcAft>
              <a:defRPr/>
            </a:pPr>
            <a:r>
              <a:rPr lang="zh-CN" altLang="en-US" sz="3600" b="1" spc="100">
                <a:latin typeface="微软雅黑" panose="020B0503020204020204" pitchFamily="34" charset="-122"/>
                <a:ea typeface="微软雅黑" panose="020B0503020204020204" pitchFamily="34" charset="-122"/>
              </a:rPr>
              <a:t>特点：</a:t>
            </a:r>
            <a:endParaRPr lang="zh-CN" altLang="en-US" sz="3600" b="1" spc="100">
              <a:latin typeface="微软雅黑" panose="020B0503020204020204" pitchFamily="34" charset="-122"/>
              <a:ea typeface="微软雅黑" panose="020B0503020204020204" pitchFamily="34" charset="-122"/>
            </a:endParaRPr>
          </a:p>
          <a:p>
            <a:pPr algn="ctr" fontAlgn="auto">
              <a:spcBef>
                <a:spcPct val="0"/>
              </a:spcBef>
              <a:spcAft>
                <a:spcPct val="0"/>
              </a:spcAft>
              <a:defRPr/>
            </a:pPr>
            <a:r>
              <a:rPr lang="zh-CN" altLang="en-US" sz="3600" b="1" spc="100">
                <a:latin typeface="微软雅黑" panose="020B0503020204020204" pitchFamily="34" charset="-122"/>
                <a:ea typeface="微软雅黑" panose="020B0503020204020204" pitchFamily="34" charset="-122"/>
              </a:rPr>
              <a:t>包容性、平等性</a:t>
            </a:r>
            <a:endParaRPr lang="zh-CN" altLang="en-US" sz="3600" b="1" spc="100">
              <a:latin typeface="微软雅黑" panose="020B0503020204020204" pitchFamily="34" charset="-122"/>
              <a:ea typeface="微软雅黑" panose="020B0503020204020204" pitchFamily="34" charset="-122"/>
            </a:endParaRPr>
          </a:p>
          <a:p>
            <a:pPr algn="ctr" fontAlgn="auto">
              <a:spcBef>
                <a:spcPct val="0"/>
              </a:spcBef>
              <a:spcAft>
                <a:spcPct val="0"/>
              </a:spcAft>
              <a:defRPr/>
            </a:pPr>
            <a:r>
              <a:rPr lang="zh-CN" altLang="en-US" sz="3600" b="1" spc="100">
                <a:latin typeface="微软雅黑" panose="020B0503020204020204" pitchFamily="34" charset="-122"/>
                <a:ea typeface="微软雅黑" panose="020B0503020204020204" pitchFamily="34" charset="-122"/>
              </a:rPr>
              <a:t>开放性、创新性</a:t>
            </a:r>
            <a:endParaRPr lang="zh-CN" altLang="en-US" sz="3600" b="1" spc="100">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lide(fromBottom)">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4"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4"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矩形 104450"/>
          <p:cNvSpPr/>
          <p:nvPr>
            <p:custDataLst>
              <p:tags r:id="rId1"/>
            </p:custDataLst>
          </p:nvPr>
        </p:nvSpPr>
        <p:spPr>
          <a:xfrm>
            <a:off x="330835" y="334645"/>
            <a:ext cx="11412855" cy="3634740"/>
          </a:xfrm>
          <a:prstGeom prst="rect">
            <a:avLst/>
          </a:prstGeom>
          <a:noFill/>
          <a:ln w="9525">
            <a:noFill/>
          </a:ln>
        </p:spPr>
        <p:txBody>
          <a:bodyPr wrap="square">
            <a:spAutoFit/>
          </a:bodyPr>
          <a:lstStyle/>
          <a:p>
            <a:pPr eaLnBrk="1" latinLnBrk="0" hangingPunct="1">
              <a:lnSpc>
                <a:spcPct val="120000"/>
              </a:lnSpc>
            </a:pP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）意义：革命外交</a:t>
            </a: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和平、合作的务实外交</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eaLnBrk="1" latinLnBrk="0" hangingPunct="1">
              <a:lnSpc>
                <a:spcPct val="120000"/>
              </a:lnSpc>
            </a:pP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①对中国：</a:t>
            </a:r>
            <a:r>
              <a:rPr lang="zh-CN" altLang="en-US" sz="3200" b="1"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标志新中国外交的成熟。</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成为我国处理国际关系的一项基本原则。为开创中国外交新局面奠定基础</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eaLnBrk="1" latinLnBrk="0" hangingPunct="1">
              <a:lnSpc>
                <a:spcPct val="120000"/>
              </a:lnSpc>
            </a:pPr>
            <a:r>
              <a:rPr lang="zh-CN" altLang="en-US" sz="3200" b="1">
                <a:effectLst/>
                <a:latin typeface="微软雅黑" panose="020B0503020204020204" pitchFamily="34" charset="-122"/>
                <a:ea typeface="微软雅黑" panose="020B0503020204020204" pitchFamily="34" charset="-122"/>
                <a:cs typeface="微软雅黑" panose="020B0503020204020204" pitchFamily="34" charset="-122"/>
                <a:sym typeface="+mn-ea"/>
              </a:rPr>
              <a:t>②对世界：它</a:t>
            </a:r>
            <a:r>
              <a:rPr lang="zh-CN" altLang="en-US" sz="32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超越了意识形态和社会制度的差异</a:t>
            </a:r>
            <a:r>
              <a:rPr lang="zh-CN" altLang="en-US" sz="3200" b="1">
                <a:effectLst/>
                <a:latin typeface="微软雅黑" panose="020B0503020204020204" pitchFamily="34" charset="-122"/>
                <a:ea typeface="微软雅黑" panose="020B0503020204020204" pitchFamily="34" charset="-122"/>
                <a:cs typeface="微软雅黑" panose="020B0503020204020204" pitchFamily="34" charset="-122"/>
                <a:sym typeface="+mn-ea"/>
              </a:rPr>
              <a:t>，以其</a:t>
            </a:r>
            <a:r>
              <a:rPr lang="zh-CN" altLang="en-US" sz="32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包容</a:t>
            </a:r>
            <a:r>
              <a:rPr lang="zh-CN" altLang="en-US" sz="3200" b="1" smtClean="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性、平等性、开</a:t>
            </a:r>
            <a:r>
              <a:rPr lang="zh-CN" altLang="en-US" sz="32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放</a:t>
            </a:r>
            <a:r>
              <a:rPr lang="zh-CN" altLang="en-US" sz="3200" b="1" smtClean="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性和创新性</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sym typeface="+mn-ea"/>
              </a:rPr>
              <a:t>得</a:t>
            </a:r>
            <a:r>
              <a:rPr lang="zh-CN" altLang="en-US" sz="3200" b="1"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到</a:t>
            </a:r>
            <a:r>
              <a:rPr lang="zh-CN" altLang="en-US" sz="3200" b="1">
                <a:effectLst/>
                <a:latin typeface="微软雅黑" panose="020B0503020204020204" pitchFamily="34" charset="-122"/>
                <a:ea typeface="微软雅黑" panose="020B0503020204020204" pitchFamily="34" charset="-122"/>
                <a:cs typeface="微软雅黑" panose="020B0503020204020204" pitchFamily="34" charset="-122"/>
                <a:sym typeface="+mn-ea"/>
              </a:rPr>
              <a:t>了国际社会的广泛认可，</a:t>
            </a:r>
            <a:r>
              <a:rPr lang="zh-CN" altLang="en-US" sz="3200" b="1" u="sng">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成为解决国与国之间问题的基本准则。</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box(in)">
                                      <p:cBhvr>
                                        <p:cTn id="7" dur="500"/>
                                        <p:tgtEl>
                                          <p:spTgt spid="104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内容占位符 2"/>
          <p:cNvSpPr>
            <a:spLocks noGrp="1" noChangeArrowheads="1"/>
          </p:cNvSpPr>
          <p:nvPr>
            <p:ph idx="1"/>
            <p:custDataLst>
              <p:tags r:id="rId1"/>
            </p:custDataLst>
          </p:nvPr>
        </p:nvSpPr>
        <p:spPr>
          <a:xfrm>
            <a:off x="47625" y="0"/>
            <a:ext cx="12135485" cy="4388485"/>
          </a:xfrm>
        </p:spPr>
        <p:txBody>
          <a:bodyPr>
            <a:noAutofit/>
          </a:bodyPr>
          <a:lstStyle/>
          <a:p>
            <a:pPr marL="0" indent="0" algn="just" fontAlgn="base">
              <a:lnSpc>
                <a:spcPct val="100000"/>
              </a:lnSpc>
              <a:spcBef>
                <a:spcPct val="0"/>
              </a:spcBef>
              <a:spcAft>
                <a:spcPct val="0"/>
              </a:spcAft>
              <a:buFont typeface="Arial" panose="020B0604020202020204" pitchFamily="34" charset="0"/>
              <a:buNone/>
            </a:pPr>
            <a:r>
              <a:rPr sz="3000" b="1" smtClean="0">
                <a:latin typeface="微软雅黑" panose="020B0503020204020204" pitchFamily="34" charset="-122"/>
                <a:cs typeface="微软雅黑" panose="020B0503020204020204" pitchFamily="34" charset="-122"/>
                <a:sym typeface="微软雅黑" panose="020B0503020204020204" pitchFamily="34" charset="-122"/>
              </a:rPr>
              <a:t>4.参加亚非会议（万隆会议）</a:t>
            </a:r>
            <a:endParaRPr sz="3000" b="1" smtClean="0">
              <a:latin typeface="微软雅黑" panose="020B0503020204020204" pitchFamily="34" charset="-122"/>
              <a:cs typeface="微软雅黑" panose="020B0503020204020204" pitchFamily="34" charset="-122"/>
              <a:sym typeface="微软雅黑" panose="020B0503020204020204" pitchFamily="34" charset="-122"/>
            </a:endParaRPr>
          </a:p>
          <a:p>
            <a:pPr marL="0" indent="0" algn="just" fontAlgn="base">
              <a:lnSpc>
                <a:spcPct val="100000"/>
              </a:lnSpc>
              <a:spcBef>
                <a:spcPct val="0"/>
              </a:spcBef>
              <a:spcAft>
                <a:spcPct val="0"/>
              </a:spcAft>
              <a:buFont typeface="Arial" panose="020B0604020202020204" pitchFamily="34" charset="0"/>
              <a:buNone/>
            </a:pPr>
            <a:r>
              <a:rPr lang="zh-CN" altLang="en-US" sz="3000" b="1" smtClean="0">
                <a:latin typeface="微软雅黑" panose="020B0503020204020204" pitchFamily="34" charset="-122"/>
                <a:cs typeface="微软雅黑" panose="020B0503020204020204" pitchFamily="34" charset="-122"/>
              </a:rPr>
              <a:t>背景：亚洲、非洲民族解放运动高涨，一系列民族国家获得独立</a:t>
            </a:r>
            <a:endParaRPr lang="zh-CN" altLang="en-US" sz="3000" b="1" smtClean="0">
              <a:latin typeface="微软雅黑" panose="020B0503020204020204" pitchFamily="34" charset="-122"/>
              <a:cs typeface="微软雅黑" panose="020B0503020204020204" pitchFamily="34" charset="-122"/>
            </a:endParaRPr>
          </a:p>
          <a:p>
            <a:pPr marL="0" indent="0" algn="just" fontAlgn="base">
              <a:lnSpc>
                <a:spcPct val="100000"/>
              </a:lnSpc>
              <a:spcBef>
                <a:spcPct val="0"/>
              </a:spcBef>
              <a:spcAft>
                <a:spcPct val="0"/>
              </a:spcAft>
              <a:buFont typeface="Arial" panose="020B0604020202020204" pitchFamily="34" charset="0"/>
              <a:buNone/>
            </a:pPr>
            <a:r>
              <a:rPr lang="zh-CN" altLang="en-US" sz="3000" b="1" smtClean="0">
                <a:solidFill>
                  <a:srgbClr val="FF0000"/>
                </a:solidFill>
                <a:latin typeface="微软雅黑" panose="020B0503020204020204" pitchFamily="34" charset="-122"/>
                <a:cs typeface="微软雅黑" panose="020B0503020204020204" pitchFamily="34" charset="-122"/>
                <a:sym typeface="微软雅黑" panose="020B0503020204020204" pitchFamily="34" charset="-122"/>
              </a:rPr>
              <a:t>但遭到了帝国主义的阻挠</a:t>
            </a:r>
            <a:endParaRPr lang="zh-CN" altLang="en-US" sz="3000" b="1" smtClean="0">
              <a:solidFill>
                <a:srgbClr val="FF0000"/>
              </a:solidFill>
              <a:latin typeface="微软雅黑" panose="020B0503020204020204" pitchFamily="34" charset="-122"/>
              <a:cs typeface="微软雅黑" panose="020B0503020204020204" pitchFamily="34" charset="-122"/>
              <a:sym typeface="微软雅黑" panose="020B0503020204020204" pitchFamily="34" charset="-122"/>
            </a:endParaRPr>
          </a:p>
          <a:p>
            <a:pPr marL="0" indent="0" algn="just" fontAlgn="base">
              <a:lnSpc>
                <a:spcPct val="100000"/>
              </a:lnSpc>
              <a:spcBef>
                <a:spcPct val="0"/>
              </a:spcBef>
              <a:spcAft>
                <a:spcPct val="0"/>
              </a:spcAft>
              <a:buFont typeface="Arial" panose="020B0604020202020204" pitchFamily="34" charset="0"/>
              <a:buNone/>
            </a:pPr>
            <a:r>
              <a:rPr sz="3000" b="1" smtClean="0">
                <a:latin typeface="微软雅黑" panose="020B0503020204020204" pitchFamily="34" charset="-122"/>
                <a:sym typeface="微软雅黑" panose="020B0503020204020204" pitchFamily="34" charset="-122"/>
              </a:rPr>
              <a:t>时间：1955年4月</a:t>
            </a:r>
            <a:endParaRPr sz="3000" b="1" smtClean="0">
              <a:latin typeface="微软雅黑" panose="020B0503020204020204" pitchFamily="34" charset="-122"/>
              <a:ea typeface="微软雅黑" panose="020B0503020204020204" pitchFamily="34" charset="-122"/>
              <a:sym typeface="微软雅黑" panose="020B0503020204020204" pitchFamily="34" charset="-122"/>
            </a:endParaRPr>
          </a:p>
          <a:p>
            <a:pPr marL="0" indent="0" algn="just" fontAlgn="base">
              <a:lnSpc>
                <a:spcPct val="100000"/>
              </a:lnSpc>
              <a:spcBef>
                <a:spcPct val="0"/>
              </a:spcBef>
              <a:spcAft>
                <a:spcPct val="0"/>
              </a:spcAft>
              <a:buFont typeface="Arial" panose="020B0604020202020204" pitchFamily="34" charset="0"/>
              <a:buNone/>
            </a:pPr>
            <a:r>
              <a:rPr sz="3000" b="1" smtClean="0">
                <a:latin typeface="微软雅黑" panose="020B0503020204020204" pitchFamily="34" charset="-122"/>
                <a:sym typeface="微软雅黑" panose="020B0503020204020204" pitchFamily="34" charset="-122"/>
              </a:rPr>
              <a:t>(2)特点：战后第一次没有西方殖民国家参加的国际会议。</a:t>
            </a:r>
            <a:endParaRPr sz="3000" b="1" smtClean="0">
              <a:latin typeface="微软雅黑" panose="020B0503020204020204" pitchFamily="34" charset="-122"/>
              <a:ea typeface="微软雅黑" panose="020B0503020204020204" pitchFamily="34" charset="-122"/>
              <a:sym typeface="微软雅黑" panose="020B0503020204020204" pitchFamily="34" charset="-122"/>
            </a:endParaRPr>
          </a:p>
          <a:p>
            <a:pPr marL="0" indent="0" algn="just" fontAlgn="base">
              <a:lnSpc>
                <a:spcPct val="100000"/>
              </a:lnSpc>
              <a:spcBef>
                <a:spcPct val="0"/>
              </a:spcBef>
              <a:spcAft>
                <a:spcPct val="0"/>
              </a:spcAft>
              <a:buFont typeface="Arial" panose="020B0604020202020204" pitchFamily="34" charset="0"/>
              <a:buNone/>
            </a:pPr>
            <a:r>
              <a:rPr sz="3000" b="1" err="1" smtClean="0">
                <a:latin typeface="微软雅黑" panose="020B0503020204020204" pitchFamily="34" charset="-122"/>
                <a:sym typeface="微软雅黑" panose="020B0503020204020204" pitchFamily="34" charset="-122"/>
              </a:rPr>
              <a:t>成果：</a:t>
            </a:r>
            <a:r>
              <a:rPr sz="3000" b="1">
                <a:latin typeface="微软雅黑" panose="020B0503020204020204" pitchFamily="34" charset="-122"/>
                <a:cs typeface="微软雅黑" panose="020B0503020204020204" pitchFamily="34" charset="-122"/>
                <a:sym typeface="+mn-ea"/>
              </a:rPr>
              <a:t>针对</a:t>
            </a:r>
            <a:r>
              <a:rPr sz="3000" b="1">
                <a:solidFill>
                  <a:srgbClr val="FF0000"/>
                </a:solidFill>
                <a:latin typeface="微软雅黑" panose="020B0503020204020204" pitchFamily="34" charset="-122"/>
                <a:cs typeface="微软雅黑" panose="020B0503020204020204" pitchFamily="34" charset="-122"/>
                <a:sym typeface="+mn-ea"/>
              </a:rPr>
              <a:t>帝国主义对会议的的破坏以及与会国之间因为社会制度和意识形态不同产生的矛盾和分歧</a:t>
            </a:r>
            <a:r>
              <a:rPr sz="3000" b="1" err="1" smtClean="0">
                <a:latin typeface="微软雅黑" panose="020B0503020204020204" pitchFamily="34" charset="-122"/>
                <a:sym typeface="微软雅黑" panose="020B0503020204020204" pitchFamily="34" charset="-122"/>
              </a:rPr>
              <a:t>中国提出并坚持</a:t>
            </a:r>
            <a:r>
              <a:rPr sz="3000" b="1" err="1" smtClean="0">
                <a:solidFill>
                  <a:srgbClr val="FF0000"/>
                </a:solidFill>
                <a:latin typeface="微软雅黑" panose="020B0503020204020204" pitchFamily="34" charset="-122"/>
                <a:sym typeface="微软雅黑" panose="020B0503020204020204" pitchFamily="34" charset="-122"/>
              </a:rPr>
              <a:t>“求同存异”</a:t>
            </a:r>
            <a:r>
              <a:rPr sz="3000" b="1" err="1" smtClean="0">
                <a:latin typeface="微软雅黑" panose="020B0503020204020204" pitchFamily="34" charset="-122"/>
                <a:sym typeface="微软雅黑" panose="020B0503020204020204" pitchFamily="34" charset="-122"/>
              </a:rPr>
              <a:t>的方针，推动会议朝着达成协议的方向前进。</a:t>
            </a:r>
            <a:endParaRPr sz="3000" b="1" smtClean="0">
              <a:latin typeface="微软雅黑" panose="020B0503020204020204" pitchFamily="34" charset="-122"/>
              <a:ea typeface="微软雅黑" panose="020B0503020204020204" pitchFamily="34" charset="-122"/>
              <a:sym typeface="微软雅黑" panose="020B0503020204020204" pitchFamily="34" charset="-122"/>
            </a:endParaRPr>
          </a:p>
          <a:p>
            <a:pPr marL="0" indent="0" algn="just" fontAlgn="base">
              <a:lnSpc>
                <a:spcPct val="100000"/>
              </a:lnSpc>
              <a:spcBef>
                <a:spcPct val="0"/>
              </a:spcBef>
              <a:spcAft>
                <a:spcPct val="0"/>
              </a:spcAft>
              <a:buFont typeface="Arial" panose="020B0604020202020204" pitchFamily="34" charset="0"/>
              <a:buNone/>
            </a:pPr>
            <a:r>
              <a:rPr sz="3000" b="1" smtClean="0">
                <a:latin typeface="微软雅黑" panose="020B0503020204020204" pitchFamily="34" charset="-122"/>
                <a:sym typeface="微软雅黑" panose="020B0503020204020204" pitchFamily="34" charset="-122"/>
              </a:rPr>
              <a:t>(4)影响：</a:t>
            </a:r>
            <a:endParaRPr lang="en-US" sz="3000" b="1" smtClean="0">
              <a:latin typeface="微软雅黑" panose="020B0503020204020204" pitchFamily="34" charset="-122"/>
              <a:ea typeface="微软雅黑" panose="020B0503020204020204" pitchFamily="34" charset="-122"/>
              <a:sym typeface="微软雅黑" panose="020B0503020204020204" pitchFamily="34" charset="-122"/>
            </a:endParaRPr>
          </a:p>
          <a:p>
            <a:pPr marL="0" indent="0" algn="just" fontAlgn="base">
              <a:lnSpc>
                <a:spcPct val="100000"/>
              </a:lnSpc>
              <a:spcBef>
                <a:spcPct val="0"/>
              </a:spcBef>
              <a:spcAft>
                <a:spcPct val="0"/>
              </a:spcAft>
              <a:buFont typeface="Arial" panose="020B0604020202020204" pitchFamily="34" charset="0"/>
              <a:buNone/>
            </a:pPr>
            <a:r>
              <a:rPr sz="3000" b="1" smtClean="0">
                <a:latin typeface="微软雅黑" panose="020B0503020204020204" pitchFamily="34" charset="-122"/>
                <a:sym typeface="微软雅黑" panose="020B0503020204020204" pitchFamily="34" charset="-122"/>
              </a:rPr>
              <a:t>①为进一步开展同亚非各国间的友好合作关系创造了条件；</a:t>
            </a:r>
            <a:endParaRPr lang="en-US" sz="3000" b="1" smtClean="0">
              <a:latin typeface="微软雅黑" panose="020B0503020204020204" pitchFamily="34" charset="-122"/>
              <a:ea typeface="微软雅黑" panose="020B0503020204020204" pitchFamily="34" charset="-122"/>
              <a:sym typeface="微软雅黑" panose="020B0503020204020204" pitchFamily="34" charset="-122"/>
            </a:endParaRPr>
          </a:p>
          <a:p>
            <a:pPr marL="0" indent="0" algn="just" fontAlgn="base">
              <a:lnSpc>
                <a:spcPct val="100000"/>
              </a:lnSpc>
              <a:spcBef>
                <a:spcPct val="0"/>
              </a:spcBef>
              <a:spcAft>
                <a:spcPct val="0"/>
              </a:spcAft>
              <a:buFont typeface="Arial" panose="020B0604020202020204" pitchFamily="34" charset="0"/>
              <a:buNone/>
            </a:pPr>
            <a:r>
              <a:rPr sz="3000" b="1" smtClean="0">
                <a:latin typeface="微软雅黑" panose="020B0503020204020204" pitchFamily="34" charset="-122"/>
                <a:sym typeface="微软雅黑" panose="020B0503020204020204" pitchFamily="34" charset="-122"/>
              </a:rPr>
              <a:t>②中国独立自主的和平外交取得了新的进展。</a:t>
            </a:r>
            <a:r>
              <a:rPr sz="3000" b="1" smtClean="0">
                <a:solidFill>
                  <a:srgbClr val="FF0000"/>
                </a:solidFill>
                <a:latin typeface="微软雅黑" panose="020B0503020204020204" pitchFamily="34" charset="-122"/>
                <a:sym typeface="微软雅黑" panose="020B0503020204020204" pitchFamily="34" charset="-122"/>
              </a:rPr>
              <a:t>（</a:t>
            </a:r>
            <a:r>
              <a:rPr lang="en-US" altLang="zh-CN" sz="3000" b="1" smtClean="0">
                <a:solidFill>
                  <a:srgbClr val="FF0000"/>
                </a:solidFill>
                <a:latin typeface="微软雅黑" panose="020B0503020204020204" pitchFamily="34" charset="-122"/>
                <a:sym typeface="微软雅黑" panose="020B0503020204020204" pitchFamily="34" charset="-122"/>
              </a:rPr>
              <a:t>54——56</a:t>
            </a:r>
            <a:r>
              <a:rPr sz="3000" b="1" smtClean="0">
                <a:solidFill>
                  <a:srgbClr val="FF0000"/>
                </a:solidFill>
                <a:latin typeface="微软雅黑" panose="020B0503020204020204" pitchFamily="34" charset="-122"/>
                <a:sym typeface="微软雅黑" panose="020B0503020204020204" pitchFamily="34" charset="-122"/>
              </a:rPr>
              <a:t>建交高潮）</a:t>
            </a:r>
            <a:endParaRPr lang="zh-CN" altLang="en-US" sz="3000" b="1"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marL="0" indent="0" algn="just" fontAlgn="base">
              <a:lnSpc>
                <a:spcPct val="100000"/>
              </a:lnSpc>
              <a:spcBef>
                <a:spcPct val="0"/>
              </a:spcBef>
              <a:spcAft>
                <a:spcPct val="0"/>
              </a:spcAft>
              <a:buFont typeface="Arial" panose="020B0604020202020204" pitchFamily="34" charset="0"/>
              <a:buNone/>
            </a:pPr>
            <a:r>
              <a:rPr sz="3000" b="1" smtClean="0">
                <a:solidFill>
                  <a:srgbClr val="FF0000"/>
                </a:solidFill>
                <a:latin typeface="微软雅黑" panose="020B0503020204020204" pitchFamily="34" charset="-122"/>
                <a:sym typeface="微软雅黑" panose="020B0503020204020204" pitchFamily="34" charset="-122"/>
              </a:rPr>
              <a:t>③形成了</a:t>
            </a:r>
            <a:r>
              <a:rPr lang="en-US" altLang="zh-CN" sz="3000" b="1" smtClean="0">
                <a:solidFill>
                  <a:srgbClr val="FF0000"/>
                </a:solidFill>
                <a:latin typeface="微软雅黑" panose="020B0503020204020204" pitchFamily="34" charset="-122"/>
                <a:sym typeface="微软雅黑" panose="020B0503020204020204" pitchFamily="34" charset="-122"/>
              </a:rPr>
              <a:t>“</a:t>
            </a:r>
            <a:r>
              <a:rPr sz="3000" b="1" smtClean="0">
                <a:solidFill>
                  <a:srgbClr val="FF0000"/>
                </a:solidFill>
                <a:latin typeface="微软雅黑" panose="020B0503020204020204" pitchFamily="34" charset="-122"/>
                <a:sym typeface="微软雅黑" panose="020B0503020204020204" pitchFamily="34" charset="-122"/>
              </a:rPr>
              <a:t>万隆精神</a:t>
            </a:r>
            <a:r>
              <a:rPr lang="en-US" altLang="zh-CN" sz="3000" b="1" smtClean="0">
                <a:solidFill>
                  <a:srgbClr val="FF0000"/>
                </a:solidFill>
                <a:latin typeface="微软雅黑" panose="020B0503020204020204" pitchFamily="34" charset="-122"/>
                <a:sym typeface="微软雅黑" panose="020B0503020204020204" pitchFamily="34" charset="-122"/>
              </a:rPr>
              <a:t>”</a:t>
            </a:r>
            <a:endParaRPr lang="en-US" altLang="zh-CN" sz="3000" b="1" smtClean="0">
              <a:solidFill>
                <a:srgbClr val="FF0000"/>
              </a:solidFill>
              <a:latin typeface="微软雅黑" panose="020B0503020204020204" pitchFamily="34" charset="-122"/>
              <a:cs typeface="微软雅黑" panose="020B0503020204020204" pitchFamily="34" charset="-122"/>
              <a:sym typeface="微软雅黑" panose="020B0503020204020204" pitchFamily="34" charset="-122"/>
            </a:endParaRPr>
          </a:p>
        </p:txBody>
      </p:sp>
      <p:sp>
        <p:nvSpPr>
          <p:cNvPr id="2" name="文本框 1"/>
          <p:cNvSpPr txBox="1"/>
          <p:nvPr>
            <p:custDataLst>
              <p:tags r:id="rId2"/>
            </p:custDataLst>
          </p:nvPr>
        </p:nvSpPr>
        <p:spPr>
          <a:xfrm>
            <a:off x="352371" y="5716647"/>
            <a:ext cx="11206262" cy="1076325"/>
          </a:xfrm>
          <a:prstGeom prst="rect">
            <a:avLst/>
          </a:prstGeom>
          <a:solidFill>
            <a:srgbClr val="920000"/>
          </a:solidFill>
        </p:spPr>
        <p:txBody>
          <a:bodyPr wrap="square" rtlCol="0">
            <a:spAutoFit/>
          </a:bodyPr>
          <a:lstStyle/>
          <a:p>
            <a:r>
              <a:rPr lang="zh-CN" altLang="en-US" sz="3200" b="1">
                <a:solidFill>
                  <a:schemeClr val="bg1"/>
                </a:solidFill>
                <a:latin typeface="微软雅黑" panose="020B0503020204020204" pitchFamily="34" charset="-122"/>
                <a:ea typeface="微软雅黑" panose="020B0503020204020204" pitchFamily="34" charset="-122"/>
              </a:rPr>
              <a:t>日内瓦会议和万隆会议是和平共处五项原则的两次具体运</a:t>
            </a:r>
            <a:r>
              <a:rPr lang="zh-CN" altLang="en-US" sz="3200" b="1" smtClean="0">
                <a:solidFill>
                  <a:schemeClr val="bg1"/>
                </a:solidFill>
                <a:latin typeface="微软雅黑" panose="020B0503020204020204" pitchFamily="34" charset="-122"/>
                <a:ea typeface="微软雅黑" panose="020B0503020204020204" pitchFamily="34" charset="-122"/>
              </a:rPr>
              <a:t>用，</a:t>
            </a:r>
            <a:endParaRPr lang="en-US" altLang="zh-CN" sz="3200" b="1">
              <a:solidFill>
                <a:schemeClr val="bg1"/>
              </a:solidFill>
              <a:latin typeface="微软雅黑" panose="020B0503020204020204" pitchFamily="34" charset="-122"/>
              <a:ea typeface="微软雅黑" panose="020B0503020204020204" pitchFamily="34" charset="-122"/>
            </a:endParaRPr>
          </a:p>
          <a:p>
            <a:r>
              <a:rPr lang="zh-CN" altLang="en-US" sz="3200" b="1">
                <a:solidFill>
                  <a:schemeClr val="bg1"/>
                </a:solidFill>
                <a:latin typeface="微软雅黑" panose="020B0503020204020204" pitchFamily="34" charset="-122"/>
                <a:ea typeface="微软雅黑" panose="020B0503020204020204" pitchFamily="34" charset="-122"/>
              </a:rPr>
              <a:t>中国为国际关系理论发展作出</a:t>
            </a:r>
            <a:r>
              <a:rPr lang="zh-CN" altLang="en-US" sz="3200" b="1" smtClean="0">
                <a:solidFill>
                  <a:schemeClr val="bg1"/>
                </a:solidFill>
                <a:latin typeface="微软雅黑" panose="020B0503020204020204" pitchFamily="34" charset="-122"/>
                <a:ea typeface="微软雅黑" panose="020B0503020204020204" pitchFamily="34" charset="-122"/>
              </a:rPr>
              <a:t>了重大贡献。</a:t>
            </a:r>
            <a:endParaRPr lang="zh-CN" altLang="en-US" sz="3200" b="1" smtClean="0">
              <a:solidFill>
                <a:schemeClr val="bg1"/>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915754" y="2272072"/>
            <a:ext cx="1188132" cy="814751"/>
          </a:xfrm>
          <a:prstGeom prst="rect">
            <a:avLst/>
          </a:prstGeom>
        </p:spPr>
      </p:pic>
      <p:pic>
        <p:nvPicPr>
          <p:cNvPr id="5" name="图片 4"/>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12743" t="4789" r="11429" b="5736"/>
          <a:stretch>
            <a:fillRect/>
          </a:stretch>
        </p:blipFill>
        <p:spPr>
          <a:xfrm>
            <a:off x="1932252" y="1052737"/>
            <a:ext cx="1171771" cy="814751"/>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3479971" y="2272072"/>
            <a:ext cx="1147447" cy="814751"/>
          </a:xfrm>
          <a:prstGeom prst="rect">
            <a:avLst/>
          </a:prstGeom>
        </p:spPr>
      </p:pic>
      <p:pic>
        <p:nvPicPr>
          <p:cNvPr id="7" name="图片 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3479971" y="4887779"/>
            <a:ext cx="1194927" cy="814751"/>
          </a:xfrm>
          <a:prstGeom prst="rect">
            <a:avLst/>
          </a:prstGeom>
        </p:spPr>
      </p:pic>
      <p:pic>
        <p:nvPicPr>
          <p:cNvPr id="8" name="图片 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1921602" y="3507336"/>
            <a:ext cx="1188132" cy="814751"/>
          </a:xfrm>
          <a:prstGeom prst="rect">
            <a:avLst/>
          </a:prstGeom>
        </p:spPr>
      </p:pic>
      <p:pic>
        <p:nvPicPr>
          <p:cNvPr id="9" name="图片 8"/>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rcRect l="20336" r="16201"/>
          <a:stretch>
            <a:fillRect/>
          </a:stretch>
        </p:blipFill>
        <p:spPr>
          <a:xfrm>
            <a:off x="4871864" y="2632070"/>
            <a:ext cx="1178734" cy="1238250"/>
          </a:xfrm>
          <a:prstGeom prst="rect">
            <a:avLst/>
          </a:prstGeom>
        </p:spPr>
      </p:pic>
      <p:pic>
        <p:nvPicPr>
          <p:cNvPr id="10" name="图片 9"/>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a:xfrm>
            <a:off x="3482681" y="3487133"/>
            <a:ext cx="1189505" cy="814751"/>
          </a:xfrm>
          <a:prstGeom prst="rect">
            <a:avLst/>
          </a:prstGeom>
        </p:spPr>
      </p:pic>
      <p:pic>
        <p:nvPicPr>
          <p:cNvPr id="11" name="图片 10"/>
          <p:cNvPicPr>
            <a:picLocks noChangeAspect="1"/>
          </p:cNvPicPr>
          <p:nvPr>
            <p:custDataLst>
              <p:tags r:id="rId15"/>
            </p:custDataLst>
          </p:nvPr>
        </p:nvPicPr>
        <p:blipFill>
          <a:blip r:embed="rId16">
            <a:extLst>
              <a:ext uri="{28A0092B-C50C-407E-A947-70E740481C1C}">
                <a14:useLocalDpi xmlns:a14="http://schemas.microsoft.com/office/drawing/2010/main" val="0"/>
              </a:ext>
            </a:extLst>
          </a:blip>
          <a:srcRect l="9260" t="5371" r="11073" b="11569"/>
          <a:stretch>
            <a:fillRect/>
          </a:stretch>
        </p:blipFill>
        <p:spPr>
          <a:xfrm>
            <a:off x="3479971" y="1052736"/>
            <a:ext cx="1147447" cy="814751"/>
          </a:xfrm>
          <a:prstGeom prst="rect">
            <a:avLst/>
          </a:prstGeom>
        </p:spPr>
      </p:pic>
      <p:pic>
        <p:nvPicPr>
          <p:cNvPr id="12" name="图片 11"/>
          <p:cNvPicPr>
            <a:picLocks noChangeAspect="1"/>
          </p:cNvPicPr>
          <p:nvPr>
            <p:custDataLst>
              <p:tags r:id="rId17"/>
            </p:custDataLst>
          </p:nvPr>
        </p:nvPicPr>
        <p:blipFill>
          <a:blip r:embed="rId18">
            <a:extLst>
              <a:ext uri="{28A0092B-C50C-407E-A947-70E740481C1C}">
                <a14:useLocalDpi xmlns:a14="http://schemas.microsoft.com/office/drawing/2010/main" val="0"/>
              </a:ext>
            </a:extLst>
          </a:blip>
          <a:stretch>
            <a:fillRect/>
          </a:stretch>
        </p:blipFill>
        <p:spPr>
          <a:xfrm>
            <a:off x="1937865" y="4893178"/>
            <a:ext cx="1192900" cy="814751"/>
          </a:xfrm>
          <a:prstGeom prst="rect">
            <a:avLst/>
          </a:prstGeom>
        </p:spPr>
      </p:pic>
      <p:sp>
        <p:nvSpPr>
          <p:cNvPr id="13" name="TextBox 12"/>
          <p:cNvSpPr txBox="1"/>
          <p:nvPr>
            <p:custDataLst>
              <p:tags r:id="rId19"/>
            </p:custDataLst>
          </p:nvPr>
        </p:nvSpPr>
        <p:spPr>
          <a:xfrm>
            <a:off x="1942903" y="1873815"/>
            <a:ext cx="1161120" cy="337185"/>
          </a:xfrm>
          <a:prstGeom prst="rect">
            <a:avLst/>
          </a:prstGeom>
          <a:noFill/>
        </p:spPr>
        <p:txBody>
          <a:bodyPr wrap="square" rtlCol="0">
            <a:spAutoFit/>
          </a:bodyPr>
          <a:lstStyle/>
          <a:p>
            <a:pPr algn="ctr"/>
            <a:r>
              <a:rPr lang="zh-CN" altLang="en-US" sz="1600" b="1" smtClean="0">
                <a:latin typeface="黑体" panose="02010609060101010101" charset="-122"/>
                <a:ea typeface="黑体" panose="02010609060101010101" charset="-122"/>
              </a:rPr>
              <a:t>挪威</a:t>
            </a:r>
            <a:endParaRPr lang="zh-CN" altLang="en-US" sz="1600" b="1">
              <a:latin typeface="黑体" panose="02010609060101010101" charset="-122"/>
              <a:ea typeface="黑体" panose="02010609060101010101" charset="-122"/>
            </a:endParaRPr>
          </a:p>
        </p:txBody>
      </p:sp>
      <p:sp>
        <p:nvSpPr>
          <p:cNvPr id="14" name="TextBox 13"/>
          <p:cNvSpPr txBox="1"/>
          <p:nvPr>
            <p:custDataLst>
              <p:tags r:id="rId20"/>
            </p:custDataLst>
          </p:nvPr>
        </p:nvSpPr>
        <p:spPr>
          <a:xfrm>
            <a:off x="3454412" y="1873815"/>
            <a:ext cx="1161120" cy="337185"/>
          </a:xfrm>
          <a:prstGeom prst="rect">
            <a:avLst/>
          </a:prstGeom>
          <a:noFill/>
        </p:spPr>
        <p:txBody>
          <a:bodyPr wrap="square" rtlCol="0">
            <a:spAutoFit/>
          </a:bodyPr>
          <a:lstStyle/>
          <a:p>
            <a:pPr algn="ctr"/>
            <a:r>
              <a:rPr lang="zh-CN" altLang="en-US" sz="1600" b="1" smtClean="0">
                <a:latin typeface="黑体" panose="02010609060101010101" charset="-122"/>
                <a:ea typeface="黑体" panose="02010609060101010101" charset="-122"/>
              </a:rPr>
              <a:t>也门</a:t>
            </a:r>
            <a:endParaRPr lang="zh-CN" altLang="en-US" sz="1600" b="1">
              <a:latin typeface="黑体" panose="02010609060101010101" charset="-122"/>
              <a:ea typeface="黑体" panose="02010609060101010101" charset="-122"/>
            </a:endParaRPr>
          </a:p>
        </p:txBody>
      </p:sp>
      <p:sp>
        <p:nvSpPr>
          <p:cNvPr id="15" name="TextBox 14"/>
          <p:cNvSpPr txBox="1"/>
          <p:nvPr>
            <p:custDataLst>
              <p:tags r:id="rId21"/>
            </p:custDataLst>
          </p:nvPr>
        </p:nvSpPr>
        <p:spPr>
          <a:xfrm>
            <a:off x="1920681" y="3097951"/>
            <a:ext cx="1161120" cy="337185"/>
          </a:xfrm>
          <a:prstGeom prst="rect">
            <a:avLst/>
          </a:prstGeom>
          <a:noFill/>
        </p:spPr>
        <p:txBody>
          <a:bodyPr wrap="square" rtlCol="0">
            <a:spAutoFit/>
          </a:bodyPr>
          <a:lstStyle/>
          <a:p>
            <a:pPr algn="ctr"/>
            <a:r>
              <a:rPr lang="zh-CN" altLang="en-US" sz="1600" b="1" smtClean="0">
                <a:latin typeface="黑体" panose="02010609060101010101" charset="-122"/>
                <a:ea typeface="黑体" panose="02010609060101010101" charset="-122"/>
              </a:rPr>
              <a:t>阿富汗</a:t>
            </a:r>
            <a:endParaRPr lang="zh-CN" altLang="en-US" sz="1600" b="1">
              <a:latin typeface="黑体" panose="02010609060101010101" charset="-122"/>
              <a:ea typeface="黑体" panose="02010609060101010101" charset="-122"/>
            </a:endParaRPr>
          </a:p>
        </p:txBody>
      </p:sp>
      <p:sp>
        <p:nvSpPr>
          <p:cNvPr id="16" name="TextBox 15"/>
          <p:cNvSpPr txBox="1"/>
          <p:nvPr>
            <p:custDataLst>
              <p:tags r:id="rId22"/>
            </p:custDataLst>
          </p:nvPr>
        </p:nvSpPr>
        <p:spPr>
          <a:xfrm>
            <a:off x="3503712" y="3097951"/>
            <a:ext cx="1089598" cy="337185"/>
          </a:xfrm>
          <a:prstGeom prst="rect">
            <a:avLst/>
          </a:prstGeom>
          <a:noFill/>
        </p:spPr>
        <p:txBody>
          <a:bodyPr wrap="square" rtlCol="0">
            <a:spAutoFit/>
          </a:bodyPr>
          <a:lstStyle/>
          <a:p>
            <a:pPr algn="ctr"/>
            <a:r>
              <a:rPr lang="zh-CN" altLang="en-US" sz="1600" b="1" smtClean="0">
                <a:latin typeface="黑体" panose="02010609060101010101" charset="-122"/>
                <a:ea typeface="黑体" panose="02010609060101010101" charset="-122"/>
              </a:rPr>
              <a:t>埃及</a:t>
            </a:r>
            <a:endParaRPr lang="zh-CN" altLang="en-US" sz="1600" b="1">
              <a:latin typeface="黑体" panose="02010609060101010101" charset="-122"/>
              <a:ea typeface="黑体" panose="02010609060101010101" charset="-122"/>
            </a:endParaRPr>
          </a:p>
        </p:txBody>
      </p:sp>
      <p:sp>
        <p:nvSpPr>
          <p:cNvPr id="17" name="TextBox 16"/>
          <p:cNvSpPr txBox="1"/>
          <p:nvPr>
            <p:custDataLst>
              <p:tags r:id="rId23"/>
            </p:custDataLst>
          </p:nvPr>
        </p:nvSpPr>
        <p:spPr>
          <a:xfrm>
            <a:off x="1933241" y="4322087"/>
            <a:ext cx="1161120" cy="337185"/>
          </a:xfrm>
          <a:prstGeom prst="rect">
            <a:avLst/>
          </a:prstGeom>
          <a:noFill/>
        </p:spPr>
        <p:txBody>
          <a:bodyPr wrap="square" rtlCol="0">
            <a:spAutoFit/>
          </a:bodyPr>
          <a:lstStyle/>
          <a:p>
            <a:pPr algn="ctr"/>
            <a:r>
              <a:rPr lang="zh-CN" altLang="en-US" sz="1600" b="1" smtClean="0">
                <a:latin typeface="黑体" panose="02010609060101010101" charset="-122"/>
                <a:ea typeface="黑体" panose="02010609060101010101" charset="-122"/>
              </a:rPr>
              <a:t>南斯拉夫</a:t>
            </a:r>
            <a:endParaRPr lang="zh-CN" altLang="en-US" sz="1600" b="1">
              <a:latin typeface="黑体" panose="02010609060101010101" charset="-122"/>
              <a:ea typeface="黑体" panose="02010609060101010101" charset="-122"/>
            </a:endParaRPr>
          </a:p>
        </p:txBody>
      </p:sp>
      <p:sp>
        <p:nvSpPr>
          <p:cNvPr id="18" name="TextBox 17"/>
          <p:cNvSpPr txBox="1"/>
          <p:nvPr>
            <p:custDataLst>
              <p:tags r:id="rId24"/>
            </p:custDataLst>
          </p:nvPr>
        </p:nvSpPr>
        <p:spPr>
          <a:xfrm>
            <a:off x="3516272" y="4322087"/>
            <a:ext cx="1089598" cy="337185"/>
          </a:xfrm>
          <a:prstGeom prst="rect">
            <a:avLst/>
          </a:prstGeom>
          <a:noFill/>
        </p:spPr>
        <p:txBody>
          <a:bodyPr wrap="square" rtlCol="0">
            <a:spAutoFit/>
          </a:bodyPr>
          <a:lstStyle/>
          <a:p>
            <a:pPr algn="ctr"/>
            <a:r>
              <a:rPr lang="zh-CN" altLang="en-US" sz="1600" b="1" smtClean="0">
                <a:latin typeface="黑体" panose="02010609060101010101" charset="-122"/>
                <a:ea typeface="黑体" panose="02010609060101010101" charset="-122"/>
              </a:rPr>
              <a:t>叙利亚</a:t>
            </a:r>
            <a:endParaRPr lang="zh-CN" altLang="en-US" sz="1600" b="1">
              <a:latin typeface="黑体" panose="02010609060101010101" charset="-122"/>
              <a:ea typeface="黑体" panose="02010609060101010101" charset="-122"/>
            </a:endParaRPr>
          </a:p>
        </p:txBody>
      </p:sp>
      <p:sp>
        <p:nvSpPr>
          <p:cNvPr id="19" name="TextBox 18"/>
          <p:cNvSpPr txBox="1"/>
          <p:nvPr>
            <p:custDataLst>
              <p:tags r:id="rId25"/>
            </p:custDataLst>
          </p:nvPr>
        </p:nvSpPr>
        <p:spPr>
          <a:xfrm>
            <a:off x="1966438" y="5682734"/>
            <a:ext cx="1161120" cy="337185"/>
          </a:xfrm>
          <a:prstGeom prst="rect">
            <a:avLst/>
          </a:prstGeom>
          <a:noFill/>
        </p:spPr>
        <p:txBody>
          <a:bodyPr wrap="square" rtlCol="0">
            <a:spAutoFit/>
          </a:bodyPr>
          <a:lstStyle/>
          <a:p>
            <a:pPr algn="ctr"/>
            <a:r>
              <a:rPr lang="zh-CN" altLang="en-US" sz="1600" b="1" smtClean="0">
                <a:latin typeface="黑体" panose="02010609060101010101" charset="-122"/>
                <a:ea typeface="黑体" panose="02010609060101010101" charset="-122"/>
              </a:rPr>
              <a:t>英国</a:t>
            </a:r>
            <a:endParaRPr lang="zh-CN" altLang="en-US" sz="1600" b="1">
              <a:latin typeface="黑体" panose="02010609060101010101" charset="-122"/>
              <a:ea typeface="黑体" panose="02010609060101010101" charset="-122"/>
            </a:endParaRPr>
          </a:p>
        </p:txBody>
      </p:sp>
      <p:sp>
        <p:nvSpPr>
          <p:cNvPr id="20" name="TextBox 19"/>
          <p:cNvSpPr txBox="1"/>
          <p:nvPr>
            <p:custDataLst>
              <p:tags r:id="rId26"/>
            </p:custDataLst>
          </p:nvPr>
        </p:nvSpPr>
        <p:spPr>
          <a:xfrm>
            <a:off x="3549469" y="5682734"/>
            <a:ext cx="1089598" cy="337185"/>
          </a:xfrm>
          <a:prstGeom prst="rect">
            <a:avLst/>
          </a:prstGeom>
          <a:noFill/>
        </p:spPr>
        <p:txBody>
          <a:bodyPr wrap="square" rtlCol="0">
            <a:spAutoFit/>
          </a:bodyPr>
          <a:lstStyle/>
          <a:p>
            <a:pPr algn="ctr"/>
            <a:r>
              <a:rPr lang="zh-CN" altLang="en-US" sz="1600" b="1" smtClean="0">
                <a:latin typeface="黑体" panose="02010609060101010101" charset="-122"/>
                <a:ea typeface="黑体" panose="02010609060101010101" charset="-122"/>
              </a:rPr>
              <a:t>荷兰</a:t>
            </a:r>
            <a:endParaRPr lang="zh-CN" altLang="en-US" sz="1600" b="1">
              <a:latin typeface="黑体" panose="02010609060101010101" charset="-122"/>
              <a:ea typeface="黑体" panose="02010609060101010101" charset="-122"/>
            </a:endParaRPr>
          </a:p>
        </p:txBody>
      </p:sp>
      <p:sp>
        <p:nvSpPr>
          <p:cNvPr id="21" name="TextBox 20"/>
          <p:cNvSpPr txBox="1"/>
          <p:nvPr>
            <p:custDataLst>
              <p:tags r:id="rId27"/>
            </p:custDataLst>
          </p:nvPr>
        </p:nvSpPr>
        <p:spPr>
          <a:xfrm>
            <a:off x="4916432" y="3894508"/>
            <a:ext cx="1089598" cy="337185"/>
          </a:xfrm>
          <a:prstGeom prst="rect">
            <a:avLst/>
          </a:prstGeom>
          <a:noFill/>
        </p:spPr>
        <p:txBody>
          <a:bodyPr wrap="square" rtlCol="0">
            <a:spAutoFit/>
          </a:bodyPr>
          <a:lstStyle/>
          <a:p>
            <a:pPr algn="ctr"/>
            <a:r>
              <a:rPr lang="zh-CN" altLang="en-US" sz="1600" b="1" smtClean="0">
                <a:latin typeface="黑体" panose="02010609060101010101" charset="-122"/>
                <a:ea typeface="黑体" panose="02010609060101010101" charset="-122"/>
              </a:rPr>
              <a:t>尼泊尔</a:t>
            </a:r>
            <a:endParaRPr lang="zh-CN" altLang="en-US" sz="1600" b="1">
              <a:latin typeface="黑体" panose="02010609060101010101" charset="-122"/>
              <a:ea typeface="黑体" panose="02010609060101010101" charset="-122"/>
            </a:endParaRPr>
          </a:p>
        </p:txBody>
      </p:sp>
      <p:sp>
        <p:nvSpPr>
          <p:cNvPr id="27" name="文本框 26"/>
          <p:cNvSpPr txBox="1"/>
          <p:nvPr>
            <p:custDataLst>
              <p:tags r:id="rId28"/>
            </p:custDataLst>
          </p:nvPr>
        </p:nvSpPr>
        <p:spPr>
          <a:xfrm>
            <a:off x="6309360" y="2211070"/>
            <a:ext cx="4106545" cy="2306955"/>
          </a:xfrm>
          <a:prstGeom prst="rect">
            <a:avLst/>
          </a:prstGeom>
          <a:noFill/>
        </p:spPr>
        <p:txBody>
          <a:bodyPr wrap="square" rtlCol="0">
            <a:spAutoFit/>
          </a:bodyPr>
          <a:lstStyle/>
          <a:p>
            <a:r>
              <a:rPr lang="zh-CN" altLang="en-US" sz="4800" b="1">
                <a:solidFill>
                  <a:srgbClr val="FF0000"/>
                </a:solidFill>
              </a:rPr>
              <a:t>出现第二次建交高潮（主要是亚非国家）</a:t>
            </a:r>
            <a:endParaRPr lang="zh-CN" altLang="en-US" sz="48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标题 1"/>
          <p:cNvSpPr>
            <a:spLocks noGrp="1"/>
          </p:cNvSpPr>
          <p:nvPr>
            <p:ph type="title"/>
          </p:nvPr>
        </p:nvSpPr>
        <p:spPr>
          <a:xfrm>
            <a:off x="160020" y="467360"/>
            <a:ext cx="11859260" cy="4186555"/>
          </a:xfrm>
        </p:spPr>
        <p:txBody>
          <a:bodyPr lIns="90000" tIns="46800" rIns="90000" bIns="46800" anchor="ctr" anchorCtr="0">
            <a:normAutofit/>
          </a:bodyPr>
          <a:p>
            <a:pPr indent="0" defTabSz="914400">
              <a:buNone/>
            </a:pPr>
            <a:r>
              <a:rPr lang="zh-CN" altLang="en-US" kern="1200" normalizeH="0" baseline="0">
                <a:solidFill>
                  <a:schemeClr val="accent3">
                    <a:lumMod val="50000"/>
                  </a:schemeClr>
                </a:solidFill>
                <a:latin typeface="Arial" panose="020B0604020202020204" pitchFamily="34" charset="0"/>
                <a:ea typeface="微软雅黑" panose="020B0503020204020204" pitchFamily="34" charset="-122"/>
                <a:cs typeface="+mj-cs"/>
                <a:sym typeface="微软雅黑" panose="020B0503020204020204" pitchFamily="34" charset="-122"/>
              </a:rPr>
              <a:t>对外关系发展的特点：</a:t>
            </a:r>
            <a:br>
              <a:rPr lang="zh-CN" altLang="en-US" kern="1200" normalizeH="0" baseline="0">
                <a:solidFill>
                  <a:schemeClr val="accent3">
                    <a:lumMod val="50000"/>
                  </a:schemeClr>
                </a:solidFill>
                <a:latin typeface="Arial" panose="020B0604020202020204" pitchFamily="34" charset="0"/>
                <a:ea typeface="微软雅黑" panose="020B0503020204020204" pitchFamily="34" charset="-122"/>
                <a:cs typeface="+mj-cs"/>
                <a:sym typeface="微软雅黑" panose="020B0503020204020204" pitchFamily="34" charset="-122"/>
              </a:rPr>
            </a:br>
            <a:r>
              <a:rPr lang="zh-CN" altLang="en-US" kern="1200" normalizeH="0" baseline="0">
                <a:solidFill>
                  <a:schemeClr val="accent3">
                    <a:lumMod val="50000"/>
                  </a:schemeClr>
                </a:solidFill>
                <a:latin typeface="Arial" panose="020B0604020202020204" pitchFamily="34" charset="0"/>
                <a:ea typeface="微软雅黑" panose="020B0503020204020204" pitchFamily="34" charset="-122"/>
                <a:cs typeface="+mj-cs"/>
                <a:sym typeface="微软雅黑" panose="020B0503020204020204" pitchFamily="34" charset="-122"/>
              </a:rPr>
              <a:t>平等性</a:t>
            </a:r>
            <a:br>
              <a:rPr lang="zh-CN" altLang="en-US" kern="1200" normalizeH="0" baseline="0">
                <a:solidFill>
                  <a:schemeClr val="accent3">
                    <a:lumMod val="50000"/>
                  </a:schemeClr>
                </a:solidFill>
                <a:latin typeface="Arial" panose="020B0604020202020204" pitchFamily="34" charset="0"/>
                <a:ea typeface="微软雅黑" panose="020B0503020204020204" pitchFamily="34" charset="-122"/>
                <a:cs typeface="+mj-cs"/>
                <a:sym typeface="微软雅黑" panose="020B0503020204020204" pitchFamily="34" charset="-122"/>
              </a:rPr>
            </a:br>
            <a:r>
              <a:rPr lang="zh-CN" altLang="en-US" kern="1200" normalizeH="0" baseline="0">
                <a:solidFill>
                  <a:schemeClr val="accent3">
                    <a:lumMod val="50000"/>
                  </a:schemeClr>
                </a:solidFill>
                <a:latin typeface="Arial" panose="020B0604020202020204" pitchFamily="34" charset="0"/>
                <a:ea typeface="微软雅黑" panose="020B0503020204020204" pitchFamily="34" charset="-122"/>
                <a:cs typeface="+mj-cs"/>
                <a:sym typeface="微软雅黑" panose="020B0503020204020204" pitchFamily="34" charset="-122"/>
              </a:rPr>
              <a:t>革命性</a:t>
            </a:r>
            <a:br>
              <a:rPr lang="zh-CN" altLang="en-US" kern="1200" normalizeH="0" baseline="0">
                <a:solidFill>
                  <a:schemeClr val="accent3">
                    <a:lumMod val="50000"/>
                  </a:schemeClr>
                </a:solidFill>
                <a:latin typeface="Arial" panose="020B0604020202020204" pitchFamily="34" charset="0"/>
                <a:ea typeface="微软雅黑" panose="020B0503020204020204" pitchFamily="34" charset="-122"/>
                <a:cs typeface="+mj-cs"/>
                <a:sym typeface="微软雅黑" panose="020B0503020204020204" pitchFamily="34" charset="-122"/>
              </a:rPr>
            </a:br>
            <a:r>
              <a:rPr lang="zh-CN" altLang="en-US" kern="1200" normalizeH="0" baseline="0">
                <a:solidFill>
                  <a:schemeClr val="accent3">
                    <a:lumMod val="50000"/>
                  </a:schemeClr>
                </a:solidFill>
                <a:latin typeface="Arial" panose="020B0604020202020204" pitchFamily="34" charset="0"/>
                <a:ea typeface="微软雅黑" panose="020B0503020204020204" pitchFamily="34" charset="-122"/>
                <a:cs typeface="+mj-cs"/>
                <a:sym typeface="微软雅黑" panose="020B0503020204020204" pitchFamily="34" charset="-122"/>
              </a:rPr>
              <a:t>结盟性</a:t>
            </a:r>
            <a:br>
              <a:rPr lang="zh-CN" altLang="en-US" kern="1200" normalizeH="0" baseline="0">
                <a:solidFill>
                  <a:schemeClr val="accent3">
                    <a:lumMod val="50000"/>
                  </a:schemeClr>
                </a:solidFill>
                <a:latin typeface="Arial" panose="020B0604020202020204" pitchFamily="34" charset="0"/>
                <a:ea typeface="微软雅黑" panose="020B0503020204020204" pitchFamily="34" charset="-122"/>
                <a:cs typeface="+mj-cs"/>
                <a:sym typeface="微软雅黑" panose="020B0503020204020204" pitchFamily="34" charset="-122"/>
              </a:rPr>
            </a:br>
            <a:r>
              <a:rPr kern="1200" normalizeH="0" baseline="0">
                <a:solidFill>
                  <a:schemeClr val="accent3">
                    <a:lumMod val="50000"/>
                  </a:schemeClr>
                </a:solidFill>
                <a:latin typeface="Arial" panose="020B0604020202020204" pitchFamily="34" charset="0"/>
                <a:ea typeface="微软雅黑" panose="020B0503020204020204" pitchFamily="34" charset="-122"/>
                <a:cs typeface="+mj-cs"/>
                <a:sym typeface="微软雅黑" panose="020B0503020204020204" pitchFamily="34" charset="-122"/>
              </a:rPr>
              <a:t>过渡性：革命型外交向国家型外交过渡</a:t>
            </a:r>
            <a:endParaRPr kern="1200" normalizeH="0" baseline="0">
              <a:solidFill>
                <a:schemeClr val="accent3">
                  <a:lumMod val="50000"/>
                </a:schemeClr>
              </a:solidFill>
              <a:latin typeface="Arial" panose="020B0604020202020204" pitchFamily="34" charset="0"/>
              <a:ea typeface="微软雅黑" panose="020B0503020204020204" pitchFamily="34" charset="-122"/>
              <a:cs typeface="+mj-cs"/>
              <a:sym typeface="微软雅黑" panose="020B0503020204020204" pitchFamily="34" charset="-122"/>
            </a:endParaRP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Text Box 2"/>
          <p:cNvSpPr txBox="1"/>
          <p:nvPr/>
        </p:nvSpPr>
        <p:spPr>
          <a:xfrm>
            <a:off x="732790" y="387350"/>
            <a:ext cx="6125210" cy="645160"/>
          </a:xfrm>
          <a:prstGeom prst="rect">
            <a:avLst/>
          </a:prstGeom>
          <a:noFill/>
          <a:ln w="9525">
            <a:noFill/>
          </a:ln>
        </p:spPr>
        <p:txBody>
          <a:bodyPr wrap="square" anchor="t" anchorCtr="0">
            <a:spAutoFit/>
          </a:bodyPr>
          <a:p>
            <a:r>
              <a:rPr lang="zh-CN" altLang="en-US" sz="3600" b="1" dirty="0">
                <a:latin typeface="黑体" panose="02010609060101010101" charset="-122"/>
                <a:ea typeface="微软雅黑" panose="020B0503020204020204" pitchFamily="34" charset="-122"/>
                <a:sym typeface="黑体" panose="02010609060101010101" charset="-122"/>
              </a:rPr>
              <a:t>二、经济</a:t>
            </a:r>
            <a:endParaRPr lang="zh-CN" altLang="en-US" sz="3600" b="1" dirty="0">
              <a:latin typeface="黑体" panose="02010609060101010101" charset="-122"/>
              <a:ea typeface="微软雅黑" panose="020B0503020204020204" pitchFamily="34" charset="-122"/>
              <a:sym typeface="黑体" panose="02010609060101010101" charset="-122"/>
            </a:endParaRPr>
          </a:p>
        </p:txBody>
      </p:sp>
      <p:sp>
        <p:nvSpPr>
          <p:cNvPr id="29699" name="Rectangle 3"/>
          <p:cNvSpPr/>
          <p:nvPr/>
        </p:nvSpPr>
        <p:spPr>
          <a:xfrm>
            <a:off x="1325563" y="1320800"/>
            <a:ext cx="5532437" cy="558800"/>
          </a:xfrm>
          <a:prstGeom prst="rect">
            <a:avLst/>
          </a:prstGeom>
          <a:noFill/>
          <a:ln w="9525">
            <a:noFill/>
          </a:ln>
        </p:spPr>
        <p:txBody>
          <a:bodyPr anchor="ctr" anchorCtr="0">
            <a:spAutoFit/>
          </a:bodyPr>
          <a:p>
            <a:pPr indent="268605">
              <a:lnSpc>
                <a:spcPct val="95000"/>
              </a:lnSpc>
              <a:spcBef>
                <a:spcPct val="35000"/>
              </a:spcBef>
            </a:pPr>
            <a:r>
              <a:rPr lang="zh-CN" altLang="en-US" sz="3200" dirty="0">
                <a:solidFill>
                  <a:srgbClr val="FF0000"/>
                </a:solidFill>
                <a:latin typeface="楷体_GB2312" pitchFamily="49" charset="-122"/>
                <a:ea typeface="楷体" panose="02010609060101010101" pitchFamily="49" charset="-122"/>
              </a:rPr>
              <a:t>（一）过渡时期的经济</a:t>
            </a:r>
            <a:endParaRPr lang="zh-CN" altLang="en-US" sz="3200" dirty="0">
              <a:solidFill>
                <a:srgbClr val="FF0000"/>
              </a:solidFill>
              <a:latin typeface="楷体_GB2312" pitchFamily="49" charset="-122"/>
              <a:ea typeface="楷体" panose="02010609060101010101" pitchFamily="49" charset="-122"/>
            </a:endParaRPr>
          </a:p>
        </p:txBody>
      </p:sp>
      <p:sp>
        <p:nvSpPr>
          <p:cNvPr id="29700" name="Text Box 4"/>
          <p:cNvSpPr txBox="1"/>
          <p:nvPr/>
        </p:nvSpPr>
        <p:spPr>
          <a:xfrm>
            <a:off x="1608138" y="2306638"/>
            <a:ext cx="9140825" cy="3321050"/>
          </a:xfrm>
          <a:prstGeom prst="rect">
            <a:avLst/>
          </a:prstGeom>
          <a:noFill/>
          <a:ln w="9525">
            <a:noFill/>
          </a:ln>
        </p:spPr>
        <p:txBody>
          <a:bodyPr anchor="t" anchorCtr="0">
            <a:spAutoFit/>
          </a:bodyPr>
          <a:p>
            <a:pPr>
              <a:lnSpc>
                <a:spcPct val="130000"/>
              </a:lnSpc>
            </a:pPr>
            <a:r>
              <a:rPr lang="zh-CN" altLang="en-US" sz="2800" dirty="0">
                <a:latin typeface="楷体" panose="02010609060101010101" pitchFamily="49" charset="-122"/>
                <a:ea typeface="楷体" panose="02010609060101010101" pitchFamily="49" charset="-122"/>
              </a:rPr>
              <a:t>1、性质：新民主主义经济(1949---1956年)</a:t>
            </a:r>
            <a:endParaRPr lang="zh-CN" altLang="en-US" sz="2800" dirty="0">
              <a:latin typeface="楷体" panose="02010609060101010101" pitchFamily="49" charset="-122"/>
              <a:ea typeface="楷体" panose="02010609060101010101" pitchFamily="49" charset="-122"/>
            </a:endParaRPr>
          </a:p>
          <a:p>
            <a:pPr>
              <a:lnSpc>
                <a:spcPct val="130000"/>
              </a:lnSpc>
            </a:pPr>
            <a:r>
              <a:rPr lang="zh-CN" altLang="en-US" sz="2800" dirty="0">
                <a:latin typeface="楷体" panose="02010609060101010101" pitchFamily="49" charset="-122"/>
                <a:ea typeface="楷体" panose="02010609060101010101" pitchFamily="49" charset="-122"/>
              </a:rPr>
              <a:t>2、主要特征：是社会主义国营经济领导下的</a:t>
            </a:r>
            <a:r>
              <a:rPr lang="zh-CN" altLang="en-US" sz="2800" dirty="0">
                <a:solidFill>
                  <a:srgbClr val="FF0000"/>
                </a:solidFill>
                <a:latin typeface="楷体" panose="02010609060101010101" pitchFamily="49" charset="-122"/>
                <a:ea typeface="楷体" panose="02010609060101010101" pitchFamily="49" charset="-122"/>
              </a:rPr>
              <a:t>多种经济成份并存</a:t>
            </a:r>
            <a:r>
              <a:rPr lang="zh-CN" altLang="en-US" sz="2800" dirty="0">
                <a:latin typeface="楷体" panose="02010609060101010101" pitchFamily="49" charset="-122"/>
                <a:ea typeface="楷体" panose="02010609060101010101" pitchFamily="49" charset="-122"/>
              </a:rPr>
              <a:t>，</a:t>
            </a:r>
            <a:endParaRPr lang="zh-CN" altLang="en-US" sz="2800" dirty="0">
              <a:latin typeface="楷体" panose="02010609060101010101" pitchFamily="49" charset="-122"/>
              <a:ea typeface="楷体" panose="02010609060101010101" pitchFamily="49" charset="-122"/>
            </a:endParaRPr>
          </a:p>
          <a:p>
            <a:pPr>
              <a:lnSpc>
                <a:spcPct val="130000"/>
              </a:lnSpc>
            </a:pPr>
            <a:r>
              <a:rPr lang="zh-CN" altLang="en-US" sz="2800" dirty="0">
                <a:latin typeface="楷体" panose="02010609060101010101" pitchFamily="49" charset="-122"/>
                <a:ea typeface="楷体" panose="02010609060101010101" pitchFamily="49" charset="-122"/>
              </a:rPr>
              <a:t>3、具体包括：社会主义国营经济、国家资本主义经济、个体经济和民族资本主义经济。</a:t>
            </a:r>
            <a:endParaRPr lang="zh-CN" altLang="en-US" sz="2800" dirty="0">
              <a:latin typeface="楷体" panose="02010609060101010101" pitchFamily="49" charset="-122"/>
              <a:ea typeface="楷体" panose="02010609060101010101" pitchFamily="49" charset="-122"/>
            </a:endParaRPr>
          </a:p>
          <a:p>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blinds(horizontal)">
                                      <p:cBhvr>
                                        <p:cTn id="7" dur="500"/>
                                        <p:tgtEl>
                                          <p:spTgt spid="296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700">
                                            <p:txEl>
                                              <p:charRg st="0" end="27"/>
                                            </p:txEl>
                                          </p:spTgt>
                                        </p:tgtEl>
                                        <p:attrNameLst>
                                          <p:attrName>style.visibility</p:attrName>
                                        </p:attrNameLst>
                                      </p:cBhvr>
                                      <p:to>
                                        <p:strVal val="visible"/>
                                      </p:to>
                                    </p:set>
                                    <p:animEffect transition="in" filter="wipe(down)">
                                      <p:cBhvr>
                                        <p:cTn id="12" dur="500"/>
                                        <p:tgtEl>
                                          <p:spTgt spid="29700">
                                            <p:txEl>
                                              <p:charRg st="0" end="2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700">
                                            <p:txEl>
                                              <p:charRg st="27" end="57"/>
                                            </p:txEl>
                                          </p:spTgt>
                                        </p:tgtEl>
                                        <p:attrNameLst>
                                          <p:attrName>style.visibility</p:attrName>
                                        </p:attrNameLst>
                                      </p:cBhvr>
                                      <p:to>
                                        <p:strVal val="visible"/>
                                      </p:to>
                                    </p:set>
                                    <p:animEffect transition="in" filter="wipe(down)">
                                      <p:cBhvr>
                                        <p:cTn id="17" dur="500"/>
                                        <p:tgtEl>
                                          <p:spTgt spid="29700">
                                            <p:txEl>
                                              <p:charRg st="27" end="5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700">
                                            <p:txEl>
                                              <p:charRg st="57" end="97"/>
                                            </p:txEl>
                                          </p:spTgt>
                                        </p:tgtEl>
                                        <p:attrNameLst>
                                          <p:attrName>style.visibility</p:attrName>
                                        </p:attrNameLst>
                                      </p:cBhvr>
                                      <p:to>
                                        <p:strVal val="visible"/>
                                      </p:to>
                                    </p:set>
                                    <p:animEffect transition="in" filter="blinds(horizontal)">
                                      <p:cBhvr>
                                        <p:cTn id="22" dur="500"/>
                                        <p:tgtEl>
                                          <p:spTgt spid="29700">
                                            <p:txEl>
                                              <p:charRg st="57" end="9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ldLvl="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文本框 3"/>
          <p:cNvSpPr txBox="1"/>
          <p:nvPr/>
        </p:nvSpPr>
        <p:spPr>
          <a:xfrm>
            <a:off x="561975" y="393065"/>
            <a:ext cx="11209020" cy="6554470"/>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sym typeface="Arial" panose="020B0604020202020204" pitchFamily="34" charset="0"/>
              </a:rPr>
              <a:t>4、内容：</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（1）</a:t>
            </a:r>
            <a:r>
              <a:rPr lang="zh-CN" altLang="en-US" sz="2800" b="1" dirty="0">
                <a:solidFill>
                  <a:schemeClr val="accent3">
                    <a:lumMod val="50000"/>
                  </a:schemeClr>
                </a:solidFill>
                <a:latin typeface="楷体" panose="02010609060101010101" pitchFamily="49" charset="-122"/>
                <a:ea typeface="楷体" panose="02010609060101010101" pitchFamily="49" charset="-122"/>
                <a:sym typeface="Arial" panose="020B0604020202020204" pitchFamily="34" charset="0"/>
              </a:rPr>
              <a:t>1949年10月----1952年底 （国民经济的恢复）</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①原因：新中国成立初，国民经济全面崩溃，人民生活十分贫困。</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②措施：首先是没收官僚资本，建立社会主义国营经济；打击投机倒把，加强市场管理，稳定市场物价。；统一财政经济，实现财政收支平衡 ；合理调整工商业，发展生产。</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③成就：建立了社会主义国营经济；1952年底，工农业生产超过历史最高水平。</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微软雅黑" panose="020B0503020204020204" pitchFamily="34" charset="-122"/>
              </a:rPr>
              <a:t>④</a:t>
            </a:r>
            <a:r>
              <a:rPr lang="zh-CN" altLang="en-US" sz="2800" dirty="0">
                <a:latin typeface="楷体" panose="02010609060101010101" pitchFamily="49" charset="-122"/>
                <a:ea typeface="楷体" panose="02010609060101010101" pitchFamily="49" charset="-122"/>
                <a:sym typeface="Arial" panose="020B0604020202020204" pitchFamily="34" charset="0"/>
              </a:rPr>
              <a:t>意义：</a:t>
            </a:r>
            <a:r>
              <a:rPr lang="zh-CN" altLang="en-US" sz="2800" b="1" dirty="0">
                <a:solidFill>
                  <a:schemeClr val="accent3">
                    <a:lumMod val="50000"/>
                  </a:schemeClr>
                </a:solidFill>
                <a:latin typeface="楷体" panose="02010609060101010101" pitchFamily="49" charset="-122"/>
                <a:ea typeface="楷体" panose="02010609060101010101" pitchFamily="49" charset="-122"/>
                <a:sym typeface="Arial" panose="020B0604020202020204" pitchFamily="34" charset="0"/>
              </a:rPr>
              <a:t>为国家开展有计划的经济建设创造了条件。</a:t>
            </a:r>
            <a:endParaRPr lang="zh-CN" altLang="en-US" sz="2800" b="1" dirty="0">
              <a:solidFill>
                <a:schemeClr val="accent3">
                  <a:lumMod val="50000"/>
                </a:schemeClr>
              </a:solidFill>
              <a:latin typeface="楷体" panose="02010609060101010101" pitchFamily="49" charset="-122"/>
              <a:ea typeface="楷体" panose="02010609060101010101" pitchFamily="49" charset="-122"/>
              <a:sym typeface="Arial" panose="020B0604020202020204" pitchFamily="34" charset="0"/>
            </a:endParaRPr>
          </a:p>
          <a:p>
            <a:endParaRPr lang="zh-CN" altLang="en-US" sz="2800" b="1" dirty="0">
              <a:solidFill>
                <a:schemeClr val="accent3">
                  <a:lumMod val="50000"/>
                </a:schemeClr>
              </a:solidFill>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（2）</a:t>
            </a:r>
            <a:r>
              <a:rPr lang="zh-CN" altLang="en-US" sz="2800" b="1" dirty="0">
                <a:gradFill>
                  <a:gsLst>
                    <a:gs pos="0">
                      <a:srgbClr val="007BD3"/>
                    </a:gs>
                    <a:gs pos="100000">
                      <a:srgbClr val="034373"/>
                    </a:gs>
                  </a:gsLst>
                  <a:lin scaled="0"/>
                </a:gradFill>
                <a:latin typeface="楷体" panose="02010609060101010101" pitchFamily="49" charset="-122"/>
                <a:ea typeface="楷体" panose="02010609060101010101" pitchFamily="49" charset="-122"/>
                <a:sym typeface="Arial" panose="020B0604020202020204" pitchFamily="34" charset="0"/>
              </a:rPr>
              <a:t>1953年-----1956年底  （三大改造和有计划的经济建设时期）</a:t>
            </a:r>
            <a:endParaRPr lang="zh-CN" altLang="en-US" sz="2800" b="1" dirty="0">
              <a:gradFill>
                <a:gsLst>
                  <a:gs pos="0">
                    <a:srgbClr val="007BD3"/>
                  </a:gs>
                  <a:gs pos="100000">
                    <a:srgbClr val="034373"/>
                  </a:gs>
                </a:gsLst>
                <a:lin scaled="0"/>
              </a:gradFill>
              <a:latin typeface="楷体" panose="02010609060101010101" pitchFamily="49" charset="-122"/>
              <a:ea typeface="楷体" panose="02010609060101010101" pitchFamily="49" charset="-122"/>
              <a:sym typeface="Arial" panose="020B0604020202020204" pitchFamily="34" charset="0"/>
            </a:endParaRPr>
          </a:p>
          <a:p>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endParaRPr lang="zh-CN" altLang="en-US" sz="2800" b="1" dirty="0">
              <a:gradFill>
                <a:gsLst>
                  <a:gs pos="0">
                    <a:srgbClr val="007BD3"/>
                  </a:gs>
                  <a:gs pos="100000">
                    <a:srgbClr val="034373"/>
                  </a:gs>
                </a:gsLst>
                <a:lin scaled="0"/>
              </a:gradFill>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Rectangle 3"/>
          <p:cNvSpPr/>
          <p:nvPr/>
        </p:nvSpPr>
        <p:spPr>
          <a:xfrm>
            <a:off x="612775" y="213043"/>
            <a:ext cx="8318500" cy="675640"/>
          </a:xfrm>
          <a:prstGeom prst="rect">
            <a:avLst/>
          </a:prstGeom>
          <a:noFill/>
          <a:ln w="9525">
            <a:noFill/>
          </a:ln>
        </p:spPr>
        <p:txBody>
          <a:bodyPr wrap="square" anchor="ctr" anchorCtr="0">
            <a:spAutoFit/>
          </a:bodyPr>
          <a:p>
            <a:pPr indent="268605">
              <a:lnSpc>
                <a:spcPct val="95000"/>
              </a:lnSpc>
              <a:spcBef>
                <a:spcPct val="35000"/>
              </a:spcBef>
            </a:pPr>
            <a:r>
              <a:rPr lang="zh-CN" altLang="en-US" sz="4000" dirty="0">
                <a:solidFill>
                  <a:srgbClr val="FF0000"/>
                </a:solidFill>
                <a:latin typeface="楷体_GB2312" pitchFamily="49" charset="-122"/>
                <a:ea typeface="楷体" panose="02010609060101010101" pitchFamily="49" charset="-122"/>
              </a:rPr>
              <a:t>（二）社会主义建设道路的探索</a:t>
            </a:r>
            <a:endParaRPr lang="zh-CN" altLang="en-US" sz="4000" dirty="0">
              <a:solidFill>
                <a:srgbClr val="FF0000"/>
              </a:solidFill>
              <a:latin typeface="楷体_GB2312" pitchFamily="49" charset="-122"/>
              <a:ea typeface="楷体" panose="02010609060101010101" pitchFamily="49" charset="-122"/>
            </a:endParaRPr>
          </a:p>
        </p:txBody>
      </p:sp>
      <p:sp>
        <p:nvSpPr>
          <p:cNvPr id="30722" name="Text Box 4"/>
          <p:cNvSpPr txBox="1"/>
          <p:nvPr/>
        </p:nvSpPr>
        <p:spPr>
          <a:xfrm>
            <a:off x="1706563" y="1293813"/>
            <a:ext cx="8626475" cy="4523105"/>
          </a:xfrm>
          <a:prstGeom prst="rect">
            <a:avLst/>
          </a:prstGeom>
          <a:noFill/>
          <a:ln w="9525">
            <a:noFill/>
          </a:ln>
        </p:spPr>
        <p:txBody>
          <a:bodyPr wrap="square" anchor="t" anchorCtr="0">
            <a:spAutoFit/>
          </a:bodyPr>
          <a:p>
            <a:r>
              <a:rPr lang="zh-CN" altLang="en-US" sz="3600" dirty="0">
                <a:solidFill>
                  <a:srgbClr val="FF0000"/>
                </a:solidFill>
                <a:latin typeface="楷体" panose="02010609060101010101" pitchFamily="49" charset="-122"/>
                <a:ea typeface="楷体" panose="02010609060101010101" pitchFamily="49" charset="-122"/>
                <a:sym typeface="Arial" panose="020B0604020202020204" pitchFamily="34" charset="0"/>
              </a:rPr>
              <a:t>1、过渡时期总路线：</a:t>
            </a:r>
            <a:endParaRPr lang="zh-CN" altLang="en-US" sz="3600" dirty="0">
              <a:solidFill>
                <a:srgbClr val="FF0000"/>
              </a:solidFill>
              <a:latin typeface="楷体" panose="02010609060101010101" pitchFamily="49" charset="-122"/>
              <a:ea typeface="楷体" panose="02010609060101010101" pitchFamily="49" charset="-122"/>
              <a:sym typeface="Arial" panose="020B0604020202020204" pitchFamily="34" charset="0"/>
            </a:endParaRPr>
          </a:p>
          <a:p>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（1）制订时间：1953年</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（2）内容：</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    党在过渡时期（从中华人民共和国成立，到社会主义改造基本完成），要在一个相当长的时期内，逐步实现国家的社会主义工业化，并逐步实现国家对农业、对手工业和对资本主义工商业的社会主义改造。</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（3）特点：社会主义建设与改造同时并举的指导方针（即发展生产力和变革生产关系并举）</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Text Box 4"/>
          <p:cNvSpPr txBox="1"/>
          <p:nvPr/>
        </p:nvSpPr>
        <p:spPr>
          <a:xfrm>
            <a:off x="-107315" y="-147320"/>
            <a:ext cx="12167870" cy="6724650"/>
          </a:xfrm>
          <a:prstGeom prst="rect">
            <a:avLst/>
          </a:prstGeom>
          <a:noFill/>
          <a:ln w="9525">
            <a:noFill/>
          </a:ln>
        </p:spPr>
        <p:txBody>
          <a:bodyPr wrap="square" anchor="t" anchorCtr="0">
            <a:spAutoFit/>
          </a:bodyPr>
          <a:p>
            <a:pPr>
              <a:lnSpc>
                <a:spcPct val="110000"/>
              </a:lnSpc>
            </a:pP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lnSpc>
                <a:spcPct val="110000"/>
              </a:lnSpc>
            </a:pPr>
            <a:r>
              <a:rPr lang="zh-CN" altLang="en-US" sz="4000" b="1" dirty="0">
                <a:solidFill>
                  <a:srgbClr val="FF0000"/>
                </a:solidFill>
                <a:latin typeface="楷体" panose="02010609060101010101" pitchFamily="49" charset="-122"/>
                <a:ea typeface="楷体" panose="02010609060101010101" pitchFamily="49" charset="-122"/>
                <a:sym typeface="Arial" panose="020B0604020202020204" pitchFamily="34" charset="0"/>
              </a:rPr>
              <a:t>2、“一五”计划（1953—1957 ）：</a:t>
            </a:r>
            <a:endParaRPr lang="zh-CN" altLang="en-US" sz="4000" b="1" dirty="0">
              <a:solidFill>
                <a:srgbClr val="FF0000"/>
              </a:solidFill>
              <a:latin typeface="楷体" panose="02010609060101010101" pitchFamily="49" charset="-122"/>
              <a:ea typeface="楷体" panose="02010609060101010101" pitchFamily="49" charset="-122"/>
              <a:sym typeface="Arial" panose="020B0604020202020204" pitchFamily="34" charset="0"/>
            </a:endParaRPr>
          </a:p>
          <a:p>
            <a:pPr>
              <a:lnSpc>
                <a:spcPct val="110000"/>
              </a:lnSpc>
            </a:pPr>
            <a:r>
              <a:rPr lang="zh-CN" altLang="en-US" sz="2800" dirty="0">
                <a:latin typeface="楷体" panose="02010609060101010101" pitchFamily="49" charset="-122"/>
                <a:ea typeface="楷体" panose="02010609060101010101" pitchFamily="49" charset="-122"/>
                <a:sym typeface="Arial" panose="020B0604020202020204" pitchFamily="34" charset="0"/>
              </a:rPr>
              <a:t>（</a:t>
            </a:r>
            <a:r>
              <a:rPr lang="zh-CN" altLang="en-US" sz="36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Arial" panose="020B0604020202020204" pitchFamily="34" charset="0"/>
              </a:rPr>
              <a:t>1）目的：实现国家的社会主义工业化。</a:t>
            </a:r>
            <a:endParaRPr lang="zh-CN" altLang="en-US" sz="36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Arial" panose="020B0604020202020204" pitchFamily="34" charset="0"/>
            </a:endParaRPr>
          </a:p>
          <a:p>
            <a:pPr>
              <a:lnSpc>
                <a:spcPct val="110000"/>
              </a:lnSpc>
            </a:pPr>
            <a:r>
              <a:rPr lang="zh-CN" altLang="en-US" sz="36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Arial" panose="020B0604020202020204" pitchFamily="34" charset="0"/>
              </a:rPr>
              <a:t>（2）基本任务是：集中主要力量发展重工业，建立国家工业化的初步基础；有步骤地对农业、手工业和资本主义工商业进行社会主义改造。</a:t>
            </a:r>
            <a:endParaRPr lang="zh-CN" altLang="en-US" sz="36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Arial" panose="020B0604020202020204" pitchFamily="34" charset="0"/>
            </a:endParaRPr>
          </a:p>
          <a:p>
            <a:pPr>
              <a:lnSpc>
                <a:spcPct val="110000"/>
              </a:lnSpc>
            </a:pPr>
            <a:r>
              <a:rPr lang="zh-CN" altLang="en-US" sz="36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Arial" panose="020B0604020202020204" pitchFamily="34" charset="0"/>
              </a:rPr>
              <a:t>（3）实施状况：1953年—1957年，第一个五年计划的各项指标大都大幅度超额完成。</a:t>
            </a:r>
            <a:r>
              <a:rPr lang="zh-CN" altLang="en-US" sz="3600" b="1" dirty="0">
                <a:solidFill>
                  <a:srgbClr val="FF0000"/>
                </a:solidFill>
                <a:latin typeface="楷体" panose="02010609060101010101" pitchFamily="49" charset="-122"/>
                <a:ea typeface="楷体" panose="02010609060101010101" pitchFamily="49" charset="-122"/>
                <a:sym typeface="Arial" panose="020B0604020202020204" pitchFamily="34" charset="0"/>
              </a:rPr>
              <a:t>鞍山</a:t>
            </a:r>
            <a:r>
              <a:rPr lang="zh-CN" altLang="en-US" sz="36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Arial" panose="020B0604020202020204" pitchFamily="34" charset="0"/>
              </a:rPr>
              <a:t>钢铁公司三大工厂、</a:t>
            </a:r>
            <a:r>
              <a:rPr lang="zh-CN" altLang="en-US" sz="3600" b="1" dirty="0">
                <a:solidFill>
                  <a:srgbClr val="FF0000"/>
                </a:solidFill>
                <a:latin typeface="楷体" panose="02010609060101010101" pitchFamily="49" charset="-122"/>
                <a:ea typeface="楷体" panose="02010609060101010101" pitchFamily="49" charset="-122"/>
                <a:sym typeface="Arial" panose="020B0604020202020204" pitchFamily="34" charset="0"/>
              </a:rPr>
              <a:t>长春</a:t>
            </a:r>
            <a:r>
              <a:rPr lang="zh-CN" altLang="en-US" sz="36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Arial" panose="020B0604020202020204" pitchFamily="34" charset="0"/>
              </a:rPr>
              <a:t>第一汽车制造厂、</a:t>
            </a:r>
            <a:r>
              <a:rPr lang="zh-CN" altLang="en-US" sz="3600" b="1" dirty="0">
                <a:solidFill>
                  <a:srgbClr val="FF0000"/>
                </a:solidFill>
                <a:latin typeface="楷体" panose="02010609060101010101" pitchFamily="49" charset="-122"/>
                <a:ea typeface="楷体" panose="02010609060101010101" pitchFamily="49" charset="-122"/>
                <a:sym typeface="Arial" panose="020B0604020202020204" pitchFamily="34" charset="0"/>
              </a:rPr>
              <a:t>沈阳</a:t>
            </a:r>
            <a:r>
              <a:rPr lang="zh-CN" altLang="en-US" sz="36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Arial" panose="020B0604020202020204" pitchFamily="34" charset="0"/>
              </a:rPr>
              <a:t>第一机床厂和飞机制造厂等建成投产。</a:t>
            </a:r>
            <a:endParaRPr lang="zh-CN" altLang="en-US" sz="36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Arial" panose="020B0604020202020204" pitchFamily="34" charset="0"/>
            </a:endParaRPr>
          </a:p>
          <a:p>
            <a:pPr>
              <a:lnSpc>
                <a:spcPct val="110000"/>
              </a:lnSpc>
            </a:pPr>
            <a:r>
              <a:rPr lang="zh-CN" altLang="en-US" sz="36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Arial" panose="020B0604020202020204" pitchFamily="34" charset="0"/>
              </a:rPr>
              <a:t>（4）意义：中国开始改变工业落后的面貌，为社会主义工业化奠定了</a:t>
            </a:r>
            <a:r>
              <a:rPr lang="zh-CN" altLang="en-US" sz="3600" b="1" dirty="0">
                <a:solidFill>
                  <a:srgbClr val="FF0000"/>
                </a:solidFill>
                <a:latin typeface="楷体" panose="02010609060101010101" pitchFamily="49" charset="-122"/>
                <a:ea typeface="楷体" panose="02010609060101010101" pitchFamily="49" charset="-122"/>
                <a:sym typeface="Arial" panose="020B0604020202020204" pitchFamily="34" charset="0"/>
              </a:rPr>
              <a:t>初步的基础</a:t>
            </a:r>
            <a:r>
              <a:rPr lang="zh-CN" altLang="en-US" sz="36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Arial" panose="020B0604020202020204" pitchFamily="34" charset="0"/>
              </a:rPr>
              <a:t>。</a:t>
            </a:r>
            <a:endParaRPr lang="zh-CN" altLang="en-US" sz="36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Text Box 2"/>
          <p:cNvSpPr txBox="1"/>
          <p:nvPr/>
        </p:nvSpPr>
        <p:spPr>
          <a:xfrm>
            <a:off x="802005" y="795655"/>
            <a:ext cx="10897235" cy="2830195"/>
          </a:xfrm>
          <a:prstGeom prst="rect">
            <a:avLst/>
          </a:prstGeom>
          <a:noFill/>
          <a:ln w="9525">
            <a:noFill/>
          </a:ln>
        </p:spPr>
        <p:txBody>
          <a:bodyPr wrap="square" anchor="t" anchorCtr="0">
            <a:spAutoFit/>
          </a:bodyPr>
          <a:p>
            <a:pPr algn="ctr">
              <a:spcBef>
                <a:spcPct val="50000"/>
              </a:spcBef>
            </a:pPr>
            <a:r>
              <a:rPr lang="zh-CN" altLang="en-US" sz="8800" dirty="0">
                <a:gradFill>
                  <a:gsLst>
                    <a:gs pos="0">
                      <a:srgbClr val="14CD68"/>
                    </a:gs>
                    <a:gs pos="100000">
                      <a:srgbClr val="035C7D"/>
                    </a:gs>
                  </a:gsLst>
                  <a:lin scaled="0"/>
                </a:gradFill>
                <a:latin typeface="Arial" panose="020B0604020202020204" pitchFamily="34" charset="0"/>
                <a:ea typeface="迷你简隶书" pitchFamily="1" charset="-122"/>
              </a:rPr>
              <a:t>中国现代史第</a:t>
            </a:r>
            <a:r>
              <a:rPr lang="zh-CN" altLang="en-US" sz="8800" dirty="0">
                <a:solidFill>
                  <a:schemeClr val="accent4">
                    <a:lumMod val="50000"/>
                  </a:schemeClr>
                </a:solidFill>
                <a:latin typeface="Arial" panose="020B0604020202020204" pitchFamily="34" charset="0"/>
                <a:ea typeface="迷你简隶书" pitchFamily="1" charset="-122"/>
              </a:rPr>
              <a:t>一</a:t>
            </a:r>
            <a:r>
              <a:rPr lang="zh-CN" altLang="en-US" sz="8800" dirty="0">
                <a:gradFill>
                  <a:gsLst>
                    <a:gs pos="0">
                      <a:srgbClr val="14CD68"/>
                    </a:gs>
                    <a:gs pos="100000">
                      <a:srgbClr val="035C7D"/>
                    </a:gs>
                  </a:gsLst>
                  <a:lin scaled="0"/>
                </a:gradFill>
                <a:latin typeface="Arial" panose="020B0604020202020204" pitchFamily="34" charset="0"/>
                <a:ea typeface="迷你简隶书" pitchFamily="1" charset="-122"/>
              </a:rPr>
              <a:t>阶段</a:t>
            </a:r>
            <a:endParaRPr lang="zh-CN" altLang="en-US" sz="9600" dirty="0">
              <a:solidFill>
                <a:srgbClr val="FF0000"/>
              </a:solidFill>
              <a:latin typeface="Arial" panose="020B0604020202020204" pitchFamily="34" charset="0"/>
              <a:ea typeface="迷你简隶书" pitchFamily="1" charset="-122"/>
            </a:endParaRPr>
          </a:p>
          <a:p>
            <a:pPr algn="ctr">
              <a:spcBef>
                <a:spcPct val="50000"/>
              </a:spcBef>
            </a:pPr>
            <a:r>
              <a:rPr lang="zh-CN" altLang="en-US" sz="6000" dirty="0">
                <a:solidFill>
                  <a:srgbClr val="000000"/>
                </a:solidFill>
                <a:latin typeface="Arial" panose="020B0604020202020204" pitchFamily="34" charset="0"/>
                <a:ea typeface="迷你简隶书" pitchFamily="1" charset="-122"/>
              </a:rPr>
              <a:t>1949-1956</a:t>
            </a:r>
            <a:endParaRPr lang="zh-CN" altLang="en-US" sz="6000" dirty="0">
              <a:solidFill>
                <a:srgbClr val="000000"/>
              </a:solidFill>
              <a:latin typeface="Arial" panose="020B0604020202020204" pitchFamily="34" charset="0"/>
              <a:ea typeface="迷你简隶书" pitchFamily="1" charset="-122"/>
            </a:endParaRPr>
          </a:p>
        </p:txBody>
      </p:sp>
      <p:sp>
        <p:nvSpPr>
          <p:cNvPr id="13314" name="Text Box 3"/>
          <p:cNvSpPr txBox="1"/>
          <p:nvPr/>
        </p:nvSpPr>
        <p:spPr>
          <a:xfrm>
            <a:off x="1824990" y="3625850"/>
            <a:ext cx="8783320" cy="829945"/>
          </a:xfrm>
          <a:prstGeom prst="rect">
            <a:avLst/>
          </a:prstGeom>
          <a:noFill/>
          <a:ln w="9525">
            <a:noFill/>
          </a:ln>
        </p:spPr>
        <p:txBody>
          <a:bodyPr wrap="square" anchor="t" anchorCtr="0">
            <a:spAutoFit/>
          </a:bodyPr>
          <a:p>
            <a:r>
              <a:rPr lang="zh-CN" altLang="en-US" sz="4000" b="1" u="sng" dirty="0">
                <a:solidFill>
                  <a:schemeClr val="accent4">
                    <a:lumMod val="50000"/>
                  </a:schemeClr>
                </a:solidFill>
                <a:latin typeface="Arial" panose="020B0604020202020204" pitchFamily="34" charset="0"/>
                <a:ea typeface="微软雅黑" panose="020B0503020204020204" pitchFamily="34" charset="-122"/>
              </a:rPr>
              <a:t>由新民主主义向社会主义</a:t>
            </a:r>
            <a:r>
              <a:rPr lang="zh-CN" altLang="en-US" sz="4800" b="1" u="sng" dirty="0">
                <a:solidFill>
                  <a:schemeClr val="accent3">
                    <a:lumMod val="50000"/>
                  </a:schemeClr>
                </a:solidFill>
                <a:latin typeface="Arial" panose="020B0604020202020204" pitchFamily="34" charset="0"/>
                <a:ea typeface="微软雅黑" panose="020B0503020204020204" pitchFamily="34" charset="-122"/>
              </a:rPr>
              <a:t>过渡时期</a:t>
            </a:r>
            <a:endParaRPr lang="zh-CN" altLang="en-US" sz="4800" b="1" u="sng" dirty="0">
              <a:solidFill>
                <a:schemeClr val="accent3">
                  <a:lumMod val="50000"/>
                </a:schemeClr>
              </a:solidFill>
              <a:latin typeface="Arial" panose="020B0604020202020204" pitchFamily="34" charset="0"/>
              <a:ea typeface="微软雅黑" panose="020B0503020204020204" pitchFamily="3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Text Box 4"/>
          <p:cNvSpPr txBox="1"/>
          <p:nvPr/>
        </p:nvSpPr>
        <p:spPr>
          <a:xfrm>
            <a:off x="-292100" y="-58420"/>
            <a:ext cx="12180570" cy="6343650"/>
          </a:xfrm>
          <a:prstGeom prst="rect">
            <a:avLst/>
          </a:prstGeom>
          <a:noFill/>
          <a:ln w="9525">
            <a:noFill/>
          </a:ln>
        </p:spPr>
        <p:txBody>
          <a:bodyPr wrap="square" anchor="t" anchorCtr="0">
            <a:spAutoFit/>
          </a:bodyPr>
          <a:p>
            <a:pPr>
              <a:lnSpc>
                <a:spcPct val="90000"/>
              </a:lnSpc>
            </a:pPr>
            <a:endParaRPr lang="zh-CN" altLang="en-US" sz="2400" dirty="0">
              <a:latin typeface="楷体" panose="02010609060101010101" pitchFamily="49" charset="-122"/>
              <a:ea typeface="楷体" panose="02010609060101010101" pitchFamily="49" charset="-122"/>
              <a:sym typeface="Arial" panose="020B0604020202020204" pitchFamily="34" charset="0"/>
            </a:endParaRPr>
          </a:p>
          <a:p>
            <a:pPr>
              <a:lnSpc>
                <a:spcPct val="90000"/>
              </a:lnSpc>
            </a:pPr>
            <a:r>
              <a:rPr lang="zh-CN" altLang="en-US" sz="3600" dirty="0">
                <a:solidFill>
                  <a:srgbClr val="FF0000"/>
                </a:solidFill>
                <a:latin typeface="楷体" panose="02010609060101010101" pitchFamily="49" charset="-122"/>
                <a:ea typeface="楷体" panose="02010609060101010101" pitchFamily="49" charset="-122"/>
                <a:sym typeface="Arial" panose="020B0604020202020204" pitchFamily="34" charset="0"/>
              </a:rPr>
              <a:t>3、三大改造：1953年—1956年</a:t>
            </a:r>
            <a:endParaRPr lang="zh-CN" altLang="en-US" sz="2400" dirty="0">
              <a:latin typeface="楷体" panose="02010609060101010101" pitchFamily="49" charset="-122"/>
              <a:ea typeface="楷体" panose="02010609060101010101" pitchFamily="49" charset="-122"/>
              <a:sym typeface="Arial" panose="020B0604020202020204" pitchFamily="34" charset="0"/>
            </a:endParaRPr>
          </a:p>
          <a:p>
            <a:pPr>
              <a:lnSpc>
                <a:spcPct val="90000"/>
              </a:lnSpc>
            </a:pP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（1）过程：</a:t>
            </a:r>
            <a:endPar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endParaRPr>
          </a:p>
          <a:p>
            <a:pPr>
              <a:lnSpc>
                <a:spcPct val="90000"/>
              </a:lnSpc>
            </a:pP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微软雅黑" panose="020B0503020204020204" pitchFamily="34" charset="-122"/>
              </a:rPr>
              <a:t>①</a:t>
            </a: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农业：互助组——初级合作社——高级合作社；</a:t>
            </a:r>
            <a:endPar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endParaRPr>
          </a:p>
          <a:p>
            <a:pPr>
              <a:lnSpc>
                <a:spcPct val="90000"/>
              </a:lnSpc>
            </a:pP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微软雅黑" panose="020B0503020204020204" pitchFamily="34" charset="-122"/>
              </a:rPr>
              <a:t>②</a:t>
            </a: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手工业：同农业类似；</a:t>
            </a:r>
            <a:endPar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endParaRPr>
          </a:p>
          <a:p>
            <a:pPr>
              <a:lnSpc>
                <a:spcPct val="90000"/>
              </a:lnSpc>
            </a:pP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微软雅黑" panose="020B0503020204020204" pitchFamily="34" charset="-122"/>
              </a:rPr>
              <a:t>③</a:t>
            </a: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资本主义工商业：低级国家资本主义——高级国家资本主义（公私合营）。对资本主义工商业实行赎买政策。</a:t>
            </a:r>
            <a:endPar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endParaRPr>
          </a:p>
          <a:p>
            <a:pPr>
              <a:lnSpc>
                <a:spcPct val="90000"/>
              </a:lnSpc>
            </a:pP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（2）实质：将</a:t>
            </a:r>
            <a:r>
              <a:rPr lang="zh-CN" altLang="en-US" sz="2800" b="1" dirty="0">
                <a:solidFill>
                  <a:srgbClr val="FF0000"/>
                </a:solidFill>
                <a:latin typeface="楷体" panose="02010609060101010101" pitchFamily="49" charset="-122"/>
                <a:ea typeface="楷体" panose="02010609060101010101" pitchFamily="49" charset="-122"/>
              </a:rPr>
              <a:t>生产资料私有制</a:t>
            </a: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转变为</a:t>
            </a:r>
            <a:r>
              <a:rPr lang="zh-CN" altLang="en-US" sz="2800" b="1" dirty="0">
                <a:solidFill>
                  <a:srgbClr val="FF0000"/>
                </a:solidFill>
                <a:latin typeface="楷体" panose="02010609060101010101" pitchFamily="49" charset="-122"/>
                <a:ea typeface="楷体" panose="02010609060101010101" pitchFamily="49" charset="-122"/>
              </a:rPr>
              <a:t>社会主义公有制</a:t>
            </a: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a:t>
            </a:r>
            <a:endPar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endParaRPr>
          </a:p>
          <a:p>
            <a:pPr>
              <a:lnSpc>
                <a:spcPct val="90000"/>
              </a:lnSpc>
            </a:pP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（3）意义：标志着社会主义制度在我国基本建立。标志着我国高度集中的计划经济体制建立起来。</a:t>
            </a:r>
            <a:endPar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endParaRPr>
          </a:p>
          <a:p>
            <a:pPr>
              <a:lnSpc>
                <a:spcPct val="90000"/>
              </a:lnSpc>
            </a:pP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a:t>
            </a:r>
            <a:r>
              <a:rPr lang="en-US" altLang="zh-CN"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4</a:t>
            </a: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a:t>
            </a:r>
            <a:r>
              <a:rPr lang="zh-CN" altLang="en-US" sz="2800" b="1" dirty="0">
                <a:solidFill>
                  <a:srgbClr val="FF0000"/>
                </a:solidFill>
                <a:latin typeface="楷体" panose="02010609060101010101" pitchFamily="49" charset="-122"/>
                <a:ea typeface="楷体" panose="02010609060101010101" pitchFamily="49" charset="-122"/>
              </a:rPr>
              <a:t>问题</a:t>
            </a: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：改造后期，存在要求过急、改变过快、形式过于简单划一等缺点，给社会发展遗留许多问题。</a:t>
            </a:r>
            <a:endPar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endParaRPr>
          </a:p>
          <a:p>
            <a:pPr>
              <a:lnSpc>
                <a:spcPct val="90000"/>
              </a:lnSpc>
            </a:pP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请注意：</a:t>
            </a:r>
            <a:endPar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endParaRPr>
          </a:p>
          <a:p>
            <a:pPr>
              <a:lnSpc>
                <a:spcPct val="90000"/>
              </a:lnSpc>
            </a:pP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   </a:t>
            </a: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微软雅黑" panose="020B0503020204020204" pitchFamily="34" charset="-122"/>
              </a:rPr>
              <a:t>①</a:t>
            </a: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在过渡时期，在社会主义国营经济领导下多种经济成分并存。</a:t>
            </a:r>
            <a:endPar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endParaRPr>
          </a:p>
          <a:p>
            <a:pPr>
              <a:lnSpc>
                <a:spcPct val="90000"/>
              </a:lnSpc>
            </a:pP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   </a:t>
            </a: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sym typeface="微软雅黑" panose="020B0503020204020204" pitchFamily="34" charset="-122"/>
              </a:rPr>
              <a:t>②</a:t>
            </a:r>
            <a:r>
              <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rPr>
              <a:t>到1956年，公有制（占绝对优势）成为我国的经济基础。社会主义经济体系在中国基本建立起来</a:t>
            </a:r>
            <a:endParaRPr lang="zh-CN" altLang="en-US" sz="2800" b="1" dirty="0">
              <a:gradFill>
                <a:gsLst>
                  <a:gs pos="0">
                    <a:srgbClr val="14CD68"/>
                  </a:gs>
                  <a:gs pos="100000">
                    <a:srgbClr val="035C7D"/>
                  </a:gs>
                </a:gsLst>
                <a:lin scaled="0"/>
              </a:gradFill>
              <a:latin typeface="楷体" panose="02010609060101010101" pitchFamily="49" charset="-122"/>
              <a:ea typeface="楷体" panose="02010609060101010101" pitchFamily="49"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Text Box 2"/>
          <p:cNvSpPr txBox="1"/>
          <p:nvPr/>
        </p:nvSpPr>
        <p:spPr>
          <a:xfrm>
            <a:off x="688975" y="152400"/>
            <a:ext cx="6169025" cy="583565"/>
          </a:xfrm>
          <a:prstGeom prst="rect">
            <a:avLst/>
          </a:prstGeom>
          <a:noFill/>
          <a:ln w="9525">
            <a:noFill/>
          </a:ln>
        </p:spPr>
        <p:txBody>
          <a:bodyPr wrap="square" anchor="t" anchorCtr="0">
            <a:spAutoFit/>
          </a:bodyPr>
          <a:p>
            <a:r>
              <a:rPr lang="zh-CN" altLang="en-US" sz="3200" b="1" dirty="0">
                <a:solidFill>
                  <a:schemeClr val="accent3">
                    <a:lumMod val="50000"/>
                  </a:schemeClr>
                </a:solidFill>
                <a:latin typeface="黑体" panose="02010609060101010101" charset="-122"/>
                <a:ea typeface="微软雅黑" panose="020B0503020204020204" pitchFamily="34" charset="-122"/>
                <a:sym typeface="黑体" panose="02010609060101010101" charset="-122"/>
              </a:rPr>
              <a:t>三、科技、文化</a:t>
            </a:r>
            <a:endParaRPr lang="zh-CN" altLang="en-US" sz="3200" b="1" dirty="0">
              <a:solidFill>
                <a:schemeClr val="accent3">
                  <a:lumMod val="50000"/>
                </a:schemeClr>
              </a:solidFill>
              <a:latin typeface="黑体" panose="02010609060101010101" charset="-122"/>
              <a:ea typeface="微软雅黑" panose="020B0503020204020204" pitchFamily="34" charset="-122"/>
              <a:sym typeface="黑体" panose="02010609060101010101" charset="-122"/>
            </a:endParaRPr>
          </a:p>
        </p:txBody>
      </p:sp>
      <p:sp>
        <p:nvSpPr>
          <p:cNvPr id="33794" name="Rectangle 3"/>
          <p:cNvSpPr/>
          <p:nvPr/>
        </p:nvSpPr>
        <p:spPr>
          <a:xfrm>
            <a:off x="140335" y="1161415"/>
            <a:ext cx="6697345" cy="558800"/>
          </a:xfrm>
          <a:prstGeom prst="rect">
            <a:avLst/>
          </a:prstGeom>
          <a:noFill/>
          <a:ln w="9525">
            <a:noFill/>
          </a:ln>
        </p:spPr>
        <p:txBody>
          <a:bodyPr wrap="square" anchor="ctr" anchorCtr="0">
            <a:spAutoFit/>
          </a:bodyPr>
          <a:p>
            <a:pPr indent="268605">
              <a:lnSpc>
                <a:spcPct val="95000"/>
              </a:lnSpc>
              <a:spcBef>
                <a:spcPct val="35000"/>
              </a:spcBef>
            </a:pPr>
            <a:r>
              <a:rPr lang="zh-CN" altLang="en-US" sz="3200" b="1" dirty="0">
                <a:solidFill>
                  <a:srgbClr val="FF0000"/>
                </a:solidFill>
                <a:latin typeface="楷体_GB2312" pitchFamily="49" charset="-122"/>
                <a:ea typeface="楷体" panose="02010609060101010101" pitchFamily="49" charset="-122"/>
              </a:rPr>
              <a:t>（一）双百方针</a:t>
            </a:r>
            <a:endParaRPr lang="zh-CN" altLang="en-US" sz="3200" b="1" dirty="0">
              <a:solidFill>
                <a:srgbClr val="FF0000"/>
              </a:solidFill>
              <a:latin typeface="楷体_GB2312" pitchFamily="49" charset="-122"/>
              <a:ea typeface="楷体" panose="02010609060101010101" pitchFamily="49" charset="-122"/>
            </a:endParaRPr>
          </a:p>
        </p:txBody>
      </p:sp>
      <p:sp>
        <p:nvSpPr>
          <p:cNvPr id="35844" name="Rectangle 4"/>
          <p:cNvSpPr/>
          <p:nvPr/>
        </p:nvSpPr>
        <p:spPr>
          <a:xfrm>
            <a:off x="1760538" y="1597025"/>
            <a:ext cx="7162800" cy="583565"/>
          </a:xfrm>
          <a:prstGeom prst="rect">
            <a:avLst/>
          </a:prstGeom>
          <a:noFill/>
          <a:ln w="9525">
            <a:noFill/>
          </a:ln>
        </p:spPr>
        <p:txBody>
          <a:bodyPr anchor="t" anchorCtr="0">
            <a:spAutoFit/>
          </a:bodyPr>
          <a:p>
            <a:pPr>
              <a:spcBef>
                <a:spcPct val="50000"/>
              </a:spcBef>
            </a:pPr>
            <a:endParaRPr lang="zh-CN" altLang="en-US" sz="3200" dirty="0">
              <a:solidFill>
                <a:srgbClr val="0000FF"/>
              </a:solidFill>
              <a:latin typeface="楷体" panose="02010609060101010101" pitchFamily="49" charset="-122"/>
              <a:ea typeface="楷体" panose="02010609060101010101" pitchFamily="49" charset="-122"/>
            </a:endParaRPr>
          </a:p>
        </p:txBody>
      </p:sp>
      <p:sp>
        <p:nvSpPr>
          <p:cNvPr id="35845" name="Rectangle 5"/>
          <p:cNvSpPr>
            <a:spLocks noChangeArrowheads="1"/>
          </p:cNvSpPr>
          <p:nvPr/>
        </p:nvSpPr>
        <p:spPr bwMode="auto">
          <a:xfrm>
            <a:off x="1670050" y="3375025"/>
            <a:ext cx="2024063" cy="583565"/>
          </a:xfrm>
          <a:prstGeom prst="rect">
            <a:avLst/>
          </a:prstGeom>
          <a:noFill/>
          <a:ln w="9525">
            <a:noFill/>
            <a:miter lim="800000"/>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tx1"/>
                </a:solidFill>
                <a:effectLst>
                  <a:outerShdw blurRad="38100" dist="38100" dir="2700000" algn="tl">
                    <a:srgbClr val="C0C0C0"/>
                  </a:outerShdw>
                </a:effectLst>
                <a:uLnTx/>
                <a:uFillTx/>
                <a:latin typeface="宋体" panose="02010600030101010101" pitchFamily="2" charset="-122"/>
                <a:ea typeface="楷体" panose="02010609060101010101" pitchFamily="49" charset="-122"/>
                <a:cs typeface="+mn-cs"/>
              </a:rPr>
              <a:t>1.</a:t>
            </a:r>
            <a:r>
              <a:rPr kumimoji="0" lang="zh-CN" altLang="en-US" sz="3200" b="1" i="0" u="none" strike="noStrike" kern="1200" cap="none" spc="0" normalizeH="0" baseline="0" noProof="0">
                <a:ln>
                  <a:noFill/>
                </a:ln>
                <a:solidFill>
                  <a:schemeClr val="tx1"/>
                </a:solidFill>
                <a:effectLst>
                  <a:outerShdw blurRad="38100" dist="38100" dir="2700000" algn="tl">
                    <a:srgbClr val="C0C0C0"/>
                  </a:outerShdw>
                </a:effectLst>
                <a:uLnTx/>
                <a:uFillTx/>
                <a:latin typeface="宋体" panose="02010600030101010101" pitchFamily="2" charset="-122"/>
                <a:ea typeface="楷体" panose="02010609060101010101" pitchFamily="49" charset="-122"/>
                <a:cs typeface="+mn-cs"/>
              </a:rPr>
              <a:t>含义</a:t>
            </a:r>
            <a:endParaRPr kumimoji="0" lang="zh-CN" altLang="en-US" sz="3200" b="1" i="0" u="none" strike="noStrike" kern="1200" cap="none" spc="0" normalizeH="0" baseline="0" noProof="0">
              <a:ln>
                <a:noFill/>
              </a:ln>
              <a:solidFill>
                <a:schemeClr val="tx1"/>
              </a:solidFill>
              <a:effectLst>
                <a:outerShdw blurRad="38100" dist="38100" dir="2700000" algn="tl">
                  <a:srgbClr val="C0C0C0"/>
                </a:outerShdw>
              </a:effectLst>
              <a:uLnTx/>
              <a:uFillTx/>
              <a:latin typeface="宋体" panose="02010600030101010101" pitchFamily="2" charset="-122"/>
              <a:ea typeface="楷体" panose="02010609060101010101" pitchFamily="49" charset="-122"/>
              <a:cs typeface="+mn-cs"/>
            </a:endParaRPr>
          </a:p>
        </p:txBody>
      </p:sp>
      <p:sp>
        <p:nvSpPr>
          <p:cNvPr id="35846" name="Text Box 6"/>
          <p:cNvSpPr txBox="1">
            <a:spLocks noChangeArrowheads="1"/>
          </p:cNvSpPr>
          <p:nvPr/>
        </p:nvSpPr>
        <p:spPr bwMode="auto">
          <a:xfrm>
            <a:off x="3490913" y="2592388"/>
            <a:ext cx="2590800" cy="521970"/>
          </a:xfrm>
          <a:prstGeom prst="rect">
            <a:avLst/>
          </a:prstGeom>
          <a:noFill/>
          <a:ln w="9525">
            <a:noFill/>
            <a:miter lim="800000"/>
          </a:ln>
          <a:effectLst/>
        </p:spPr>
        <p:txBody>
          <a:bodyPr>
            <a:spAutoFit/>
          </a:bodyPr>
          <a:lstStyle/>
          <a:p>
            <a:pPr marR="0" algn="just" defTabSz="914400">
              <a:spcBef>
                <a:spcPct val="50000"/>
              </a:spcBef>
              <a:buClrTx/>
              <a:buSzTx/>
              <a:buFontTx/>
              <a:buNone/>
              <a:defRPr/>
            </a:pPr>
            <a:r>
              <a:rPr kumimoji="0" lang="zh-CN" altLang="en-US" sz="2800" kern="1200" cap="none" spc="0" normalizeH="0" baseline="0" noProof="0">
                <a:effectLst>
                  <a:outerShdw blurRad="38100" dist="38100" dir="2700000" algn="tl">
                    <a:srgbClr val="C0C0C0"/>
                  </a:outerShdw>
                </a:effectLst>
                <a:latin typeface="楷体_GB2312" pitchFamily="49" charset="-122"/>
                <a:ea typeface="楷体" panose="02010609060101010101" pitchFamily="49" charset="-122"/>
                <a:cs typeface="+mn-cs"/>
              </a:rPr>
              <a:t>百花齐放：</a:t>
            </a:r>
            <a:endParaRPr kumimoji="0" lang="zh-CN" altLang="en-US" sz="2800" kern="1200" cap="none" spc="0" normalizeH="0" baseline="0" noProof="0">
              <a:effectLst>
                <a:outerShdw blurRad="38100" dist="38100" dir="2700000" algn="tl">
                  <a:srgbClr val="C0C0C0"/>
                </a:outerShdw>
              </a:effectLst>
              <a:latin typeface="楷体_GB2312" pitchFamily="49" charset="-122"/>
              <a:ea typeface="楷体" panose="02010609060101010101" pitchFamily="49" charset="-122"/>
              <a:cs typeface="+mn-cs"/>
            </a:endParaRPr>
          </a:p>
        </p:txBody>
      </p:sp>
      <p:sp>
        <p:nvSpPr>
          <p:cNvPr id="35847" name="Text Box 7"/>
          <p:cNvSpPr txBox="1">
            <a:spLocks noChangeArrowheads="1"/>
          </p:cNvSpPr>
          <p:nvPr/>
        </p:nvSpPr>
        <p:spPr bwMode="auto">
          <a:xfrm>
            <a:off x="3136900" y="4211638"/>
            <a:ext cx="2362200" cy="521970"/>
          </a:xfrm>
          <a:prstGeom prst="rect">
            <a:avLst/>
          </a:prstGeom>
          <a:noFill/>
          <a:ln w="9525">
            <a:noFill/>
            <a:miter lim="800000"/>
          </a:ln>
          <a:effectLst/>
        </p:spPr>
        <p:txBody>
          <a:bodyPr>
            <a:spAutoFit/>
          </a:bodyPr>
          <a:lstStyle/>
          <a:p>
            <a:pPr marR="0" defTabSz="914400">
              <a:spcBef>
                <a:spcPct val="50000"/>
              </a:spcBef>
              <a:buClrTx/>
              <a:buSzTx/>
              <a:buFontTx/>
              <a:buNone/>
              <a:defRPr/>
            </a:pPr>
            <a:r>
              <a:rPr kumimoji="0" lang="zh-CN" altLang="en-US" sz="2800" kern="1200" cap="none" spc="0" normalizeH="0" baseline="0" noProof="0">
                <a:effectLst>
                  <a:outerShdw blurRad="38100" dist="38100" dir="2700000" algn="tl">
                    <a:srgbClr val="C0C0C0"/>
                  </a:outerShdw>
                </a:effectLst>
                <a:latin typeface="楷体" panose="02010609060101010101" pitchFamily="49" charset="-122"/>
                <a:ea typeface="楷体" panose="02010609060101010101" pitchFamily="49" charset="-122"/>
                <a:cs typeface="+mn-cs"/>
              </a:rPr>
              <a:t>  百家争鸣：</a:t>
            </a:r>
            <a:endParaRPr kumimoji="0" lang="zh-CN" altLang="en-US" sz="2800" kern="1200" cap="none" spc="0" normalizeH="0" baseline="0" noProof="0">
              <a:effectLst>
                <a:outerShdw blurRad="38100" dist="38100" dir="2700000" algn="tl">
                  <a:srgbClr val="C0C0C0"/>
                </a:outerShdw>
              </a:effectLst>
              <a:latin typeface="楷体" panose="02010609060101010101" pitchFamily="49" charset="-122"/>
              <a:ea typeface="楷体" panose="02010609060101010101" pitchFamily="49" charset="-122"/>
              <a:cs typeface="+mn-cs"/>
            </a:endParaRPr>
          </a:p>
        </p:txBody>
      </p:sp>
      <p:sp>
        <p:nvSpPr>
          <p:cNvPr id="35848" name="Text Box 8"/>
          <p:cNvSpPr txBox="1">
            <a:spLocks noChangeArrowheads="1"/>
          </p:cNvSpPr>
          <p:nvPr/>
        </p:nvSpPr>
        <p:spPr bwMode="auto">
          <a:xfrm>
            <a:off x="5257800" y="2376488"/>
            <a:ext cx="4103688" cy="953135"/>
          </a:xfrm>
          <a:prstGeom prst="rect">
            <a:avLst/>
          </a:prstGeom>
          <a:noFill/>
          <a:ln w="9525">
            <a:noFill/>
            <a:miter lim="800000"/>
          </a:ln>
          <a:effectLst/>
        </p:spPr>
        <p:txBody>
          <a:bodyPr>
            <a:spAutoFit/>
          </a:bodyPr>
          <a:lstStyle/>
          <a:p>
            <a:pPr marR="0" defTabSz="914400">
              <a:spcBef>
                <a:spcPct val="50000"/>
              </a:spcBef>
              <a:buClrTx/>
              <a:buSzTx/>
              <a:buFontTx/>
              <a:buNone/>
              <a:defRPr/>
            </a:pPr>
            <a:r>
              <a:rPr kumimoji="0" lang="zh-CN" altLang="en-US" sz="2800" kern="1200" cap="none" spc="0" normalizeH="0" baseline="0" noProof="0">
                <a:effectLst>
                  <a:outerShdw blurRad="38100" dist="38100" dir="2700000" algn="tl">
                    <a:srgbClr val="C0C0C0"/>
                  </a:outerShdw>
                </a:effectLst>
                <a:latin typeface="楷体_GB2312" pitchFamily="49" charset="-122"/>
                <a:ea typeface="楷体" panose="02010609060101010101" pitchFamily="49" charset="-122"/>
                <a:cs typeface="+mn-cs"/>
              </a:rPr>
              <a:t>艺术上的不同形式和风格，可以自由发展。</a:t>
            </a:r>
            <a:endParaRPr kumimoji="0" lang="zh-CN" altLang="en-US" sz="2800" kern="1200" cap="none" spc="0" normalizeH="0" baseline="0" noProof="0">
              <a:effectLst>
                <a:outerShdw blurRad="38100" dist="38100" dir="2700000" algn="tl">
                  <a:srgbClr val="C0C0C0"/>
                </a:outerShdw>
              </a:effectLst>
              <a:latin typeface="楷体_GB2312" pitchFamily="49" charset="-122"/>
              <a:ea typeface="楷体" panose="02010609060101010101" pitchFamily="49" charset="-122"/>
              <a:cs typeface="+mn-cs"/>
            </a:endParaRPr>
          </a:p>
        </p:txBody>
      </p:sp>
      <p:sp>
        <p:nvSpPr>
          <p:cNvPr id="35849" name="Text Box 9"/>
          <p:cNvSpPr txBox="1">
            <a:spLocks noChangeArrowheads="1"/>
          </p:cNvSpPr>
          <p:nvPr/>
        </p:nvSpPr>
        <p:spPr bwMode="auto">
          <a:xfrm>
            <a:off x="5334000" y="4130675"/>
            <a:ext cx="3816350" cy="953135"/>
          </a:xfrm>
          <a:prstGeom prst="rect">
            <a:avLst/>
          </a:prstGeom>
          <a:noFill/>
          <a:ln w="9525">
            <a:noFill/>
            <a:miter lim="800000"/>
          </a:ln>
          <a:effectLst/>
        </p:spPr>
        <p:txBody>
          <a:bodyPr>
            <a:spAutoFit/>
          </a:bodyPr>
          <a:lstStyle/>
          <a:p>
            <a:pPr marR="0" defTabSz="914400">
              <a:spcBef>
                <a:spcPct val="50000"/>
              </a:spcBef>
              <a:buClrTx/>
              <a:buSzTx/>
              <a:buFontTx/>
              <a:buNone/>
              <a:defRPr/>
            </a:pPr>
            <a:r>
              <a:rPr kumimoji="0" lang="zh-CN" altLang="en-US" sz="2800" kern="1200" cap="none" spc="0" normalizeH="0" baseline="0" noProof="0">
                <a:effectLst>
                  <a:outerShdw blurRad="38100" dist="38100" dir="2700000" algn="tl">
                    <a:srgbClr val="C0C0C0"/>
                  </a:outerShdw>
                </a:effectLst>
                <a:latin typeface="楷体_GB2312" pitchFamily="49" charset="-122"/>
                <a:ea typeface="楷体" panose="02010609060101010101" pitchFamily="49" charset="-122"/>
                <a:cs typeface="+mn-cs"/>
              </a:rPr>
              <a:t>文学上的不同学派，可以自由争论。</a:t>
            </a:r>
            <a:endParaRPr kumimoji="0" lang="zh-CN" altLang="en-US" sz="2800" kern="1200" cap="none" spc="0" normalizeH="0" baseline="0" noProof="0">
              <a:effectLst>
                <a:outerShdw blurRad="38100" dist="38100" dir="2700000" algn="tl">
                  <a:srgbClr val="C0C0C0"/>
                </a:outerShdw>
              </a:effectLst>
              <a:latin typeface="楷体_GB2312" pitchFamily="49" charset="-122"/>
              <a:ea typeface="楷体" panose="02010609060101010101" pitchFamily="49" charset="-122"/>
              <a:cs typeface="+mn-cs"/>
            </a:endParaRPr>
          </a:p>
        </p:txBody>
      </p:sp>
      <p:sp>
        <p:nvSpPr>
          <p:cNvPr id="35850" name="AutoShape 10"/>
          <p:cNvSpPr/>
          <p:nvPr/>
        </p:nvSpPr>
        <p:spPr>
          <a:xfrm>
            <a:off x="3070225" y="2876550"/>
            <a:ext cx="215900" cy="1728788"/>
          </a:xfrm>
          <a:prstGeom prst="leftBrace">
            <a:avLst>
              <a:gd name="adj1" fmla="val 66097"/>
              <a:gd name="adj2" fmla="val 50000"/>
            </a:avLst>
          </a:prstGeom>
          <a:noFill/>
          <a:ln w="38100" cap="flat" cmpd="sng">
            <a:solidFill>
              <a:schemeClr val="tx1"/>
            </a:solidFill>
            <a:prstDash val="solid"/>
            <a:round/>
            <a:headEnd type="none" w="med" len="med"/>
            <a:tailEnd type="none" w="med" len="med"/>
          </a:ln>
        </p:spPr>
        <p:txBody>
          <a:bodyPr wrap="none" anchor="ctr" anchorCtr="0"/>
          <a:p>
            <a:endParaRPr lang="zh-CN" altLang="en-US" dirty="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5850"/>
                                        </p:tgtEl>
                                        <p:attrNameLst>
                                          <p:attrName>style.visibility</p:attrName>
                                        </p:attrNameLst>
                                      </p:cBhvr>
                                      <p:to>
                                        <p:strVal val="visible"/>
                                      </p:to>
                                    </p:set>
                                    <p:animEffect transition="in" filter="blinds(horizontal)">
                                      <p:cBhvr>
                                        <p:cTn id="11" dur="500"/>
                                        <p:tgtEl>
                                          <p:spTgt spid="35850"/>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35845"/>
                                        </p:tgtEl>
                                        <p:attrNameLst>
                                          <p:attrName>style.visibility</p:attrName>
                                        </p:attrNameLst>
                                      </p:cBhvr>
                                      <p:to>
                                        <p:strVal val="visible"/>
                                      </p:to>
                                    </p:set>
                                    <p:animEffect transition="in" filter="blinds(horizontal)">
                                      <p:cBhvr>
                                        <p:cTn id="14" dur="500"/>
                                        <p:tgtEl>
                                          <p:spTgt spid="35845"/>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35846"/>
                                        </p:tgtEl>
                                        <p:attrNameLst>
                                          <p:attrName>style.visibility</p:attrName>
                                        </p:attrNameLst>
                                      </p:cBhvr>
                                      <p:to>
                                        <p:strVal val="visible"/>
                                      </p:to>
                                    </p:set>
                                    <p:animEffect transition="in" filter="blinds(horizontal)">
                                      <p:cBhvr>
                                        <p:cTn id="17" dur="500"/>
                                        <p:tgtEl>
                                          <p:spTgt spid="3584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5847"/>
                                        </p:tgtEl>
                                        <p:attrNameLst>
                                          <p:attrName>style.visibility</p:attrName>
                                        </p:attrNameLst>
                                      </p:cBhvr>
                                      <p:to>
                                        <p:strVal val="visible"/>
                                      </p:to>
                                    </p:set>
                                    <p:animEffect transition="in" filter="blinds(horizontal)">
                                      <p:cBhvr>
                                        <p:cTn id="20" dur="500"/>
                                        <p:tgtEl>
                                          <p:spTgt spid="358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5848"/>
                                        </p:tgtEl>
                                        <p:attrNameLst>
                                          <p:attrName>style.visibility</p:attrName>
                                        </p:attrNameLst>
                                      </p:cBhvr>
                                      <p:to>
                                        <p:strVal val="visible"/>
                                      </p:to>
                                    </p:set>
                                    <p:animEffect transition="in" filter="wipe(down)">
                                      <p:cBhvr>
                                        <p:cTn id="25" dur="500"/>
                                        <p:tgtEl>
                                          <p:spTgt spid="3584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5849"/>
                                        </p:tgtEl>
                                        <p:attrNameLst>
                                          <p:attrName>style.visibility</p:attrName>
                                        </p:attrNameLst>
                                      </p:cBhvr>
                                      <p:to>
                                        <p:strVal val="visible"/>
                                      </p:to>
                                    </p:set>
                                    <p:anim calcmode="lin" valueType="num">
                                      <p:cBhvr additive="base">
                                        <p:cTn id="30" dur="500" fill="hold"/>
                                        <p:tgtEl>
                                          <p:spTgt spid="35849"/>
                                        </p:tgtEl>
                                        <p:attrNameLst>
                                          <p:attrName>ppt_x</p:attrName>
                                        </p:attrNameLst>
                                      </p:cBhvr>
                                      <p:tavLst>
                                        <p:tav tm="0">
                                          <p:val>
                                            <p:strVal val="#ppt_x"/>
                                          </p:val>
                                        </p:tav>
                                        <p:tav tm="100000">
                                          <p:val>
                                            <p:strVal val="#ppt_x"/>
                                          </p:val>
                                        </p:tav>
                                      </p:tavLst>
                                    </p:anim>
                                    <p:anim calcmode="lin" valueType="num">
                                      <p:cBhvr additive="base">
                                        <p:cTn id="31" dur="500" fill="hold"/>
                                        <p:tgtEl>
                                          <p:spTgt spid="358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bldLvl="0" animBg="1"/>
      <p:bldP spid="35846" grpId="0" bldLvl="0" animBg="1"/>
      <p:bldP spid="35847" grpId="0" bldLvl="0" animBg="1"/>
      <p:bldP spid="35848" grpId="0" bldLvl="0" animBg="1"/>
      <p:bldP spid="35849" grpId="0" bldLvl="0" animBg="1"/>
      <p:bldP spid="35850"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Rectangle 5"/>
          <p:cNvSpPr/>
          <p:nvPr/>
        </p:nvSpPr>
        <p:spPr>
          <a:xfrm>
            <a:off x="1156970" y="1567815"/>
            <a:ext cx="9527540" cy="1383665"/>
          </a:xfrm>
          <a:prstGeom prst="rect">
            <a:avLst/>
          </a:prstGeom>
          <a:noFill/>
          <a:ln w="9525">
            <a:noFill/>
          </a:ln>
        </p:spPr>
        <p:txBody>
          <a:bodyPr wrap="square" anchor="t" anchorCtr="0">
            <a:spAutoFit/>
          </a:bodyPr>
          <a:p>
            <a:pPr>
              <a:spcBef>
                <a:spcPct val="50000"/>
              </a:spcBef>
            </a:pPr>
            <a:r>
              <a:rPr lang="zh-CN" altLang="en-US" sz="2800" dirty="0">
                <a:latin typeface="楷体" panose="02010609060101010101" pitchFamily="49" charset="-122"/>
                <a:ea typeface="楷体" panose="02010609060101010101" pitchFamily="49" charset="-122"/>
              </a:rPr>
              <a:t>2、背景（1956年春）：新中国成立后，人民的生活方式、社交方式发生很大变化，党中央提出让知识分子在社会主义建设中发挥更大的作用</a:t>
            </a:r>
            <a:endParaRPr lang="zh-CN" altLang="en-US" sz="2800" dirty="0">
              <a:latin typeface="楷体" panose="02010609060101010101" pitchFamily="49" charset="-122"/>
              <a:ea typeface="楷体" panose="02010609060101010101" pitchFamily="49" charset="-122"/>
            </a:endParaRPr>
          </a:p>
        </p:txBody>
      </p:sp>
      <p:sp>
        <p:nvSpPr>
          <p:cNvPr id="36870" name="Rectangle 6"/>
          <p:cNvSpPr/>
          <p:nvPr/>
        </p:nvSpPr>
        <p:spPr>
          <a:xfrm>
            <a:off x="1350645" y="2953385"/>
            <a:ext cx="7488555" cy="521970"/>
          </a:xfrm>
          <a:prstGeom prst="rect">
            <a:avLst/>
          </a:prstGeom>
          <a:noFill/>
          <a:ln w="9525">
            <a:noFill/>
          </a:ln>
        </p:spPr>
        <p:txBody>
          <a:bodyPr wrap="square" anchor="t" anchorCtr="0">
            <a:spAutoFit/>
          </a:bodyPr>
          <a:p>
            <a:pPr>
              <a:spcBef>
                <a:spcPct val="50000"/>
              </a:spcBef>
            </a:pPr>
            <a:r>
              <a:rPr lang="zh-CN" altLang="en-US" sz="2800" dirty="0">
                <a:latin typeface="楷体" panose="02010609060101010101" pitchFamily="49" charset="-122"/>
                <a:ea typeface="楷体" panose="02010609060101010101" pitchFamily="49" charset="-122"/>
                <a:sym typeface="Arial" panose="020B0604020202020204" pitchFamily="34" charset="0"/>
              </a:rPr>
              <a:t>3、提出</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
        <p:nvSpPr>
          <p:cNvPr id="36871" name="Text Box 7"/>
          <p:cNvSpPr txBox="1"/>
          <p:nvPr/>
        </p:nvSpPr>
        <p:spPr>
          <a:xfrm>
            <a:off x="1156970" y="3589020"/>
            <a:ext cx="8731885" cy="521970"/>
          </a:xfrm>
          <a:prstGeom prst="rect">
            <a:avLst/>
          </a:prstGeom>
          <a:noFill/>
          <a:ln w="9525">
            <a:noFill/>
          </a:ln>
        </p:spPr>
        <p:txBody>
          <a:bodyPr wrap="square" anchor="t" anchorCtr="0">
            <a:spAutoFit/>
          </a:bodyPr>
          <a:p>
            <a:pPr>
              <a:spcBef>
                <a:spcPct val="50000"/>
              </a:spcBef>
            </a:pPr>
            <a:r>
              <a:rPr lang="zh-CN" altLang="en-US" sz="2800" dirty="0">
                <a:latin typeface="楷体" panose="02010609060101010101" pitchFamily="49" charset="-122"/>
                <a:ea typeface="楷体" panose="02010609060101010101" pitchFamily="49" charset="-122"/>
                <a:sym typeface="Arial" panose="020B0604020202020204" pitchFamily="34" charset="0"/>
              </a:rPr>
              <a:t>正式提出：</a:t>
            </a:r>
            <a:r>
              <a:rPr lang="en-US" altLang="zh-CN" sz="2800" dirty="0">
                <a:latin typeface="楷体" panose="02010609060101010101" pitchFamily="49" charset="-122"/>
                <a:ea typeface="楷体" panose="02010609060101010101" pitchFamily="49" charset="-122"/>
                <a:sym typeface="Arial" panose="020B0604020202020204" pitchFamily="34" charset="0"/>
              </a:rPr>
              <a:t>1956</a:t>
            </a:r>
            <a:r>
              <a:rPr lang="zh-CN" altLang="en-US" sz="2800" dirty="0">
                <a:latin typeface="楷体" panose="02010609060101010101" pitchFamily="49" charset="-122"/>
                <a:ea typeface="楷体" panose="02010609060101010101" pitchFamily="49" charset="-122"/>
                <a:sym typeface="Arial" panose="020B0604020202020204" pitchFamily="34" charset="0"/>
              </a:rPr>
              <a:t>年春，中共中央政治局扩大会议</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
        <p:nvSpPr>
          <p:cNvPr id="36872" name="Rectangle 8"/>
          <p:cNvSpPr/>
          <p:nvPr/>
        </p:nvSpPr>
        <p:spPr>
          <a:xfrm>
            <a:off x="1156970" y="4363720"/>
            <a:ext cx="3486785" cy="521970"/>
          </a:xfrm>
          <a:prstGeom prst="rect">
            <a:avLst/>
          </a:prstGeom>
          <a:noFill/>
          <a:ln w="9525">
            <a:noFill/>
          </a:ln>
        </p:spPr>
        <p:txBody>
          <a:bodyPr wrap="square" anchor="t" anchorCtr="0">
            <a:spAutoFit/>
          </a:bodyPr>
          <a:p>
            <a:pPr>
              <a:spcBef>
                <a:spcPct val="50000"/>
              </a:spcBef>
            </a:pPr>
            <a:r>
              <a:rPr lang="zh-CN" altLang="en-US" sz="2800" dirty="0">
                <a:latin typeface="楷体" panose="02010609060101010101" pitchFamily="49" charset="-122"/>
                <a:ea typeface="楷体" panose="02010609060101010101" pitchFamily="49" charset="-122"/>
                <a:sym typeface="Arial" panose="020B0604020202020204" pitchFamily="34" charset="0"/>
              </a:rPr>
              <a:t>4、影响</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
        <p:nvSpPr>
          <p:cNvPr id="36873" name="Text Box 9"/>
          <p:cNvSpPr txBox="1"/>
          <p:nvPr/>
        </p:nvSpPr>
        <p:spPr>
          <a:xfrm>
            <a:off x="1070610" y="5010150"/>
            <a:ext cx="9333865" cy="953135"/>
          </a:xfrm>
          <a:prstGeom prst="rect">
            <a:avLst/>
          </a:prstGeom>
          <a:noFill/>
          <a:ln w="9525">
            <a:noFill/>
          </a:ln>
        </p:spPr>
        <p:txBody>
          <a:bodyPr wrap="square" anchor="t" anchorCtr="0">
            <a:spAutoFit/>
          </a:bodyPr>
          <a:p>
            <a:pPr>
              <a:spcBef>
                <a:spcPct val="50000"/>
              </a:spcBef>
            </a:pPr>
            <a:r>
              <a:rPr lang="zh-CN" altLang="en-US" sz="2800" dirty="0">
                <a:latin typeface="楷体" panose="02010609060101010101" pitchFamily="49" charset="-122"/>
                <a:ea typeface="楷体" panose="02010609060101010101" pitchFamily="49" charset="-122"/>
                <a:sym typeface="Arial" panose="020B0604020202020204" pitchFamily="34" charset="0"/>
              </a:rPr>
              <a:t>    使人们的眼界开阔起来，思想活跃起来，学术文化各部门都显示出生机勃勃的景象。</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6871"/>
                                        </p:tgtEl>
                                        <p:attrNameLst>
                                          <p:attrName>style.visibility</p:attrName>
                                        </p:attrNameLst>
                                      </p:cBhvr>
                                      <p:to>
                                        <p:strVal val="visible"/>
                                      </p:to>
                                    </p:set>
                                    <p:animEffect transition="in" filter="wipe(down)">
                                      <p:cBhvr>
                                        <p:cTn id="11" dur="500"/>
                                        <p:tgtEl>
                                          <p:spTgt spid="3687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7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6873">
                                            <p:txEl>
                                              <p:charRg st="0" end="42"/>
                                            </p:txEl>
                                          </p:spTgt>
                                        </p:tgtEl>
                                        <p:attrNameLst>
                                          <p:attrName>style.visibility</p:attrName>
                                        </p:attrNameLst>
                                      </p:cBhvr>
                                      <p:to>
                                        <p:strVal val="visible"/>
                                      </p:to>
                                    </p:set>
                                    <p:animEffect transition="in" filter="blinds(horizontal)">
                                      <p:cBhvr>
                                        <p:cTn id="20" dur="500"/>
                                        <p:tgtEl>
                                          <p:spTgt spid="36873">
                                            <p:txEl>
                                              <p:charRg st="0" end="4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p:bldP spid="36871" grpId="0"/>
      <p:bldP spid="36872" grpId="0"/>
      <p:bldP spid="36873" grpId="0" animBg="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Rectangle 3"/>
          <p:cNvSpPr/>
          <p:nvPr/>
        </p:nvSpPr>
        <p:spPr>
          <a:xfrm>
            <a:off x="1279525" y="196215"/>
            <a:ext cx="5532438" cy="617220"/>
          </a:xfrm>
          <a:prstGeom prst="rect">
            <a:avLst/>
          </a:prstGeom>
          <a:noFill/>
          <a:ln w="9525">
            <a:noFill/>
          </a:ln>
        </p:spPr>
        <p:txBody>
          <a:bodyPr anchor="ctr" anchorCtr="0">
            <a:spAutoFit/>
          </a:bodyPr>
          <a:p>
            <a:pPr indent="268605">
              <a:lnSpc>
                <a:spcPct val="95000"/>
              </a:lnSpc>
              <a:spcBef>
                <a:spcPct val="35000"/>
              </a:spcBef>
            </a:pPr>
            <a:r>
              <a:rPr lang="zh-CN" altLang="en-US" sz="3600" dirty="0">
                <a:solidFill>
                  <a:srgbClr val="FF0000"/>
                </a:solidFill>
                <a:latin typeface="楷体_GB2312" pitchFamily="49" charset="-122"/>
                <a:ea typeface="楷体" panose="02010609060101010101" pitchFamily="49" charset="-122"/>
              </a:rPr>
              <a:t>（二）毛泽东思想</a:t>
            </a:r>
            <a:endParaRPr lang="zh-CN" altLang="en-US" sz="3600" b="0" dirty="0">
              <a:solidFill>
                <a:srgbClr val="FF0000"/>
              </a:solidFill>
              <a:latin typeface="楷体_GB2312" pitchFamily="49" charset="-122"/>
              <a:ea typeface="楷体" panose="02010609060101010101" pitchFamily="49" charset="-122"/>
            </a:endParaRPr>
          </a:p>
        </p:txBody>
      </p:sp>
      <p:sp>
        <p:nvSpPr>
          <p:cNvPr id="35842" name="Rectangle 4"/>
          <p:cNvSpPr/>
          <p:nvPr/>
        </p:nvSpPr>
        <p:spPr>
          <a:xfrm>
            <a:off x="1703388" y="1254125"/>
            <a:ext cx="7162800" cy="583565"/>
          </a:xfrm>
          <a:prstGeom prst="rect">
            <a:avLst/>
          </a:prstGeom>
          <a:noFill/>
          <a:ln w="9525">
            <a:noFill/>
          </a:ln>
        </p:spPr>
        <p:txBody>
          <a:bodyPr anchor="t" anchorCtr="0">
            <a:spAutoFit/>
          </a:bodyPr>
          <a:p>
            <a:pPr>
              <a:spcBef>
                <a:spcPct val="50000"/>
              </a:spcBef>
            </a:pPr>
            <a:r>
              <a:rPr lang="zh-CN" altLang="en-US" sz="3200" dirty="0">
                <a:latin typeface="楷体" panose="02010609060101010101" pitchFamily="49" charset="-122"/>
                <a:ea typeface="楷体" panose="02010609060101010101" pitchFamily="49" charset="-122"/>
              </a:rPr>
              <a:t>1、丰富和发展：建国后</a:t>
            </a:r>
            <a:endParaRPr lang="zh-CN" altLang="en-US" sz="3200" dirty="0">
              <a:latin typeface="楷体" panose="02010609060101010101" pitchFamily="49" charset="-122"/>
              <a:ea typeface="楷体" panose="02010609060101010101" pitchFamily="49" charset="-122"/>
            </a:endParaRPr>
          </a:p>
        </p:txBody>
      </p:sp>
      <p:sp>
        <p:nvSpPr>
          <p:cNvPr id="38917" name="Text Box 5"/>
          <p:cNvSpPr txBox="1"/>
          <p:nvPr/>
        </p:nvSpPr>
        <p:spPr>
          <a:xfrm>
            <a:off x="1524000" y="1930400"/>
            <a:ext cx="6705600" cy="521970"/>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rPr>
              <a:t>（1）过渡时期总路线，和平赎买政策</a:t>
            </a:r>
            <a:endParaRPr lang="zh-CN" altLang="en-US" sz="2800" dirty="0">
              <a:latin typeface="楷体" panose="02010609060101010101" pitchFamily="49" charset="-122"/>
              <a:ea typeface="楷体" panose="02010609060101010101" pitchFamily="49" charset="-122"/>
            </a:endParaRPr>
          </a:p>
        </p:txBody>
      </p:sp>
      <p:sp>
        <p:nvSpPr>
          <p:cNvPr id="38918" name="Text Box 6"/>
          <p:cNvSpPr txBox="1"/>
          <p:nvPr/>
        </p:nvSpPr>
        <p:spPr>
          <a:xfrm>
            <a:off x="1524000" y="2452688"/>
            <a:ext cx="6858000" cy="521970"/>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rPr>
              <a:t>（2）《论十大关系》，中共八大的论断</a:t>
            </a:r>
            <a:endParaRPr lang="zh-CN" altLang="en-US" sz="2800" dirty="0">
              <a:latin typeface="楷体" panose="02010609060101010101" pitchFamily="49" charset="-122"/>
              <a:ea typeface="楷体" panose="02010609060101010101" pitchFamily="49" charset="-122"/>
            </a:endParaRPr>
          </a:p>
        </p:txBody>
      </p:sp>
      <p:sp>
        <p:nvSpPr>
          <p:cNvPr id="38920" name="Rectangle 8"/>
          <p:cNvSpPr/>
          <p:nvPr/>
        </p:nvSpPr>
        <p:spPr>
          <a:xfrm>
            <a:off x="1778000" y="3554413"/>
            <a:ext cx="7162800" cy="3169285"/>
          </a:xfrm>
          <a:prstGeom prst="rect">
            <a:avLst/>
          </a:prstGeom>
          <a:noFill/>
          <a:ln w="9525">
            <a:noFill/>
          </a:ln>
        </p:spPr>
        <p:txBody>
          <a:bodyPr anchor="t" anchorCtr="0">
            <a:spAutoFit/>
          </a:bodyPr>
          <a:p>
            <a:pPr>
              <a:spcBef>
                <a:spcPct val="50000"/>
              </a:spcBef>
            </a:pPr>
            <a:r>
              <a:rPr lang="zh-CN" altLang="en-US" sz="3200" dirty="0">
                <a:latin typeface="楷体" panose="02010609060101010101" pitchFamily="49" charset="-122"/>
                <a:ea typeface="楷体" panose="02010609060101010101" pitchFamily="49" charset="-122"/>
              </a:rPr>
              <a:t>2、内容：</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（1）新民主主义革命的理论</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（2）革命军队与军事战略的理论</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（3）关于社会主义革命与建设的理论</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（4）国际政策和外交策略</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（5）思想政治和文化工作</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（6）党的建设和统一战略</a:t>
            </a:r>
            <a:endParaRPr lang="zh-CN" altLang="en-US" sz="2800"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blinds(horizontal)">
                                      <p:cBhvr>
                                        <p:cTn id="7" dur="500"/>
                                        <p:tgtEl>
                                          <p:spTgt spid="389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8918"/>
                                        </p:tgtEl>
                                        <p:attrNameLst>
                                          <p:attrName>style.visibility</p:attrName>
                                        </p:attrNameLst>
                                      </p:cBhvr>
                                      <p:to>
                                        <p:strVal val="visible"/>
                                      </p:to>
                                    </p:set>
                                    <p:animEffect transition="in" filter="blinds(horizontal)">
                                      <p:cBhvr>
                                        <p:cTn id="12" dur="500"/>
                                        <p:tgtEl>
                                          <p:spTgt spid="389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8920">
                                            <p:txEl>
                                              <p:charRg st="0" end="6"/>
                                            </p:txEl>
                                          </p:spTgt>
                                        </p:tgtEl>
                                        <p:attrNameLst>
                                          <p:attrName>style.visibility</p:attrName>
                                        </p:attrNameLst>
                                      </p:cBhvr>
                                      <p:to>
                                        <p:strVal val="visible"/>
                                      </p:to>
                                    </p:set>
                                    <p:animEffect transition="in" filter="blinds(horizontal)">
                                      <p:cBhvr>
                                        <p:cTn id="17" dur="500"/>
                                        <p:tgtEl>
                                          <p:spTgt spid="38920">
                                            <p:txEl>
                                              <p:charRg st="0"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8920">
                                            <p:txEl>
                                              <p:charRg st="6" end="20"/>
                                            </p:txEl>
                                          </p:spTgt>
                                        </p:tgtEl>
                                        <p:attrNameLst>
                                          <p:attrName>style.visibility</p:attrName>
                                        </p:attrNameLst>
                                      </p:cBhvr>
                                      <p:to>
                                        <p:strVal val="visible"/>
                                      </p:to>
                                    </p:set>
                                    <p:animEffect transition="in" filter="blinds(horizontal)">
                                      <p:cBhvr>
                                        <p:cTn id="22" dur="500"/>
                                        <p:tgtEl>
                                          <p:spTgt spid="38920">
                                            <p:txEl>
                                              <p:charRg st="6" end="20"/>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8920">
                                            <p:txEl>
                                              <p:charRg st="20" end="36"/>
                                            </p:txEl>
                                          </p:spTgt>
                                        </p:tgtEl>
                                        <p:attrNameLst>
                                          <p:attrName>style.visibility</p:attrName>
                                        </p:attrNameLst>
                                      </p:cBhvr>
                                      <p:to>
                                        <p:strVal val="visible"/>
                                      </p:to>
                                    </p:set>
                                    <p:animEffect transition="in" filter="blinds(horizontal)">
                                      <p:cBhvr>
                                        <p:cTn id="25" dur="500"/>
                                        <p:tgtEl>
                                          <p:spTgt spid="38920">
                                            <p:txEl>
                                              <p:charRg st="20" end="3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8920">
                                            <p:txEl>
                                              <p:charRg st="36" end="54"/>
                                            </p:txEl>
                                          </p:spTgt>
                                        </p:tgtEl>
                                        <p:attrNameLst>
                                          <p:attrName>style.visibility</p:attrName>
                                        </p:attrNameLst>
                                      </p:cBhvr>
                                      <p:to>
                                        <p:strVal val="visible"/>
                                      </p:to>
                                    </p:set>
                                    <p:animEffect transition="in" filter="blinds(horizontal)">
                                      <p:cBhvr>
                                        <p:cTn id="28" dur="500"/>
                                        <p:tgtEl>
                                          <p:spTgt spid="38920">
                                            <p:txEl>
                                              <p:charRg st="36" end="54"/>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8920">
                                            <p:txEl>
                                              <p:charRg st="54" end="67"/>
                                            </p:txEl>
                                          </p:spTgt>
                                        </p:tgtEl>
                                        <p:attrNameLst>
                                          <p:attrName>style.visibility</p:attrName>
                                        </p:attrNameLst>
                                      </p:cBhvr>
                                      <p:to>
                                        <p:strVal val="visible"/>
                                      </p:to>
                                    </p:set>
                                    <p:animEffect transition="in" filter="blinds(horizontal)">
                                      <p:cBhvr>
                                        <p:cTn id="31" dur="500"/>
                                        <p:tgtEl>
                                          <p:spTgt spid="38920">
                                            <p:txEl>
                                              <p:charRg st="54" end="6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8920">
                                            <p:txEl>
                                              <p:charRg st="67" end="80"/>
                                            </p:txEl>
                                          </p:spTgt>
                                        </p:tgtEl>
                                        <p:attrNameLst>
                                          <p:attrName>style.visibility</p:attrName>
                                        </p:attrNameLst>
                                      </p:cBhvr>
                                      <p:to>
                                        <p:strVal val="visible"/>
                                      </p:to>
                                    </p:set>
                                    <p:animEffect transition="in" filter="blinds(horizontal)">
                                      <p:cBhvr>
                                        <p:cTn id="34" dur="500"/>
                                        <p:tgtEl>
                                          <p:spTgt spid="38920">
                                            <p:txEl>
                                              <p:charRg st="67" end="8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38920">
                                            <p:txEl>
                                              <p:charRg st="80" end="93"/>
                                            </p:txEl>
                                          </p:spTgt>
                                        </p:tgtEl>
                                        <p:attrNameLst>
                                          <p:attrName>style.visibility</p:attrName>
                                        </p:attrNameLst>
                                      </p:cBhvr>
                                      <p:to>
                                        <p:strVal val="visible"/>
                                      </p:to>
                                    </p:set>
                                    <p:animEffect transition="in" filter="blinds(horizontal)">
                                      <p:cBhvr>
                                        <p:cTn id="37" dur="500"/>
                                        <p:tgtEl>
                                          <p:spTgt spid="38920">
                                            <p:txEl>
                                              <p:charRg st="80" end="9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Rectangle 4"/>
          <p:cNvSpPr/>
          <p:nvPr/>
        </p:nvSpPr>
        <p:spPr>
          <a:xfrm>
            <a:off x="1630363" y="274638"/>
            <a:ext cx="7591425" cy="583565"/>
          </a:xfrm>
          <a:prstGeom prst="rect">
            <a:avLst/>
          </a:prstGeom>
          <a:noFill/>
          <a:ln w="9525">
            <a:noFill/>
          </a:ln>
        </p:spPr>
        <p:txBody>
          <a:bodyPr wrap="square" anchor="t" anchorCtr="0">
            <a:spAutoFit/>
          </a:bodyPr>
          <a:p>
            <a:pPr>
              <a:spcBef>
                <a:spcPct val="50000"/>
              </a:spcBef>
            </a:pPr>
            <a:r>
              <a:rPr lang="zh-CN" altLang="en-US" sz="3200" dirty="0">
                <a:latin typeface="楷体" panose="02010609060101010101" pitchFamily="49" charset="-122"/>
                <a:ea typeface="楷体" panose="02010609060101010101" pitchFamily="49" charset="-122"/>
              </a:rPr>
              <a:t>3、特点：</a:t>
            </a:r>
            <a:endParaRPr lang="zh-CN" altLang="en-US" sz="3200" dirty="0">
              <a:latin typeface="楷体" panose="02010609060101010101" pitchFamily="49" charset="-122"/>
              <a:ea typeface="楷体" panose="02010609060101010101" pitchFamily="49" charset="-122"/>
            </a:endParaRPr>
          </a:p>
        </p:txBody>
      </p:sp>
      <p:sp>
        <p:nvSpPr>
          <p:cNvPr id="39941" name="Text Box 5"/>
          <p:cNvSpPr txBox="1"/>
          <p:nvPr/>
        </p:nvSpPr>
        <p:spPr>
          <a:xfrm>
            <a:off x="1524000" y="1057275"/>
            <a:ext cx="9367838" cy="1383665"/>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rPr>
              <a:t>（1）马列主义普遍原理和中国革命与建设实践相结合</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（2）中国共产党集体智慧的结晶</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（3）思想精髓是实事求是、群众路线、独立自主</a:t>
            </a:r>
            <a:endParaRPr lang="zh-CN" altLang="en-US" sz="2800" dirty="0">
              <a:latin typeface="楷体" panose="02010609060101010101" pitchFamily="49" charset="-122"/>
              <a:ea typeface="楷体" panose="02010609060101010101" pitchFamily="49" charset="-122"/>
            </a:endParaRPr>
          </a:p>
        </p:txBody>
      </p:sp>
      <p:sp>
        <p:nvSpPr>
          <p:cNvPr id="39942" name="Rectangle 6"/>
          <p:cNvSpPr/>
          <p:nvPr/>
        </p:nvSpPr>
        <p:spPr>
          <a:xfrm>
            <a:off x="1630363" y="2844800"/>
            <a:ext cx="7591425" cy="583565"/>
          </a:xfrm>
          <a:prstGeom prst="rect">
            <a:avLst/>
          </a:prstGeom>
          <a:noFill/>
          <a:ln w="9525">
            <a:noFill/>
          </a:ln>
        </p:spPr>
        <p:txBody>
          <a:bodyPr wrap="square" anchor="t" anchorCtr="0">
            <a:spAutoFit/>
          </a:bodyPr>
          <a:p>
            <a:pPr>
              <a:spcBef>
                <a:spcPct val="50000"/>
              </a:spcBef>
            </a:pPr>
            <a:r>
              <a:rPr lang="zh-CN" altLang="en-US" sz="3200" dirty="0">
                <a:latin typeface="楷体" panose="02010609060101010101" pitchFamily="49" charset="-122"/>
                <a:ea typeface="楷体" panose="02010609060101010101" pitchFamily="49" charset="-122"/>
              </a:rPr>
              <a:t>4、影响：</a:t>
            </a:r>
            <a:endParaRPr lang="zh-CN" altLang="en-US" sz="3200" dirty="0">
              <a:latin typeface="楷体" panose="02010609060101010101" pitchFamily="49" charset="-122"/>
              <a:ea typeface="楷体" panose="02010609060101010101" pitchFamily="49" charset="-122"/>
            </a:endParaRPr>
          </a:p>
        </p:txBody>
      </p:sp>
      <p:sp>
        <p:nvSpPr>
          <p:cNvPr id="39943" name="Rectangle 7"/>
          <p:cNvSpPr/>
          <p:nvPr/>
        </p:nvSpPr>
        <p:spPr>
          <a:xfrm>
            <a:off x="1428750" y="4594225"/>
            <a:ext cx="9293225" cy="953135"/>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rPr>
              <a:t>（2）指导中国人民取得新民主主义革命胜利, 建立了新中国。</a:t>
            </a:r>
            <a:endParaRPr lang="zh-CN" altLang="en-US" sz="2800" dirty="0">
              <a:latin typeface="楷体" panose="02010609060101010101" pitchFamily="49" charset="-122"/>
              <a:ea typeface="楷体" panose="02010609060101010101" pitchFamily="49" charset="-122"/>
            </a:endParaRPr>
          </a:p>
        </p:txBody>
      </p:sp>
      <p:sp>
        <p:nvSpPr>
          <p:cNvPr id="39944" name="Rectangle 8"/>
          <p:cNvSpPr/>
          <p:nvPr/>
        </p:nvSpPr>
        <p:spPr>
          <a:xfrm>
            <a:off x="1501775" y="3640138"/>
            <a:ext cx="9147175" cy="953135"/>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rPr>
              <a:t>（1）是马列主义与中国革命实际相结合的第一次历史性飞跃。</a:t>
            </a:r>
            <a:endParaRPr lang="zh-CN" altLang="en-US" sz="2800" dirty="0">
              <a:latin typeface="楷体" panose="02010609060101010101" pitchFamily="49" charset="-122"/>
              <a:ea typeface="楷体" panose="02010609060101010101" pitchFamily="49" charset="-122"/>
            </a:endParaRPr>
          </a:p>
        </p:txBody>
      </p:sp>
      <p:sp>
        <p:nvSpPr>
          <p:cNvPr id="39945" name="Rectangle 9"/>
          <p:cNvSpPr/>
          <p:nvPr/>
        </p:nvSpPr>
        <p:spPr>
          <a:xfrm>
            <a:off x="1524000" y="5546725"/>
            <a:ext cx="8869363" cy="953135"/>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rPr>
              <a:t>（3）是社会主义新中国立国建国的思想基础，是建设中国特色的社会主义理论的渊源和理论先导。</a:t>
            </a:r>
            <a:endParaRPr lang="zh-CN" altLang="en-US" sz="2800"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blinds(horizontal)">
                                      <p:cBhvr>
                                        <p:cTn id="7" dur="500"/>
                                        <p:tgtEl>
                                          <p:spTgt spid="3994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942"/>
                                        </p:tgtEl>
                                        <p:attrNameLst>
                                          <p:attrName>style.visibility</p:attrName>
                                        </p:attrNameLst>
                                      </p:cBhvr>
                                      <p:to>
                                        <p:strVal val="visible"/>
                                      </p:to>
                                    </p:set>
                                    <p:animEffect transition="in" filter="blinds(horizontal)">
                                      <p:cBhvr>
                                        <p:cTn id="12" dur="500"/>
                                        <p:tgtEl>
                                          <p:spTgt spid="399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blinds(horizontal)">
                                      <p:cBhvr>
                                        <p:cTn id="17" dur="500"/>
                                        <p:tgtEl>
                                          <p:spTgt spid="3994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9944"/>
                                        </p:tgtEl>
                                        <p:attrNameLst>
                                          <p:attrName>style.visibility</p:attrName>
                                        </p:attrNameLst>
                                      </p:cBhvr>
                                      <p:to>
                                        <p:strVal val="visible"/>
                                      </p:to>
                                    </p:set>
                                    <p:animEffect transition="in" filter="blinds(horizontal)">
                                      <p:cBhvr>
                                        <p:cTn id="20" dur="500"/>
                                        <p:tgtEl>
                                          <p:spTgt spid="3994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9945"/>
                                        </p:tgtEl>
                                        <p:attrNameLst>
                                          <p:attrName>style.visibility</p:attrName>
                                        </p:attrNameLst>
                                      </p:cBhvr>
                                      <p:to>
                                        <p:strVal val="visible"/>
                                      </p:to>
                                    </p:set>
                                    <p:animEffect transition="in" filter="blinds(horizontal)">
                                      <p:cBhvr>
                                        <p:cTn id="23" dur="500"/>
                                        <p:tgtEl>
                                          <p:spTgt spid="39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P spid="39942" grpId="0" bldLvl="0"/>
      <p:bldP spid="39943" grpId="0" bldLvl="0"/>
      <p:bldP spid="39944" grpId="0" bldLvl="0"/>
      <p:bldP spid="39945" grpId="0" bldLvl="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3" name="Text Box 3"/>
          <p:cNvSpPr txBox="1"/>
          <p:nvPr/>
        </p:nvSpPr>
        <p:spPr>
          <a:xfrm>
            <a:off x="345440" y="127000"/>
            <a:ext cx="11320780" cy="5556885"/>
          </a:xfrm>
          <a:prstGeom prst="rect">
            <a:avLst/>
          </a:prstGeom>
          <a:noFill/>
          <a:ln w="9525">
            <a:noFill/>
          </a:ln>
        </p:spPr>
        <p:txBody>
          <a:bodyPr wrap="square" anchor="t" anchorCtr="0">
            <a:spAutoFit/>
          </a:bodyPr>
          <a:p>
            <a:pPr algn="just">
              <a:spcBef>
                <a:spcPct val="20000"/>
              </a:spcBef>
            </a:pPr>
            <a:r>
              <a:rPr lang="zh-CN" altLang="en-US" sz="3600" dirty="0">
                <a:gradFill>
                  <a:gsLst>
                    <a:gs pos="0">
                      <a:srgbClr val="14CD68"/>
                    </a:gs>
                    <a:gs pos="100000">
                      <a:srgbClr val="035C7D"/>
                    </a:gs>
                  </a:gsLst>
                  <a:lin scaled="0"/>
                </a:gradFill>
                <a:latin typeface="Times New Roman" panose="02020603050405020304" charset="0"/>
                <a:ea typeface="华文行楷" panose="02010800040101010101" charset="-122"/>
              </a:rPr>
              <a:t>正确认识毛泽东思想</a:t>
            </a:r>
            <a:endParaRPr lang="zh-CN" altLang="en-US" sz="3600" dirty="0">
              <a:gradFill>
                <a:gsLst>
                  <a:gs pos="0">
                    <a:srgbClr val="14CD68"/>
                  </a:gs>
                  <a:gs pos="100000">
                    <a:srgbClr val="035C7D"/>
                  </a:gs>
                </a:gsLst>
                <a:lin scaled="0"/>
              </a:gradFill>
              <a:latin typeface="Times New Roman" panose="02020603050405020304" charset="0"/>
              <a:ea typeface="华文行楷" panose="02010800040101010101" charset="-122"/>
            </a:endParaRPr>
          </a:p>
          <a:p>
            <a:pPr algn="just">
              <a:spcBef>
                <a:spcPct val="20000"/>
              </a:spcBef>
            </a:pPr>
            <a:r>
              <a:rPr lang="zh-CN" altLang="zh-CN" sz="2400" dirty="0">
                <a:gradFill>
                  <a:gsLst>
                    <a:gs pos="0">
                      <a:srgbClr val="14CD68"/>
                    </a:gs>
                    <a:gs pos="100000">
                      <a:srgbClr val="035C7D"/>
                    </a:gs>
                  </a:gsLst>
                  <a:lin scaled="0"/>
                </a:gradFill>
                <a:latin typeface="Times New Roman" panose="02020603050405020304" charset="0"/>
                <a:ea typeface="楷体_GB2312" pitchFamily="49" charset="-122"/>
              </a:rPr>
              <a:t>        </a:t>
            </a:r>
            <a:r>
              <a:rPr lang="zh-CN" altLang="en-US" sz="2800" dirty="0">
                <a:gradFill>
                  <a:gsLst>
                    <a:gs pos="0">
                      <a:srgbClr val="14CD68"/>
                    </a:gs>
                    <a:gs pos="100000">
                      <a:srgbClr val="035C7D"/>
                    </a:gs>
                  </a:gsLst>
                  <a:lin scaled="0"/>
                </a:gradFill>
                <a:latin typeface="Times New Roman" panose="02020603050405020304" charset="0"/>
                <a:ea typeface="楷体_GB2312" pitchFamily="49" charset="-122"/>
              </a:rPr>
              <a:t>毛泽东思想不是毛泽东个人的思想，是以毛泽东为主要代表的中国共产党人根据马克思主义的基本原理，对中国长期革命实践中一系列独创性经验作出概括而形成的科学思想体系，毛泽东思想是马克思列宁主义在中国的运用和发展，是被实践证明了的关于中国革命和建设的正确的理论原则和经验总结，是中国共产党集体智慧的结晶。党的许多领导人都对它的形成和发展做出过重大贡献。</a:t>
            </a:r>
            <a:endParaRPr lang="zh-CN" altLang="en-US" sz="2800" dirty="0">
              <a:gradFill>
                <a:gsLst>
                  <a:gs pos="0">
                    <a:srgbClr val="14CD68"/>
                  </a:gs>
                  <a:gs pos="100000">
                    <a:srgbClr val="035C7D"/>
                  </a:gs>
                </a:gsLst>
                <a:lin scaled="0"/>
              </a:gradFill>
              <a:latin typeface="Times New Roman" panose="02020603050405020304" charset="0"/>
              <a:ea typeface="楷体_GB2312" pitchFamily="49" charset="-122"/>
            </a:endParaRPr>
          </a:p>
          <a:p>
            <a:pPr>
              <a:spcBef>
                <a:spcPct val="20000"/>
              </a:spcBef>
            </a:pPr>
            <a:r>
              <a:rPr lang="zh-CN" altLang="zh-CN" sz="2800" dirty="0">
                <a:gradFill>
                  <a:gsLst>
                    <a:gs pos="0">
                      <a:srgbClr val="14CD68"/>
                    </a:gs>
                    <a:gs pos="100000">
                      <a:srgbClr val="035C7D"/>
                    </a:gs>
                  </a:gsLst>
                  <a:lin scaled="0"/>
                </a:gradFill>
                <a:latin typeface="Times New Roman" panose="02020603050405020304" charset="0"/>
                <a:ea typeface="楷体_GB2312" pitchFamily="49" charset="-122"/>
              </a:rPr>
              <a:t>        </a:t>
            </a:r>
            <a:r>
              <a:rPr lang="zh-CN" altLang="en-US" sz="2800" dirty="0">
                <a:gradFill>
                  <a:gsLst>
                    <a:gs pos="0">
                      <a:srgbClr val="14CD68"/>
                    </a:gs>
                    <a:gs pos="100000">
                      <a:srgbClr val="035C7D"/>
                    </a:gs>
                  </a:gsLst>
                  <a:lin scaled="0"/>
                </a:gradFill>
                <a:latin typeface="Times New Roman" panose="02020603050405020304" charset="0"/>
                <a:ea typeface="楷体_GB2312" pitchFamily="49" charset="-122"/>
              </a:rPr>
              <a:t>另外，还要正确区分毛泽东思想、毛泽东个人的思想、毛泽东晚年的错误这三个概念，毛泽东思想是全党集体智慧的结晶，毛泽东是毛泽东思想的主要创立者，但毛泽东个人的思想只是毛泽东思想的一部分，不能因为毛泽东晚年的错误而抹杀毛泽东的伟大功绩和毛</a:t>
            </a:r>
            <a:r>
              <a:rPr lang="zh-CN" altLang="en-US" sz="2800" dirty="0">
                <a:solidFill>
                  <a:schemeClr val="bg1"/>
                </a:solidFill>
                <a:latin typeface="Times New Roman" panose="02020603050405020304" charset="0"/>
                <a:ea typeface="楷体_GB2312" pitchFamily="49" charset="-122"/>
              </a:rPr>
              <a:t>泽东思想的重要指导地位。</a:t>
            </a:r>
            <a:r>
              <a:rPr lang="zh-CN" altLang="en-US" sz="2800" dirty="0">
                <a:solidFill>
                  <a:schemeClr val="bg1"/>
                </a:solidFill>
                <a:latin typeface="Times New Roman" panose="02020603050405020304" charset="0"/>
                <a:ea typeface="宋体" panose="02010600030101010101" pitchFamily="2" charset="-122"/>
              </a:rPr>
              <a:t> </a:t>
            </a:r>
            <a:endParaRPr lang="zh-CN" altLang="en-US" sz="2800" dirty="0">
              <a:solidFill>
                <a:schemeClr val="bg1"/>
              </a:solidFill>
              <a:latin typeface="Times New Roman" panose="0202060305040502030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63">
                                            <p:txEl>
                                              <p:charRg st="0" end="10"/>
                                            </p:txEl>
                                          </p:spTgt>
                                        </p:tgtEl>
                                        <p:attrNameLst>
                                          <p:attrName>style.visibility</p:attrName>
                                        </p:attrNameLst>
                                      </p:cBhvr>
                                      <p:to>
                                        <p:strVal val="visible"/>
                                      </p:to>
                                    </p:set>
                                    <p:anim calcmode="lin" valueType="num">
                                      <p:cBhvr additive="base">
                                        <p:cTn id="7" dur="500" fill="hold"/>
                                        <p:tgtEl>
                                          <p:spTgt spid="40963">
                                            <p:txEl>
                                              <p:charRg st="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charRg st="0" end="1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40963">
                                            <p:txEl>
                                              <p:charRg st="10" end="190"/>
                                            </p:txEl>
                                          </p:spTgt>
                                        </p:tgtEl>
                                        <p:attrNameLst>
                                          <p:attrName>style.visibility</p:attrName>
                                        </p:attrNameLst>
                                      </p:cBhvr>
                                      <p:to>
                                        <p:strVal val="visible"/>
                                      </p:to>
                                    </p:set>
                                    <p:animEffect transition="in" filter="box(in)">
                                      <p:cBhvr>
                                        <p:cTn id="13" dur="500"/>
                                        <p:tgtEl>
                                          <p:spTgt spid="40963">
                                            <p:txEl>
                                              <p:charRg st="10" end="19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40963">
                                            <p:txEl>
                                              <p:charRg st="190" end="328"/>
                                            </p:txEl>
                                          </p:spTgt>
                                        </p:tgtEl>
                                        <p:attrNameLst>
                                          <p:attrName>style.visibility</p:attrName>
                                        </p:attrNameLst>
                                      </p:cBhvr>
                                      <p:to>
                                        <p:strVal val="visible"/>
                                      </p:to>
                                    </p:set>
                                    <p:animEffect transition="in" filter="box(in)">
                                      <p:cBhvr>
                                        <p:cTn id="18" dur="500"/>
                                        <p:tgtEl>
                                          <p:spTgt spid="40963">
                                            <p:txEl>
                                              <p:charRg st="190" end="32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Text Box 2"/>
          <p:cNvSpPr txBox="1"/>
          <p:nvPr/>
        </p:nvSpPr>
        <p:spPr>
          <a:xfrm>
            <a:off x="1159510" y="795655"/>
            <a:ext cx="10743565" cy="2830195"/>
          </a:xfrm>
          <a:prstGeom prst="rect">
            <a:avLst/>
          </a:prstGeom>
          <a:noFill/>
          <a:ln w="9525">
            <a:noFill/>
          </a:ln>
        </p:spPr>
        <p:txBody>
          <a:bodyPr wrap="square" anchor="t" anchorCtr="0">
            <a:spAutoFit/>
          </a:bodyPr>
          <a:p>
            <a:pPr algn="ctr">
              <a:spcBef>
                <a:spcPct val="50000"/>
              </a:spcBef>
            </a:pPr>
            <a:r>
              <a:rPr lang="zh-CN" altLang="en-US" sz="8800" dirty="0">
                <a:solidFill>
                  <a:schemeClr val="accent3">
                    <a:lumMod val="50000"/>
                  </a:schemeClr>
                </a:solidFill>
                <a:latin typeface="Arial" panose="020B0604020202020204" pitchFamily="34" charset="0"/>
                <a:ea typeface="迷你简隶书" pitchFamily="1" charset="-122"/>
              </a:rPr>
              <a:t>中国现代史第</a:t>
            </a:r>
            <a:r>
              <a:rPr lang="zh-CN" altLang="en-US" sz="8800" dirty="0">
                <a:solidFill>
                  <a:schemeClr val="accent4">
                    <a:lumMod val="50000"/>
                  </a:schemeClr>
                </a:solidFill>
                <a:latin typeface="Arial" panose="020B0604020202020204" pitchFamily="34" charset="0"/>
                <a:ea typeface="迷你简隶书" pitchFamily="1" charset="-122"/>
              </a:rPr>
              <a:t>二</a:t>
            </a:r>
            <a:r>
              <a:rPr lang="zh-CN" altLang="en-US" sz="8800" dirty="0">
                <a:solidFill>
                  <a:schemeClr val="accent3">
                    <a:lumMod val="50000"/>
                  </a:schemeClr>
                </a:solidFill>
                <a:latin typeface="Arial" panose="020B0604020202020204" pitchFamily="34" charset="0"/>
                <a:ea typeface="迷你简隶书" pitchFamily="1" charset="-122"/>
              </a:rPr>
              <a:t>阶段</a:t>
            </a:r>
            <a:endParaRPr lang="zh-CN" altLang="en-US" sz="9600" dirty="0">
              <a:solidFill>
                <a:schemeClr val="accent3">
                  <a:lumMod val="50000"/>
                </a:schemeClr>
              </a:solidFill>
              <a:latin typeface="Arial" panose="020B0604020202020204" pitchFamily="34" charset="0"/>
              <a:ea typeface="迷你简隶书" pitchFamily="1" charset="-122"/>
            </a:endParaRPr>
          </a:p>
          <a:p>
            <a:pPr algn="ctr">
              <a:spcBef>
                <a:spcPct val="50000"/>
              </a:spcBef>
            </a:pPr>
            <a:r>
              <a:rPr lang="zh-CN" altLang="en-US" sz="6000" dirty="0">
                <a:gradFill>
                  <a:gsLst>
                    <a:gs pos="0">
                      <a:srgbClr val="007BD3"/>
                    </a:gs>
                    <a:gs pos="100000">
                      <a:srgbClr val="034373"/>
                    </a:gs>
                  </a:gsLst>
                  <a:lin scaled="0"/>
                </a:gradFill>
                <a:latin typeface="Arial" panose="020B0604020202020204" pitchFamily="34" charset="0"/>
                <a:ea typeface="迷你简隶书" pitchFamily="1" charset="-122"/>
              </a:rPr>
              <a:t>1956-1966</a:t>
            </a:r>
            <a:endParaRPr lang="zh-CN" altLang="en-US" sz="6000" dirty="0">
              <a:gradFill>
                <a:gsLst>
                  <a:gs pos="0">
                    <a:srgbClr val="007BD3"/>
                  </a:gs>
                  <a:gs pos="100000">
                    <a:srgbClr val="034373"/>
                  </a:gs>
                </a:gsLst>
                <a:lin scaled="0"/>
              </a:gradFill>
              <a:latin typeface="Arial" panose="020B0604020202020204" pitchFamily="34" charset="0"/>
              <a:ea typeface="迷你简隶书" pitchFamily="1" charset="-122"/>
            </a:endParaRPr>
          </a:p>
        </p:txBody>
      </p:sp>
      <p:sp>
        <p:nvSpPr>
          <p:cNvPr id="38914" name="Text Box 3"/>
          <p:cNvSpPr txBox="1"/>
          <p:nvPr/>
        </p:nvSpPr>
        <p:spPr>
          <a:xfrm>
            <a:off x="3659823" y="4525645"/>
            <a:ext cx="5466080" cy="829945"/>
          </a:xfrm>
          <a:prstGeom prst="rect">
            <a:avLst/>
          </a:prstGeom>
          <a:noFill/>
          <a:ln w="9525">
            <a:noFill/>
          </a:ln>
        </p:spPr>
        <p:txBody>
          <a:bodyPr wrap="none" anchor="t" anchorCtr="0">
            <a:spAutoFit/>
          </a:bodyPr>
          <a:p>
            <a:r>
              <a:rPr lang="zh-CN" altLang="en-US" sz="4000" u="sng" dirty="0">
                <a:gradFill>
                  <a:gsLst>
                    <a:gs pos="0">
                      <a:srgbClr val="14CD68"/>
                    </a:gs>
                    <a:gs pos="100000">
                      <a:srgbClr val="035C7D"/>
                    </a:gs>
                  </a:gsLst>
                  <a:lin scaled="0"/>
                </a:gradFill>
                <a:latin typeface="Arial" panose="020B0604020202020204" pitchFamily="34" charset="0"/>
                <a:ea typeface="微软雅黑" panose="020B0503020204020204" pitchFamily="34" charset="-122"/>
              </a:rPr>
              <a:t>全面</a:t>
            </a:r>
            <a:r>
              <a:rPr lang="zh-CN" altLang="en-US" sz="4800" u="sng" dirty="0">
                <a:solidFill>
                  <a:schemeClr val="accent4">
                    <a:lumMod val="50000"/>
                  </a:schemeClr>
                </a:solidFill>
                <a:latin typeface="Arial" panose="020B0604020202020204" pitchFamily="34" charset="0"/>
                <a:ea typeface="微软雅黑" panose="020B0503020204020204" pitchFamily="34" charset="-122"/>
              </a:rPr>
              <a:t>建设</a:t>
            </a:r>
            <a:r>
              <a:rPr lang="zh-CN" altLang="en-US" sz="4000" u="sng" dirty="0">
                <a:gradFill>
                  <a:gsLst>
                    <a:gs pos="0">
                      <a:srgbClr val="14CD68"/>
                    </a:gs>
                    <a:gs pos="100000">
                      <a:srgbClr val="035C7D"/>
                    </a:gs>
                  </a:gsLst>
                  <a:lin scaled="0"/>
                </a:gradFill>
                <a:latin typeface="Arial" panose="020B0604020202020204" pitchFamily="34" charset="0"/>
                <a:ea typeface="微软雅黑" panose="020B0503020204020204" pitchFamily="34" charset="-122"/>
              </a:rPr>
              <a:t>社会主义时期</a:t>
            </a:r>
            <a:endParaRPr lang="zh-CN" altLang="en-US" sz="4000" u="sng" dirty="0">
              <a:gradFill>
                <a:gsLst>
                  <a:gs pos="0">
                    <a:srgbClr val="14CD68"/>
                  </a:gs>
                  <a:gs pos="100000">
                    <a:srgbClr val="035C7D"/>
                  </a:gs>
                </a:gsLst>
                <a:lin scaled="0"/>
              </a:gradFill>
              <a:latin typeface="Arial" panose="020B0604020202020204" pitchFamily="34" charset="0"/>
              <a:ea typeface="微软雅黑" panose="020B0503020204020204" pitchFamily="34"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2" name="Picture 2" descr="C:/Users/Thinkpad/Desktop/NULL"/>
          <p:cNvPicPr>
            <a:picLocks noChangeAspect="1"/>
          </p:cNvPicPr>
          <p:nvPr/>
        </p:nvPicPr>
        <p:blipFill>
          <a:blip r:embed="rId1" r:link="rId2"/>
          <a:stretch>
            <a:fillRect/>
          </a:stretch>
        </p:blipFill>
        <p:spPr>
          <a:xfrm>
            <a:off x="38100" y="736600"/>
            <a:ext cx="11988800" cy="5181600"/>
          </a:xfrm>
          <a:prstGeom prst="rect">
            <a:avLst/>
          </a:prstGeom>
          <a:noFill/>
          <a:ln w="9525">
            <a:noFill/>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Text Box 2"/>
          <p:cNvSpPr txBox="1"/>
          <p:nvPr/>
        </p:nvSpPr>
        <p:spPr>
          <a:xfrm>
            <a:off x="1131570" y="152400"/>
            <a:ext cx="5726430" cy="583565"/>
          </a:xfrm>
          <a:prstGeom prst="rect">
            <a:avLst/>
          </a:prstGeom>
          <a:noFill/>
          <a:ln w="9525">
            <a:noFill/>
          </a:ln>
        </p:spPr>
        <p:txBody>
          <a:bodyPr wrap="square" anchor="t" anchorCtr="0">
            <a:spAutoFit/>
          </a:bodyPr>
          <a:p>
            <a:r>
              <a:rPr lang="zh-CN" altLang="en-US" sz="3200" dirty="0">
                <a:latin typeface="黑体" panose="02010609060101010101" charset="-122"/>
                <a:ea typeface="微软雅黑" panose="020B0503020204020204" pitchFamily="34" charset="-122"/>
                <a:sym typeface="黑体" panose="02010609060101010101" charset="-122"/>
              </a:rPr>
              <a:t>一、政治、经济</a:t>
            </a:r>
            <a:endParaRPr lang="zh-CN" altLang="en-US" sz="3200" dirty="0">
              <a:latin typeface="黑体" panose="02010609060101010101" charset="-122"/>
              <a:ea typeface="微软雅黑" panose="020B0503020204020204" pitchFamily="34" charset="-122"/>
              <a:sym typeface="黑体" panose="02010609060101010101" charset="-122"/>
            </a:endParaRPr>
          </a:p>
        </p:txBody>
      </p:sp>
      <p:sp>
        <p:nvSpPr>
          <p:cNvPr id="41986" name="Rectangle 3"/>
          <p:cNvSpPr/>
          <p:nvPr/>
        </p:nvSpPr>
        <p:spPr>
          <a:xfrm>
            <a:off x="97790" y="805180"/>
            <a:ext cx="8131810" cy="558800"/>
          </a:xfrm>
          <a:prstGeom prst="rect">
            <a:avLst/>
          </a:prstGeom>
          <a:noFill/>
          <a:ln w="9525">
            <a:noFill/>
          </a:ln>
        </p:spPr>
        <p:txBody>
          <a:bodyPr wrap="square" anchor="ctr" anchorCtr="0">
            <a:spAutoFit/>
          </a:bodyPr>
          <a:p>
            <a:pPr indent="268605">
              <a:lnSpc>
                <a:spcPct val="95000"/>
              </a:lnSpc>
              <a:spcBef>
                <a:spcPct val="35000"/>
              </a:spcBef>
            </a:pPr>
            <a:r>
              <a:rPr lang="zh-CN" altLang="en-US" sz="3200" dirty="0">
                <a:latin typeface="楷体_GB2312" pitchFamily="49" charset="-122"/>
                <a:ea typeface="楷体" panose="02010609060101010101" pitchFamily="49" charset="-122"/>
              </a:rPr>
              <a:t>（一）中共八大（正确）</a:t>
            </a:r>
            <a:endParaRPr lang="zh-CN" altLang="en-US" sz="3200" dirty="0">
              <a:latin typeface="楷体_GB2312" pitchFamily="49" charset="-122"/>
              <a:ea typeface="楷体" panose="02010609060101010101" pitchFamily="49" charset="-122"/>
              <a:sym typeface="Arial" panose="020B0604020202020204" pitchFamily="34" charset="0"/>
            </a:endParaRPr>
          </a:p>
        </p:txBody>
      </p:sp>
      <p:sp>
        <p:nvSpPr>
          <p:cNvPr id="46084" name="Text Box 4"/>
          <p:cNvSpPr txBox="1"/>
          <p:nvPr/>
        </p:nvSpPr>
        <p:spPr>
          <a:xfrm>
            <a:off x="97790" y="1253490"/>
            <a:ext cx="12163425" cy="5691505"/>
          </a:xfrm>
          <a:prstGeom prst="rect">
            <a:avLst/>
          </a:prstGeom>
          <a:noFill/>
          <a:ln w="9525">
            <a:noFill/>
          </a:ln>
        </p:spPr>
        <p:txBody>
          <a:bodyPr wrap="square" anchor="t" anchorCtr="0">
            <a:spAutoFit/>
          </a:bodyPr>
          <a:p>
            <a:pPr marL="179705" indent="0" defTabSz="914400" fontAlgn="base">
              <a:lnSpc>
                <a:spcPct val="120000"/>
              </a:lnSpc>
              <a:spcAft>
                <a:spcPct val="0"/>
              </a:spcAft>
              <a:buClrTx/>
              <a:buSzPct val="100000"/>
              <a:buFont typeface="Arial" panose="020B0604020202020204" pitchFamily="34" charset="0"/>
              <a:buNone/>
            </a:pPr>
            <a:r>
              <a:rPr lang="zh-CN" altLang="en-US" sz="2800" dirty="0">
                <a:latin typeface="楷体" panose="02010609060101010101" pitchFamily="49" charset="-122"/>
                <a:ea typeface="楷体" panose="02010609060101010101" pitchFamily="49" charset="-122"/>
                <a:sym typeface="Arial" panose="020B0604020202020204" pitchFamily="34" charset="0"/>
              </a:rPr>
              <a:t>1、背景：</a:t>
            </a:r>
            <a:r>
              <a:rPr lang="zh-CN" altLang="zh-CN" sz="2800" b="1">
                <a:latin typeface="楷体" panose="02010609060101010101" pitchFamily="49" charset="-122"/>
                <a:ea typeface="楷体" panose="02010609060101010101" pitchFamily="49" charset="-122"/>
                <a:cs typeface="楷体" panose="02010609060101010101" pitchFamily="49" charset="-122"/>
                <a:sym typeface="微软雅黑" panose="020B0503020204020204" pitchFamily="34" charset="-122"/>
              </a:rPr>
              <a:t>①</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pitchFamily="34" charset="-122"/>
              </a:rPr>
              <a:t>1956</a:t>
            </a:r>
            <a:r>
              <a:rPr lang="zh-CN"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pitchFamily="34" charset="-122"/>
              </a:rPr>
              <a:t>年，社会主义三大改造基本完成，社会主义制度在中国基本建立起来</a:t>
            </a:r>
            <a:r>
              <a:rPr lang="zh-CN" altLang="zh-CN" sz="2800" b="1">
                <a:latin typeface="楷体" panose="02010609060101010101" pitchFamily="49" charset="-122"/>
                <a:ea typeface="楷体" panose="02010609060101010101" pitchFamily="49" charset="-122"/>
                <a:cs typeface="楷体" panose="02010609060101010101" pitchFamily="49" charset="-122"/>
                <a:sym typeface="微软雅黑" panose="020B0503020204020204" pitchFamily="34" charset="-122"/>
              </a:rPr>
              <a:t>；</a:t>
            </a:r>
            <a:endParaRPr lang="zh-CN" altLang="zh-CN" sz="2800" b="1">
              <a:latin typeface="楷体" panose="02010609060101010101" pitchFamily="49" charset="-122"/>
              <a:ea typeface="楷体" panose="02010609060101010101" pitchFamily="49" charset="-122"/>
              <a:cs typeface="楷体" panose="02010609060101010101" pitchFamily="49" charset="-122"/>
              <a:sym typeface="微软雅黑" panose="020B0503020204020204" pitchFamily="34" charset="-122"/>
            </a:endParaRPr>
          </a:p>
          <a:p>
            <a:pPr marL="179705" indent="0" defTabSz="914400" fontAlgn="base">
              <a:lnSpc>
                <a:spcPct val="120000"/>
              </a:lnSpc>
              <a:spcAft>
                <a:spcPct val="0"/>
              </a:spcAft>
              <a:buClrTx/>
              <a:buSzPct val="100000"/>
              <a:buFont typeface="Arial" panose="020B0604020202020204" pitchFamily="34" charset="0"/>
              <a:buNone/>
            </a:pPr>
            <a:r>
              <a:rPr lang="zh-CN" altLang="zh-CN" sz="2800" b="1">
                <a:latin typeface="楷体" panose="02010609060101010101" pitchFamily="49" charset="-122"/>
                <a:ea typeface="楷体" panose="02010609060101010101" pitchFamily="49" charset="-122"/>
                <a:cs typeface="楷体" panose="02010609060101010101" pitchFamily="49" charset="-122"/>
                <a:sym typeface="微软雅黑" panose="020B0503020204020204" pitchFamily="34" charset="-122"/>
              </a:rPr>
              <a:t>②“一五”计划建设即将完成 </a:t>
            </a:r>
            <a:endParaRPr lang="zh-CN" altLang="zh-CN" sz="2800" b="1">
              <a:latin typeface="楷体" panose="02010609060101010101" pitchFamily="49" charset="-122"/>
              <a:ea typeface="楷体" panose="02010609060101010101" pitchFamily="49" charset="-122"/>
              <a:cs typeface="楷体" panose="02010609060101010101" pitchFamily="49" charset="-122"/>
              <a:sym typeface="微软雅黑" panose="020B0503020204020204" pitchFamily="34" charset="-122"/>
            </a:endParaRPr>
          </a:p>
          <a:p>
            <a:pPr marL="179705" indent="0" defTabSz="914400" fontAlgn="base">
              <a:lnSpc>
                <a:spcPct val="120000"/>
              </a:lnSpc>
              <a:spcAft>
                <a:spcPct val="0"/>
              </a:spcAft>
              <a:buClrTx/>
              <a:buSzPct val="100000"/>
              <a:buFont typeface="Arial" panose="020B0604020202020204" pitchFamily="34" charset="0"/>
              <a:buNone/>
            </a:pP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pitchFamily="34" charset="-122"/>
              </a:rPr>
              <a:t>③</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pitchFamily="34" charset="-122"/>
              </a:rPr>
              <a:t>1956年4月，毛泽东作了《论十大关系》的讲话，为中共八大的召开作了思想上、理论上的准备。</a:t>
            </a:r>
            <a:endPar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微软雅黑" panose="020B0503020204020204" pitchFamily="34" charset="-122"/>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2、主要任务：</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    集中力量把我国尽快地从落后的</a:t>
            </a:r>
            <a:r>
              <a:rPr lang="zh-CN" altLang="en-US" sz="2800" dirty="0">
                <a:solidFill>
                  <a:srgbClr val="FF0000"/>
                </a:solidFill>
                <a:latin typeface="楷体" panose="02010609060101010101" pitchFamily="49" charset="-122"/>
                <a:ea typeface="楷体" panose="02010609060101010101" pitchFamily="49" charset="-122"/>
                <a:sym typeface="Arial" panose="020B0604020202020204" pitchFamily="34" charset="0"/>
              </a:rPr>
              <a:t>农业国</a:t>
            </a:r>
            <a:r>
              <a:rPr lang="zh-CN" altLang="en-US" sz="2800" dirty="0">
                <a:latin typeface="楷体" panose="02010609060101010101" pitchFamily="49" charset="-122"/>
                <a:ea typeface="楷体" panose="02010609060101010101" pitchFamily="49" charset="-122"/>
                <a:sym typeface="Arial" panose="020B0604020202020204" pitchFamily="34" charset="0"/>
              </a:rPr>
              <a:t>变为先进的</a:t>
            </a:r>
            <a:r>
              <a:rPr lang="zh-CN" altLang="en-US" sz="2800" dirty="0">
                <a:solidFill>
                  <a:srgbClr val="FF0000"/>
                </a:solidFill>
                <a:latin typeface="楷体" panose="02010609060101010101" pitchFamily="49" charset="-122"/>
                <a:ea typeface="楷体" panose="02010609060101010101" pitchFamily="49" charset="-122"/>
                <a:sym typeface="Arial" panose="020B0604020202020204" pitchFamily="34" charset="0"/>
              </a:rPr>
              <a:t>工业国</a:t>
            </a:r>
            <a:r>
              <a:rPr lang="zh-CN" altLang="en-US" sz="2800" dirty="0">
                <a:latin typeface="楷体" panose="02010609060101010101" pitchFamily="49" charset="-122"/>
                <a:ea typeface="楷体" panose="02010609060101010101" pitchFamily="49" charset="-122"/>
                <a:sym typeface="Arial" panose="020B0604020202020204" pitchFamily="34" charset="0"/>
              </a:rPr>
              <a:t>。</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en-US" altLang="zh-CN" sz="2800" dirty="0">
                <a:latin typeface="楷体" panose="02010609060101010101" pitchFamily="49" charset="-122"/>
                <a:ea typeface="楷体" panose="02010609060101010101" pitchFamily="49" charset="-122"/>
                <a:sym typeface="Arial" panose="020B0604020202020204" pitchFamily="34" charset="0"/>
              </a:rPr>
              <a:t>3.</a:t>
            </a:r>
            <a:r>
              <a:rPr lang="zh-CN" altLang="en-US" sz="2800" dirty="0">
                <a:latin typeface="楷体" panose="02010609060101010101" pitchFamily="49" charset="-122"/>
                <a:ea typeface="楷体" panose="02010609060101010101" pitchFamily="49" charset="-122"/>
                <a:sym typeface="Arial" panose="020B0604020202020204" pitchFamily="34" charset="0"/>
              </a:rPr>
              <a:t>主要矛盾：人民对于建立先进的工业国的要求同落后的农业国的现实之间的矛盾，是人民对于经济文化迅速发展的需要同当前经济文化不能满足人民需要的状况之间的矛盾</a:t>
            </a:r>
            <a:r>
              <a:rPr lang="en-US" altLang="zh-CN" sz="2800" dirty="0">
                <a:latin typeface="楷体" panose="02010609060101010101" pitchFamily="49" charset="-122"/>
                <a:ea typeface="楷体" panose="02010609060101010101" pitchFamily="49" charset="-122"/>
                <a:sym typeface="Arial" panose="020B0604020202020204" pitchFamily="34" charset="0"/>
              </a:rPr>
              <a:t>.</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en-US" altLang="zh-CN" sz="2800" dirty="0">
                <a:latin typeface="楷体" panose="02010609060101010101" pitchFamily="49" charset="-122"/>
                <a:ea typeface="楷体" panose="02010609060101010101" pitchFamily="49" charset="-122"/>
                <a:sym typeface="Arial" panose="020B0604020202020204" pitchFamily="34" charset="0"/>
              </a:rPr>
              <a:t>4</a:t>
            </a:r>
            <a:r>
              <a:rPr lang="zh-CN" altLang="en-US" sz="2800" dirty="0">
                <a:latin typeface="楷体" panose="02010609060101010101" pitchFamily="49" charset="-122"/>
                <a:ea typeface="楷体" panose="02010609060101010101" pitchFamily="49" charset="-122"/>
                <a:sym typeface="Arial" panose="020B0604020202020204" pitchFamily="34" charset="0"/>
              </a:rPr>
              <a:t>、评价：是对我国建设社会主义道路的一次成功探索，但八大确定的正确路线并未能坚持下来。</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084">
                                            <p:txEl>
                                              <p:charRg st="0" end="15"/>
                                            </p:txEl>
                                          </p:spTgt>
                                        </p:tgtEl>
                                        <p:attrNameLst>
                                          <p:attrName>style.visibility</p:attrName>
                                        </p:attrNameLst>
                                      </p:cBhvr>
                                      <p:to>
                                        <p:strVal val="visible"/>
                                      </p:to>
                                    </p:set>
                                    <p:animEffect transition="in" filter="blinds(horizontal)">
                                      <p:cBhvr>
                                        <p:cTn id="7" dur="500"/>
                                        <p:tgtEl>
                                          <p:spTgt spid="46084">
                                            <p:txEl>
                                              <p:charRg st="0" end="1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6084">
                                            <p:txEl>
                                              <p:charRg st="1" end="1"/>
                                            </p:txEl>
                                          </p:spTgt>
                                        </p:tgtEl>
                                        <p:attrNameLst>
                                          <p:attrName>style.visibility</p:attrName>
                                        </p:attrNameLst>
                                      </p:cBhvr>
                                      <p:to>
                                        <p:strVal val="visible"/>
                                      </p:to>
                                    </p:set>
                                    <p:animEffect transition="in" filter="blinds(horizontal)">
                                      <p:cBhvr>
                                        <p:cTn id="12" dur="500"/>
                                        <p:tgtEl>
                                          <p:spTgt spid="46084">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6084">
                                            <p:txEl>
                                              <p:charRg st="2" end="2"/>
                                            </p:txEl>
                                          </p:spTgt>
                                        </p:tgtEl>
                                        <p:attrNameLst>
                                          <p:attrName>style.visibility</p:attrName>
                                        </p:attrNameLst>
                                      </p:cBhvr>
                                      <p:to>
                                        <p:strVal val="visible"/>
                                      </p:to>
                                    </p:set>
                                    <p:animEffect transition="in" filter="blinds(horizontal)">
                                      <p:cBhvr>
                                        <p:cTn id="17" dur="500"/>
                                        <p:tgtEl>
                                          <p:spTgt spid="46084">
                                            <p:txEl>
                                              <p:char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6084">
                                            <p:txEl>
                                              <p:charRg st="15" end="23"/>
                                            </p:txEl>
                                          </p:spTgt>
                                        </p:tgtEl>
                                        <p:attrNameLst>
                                          <p:attrName>style.visibility</p:attrName>
                                        </p:attrNameLst>
                                      </p:cBhvr>
                                      <p:to>
                                        <p:strVal val="visible"/>
                                      </p:to>
                                    </p:set>
                                    <p:animEffect transition="in" filter="blinds(horizontal)">
                                      <p:cBhvr>
                                        <p:cTn id="22" dur="500"/>
                                        <p:tgtEl>
                                          <p:spTgt spid="46084">
                                            <p:txEl>
                                              <p:charRg st="15" end="2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6084">
                                            <p:txEl>
                                              <p:charRg st="23" end="54"/>
                                            </p:txEl>
                                          </p:spTgt>
                                        </p:tgtEl>
                                        <p:attrNameLst>
                                          <p:attrName>style.visibility</p:attrName>
                                        </p:attrNameLst>
                                      </p:cBhvr>
                                      <p:to>
                                        <p:strVal val="visible"/>
                                      </p:to>
                                    </p:set>
                                    <p:animEffect transition="in" filter="blinds(horizontal)">
                                      <p:cBhvr>
                                        <p:cTn id="27" dur="500"/>
                                        <p:tgtEl>
                                          <p:spTgt spid="46084">
                                            <p:txEl>
                                              <p:charRg st="23" end="5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6084">
                                            <p:txEl>
                                              <p:charRg st="54" end="133"/>
                                            </p:txEl>
                                          </p:spTgt>
                                        </p:tgtEl>
                                        <p:attrNameLst>
                                          <p:attrName>style.visibility</p:attrName>
                                        </p:attrNameLst>
                                      </p:cBhvr>
                                      <p:to>
                                        <p:strVal val="visible"/>
                                      </p:to>
                                    </p:set>
                                    <p:animEffect transition="in" filter="blinds(horizontal)">
                                      <p:cBhvr>
                                        <p:cTn id="32" dur="500"/>
                                        <p:tgtEl>
                                          <p:spTgt spid="46084">
                                            <p:txEl>
                                              <p:charRg st="54" end="13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6084">
                                            <p:txEl>
                                              <p:charRg st="54" end="60"/>
                                            </p:txEl>
                                          </p:spTgt>
                                        </p:tgtEl>
                                        <p:attrNameLst>
                                          <p:attrName>style.visibility</p:attrName>
                                        </p:attrNameLst>
                                      </p:cBhvr>
                                      <p:to>
                                        <p:strVal val="visible"/>
                                      </p:to>
                                    </p:set>
                                    <p:animEffect transition="in" filter="blinds(horizontal)">
                                      <p:cBhvr>
                                        <p:cTn id="37" dur="500"/>
                                        <p:tgtEl>
                                          <p:spTgt spid="46084">
                                            <p:txEl>
                                              <p:charRg st="54" end="6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6084">
                                            <p:txEl>
                                              <p:charRg st="60" end="103"/>
                                            </p:txEl>
                                          </p:spTgt>
                                        </p:tgtEl>
                                        <p:attrNameLst>
                                          <p:attrName>style.visibility</p:attrName>
                                        </p:attrNameLst>
                                      </p:cBhvr>
                                      <p:to>
                                        <p:strVal val="visible"/>
                                      </p:to>
                                    </p:set>
                                    <p:animEffect transition="in" filter="blinds(horizontal)">
                                      <p:cBhvr>
                                        <p:cTn id="42" dur="500"/>
                                        <p:tgtEl>
                                          <p:spTgt spid="46084">
                                            <p:txEl>
                                              <p:charRg st="60" end="10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Rectangle 3"/>
          <p:cNvSpPr/>
          <p:nvPr/>
        </p:nvSpPr>
        <p:spPr>
          <a:xfrm>
            <a:off x="1470025" y="320675"/>
            <a:ext cx="6924675" cy="558800"/>
          </a:xfrm>
          <a:prstGeom prst="rect">
            <a:avLst/>
          </a:prstGeom>
          <a:noFill/>
          <a:ln w="9525">
            <a:noFill/>
          </a:ln>
        </p:spPr>
        <p:txBody>
          <a:bodyPr anchor="ctr" anchorCtr="0">
            <a:spAutoFit/>
          </a:bodyPr>
          <a:p>
            <a:pPr indent="268605">
              <a:lnSpc>
                <a:spcPct val="95000"/>
              </a:lnSpc>
              <a:spcBef>
                <a:spcPct val="35000"/>
              </a:spcBef>
            </a:pPr>
            <a:r>
              <a:rPr lang="zh-CN" altLang="en-US" sz="3200" dirty="0">
                <a:latin typeface="楷体_GB2312" pitchFamily="49" charset="-122"/>
                <a:ea typeface="楷体" panose="02010609060101010101" pitchFamily="49" charset="-122"/>
              </a:rPr>
              <a:t>（二）1958年社会主义建设总路线</a:t>
            </a:r>
            <a:endParaRPr lang="zh-CN" altLang="en-US" sz="3200" dirty="0">
              <a:latin typeface="楷体_GB2312" pitchFamily="49" charset="-122"/>
              <a:ea typeface="楷体" panose="02010609060101010101" pitchFamily="49" charset="-122"/>
            </a:endParaRPr>
          </a:p>
        </p:txBody>
      </p:sp>
      <p:sp>
        <p:nvSpPr>
          <p:cNvPr id="47108" name="Text Box 4"/>
          <p:cNvSpPr txBox="1"/>
          <p:nvPr/>
        </p:nvSpPr>
        <p:spPr>
          <a:xfrm>
            <a:off x="1676400" y="1068388"/>
            <a:ext cx="8839200" cy="3538220"/>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sym typeface="Arial" panose="020B0604020202020204" pitchFamily="34" charset="0"/>
              </a:rPr>
              <a:t>1、背景：</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（1）对社会主义建设缺乏经验</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（2）又急于求成——“左倾”错误</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2、内容：</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    1958年中共八大二次会议提出“鼓足干劲，力争上游，多快好省地建设社会主义”的总路线。</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3、实践： “大跃进”运动 、 “人民公社化”运动</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
        <p:nvSpPr>
          <p:cNvPr id="43011" name="文本框 1"/>
          <p:cNvSpPr txBox="1"/>
          <p:nvPr/>
        </p:nvSpPr>
        <p:spPr>
          <a:xfrm>
            <a:off x="1676400" y="4376738"/>
            <a:ext cx="8839200" cy="2071370"/>
          </a:xfrm>
          <a:prstGeom prst="rect">
            <a:avLst/>
          </a:prstGeom>
          <a:noFill/>
          <a:ln w="9525">
            <a:noFill/>
          </a:ln>
        </p:spPr>
        <p:txBody>
          <a:bodyPr wrap="square" anchor="t" anchorCtr="0">
            <a:spAutoFit/>
          </a:bodyPr>
          <a:p>
            <a:r>
              <a:rPr lang="zh-CN" altLang="en-US" sz="2800" dirty="0">
                <a:latin typeface="Arial" panose="020B0604020202020204" pitchFamily="34" charset="0"/>
                <a:ea typeface="宋体" panose="02010600030101010101" pitchFamily="2" charset="-122"/>
                <a:sym typeface="Arial" panose="020B0604020202020204" pitchFamily="34" charset="0"/>
              </a:rPr>
              <a:t>（1）</a:t>
            </a:r>
            <a:r>
              <a:rPr lang="zh-CN" altLang="en-US" sz="2800" dirty="0">
                <a:latin typeface="楷体" panose="02010609060101010101" pitchFamily="49" charset="-122"/>
                <a:ea typeface="楷体" panose="02010609060101010101" pitchFamily="49" charset="-122"/>
                <a:sym typeface="Arial" panose="020B0604020202020204" pitchFamily="34" charset="0"/>
              </a:rPr>
              <a:t>特点：高指标、瞎指挥、浮夸风和“共产风”。</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lnSpc>
                <a:spcPct val="90000"/>
              </a:lnSpc>
            </a:pPr>
            <a:r>
              <a:rPr lang="zh-CN" altLang="en-US" sz="2800" dirty="0">
                <a:latin typeface="楷体" panose="02010609060101010101" pitchFamily="49" charset="-122"/>
                <a:ea typeface="楷体" panose="02010609060101010101" pitchFamily="49" charset="-122"/>
                <a:sym typeface="Arial" panose="020B0604020202020204" pitchFamily="34" charset="0"/>
              </a:rPr>
              <a:t>（2）影响：</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lnSpc>
                <a:spcPct val="90000"/>
              </a:lnSpc>
            </a:pPr>
            <a:r>
              <a:rPr lang="zh-CN" altLang="en-US" sz="2800" dirty="0">
                <a:latin typeface="楷体" panose="02010609060101010101" pitchFamily="49" charset="-122"/>
                <a:ea typeface="楷体" panose="02010609060101010101" pitchFamily="49" charset="-122"/>
                <a:sym typeface="Arial" panose="020B0604020202020204" pitchFamily="34" charset="0"/>
              </a:rPr>
              <a:t>   </a:t>
            </a:r>
            <a:r>
              <a:rPr lang="zh-CN" altLang="en-US" sz="2800" dirty="0">
                <a:latin typeface="楷体" panose="02010609060101010101" pitchFamily="49" charset="-122"/>
                <a:ea typeface="楷体" panose="02010609060101010101" pitchFamily="49" charset="-122"/>
                <a:sym typeface="微软雅黑" panose="020B0503020204020204" pitchFamily="34" charset="-122"/>
              </a:rPr>
              <a:t>①</a:t>
            </a:r>
            <a:r>
              <a:rPr lang="zh-CN" altLang="en-US" sz="2800" dirty="0">
                <a:latin typeface="楷体" panose="02010609060101010101" pitchFamily="49" charset="-122"/>
                <a:ea typeface="楷体" panose="02010609060101010101" pitchFamily="49" charset="-122"/>
                <a:sym typeface="Arial" panose="020B0604020202020204" pitchFamily="34" charset="0"/>
              </a:rPr>
              <a:t>是党在探索社会主义道路的过程中一次严重失误。</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pPr>
              <a:lnSpc>
                <a:spcPct val="90000"/>
              </a:lnSpc>
            </a:pPr>
            <a:r>
              <a:rPr lang="zh-CN" altLang="en-US" sz="2800" dirty="0">
                <a:latin typeface="楷体" panose="02010609060101010101" pitchFamily="49" charset="-122"/>
                <a:ea typeface="楷体" panose="02010609060101010101" pitchFamily="49" charset="-122"/>
                <a:sym typeface="Arial" panose="020B0604020202020204" pitchFamily="34" charset="0"/>
              </a:rPr>
              <a:t>   </a:t>
            </a:r>
            <a:r>
              <a:rPr lang="zh-CN" altLang="en-US" sz="2800" dirty="0">
                <a:latin typeface="楷体" panose="02010609060101010101" pitchFamily="49" charset="-122"/>
                <a:ea typeface="楷体" panose="02010609060101010101" pitchFamily="49" charset="-122"/>
                <a:sym typeface="微软雅黑" panose="020B0503020204020204" pitchFamily="34" charset="-122"/>
              </a:rPr>
              <a:t>②</a:t>
            </a:r>
            <a:r>
              <a:rPr lang="zh-CN" altLang="en-US" sz="2800" dirty="0">
                <a:latin typeface="楷体" panose="02010609060101010101" pitchFamily="49" charset="-122"/>
                <a:ea typeface="楷体" panose="02010609060101010101" pitchFamily="49" charset="-122"/>
                <a:sym typeface="Arial" panose="020B0604020202020204" pitchFamily="34" charset="0"/>
              </a:rPr>
              <a:t>造成国民经济比例严重失调，群众生产积极性受到严重挫伤，出现三年经济困难。</a:t>
            </a:r>
            <a:endParaRPr lang="zh-CN" altLang="en-US" sz="280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108">
                                            <p:txEl>
                                              <p:charRg st="0" end="6"/>
                                            </p:txEl>
                                          </p:spTgt>
                                        </p:tgtEl>
                                        <p:attrNameLst>
                                          <p:attrName>style.visibility</p:attrName>
                                        </p:attrNameLst>
                                      </p:cBhvr>
                                      <p:to>
                                        <p:strVal val="visible"/>
                                      </p:to>
                                    </p:set>
                                    <p:animEffect transition="in" filter="blinds(horizontal)">
                                      <p:cBhvr>
                                        <p:cTn id="7" dur="500"/>
                                        <p:tgtEl>
                                          <p:spTgt spid="47108">
                                            <p:txEl>
                                              <p:charRg st="0"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7108">
                                            <p:txEl>
                                              <p:charRg st="6" end="21"/>
                                            </p:txEl>
                                          </p:spTgt>
                                        </p:tgtEl>
                                        <p:attrNameLst>
                                          <p:attrName>style.visibility</p:attrName>
                                        </p:attrNameLst>
                                      </p:cBhvr>
                                      <p:to>
                                        <p:strVal val="visible"/>
                                      </p:to>
                                    </p:set>
                                    <p:animEffect transition="in" filter="blinds(horizontal)">
                                      <p:cBhvr>
                                        <p:cTn id="12" dur="500"/>
                                        <p:tgtEl>
                                          <p:spTgt spid="47108">
                                            <p:txEl>
                                              <p:charRg st="6" end="2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47108">
                                            <p:txEl>
                                              <p:charRg st="21" end="38"/>
                                            </p:txEl>
                                          </p:spTgt>
                                        </p:tgtEl>
                                        <p:attrNameLst>
                                          <p:attrName>style.visibility</p:attrName>
                                        </p:attrNameLst>
                                      </p:cBhvr>
                                      <p:to>
                                        <p:strVal val="visible"/>
                                      </p:to>
                                    </p:set>
                                    <p:animEffect transition="in" filter="blinds(horizontal)">
                                      <p:cBhvr>
                                        <p:cTn id="15" dur="500"/>
                                        <p:tgtEl>
                                          <p:spTgt spid="47108">
                                            <p:txEl>
                                              <p:charRg st="21" end="38"/>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7108">
                                            <p:txEl>
                                              <p:charRg st="38" end="44"/>
                                            </p:txEl>
                                          </p:spTgt>
                                        </p:tgtEl>
                                        <p:attrNameLst>
                                          <p:attrName>style.visibility</p:attrName>
                                        </p:attrNameLst>
                                      </p:cBhvr>
                                      <p:to>
                                        <p:strVal val="visible"/>
                                      </p:to>
                                    </p:set>
                                    <p:animEffect transition="in" filter="blinds(horizontal)">
                                      <p:cBhvr>
                                        <p:cTn id="20" dur="500"/>
                                        <p:tgtEl>
                                          <p:spTgt spid="47108">
                                            <p:txEl>
                                              <p:charRg st="38" end="4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7108">
                                            <p:txEl>
                                              <p:charRg st="44" end="92"/>
                                            </p:txEl>
                                          </p:spTgt>
                                        </p:tgtEl>
                                        <p:attrNameLst>
                                          <p:attrName>style.visibility</p:attrName>
                                        </p:attrNameLst>
                                      </p:cBhvr>
                                      <p:to>
                                        <p:strVal val="visible"/>
                                      </p:to>
                                    </p:set>
                                    <p:animEffect transition="in" filter="blinds(horizontal)">
                                      <p:cBhvr>
                                        <p:cTn id="25" dur="500"/>
                                        <p:tgtEl>
                                          <p:spTgt spid="47108">
                                            <p:txEl>
                                              <p:charRg st="44" end="9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7108">
                                            <p:txEl>
                                              <p:charRg st="92" end="118"/>
                                            </p:txEl>
                                          </p:spTgt>
                                        </p:tgtEl>
                                        <p:attrNameLst>
                                          <p:attrName>style.visibility</p:attrName>
                                        </p:attrNameLst>
                                      </p:cBhvr>
                                      <p:to>
                                        <p:strVal val="visible"/>
                                      </p:to>
                                    </p:set>
                                    <p:animEffect transition="in" filter="blinds(horizontal)">
                                      <p:cBhvr>
                                        <p:cTn id="30" dur="500"/>
                                        <p:tgtEl>
                                          <p:spTgt spid="47108">
                                            <p:txEl>
                                              <p:charRg st="92" end="1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Y19SG1SXJCZWGYLS16.eps"/>
          <p:cNvPicPr>
            <a:picLocks noGrp="1" noChangeAspect="1"/>
          </p:cNvPicPr>
          <p:nvPr>
            <p:ph idx="1"/>
            <p:custDataLst>
              <p:tags r:id="rId1"/>
            </p:custDataLst>
          </p:nvPr>
        </p:nvPicPr>
        <p:blipFill>
          <a:blip r:embed="rId2"/>
          <a:stretch>
            <a:fillRect/>
          </a:stretch>
        </p:blipFill>
        <p:spPr>
          <a:xfrm>
            <a:off x="278765" y="697230"/>
            <a:ext cx="11716385" cy="5706745"/>
          </a:xfrm>
          <a:prstGeom prst="rect">
            <a:avLst/>
          </a:prstGeom>
          <a:noFill/>
          <a:ln w="9525">
            <a:noFill/>
          </a:ln>
        </p:spPr>
      </p:pic>
    </p:spTree>
    <p:custDataLst>
      <p:tags r:id="rId3"/>
    </p:custData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9155" name="Group 3"/>
          <p:cNvGraphicFramePr>
            <a:graphicFrameLocks noGrp="1"/>
          </p:cNvGraphicFramePr>
          <p:nvPr/>
        </p:nvGraphicFramePr>
        <p:xfrm>
          <a:off x="1600200" y="512763"/>
          <a:ext cx="8991600" cy="5932487"/>
        </p:xfrm>
        <a:graphic>
          <a:graphicData uri="http://schemas.openxmlformats.org/drawingml/2006/table">
            <a:tbl>
              <a:tblPr/>
              <a:tblGrid>
                <a:gridCol w="946150"/>
                <a:gridCol w="2711450"/>
                <a:gridCol w="5334000"/>
              </a:tblGrid>
              <a:tr h="518146">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A50021"/>
                          </a:solidFill>
                          <a:effectLst/>
                          <a:latin typeface="Times New Roman" panose="02020603050405020304" charset="0"/>
                          <a:ea typeface="黑体" panose="02010609060101010101" charset="-122"/>
                        </a:rPr>
                        <a:t>大跃进运动</a:t>
                      </a:r>
                      <a:endParaRPr kumimoji="0" lang="zh-CN" sz="2800" b="1" i="0" u="none" strike="noStrike" cap="none" normalizeH="0" baseline="0" smtClean="0">
                        <a:ln>
                          <a:noFill/>
                        </a:ln>
                        <a:solidFill>
                          <a:srgbClr val="A5002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A50021"/>
                          </a:solidFill>
                          <a:effectLst/>
                          <a:latin typeface="Times New Roman" panose="02020603050405020304" charset="0"/>
                          <a:ea typeface="黑体" panose="02010609060101010101" charset="-122"/>
                        </a:rPr>
                        <a:t>人民公社化</a:t>
                      </a:r>
                      <a:endParaRPr kumimoji="0" lang="zh-CN" sz="2800" b="1" i="0" u="none" strike="noStrike" cap="none" normalizeH="0" baseline="0" smtClean="0">
                        <a:ln>
                          <a:noFill/>
                        </a:ln>
                        <a:solidFill>
                          <a:srgbClr val="A5002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7471">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原因</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128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rPr>
                        <a:t>特征：</a:t>
                      </a:r>
                      <a:endPar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1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实质</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85733">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rPr>
                        <a:t>错误</a:t>
                      </a:r>
                      <a:endPar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6042">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结果</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4064" name="Text Box 33"/>
          <p:cNvSpPr txBox="1"/>
          <p:nvPr/>
        </p:nvSpPr>
        <p:spPr>
          <a:xfrm>
            <a:off x="1524000" y="0"/>
            <a:ext cx="2225675" cy="521970"/>
          </a:xfrm>
          <a:prstGeom prst="rect">
            <a:avLst/>
          </a:prstGeom>
          <a:noFill/>
          <a:ln w="9525">
            <a:noFill/>
          </a:ln>
        </p:spPr>
        <p:txBody>
          <a:bodyPr anchor="t" anchorCtr="0">
            <a:spAutoFit/>
          </a:bodyPr>
          <a:p>
            <a:r>
              <a:rPr lang="zh-CN" altLang="zh-CN" sz="2800" dirty="0">
                <a:solidFill>
                  <a:srgbClr val="6600CC"/>
                </a:solidFill>
                <a:latin typeface="华文行楷" panose="02010800040101010101" charset="-122"/>
                <a:ea typeface="华文行楷" panose="02010800040101010101" charset="-122"/>
              </a:rPr>
              <a:t>[</a:t>
            </a:r>
            <a:r>
              <a:rPr lang="zh-CN" altLang="en-US" sz="2800" dirty="0">
                <a:solidFill>
                  <a:srgbClr val="6600CC"/>
                </a:solidFill>
                <a:latin typeface="华文行楷" panose="02010800040101010101" charset="-122"/>
                <a:ea typeface="华文行楷" panose="02010800040101010101" charset="-122"/>
              </a:rPr>
              <a:t>联系比较</a:t>
            </a:r>
            <a:r>
              <a:rPr lang="zh-CN" altLang="zh-CN" sz="2800" dirty="0">
                <a:solidFill>
                  <a:srgbClr val="6600CC"/>
                </a:solidFill>
                <a:latin typeface="华文行楷" panose="02010800040101010101" charset="-122"/>
                <a:ea typeface="华文行楷" panose="02010800040101010101" charset="-122"/>
              </a:rPr>
              <a:t>]</a:t>
            </a:r>
            <a:endParaRPr lang="zh-CN" altLang="zh-CN" sz="2800" dirty="0">
              <a:solidFill>
                <a:srgbClr val="6600CC"/>
              </a:solidFill>
              <a:latin typeface="华文行楷" panose="02010800040101010101" charset="-122"/>
              <a:ea typeface="华文行楷" panose="02010800040101010101" charset="-122"/>
            </a:endParaRPr>
          </a:p>
        </p:txBody>
      </p:sp>
    </p:spTree>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9155" name="Group 3"/>
          <p:cNvGraphicFramePr>
            <a:graphicFrameLocks noGrp="1"/>
          </p:cNvGraphicFramePr>
          <p:nvPr/>
        </p:nvGraphicFramePr>
        <p:xfrm>
          <a:off x="1600200" y="660400"/>
          <a:ext cx="8991600" cy="5932170"/>
        </p:xfrm>
        <a:graphic>
          <a:graphicData uri="http://schemas.openxmlformats.org/drawingml/2006/table">
            <a:tbl>
              <a:tblPr/>
              <a:tblGrid>
                <a:gridCol w="946150"/>
                <a:gridCol w="2711450"/>
                <a:gridCol w="533400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A50021"/>
                          </a:solidFill>
                          <a:effectLst/>
                          <a:latin typeface="Times New Roman" panose="02020603050405020304" charset="0"/>
                          <a:ea typeface="黑体" panose="02010609060101010101" charset="-122"/>
                        </a:rPr>
                        <a:t>大跃进运动</a:t>
                      </a:r>
                      <a:endParaRPr kumimoji="0" lang="zh-CN" sz="2800" b="1" i="0" u="none" strike="noStrike" cap="none" normalizeH="0" baseline="0" smtClean="0">
                        <a:ln>
                          <a:noFill/>
                        </a:ln>
                        <a:solidFill>
                          <a:srgbClr val="A5002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A50021"/>
                          </a:solidFill>
                          <a:effectLst/>
                          <a:latin typeface="Times New Roman" panose="02020603050405020304" charset="0"/>
                          <a:ea typeface="黑体" panose="02010609060101010101" charset="-122"/>
                        </a:rPr>
                        <a:t>人民公社化</a:t>
                      </a:r>
                      <a:endParaRPr kumimoji="0" lang="zh-CN" sz="2800" b="1" i="0" u="none" strike="noStrike" cap="none" normalizeH="0" baseline="0" smtClean="0">
                        <a:ln>
                          <a:noFill/>
                        </a:ln>
                        <a:solidFill>
                          <a:srgbClr val="A5002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727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原因</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片面追求经济建设高速度</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认为规模越大、公有化程度越高越能促进生产的发展</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140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rPr>
                        <a:t>特征：</a:t>
                      </a:r>
                      <a:endPar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rPr>
                        <a:t>全民大炼钢铁、虚报浮夸风盛行</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zh-CN" altLang="zh-CN" sz="2800" b="1" i="1" u="none" strike="noStrike" cap="none" normalizeH="0" baseline="0" smtClean="0">
                          <a:ln>
                            <a:noFill/>
                          </a:ln>
                          <a:solidFill>
                            <a:schemeClr val="tx1"/>
                          </a:solidFill>
                          <a:effectLst/>
                          <a:latin typeface="Times New Roman" panose="02020603050405020304"/>
                          <a:ea typeface="黑体" panose="02010609060101010101" charset="-122"/>
                        </a:rPr>
                        <a:t>“</a:t>
                      </a:r>
                      <a:r>
                        <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rPr>
                        <a:t>一大二公</a:t>
                      </a:r>
                      <a:r>
                        <a:rPr kumimoji="0" lang="zh-CN" sz="2800" b="1" i="0" u="none" strike="noStrike" cap="none" normalizeH="0" baseline="0" smtClean="0">
                          <a:ln>
                            <a:noFill/>
                          </a:ln>
                          <a:solidFill>
                            <a:schemeClr val="tx1"/>
                          </a:solidFill>
                          <a:effectLst/>
                          <a:latin typeface="Times New Roman" panose="02020603050405020304"/>
                          <a:ea typeface="黑体" panose="02010609060101010101" charset="-122"/>
                        </a:rPr>
                        <a:t>”</a:t>
                      </a:r>
                      <a:r>
                        <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rPr>
                        <a:t>（生产资料所有制）；</a:t>
                      </a:r>
                      <a:r>
                        <a:rPr kumimoji="0" lang="zh-CN" sz="2800" b="1" i="0" u="none" strike="noStrike" cap="none" normalizeH="0" baseline="0" smtClean="0">
                          <a:ln>
                            <a:noFill/>
                          </a:ln>
                          <a:solidFill>
                            <a:schemeClr val="tx1"/>
                          </a:solidFill>
                          <a:effectLst/>
                          <a:latin typeface="Times New Roman" panose="02020603050405020304"/>
                          <a:ea typeface="黑体" panose="02010609060101010101" charset="-122"/>
                        </a:rPr>
                        <a:t>“</a:t>
                      </a:r>
                      <a:r>
                        <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rPr>
                        <a:t>一平二调</a:t>
                      </a:r>
                      <a:r>
                        <a:rPr kumimoji="0" lang="zh-CN" sz="2800" b="1" i="0" u="none" strike="noStrike" cap="none" normalizeH="0" baseline="0" smtClean="0">
                          <a:ln>
                            <a:noFill/>
                          </a:ln>
                          <a:solidFill>
                            <a:schemeClr val="tx1"/>
                          </a:solidFill>
                          <a:effectLst/>
                          <a:latin typeface="Times New Roman" panose="02020603050405020304"/>
                          <a:ea typeface="黑体" panose="02010609060101010101" charset="-122"/>
                        </a:rPr>
                        <a:t>”</a:t>
                      </a:r>
                      <a:r>
                        <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rPr>
                        <a:t>（分配方式）</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24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实质</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盲目发展生产力</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超前变革生产关系</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859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rPr>
                        <a:t>错误</a:t>
                      </a:r>
                      <a:endPar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rPr>
                        <a:t>不尊重科学，主观愿望超越了客观经济规律发展的可能性</a:t>
                      </a:r>
                      <a:endPar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宋体" panose="02010600030101010101" pitchFamily="2" charset="-122"/>
                          <a:ea typeface="黑体" panose="02010609060101010101" charset="-122"/>
                        </a:rPr>
                        <a:t>超越我国农村生产力水平，</a:t>
                      </a: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违反了生产关系一定要适应生产力发展的客观规律</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61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结果</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造成国民经济比例严重失调</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严重损害农民利益，影响他们建设社会主义的积极性</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088" name="Text Box 33"/>
          <p:cNvSpPr txBox="1"/>
          <p:nvPr/>
        </p:nvSpPr>
        <p:spPr>
          <a:xfrm>
            <a:off x="1524000" y="0"/>
            <a:ext cx="2225675" cy="521970"/>
          </a:xfrm>
          <a:prstGeom prst="rect">
            <a:avLst/>
          </a:prstGeom>
          <a:noFill/>
          <a:ln w="9525">
            <a:noFill/>
          </a:ln>
        </p:spPr>
        <p:txBody>
          <a:bodyPr anchor="t" anchorCtr="0">
            <a:spAutoFit/>
          </a:bodyPr>
          <a:p>
            <a:r>
              <a:rPr lang="zh-CN" altLang="zh-CN" sz="2800" dirty="0">
                <a:solidFill>
                  <a:srgbClr val="6600CC"/>
                </a:solidFill>
                <a:latin typeface="华文行楷" panose="02010800040101010101" charset="-122"/>
                <a:ea typeface="华文行楷" panose="02010800040101010101" charset="-122"/>
              </a:rPr>
              <a:t>[</a:t>
            </a:r>
            <a:r>
              <a:rPr lang="zh-CN" altLang="en-US" sz="2800" dirty="0">
                <a:solidFill>
                  <a:srgbClr val="6600CC"/>
                </a:solidFill>
                <a:latin typeface="华文行楷" panose="02010800040101010101" charset="-122"/>
                <a:ea typeface="华文行楷" panose="02010800040101010101" charset="-122"/>
              </a:rPr>
              <a:t>联系比较</a:t>
            </a:r>
            <a:r>
              <a:rPr lang="zh-CN" altLang="zh-CN" sz="2800" dirty="0">
                <a:solidFill>
                  <a:srgbClr val="6600CC"/>
                </a:solidFill>
                <a:latin typeface="华文行楷" panose="02010800040101010101" charset="-122"/>
                <a:ea typeface="华文行楷" panose="02010800040101010101" charset="-122"/>
              </a:rPr>
              <a:t>]</a:t>
            </a:r>
            <a:endParaRPr lang="zh-CN" altLang="zh-CN" sz="2800" dirty="0">
              <a:solidFill>
                <a:srgbClr val="6600CC"/>
              </a:solidFill>
              <a:latin typeface="华文行楷" panose="02010800040101010101" charset="-122"/>
              <a:ea typeface="华文行楷" panose="02010800040101010101" charset="-122"/>
            </a:endParaRPr>
          </a:p>
        </p:txBody>
      </p:sp>
    </p:spTree>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Rectangle 3"/>
          <p:cNvSpPr>
            <a:spLocks noGrp="1"/>
          </p:cNvSpPr>
          <p:nvPr>
            <p:ph type="title"/>
          </p:nvPr>
        </p:nvSpPr>
        <p:spPr>
          <a:xfrm>
            <a:off x="2286000" y="381000"/>
            <a:ext cx="7391400" cy="533400"/>
          </a:xfrm>
        </p:spPr>
        <p:txBody>
          <a:bodyPr vert="horz" wrap="square" lIns="91440" tIns="45720" rIns="91440" bIns="45720" anchor="ctr" anchorCtr="0"/>
          <a:p>
            <a:pPr algn="l" eaLnBrk="1" hangingPunct="1"/>
            <a:r>
              <a:rPr lang="zh-CN" altLang="zh-CN" sz="2800" b="1" dirty="0">
                <a:solidFill>
                  <a:srgbClr val="008000"/>
                </a:solidFill>
                <a:latin typeface="华文行楷" panose="02010800040101010101" charset="-122"/>
                <a:ea typeface="华文行楷" panose="02010800040101010101" charset="-122"/>
              </a:rPr>
              <a:t>[</a:t>
            </a:r>
            <a:r>
              <a:rPr lang="zh-CN" altLang="en-US" sz="2800" b="1" dirty="0">
                <a:solidFill>
                  <a:srgbClr val="008000"/>
                </a:solidFill>
                <a:latin typeface="华文行楷" panose="02010800040101010101" charset="-122"/>
                <a:ea typeface="华文行楷" panose="02010800040101010101" charset="-122"/>
              </a:rPr>
              <a:t>联系比较</a:t>
            </a:r>
            <a:r>
              <a:rPr lang="zh-CN" altLang="zh-CN" sz="2800" b="1" dirty="0">
                <a:solidFill>
                  <a:srgbClr val="008000"/>
                </a:solidFill>
                <a:latin typeface="华文行楷" panose="02010800040101010101" charset="-122"/>
                <a:ea typeface="华文行楷" panose="02010800040101010101" charset="-122"/>
              </a:rPr>
              <a:t>]</a:t>
            </a:r>
            <a:endParaRPr lang="zh-CN" altLang="zh-CN" sz="3400" b="1" dirty="0">
              <a:solidFill>
                <a:srgbClr val="FFCCFF"/>
              </a:solidFill>
            </a:endParaRPr>
          </a:p>
        </p:txBody>
      </p:sp>
      <p:graphicFrame>
        <p:nvGraphicFramePr>
          <p:cNvPr id="51204" name="Group 4"/>
          <p:cNvGraphicFramePr>
            <a:graphicFrameLocks noGrp="1"/>
          </p:cNvGraphicFramePr>
          <p:nvPr/>
        </p:nvGraphicFramePr>
        <p:xfrm>
          <a:off x="2133600" y="914400"/>
          <a:ext cx="8001000" cy="5497831"/>
        </p:xfrm>
        <a:graphic>
          <a:graphicData uri="http://schemas.openxmlformats.org/drawingml/2006/table">
            <a:tbl>
              <a:tblPr/>
              <a:tblGrid>
                <a:gridCol w="914400"/>
                <a:gridCol w="3514725"/>
                <a:gridCol w="3571875"/>
              </a:tblGrid>
              <a:tr h="681038">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3333CC"/>
                          </a:solidFill>
                          <a:effectLst/>
                          <a:latin typeface="Times New Roman" panose="02020603050405020304" charset="0"/>
                          <a:ea typeface="黑体" panose="02010609060101010101" charset="-122"/>
                        </a:rPr>
                        <a:t>农业合作化</a:t>
                      </a:r>
                      <a:endParaRPr kumimoji="0" lang="zh-CN" sz="2800" b="1" i="0" u="none" strike="noStrike" cap="none" normalizeH="0" baseline="0" smtClean="0">
                        <a:ln>
                          <a:noFill/>
                        </a:ln>
                        <a:solidFill>
                          <a:srgbClr val="3333CC"/>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3333CC"/>
                          </a:solidFill>
                          <a:effectLst/>
                          <a:latin typeface="Times New Roman" panose="02020603050405020304" charset="0"/>
                          <a:ea typeface="黑体" panose="02010609060101010101" charset="-122"/>
                        </a:rPr>
                        <a:t>人民公社化</a:t>
                      </a:r>
                      <a:endParaRPr kumimoji="0" lang="zh-CN" sz="2800" b="1" i="0" u="none" strike="noStrike" cap="none" normalizeH="0" baseline="0" smtClean="0">
                        <a:ln>
                          <a:noFill/>
                        </a:ln>
                        <a:solidFill>
                          <a:srgbClr val="3333CC"/>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时间</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184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背景</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294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原因</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659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过程</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795655">
                <a:tc>
                  <a:txBody>
                    <a:bodyPr/>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chemeClr val="tx1"/>
                          </a:solidFill>
                          <a:effectLst/>
                          <a:latin typeface="Times New Roman" panose="02020603050405020304" charset="0"/>
                          <a:ea typeface="黑体" panose="02010609060101010101" charset="-122"/>
                        </a:rPr>
                        <a:t>内容</a:t>
                      </a:r>
                      <a:endParaRPr kumimoji="0" lang="zh-CN" altLang="en-US"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371600">
                <a:tc>
                  <a:txBody>
                    <a:bodyPr/>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chemeClr val="tx1"/>
                          </a:solidFill>
                          <a:effectLst/>
                          <a:latin typeface="Times New Roman" panose="02020603050405020304" charset="0"/>
                          <a:ea typeface="黑体" panose="02010609060101010101" charset="-122"/>
                        </a:rPr>
                        <a:t>结果</a:t>
                      </a:r>
                      <a:endParaRPr kumimoji="0" lang="zh-CN" altLang="en-US"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Rectangle 3"/>
          <p:cNvSpPr>
            <a:spLocks noGrp="1"/>
          </p:cNvSpPr>
          <p:nvPr>
            <p:ph type="title"/>
          </p:nvPr>
        </p:nvSpPr>
        <p:spPr>
          <a:xfrm>
            <a:off x="2286000" y="381000"/>
            <a:ext cx="7391400" cy="533400"/>
          </a:xfrm>
        </p:spPr>
        <p:txBody>
          <a:bodyPr vert="horz" wrap="square" lIns="91440" tIns="45720" rIns="91440" bIns="45720" anchor="ctr" anchorCtr="0"/>
          <a:p>
            <a:pPr algn="l" eaLnBrk="1" hangingPunct="1"/>
            <a:r>
              <a:rPr lang="zh-CN" altLang="zh-CN" sz="2800" b="1" dirty="0">
                <a:solidFill>
                  <a:srgbClr val="008000"/>
                </a:solidFill>
                <a:latin typeface="华文行楷" panose="02010800040101010101" charset="-122"/>
                <a:ea typeface="华文行楷" panose="02010800040101010101" charset="-122"/>
              </a:rPr>
              <a:t>[</a:t>
            </a:r>
            <a:r>
              <a:rPr lang="zh-CN" altLang="en-US" sz="2800" b="1" dirty="0">
                <a:solidFill>
                  <a:srgbClr val="008000"/>
                </a:solidFill>
                <a:latin typeface="华文行楷" panose="02010800040101010101" charset="-122"/>
                <a:ea typeface="华文行楷" panose="02010800040101010101" charset="-122"/>
              </a:rPr>
              <a:t>联系比较</a:t>
            </a:r>
            <a:r>
              <a:rPr lang="zh-CN" altLang="zh-CN" sz="2800" b="1" dirty="0">
                <a:solidFill>
                  <a:srgbClr val="008000"/>
                </a:solidFill>
                <a:latin typeface="华文行楷" panose="02010800040101010101" charset="-122"/>
                <a:ea typeface="华文行楷" panose="02010800040101010101" charset="-122"/>
              </a:rPr>
              <a:t>]</a:t>
            </a:r>
            <a:endParaRPr lang="zh-CN" altLang="zh-CN" sz="3400" b="1" dirty="0">
              <a:solidFill>
                <a:srgbClr val="FFCCFF"/>
              </a:solidFill>
            </a:endParaRPr>
          </a:p>
        </p:txBody>
      </p:sp>
      <p:graphicFrame>
        <p:nvGraphicFramePr>
          <p:cNvPr id="51204" name="Group 4"/>
          <p:cNvGraphicFramePr>
            <a:graphicFrameLocks noGrp="1"/>
          </p:cNvGraphicFramePr>
          <p:nvPr/>
        </p:nvGraphicFramePr>
        <p:xfrm>
          <a:off x="2133600" y="914400"/>
          <a:ext cx="8001000" cy="5379720"/>
        </p:xfrm>
        <a:graphic>
          <a:graphicData uri="http://schemas.openxmlformats.org/drawingml/2006/table">
            <a:tbl>
              <a:tblPr/>
              <a:tblGrid>
                <a:gridCol w="914400"/>
                <a:gridCol w="3514725"/>
                <a:gridCol w="3571875"/>
              </a:tblGrid>
              <a:tr h="681355">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3333CC"/>
                          </a:solidFill>
                          <a:effectLst/>
                          <a:latin typeface="Times New Roman" panose="02020603050405020304" charset="0"/>
                          <a:ea typeface="黑体" panose="02010609060101010101" charset="-122"/>
                        </a:rPr>
                        <a:t>农业合作化</a:t>
                      </a:r>
                      <a:endParaRPr kumimoji="0" lang="zh-CN" sz="2800" b="1" i="0" u="none" strike="noStrike" cap="none" normalizeH="0" baseline="0" smtClean="0">
                        <a:ln>
                          <a:noFill/>
                        </a:ln>
                        <a:solidFill>
                          <a:srgbClr val="3333CC"/>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rgbClr val="3333CC"/>
                          </a:solidFill>
                          <a:effectLst/>
                          <a:latin typeface="Times New Roman" panose="02020603050405020304" charset="0"/>
                          <a:ea typeface="黑体" panose="02010609060101010101" charset="-122"/>
                        </a:rPr>
                        <a:t>人民公社化</a:t>
                      </a:r>
                      <a:endParaRPr kumimoji="0" lang="zh-CN" sz="2800" b="1" i="0" u="none" strike="noStrike" cap="none" normalizeH="0" baseline="0" smtClean="0">
                        <a:ln>
                          <a:noFill/>
                        </a:ln>
                        <a:solidFill>
                          <a:srgbClr val="3333CC"/>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784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时间</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1953-1956</a:t>
                      </a: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年</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1958</a:t>
                      </a: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年</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060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背景</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国民经济恢复，制订了过渡时期总路线</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a:t>
                      </a: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左”倾错误泛滥，经济建设出现失误</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9832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原因</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小农经济影响了国民经济的发展和工业化</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毛泽东认为规模越大，工业化程度越高，越能促进生产力发展</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过程</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积极发展，稳步前进，由初级社到高级社</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rPr>
                        <a:t>一哄而起，迅速建立，刮共产风</a:t>
                      </a:r>
                      <a:endParaRPr kumimoji="0" lang="zh-CN" sz="2800" b="1" i="0" u="none" strike="noStrike" cap="none" normalizeH="0" baseline="0" smtClean="0">
                        <a:ln>
                          <a:noFill/>
                        </a:ln>
                        <a:solidFill>
                          <a:schemeClr val="tx1"/>
                        </a:solidFill>
                        <a:effectLst/>
                        <a:latin typeface="Times New Roman" panose="02020603050405020304" charset="0"/>
                        <a:ea typeface="黑体" panose="02010609060101010101"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Rectangle 3"/>
          <p:cNvSpPr/>
          <p:nvPr/>
        </p:nvSpPr>
        <p:spPr>
          <a:xfrm>
            <a:off x="1444625" y="339725"/>
            <a:ext cx="6924675" cy="558800"/>
          </a:xfrm>
          <a:prstGeom prst="rect">
            <a:avLst/>
          </a:prstGeom>
          <a:noFill/>
          <a:ln w="9525">
            <a:noFill/>
          </a:ln>
        </p:spPr>
        <p:txBody>
          <a:bodyPr anchor="ctr" anchorCtr="0">
            <a:spAutoFit/>
          </a:bodyPr>
          <a:p>
            <a:pPr indent="268605">
              <a:lnSpc>
                <a:spcPct val="95000"/>
              </a:lnSpc>
              <a:spcBef>
                <a:spcPct val="35000"/>
              </a:spcBef>
            </a:pPr>
            <a:r>
              <a:rPr lang="zh-CN" altLang="en-US" sz="3200" dirty="0">
                <a:latin typeface="楷体_GB2312" pitchFamily="49" charset="-122"/>
                <a:ea typeface="楷体" panose="02010609060101010101" pitchFamily="49" charset="-122"/>
              </a:rPr>
              <a:t>（三）国民经济的调整（60年代初）</a:t>
            </a:r>
            <a:endParaRPr lang="zh-CN" altLang="en-US" sz="3200" dirty="0">
              <a:latin typeface="楷体_GB2312" pitchFamily="49" charset="-122"/>
              <a:ea typeface="楷体" panose="02010609060101010101" pitchFamily="49" charset="-122"/>
            </a:endParaRPr>
          </a:p>
        </p:txBody>
      </p:sp>
      <p:sp>
        <p:nvSpPr>
          <p:cNvPr id="53252" name="Text Box 4"/>
          <p:cNvSpPr txBox="1"/>
          <p:nvPr/>
        </p:nvSpPr>
        <p:spPr>
          <a:xfrm>
            <a:off x="1676400" y="1150938"/>
            <a:ext cx="8839200" cy="4831080"/>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sym typeface="Arial" panose="020B0604020202020204" pitchFamily="34" charset="0"/>
              </a:rPr>
              <a:t>1、背景：</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     “大跃进”运动和“人民公社化”运动导致国民经济出现严重困难。</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2、时间：1961-1965年</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solidFill>
                  <a:srgbClr val="FF0000"/>
                </a:solidFill>
                <a:latin typeface="楷体" panose="02010609060101010101" pitchFamily="49" charset="-122"/>
                <a:ea typeface="楷体" panose="02010609060101010101" pitchFamily="49" charset="-122"/>
                <a:sym typeface="Arial" panose="020B0604020202020204" pitchFamily="34" charset="0"/>
              </a:rPr>
              <a:t>3、内容：</a:t>
            </a:r>
            <a:endParaRPr lang="zh-CN" altLang="en-US" sz="2800" dirty="0">
              <a:solidFill>
                <a:srgbClr val="FF0000"/>
              </a:solidFill>
              <a:latin typeface="楷体" panose="02010609060101010101" pitchFamily="49" charset="-122"/>
              <a:ea typeface="楷体" panose="02010609060101010101" pitchFamily="49" charset="-122"/>
              <a:sym typeface="Arial" panose="020B0604020202020204" pitchFamily="34" charset="0"/>
            </a:endParaRPr>
          </a:p>
          <a:p>
            <a:r>
              <a:rPr lang="zh-CN" altLang="en-US" sz="2800" dirty="0">
                <a:solidFill>
                  <a:srgbClr val="FF0000"/>
                </a:solidFill>
                <a:latin typeface="楷体" panose="02010609060101010101" pitchFamily="49" charset="-122"/>
                <a:ea typeface="楷体" panose="02010609060101010101" pitchFamily="49" charset="-122"/>
                <a:sym typeface="Arial" panose="020B0604020202020204" pitchFamily="34" charset="0"/>
              </a:rPr>
              <a:t>（1）纠正农村的“左倾”错误——实行“调整、巩固、充实、提高”的八字方针；</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5、结果：</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（1）1965年国民经济调整任务基本完成；</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（2）并在一些领域取得了重大成就。</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a:solidFill>
                  <a:srgbClr val="FF0000"/>
                </a:solidFill>
                <a:latin typeface="微软雅黑" panose="020B0503020204020204" pitchFamily="34" charset="-122"/>
                <a:sym typeface="Wingdings" panose="05000000000000000000" pitchFamily="2" charset="2"/>
              </a:rPr>
              <a:t>（但未从根本上否定“左倾”的指导思想。 ）</a:t>
            </a:r>
            <a:r>
              <a:rPr lang="zh-CN" altLang="en-US" sz="2800" b="1">
                <a:solidFill>
                  <a:srgbClr val="FF0000"/>
                </a:solidFill>
                <a:latin typeface="微软雅黑" panose="020B0503020204020204" pitchFamily="34" charset="-122"/>
                <a:sym typeface="Wingdings" panose="05000000000000000000" pitchFamily="2" charset="2"/>
              </a:rPr>
              <a:t> </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252">
                                            <p:txEl>
                                              <p:charRg st="0" end="6"/>
                                            </p:txEl>
                                          </p:spTgt>
                                        </p:tgtEl>
                                        <p:attrNameLst>
                                          <p:attrName>style.visibility</p:attrName>
                                        </p:attrNameLst>
                                      </p:cBhvr>
                                      <p:to>
                                        <p:strVal val="visible"/>
                                      </p:to>
                                    </p:set>
                                    <p:animEffect transition="in" filter="blinds(horizontal)">
                                      <p:cBhvr>
                                        <p:cTn id="7" dur="500"/>
                                        <p:tgtEl>
                                          <p:spTgt spid="53252">
                                            <p:txEl>
                                              <p:charRg st="0"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3252">
                                            <p:txEl>
                                              <p:charRg st="6" end="42"/>
                                            </p:txEl>
                                          </p:spTgt>
                                        </p:tgtEl>
                                        <p:attrNameLst>
                                          <p:attrName>style.visibility</p:attrName>
                                        </p:attrNameLst>
                                      </p:cBhvr>
                                      <p:to>
                                        <p:strVal val="visible"/>
                                      </p:to>
                                    </p:set>
                                    <p:animEffect transition="in" filter="blinds(horizontal)">
                                      <p:cBhvr>
                                        <p:cTn id="10" dur="500"/>
                                        <p:tgtEl>
                                          <p:spTgt spid="53252">
                                            <p:txEl>
                                              <p:charRg st="6" end="4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3252">
                                            <p:txEl>
                                              <p:charRg st="42" end="58"/>
                                            </p:txEl>
                                          </p:spTgt>
                                        </p:tgtEl>
                                        <p:attrNameLst>
                                          <p:attrName>style.visibility</p:attrName>
                                        </p:attrNameLst>
                                      </p:cBhvr>
                                      <p:to>
                                        <p:strVal val="visible"/>
                                      </p:to>
                                    </p:set>
                                    <p:animEffect transition="in" filter="blinds(horizontal)">
                                      <p:cBhvr>
                                        <p:cTn id="15" dur="500"/>
                                        <p:tgtEl>
                                          <p:spTgt spid="53252">
                                            <p:txEl>
                                              <p:charRg st="42" end="58"/>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3252">
                                            <p:txEl>
                                              <p:charRg st="58" end="64"/>
                                            </p:txEl>
                                          </p:spTgt>
                                        </p:tgtEl>
                                        <p:attrNameLst>
                                          <p:attrName>style.visibility</p:attrName>
                                        </p:attrNameLst>
                                      </p:cBhvr>
                                      <p:to>
                                        <p:strVal val="visible"/>
                                      </p:to>
                                    </p:set>
                                    <p:animEffect transition="in" filter="blinds(horizontal)">
                                      <p:cBhvr>
                                        <p:cTn id="20" dur="500"/>
                                        <p:tgtEl>
                                          <p:spTgt spid="53252">
                                            <p:txEl>
                                              <p:charRg st="58" end="6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3252">
                                            <p:txEl>
                                              <p:charRg st="64" end="103"/>
                                            </p:txEl>
                                          </p:spTgt>
                                        </p:tgtEl>
                                        <p:attrNameLst>
                                          <p:attrName>style.visibility</p:attrName>
                                        </p:attrNameLst>
                                      </p:cBhvr>
                                      <p:to>
                                        <p:strVal val="visible"/>
                                      </p:to>
                                    </p:set>
                                    <p:animEffect transition="in" filter="blinds(horizontal)">
                                      <p:cBhvr>
                                        <p:cTn id="23" dur="500"/>
                                        <p:tgtEl>
                                          <p:spTgt spid="53252">
                                            <p:txEl>
                                              <p:charRg st="64" end="10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53252">
                                            <p:txEl>
                                              <p:charRg st="138" end="144"/>
                                            </p:txEl>
                                          </p:spTgt>
                                        </p:tgtEl>
                                        <p:attrNameLst>
                                          <p:attrName>style.visibility</p:attrName>
                                        </p:attrNameLst>
                                      </p:cBhvr>
                                      <p:to>
                                        <p:strVal val="visible"/>
                                      </p:to>
                                    </p:set>
                                    <p:animEffect transition="in" filter="blinds(horizontal)">
                                      <p:cBhvr>
                                        <p:cTn id="28" dur="500"/>
                                        <p:tgtEl>
                                          <p:spTgt spid="53252">
                                            <p:txEl>
                                              <p:charRg st="138" end="144"/>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53252">
                                            <p:txEl>
                                              <p:charRg st="144" end="166"/>
                                            </p:txEl>
                                          </p:spTgt>
                                        </p:tgtEl>
                                        <p:attrNameLst>
                                          <p:attrName>style.visibility</p:attrName>
                                        </p:attrNameLst>
                                      </p:cBhvr>
                                      <p:to>
                                        <p:strVal val="visible"/>
                                      </p:to>
                                    </p:set>
                                    <p:animEffect transition="in" filter="blinds(horizontal)">
                                      <p:cBhvr>
                                        <p:cTn id="31" dur="500"/>
                                        <p:tgtEl>
                                          <p:spTgt spid="53252">
                                            <p:txEl>
                                              <p:charRg st="144" end="166"/>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53252">
                                            <p:txEl>
                                              <p:charRg st="166" end="184"/>
                                            </p:txEl>
                                          </p:spTgt>
                                        </p:tgtEl>
                                        <p:attrNameLst>
                                          <p:attrName>style.visibility</p:attrName>
                                        </p:attrNameLst>
                                      </p:cBhvr>
                                      <p:to>
                                        <p:strVal val="visible"/>
                                      </p:to>
                                    </p:set>
                                    <p:animEffect transition="in" filter="blinds(horizontal)">
                                      <p:cBhvr>
                                        <p:cTn id="34" dur="500"/>
                                        <p:tgtEl>
                                          <p:spTgt spid="53252">
                                            <p:txEl>
                                              <p:charRg st="166" end="18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Text Box 2"/>
          <p:cNvSpPr txBox="1"/>
          <p:nvPr/>
        </p:nvSpPr>
        <p:spPr>
          <a:xfrm>
            <a:off x="626110" y="224155"/>
            <a:ext cx="9782810" cy="1076325"/>
          </a:xfrm>
          <a:prstGeom prst="rect">
            <a:avLst/>
          </a:prstGeom>
          <a:noFill/>
          <a:ln w="9525">
            <a:noFill/>
          </a:ln>
        </p:spPr>
        <p:txBody>
          <a:bodyPr wrap="square" anchor="t" anchorCtr="0">
            <a:spAutoFit/>
          </a:bodyPr>
          <a:p>
            <a:r>
              <a:rPr lang="zh-CN" altLang="en-US" sz="3200" dirty="0">
                <a:latin typeface="黑体" panose="02010609060101010101" charset="-122"/>
                <a:ea typeface="微软雅黑" panose="020B0503020204020204" pitchFamily="34" charset="-122"/>
                <a:sym typeface="黑体" panose="02010609060101010101" charset="-122"/>
              </a:rPr>
              <a:t>    20世纪50年代中国与20世纪30年代苏联的经济建设的主要相似之处和存在的共同问题。</a:t>
            </a:r>
            <a:endParaRPr lang="zh-CN" altLang="en-US" sz="3200" dirty="0">
              <a:latin typeface="黑体" panose="02010609060101010101" charset="-122"/>
              <a:ea typeface="微软雅黑" panose="020B0503020204020204" pitchFamily="34" charset="-122"/>
              <a:sym typeface="黑体" panose="02010609060101010101" charset="-122"/>
            </a:endParaRPr>
          </a:p>
        </p:txBody>
      </p:sp>
      <p:sp>
        <p:nvSpPr>
          <p:cNvPr id="50178" name="Text Box 3"/>
          <p:cNvSpPr txBox="1"/>
          <p:nvPr/>
        </p:nvSpPr>
        <p:spPr>
          <a:xfrm>
            <a:off x="1752600" y="1371600"/>
            <a:ext cx="8839200" cy="2306955"/>
          </a:xfrm>
          <a:prstGeom prst="rect">
            <a:avLst/>
          </a:prstGeom>
          <a:noFill/>
          <a:ln w="9525">
            <a:noFill/>
          </a:ln>
        </p:spPr>
        <p:txBody>
          <a:bodyPr anchor="t" anchorCtr="0">
            <a:spAutoFit/>
          </a:bodyPr>
          <a:p>
            <a:r>
              <a:rPr lang="zh-CN" altLang="en-US" sz="2400" dirty="0">
                <a:latin typeface="微软雅黑" panose="020B0503020204020204" pitchFamily="34" charset="-122"/>
                <a:ea typeface="微软雅黑" panose="020B0503020204020204" pitchFamily="34" charset="-122"/>
                <a:sym typeface="宋体" panose="02010600030101010101" pitchFamily="2" charset="-122"/>
              </a:rPr>
              <a:t>主要相似之处：</a:t>
            </a:r>
            <a:endParaRPr lang="zh-CN" altLang="en-US" sz="2400" dirty="0">
              <a:latin typeface="微软雅黑" panose="020B0503020204020204" pitchFamily="34" charset="-122"/>
              <a:ea typeface="微软雅黑" panose="020B0503020204020204" pitchFamily="34" charset="-122"/>
              <a:sym typeface="宋体" panose="02010600030101010101" pitchFamily="2" charset="-122"/>
            </a:endParaRPr>
          </a:p>
          <a:p>
            <a:r>
              <a:rPr lang="zh-CN" altLang="en-US" sz="2400" dirty="0">
                <a:latin typeface="微软雅黑" panose="020B0503020204020204" pitchFamily="34" charset="-122"/>
                <a:ea typeface="微软雅黑" panose="020B0503020204020204" pitchFamily="34" charset="-122"/>
                <a:sym typeface="宋体" panose="02010600030101010101" pitchFamily="2" charset="-122"/>
              </a:rPr>
              <a:t>        社会主义制度建设与经济建设同时进行；制订了五年计划；重工业发展迅速，轻工业发展相对缓慢，农业生产发展滞后。</a:t>
            </a:r>
            <a:endParaRPr lang="zh-CN" altLang="en-US" sz="2400" dirty="0">
              <a:latin typeface="微软雅黑" panose="020B0503020204020204" pitchFamily="34" charset="-122"/>
              <a:ea typeface="微软雅黑" panose="020B0503020204020204" pitchFamily="34" charset="-122"/>
              <a:sym typeface="宋体" panose="02010600030101010101" pitchFamily="2" charset="-122"/>
            </a:endParaRPr>
          </a:p>
          <a:p>
            <a:r>
              <a:rPr lang="zh-CN" altLang="en-US" sz="2400" dirty="0">
                <a:latin typeface="微软雅黑" panose="020B0503020204020204" pitchFamily="34" charset="-122"/>
                <a:ea typeface="微软雅黑" panose="020B0503020204020204" pitchFamily="34" charset="-122"/>
                <a:sym typeface="宋体" panose="02010600030101010101" pitchFamily="2" charset="-122"/>
              </a:rPr>
              <a:t>共同问题：</a:t>
            </a:r>
            <a:endParaRPr lang="zh-CN" altLang="en-US" sz="2400" dirty="0">
              <a:latin typeface="微软雅黑" panose="020B0503020204020204" pitchFamily="34" charset="-122"/>
              <a:ea typeface="微软雅黑" panose="020B0503020204020204" pitchFamily="34" charset="-122"/>
              <a:sym typeface="宋体" panose="02010600030101010101" pitchFamily="2" charset="-122"/>
            </a:endParaRPr>
          </a:p>
          <a:p>
            <a:r>
              <a:rPr lang="zh-CN" altLang="en-US" sz="2400" dirty="0">
                <a:latin typeface="微软雅黑" panose="020B0503020204020204" pitchFamily="34" charset="-122"/>
                <a:ea typeface="微软雅黑" panose="020B0503020204020204" pitchFamily="34" charset="-122"/>
                <a:sym typeface="宋体" panose="02010600030101010101" pitchFamily="2" charset="-122"/>
              </a:rPr>
              <a:t>        国民经济结构不合理(或片面强调重工业，导致农、轻、重比例严重失调)；以忽视农业为代价发展工业。</a:t>
            </a:r>
            <a:endParaRPr lang="zh-CN" altLang="en-US" sz="24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50179" name="Text Box 4"/>
          <p:cNvSpPr txBox="1"/>
          <p:nvPr/>
        </p:nvSpPr>
        <p:spPr>
          <a:xfrm>
            <a:off x="1638300" y="3749675"/>
            <a:ext cx="9029700" cy="2676525"/>
          </a:xfrm>
          <a:prstGeom prst="rect">
            <a:avLst/>
          </a:prstGeom>
          <a:noFill/>
          <a:ln w="9525">
            <a:noFill/>
          </a:ln>
        </p:spPr>
        <p:txBody>
          <a:bodyPr wrap="square" anchor="t" anchorCtr="0">
            <a:spAutoFit/>
          </a:bodyPr>
          <a:p>
            <a:r>
              <a:rPr lang="zh-CN" altLang="en-US" sz="2800" dirty="0">
                <a:latin typeface="微软雅黑" panose="020B0503020204020204" pitchFamily="34" charset="-122"/>
                <a:ea typeface="微软雅黑" panose="020B0503020204020204" pitchFamily="34" charset="-122"/>
                <a:sym typeface="宋体" panose="02010600030101010101" pitchFamily="2" charset="-122"/>
              </a:rPr>
              <a:t>我国经济建设经验教训</a:t>
            </a:r>
            <a:r>
              <a:rPr lang="zh-CN" altLang="en-US" sz="2400" dirty="0">
                <a:latin typeface="微软雅黑" panose="020B0503020204020204" pitchFamily="34" charset="-122"/>
                <a:ea typeface="微软雅黑" panose="020B0503020204020204" pitchFamily="34" charset="-122"/>
                <a:sym typeface="宋体" panose="02010600030101010101" pitchFamily="2" charset="-122"/>
              </a:rPr>
              <a:t>（从大跃进和人民公社化运动总结）。</a:t>
            </a:r>
            <a:endParaRPr lang="zh-CN" altLang="en-US" sz="2400" dirty="0">
              <a:latin typeface="微软雅黑" panose="020B0503020204020204" pitchFamily="34" charset="-122"/>
              <a:ea typeface="微软雅黑" panose="020B0503020204020204" pitchFamily="34" charset="-122"/>
              <a:sym typeface="宋体" panose="02010600030101010101" pitchFamily="2" charset="-122"/>
            </a:endParaRPr>
          </a:p>
          <a:p>
            <a:r>
              <a:rPr lang="zh-CN" altLang="zh-CN" sz="2800" dirty="0">
                <a:latin typeface="微软雅黑" panose="020B0503020204020204" pitchFamily="34" charset="-122"/>
                <a:ea typeface="微软雅黑" panose="020B0503020204020204" pitchFamily="34" charset="-122"/>
                <a:sym typeface="宋体" panose="02010600030101010101" pitchFamily="2" charset="-122"/>
              </a:rPr>
              <a:t>① </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从国情出发</a:t>
            </a:r>
            <a:r>
              <a:rPr lang="zh-CN" altLang="zh-CN" sz="280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正确分析国内的主要矛盾。</a:t>
            </a:r>
            <a:r>
              <a:rPr lang="en-US" altLang="zh-CN" sz="2800" dirty="0">
                <a:latin typeface="微软雅黑" panose="020B0503020204020204" pitchFamily="34" charset="-122"/>
                <a:ea typeface="微软雅黑" panose="020B0503020204020204" pitchFamily="34" charset="-122"/>
                <a:sym typeface="宋体" panose="02010600030101010101" pitchFamily="2" charset="-122"/>
              </a:rPr>
              <a:t>② </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必须以经济建设为中心</a:t>
            </a:r>
            <a:r>
              <a:rPr lang="zh-CN" altLang="zh-CN" sz="280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大力发展生产力 。</a:t>
            </a:r>
            <a:r>
              <a:rPr lang="en-US" altLang="zh-CN" sz="2800" dirty="0">
                <a:latin typeface="微软雅黑" panose="020B0503020204020204" pitchFamily="34" charset="-122"/>
                <a:ea typeface="微软雅黑" panose="020B0503020204020204" pitchFamily="34" charset="-122"/>
                <a:sym typeface="宋体" panose="02010600030101010101" pitchFamily="2" charset="-122"/>
              </a:rPr>
              <a:t>③</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经济建设必须遵循客观规律</a:t>
            </a:r>
            <a:r>
              <a:rPr lang="zh-CN" altLang="zh-CN" sz="280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不能超越生产力的发展水平。</a:t>
            </a:r>
            <a:r>
              <a:rPr lang="en-US" altLang="zh-CN" sz="2800" dirty="0">
                <a:latin typeface="微软雅黑" panose="020B0503020204020204" pitchFamily="34" charset="-122"/>
                <a:ea typeface="微软雅黑" panose="020B0503020204020204" pitchFamily="34" charset="-122"/>
                <a:sym typeface="宋体" panose="02010600030101010101" pitchFamily="2" charset="-122"/>
              </a:rPr>
              <a:t>④</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必须坚持民主集中制原则</a:t>
            </a:r>
            <a:r>
              <a:rPr lang="zh-CN" altLang="zh-CN" sz="280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发扬党内民主。</a:t>
            </a:r>
            <a:r>
              <a:rPr lang="en-US" altLang="zh-CN" sz="2800" dirty="0">
                <a:latin typeface="微软雅黑" panose="020B0503020204020204" pitchFamily="34" charset="-122"/>
                <a:ea typeface="微软雅黑" panose="020B0503020204020204" pitchFamily="34" charset="-122"/>
                <a:sym typeface="宋体" panose="02010600030101010101" pitchFamily="2" charset="-122"/>
              </a:rPr>
              <a:t>⑤</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总之</a:t>
            </a:r>
            <a:r>
              <a:rPr lang="zh-CN" altLang="zh-CN" sz="280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社会主义建设</a:t>
            </a:r>
            <a:r>
              <a:rPr lang="zh-CN" altLang="zh-CN" sz="280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必须坚持实事求是，一切从实际出发。</a:t>
            </a:r>
            <a:endParaRPr lang="zh-CN" altLang="en-US" sz="2800" dirty="0">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Text Box 2"/>
          <p:cNvSpPr txBox="1"/>
          <p:nvPr/>
        </p:nvSpPr>
        <p:spPr>
          <a:xfrm>
            <a:off x="1778000" y="152400"/>
            <a:ext cx="5080000" cy="583565"/>
          </a:xfrm>
          <a:prstGeom prst="rect">
            <a:avLst/>
          </a:prstGeom>
          <a:noFill/>
          <a:ln w="9525">
            <a:noFill/>
          </a:ln>
        </p:spPr>
        <p:txBody>
          <a:bodyPr anchor="t" anchorCtr="0">
            <a:spAutoFit/>
          </a:bodyPr>
          <a:p>
            <a:r>
              <a:rPr lang="zh-CN" altLang="en-US" sz="3200" dirty="0">
                <a:latin typeface="黑体" panose="02010609060101010101" charset="-122"/>
                <a:ea typeface="微软雅黑" panose="020B0503020204020204" pitchFamily="34" charset="-122"/>
                <a:sym typeface="黑体" panose="02010609060101010101" charset="-122"/>
              </a:rPr>
              <a:t>二、思想</a:t>
            </a:r>
            <a:endParaRPr lang="zh-CN" altLang="en-US" sz="3200" dirty="0">
              <a:latin typeface="黑体" panose="02010609060101010101" charset="-122"/>
              <a:ea typeface="微软雅黑" panose="020B0503020204020204" pitchFamily="34" charset="-122"/>
              <a:sym typeface="黑体" panose="02010609060101010101" charset="-122"/>
            </a:endParaRPr>
          </a:p>
        </p:txBody>
      </p:sp>
      <p:sp>
        <p:nvSpPr>
          <p:cNvPr id="51202" name="Text Box 3"/>
          <p:cNvSpPr txBox="1"/>
          <p:nvPr/>
        </p:nvSpPr>
        <p:spPr>
          <a:xfrm>
            <a:off x="1752600" y="914400"/>
            <a:ext cx="7751763" cy="3046095"/>
          </a:xfrm>
          <a:prstGeom prst="rect">
            <a:avLst/>
          </a:prstGeom>
          <a:noFill/>
          <a:ln w="9525">
            <a:noFill/>
          </a:ln>
        </p:spPr>
        <p:txBody>
          <a:bodyPr wrap="square" anchor="t" anchorCtr="0">
            <a:spAutoFit/>
          </a:bodyPr>
          <a:p>
            <a:r>
              <a:rPr lang="zh-CN" altLang="en-US" sz="3200" dirty="0">
                <a:latin typeface="楷体" panose="02010609060101010101" pitchFamily="49" charset="-122"/>
                <a:ea typeface="楷体" panose="02010609060101010101" pitchFamily="49" charset="-122"/>
                <a:sym typeface="Arial" panose="020B0604020202020204" pitchFamily="34" charset="0"/>
              </a:rPr>
              <a:t>    毛泽东的《关于正确处理人民内部矛盾问题》等报告中，提出了一系列在社会主义建设方面理论，发展了马克思主义学说。</a:t>
            </a:r>
            <a:endParaRPr lang="zh-CN" altLang="en-US" sz="3200" dirty="0">
              <a:latin typeface="楷体" panose="02010609060101010101" pitchFamily="49" charset="-122"/>
              <a:ea typeface="楷体" panose="02010609060101010101" pitchFamily="49" charset="-122"/>
              <a:sym typeface="Arial" panose="020B0604020202020204" pitchFamily="34" charset="0"/>
            </a:endParaRPr>
          </a:p>
          <a:p>
            <a:r>
              <a:rPr lang="en-US" altLang="zh-CN" sz="3200" dirty="0">
                <a:latin typeface="楷体" panose="02010609060101010101" pitchFamily="49" charset="-122"/>
                <a:ea typeface="楷体" panose="02010609060101010101" pitchFamily="49" charset="-122"/>
                <a:sym typeface="Arial" panose="020B0604020202020204" pitchFamily="34" charset="0"/>
              </a:rPr>
              <a:t>    1</a:t>
            </a:r>
            <a:r>
              <a:rPr lang="zh-CN" altLang="en-US" sz="3200" dirty="0">
                <a:latin typeface="楷体" panose="02010609060101010101" pitchFamily="49" charset="-122"/>
                <a:ea typeface="楷体" panose="02010609060101010101" pitchFamily="49" charset="-122"/>
                <a:sym typeface="Arial" panose="020B0604020202020204" pitchFamily="34" charset="0"/>
              </a:rPr>
              <a:t>957年4月发动整风运动，内容是:反官僚主义、宗派主义和主观主义。</a:t>
            </a:r>
            <a:endParaRPr lang="zh-CN" altLang="en-US" sz="3200" dirty="0">
              <a:latin typeface="楷体" panose="02010609060101010101" pitchFamily="49" charset="-122"/>
              <a:ea typeface="楷体" panose="02010609060101010101" pitchFamily="49" charset="-122"/>
              <a:sym typeface="Arial" panose="020B0604020202020204" pitchFamily="34" charset="0"/>
            </a:endParaRPr>
          </a:p>
        </p:txBody>
      </p:sp>
      <p:sp>
        <p:nvSpPr>
          <p:cNvPr id="2" name="文本框 1"/>
          <p:cNvSpPr txBox="1"/>
          <p:nvPr/>
        </p:nvSpPr>
        <p:spPr>
          <a:xfrm>
            <a:off x="1743710" y="4678680"/>
            <a:ext cx="5212080" cy="645160"/>
          </a:xfrm>
          <a:prstGeom prst="rect">
            <a:avLst/>
          </a:prstGeom>
          <a:noFill/>
        </p:spPr>
        <p:txBody>
          <a:bodyPr wrap="none" rtlCol="0">
            <a:spAutoFit/>
          </a:bodyPr>
          <a:p>
            <a:r>
              <a:rPr lang="zh-CN" altLang="en-US" sz="3600"/>
              <a:t>三、外交：</a:t>
            </a:r>
            <a:r>
              <a:rPr lang="zh-CN" altLang="en-US" sz="3600">
                <a:solidFill>
                  <a:schemeClr val="accent3">
                    <a:lumMod val="50000"/>
                  </a:schemeClr>
                </a:solidFill>
              </a:rPr>
              <a:t>两个拳头出击</a:t>
            </a:r>
            <a:endParaRPr lang="zh-CN" altLang="en-US" sz="3600">
              <a:solidFill>
                <a:schemeClr val="accent3">
                  <a:lumMod val="50000"/>
                </a:schemeClr>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Rectangle 1"/>
          <p:cNvSpPr/>
          <p:nvPr/>
        </p:nvSpPr>
        <p:spPr>
          <a:xfrm>
            <a:off x="304800" y="510064"/>
            <a:ext cx="11442700" cy="5775960"/>
          </a:xfrm>
          <a:prstGeom prst="rect">
            <a:avLst/>
          </a:prstGeom>
          <a:noFill/>
          <a:ln w="9525">
            <a:noFill/>
          </a:ln>
        </p:spPr>
        <p:txBody>
          <a:bodyPr wrap="square" lIns="91440" tIns="45720" rIns="91440" bIns="45720" anchor="ctr" anchorCtr="0">
            <a:spAutoFit/>
          </a:bodyPr>
          <a:p>
            <a:pPr indent="457200" defTabSz="914400">
              <a:lnSpc>
                <a:spcPct val="120000"/>
              </a:lnSpc>
              <a:buClrTx/>
              <a:buSzPct val="100000"/>
              <a:buFontTx/>
              <a:buNone/>
              <a:tabLst>
                <a:tab pos="2968625" algn="l"/>
              </a:tabLst>
            </a:pPr>
            <a:r>
              <a:rPr lang="zh-CN" altLang="zh-CN" sz="2800" b="1" baseline="0">
                <a:latin typeface="微软雅黑" panose="020B0503020204020204" pitchFamily="34" charset="-122"/>
                <a:sym typeface="Wingdings" panose="05000000000000000000" pitchFamily="2" charset="2"/>
              </a:rPr>
              <a:t>【知识拓展】关于正确处理人民内部矛盾</a:t>
            </a:r>
            <a:endParaRPr lang="en-US" altLang="zh-CN" sz="2800" b="1" baseline="0">
              <a:latin typeface="微软雅黑" panose="020B0503020204020204" pitchFamily="34" charset="-122"/>
              <a:sym typeface="Wingdings" panose="05000000000000000000" pitchFamily="2" charset="2"/>
            </a:endParaRPr>
          </a:p>
          <a:p>
            <a:pPr indent="457200" defTabSz="914400">
              <a:lnSpc>
                <a:spcPct val="120000"/>
              </a:lnSpc>
              <a:buClrTx/>
              <a:buSzPct val="100000"/>
              <a:buFontTx/>
              <a:buNone/>
              <a:tabLst>
                <a:tab pos="2968625" algn="l"/>
              </a:tabLst>
            </a:pPr>
            <a:r>
              <a:rPr lang="zh-CN" altLang="zh-CN" sz="2800" b="1" baseline="0">
                <a:latin typeface="微软雅黑" panose="020B0503020204020204" pitchFamily="34" charset="-122"/>
                <a:sym typeface="Wingdings" panose="05000000000000000000" pitchFamily="2" charset="2"/>
              </a:rPr>
              <a:t>基本思想是：把正确区分和处理</a:t>
            </a:r>
            <a:r>
              <a:rPr lang="zh-CN" altLang="en-US" sz="2800" b="1" baseline="0">
                <a:latin typeface="微软雅黑" panose="020B0503020204020204" pitchFamily="34" charset="-122"/>
                <a:sym typeface="Wingdings" panose="05000000000000000000" pitchFamily="2" charset="2"/>
                <a:hlinkClick r:id="rId1"/>
              </a:rPr>
              <a:t>人民内部矛盾</a:t>
            </a:r>
            <a:r>
              <a:rPr lang="zh-CN" altLang="en-US" sz="2800" b="1" baseline="0">
                <a:latin typeface="微软雅黑" panose="020B0503020204020204" pitchFamily="34" charset="-122"/>
                <a:sym typeface="Wingdings" panose="05000000000000000000" pitchFamily="2" charset="2"/>
              </a:rPr>
              <a:t>，作为社会主义国家政治生活的主要内容。</a:t>
            </a:r>
            <a:r>
              <a:rPr lang="zh-CN" altLang="en-US" sz="2800" b="1" baseline="0">
                <a:latin typeface="微软雅黑" panose="020B0503020204020204" pitchFamily="34" charset="-122"/>
                <a:sym typeface="Wingdings" panose="05000000000000000000" pitchFamily="2" charset="2"/>
                <a:hlinkClick r:id="rId2"/>
              </a:rPr>
              <a:t>社会主义社会</a:t>
            </a:r>
            <a:r>
              <a:rPr lang="zh-CN" altLang="en-US" sz="2800" b="1" baseline="0">
                <a:latin typeface="微软雅黑" panose="020B0503020204020204" pitchFamily="34" charset="-122"/>
                <a:sym typeface="Wingdings" panose="05000000000000000000" pitchFamily="2" charset="2"/>
              </a:rPr>
              <a:t>的基本矛盾仍然是生产关系和生产力之间的矛盾，上层建筑和</a:t>
            </a:r>
            <a:r>
              <a:rPr lang="zh-CN" altLang="en-US" sz="2800" b="1" baseline="0">
                <a:latin typeface="微软雅黑" panose="020B0503020204020204" pitchFamily="34" charset="-122"/>
                <a:sym typeface="Wingdings" panose="05000000000000000000" pitchFamily="2" charset="2"/>
                <a:hlinkClick r:id="rId3"/>
              </a:rPr>
              <a:t>经济基础</a:t>
            </a:r>
            <a:r>
              <a:rPr lang="zh-CN" altLang="en-US" sz="2800" b="1" baseline="0">
                <a:latin typeface="微软雅黑" panose="020B0503020204020204" pitchFamily="34" charset="-122"/>
                <a:sym typeface="Wingdings" panose="05000000000000000000" pitchFamily="2" charset="2"/>
              </a:rPr>
              <a:t>之间的矛盾；全面地分析了各种类型的人民内部矛盾，系统地论述了正确处理各种矛盾的方针政策。</a:t>
            </a:r>
            <a:endParaRPr lang="en-US" altLang="zh-CN" sz="2800" b="1" baseline="0">
              <a:latin typeface="微软雅黑" panose="020B0503020204020204" pitchFamily="34" charset="-122"/>
              <a:sym typeface="Wingdings" panose="05000000000000000000" pitchFamily="2" charset="2"/>
            </a:endParaRPr>
          </a:p>
          <a:p>
            <a:pPr indent="457200" defTabSz="914400">
              <a:lnSpc>
                <a:spcPct val="120000"/>
              </a:lnSpc>
              <a:buClrTx/>
              <a:buSzPct val="100000"/>
              <a:buFontTx/>
              <a:buNone/>
              <a:tabLst>
                <a:tab pos="2968625" algn="l"/>
              </a:tabLst>
            </a:pPr>
            <a:r>
              <a:rPr lang="zh-CN" altLang="en-US" sz="2800" b="1" baseline="0">
                <a:latin typeface="微软雅黑" panose="020B0503020204020204" pitchFamily="34" charset="-122"/>
                <a:sym typeface="Wingdings" panose="05000000000000000000" pitchFamily="2" charset="2"/>
              </a:rPr>
              <a:t>指出：要用</a:t>
            </a:r>
            <a:r>
              <a:rPr lang="zh-CN" altLang="en-US" sz="2800" b="1" baseline="0">
                <a:solidFill>
                  <a:srgbClr val="FF0000"/>
                </a:solidFill>
                <a:latin typeface="微软雅黑" panose="020B0503020204020204" pitchFamily="34" charset="-122"/>
                <a:sym typeface="Wingdings" panose="05000000000000000000" pitchFamily="2" charset="2"/>
              </a:rPr>
              <a:t>民主的方法</a:t>
            </a:r>
            <a:r>
              <a:rPr lang="zh-CN" altLang="en-US" sz="2800" b="1" baseline="0">
                <a:latin typeface="微软雅黑" panose="020B0503020204020204" pitchFamily="34" charset="-122"/>
                <a:sym typeface="Wingdings" panose="05000000000000000000" pitchFamily="2" charset="2"/>
              </a:rPr>
              <a:t>，用</a:t>
            </a:r>
            <a:r>
              <a:rPr lang="en-US" altLang="zh-CN" sz="2800" b="1" baseline="0">
                <a:solidFill>
                  <a:srgbClr val="FF0000"/>
                </a:solidFill>
                <a:latin typeface="微软雅黑" panose="020B0503020204020204" pitchFamily="34" charset="-122"/>
                <a:sym typeface="Wingdings" panose="05000000000000000000" pitchFamily="2" charset="2"/>
              </a:rPr>
              <a:t>“</a:t>
            </a:r>
            <a:r>
              <a:rPr lang="zh-CN" altLang="en-US" sz="2800" b="1" baseline="0">
                <a:solidFill>
                  <a:srgbClr val="FF0000"/>
                </a:solidFill>
                <a:latin typeface="微软雅黑" panose="020B0503020204020204" pitchFamily="34" charset="-122"/>
                <a:sym typeface="Wingdings" panose="05000000000000000000" pitchFamily="2" charset="2"/>
              </a:rPr>
              <a:t>团结</a:t>
            </a:r>
            <a:r>
              <a:rPr lang="en-US" altLang="zh-CN" sz="2800" b="1" baseline="0">
                <a:solidFill>
                  <a:srgbClr val="FF0000"/>
                </a:solidFill>
                <a:latin typeface="微软雅黑" panose="020B0503020204020204" pitchFamily="34" charset="-122"/>
                <a:sym typeface="Wingdings" panose="05000000000000000000" pitchFamily="2" charset="2"/>
              </a:rPr>
              <a:t>-</a:t>
            </a:r>
            <a:r>
              <a:rPr lang="zh-CN" altLang="en-US" sz="2800" b="1" baseline="0">
                <a:solidFill>
                  <a:srgbClr val="FF0000"/>
                </a:solidFill>
                <a:latin typeface="微软雅黑" panose="020B0503020204020204" pitchFamily="34" charset="-122"/>
                <a:sym typeface="Wingdings" panose="05000000000000000000" pitchFamily="2" charset="2"/>
              </a:rPr>
              <a:t>批评</a:t>
            </a:r>
            <a:r>
              <a:rPr lang="en-US" altLang="zh-CN" sz="2800" b="1" baseline="0">
                <a:solidFill>
                  <a:srgbClr val="FF0000"/>
                </a:solidFill>
                <a:latin typeface="微软雅黑" panose="020B0503020204020204" pitchFamily="34" charset="-122"/>
                <a:sym typeface="Wingdings" panose="05000000000000000000" pitchFamily="2" charset="2"/>
              </a:rPr>
              <a:t>-</a:t>
            </a:r>
            <a:r>
              <a:rPr lang="zh-CN" altLang="en-US" sz="2800" b="1" baseline="0">
                <a:solidFill>
                  <a:srgbClr val="FF0000"/>
                </a:solidFill>
                <a:latin typeface="微软雅黑" panose="020B0503020204020204" pitchFamily="34" charset="-122"/>
                <a:sym typeface="Wingdings" panose="05000000000000000000" pitchFamily="2" charset="2"/>
              </a:rPr>
              <a:t>团结</a:t>
            </a:r>
            <a:r>
              <a:rPr lang="en-US" altLang="zh-CN" sz="2800" b="1" baseline="0">
                <a:solidFill>
                  <a:srgbClr val="FF0000"/>
                </a:solidFill>
                <a:latin typeface="微软雅黑" panose="020B0503020204020204" pitchFamily="34" charset="-122"/>
                <a:sym typeface="Wingdings" panose="05000000000000000000" pitchFamily="2" charset="2"/>
              </a:rPr>
              <a:t>”</a:t>
            </a:r>
            <a:r>
              <a:rPr lang="zh-CN" altLang="en-US" sz="2800" b="1" baseline="0">
                <a:solidFill>
                  <a:srgbClr val="FF0000"/>
                </a:solidFill>
                <a:latin typeface="微软雅黑" panose="020B0503020204020204" pitchFamily="34" charset="-122"/>
                <a:sym typeface="Wingdings" panose="05000000000000000000" pitchFamily="2" charset="2"/>
              </a:rPr>
              <a:t>的公式</a:t>
            </a:r>
            <a:r>
              <a:rPr lang="zh-CN" altLang="en-US" sz="2800" b="1" baseline="0">
                <a:latin typeface="微软雅黑" panose="020B0503020204020204" pitchFamily="34" charset="-122"/>
                <a:sym typeface="Wingdings" panose="05000000000000000000" pitchFamily="2" charset="2"/>
              </a:rPr>
              <a:t>，作为从政治上处理人民内部矛盾的原则；解决经济领域中的矛盾，应依据发展生产，统筹安排，兼顾国家、集体和个人三者利益的原则；</a:t>
            </a:r>
            <a:endParaRPr lang="en-US" altLang="zh-CN" sz="2800" b="1" baseline="0">
              <a:latin typeface="微软雅黑" panose="020B0503020204020204" pitchFamily="34" charset="-122"/>
              <a:sym typeface="Wingdings" panose="05000000000000000000" pitchFamily="2" charset="2"/>
            </a:endParaRPr>
          </a:p>
          <a:p>
            <a:pPr indent="457200" defTabSz="914400">
              <a:lnSpc>
                <a:spcPct val="120000"/>
              </a:lnSpc>
              <a:buClrTx/>
              <a:buSzPct val="100000"/>
              <a:buFontTx/>
              <a:buNone/>
              <a:tabLst>
                <a:tab pos="2968625" algn="l"/>
              </a:tabLst>
            </a:pPr>
            <a:r>
              <a:rPr lang="zh-CN" altLang="en-US" sz="2800" b="1" baseline="0">
                <a:solidFill>
                  <a:srgbClr val="FF0000"/>
                </a:solidFill>
                <a:latin typeface="微软雅黑" panose="020B0503020204020204" pitchFamily="34" charset="-122"/>
                <a:sym typeface="Wingdings" panose="05000000000000000000" pitchFamily="2" charset="2"/>
              </a:rPr>
              <a:t>科学文化上的问题，应采取</a:t>
            </a:r>
            <a:r>
              <a:rPr lang="en-US" altLang="zh-CN" sz="2800" b="1" baseline="0">
                <a:solidFill>
                  <a:srgbClr val="FF0000"/>
                </a:solidFill>
                <a:latin typeface="微软雅黑" panose="020B0503020204020204" pitchFamily="34" charset="-122"/>
                <a:sym typeface="Wingdings" panose="05000000000000000000" pitchFamily="2" charset="2"/>
              </a:rPr>
              <a:t>“</a:t>
            </a:r>
            <a:r>
              <a:rPr lang="zh-CN" altLang="en-US" sz="2800" b="1" baseline="0">
                <a:solidFill>
                  <a:srgbClr val="FF0000"/>
                </a:solidFill>
                <a:latin typeface="微软雅黑" panose="020B0503020204020204" pitchFamily="34" charset="-122"/>
                <a:sym typeface="Wingdings" panose="05000000000000000000" pitchFamily="2" charset="2"/>
              </a:rPr>
              <a:t>百花齐放，百家争鸣</a:t>
            </a:r>
            <a:r>
              <a:rPr lang="en-US" altLang="zh-CN" sz="2800" b="1" baseline="0">
                <a:solidFill>
                  <a:srgbClr val="FF0000"/>
                </a:solidFill>
                <a:latin typeface="微软雅黑" panose="020B0503020204020204" pitchFamily="34" charset="-122"/>
                <a:sym typeface="Wingdings" panose="05000000000000000000" pitchFamily="2" charset="2"/>
              </a:rPr>
              <a:t>”</a:t>
            </a:r>
            <a:r>
              <a:rPr lang="zh-CN" altLang="en-US" sz="2800" b="1" baseline="0">
                <a:solidFill>
                  <a:srgbClr val="FF0000"/>
                </a:solidFill>
                <a:latin typeface="微软雅黑" panose="020B0503020204020204" pitchFamily="34" charset="-122"/>
                <a:sym typeface="Wingdings" panose="05000000000000000000" pitchFamily="2" charset="2"/>
              </a:rPr>
              <a:t>的方针</a:t>
            </a:r>
            <a:r>
              <a:rPr lang="zh-CN" altLang="en-US" sz="2800" b="1" baseline="0">
                <a:latin typeface="微软雅黑" panose="020B0503020204020204" pitchFamily="34" charset="-122"/>
                <a:sym typeface="Wingdings" panose="05000000000000000000" pitchFamily="2" charset="2"/>
              </a:rPr>
              <a:t>民族关系中的矛盾，应采取加强民族团结，帮助各少数民族发展经济文化的方针；</a:t>
            </a:r>
            <a:endParaRPr lang="zh-CN" altLang="en-US" sz="2800" b="1" baseline="0">
              <a:latin typeface="微软雅黑" panose="020B0503020204020204" pitchFamily="34" charset="-122"/>
              <a:sym typeface="Wingdings" panose="05000000000000000000" pitchFamily="2" charset="2"/>
            </a:endParaRPr>
          </a:p>
          <a:p>
            <a:pPr indent="457200" defTabSz="914400">
              <a:lnSpc>
                <a:spcPct val="120000"/>
              </a:lnSpc>
              <a:buClrTx/>
              <a:buSzPct val="100000"/>
              <a:buFontTx/>
              <a:buNone/>
              <a:tabLst>
                <a:tab pos="2968625" algn="l"/>
              </a:tabLst>
            </a:pPr>
            <a:r>
              <a:rPr lang="zh-CN" altLang="en-US" sz="2800" b="1" baseline="0">
                <a:latin typeface="微软雅黑" panose="020B0503020204020204" pitchFamily="34" charset="-122"/>
                <a:sym typeface="Wingdings" panose="05000000000000000000" pitchFamily="2" charset="2"/>
              </a:rPr>
              <a:t>在与</a:t>
            </a:r>
            <a:r>
              <a:rPr lang="zh-CN" altLang="en-US" sz="2800" b="1" baseline="0">
                <a:latin typeface="微软雅黑" panose="020B0503020204020204" pitchFamily="34" charset="-122"/>
                <a:sym typeface="Wingdings" panose="05000000000000000000" pitchFamily="2" charset="2"/>
                <a:hlinkClick r:id="rId4"/>
              </a:rPr>
              <a:t>民主党派</a:t>
            </a:r>
            <a:r>
              <a:rPr lang="zh-CN" altLang="en-US" sz="2800" b="1" baseline="0">
                <a:latin typeface="微软雅黑" panose="020B0503020204020204" pitchFamily="34" charset="-122"/>
                <a:sym typeface="Wingdings" panose="05000000000000000000" pitchFamily="2" charset="2"/>
              </a:rPr>
              <a:t>关系上，应实行“长期共存，互相监督”的方针等。</a:t>
            </a:r>
            <a:endParaRPr lang="zh-CN" altLang="en-US" sz="2800" b="1" baseline="0">
              <a:latin typeface="微软雅黑" panose="020B0503020204020204" pitchFamily="34" charset="-122"/>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Text Box 2"/>
          <p:cNvSpPr txBox="1"/>
          <p:nvPr/>
        </p:nvSpPr>
        <p:spPr>
          <a:xfrm>
            <a:off x="372745" y="795655"/>
            <a:ext cx="11664315" cy="2830195"/>
          </a:xfrm>
          <a:prstGeom prst="rect">
            <a:avLst/>
          </a:prstGeom>
          <a:noFill/>
          <a:ln w="9525">
            <a:noFill/>
          </a:ln>
        </p:spPr>
        <p:txBody>
          <a:bodyPr wrap="square" anchor="t" anchorCtr="0">
            <a:spAutoFit/>
          </a:bodyPr>
          <a:p>
            <a:pPr algn="ctr">
              <a:spcBef>
                <a:spcPct val="50000"/>
              </a:spcBef>
            </a:pPr>
            <a:r>
              <a:rPr lang="zh-CN" altLang="en-US" sz="8800" dirty="0">
                <a:gradFill>
                  <a:gsLst>
                    <a:gs pos="0">
                      <a:srgbClr val="7B32B2"/>
                    </a:gs>
                    <a:gs pos="100000">
                      <a:srgbClr val="401A5D"/>
                    </a:gs>
                  </a:gsLst>
                  <a:lin scaled="0"/>
                </a:gradFill>
                <a:latin typeface="Arial" panose="020B0604020202020204" pitchFamily="34" charset="0"/>
                <a:ea typeface="迷你简隶书" pitchFamily="1" charset="-122"/>
              </a:rPr>
              <a:t>中国现代史第</a:t>
            </a:r>
            <a:r>
              <a:rPr lang="zh-CN" altLang="en-US" sz="8800" dirty="0">
                <a:solidFill>
                  <a:schemeClr val="accent3">
                    <a:lumMod val="50000"/>
                  </a:schemeClr>
                </a:solidFill>
                <a:latin typeface="Arial" panose="020B0604020202020204" pitchFamily="34" charset="0"/>
                <a:ea typeface="迷你简隶书" pitchFamily="1" charset="-122"/>
              </a:rPr>
              <a:t>三</a:t>
            </a:r>
            <a:r>
              <a:rPr lang="zh-CN" altLang="en-US" sz="8800" dirty="0">
                <a:gradFill>
                  <a:gsLst>
                    <a:gs pos="0">
                      <a:srgbClr val="7B32B2"/>
                    </a:gs>
                    <a:gs pos="100000">
                      <a:srgbClr val="401A5D"/>
                    </a:gs>
                  </a:gsLst>
                  <a:lin scaled="0"/>
                </a:gradFill>
                <a:latin typeface="Arial" panose="020B0604020202020204" pitchFamily="34" charset="0"/>
                <a:ea typeface="迷你简隶书" pitchFamily="1" charset="-122"/>
              </a:rPr>
              <a:t>阶段</a:t>
            </a:r>
            <a:endParaRPr lang="zh-CN" altLang="en-US" sz="9600" dirty="0">
              <a:gradFill>
                <a:gsLst>
                  <a:gs pos="0">
                    <a:srgbClr val="7B32B2"/>
                  </a:gs>
                  <a:gs pos="100000">
                    <a:srgbClr val="401A5D"/>
                  </a:gs>
                </a:gsLst>
                <a:lin scaled="0"/>
              </a:gradFill>
              <a:latin typeface="Arial" panose="020B0604020202020204" pitchFamily="34" charset="0"/>
              <a:ea typeface="迷你简隶书" pitchFamily="1" charset="-122"/>
            </a:endParaRPr>
          </a:p>
          <a:p>
            <a:pPr algn="ctr">
              <a:spcBef>
                <a:spcPct val="50000"/>
              </a:spcBef>
            </a:pPr>
            <a:r>
              <a:rPr lang="zh-CN" altLang="en-US" sz="6000" dirty="0">
                <a:gradFill>
                  <a:gsLst>
                    <a:gs pos="0">
                      <a:srgbClr val="7B32B2"/>
                    </a:gs>
                    <a:gs pos="100000">
                      <a:srgbClr val="401A5D"/>
                    </a:gs>
                  </a:gsLst>
                  <a:lin scaled="0"/>
                </a:gradFill>
                <a:latin typeface="Arial" panose="020B0604020202020204" pitchFamily="34" charset="0"/>
                <a:ea typeface="迷你简隶书" pitchFamily="1" charset="-122"/>
              </a:rPr>
              <a:t>1966-1976</a:t>
            </a:r>
            <a:endParaRPr lang="zh-CN" altLang="en-US" sz="6000" dirty="0">
              <a:gradFill>
                <a:gsLst>
                  <a:gs pos="0">
                    <a:srgbClr val="7B32B2"/>
                  </a:gs>
                  <a:gs pos="100000">
                    <a:srgbClr val="401A5D"/>
                  </a:gs>
                </a:gsLst>
                <a:lin scaled="0"/>
              </a:gradFill>
              <a:latin typeface="Arial" panose="020B0604020202020204" pitchFamily="34" charset="0"/>
              <a:ea typeface="迷你简隶书" pitchFamily="1" charset="-122"/>
            </a:endParaRPr>
          </a:p>
        </p:txBody>
      </p:sp>
      <p:sp>
        <p:nvSpPr>
          <p:cNvPr id="52226" name="Text Box 3"/>
          <p:cNvSpPr txBox="1"/>
          <p:nvPr/>
        </p:nvSpPr>
        <p:spPr>
          <a:xfrm>
            <a:off x="3648710" y="4041140"/>
            <a:ext cx="5242560" cy="706755"/>
          </a:xfrm>
          <a:prstGeom prst="rect">
            <a:avLst/>
          </a:prstGeom>
          <a:noFill/>
          <a:ln w="9525">
            <a:noFill/>
          </a:ln>
        </p:spPr>
        <p:txBody>
          <a:bodyPr wrap="square" anchor="t" anchorCtr="0">
            <a:spAutoFit/>
          </a:bodyPr>
          <a:p>
            <a:r>
              <a:rPr lang="en-US" altLang="zh-CN" sz="4000" b="1" u="sng" dirty="0">
                <a:solidFill>
                  <a:schemeClr val="accent3">
                    <a:lumMod val="50000"/>
                  </a:schemeClr>
                </a:solidFill>
                <a:latin typeface="Arial" panose="020B0604020202020204" pitchFamily="34" charset="0"/>
                <a:ea typeface="微软雅黑" panose="020B0503020204020204" pitchFamily="34" charset="-122"/>
              </a:rPr>
              <a:t>     </a:t>
            </a:r>
            <a:r>
              <a:rPr lang="zh-CN" altLang="en-US" sz="4000" b="1" u="sng" dirty="0">
                <a:solidFill>
                  <a:schemeClr val="accent3">
                    <a:lumMod val="50000"/>
                  </a:schemeClr>
                </a:solidFill>
                <a:latin typeface="Arial" panose="020B0604020202020204" pitchFamily="34" charset="0"/>
                <a:ea typeface="微软雅黑" panose="020B0503020204020204" pitchFamily="34" charset="-122"/>
              </a:rPr>
              <a:t>文</a:t>
            </a:r>
            <a:r>
              <a:rPr lang="en-US" altLang="zh-CN" sz="4000" b="1" u="sng" dirty="0">
                <a:solidFill>
                  <a:schemeClr val="accent3">
                    <a:lumMod val="50000"/>
                  </a:schemeClr>
                </a:solidFill>
                <a:latin typeface="Arial" panose="020B0604020202020204" pitchFamily="34" charset="0"/>
                <a:ea typeface="微软雅黑" panose="020B0503020204020204" pitchFamily="34" charset="-122"/>
              </a:rPr>
              <a:t>   </a:t>
            </a:r>
            <a:r>
              <a:rPr lang="zh-CN" altLang="en-US" sz="4000" b="1" u="sng" dirty="0">
                <a:solidFill>
                  <a:schemeClr val="accent3">
                    <a:lumMod val="50000"/>
                  </a:schemeClr>
                </a:solidFill>
                <a:latin typeface="Arial" panose="020B0604020202020204" pitchFamily="34" charset="0"/>
                <a:ea typeface="微软雅黑" panose="020B0503020204020204" pitchFamily="34" charset="-122"/>
              </a:rPr>
              <a:t>革</a:t>
            </a:r>
            <a:r>
              <a:rPr lang="en-US" altLang="zh-CN" sz="4000" b="1" u="sng" dirty="0">
                <a:solidFill>
                  <a:schemeClr val="accent3">
                    <a:lumMod val="50000"/>
                  </a:schemeClr>
                </a:solidFill>
                <a:latin typeface="Arial" panose="020B0604020202020204" pitchFamily="34" charset="0"/>
                <a:ea typeface="微软雅黑" panose="020B0503020204020204" pitchFamily="34" charset="-122"/>
              </a:rPr>
              <a:t>   </a:t>
            </a:r>
            <a:r>
              <a:rPr lang="zh-CN" altLang="en-US" sz="4000" b="1" u="sng" dirty="0">
                <a:solidFill>
                  <a:schemeClr val="accent3">
                    <a:lumMod val="50000"/>
                  </a:schemeClr>
                </a:solidFill>
                <a:latin typeface="Arial" panose="020B0604020202020204" pitchFamily="34" charset="0"/>
                <a:ea typeface="微软雅黑" panose="020B0503020204020204" pitchFamily="34" charset="-122"/>
              </a:rPr>
              <a:t>时</a:t>
            </a:r>
            <a:r>
              <a:rPr lang="en-US" altLang="zh-CN" sz="4000" b="1" u="sng" dirty="0">
                <a:solidFill>
                  <a:schemeClr val="accent3">
                    <a:lumMod val="50000"/>
                  </a:schemeClr>
                </a:solidFill>
                <a:latin typeface="Arial" panose="020B0604020202020204" pitchFamily="34" charset="0"/>
                <a:ea typeface="微软雅黑" panose="020B0503020204020204" pitchFamily="34" charset="-122"/>
              </a:rPr>
              <a:t>  </a:t>
            </a:r>
            <a:r>
              <a:rPr lang="zh-CN" altLang="en-US" sz="4000" b="1" u="sng" dirty="0">
                <a:solidFill>
                  <a:schemeClr val="accent3">
                    <a:lumMod val="50000"/>
                  </a:schemeClr>
                </a:solidFill>
                <a:latin typeface="Arial" panose="020B0604020202020204" pitchFamily="34" charset="0"/>
                <a:ea typeface="微软雅黑" panose="020B0503020204020204" pitchFamily="34" charset="-122"/>
              </a:rPr>
              <a:t>期</a:t>
            </a:r>
            <a:endParaRPr lang="zh-CN" altLang="en-US" sz="4000" b="1" u="sng" dirty="0">
              <a:solidFill>
                <a:schemeClr val="accent3">
                  <a:lumMod val="50000"/>
                </a:schemeClr>
              </a:solidFill>
              <a:latin typeface="Arial" panose="020B0604020202020204" pitchFamily="34" charset="0"/>
              <a:ea typeface="微软雅黑" panose="020B0503020204020204" pitchFamily="34"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Text Box 2"/>
          <p:cNvSpPr txBox="1"/>
          <p:nvPr/>
        </p:nvSpPr>
        <p:spPr>
          <a:xfrm>
            <a:off x="840740" y="152400"/>
            <a:ext cx="6017260" cy="583565"/>
          </a:xfrm>
          <a:prstGeom prst="rect">
            <a:avLst/>
          </a:prstGeom>
          <a:noFill/>
          <a:ln w="9525">
            <a:noFill/>
          </a:ln>
        </p:spPr>
        <p:txBody>
          <a:bodyPr wrap="square" anchor="t" anchorCtr="0">
            <a:spAutoFit/>
          </a:bodyPr>
          <a:p>
            <a:r>
              <a:rPr lang="zh-CN" altLang="en-US" sz="3200" dirty="0">
                <a:latin typeface="黑体" panose="02010609060101010101" charset="-122"/>
                <a:ea typeface="微软雅黑" panose="020B0503020204020204" pitchFamily="34" charset="-122"/>
                <a:sym typeface="黑体" panose="02010609060101010101" charset="-122"/>
              </a:rPr>
              <a:t>一、政治</a:t>
            </a:r>
            <a:endParaRPr lang="zh-CN" altLang="en-US" sz="3200" dirty="0">
              <a:latin typeface="黑体" panose="02010609060101010101" charset="-122"/>
              <a:ea typeface="微软雅黑" panose="020B0503020204020204" pitchFamily="34" charset="-122"/>
              <a:sym typeface="黑体" panose="02010609060101010101" charset="-122"/>
            </a:endParaRPr>
          </a:p>
        </p:txBody>
      </p:sp>
      <p:sp>
        <p:nvSpPr>
          <p:cNvPr id="57347" name="Rectangle 3"/>
          <p:cNvSpPr/>
          <p:nvPr/>
        </p:nvSpPr>
        <p:spPr>
          <a:xfrm>
            <a:off x="1674813" y="1447800"/>
            <a:ext cx="8840787" cy="1938020"/>
          </a:xfrm>
          <a:prstGeom prst="rect">
            <a:avLst/>
          </a:prstGeom>
          <a:noFill/>
          <a:ln w="9525">
            <a:noFill/>
          </a:ln>
        </p:spPr>
        <p:txBody>
          <a:bodyPr anchor="t" anchorCtr="0">
            <a:spAutoFit/>
          </a:bodyPr>
          <a:p>
            <a:r>
              <a:rPr lang="zh-CN" altLang="en-US" sz="2400" dirty="0">
                <a:latin typeface="楷体" panose="02010609060101010101" pitchFamily="49" charset="-122"/>
                <a:ea typeface="楷体" panose="02010609060101010101" pitchFamily="49" charset="-122"/>
              </a:rPr>
              <a:t>1、原因：</a:t>
            </a:r>
            <a:endParaRPr lang="zh-CN" altLang="en-US"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（1）20世纪60年代中期，</a:t>
            </a:r>
            <a:r>
              <a:rPr lang="zh-CN" altLang="en-US" sz="2400" dirty="0">
                <a:solidFill>
                  <a:schemeClr val="hlink"/>
                </a:solidFill>
                <a:latin typeface="楷体" panose="02010609060101010101" pitchFamily="49" charset="-122"/>
                <a:ea typeface="楷体" panose="02010609060101010101" pitchFamily="49" charset="-122"/>
              </a:rPr>
              <a:t> “左”倾错误指导，</a:t>
            </a:r>
            <a:endParaRPr lang="zh-CN" altLang="en-US" sz="2400" dirty="0">
              <a:solidFill>
                <a:schemeClr val="hlink"/>
              </a:solidFill>
              <a:latin typeface="楷体" panose="02010609060101010101" pitchFamily="49" charset="-122"/>
              <a:ea typeface="楷体" panose="02010609060101010101" pitchFamily="49" charset="-122"/>
            </a:endParaRPr>
          </a:p>
          <a:p>
            <a:r>
              <a:rPr lang="zh-CN" altLang="en-US" sz="2400" dirty="0">
                <a:solidFill>
                  <a:schemeClr val="hlink"/>
                </a:solidFill>
                <a:latin typeface="楷体" panose="02010609060101010101" pitchFamily="49" charset="-122"/>
                <a:ea typeface="楷体" panose="02010609060101010101" pitchFamily="49" charset="-122"/>
              </a:rPr>
              <a:t>（2）毛泽东错误</a:t>
            </a:r>
            <a:r>
              <a:rPr lang="zh-CN" altLang="en-US" sz="2400" dirty="0">
                <a:latin typeface="楷体" panose="02010609060101010101" pitchFamily="49" charset="-122"/>
                <a:ea typeface="楷体" panose="02010609060101010101" pitchFamily="49" charset="-122"/>
              </a:rPr>
              <a:t>地估计了形势，</a:t>
            </a:r>
            <a:r>
              <a:rPr lang="zh-CN" altLang="en-US" sz="2400" dirty="0">
                <a:solidFill>
                  <a:schemeClr val="hlink"/>
                </a:solidFill>
                <a:latin typeface="楷体" panose="02010609060101010101" pitchFamily="49" charset="-122"/>
                <a:ea typeface="楷体" panose="02010609060101010101" pitchFamily="49" charset="-122"/>
              </a:rPr>
              <a:t>认为</a:t>
            </a:r>
            <a:r>
              <a:rPr lang="zh-CN" altLang="en-US" sz="2400" dirty="0">
                <a:latin typeface="楷体" panose="02010609060101010101" pitchFamily="49" charset="-122"/>
                <a:ea typeface="楷体" panose="02010609060101010101" pitchFamily="49" charset="-122"/>
              </a:rPr>
              <a:t>党和国家面临资本主义复辟的危险。 </a:t>
            </a:r>
            <a:endParaRPr lang="zh-CN" altLang="en-US"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（3）林彪江青</a:t>
            </a:r>
            <a:r>
              <a:rPr lang="zh-CN" altLang="en-US" sz="2400" dirty="0">
                <a:solidFill>
                  <a:schemeClr val="hlink"/>
                </a:solidFill>
                <a:latin typeface="楷体" panose="02010609060101010101" pitchFamily="49" charset="-122"/>
                <a:ea typeface="楷体" panose="02010609060101010101" pitchFamily="49" charset="-122"/>
              </a:rPr>
              <a:t>反革命集团利用</a:t>
            </a:r>
            <a:r>
              <a:rPr lang="zh-CN" altLang="en-US" sz="2400" dirty="0">
                <a:latin typeface="楷体" panose="02010609060101010101" pitchFamily="49" charset="-122"/>
                <a:ea typeface="楷体" panose="02010609060101010101" pitchFamily="49" charset="-122"/>
              </a:rPr>
              <a:t>、助长了毛泽东的错误</a:t>
            </a:r>
            <a:endParaRPr lang="zh-CN" altLang="en-US" sz="2400" dirty="0">
              <a:latin typeface="楷体" panose="02010609060101010101" pitchFamily="49" charset="-122"/>
              <a:ea typeface="楷体" panose="02010609060101010101" pitchFamily="49" charset="-122"/>
            </a:endParaRPr>
          </a:p>
        </p:txBody>
      </p:sp>
      <p:sp>
        <p:nvSpPr>
          <p:cNvPr id="53251" name="Text Box 4"/>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57349" name="Text Box 5"/>
          <p:cNvSpPr txBox="1"/>
          <p:nvPr/>
        </p:nvSpPr>
        <p:spPr>
          <a:xfrm>
            <a:off x="1689100" y="3276600"/>
            <a:ext cx="8915400" cy="1938020"/>
          </a:xfrm>
          <a:prstGeom prst="rect">
            <a:avLst/>
          </a:prstGeom>
          <a:noFill/>
          <a:ln w="9525">
            <a:noFill/>
          </a:ln>
        </p:spPr>
        <p:txBody>
          <a:bodyPr wrap="square" anchor="t" anchorCtr="0">
            <a:spAutoFit/>
          </a:bodyPr>
          <a:p>
            <a:r>
              <a:rPr lang="zh-CN" altLang="en-US" sz="2400" dirty="0">
                <a:latin typeface="楷体" panose="02010609060101010101" pitchFamily="49" charset="-122"/>
                <a:ea typeface="楷体" panose="02010609060101010101" pitchFamily="49" charset="-122"/>
              </a:rPr>
              <a:t>2、表现：</a:t>
            </a:r>
            <a:endParaRPr lang="zh-CN" altLang="en-US"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（1）肆意践踏人权   </a:t>
            </a:r>
            <a:endParaRPr lang="zh-CN" altLang="en-US"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（2）从中央到地方出现夺权现象，武斗频发，社会秩序紊乱</a:t>
            </a:r>
            <a:endParaRPr lang="zh-CN" altLang="en-US"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（3）人民代表大会制度、各民主党派政治协商制度遭到严重破坏 </a:t>
            </a:r>
            <a:endParaRPr lang="zh-CN" altLang="en-US"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（4）公检法无法正常工作</a:t>
            </a:r>
            <a:endParaRPr lang="zh-CN" altLang="en-US" sz="2400" dirty="0">
              <a:latin typeface="楷体" panose="02010609060101010101" pitchFamily="49" charset="-122"/>
              <a:ea typeface="楷体" panose="02010609060101010101" pitchFamily="49" charset="-122"/>
            </a:endParaRPr>
          </a:p>
        </p:txBody>
      </p:sp>
      <p:sp>
        <p:nvSpPr>
          <p:cNvPr id="57350" name="Text Box 6"/>
          <p:cNvSpPr txBox="1"/>
          <p:nvPr/>
        </p:nvSpPr>
        <p:spPr>
          <a:xfrm>
            <a:off x="1689100" y="5397500"/>
            <a:ext cx="7740650" cy="1198880"/>
          </a:xfrm>
          <a:prstGeom prst="rect">
            <a:avLst/>
          </a:prstGeom>
          <a:noFill/>
          <a:ln w="9525">
            <a:noFill/>
          </a:ln>
        </p:spPr>
        <p:txBody>
          <a:bodyPr anchor="t" anchorCtr="0">
            <a:spAutoFit/>
          </a:bodyPr>
          <a:p>
            <a:r>
              <a:rPr lang="zh-CN" altLang="en-US" sz="2400" dirty="0">
                <a:latin typeface="Arial" panose="020B0604020202020204" pitchFamily="34" charset="0"/>
                <a:ea typeface="楷体" panose="02010609060101010101" pitchFamily="49" charset="-122"/>
              </a:rPr>
              <a:t>3、教训：</a:t>
            </a:r>
            <a:endParaRPr lang="zh-CN" altLang="en-US" sz="2400" dirty="0">
              <a:latin typeface="Arial" panose="020B0604020202020204" pitchFamily="34" charset="0"/>
              <a:ea typeface="楷体" panose="02010609060101010101" pitchFamily="49" charset="-122"/>
            </a:endParaRPr>
          </a:p>
          <a:p>
            <a:r>
              <a:rPr lang="zh-CN" altLang="en-US" sz="2400" dirty="0">
                <a:latin typeface="Arial" panose="020B0604020202020204" pitchFamily="34" charset="0"/>
                <a:ea typeface="楷体" panose="02010609060101010101" pitchFamily="49" charset="-122"/>
              </a:rPr>
              <a:t>（1）完善社会主义民主，健全社会主义法制</a:t>
            </a:r>
            <a:endParaRPr lang="zh-CN" altLang="en-US" sz="2400" dirty="0">
              <a:latin typeface="Arial" panose="020B0604020202020204" pitchFamily="34" charset="0"/>
              <a:ea typeface="楷体" panose="02010609060101010101" pitchFamily="49" charset="-122"/>
            </a:endParaRPr>
          </a:p>
          <a:p>
            <a:pPr>
              <a:buClr>
                <a:schemeClr val="hlink"/>
              </a:buClr>
              <a:buFont typeface="Wingdings" panose="05000000000000000000" pitchFamily="2" charset="2"/>
            </a:pPr>
            <a:r>
              <a:rPr lang="zh-CN" altLang="en-US" sz="2400" dirty="0">
                <a:latin typeface="Arial" panose="020B0604020202020204" pitchFamily="34" charset="0"/>
                <a:ea typeface="楷体" panose="02010609060101010101" pitchFamily="49" charset="-122"/>
              </a:rPr>
              <a:t>（2）深入持久进行民主法制教育。</a:t>
            </a:r>
            <a:endParaRPr lang="zh-CN" altLang="en-US" sz="2400" dirty="0">
              <a:latin typeface="Arial" panose="020B0604020202020204" pitchFamily="34" charset="0"/>
              <a:ea typeface="楷体" panose="02010609060101010101" pitchFamily="49" charset="-122"/>
            </a:endParaRPr>
          </a:p>
        </p:txBody>
      </p:sp>
      <p:sp>
        <p:nvSpPr>
          <p:cNvPr id="53254" name="Text Box 7"/>
          <p:cNvSpPr txBox="1"/>
          <p:nvPr/>
        </p:nvSpPr>
        <p:spPr>
          <a:xfrm>
            <a:off x="1181100" y="919004"/>
            <a:ext cx="4616450" cy="500380"/>
          </a:xfrm>
          <a:prstGeom prst="rect">
            <a:avLst/>
          </a:prstGeom>
          <a:noFill/>
          <a:ln w="9525">
            <a:noFill/>
          </a:ln>
        </p:spPr>
        <p:txBody>
          <a:bodyPr wrap="square" anchor="ctr" anchorCtr="0">
            <a:spAutoFit/>
          </a:bodyPr>
          <a:p>
            <a:pPr indent="268605">
              <a:lnSpc>
                <a:spcPct val="95000"/>
              </a:lnSpc>
              <a:spcBef>
                <a:spcPct val="35000"/>
              </a:spcBef>
            </a:pPr>
            <a:r>
              <a:rPr lang="zh-CN" altLang="en-US" sz="2800" dirty="0">
                <a:latin typeface="楷体_GB2312" pitchFamily="49" charset="-122"/>
                <a:ea typeface="楷体" panose="02010609060101010101" pitchFamily="49" charset="-122"/>
                <a:sym typeface="Arial" panose="020B0604020202020204" pitchFamily="34" charset="0"/>
              </a:rPr>
              <a:t>（一）文化大革命：</a:t>
            </a:r>
            <a:endParaRPr lang="zh-CN" altLang="en-US" sz="2800" dirty="0">
              <a:latin typeface="楷体_GB2312" pitchFamily="49" charset="-122"/>
              <a:ea typeface="楷体" panose="02010609060101010101" pitchFamily="49"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nimBg="1"/>
      <p:bldP spid="57349" grpId="0" animBg="1"/>
      <p:bldP spid="573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文本框 35841">
            <a:hlinkClick r:id="rId1" action="ppaction://hlinksldjump"/>
          </p:cNvPr>
          <p:cNvSpPr txBox="1">
            <a:spLocks noChangeArrowheads="1"/>
          </p:cNvSpPr>
          <p:nvPr>
            <p:custDataLst>
              <p:tags r:id="rId2"/>
            </p:custDataLst>
          </p:nvPr>
        </p:nvSpPr>
        <p:spPr bwMode="auto">
          <a:xfrm>
            <a:off x="206375" y="1284288"/>
            <a:ext cx="812800" cy="3538220"/>
          </a:xfrm>
          <a:prstGeom prst="rect">
            <a:avLst/>
          </a:prstGeom>
          <a:noFill/>
          <a:ln w="9525">
            <a:noFill/>
            <a:miter lim="800000"/>
          </a:ln>
        </p:spPr>
        <p:txBody>
          <a:bodyPr>
            <a:spAutoFit/>
          </a:bodyPr>
          <a:lstStyle/>
          <a:p>
            <a:pPr>
              <a:spcBef>
                <a:spcPct val="50000"/>
              </a:spcBef>
              <a:buFontTx/>
              <a:buNone/>
            </a:pPr>
            <a:r>
              <a:rPr lang="zh-CN" altLang="en-US" sz="2800" b="1">
                <a:latin typeface="微软雅黑" panose="020B0503020204020204" pitchFamily="34" charset="-122"/>
                <a:ea typeface="微软雅黑" panose="020B0503020204020204" pitchFamily="34" charset="-122"/>
              </a:rPr>
              <a:t>政权巩固经济恢复</a:t>
            </a:r>
            <a:endParaRPr lang="zh-CN" altLang="en-US" sz="2800" b="1">
              <a:latin typeface="微软雅黑" panose="020B0503020204020204" pitchFamily="34" charset="-122"/>
              <a:ea typeface="微软雅黑" panose="020B0503020204020204" pitchFamily="34" charset="-122"/>
            </a:endParaRPr>
          </a:p>
        </p:txBody>
      </p:sp>
      <p:sp>
        <p:nvSpPr>
          <p:cNvPr id="19458" name="文本框 35842"/>
          <p:cNvSpPr txBox="1">
            <a:spLocks noChangeArrowheads="1"/>
          </p:cNvSpPr>
          <p:nvPr>
            <p:custDataLst>
              <p:tags r:id="rId3"/>
            </p:custDataLst>
          </p:nvPr>
        </p:nvSpPr>
        <p:spPr bwMode="auto">
          <a:xfrm>
            <a:off x="4778375" y="1230313"/>
            <a:ext cx="4775200" cy="861695"/>
          </a:xfrm>
          <a:prstGeom prst="rect">
            <a:avLst/>
          </a:prstGeom>
          <a:solidFill>
            <a:srgbClr val="FFFF00"/>
          </a:solidFill>
          <a:ln w="9525">
            <a:noFill/>
            <a:miter lim="800000"/>
          </a:ln>
        </p:spPr>
        <p:txBody>
          <a:bodyPr lIns="0" tIns="0" rIns="0" bIns="0">
            <a:spAutoFit/>
          </a:bodyPr>
          <a:lstStyle/>
          <a:p>
            <a:pPr>
              <a:spcBef>
                <a:spcPct val="50000"/>
              </a:spcBef>
              <a:buFontTx/>
              <a:buNone/>
            </a:pPr>
            <a:r>
              <a:rPr lang="zh-CN" altLang="en-US" sz="2800" b="1">
                <a:latin typeface="微软雅黑" panose="020B0503020204020204" pitchFamily="34" charset="-122"/>
                <a:ea typeface="微软雅黑" panose="020B0503020204020204" pitchFamily="34" charset="-122"/>
              </a:rPr>
              <a:t>进行一五计划建设，逐步实现社会主义工业化</a:t>
            </a:r>
            <a:endParaRPr lang="zh-CN" altLang="en-US" sz="2800" b="1">
              <a:latin typeface="微软雅黑" panose="020B0503020204020204" pitchFamily="34" charset="-122"/>
              <a:ea typeface="微软雅黑" panose="020B0503020204020204" pitchFamily="34" charset="-122"/>
            </a:endParaRPr>
          </a:p>
        </p:txBody>
      </p:sp>
      <p:sp>
        <p:nvSpPr>
          <p:cNvPr id="19459" name="文本框 35843"/>
          <p:cNvSpPr txBox="1">
            <a:spLocks noChangeArrowheads="1"/>
          </p:cNvSpPr>
          <p:nvPr>
            <p:custDataLst>
              <p:tags r:id="rId4"/>
            </p:custDataLst>
          </p:nvPr>
        </p:nvSpPr>
        <p:spPr bwMode="auto">
          <a:xfrm>
            <a:off x="4797425" y="2427605"/>
            <a:ext cx="4460240" cy="861695"/>
          </a:xfrm>
          <a:prstGeom prst="rect">
            <a:avLst/>
          </a:prstGeom>
          <a:solidFill>
            <a:srgbClr val="FFFF00"/>
          </a:solidFill>
          <a:ln w="9525">
            <a:noFill/>
            <a:miter lim="800000"/>
          </a:ln>
        </p:spPr>
        <p:txBody>
          <a:bodyPr wrap="square" lIns="0" tIns="0" rIns="0" bIns="0">
            <a:spAutoFit/>
          </a:bodyPr>
          <a:lstStyle/>
          <a:p>
            <a:pPr>
              <a:spcBef>
                <a:spcPct val="50000"/>
              </a:spcBef>
              <a:buFontTx/>
              <a:buNone/>
            </a:pPr>
            <a:r>
              <a:rPr lang="zh-CN" altLang="en-US" sz="2800" b="1">
                <a:latin typeface="微软雅黑" panose="020B0503020204020204" pitchFamily="34" charset="-122"/>
                <a:ea typeface="微软雅黑" panose="020B0503020204020204" pitchFamily="34" charset="-122"/>
              </a:rPr>
              <a:t>逐步实现对农业手工业资本主义工商业的社会主义改造</a:t>
            </a:r>
            <a:endParaRPr lang="zh-CN" altLang="en-US" sz="2800" b="1">
              <a:latin typeface="微软雅黑" panose="020B0503020204020204" pitchFamily="34" charset="-122"/>
              <a:ea typeface="微软雅黑" panose="020B0503020204020204" pitchFamily="34" charset="-122"/>
            </a:endParaRPr>
          </a:p>
        </p:txBody>
      </p:sp>
      <p:sp>
        <p:nvSpPr>
          <p:cNvPr id="19460" name="文本框 35844"/>
          <p:cNvSpPr txBox="1">
            <a:spLocks noChangeArrowheads="1"/>
          </p:cNvSpPr>
          <p:nvPr>
            <p:custDataLst>
              <p:tags r:id="rId5"/>
            </p:custDataLst>
          </p:nvPr>
        </p:nvSpPr>
        <p:spPr bwMode="auto">
          <a:xfrm>
            <a:off x="4826000" y="4071938"/>
            <a:ext cx="4368800" cy="1508125"/>
          </a:xfrm>
          <a:prstGeom prst="rect">
            <a:avLst/>
          </a:prstGeom>
          <a:solidFill>
            <a:srgbClr val="FFFF00"/>
          </a:solidFill>
          <a:ln w="9525">
            <a:noFill/>
            <a:miter lim="800000"/>
          </a:ln>
        </p:spPr>
        <p:txBody>
          <a:bodyPr lIns="0" tIns="0" rIns="0" bIns="0">
            <a:spAutoFit/>
          </a:bodyPr>
          <a:lstStyle/>
          <a:p>
            <a:pPr>
              <a:spcBef>
                <a:spcPct val="50000"/>
              </a:spcBef>
              <a:buFontTx/>
              <a:buNone/>
            </a:pPr>
            <a:r>
              <a:rPr lang="zh-CN" altLang="en-US" sz="2800" b="1">
                <a:latin typeface="微软雅黑" panose="020B0503020204020204" pitchFamily="34" charset="-122"/>
                <a:ea typeface="微软雅黑" panose="020B0503020204020204" pitchFamily="34" charset="-122"/>
              </a:rPr>
              <a:t>召开一届人大，制定第一部社会主义宪法，</a:t>
            </a:r>
            <a:endParaRPr lang="zh-CN" altLang="en-US" sz="2800" b="1">
              <a:latin typeface="微软雅黑" panose="020B0503020204020204" pitchFamily="34" charset="-122"/>
              <a:ea typeface="微软雅黑" panose="020B0503020204020204" pitchFamily="34" charset="-122"/>
            </a:endParaRPr>
          </a:p>
          <a:p>
            <a:pPr>
              <a:spcBef>
                <a:spcPct val="50000"/>
              </a:spcBef>
              <a:buFontTx/>
              <a:buNone/>
            </a:pPr>
            <a:r>
              <a:rPr lang="zh-CN" altLang="en-US" sz="2800" b="1">
                <a:latin typeface="微软雅黑" panose="020B0503020204020204" pitchFamily="34" charset="-122"/>
                <a:ea typeface="微软雅黑" panose="020B0503020204020204" pitchFamily="34" charset="-122"/>
              </a:rPr>
              <a:t>步入世界外交舞台</a:t>
            </a:r>
            <a:endParaRPr lang="zh-CN" altLang="en-US" sz="2800" b="1">
              <a:latin typeface="微软雅黑" panose="020B0503020204020204" pitchFamily="34" charset="-122"/>
              <a:ea typeface="微软雅黑" panose="020B0503020204020204" pitchFamily="34" charset="-122"/>
            </a:endParaRPr>
          </a:p>
        </p:txBody>
      </p:sp>
      <p:sp>
        <p:nvSpPr>
          <p:cNvPr id="19461" name="文本框 35845">
            <a:hlinkClick r:id="rId6" action="ppaction://hlinksldjump"/>
          </p:cNvPr>
          <p:cNvSpPr txBox="1">
            <a:spLocks noChangeArrowheads="1"/>
          </p:cNvSpPr>
          <p:nvPr>
            <p:custDataLst>
              <p:tags r:id="rId7"/>
            </p:custDataLst>
          </p:nvPr>
        </p:nvSpPr>
        <p:spPr bwMode="auto">
          <a:xfrm>
            <a:off x="11004550" y="1427163"/>
            <a:ext cx="1044575" cy="3733800"/>
          </a:xfrm>
          <a:prstGeom prst="rect">
            <a:avLst/>
          </a:prstGeom>
          <a:noFill/>
          <a:ln w="9525">
            <a:noFill/>
            <a:miter lim="800000"/>
          </a:ln>
        </p:spPr>
        <p:txBody>
          <a:bodyPr vert="eaVert">
            <a:spAutoFit/>
          </a:bodyPr>
          <a:lstStyle/>
          <a:p>
            <a:pPr>
              <a:spcBef>
                <a:spcPct val="50000"/>
              </a:spcBef>
              <a:buFontTx/>
              <a:buNone/>
            </a:pPr>
            <a:r>
              <a:rPr lang="zh-CN" altLang="en-US" sz="2800" b="1">
                <a:solidFill>
                  <a:srgbClr val="FF0000"/>
                </a:solidFill>
                <a:latin typeface="微软雅黑" panose="020B0503020204020204" pitchFamily="34" charset="-122"/>
                <a:ea typeface="微软雅黑" panose="020B0503020204020204" pitchFamily="34" charset="-122"/>
              </a:rPr>
              <a:t>社会主义制度基本建立，开始社会主义建设</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9462" name="右箭头 35846"/>
          <p:cNvSpPr>
            <a:spLocks noChangeArrowheads="1"/>
          </p:cNvSpPr>
          <p:nvPr>
            <p:custDataLst>
              <p:tags r:id="rId8"/>
            </p:custDataLst>
          </p:nvPr>
        </p:nvSpPr>
        <p:spPr bwMode="auto">
          <a:xfrm>
            <a:off x="762000" y="2895600"/>
            <a:ext cx="406400" cy="317500"/>
          </a:xfrm>
          <a:prstGeom prst="rightArrow">
            <a:avLst>
              <a:gd name="adj1" fmla="val 50000"/>
              <a:gd name="adj2" fmla="val 32000"/>
            </a:avLst>
          </a:prstGeom>
          <a:solidFill>
            <a:schemeClr val="accent1"/>
          </a:solidFill>
          <a:ln w="9525">
            <a:solidFill>
              <a:schemeClr val="tx1"/>
            </a:solidFill>
            <a:miter lim="800000"/>
          </a:ln>
        </p:spPr>
        <p:txBody>
          <a:bodyPr/>
          <a:lstStyle/>
          <a:p>
            <a:pPr eaLnBrk="0" hangingPunct="0"/>
            <a:endParaRPr lang="zh-CN" altLang="en-US" b="1">
              <a:latin typeface="微软雅黑" panose="020B0503020204020204" pitchFamily="34" charset="-122"/>
              <a:ea typeface="微软雅黑" panose="020B0503020204020204" pitchFamily="34" charset="-122"/>
            </a:endParaRPr>
          </a:p>
        </p:txBody>
      </p:sp>
      <p:sp>
        <p:nvSpPr>
          <p:cNvPr id="19463" name="右箭头 35847"/>
          <p:cNvSpPr>
            <a:spLocks noChangeArrowheads="1"/>
          </p:cNvSpPr>
          <p:nvPr>
            <p:custDataLst>
              <p:tags r:id="rId9"/>
            </p:custDataLst>
          </p:nvPr>
        </p:nvSpPr>
        <p:spPr bwMode="auto">
          <a:xfrm>
            <a:off x="10086975" y="2874963"/>
            <a:ext cx="609600" cy="238125"/>
          </a:xfrm>
          <a:prstGeom prst="rightArrow">
            <a:avLst>
              <a:gd name="adj1" fmla="val 50000"/>
              <a:gd name="adj2" fmla="val 64000"/>
            </a:avLst>
          </a:prstGeom>
          <a:solidFill>
            <a:schemeClr val="accent1"/>
          </a:solidFill>
          <a:ln w="9525">
            <a:solidFill>
              <a:schemeClr val="tx1"/>
            </a:solidFill>
            <a:miter lim="800000"/>
          </a:ln>
        </p:spPr>
        <p:txBody>
          <a:bodyPr/>
          <a:lstStyle/>
          <a:p>
            <a:pPr eaLnBrk="0" hangingPunct="0"/>
            <a:endParaRPr lang="zh-CN" altLang="en-US" b="1">
              <a:latin typeface="微软雅黑" panose="020B0503020204020204" pitchFamily="34" charset="-122"/>
              <a:ea typeface="微软雅黑" panose="020B0503020204020204" pitchFamily="34" charset="-122"/>
            </a:endParaRPr>
          </a:p>
        </p:txBody>
      </p:sp>
      <p:sp>
        <p:nvSpPr>
          <p:cNvPr id="19464" name="矩形 35848"/>
          <p:cNvSpPr>
            <a:spLocks noChangeArrowheads="1"/>
          </p:cNvSpPr>
          <p:nvPr>
            <p:custDataLst>
              <p:tags r:id="rId10"/>
            </p:custDataLst>
          </p:nvPr>
        </p:nvSpPr>
        <p:spPr bwMode="auto">
          <a:xfrm>
            <a:off x="2540000" y="1350963"/>
            <a:ext cx="1970405" cy="521970"/>
          </a:xfrm>
          <a:prstGeom prst="rect">
            <a:avLst/>
          </a:prstGeom>
          <a:noFill/>
          <a:ln w="9525">
            <a:noFill/>
            <a:miter lim="800000"/>
          </a:ln>
        </p:spPr>
        <p:txBody>
          <a:bodyPr wrap="none">
            <a:spAutoFit/>
          </a:bodyPr>
          <a:lstStyle/>
          <a:p>
            <a:pPr>
              <a:buFontTx/>
              <a:buNone/>
            </a:pPr>
            <a:r>
              <a:rPr lang="zh-CN" altLang="en-US" sz="2800" b="1">
                <a:solidFill>
                  <a:srgbClr val="FF0000"/>
                </a:solidFill>
                <a:latin typeface="微软雅黑" panose="020B0503020204020204" pitchFamily="34" charset="-122"/>
                <a:ea typeface="微软雅黑" panose="020B0503020204020204" pitchFamily="34" charset="-122"/>
              </a:rPr>
              <a:t>发展生产力</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9465" name="矩形 35849"/>
          <p:cNvSpPr>
            <a:spLocks noChangeArrowheads="1"/>
          </p:cNvSpPr>
          <p:nvPr>
            <p:custDataLst>
              <p:tags r:id="rId11"/>
            </p:custDataLst>
          </p:nvPr>
        </p:nvSpPr>
        <p:spPr bwMode="auto">
          <a:xfrm>
            <a:off x="2473325" y="2700338"/>
            <a:ext cx="2327910" cy="521970"/>
          </a:xfrm>
          <a:prstGeom prst="rect">
            <a:avLst/>
          </a:prstGeom>
          <a:noFill/>
          <a:ln w="9525">
            <a:noFill/>
            <a:miter lim="800000"/>
          </a:ln>
        </p:spPr>
        <p:txBody>
          <a:bodyPr wrap="none">
            <a:spAutoFit/>
          </a:bodyPr>
          <a:lstStyle/>
          <a:p>
            <a:pPr>
              <a:buFontTx/>
              <a:buNone/>
            </a:pPr>
            <a:r>
              <a:rPr lang="zh-CN" altLang="en-US" sz="2800" b="1">
                <a:solidFill>
                  <a:srgbClr val="FF0000"/>
                </a:solidFill>
                <a:latin typeface="微软雅黑" panose="020B0503020204020204" pitchFamily="34" charset="-122"/>
                <a:ea typeface="微软雅黑" panose="020B0503020204020204" pitchFamily="34" charset="-122"/>
              </a:rPr>
              <a:t>变革生产关系</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9466" name="矩形 35850"/>
          <p:cNvSpPr>
            <a:spLocks noChangeArrowheads="1"/>
          </p:cNvSpPr>
          <p:nvPr>
            <p:custDataLst>
              <p:tags r:id="rId12"/>
            </p:custDataLst>
          </p:nvPr>
        </p:nvSpPr>
        <p:spPr bwMode="auto">
          <a:xfrm>
            <a:off x="2525713" y="4179888"/>
            <a:ext cx="2327910" cy="521970"/>
          </a:xfrm>
          <a:prstGeom prst="rect">
            <a:avLst/>
          </a:prstGeom>
          <a:noFill/>
          <a:ln w="9525">
            <a:noFill/>
            <a:miter lim="800000"/>
          </a:ln>
        </p:spPr>
        <p:txBody>
          <a:bodyPr wrap="none">
            <a:spAutoFit/>
          </a:bodyPr>
          <a:lstStyle/>
          <a:p>
            <a:pPr>
              <a:buFontTx/>
              <a:buNone/>
            </a:pPr>
            <a:r>
              <a:rPr lang="zh-CN" altLang="en-US" sz="2800" b="1">
                <a:solidFill>
                  <a:srgbClr val="FF0000"/>
                </a:solidFill>
                <a:latin typeface="微软雅黑" panose="020B0503020204020204" pitchFamily="34" charset="-122"/>
                <a:ea typeface="微软雅黑" panose="020B0503020204020204" pitchFamily="34" charset="-122"/>
              </a:rPr>
              <a:t>进行政权建设</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9467" name="文本框 35851"/>
          <p:cNvSpPr txBox="1">
            <a:spLocks noChangeArrowheads="1"/>
          </p:cNvSpPr>
          <p:nvPr>
            <p:custDataLst>
              <p:tags r:id="rId13"/>
            </p:custDataLst>
          </p:nvPr>
        </p:nvSpPr>
        <p:spPr bwMode="auto">
          <a:xfrm>
            <a:off x="1182053" y="2016125"/>
            <a:ext cx="613410" cy="2236470"/>
          </a:xfrm>
          <a:prstGeom prst="rect">
            <a:avLst/>
          </a:prstGeom>
          <a:noFill/>
          <a:ln w="9525">
            <a:noFill/>
            <a:miter lim="800000"/>
          </a:ln>
        </p:spPr>
        <p:txBody>
          <a:bodyPr vert="eaVert" wrap="none">
            <a:spAutoFit/>
          </a:bodyPr>
          <a:lstStyle/>
          <a:p>
            <a:pPr>
              <a:buFontTx/>
              <a:buNone/>
            </a:pPr>
            <a:r>
              <a:rPr lang="zh-CN" altLang="en-US" sz="2800" b="1">
                <a:solidFill>
                  <a:srgbClr val="FF0000"/>
                </a:solidFill>
                <a:latin typeface="微软雅黑" panose="020B0503020204020204" pitchFamily="34" charset="-122"/>
                <a:ea typeface="微软雅黑" panose="020B0503020204020204" pitchFamily="34" charset="-122"/>
              </a:rPr>
              <a:t>总路线的提出</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9468" name="右箭头 35852"/>
          <p:cNvSpPr>
            <a:spLocks noChangeArrowheads="1"/>
          </p:cNvSpPr>
          <p:nvPr>
            <p:custDataLst>
              <p:tags r:id="rId14"/>
            </p:custDataLst>
          </p:nvPr>
        </p:nvSpPr>
        <p:spPr bwMode="auto">
          <a:xfrm>
            <a:off x="1730375" y="2962275"/>
            <a:ext cx="406400" cy="317500"/>
          </a:xfrm>
          <a:prstGeom prst="rightArrow">
            <a:avLst>
              <a:gd name="adj1" fmla="val 50000"/>
              <a:gd name="adj2" fmla="val 32000"/>
            </a:avLst>
          </a:prstGeom>
          <a:solidFill>
            <a:schemeClr val="accent1"/>
          </a:solidFill>
          <a:ln w="9525">
            <a:solidFill>
              <a:schemeClr val="tx1"/>
            </a:solidFill>
            <a:miter lim="800000"/>
          </a:ln>
        </p:spPr>
        <p:txBody>
          <a:bodyPr/>
          <a:lstStyle/>
          <a:p>
            <a:pPr eaLnBrk="0" hangingPunct="0"/>
            <a:endParaRPr lang="zh-CN" altLang="en-US" b="1">
              <a:latin typeface="微软雅黑" panose="020B0503020204020204" pitchFamily="34" charset="-122"/>
              <a:ea typeface="微软雅黑" panose="020B0503020204020204" pitchFamily="34" charset="-122"/>
            </a:endParaRPr>
          </a:p>
        </p:txBody>
      </p:sp>
      <p:sp>
        <p:nvSpPr>
          <p:cNvPr id="19469" name="文本框 35853"/>
          <p:cNvSpPr txBox="1">
            <a:spLocks noChangeArrowheads="1"/>
          </p:cNvSpPr>
          <p:nvPr>
            <p:custDataLst>
              <p:tags r:id="rId15"/>
            </p:custDataLst>
          </p:nvPr>
        </p:nvSpPr>
        <p:spPr bwMode="auto">
          <a:xfrm>
            <a:off x="1930400" y="152400"/>
            <a:ext cx="5233035" cy="645160"/>
          </a:xfrm>
          <a:prstGeom prst="rect">
            <a:avLst/>
          </a:prstGeom>
          <a:noFill/>
          <a:ln w="9525">
            <a:noFill/>
            <a:miter lim="800000"/>
          </a:ln>
        </p:spPr>
        <p:txBody>
          <a:bodyPr wrap="none">
            <a:spAutoFit/>
          </a:bodyPr>
          <a:lstStyle/>
          <a:p>
            <a:pPr>
              <a:buFontTx/>
              <a:buNone/>
            </a:pPr>
            <a:r>
              <a:rPr lang="zh-CN" altLang="en-US" sz="3600" b="1">
                <a:solidFill>
                  <a:srgbClr val="FF0000"/>
                </a:solidFill>
                <a:latin typeface="微软雅黑" panose="020B0503020204020204" pitchFamily="34" charset="-122"/>
                <a:ea typeface="微软雅黑" panose="020B0503020204020204" pitchFamily="34" charset="-122"/>
              </a:rPr>
              <a:t>社会主义基本制度的建立</a:t>
            </a:r>
            <a:endParaRPr lang="zh-CN" altLang="en-US" sz="3600" b="1">
              <a:solidFill>
                <a:srgbClr val="FF0000"/>
              </a:solidFill>
              <a:latin typeface="微软雅黑" panose="020B0503020204020204" pitchFamily="34" charset="-122"/>
              <a:ea typeface="微软雅黑" panose="020B0503020204020204" pitchFamily="34" charset="-122"/>
            </a:endParaRPr>
          </a:p>
        </p:txBody>
      </p:sp>
      <p:sp>
        <p:nvSpPr>
          <p:cNvPr id="19470" name="左大括号 35854"/>
          <p:cNvSpPr/>
          <p:nvPr>
            <p:custDataLst>
              <p:tags r:id="rId16"/>
            </p:custDataLst>
          </p:nvPr>
        </p:nvSpPr>
        <p:spPr bwMode="auto">
          <a:xfrm>
            <a:off x="2249488" y="1447800"/>
            <a:ext cx="203200" cy="3352800"/>
          </a:xfrm>
          <a:prstGeom prst="leftBrace">
            <a:avLst>
              <a:gd name="adj1" fmla="val 137500"/>
              <a:gd name="adj2" fmla="val 50000"/>
            </a:avLst>
          </a:prstGeom>
          <a:noFill/>
          <a:ln w="38100">
            <a:solidFill>
              <a:srgbClr val="000066"/>
            </a:solidFill>
            <a:round/>
          </a:ln>
        </p:spPr>
        <p:txBody>
          <a:bodyPr/>
          <a:lstStyle/>
          <a:p>
            <a:pPr eaLnBrk="0" hangingPunct="0"/>
            <a:endParaRPr lang="zh-CN" altLang="en-US" b="1">
              <a:latin typeface="微软雅黑" panose="020B0503020204020204" pitchFamily="34" charset="-122"/>
              <a:ea typeface="微软雅黑" panose="020B0503020204020204" pitchFamily="34" charset="-122"/>
            </a:endParaRPr>
          </a:p>
        </p:txBody>
      </p:sp>
      <p:sp>
        <p:nvSpPr>
          <p:cNvPr id="19471" name="右大括号 35855"/>
          <p:cNvSpPr/>
          <p:nvPr>
            <p:custDataLst>
              <p:tags r:id="rId17"/>
            </p:custDataLst>
          </p:nvPr>
        </p:nvSpPr>
        <p:spPr bwMode="auto">
          <a:xfrm>
            <a:off x="9728200" y="1219200"/>
            <a:ext cx="177800" cy="3613150"/>
          </a:xfrm>
          <a:prstGeom prst="rightBrace">
            <a:avLst>
              <a:gd name="adj1" fmla="val 169251"/>
              <a:gd name="adj2" fmla="val 50000"/>
            </a:avLst>
          </a:prstGeom>
          <a:noFill/>
          <a:ln w="38100">
            <a:solidFill>
              <a:srgbClr val="000066"/>
            </a:solidFill>
            <a:round/>
          </a:ln>
        </p:spPr>
        <p:txBody>
          <a:bodyPr/>
          <a:lstStyle/>
          <a:p>
            <a:pPr eaLnBrk="0" hangingPunct="0"/>
            <a:endParaRPr lang="zh-CN" altLang="en-US" b="1">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内容占位符 2"/>
          <p:cNvSpPr>
            <a:spLocks noGrp="1"/>
          </p:cNvSpPr>
          <p:nvPr>
            <p:ph/>
            <p:custDataLst>
              <p:tags r:id="rId1"/>
            </p:custDataLst>
          </p:nvPr>
        </p:nvSpPr>
        <p:spPr>
          <a:xfrm>
            <a:off x="449263" y="333375"/>
            <a:ext cx="10614025" cy="5010150"/>
          </a:xfrm>
          <a:prstGeom prst="rect">
            <a:avLst/>
          </a:prstGeom>
          <a:noFill/>
          <a:ln w="9525">
            <a:noFill/>
          </a:ln>
        </p:spPr>
        <p:txBody>
          <a:bodyPr wrap="square" lIns="90170" tIns="46990" rIns="90170" bIns="46990" anchor="t" anchorCtr="0"/>
          <a:p>
            <a:pPr marL="179705" indent="0" defTabSz="914400" fontAlgn="base">
              <a:buClrTx/>
              <a:buSzPct val="100000"/>
              <a:buFont typeface="Arial" panose="020B0604020202020204" pitchFamily="34" charset="0"/>
              <a:buNone/>
            </a:pPr>
            <a:r>
              <a:rPr lang="en-US" altLang="zh-CN" sz="2800" b="1">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800" b="1">
                <a:latin typeface="微软雅黑" panose="020B0503020204020204" pitchFamily="34" charset="-122"/>
                <a:ea typeface="微软雅黑" panose="020B0503020204020204" pitchFamily="34" charset="-122"/>
                <a:sym typeface="微软雅黑" panose="020B0503020204020204" pitchFamily="34" charset="-122"/>
              </a:rPr>
              <a:t>过程：</a:t>
            </a:r>
            <a:endParaRPr lang="zh-CN" altLang="en-US" sz="28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467" name="燕尾形 4"/>
          <p:cNvSpPr/>
          <p:nvPr>
            <p:custDataLst>
              <p:tags r:id="rId2"/>
            </p:custDataLst>
          </p:nvPr>
        </p:nvSpPr>
        <p:spPr>
          <a:xfrm>
            <a:off x="0" y="2835275"/>
            <a:ext cx="2306638" cy="554038"/>
          </a:xfrm>
          <a:prstGeom prst="chevron">
            <a:avLst>
              <a:gd name="adj" fmla="val 49998"/>
            </a:avLst>
          </a:prstGeom>
          <a:solidFill>
            <a:srgbClr val="950000"/>
          </a:solidFill>
          <a:ln w="12700">
            <a:noFill/>
          </a:ln>
        </p:spPr>
        <p:txBody>
          <a:bodyPr lIns="0" tIns="0" rIns="0" bIns="0" anchor="ctr" anchorCtr="0"/>
          <a:p>
            <a:pPr algn="ctr"/>
            <a:r>
              <a:rPr lang="en-US" altLang="zh-CN" sz="2400" b="1">
                <a:solidFill>
                  <a:srgbClr val="FFFFFF"/>
                </a:solidFill>
                <a:latin typeface="微软雅黑" panose="020B0503020204020204" pitchFamily="34" charset="-122"/>
                <a:sym typeface="Arial" panose="020B0604020202020204" pitchFamily="34" charset="0"/>
              </a:rPr>
              <a:t>1966</a:t>
            </a:r>
            <a:r>
              <a:rPr lang="zh-CN" altLang="en-US" sz="2400" b="1">
                <a:solidFill>
                  <a:srgbClr val="FFFFFF"/>
                </a:solidFill>
                <a:latin typeface="微软雅黑" panose="020B0503020204020204" pitchFamily="34" charset="-122"/>
                <a:sym typeface="Arial" panose="020B0604020202020204" pitchFamily="34" charset="0"/>
              </a:rPr>
              <a:t>年春夏</a:t>
            </a:r>
            <a:endParaRPr lang="zh-CN" altLang="en-US" sz="2400" b="1">
              <a:solidFill>
                <a:srgbClr val="FFFFFF"/>
              </a:solidFill>
              <a:latin typeface="微软雅黑" panose="020B0503020204020204" pitchFamily="34" charset="-122"/>
              <a:sym typeface="Arial" panose="020B0604020202020204" pitchFamily="34" charset="0"/>
            </a:endParaRPr>
          </a:p>
        </p:txBody>
      </p:sp>
      <p:sp>
        <p:nvSpPr>
          <p:cNvPr id="62468" name="燕尾形 5"/>
          <p:cNvSpPr/>
          <p:nvPr>
            <p:custDataLst>
              <p:tags r:id="rId3"/>
            </p:custDataLst>
          </p:nvPr>
        </p:nvSpPr>
        <p:spPr>
          <a:xfrm>
            <a:off x="1987550" y="2835275"/>
            <a:ext cx="622300" cy="554038"/>
          </a:xfrm>
          <a:prstGeom prst="chevron">
            <a:avLst>
              <a:gd name="adj" fmla="val 49998"/>
            </a:avLst>
          </a:prstGeom>
          <a:solidFill>
            <a:srgbClr val="FFFFFF"/>
          </a:solidFill>
          <a:ln w="12700">
            <a:noFill/>
          </a:ln>
          <a:effectLst>
            <a:outerShdw dist="38100" dir="10800000" algn="r" rotWithShape="0">
              <a:srgbClr val="000000">
                <a:alpha val="39999"/>
              </a:srgbClr>
            </a:outerShdw>
          </a:effectLst>
        </p:spPr>
        <p:txBody>
          <a:bodyPr anchor="ctr" anchorCtr="0"/>
          <a:p>
            <a:pPr algn="ctr"/>
            <a:endParaRPr lang="zh-CN" altLang="en-US" sz="2400" b="1">
              <a:solidFill>
                <a:srgbClr val="5F5F5F"/>
              </a:solidFill>
              <a:sym typeface="Arial" panose="020B0604020202020204" pitchFamily="34" charset="0"/>
            </a:endParaRPr>
          </a:p>
        </p:txBody>
      </p:sp>
      <p:sp>
        <p:nvSpPr>
          <p:cNvPr id="62469" name="燕尾形 6"/>
          <p:cNvSpPr/>
          <p:nvPr>
            <p:custDataLst>
              <p:tags r:id="rId4"/>
            </p:custDataLst>
          </p:nvPr>
        </p:nvSpPr>
        <p:spPr>
          <a:xfrm>
            <a:off x="2227263" y="2835275"/>
            <a:ext cx="1828800" cy="554038"/>
          </a:xfrm>
          <a:prstGeom prst="chevron">
            <a:avLst>
              <a:gd name="adj" fmla="val 49986"/>
            </a:avLst>
          </a:prstGeom>
          <a:solidFill>
            <a:srgbClr val="791800"/>
          </a:solidFill>
          <a:ln w="12700">
            <a:noFill/>
          </a:ln>
        </p:spPr>
        <p:txBody>
          <a:bodyPr lIns="0" tIns="0" rIns="0" bIns="0" anchor="ctr" anchorCtr="0"/>
          <a:p>
            <a:pPr algn="ctr"/>
            <a:r>
              <a:rPr lang="en-US" altLang="zh-CN" sz="2400" b="1">
                <a:solidFill>
                  <a:srgbClr val="FFFFFF"/>
                </a:solidFill>
                <a:ea typeface="黑体" panose="02010609060101010101" charset="-122"/>
                <a:sym typeface="Arial" panose="020B0604020202020204" pitchFamily="34" charset="0"/>
              </a:rPr>
              <a:t>1967</a:t>
            </a:r>
            <a:r>
              <a:rPr lang="zh-CN" altLang="en-US" sz="2400" b="1">
                <a:solidFill>
                  <a:srgbClr val="FFFFFF"/>
                </a:solidFill>
                <a:ea typeface="黑体" panose="02010609060101010101" charset="-122"/>
                <a:sym typeface="Arial" panose="020B0604020202020204" pitchFamily="34" charset="0"/>
              </a:rPr>
              <a:t>年初</a:t>
            </a:r>
            <a:endParaRPr lang="zh-CN" altLang="en-US" sz="2200" b="1">
              <a:solidFill>
                <a:srgbClr val="FFFFFF"/>
              </a:solidFill>
              <a:ea typeface="黑体" panose="02010609060101010101" charset="-122"/>
              <a:sym typeface="Arial" panose="020B0604020202020204" pitchFamily="34" charset="0"/>
            </a:endParaRPr>
          </a:p>
        </p:txBody>
      </p:sp>
      <p:sp>
        <p:nvSpPr>
          <p:cNvPr id="62470" name="燕尾形 7"/>
          <p:cNvSpPr/>
          <p:nvPr>
            <p:custDataLst>
              <p:tags r:id="rId5"/>
            </p:custDataLst>
          </p:nvPr>
        </p:nvSpPr>
        <p:spPr>
          <a:xfrm>
            <a:off x="3892550" y="2835275"/>
            <a:ext cx="622300" cy="554038"/>
          </a:xfrm>
          <a:prstGeom prst="chevron">
            <a:avLst>
              <a:gd name="adj" fmla="val 49998"/>
            </a:avLst>
          </a:prstGeom>
          <a:solidFill>
            <a:srgbClr val="FFFFFF"/>
          </a:solidFill>
          <a:ln w="12700">
            <a:noFill/>
          </a:ln>
          <a:effectLst>
            <a:outerShdw dist="38100" dir="10800000" algn="r" rotWithShape="0">
              <a:srgbClr val="000000">
                <a:alpha val="39999"/>
              </a:srgbClr>
            </a:outerShdw>
          </a:effectLst>
        </p:spPr>
        <p:txBody>
          <a:bodyPr anchor="ctr" anchorCtr="0"/>
          <a:p>
            <a:pPr algn="ctr"/>
            <a:endParaRPr lang="zh-CN" altLang="en-US" sz="2400" b="1">
              <a:solidFill>
                <a:srgbClr val="5F5F5F"/>
              </a:solidFill>
              <a:sym typeface="Arial" panose="020B0604020202020204" pitchFamily="34" charset="0"/>
            </a:endParaRPr>
          </a:p>
        </p:txBody>
      </p:sp>
      <p:sp>
        <p:nvSpPr>
          <p:cNvPr id="62471" name="燕尾形 8"/>
          <p:cNvSpPr/>
          <p:nvPr>
            <p:custDataLst>
              <p:tags r:id="rId6"/>
            </p:custDataLst>
          </p:nvPr>
        </p:nvSpPr>
        <p:spPr>
          <a:xfrm>
            <a:off x="3863975" y="2835275"/>
            <a:ext cx="2344738" cy="554038"/>
          </a:xfrm>
          <a:prstGeom prst="chevron">
            <a:avLst>
              <a:gd name="adj" fmla="val 49981"/>
            </a:avLst>
          </a:prstGeom>
          <a:solidFill>
            <a:srgbClr val="553500"/>
          </a:solidFill>
          <a:ln w="12700">
            <a:noFill/>
          </a:ln>
        </p:spPr>
        <p:txBody>
          <a:bodyPr lIns="0" tIns="0" rIns="0" bIns="0" anchor="ctr" anchorCtr="0"/>
          <a:p>
            <a:pPr algn="ctr"/>
            <a:r>
              <a:rPr lang="en-US" altLang="zh-CN" sz="2400" b="1">
                <a:solidFill>
                  <a:srgbClr val="FFFFFF"/>
                </a:solidFill>
                <a:ea typeface="黑体" panose="02010609060101010101" charset="-122"/>
                <a:sym typeface="Arial" panose="020B0604020202020204" pitchFamily="34" charset="0"/>
              </a:rPr>
              <a:t>1971</a:t>
            </a:r>
            <a:r>
              <a:rPr lang="zh-CN" altLang="en-US" sz="2400" b="1">
                <a:solidFill>
                  <a:srgbClr val="FFFFFF"/>
                </a:solidFill>
                <a:ea typeface="黑体" panose="02010609060101010101" charset="-122"/>
                <a:sym typeface="Arial" panose="020B0604020202020204" pitchFamily="34" charset="0"/>
              </a:rPr>
              <a:t>年</a:t>
            </a:r>
            <a:r>
              <a:rPr lang="en-US" altLang="zh-CN" sz="2400" b="1">
                <a:solidFill>
                  <a:srgbClr val="FFFFFF"/>
                </a:solidFill>
                <a:ea typeface="黑体" panose="02010609060101010101" charset="-122"/>
                <a:sym typeface="Arial" panose="020B0604020202020204" pitchFamily="34" charset="0"/>
              </a:rPr>
              <a:t>9</a:t>
            </a:r>
            <a:r>
              <a:rPr lang="zh-CN" altLang="en-US" sz="2400" b="1">
                <a:solidFill>
                  <a:srgbClr val="FFFFFF"/>
                </a:solidFill>
                <a:ea typeface="黑体" panose="02010609060101010101" charset="-122"/>
                <a:sym typeface="Arial" panose="020B0604020202020204" pitchFamily="34" charset="0"/>
              </a:rPr>
              <a:t>月</a:t>
            </a:r>
            <a:endParaRPr lang="zh-CN" altLang="en-US" sz="2400" b="1">
              <a:solidFill>
                <a:srgbClr val="FFFFFF"/>
              </a:solidFill>
              <a:ea typeface="黑体" panose="02010609060101010101" charset="-122"/>
              <a:sym typeface="Arial" panose="020B0604020202020204" pitchFamily="34" charset="0"/>
            </a:endParaRPr>
          </a:p>
        </p:txBody>
      </p:sp>
      <p:sp>
        <p:nvSpPr>
          <p:cNvPr id="62472" name="燕尾形 10"/>
          <p:cNvSpPr/>
          <p:nvPr>
            <p:custDataLst>
              <p:tags r:id="rId7"/>
            </p:custDataLst>
          </p:nvPr>
        </p:nvSpPr>
        <p:spPr>
          <a:xfrm>
            <a:off x="5754688" y="2835275"/>
            <a:ext cx="622300" cy="554038"/>
          </a:xfrm>
          <a:prstGeom prst="chevron">
            <a:avLst>
              <a:gd name="adj" fmla="val 49998"/>
            </a:avLst>
          </a:prstGeom>
          <a:solidFill>
            <a:srgbClr val="FFFFFF"/>
          </a:solidFill>
          <a:ln w="12700">
            <a:noFill/>
          </a:ln>
          <a:effectLst>
            <a:outerShdw dist="38100" dir="10800000" algn="r" rotWithShape="0">
              <a:srgbClr val="000000">
                <a:alpha val="39999"/>
              </a:srgbClr>
            </a:outerShdw>
          </a:effectLst>
        </p:spPr>
        <p:txBody>
          <a:bodyPr anchor="ctr" anchorCtr="0"/>
          <a:p>
            <a:pPr algn="ctr"/>
            <a:endParaRPr lang="zh-CN" altLang="en-US" sz="2400" b="1">
              <a:solidFill>
                <a:srgbClr val="5F5F5F"/>
              </a:solidFill>
              <a:sym typeface="Arial" panose="020B0604020202020204" pitchFamily="34" charset="0"/>
            </a:endParaRPr>
          </a:p>
        </p:txBody>
      </p:sp>
      <p:sp>
        <p:nvSpPr>
          <p:cNvPr id="62473" name="燕尾形 11"/>
          <p:cNvSpPr/>
          <p:nvPr>
            <p:custDataLst>
              <p:tags r:id="rId8"/>
            </p:custDataLst>
          </p:nvPr>
        </p:nvSpPr>
        <p:spPr>
          <a:xfrm>
            <a:off x="6126163" y="2835275"/>
            <a:ext cx="1727200" cy="554038"/>
          </a:xfrm>
          <a:prstGeom prst="chevron">
            <a:avLst>
              <a:gd name="adj" fmla="val 49995"/>
            </a:avLst>
          </a:prstGeom>
          <a:solidFill>
            <a:srgbClr val="950000"/>
          </a:solidFill>
          <a:ln w="12700">
            <a:noFill/>
          </a:ln>
        </p:spPr>
        <p:txBody>
          <a:bodyPr lIns="0" tIns="0" rIns="0" bIns="0" anchor="ctr" anchorCtr="0"/>
          <a:p>
            <a:pPr algn="ctr"/>
            <a:r>
              <a:rPr lang="en-US" altLang="zh-CN" sz="2800" b="1">
                <a:solidFill>
                  <a:srgbClr val="FFFFFF"/>
                </a:solidFill>
                <a:ea typeface="黑体" panose="02010609060101010101" charset="-122"/>
                <a:sym typeface="Arial" panose="020B0604020202020204" pitchFamily="34" charset="0"/>
              </a:rPr>
              <a:t>1972</a:t>
            </a:r>
            <a:r>
              <a:rPr lang="zh-CN" altLang="en-US" sz="2800" b="1">
                <a:solidFill>
                  <a:srgbClr val="FFFFFF"/>
                </a:solidFill>
                <a:ea typeface="黑体" panose="02010609060101010101" charset="-122"/>
                <a:sym typeface="Arial" panose="020B0604020202020204" pitchFamily="34" charset="0"/>
              </a:rPr>
              <a:t>年</a:t>
            </a:r>
            <a:endParaRPr lang="zh-CN" altLang="en-US" sz="2800" b="1">
              <a:solidFill>
                <a:srgbClr val="FFFFFF"/>
              </a:solidFill>
              <a:ea typeface="黑体" panose="02010609060101010101" charset="-122"/>
              <a:sym typeface="Arial" panose="020B0604020202020204" pitchFamily="34" charset="0"/>
            </a:endParaRPr>
          </a:p>
        </p:txBody>
      </p:sp>
      <p:sp>
        <p:nvSpPr>
          <p:cNvPr id="62474" name="燕尾形 12"/>
          <p:cNvSpPr/>
          <p:nvPr>
            <p:custDataLst>
              <p:tags r:id="rId9"/>
            </p:custDataLst>
          </p:nvPr>
        </p:nvSpPr>
        <p:spPr>
          <a:xfrm>
            <a:off x="7588250" y="2835275"/>
            <a:ext cx="622300" cy="554038"/>
          </a:xfrm>
          <a:prstGeom prst="chevron">
            <a:avLst>
              <a:gd name="adj" fmla="val 49998"/>
            </a:avLst>
          </a:prstGeom>
          <a:solidFill>
            <a:srgbClr val="FFFFFF"/>
          </a:solidFill>
          <a:ln w="12700">
            <a:noFill/>
          </a:ln>
          <a:effectLst>
            <a:outerShdw dist="38100" dir="10800000" algn="r" rotWithShape="0">
              <a:srgbClr val="000000">
                <a:alpha val="39999"/>
              </a:srgbClr>
            </a:outerShdw>
          </a:effectLst>
        </p:spPr>
        <p:txBody>
          <a:bodyPr anchor="ctr" anchorCtr="0"/>
          <a:p>
            <a:pPr algn="ctr"/>
            <a:endParaRPr lang="zh-CN" altLang="en-US" sz="2400" b="1">
              <a:solidFill>
                <a:srgbClr val="5F5F5F"/>
              </a:solidFill>
              <a:sym typeface="Arial" panose="020B0604020202020204" pitchFamily="34" charset="0"/>
            </a:endParaRPr>
          </a:p>
        </p:txBody>
      </p:sp>
      <p:sp>
        <p:nvSpPr>
          <p:cNvPr id="62475" name="燕尾形 14"/>
          <p:cNvSpPr/>
          <p:nvPr>
            <p:custDataLst>
              <p:tags r:id="rId10"/>
            </p:custDataLst>
          </p:nvPr>
        </p:nvSpPr>
        <p:spPr>
          <a:xfrm>
            <a:off x="7915275" y="2835275"/>
            <a:ext cx="1727200" cy="554038"/>
          </a:xfrm>
          <a:prstGeom prst="chevron">
            <a:avLst>
              <a:gd name="adj" fmla="val 49995"/>
            </a:avLst>
          </a:prstGeom>
          <a:solidFill>
            <a:srgbClr val="791800"/>
          </a:solidFill>
          <a:ln w="12700">
            <a:noFill/>
          </a:ln>
        </p:spPr>
        <p:txBody>
          <a:bodyPr lIns="0" tIns="0" rIns="0" bIns="0" anchor="ctr" anchorCtr="0"/>
          <a:p>
            <a:pPr algn="ctr"/>
            <a:r>
              <a:rPr lang="en-US" altLang="zh-CN" sz="2800" b="1">
                <a:solidFill>
                  <a:srgbClr val="FFFFFF"/>
                </a:solidFill>
                <a:ea typeface="黑体" panose="02010609060101010101" charset="-122"/>
                <a:sym typeface="Arial" panose="020B0604020202020204" pitchFamily="34" charset="0"/>
              </a:rPr>
              <a:t>1975</a:t>
            </a:r>
            <a:r>
              <a:rPr lang="zh-CN" altLang="en-US" sz="2800" b="1">
                <a:solidFill>
                  <a:srgbClr val="FFFFFF"/>
                </a:solidFill>
                <a:ea typeface="黑体" panose="02010609060101010101" charset="-122"/>
                <a:sym typeface="Arial" panose="020B0604020202020204" pitchFamily="34" charset="0"/>
              </a:rPr>
              <a:t>年</a:t>
            </a:r>
            <a:endParaRPr lang="zh-CN" altLang="en-US" sz="2800" b="1">
              <a:solidFill>
                <a:srgbClr val="FFFFFF"/>
              </a:solidFill>
              <a:ea typeface="黑体" panose="02010609060101010101" charset="-122"/>
              <a:sym typeface="Arial" panose="020B0604020202020204" pitchFamily="34" charset="0"/>
            </a:endParaRPr>
          </a:p>
        </p:txBody>
      </p:sp>
      <p:sp>
        <p:nvSpPr>
          <p:cNvPr id="62476" name="燕尾形 16"/>
          <p:cNvSpPr/>
          <p:nvPr>
            <p:custDataLst>
              <p:tags r:id="rId11"/>
            </p:custDataLst>
          </p:nvPr>
        </p:nvSpPr>
        <p:spPr>
          <a:xfrm>
            <a:off x="9140825" y="2835275"/>
            <a:ext cx="622300" cy="554038"/>
          </a:xfrm>
          <a:prstGeom prst="chevron">
            <a:avLst>
              <a:gd name="adj" fmla="val 49998"/>
            </a:avLst>
          </a:prstGeom>
          <a:solidFill>
            <a:srgbClr val="FFFFFF"/>
          </a:solidFill>
          <a:ln w="12700">
            <a:noFill/>
          </a:ln>
          <a:effectLst>
            <a:outerShdw dist="38100" dir="10800000" algn="r" rotWithShape="0">
              <a:srgbClr val="000000">
                <a:alpha val="39999"/>
              </a:srgbClr>
            </a:outerShdw>
          </a:effectLst>
        </p:spPr>
        <p:txBody>
          <a:bodyPr anchor="ctr" anchorCtr="0"/>
          <a:p>
            <a:pPr algn="ctr"/>
            <a:endParaRPr lang="zh-CN" altLang="en-US" sz="2400" b="1">
              <a:solidFill>
                <a:srgbClr val="5F5F5F"/>
              </a:solidFill>
              <a:sym typeface="Arial" panose="020B0604020202020204" pitchFamily="34" charset="0"/>
            </a:endParaRPr>
          </a:p>
        </p:txBody>
      </p:sp>
      <p:sp>
        <p:nvSpPr>
          <p:cNvPr id="62477" name="燕尾形 18"/>
          <p:cNvSpPr/>
          <p:nvPr>
            <p:custDataLst>
              <p:tags r:id="rId12"/>
            </p:custDataLst>
          </p:nvPr>
        </p:nvSpPr>
        <p:spPr>
          <a:xfrm>
            <a:off x="9482138" y="2835275"/>
            <a:ext cx="1727200" cy="554038"/>
          </a:xfrm>
          <a:prstGeom prst="chevron">
            <a:avLst>
              <a:gd name="adj" fmla="val 49995"/>
            </a:avLst>
          </a:prstGeom>
          <a:solidFill>
            <a:srgbClr val="553500"/>
          </a:solidFill>
          <a:ln w="12700">
            <a:noFill/>
          </a:ln>
        </p:spPr>
        <p:txBody>
          <a:bodyPr lIns="0" tIns="0" rIns="0" bIns="0" anchor="ctr" anchorCtr="0"/>
          <a:p>
            <a:pPr algn="ctr"/>
            <a:r>
              <a:rPr lang="en-US" altLang="zh-CN" sz="2800" b="1">
                <a:solidFill>
                  <a:srgbClr val="FFFFFF"/>
                </a:solidFill>
                <a:ea typeface="黑体" panose="02010609060101010101" charset="-122"/>
                <a:sym typeface="Arial" panose="020B0604020202020204" pitchFamily="34" charset="0"/>
              </a:rPr>
              <a:t>1976</a:t>
            </a:r>
            <a:r>
              <a:rPr lang="zh-CN" altLang="en-US" sz="2800" b="1">
                <a:solidFill>
                  <a:srgbClr val="FFFFFF"/>
                </a:solidFill>
                <a:ea typeface="黑体" panose="02010609060101010101" charset="-122"/>
                <a:sym typeface="Arial" panose="020B0604020202020204" pitchFamily="34" charset="0"/>
              </a:rPr>
              <a:t>年</a:t>
            </a:r>
            <a:endParaRPr lang="zh-CN" altLang="en-US" sz="2800" b="1">
              <a:solidFill>
                <a:srgbClr val="FFFFFF"/>
              </a:solidFill>
              <a:ea typeface="黑体" panose="02010609060101010101" charset="-122"/>
              <a:sym typeface="Arial" panose="020B0604020202020204" pitchFamily="34" charset="0"/>
            </a:endParaRPr>
          </a:p>
        </p:txBody>
      </p:sp>
      <p:sp>
        <p:nvSpPr>
          <p:cNvPr id="62478" name="矩形 20"/>
          <p:cNvSpPr/>
          <p:nvPr>
            <p:custDataLst>
              <p:tags r:id="rId13"/>
            </p:custDataLst>
          </p:nvPr>
        </p:nvSpPr>
        <p:spPr>
          <a:xfrm>
            <a:off x="96838" y="3606800"/>
            <a:ext cx="2251075" cy="1871663"/>
          </a:xfrm>
          <a:prstGeom prst="rect">
            <a:avLst/>
          </a:prstGeom>
          <a:noFill/>
          <a:ln w="9525">
            <a:noFill/>
          </a:ln>
        </p:spPr>
        <p:txBody>
          <a:bodyPr wrap="square" anchor="t" anchorCtr="0"/>
          <a:p>
            <a:pPr algn="just" defTabSz="914400">
              <a:lnSpc>
                <a:spcPct val="130000"/>
              </a:lnSpc>
              <a:buClrTx/>
              <a:buSzPct val="100000"/>
              <a:buFontTx/>
              <a:buNone/>
            </a:pPr>
            <a:r>
              <a:rPr lang="en-US" altLang="zh-CN" sz="2800" b="1" baseline="0">
                <a:latin typeface="微软雅黑" panose="020B0503020204020204" pitchFamily="34" charset="-122"/>
                <a:sym typeface="Arial" panose="020B0604020202020204" pitchFamily="34" charset="0"/>
              </a:rPr>
              <a:t>中央文革小组乘机煽动打倒一切”和“踢开党委闹革命”。</a:t>
            </a:r>
            <a:endParaRPr lang="en-US" altLang="zh-CN" sz="2800" b="1">
              <a:latin typeface="微软雅黑" panose="020B0503020204020204" pitchFamily="34" charset="-122"/>
              <a:sym typeface="Arial" panose="020B0604020202020204" pitchFamily="34" charset="0"/>
            </a:endParaRPr>
          </a:p>
        </p:txBody>
      </p:sp>
      <p:sp>
        <p:nvSpPr>
          <p:cNvPr id="62479" name="矩形 22"/>
          <p:cNvSpPr/>
          <p:nvPr>
            <p:custDataLst>
              <p:tags r:id="rId14"/>
            </p:custDataLst>
          </p:nvPr>
        </p:nvSpPr>
        <p:spPr>
          <a:xfrm>
            <a:off x="3775075" y="3606800"/>
            <a:ext cx="2068513" cy="1871663"/>
          </a:xfrm>
          <a:prstGeom prst="rect">
            <a:avLst/>
          </a:prstGeom>
          <a:noFill/>
          <a:ln w="9525">
            <a:noFill/>
          </a:ln>
        </p:spPr>
        <p:txBody>
          <a:bodyPr wrap="square" anchor="t" anchorCtr="0"/>
          <a:p>
            <a:pPr algn="just" defTabSz="914400">
              <a:lnSpc>
                <a:spcPct val="130000"/>
              </a:lnSpc>
              <a:buClrTx/>
              <a:buSzPct val="100000"/>
              <a:buFontTx/>
              <a:buNone/>
            </a:pPr>
            <a:r>
              <a:rPr lang="en-US" altLang="zh-CN" sz="2800" b="1" baseline="0">
                <a:latin typeface="微软雅黑" panose="020B0503020204020204" pitchFamily="34" charset="-122"/>
                <a:sym typeface="Arial" panose="020B0604020202020204" pitchFamily="34" charset="0"/>
              </a:rPr>
              <a:t>林彪反革命集团阴谋夺取最高权力、策动反革命武装政变</a:t>
            </a:r>
            <a:endParaRPr lang="en-US" altLang="zh-CN" sz="2800" b="1">
              <a:latin typeface="微软雅黑" panose="020B0503020204020204" pitchFamily="34" charset="-122"/>
              <a:sym typeface="Arial" panose="020B0604020202020204" pitchFamily="34" charset="0"/>
            </a:endParaRPr>
          </a:p>
        </p:txBody>
      </p:sp>
      <p:sp>
        <p:nvSpPr>
          <p:cNvPr id="62480" name="矩形 23"/>
          <p:cNvSpPr/>
          <p:nvPr>
            <p:custDataLst>
              <p:tags r:id="rId15"/>
            </p:custDataLst>
          </p:nvPr>
        </p:nvSpPr>
        <p:spPr>
          <a:xfrm>
            <a:off x="7351713" y="3487738"/>
            <a:ext cx="2228850" cy="1533525"/>
          </a:xfrm>
          <a:prstGeom prst="rect">
            <a:avLst/>
          </a:prstGeom>
          <a:noFill/>
          <a:ln w="9525">
            <a:noFill/>
          </a:ln>
        </p:spPr>
        <p:txBody>
          <a:bodyPr wrap="square" anchor="t" anchorCtr="0"/>
          <a:p>
            <a:pPr algn="just" defTabSz="914400">
              <a:lnSpc>
                <a:spcPct val="130000"/>
              </a:lnSpc>
              <a:buClrTx/>
              <a:buSzPct val="100000"/>
              <a:buFontTx/>
              <a:buNone/>
            </a:pPr>
            <a:r>
              <a:rPr lang="zh-CN" altLang="en-US" sz="2800" b="1" baseline="0">
                <a:sym typeface="Arial" panose="020B0604020202020204" pitchFamily="34" charset="0"/>
              </a:rPr>
              <a:t>邓小平主持日常工作，领导进行各方面的整顿，经济形势有了明显好转</a:t>
            </a:r>
            <a:endParaRPr lang="zh-CN" altLang="en-US" sz="2800" b="1">
              <a:sym typeface="Arial" panose="020B0604020202020204" pitchFamily="34" charset="0"/>
            </a:endParaRPr>
          </a:p>
        </p:txBody>
      </p:sp>
      <p:sp>
        <p:nvSpPr>
          <p:cNvPr id="62481" name="矩形 27"/>
          <p:cNvSpPr/>
          <p:nvPr>
            <p:custDataLst>
              <p:tags r:id="rId16"/>
            </p:custDataLst>
          </p:nvPr>
        </p:nvSpPr>
        <p:spPr>
          <a:xfrm>
            <a:off x="2166938" y="1258888"/>
            <a:ext cx="2228850" cy="1354137"/>
          </a:xfrm>
          <a:prstGeom prst="rect">
            <a:avLst/>
          </a:prstGeom>
          <a:noFill/>
          <a:ln w="9525">
            <a:noFill/>
          </a:ln>
        </p:spPr>
        <p:txBody>
          <a:bodyPr wrap="square" anchor="b" anchorCtr="0"/>
          <a:p>
            <a:pPr algn="just" defTabSz="914400">
              <a:lnSpc>
                <a:spcPct val="130000"/>
              </a:lnSpc>
              <a:buClrTx/>
              <a:buSzPct val="100000"/>
              <a:buFontTx/>
              <a:buNone/>
            </a:pPr>
            <a:r>
              <a:rPr lang="en-US" altLang="zh-CN" sz="2800" b="1" baseline="0">
                <a:latin typeface="微软雅黑" panose="020B0503020204020204" pitchFamily="34" charset="-122"/>
                <a:sym typeface="Arial" panose="020B0604020202020204" pitchFamily="34" charset="0"/>
              </a:rPr>
              <a:t>“全面夺权”的“一月风暴”发生。</a:t>
            </a:r>
            <a:endParaRPr lang="en-US" altLang="zh-CN" sz="2800" b="1">
              <a:latin typeface="微软雅黑" panose="020B0503020204020204" pitchFamily="34" charset="-122"/>
              <a:sym typeface="Arial" panose="020B0604020202020204" pitchFamily="34" charset="0"/>
            </a:endParaRPr>
          </a:p>
        </p:txBody>
      </p:sp>
      <p:sp>
        <p:nvSpPr>
          <p:cNvPr id="62482" name="矩形 31"/>
          <p:cNvSpPr/>
          <p:nvPr>
            <p:custDataLst>
              <p:tags r:id="rId17"/>
            </p:custDataLst>
          </p:nvPr>
        </p:nvSpPr>
        <p:spPr>
          <a:xfrm>
            <a:off x="5183188" y="1492250"/>
            <a:ext cx="3297237" cy="1260475"/>
          </a:xfrm>
          <a:prstGeom prst="rect">
            <a:avLst/>
          </a:prstGeom>
          <a:noFill/>
          <a:ln w="9525">
            <a:noFill/>
          </a:ln>
        </p:spPr>
        <p:txBody>
          <a:bodyPr wrap="square" anchor="b" anchorCtr="0"/>
          <a:p>
            <a:pPr algn="just" defTabSz="914400">
              <a:lnSpc>
                <a:spcPct val="130000"/>
              </a:lnSpc>
              <a:buClrTx/>
              <a:buSzPct val="100000"/>
              <a:buFontTx/>
              <a:buNone/>
            </a:pPr>
            <a:r>
              <a:rPr lang="zh-CN" altLang="en-US" sz="2800" b="1" baseline="0">
                <a:sym typeface="Arial" panose="020B0604020202020204" pitchFamily="34" charset="0"/>
              </a:rPr>
              <a:t>周恩来在毛泽东的支持下主持中央日常工作，各项工作出现转机，但遭到江青等人的反对</a:t>
            </a:r>
            <a:endParaRPr lang="zh-CN" altLang="en-US" sz="2800" b="1">
              <a:sym typeface="Arial" panose="020B0604020202020204" pitchFamily="34" charset="0"/>
            </a:endParaRPr>
          </a:p>
        </p:txBody>
      </p:sp>
      <p:sp>
        <p:nvSpPr>
          <p:cNvPr id="62483" name="矩形 32"/>
          <p:cNvSpPr/>
          <p:nvPr>
            <p:custDataLst>
              <p:tags r:id="rId18"/>
            </p:custDataLst>
          </p:nvPr>
        </p:nvSpPr>
        <p:spPr>
          <a:xfrm>
            <a:off x="9482138" y="1079500"/>
            <a:ext cx="2081212" cy="1533525"/>
          </a:xfrm>
          <a:prstGeom prst="rect">
            <a:avLst/>
          </a:prstGeom>
          <a:noFill/>
          <a:ln w="9525">
            <a:noFill/>
          </a:ln>
        </p:spPr>
        <p:txBody>
          <a:bodyPr wrap="square" anchor="b" anchorCtr="0"/>
          <a:p>
            <a:pPr algn="just" defTabSz="914400">
              <a:lnSpc>
                <a:spcPct val="130000"/>
              </a:lnSpc>
              <a:buClrTx/>
              <a:buSzPct val="100000"/>
              <a:buFontTx/>
              <a:buNone/>
            </a:pPr>
            <a:r>
              <a:rPr lang="en-US" altLang="zh-CN" sz="2800" b="1" baseline="0">
                <a:sym typeface="Arial" panose="020B0604020202020204" pitchFamily="34" charset="0"/>
              </a:rPr>
              <a:t>粉碎了江青反革命集团，结束了“文化大革命”</a:t>
            </a:r>
            <a:endParaRPr lang="en-US" altLang="zh-CN" sz="2800" b="1">
              <a:sym typeface="Arial" panose="020B0604020202020204" pitchFamily="34" charset="0"/>
            </a:endParaRPr>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478">
                                            <p:txEl>
                                              <p:charRg st="0" end="27"/>
                                            </p:txEl>
                                          </p:spTgt>
                                        </p:tgtEl>
                                        <p:attrNameLst>
                                          <p:attrName>style.visibility</p:attrName>
                                        </p:attrNameLst>
                                      </p:cBhvr>
                                      <p:to>
                                        <p:strVal val="visible"/>
                                      </p:to>
                                    </p:set>
                                    <p:anim calcmode="lin" valueType="num">
                                      <p:cBhvr>
                                        <p:cTn id="7" dur="500" fill="hold"/>
                                        <p:tgtEl>
                                          <p:spTgt spid="62478">
                                            <p:txEl>
                                              <p:charRg st="0" end="27"/>
                                            </p:txEl>
                                          </p:spTgt>
                                        </p:tgtEl>
                                        <p:attrNameLst>
                                          <p:attrName>ppt_x</p:attrName>
                                        </p:attrNameLst>
                                      </p:cBhvr>
                                      <p:tavLst>
                                        <p:tav tm="0">
                                          <p:val>
                                            <p:strVal val="#ppt_x"/>
                                          </p:val>
                                        </p:tav>
                                        <p:tav tm="100000">
                                          <p:val>
                                            <p:strVal val="#ppt_x"/>
                                          </p:val>
                                        </p:tav>
                                      </p:tavLst>
                                    </p:anim>
                                    <p:anim calcmode="lin" valueType="num">
                                      <p:cBhvr>
                                        <p:cTn id="8" dur="500" fill="hold"/>
                                        <p:tgtEl>
                                          <p:spTgt spid="62478">
                                            <p:txEl>
                                              <p:charRg st="0" end="2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2481"/>
                                        </p:tgtEl>
                                        <p:attrNameLst>
                                          <p:attrName>style.visibility</p:attrName>
                                        </p:attrNameLst>
                                      </p:cBhvr>
                                      <p:to>
                                        <p:strVal val="visible"/>
                                      </p:to>
                                    </p:set>
                                    <p:anim calcmode="lin" valueType="num">
                                      <p:cBhvr>
                                        <p:cTn id="13" dur="500" fill="hold"/>
                                        <p:tgtEl>
                                          <p:spTgt spid="62481"/>
                                        </p:tgtEl>
                                        <p:attrNameLst>
                                          <p:attrName>ppt_x</p:attrName>
                                        </p:attrNameLst>
                                      </p:cBhvr>
                                      <p:tavLst>
                                        <p:tav tm="0">
                                          <p:val>
                                            <p:strVal val="#ppt_x"/>
                                          </p:val>
                                        </p:tav>
                                        <p:tav tm="100000">
                                          <p:val>
                                            <p:strVal val="#ppt_x"/>
                                          </p:val>
                                        </p:tav>
                                      </p:tavLst>
                                    </p:anim>
                                    <p:anim calcmode="lin" valueType="num">
                                      <p:cBhvr>
                                        <p:cTn id="14" dur="500" fill="hold"/>
                                        <p:tgtEl>
                                          <p:spTgt spid="6248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479"/>
                                        </p:tgtEl>
                                        <p:attrNameLst>
                                          <p:attrName>style.visibility</p:attrName>
                                        </p:attrNameLst>
                                      </p:cBhvr>
                                      <p:to>
                                        <p:strVal val="visible"/>
                                      </p:to>
                                    </p:set>
                                    <p:anim calcmode="lin" valueType="num">
                                      <p:cBhvr>
                                        <p:cTn id="19" dur="500" fill="hold"/>
                                        <p:tgtEl>
                                          <p:spTgt spid="62479"/>
                                        </p:tgtEl>
                                        <p:attrNameLst>
                                          <p:attrName>ppt_x</p:attrName>
                                        </p:attrNameLst>
                                      </p:cBhvr>
                                      <p:tavLst>
                                        <p:tav tm="0">
                                          <p:val>
                                            <p:strVal val="#ppt_x"/>
                                          </p:val>
                                        </p:tav>
                                        <p:tav tm="100000">
                                          <p:val>
                                            <p:strVal val="#ppt_x"/>
                                          </p:val>
                                        </p:tav>
                                      </p:tavLst>
                                    </p:anim>
                                    <p:anim calcmode="lin" valueType="num">
                                      <p:cBhvr>
                                        <p:cTn id="20" dur="500" fill="hold"/>
                                        <p:tgtEl>
                                          <p:spTgt spid="6247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482"/>
                                        </p:tgtEl>
                                        <p:attrNameLst>
                                          <p:attrName>style.visibility</p:attrName>
                                        </p:attrNameLst>
                                      </p:cBhvr>
                                      <p:to>
                                        <p:strVal val="visible"/>
                                      </p:to>
                                    </p:set>
                                    <p:anim calcmode="lin" valueType="num">
                                      <p:cBhvr>
                                        <p:cTn id="25" dur="500" fill="hold"/>
                                        <p:tgtEl>
                                          <p:spTgt spid="62482"/>
                                        </p:tgtEl>
                                        <p:attrNameLst>
                                          <p:attrName>ppt_x</p:attrName>
                                        </p:attrNameLst>
                                      </p:cBhvr>
                                      <p:tavLst>
                                        <p:tav tm="0">
                                          <p:val>
                                            <p:strVal val="#ppt_x"/>
                                          </p:val>
                                        </p:tav>
                                        <p:tav tm="100000">
                                          <p:val>
                                            <p:strVal val="#ppt_x"/>
                                          </p:val>
                                        </p:tav>
                                      </p:tavLst>
                                    </p:anim>
                                    <p:anim calcmode="lin" valueType="num">
                                      <p:cBhvr>
                                        <p:cTn id="26" dur="500" fill="hold"/>
                                        <p:tgtEl>
                                          <p:spTgt spid="6248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2480"/>
                                        </p:tgtEl>
                                        <p:attrNameLst>
                                          <p:attrName>style.visibility</p:attrName>
                                        </p:attrNameLst>
                                      </p:cBhvr>
                                      <p:to>
                                        <p:strVal val="visible"/>
                                      </p:to>
                                    </p:set>
                                    <p:anim calcmode="lin" valueType="num">
                                      <p:cBhvr>
                                        <p:cTn id="31" dur="500" fill="hold"/>
                                        <p:tgtEl>
                                          <p:spTgt spid="62480"/>
                                        </p:tgtEl>
                                        <p:attrNameLst>
                                          <p:attrName>ppt_x</p:attrName>
                                        </p:attrNameLst>
                                      </p:cBhvr>
                                      <p:tavLst>
                                        <p:tav tm="0">
                                          <p:val>
                                            <p:strVal val="#ppt_x"/>
                                          </p:val>
                                        </p:tav>
                                        <p:tav tm="100000">
                                          <p:val>
                                            <p:strVal val="#ppt_x"/>
                                          </p:val>
                                        </p:tav>
                                      </p:tavLst>
                                    </p:anim>
                                    <p:anim calcmode="lin" valueType="num">
                                      <p:cBhvr>
                                        <p:cTn id="32" dur="500" fill="hold"/>
                                        <p:tgtEl>
                                          <p:spTgt spid="6248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2483"/>
                                        </p:tgtEl>
                                        <p:attrNameLst>
                                          <p:attrName>style.visibility</p:attrName>
                                        </p:attrNameLst>
                                      </p:cBhvr>
                                      <p:to>
                                        <p:strVal val="visible"/>
                                      </p:to>
                                    </p:set>
                                    <p:anim calcmode="lin" valueType="num">
                                      <p:cBhvr>
                                        <p:cTn id="37" dur="500" fill="hold"/>
                                        <p:tgtEl>
                                          <p:spTgt spid="62483"/>
                                        </p:tgtEl>
                                        <p:attrNameLst>
                                          <p:attrName>ppt_x</p:attrName>
                                        </p:attrNameLst>
                                      </p:cBhvr>
                                      <p:tavLst>
                                        <p:tav tm="0">
                                          <p:val>
                                            <p:strVal val="#ppt_x"/>
                                          </p:val>
                                        </p:tav>
                                        <p:tav tm="100000">
                                          <p:val>
                                            <p:strVal val="#ppt_x"/>
                                          </p:val>
                                        </p:tav>
                                      </p:tavLst>
                                    </p:anim>
                                    <p:anim calcmode="lin" valueType="num">
                                      <p:cBhvr>
                                        <p:cTn id="38" dur="500" fill="hold"/>
                                        <p:tgtEl>
                                          <p:spTgt spid="624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9" grpId="0" animBg="1"/>
      <p:bldP spid="62480" grpId="0" animBg="1"/>
      <p:bldP spid="62481" grpId="0" animBg="1"/>
      <p:bldP spid="62482" grpId="0" animBg="1"/>
      <p:bldP spid="6248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Text Box 2"/>
          <p:cNvSpPr txBox="1">
            <a:spLocks noChangeArrowheads="1"/>
          </p:cNvSpPr>
          <p:nvPr/>
        </p:nvSpPr>
        <p:spPr bwMode="auto">
          <a:xfrm>
            <a:off x="1778000" y="152400"/>
            <a:ext cx="9575800" cy="583565"/>
          </a:xfrm>
          <a:prstGeom prst="rect">
            <a:avLst/>
          </a:prstGeom>
          <a:noFill/>
          <a:ln w="9525">
            <a:noFill/>
            <a:miter lim="800000"/>
          </a:ln>
        </p:spPr>
        <p:txBody>
          <a:bodyPr>
            <a:spAutoFit/>
          </a:bodyPr>
          <a:lstStyle/>
          <a:p>
            <a:pPr marR="0" defTabSz="914400">
              <a:buClrTx/>
              <a:buSzTx/>
              <a:buFontTx/>
              <a:buNone/>
              <a:defRPr/>
            </a:pPr>
            <a:r>
              <a:rPr kumimoji="0" lang="zh-CN" altLang="en-US" sz="3200" kern="1200" cap="none" spc="0" normalizeH="0" baseline="0" noProof="0">
                <a:latin typeface="黑体" panose="02010609060101010101" charset="-122"/>
                <a:ea typeface="微软雅黑" panose="020B0503020204020204" pitchFamily="34" charset="-122"/>
                <a:cs typeface="+mn-cs"/>
                <a:sym typeface="黑体" panose="02010609060101010101" charset="-122"/>
              </a:rPr>
              <a:t>二、经济</a:t>
            </a:r>
            <a:r>
              <a:rPr kumimoji="0" lang="zh-CN" altLang="en-US" sz="3200" kern="1200" cap="none" spc="0" normalizeH="0" baseline="0" noProof="0">
                <a:latin typeface="楷体" panose="02010609060101010101" pitchFamily="49" charset="-122"/>
                <a:ea typeface="楷体" panose="02010609060101010101" pitchFamily="49" charset="-122"/>
                <a:cs typeface="+mn-cs"/>
                <a:sym typeface="黑体" panose="02010609060101010101" charset="-122"/>
              </a:rPr>
              <a:t>（</a:t>
            </a:r>
            <a:r>
              <a:rPr kumimoji="0" lang="zh-CN" altLang="en-US" sz="3200" kern="1200" cap="none" spc="0" normalizeH="0" baseline="0" noProof="0">
                <a:effectLst>
                  <a:outerShdw blurRad="38100" dist="38100" dir="2700000" algn="tl">
                    <a:srgbClr val="C0C0C0"/>
                  </a:outerShdw>
                </a:effectLst>
                <a:latin typeface="楷体" panose="02010609060101010101" pitchFamily="49" charset="-122"/>
                <a:ea typeface="楷体" panose="02010609060101010101" pitchFamily="49" charset="-122"/>
                <a:cs typeface="+mn-cs"/>
              </a:rPr>
              <a:t>“十年动乱”中的社会主义经济建设</a:t>
            </a:r>
            <a:r>
              <a:rPr kumimoji="0" lang="zh-CN" altLang="en-US" sz="3200" kern="1200" cap="none" spc="0" normalizeH="0" baseline="0" noProof="0">
                <a:latin typeface="楷体" panose="02010609060101010101" pitchFamily="49" charset="-122"/>
                <a:ea typeface="楷体" panose="02010609060101010101" pitchFamily="49" charset="-122"/>
                <a:cs typeface="+mn-cs"/>
                <a:sym typeface="黑体" panose="02010609060101010101" charset="-122"/>
              </a:rPr>
              <a:t>）</a:t>
            </a:r>
            <a:endParaRPr kumimoji="0" lang="zh-CN" altLang="en-US" sz="3200" kern="1200" cap="none" spc="0" normalizeH="0" baseline="0" noProof="0">
              <a:latin typeface="楷体" panose="02010609060101010101" pitchFamily="49" charset="-122"/>
              <a:ea typeface="楷体" panose="02010609060101010101" pitchFamily="49" charset="-122"/>
              <a:cs typeface="+mn-cs"/>
              <a:sym typeface="黑体" panose="02010609060101010101" charset="-122"/>
            </a:endParaRPr>
          </a:p>
        </p:txBody>
      </p:sp>
      <p:sp>
        <p:nvSpPr>
          <p:cNvPr id="54274"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63492" name="Text Box 4"/>
          <p:cNvSpPr txBox="1"/>
          <p:nvPr/>
        </p:nvSpPr>
        <p:spPr>
          <a:xfrm>
            <a:off x="1181100" y="919004"/>
            <a:ext cx="2552700" cy="500380"/>
          </a:xfrm>
          <a:prstGeom prst="rect">
            <a:avLst/>
          </a:prstGeom>
          <a:noFill/>
          <a:ln w="9525">
            <a:noFill/>
          </a:ln>
        </p:spPr>
        <p:txBody>
          <a:bodyPr anchor="ctr" anchorCtr="0">
            <a:spAutoFit/>
          </a:bodyPr>
          <a:p>
            <a:pPr indent="268605">
              <a:lnSpc>
                <a:spcPct val="95000"/>
              </a:lnSpc>
              <a:spcBef>
                <a:spcPct val="35000"/>
              </a:spcBef>
            </a:pPr>
            <a:r>
              <a:rPr lang="zh-CN" altLang="en-US" sz="2800" dirty="0">
                <a:latin typeface="楷体_GB2312" pitchFamily="49" charset="-122"/>
                <a:ea typeface="楷体" panose="02010609060101010101" pitchFamily="49" charset="-122"/>
                <a:sym typeface="Arial" panose="020B0604020202020204" pitchFamily="34" charset="0"/>
              </a:rPr>
              <a:t>（一）背景：</a:t>
            </a:r>
            <a:endParaRPr lang="zh-CN" altLang="en-US" sz="2800" dirty="0">
              <a:latin typeface="楷体_GB2312" pitchFamily="49" charset="-122"/>
              <a:ea typeface="楷体" panose="02010609060101010101" pitchFamily="49" charset="-122"/>
              <a:sym typeface="Arial" panose="020B0604020202020204" pitchFamily="34" charset="0"/>
            </a:endParaRPr>
          </a:p>
        </p:txBody>
      </p:sp>
      <p:sp>
        <p:nvSpPr>
          <p:cNvPr id="63493" name="Text Box 5"/>
          <p:cNvSpPr txBox="1">
            <a:spLocks noChangeArrowheads="1"/>
          </p:cNvSpPr>
          <p:nvPr/>
        </p:nvSpPr>
        <p:spPr bwMode="auto">
          <a:xfrm>
            <a:off x="913765" y="1524000"/>
            <a:ext cx="10950575" cy="1814830"/>
          </a:xfrm>
          <a:prstGeom prst="rect">
            <a:avLst/>
          </a:prstGeom>
          <a:noFill/>
          <a:ln w="9525">
            <a:noFill/>
            <a:miter lim="800000"/>
          </a:ln>
          <a:effectLst/>
        </p:spPr>
        <p:txBody>
          <a:bodyPr wrap="square">
            <a:spAutoFit/>
          </a:bodyPr>
          <a:lstStyle/>
          <a:p>
            <a:pPr marR="0" defTabSz="914400">
              <a:buClrTx/>
              <a:buSzTx/>
              <a:buFontTx/>
              <a:buNone/>
              <a:defRPr/>
            </a:pPr>
            <a:r>
              <a:rPr kumimoji="0" lang="zh-CN" altLang="en-US" sz="2800" kern="1200" cap="none" spc="0" normalizeH="0" baseline="0" noProof="0">
                <a:effectLst>
                  <a:outerShdw blurRad="38100" dist="38100" dir="2700000" algn="tl">
                    <a:srgbClr val="C0C0C0"/>
                  </a:outerShdw>
                </a:effectLst>
                <a:latin typeface="楷体" panose="02010609060101010101" pitchFamily="49" charset="-122"/>
                <a:ea typeface="楷体" panose="02010609060101010101" pitchFamily="49" charset="-122"/>
                <a:cs typeface="+mn-cs"/>
              </a:rPr>
              <a:t>1、中共指导思想“左倾”错误上升到“以阶级斗争为纲”。</a:t>
            </a:r>
            <a:endParaRPr kumimoji="0" lang="zh-CN" altLang="en-US" sz="2800" kern="1200" cap="none" spc="0" normalizeH="0" baseline="0" noProof="0">
              <a:effectLst>
                <a:outerShdw blurRad="38100" dist="38100" dir="2700000" algn="tl">
                  <a:srgbClr val="C0C0C0"/>
                </a:outerShdw>
              </a:effectLst>
              <a:latin typeface="楷体" panose="02010609060101010101" pitchFamily="49" charset="-122"/>
              <a:ea typeface="楷体" panose="02010609060101010101" pitchFamily="49" charset="-122"/>
              <a:cs typeface="+mn-cs"/>
            </a:endParaRPr>
          </a:p>
          <a:p>
            <a:pPr marR="0" defTabSz="914400">
              <a:buClrTx/>
              <a:buSzTx/>
              <a:buFontTx/>
              <a:buNone/>
              <a:defRPr/>
            </a:pPr>
            <a:r>
              <a:rPr kumimoji="0" lang="zh-CN" altLang="en-US" sz="2800" kern="1200" cap="none" spc="0" normalizeH="0" baseline="0" noProof="0">
                <a:effectLst>
                  <a:outerShdw blurRad="38100" dist="38100" dir="2700000" algn="tl">
                    <a:srgbClr val="C0C0C0"/>
                  </a:outerShdw>
                </a:effectLst>
                <a:latin typeface="楷体" panose="02010609060101010101" pitchFamily="49" charset="-122"/>
                <a:ea typeface="楷体" panose="02010609060101010101" pitchFamily="49" charset="-122"/>
                <a:cs typeface="+mn-cs"/>
              </a:rPr>
              <a:t>2、20世纪60年代中期，我国周边的国际局势趋于紧张，美国扩大侵越战争，中苏关系的恶化，使中国政府对世界战争形势估计的过于严重，对经济建设有消极影响。</a:t>
            </a:r>
            <a:r>
              <a:rPr kumimoji="0" lang="zh-CN" altLang="en-US" sz="2800" kern="1200" cap="none" spc="0" normalizeH="0" baseline="0" noProof="0">
                <a:latin typeface="楷体" panose="02010609060101010101" pitchFamily="49" charset="-122"/>
                <a:ea typeface="楷体" panose="02010609060101010101" pitchFamily="49" charset="-122"/>
                <a:cs typeface="+mn-cs"/>
              </a:rPr>
              <a:t> </a:t>
            </a:r>
            <a:endParaRPr kumimoji="0" lang="zh-CN" altLang="en-US" sz="2800" kern="1200" cap="none" spc="0" normalizeH="0" baseline="0" noProof="0">
              <a:latin typeface="楷体" panose="02010609060101010101" pitchFamily="49" charset="-122"/>
              <a:ea typeface="楷体" panose="02010609060101010101" pitchFamily="49" charset="-122"/>
              <a:cs typeface="+mn-cs"/>
            </a:endParaRPr>
          </a:p>
        </p:txBody>
      </p:sp>
      <p:sp>
        <p:nvSpPr>
          <p:cNvPr id="63494" name="Text Box 6"/>
          <p:cNvSpPr txBox="1"/>
          <p:nvPr/>
        </p:nvSpPr>
        <p:spPr>
          <a:xfrm>
            <a:off x="469265" y="3171825"/>
            <a:ext cx="11722735" cy="1469390"/>
          </a:xfrm>
          <a:prstGeom prst="rect">
            <a:avLst/>
          </a:prstGeom>
          <a:noFill/>
          <a:ln w="9525">
            <a:noFill/>
          </a:ln>
        </p:spPr>
        <p:txBody>
          <a:bodyPr wrap="square" anchor="ctr" anchorCtr="0">
            <a:spAutoFit/>
          </a:bodyPr>
          <a:p>
            <a:pPr indent="268605">
              <a:lnSpc>
                <a:spcPct val="95000"/>
              </a:lnSpc>
              <a:spcBef>
                <a:spcPct val="35000"/>
              </a:spcBef>
            </a:pPr>
            <a:r>
              <a:rPr lang="zh-CN" altLang="en-US" sz="2800" dirty="0">
                <a:latin typeface="楷体_GB2312" pitchFamily="49" charset="-122"/>
                <a:ea typeface="楷体" panose="02010609060101010101" pitchFamily="49" charset="-122"/>
                <a:sym typeface="Arial" panose="020B0604020202020204" pitchFamily="34" charset="0"/>
              </a:rPr>
              <a:t>（二）文化大革命经济：</a:t>
            </a:r>
            <a:r>
              <a:rPr lang="en-US" altLang="zh-CN" sz="2800" b="1" dirty="0">
                <a:solidFill>
                  <a:srgbClr val="FF0000"/>
                </a:solidFill>
                <a:latin typeface="楷体_GB2312" pitchFamily="49" charset="-122"/>
                <a:ea typeface="楷体" panose="02010609060101010101" pitchFamily="49" charset="-122"/>
                <a:sym typeface="Arial" panose="020B0604020202020204" pitchFamily="34" charset="0"/>
              </a:rPr>
              <a:t>1973</a:t>
            </a:r>
            <a:r>
              <a:rPr lang="zh-CN" altLang="en-US" sz="2800" dirty="0">
                <a:latin typeface="楷体_GB2312" pitchFamily="49" charset="-122"/>
                <a:ea typeface="楷体" panose="02010609060101010101" pitchFamily="49" charset="-122"/>
                <a:sym typeface="Arial" panose="020B0604020202020204" pitchFamily="34" charset="0"/>
              </a:rPr>
              <a:t>年复苏（周）、</a:t>
            </a:r>
            <a:r>
              <a:rPr lang="en-US" altLang="zh-CN" sz="2800" b="1" dirty="0">
                <a:solidFill>
                  <a:srgbClr val="FF0000"/>
                </a:solidFill>
                <a:latin typeface="楷体_GB2312" pitchFamily="49" charset="-122"/>
                <a:ea typeface="楷体" panose="02010609060101010101" pitchFamily="49" charset="-122"/>
                <a:sym typeface="Arial" panose="020B0604020202020204" pitchFamily="34" charset="0"/>
              </a:rPr>
              <a:t>1975</a:t>
            </a:r>
            <a:r>
              <a:rPr lang="zh-CN" altLang="en-US" sz="2800" dirty="0">
                <a:latin typeface="楷体_GB2312" pitchFamily="49" charset="-122"/>
                <a:ea typeface="楷体" panose="02010609060101010101" pitchFamily="49" charset="-122"/>
                <a:sym typeface="Arial" panose="020B0604020202020204" pitchFamily="34" charset="0"/>
              </a:rPr>
              <a:t>年回升（邓）</a:t>
            </a:r>
            <a:endParaRPr lang="zh-CN" altLang="en-US" sz="2800" dirty="0">
              <a:latin typeface="楷体_GB2312" pitchFamily="49" charset="-122"/>
              <a:ea typeface="楷体" panose="02010609060101010101" pitchFamily="49" charset="-122"/>
              <a:sym typeface="Arial" panose="020B0604020202020204" pitchFamily="34" charset="0"/>
            </a:endParaRPr>
          </a:p>
          <a:p>
            <a:pPr indent="268605">
              <a:lnSpc>
                <a:spcPct val="95000"/>
              </a:lnSpc>
              <a:spcBef>
                <a:spcPct val="35000"/>
              </a:spcBef>
            </a:pPr>
            <a:r>
              <a:rPr lang="zh-CN" altLang="en-US" sz="2800" dirty="0">
                <a:latin typeface="楷体_GB2312" pitchFamily="49" charset="-122"/>
                <a:ea typeface="楷体" panose="02010609060101010101" pitchFamily="49" charset="-122"/>
                <a:sym typeface="Arial" panose="020B0604020202020204" pitchFamily="34" charset="0"/>
              </a:rPr>
              <a:t>（</a:t>
            </a:r>
            <a:r>
              <a:rPr lang="zh-CN" altLang="en-US" sz="2800" dirty="0">
                <a:solidFill>
                  <a:srgbClr val="FF0000"/>
                </a:solidFill>
                <a:latin typeface="楷体_GB2312" pitchFamily="49" charset="-122"/>
                <a:ea typeface="楷体" panose="02010609060101010101" pitchFamily="49" charset="-122"/>
                <a:sym typeface="Arial" panose="020B0604020202020204" pitchFamily="34" charset="0"/>
              </a:rPr>
              <a:t>三线</a:t>
            </a:r>
            <a:r>
              <a:rPr lang="zh-CN" altLang="en-US" sz="2800" dirty="0">
                <a:latin typeface="楷体_GB2312" pitchFamily="49" charset="-122"/>
                <a:ea typeface="楷体" panose="02010609060101010101" pitchFamily="49" charset="-122"/>
                <a:sym typeface="Arial" panose="020B0604020202020204" pitchFamily="34" charset="0"/>
              </a:rPr>
              <a:t>建设：六七十年代经济发展重要指针，重点西南、西北</a:t>
            </a:r>
            <a:r>
              <a:rPr lang="en-US" altLang="zh-CN" sz="2800" dirty="0">
                <a:latin typeface="楷体_GB2312" pitchFamily="49" charset="-122"/>
                <a:ea typeface="楷体" panose="02010609060101010101" pitchFamily="49" charset="-122"/>
                <a:sym typeface="Arial" panose="020B0604020202020204" pitchFamily="34" charset="0"/>
              </a:rPr>
              <a:t>65-75</a:t>
            </a:r>
            <a:r>
              <a:rPr lang="zh-CN" altLang="en-US" sz="2800" dirty="0">
                <a:latin typeface="楷体_GB2312" pitchFamily="49" charset="-122"/>
                <a:ea typeface="楷体" panose="02010609060101010101" pitchFamily="49" charset="-122"/>
                <a:sym typeface="Arial" panose="020B0604020202020204" pitchFamily="34" charset="0"/>
              </a:rPr>
              <a:t>国防、工业布局）</a:t>
            </a:r>
            <a:endParaRPr lang="zh-CN" altLang="en-US" sz="2800" dirty="0">
              <a:latin typeface="楷体_GB2312" pitchFamily="49" charset="-122"/>
              <a:ea typeface="楷体" panose="02010609060101010101" pitchFamily="49" charset="-122"/>
              <a:sym typeface="Arial" panose="020B0604020202020204" pitchFamily="34" charset="0"/>
            </a:endParaRPr>
          </a:p>
        </p:txBody>
      </p:sp>
      <p:sp>
        <p:nvSpPr>
          <p:cNvPr id="63495" name="Text Box 7"/>
          <p:cNvSpPr txBox="1">
            <a:spLocks noChangeArrowheads="1"/>
          </p:cNvSpPr>
          <p:nvPr/>
        </p:nvSpPr>
        <p:spPr bwMode="auto">
          <a:xfrm>
            <a:off x="1651000" y="4433888"/>
            <a:ext cx="8610600" cy="2245360"/>
          </a:xfrm>
          <a:prstGeom prst="rect">
            <a:avLst/>
          </a:prstGeom>
          <a:noFill/>
          <a:ln w="9525">
            <a:noFill/>
            <a:miter lim="800000"/>
          </a:ln>
          <a:effectLst/>
        </p:spPr>
        <p:txBody>
          <a:bodyPr>
            <a:spAutoFit/>
          </a:bodyPr>
          <a:lstStyle/>
          <a:p>
            <a:pPr marR="0" defTabSz="914400">
              <a:buClrTx/>
              <a:buSzTx/>
              <a:buFontTx/>
              <a:buNone/>
              <a:defRPr/>
            </a:pPr>
            <a:r>
              <a:rPr kumimoji="0" lang="zh-CN" sz="2800" kern="1200" cap="none" spc="0" normalizeH="0" baseline="0" noProof="0">
                <a:effectLst>
                  <a:outerShdw blurRad="38100" dist="38100" dir="2700000" algn="tl">
                    <a:srgbClr val="C0C0C0"/>
                  </a:outerShdw>
                </a:effectLst>
                <a:latin typeface="楷体" panose="02010609060101010101" pitchFamily="49" charset="-122"/>
                <a:ea typeface="楷体" panose="02010609060101010101" pitchFamily="49" charset="-122"/>
                <a:cs typeface="+mn-cs"/>
                <a:sym typeface="Arial" panose="020B0604020202020204" pitchFamily="34" charset="0"/>
              </a:rPr>
              <a:t>十年文革对经济造成了极其严重的破坏，使正常的生产和社会秩序出现严重混乱；同时，进一步拉大与发展国家的差距，失去经济发展机遇。</a:t>
            </a:r>
            <a:endParaRPr kumimoji="0" lang="zh-CN" sz="2800" kern="1200" cap="none" spc="0" normalizeH="0" baseline="0" noProof="0">
              <a:effectLst>
                <a:outerShdw blurRad="38100" dist="38100" dir="2700000" algn="tl">
                  <a:srgbClr val="C0C0C0"/>
                </a:outerShdw>
              </a:effectLst>
              <a:latin typeface="楷体" panose="02010609060101010101" pitchFamily="49" charset="-122"/>
              <a:ea typeface="楷体" panose="02010609060101010101" pitchFamily="49" charset="-122"/>
              <a:cs typeface="+mn-cs"/>
              <a:sym typeface="Arial" panose="020B0604020202020204" pitchFamily="34" charset="0"/>
            </a:endParaRPr>
          </a:p>
          <a:p>
            <a:pPr marR="0" defTabSz="914400">
              <a:buClrTx/>
              <a:buSzTx/>
              <a:buFontTx/>
              <a:buNone/>
              <a:defRPr/>
            </a:pPr>
            <a:r>
              <a:rPr kumimoji="0" lang="zh-CN" sz="2800" kern="1200" cap="none" spc="0" normalizeH="0" baseline="0" noProof="0">
                <a:effectLst>
                  <a:outerShdw blurRad="38100" dist="38100" dir="2700000" algn="tl">
                    <a:srgbClr val="C0C0C0"/>
                  </a:outerShdw>
                </a:effectLst>
                <a:latin typeface="楷体" panose="02010609060101010101" pitchFamily="49" charset="-122"/>
                <a:ea typeface="楷体" panose="02010609060101010101" pitchFamily="49" charset="-122"/>
                <a:cs typeface="+mn-cs"/>
                <a:sym typeface="Arial" panose="020B0604020202020204" pitchFamily="34" charset="0"/>
              </a:rPr>
              <a:t>     但它从反面为我们探索建设有中国特色社会主义的道路提供了历史借鉴。 </a:t>
            </a:r>
            <a:endParaRPr kumimoji="0" lang="zh-CN" sz="2800" kern="1200" cap="none" spc="0" normalizeH="0" baseline="0" noProof="0">
              <a:effectLst>
                <a:outerShdw blurRad="38100" dist="38100" dir="2700000" algn="tl">
                  <a:srgbClr val="C0C0C0"/>
                </a:outerShdw>
              </a:effectLst>
              <a:latin typeface="楷体" panose="02010609060101010101" pitchFamily="49" charset="-122"/>
              <a:ea typeface="楷体" panose="02010609060101010101" pitchFamily="49" charset="-122"/>
              <a:cs typeface="+mn-cs"/>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3493"/>
                                        </p:tgtEl>
                                        <p:attrNameLst>
                                          <p:attrName>style.visibility</p:attrName>
                                        </p:attrNameLst>
                                      </p:cBhvr>
                                      <p:to>
                                        <p:strVal val="visible"/>
                                      </p:to>
                                    </p:set>
                                    <p:animEffect transition="in" filter="blinds(horizontal)">
                                      <p:cBhvr>
                                        <p:cTn id="12" dur="500"/>
                                        <p:tgtEl>
                                          <p:spTgt spid="6349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3494"/>
                                        </p:tgtEl>
                                        <p:attrNameLst>
                                          <p:attrName>style.visibility</p:attrName>
                                        </p:attrNameLst>
                                      </p:cBhvr>
                                      <p:to>
                                        <p:strVal val="visible"/>
                                      </p:to>
                                    </p:set>
                                    <p:animEffect transition="in" filter="blinds(horizontal)">
                                      <p:cBhvr>
                                        <p:cTn id="17" dur="500"/>
                                        <p:tgtEl>
                                          <p:spTgt spid="6349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3495"/>
                                        </p:tgtEl>
                                        <p:attrNameLst>
                                          <p:attrName>style.visibility</p:attrName>
                                        </p:attrNameLst>
                                      </p:cBhvr>
                                      <p:to>
                                        <p:strVal val="visible"/>
                                      </p:to>
                                    </p:set>
                                    <p:animEffect transition="in" filter="wipe(down)">
                                      <p:cBhvr>
                                        <p:cTn id="22" dur="500"/>
                                        <p:tgtEl>
                                          <p:spTgt spid="63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bldLvl="0"/>
      <p:bldP spid="63493" grpId="0" bldLvl="0" animBg="1"/>
      <p:bldP spid="63494" grpId="0" bldLvl="0"/>
      <p:bldP spid="63495"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Text Box 2"/>
          <p:cNvSpPr txBox="1"/>
          <p:nvPr/>
        </p:nvSpPr>
        <p:spPr>
          <a:xfrm>
            <a:off x="1778000" y="152400"/>
            <a:ext cx="9575800" cy="583565"/>
          </a:xfrm>
          <a:prstGeom prst="rect">
            <a:avLst/>
          </a:prstGeom>
          <a:noFill/>
          <a:ln w="9525">
            <a:noFill/>
          </a:ln>
        </p:spPr>
        <p:txBody>
          <a:bodyPr anchor="t" anchorCtr="0">
            <a:spAutoFit/>
          </a:bodyPr>
          <a:p>
            <a:r>
              <a:rPr lang="zh-CN" altLang="en-US" sz="3200" dirty="0">
                <a:latin typeface="黑体" panose="02010609060101010101" charset="-122"/>
                <a:ea typeface="微软雅黑" panose="020B0503020204020204" pitchFamily="34" charset="-122"/>
                <a:sym typeface="黑体" panose="02010609060101010101" charset="-122"/>
              </a:rPr>
              <a:t>三、科技</a:t>
            </a:r>
            <a:endParaRPr lang="zh-CN" altLang="en-US" sz="3200" dirty="0">
              <a:latin typeface="楷体" panose="02010609060101010101" pitchFamily="49" charset="-122"/>
              <a:ea typeface="楷体" panose="02010609060101010101" pitchFamily="49" charset="-122"/>
              <a:sym typeface="黑体" panose="02010609060101010101" charset="-122"/>
            </a:endParaRPr>
          </a:p>
        </p:txBody>
      </p:sp>
      <p:sp>
        <p:nvSpPr>
          <p:cNvPr id="55298"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64516" name="Text Box 4"/>
          <p:cNvSpPr txBox="1"/>
          <p:nvPr/>
        </p:nvSpPr>
        <p:spPr>
          <a:xfrm>
            <a:off x="207010" y="4177665"/>
            <a:ext cx="11417300" cy="1568450"/>
          </a:xfrm>
          <a:prstGeom prst="rect">
            <a:avLst/>
          </a:prstGeom>
          <a:noFill/>
          <a:ln w="9525">
            <a:noFill/>
          </a:ln>
        </p:spPr>
        <p:txBody>
          <a:bodyPr wrap="square" anchor="t" anchorCtr="0">
            <a:spAutoFit/>
          </a:bodyPr>
          <a:p>
            <a:endParaRPr lang="zh-CN" altLang="en-US" sz="3200" dirty="0">
              <a:latin typeface="楷体" panose="02010609060101010101" pitchFamily="49" charset="-122"/>
              <a:ea typeface="楷体" panose="02010609060101010101" pitchFamily="49" charset="-122"/>
            </a:endParaRPr>
          </a:p>
          <a:p>
            <a:r>
              <a:rPr lang="en-US" altLang="zh-CN" sz="3600" b="1" dirty="0">
                <a:solidFill>
                  <a:srgbClr val="FF0000"/>
                </a:solidFill>
                <a:latin typeface="黑体" panose="02010609060101010101" charset="-122"/>
                <a:ea typeface="黑体" panose="02010609060101010101" charset="-122"/>
                <a:cs typeface="黑体" panose="02010609060101010101" charset="-122"/>
              </a:rPr>
              <a:t>3.</a:t>
            </a:r>
            <a:r>
              <a:rPr lang="zh-CN" altLang="en-US" sz="3600" b="1" dirty="0">
                <a:solidFill>
                  <a:srgbClr val="FF0000"/>
                </a:solidFill>
                <a:latin typeface="黑体" panose="02010609060101010101" charset="-122"/>
                <a:ea typeface="黑体" panose="02010609060101010101" charset="-122"/>
                <a:cs typeface="黑体" panose="02010609060101010101" charset="-122"/>
              </a:rPr>
              <a:t>农业：</a:t>
            </a:r>
            <a:r>
              <a:rPr lang="zh-CN" altLang="en-US" sz="2800" dirty="0">
                <a:latin typeface="楷体" panose="02010609060101010101" pitchFamily="49" charset="-122"/>
                <a:ea typeface="楷体" panose="02010609060101010101" pitchFamily="49" charset="-122"/>
              </a:rPr>
              <a:t>1973年袁隆平首次在世界上培育出杂交水稻“南优二号”</a:t>
            </a:r>
            <a:endParaRPr lang="zh-CN" altLang="en-US" sz="2800" dirty="0">
              <a:latin typeface="楷体" panose="02010609060101010101" pitchFamily="49" charset="-122"/>
              <a:ea typeface="楷体" panose="02010609060101010101" pitchFamily="49" charset="-122"/>
            </a:endParaRPr>
          </a:p>
          <a:p>
            <a:endParaRPr lang="zh-CN" altLang="en-US" sz="2800" b="0" dirty="0">
              <a:latin typeface="楷体" panose="02010609060101010101" pitchFamily="49" charset="-122"/>
              <a:ea typeface="楷体" panose="02010609060101010101" pitchFamily="49" charset="-122"/>
            </a:endParaRPr>
          </a:p>
        </p:txBody>
      </p:sp>
      <p:sp>
        <p:nvSpPr>
          <p:cNvPr id="2" name="文本框 1"/>
          <p:cNvSpPr txBox="1"/>
          <p:nvPr/>
        </p:nvSpPr>
        <p:spPr>
          <a:xfrm>
            <a:off x="358140" y="1009650"/>
            <a:ext cx="11265535" cy="3106420"/>
          </a:xfrm>
          <a:prstGeom prst="rect">
            <a:avLst/>
          </a:prstGeom>
          <a:noFill/>
        </p:spPr>
        <p:txBody>
          <a:bodyPr wrap="square" rtlCol="0" anchor="t">
            <a:spAutoFit/>
          </a:bodyPr>
          <a:p>
            <a:pPr defTabSz="914400" fontAlgn="base">
              <a:lnSpc>
                <a:spcPct val="120000"/>
              </a:lnSpc>
              <a:spcAft>
                <a:spcPct val="0"/>
              </a:spcAft>
              <a:buClrTx/>
              <a:buSzPct val="100000"/>
              <a:buFont typeface="Arial" panose="020B0604020202020204" pitchFamily="34" charset="0"/>
              <a:buNone/>
            </a:pPr>
            <a:r>
              <a:rPr lang="en-US" altLang="zh-CN" sz="2800" b="1">
                <a:solidFill>
                  <a:srgbClr val="FF0000"/>
                </a:solidFill>
                <a:latin typeface="微软雅黑" panose="020B0503020204020204" pitchFamily="34" charset="-122"/>
                <a:sym typeface="微软雅黑" panose="020B0503020204020204" pitchFamily="34" charset="-122"/>
              </a:rPr>
              <a:t>1.</a:t>
            </a:r>
            <a:r>
              <a:rPr lang="zh-CN" altLang="zh-CN" sz="2800" b="1">
                <a:solidFill>
                  <a:srgbClr val="FF0000"/>
                </a:solidFill>
                <a:latin typeface="微软雅黑" panose="020B0503020204020204" pitchFamily="34" charset="-122"/>
                <a:sym typeface="微软雅黑" panose="020B0503020204020204" pitchFamily="34" charset="-122"/>
              </a:rPr>
              <a:t>国防科技：</a:t>
            </a:r>
            <a:r>
              <a:rPr lang="zh-CN" altLang="zh-CN" sz="2800" b="1">
                <a:latin typeface="微软雅黑" panose="020B0503020204020204" pitchFamily="34" charset="-122"/>
                <a:sym typeface="微软雅黑" panose="020B0503020204020204" pitchFamily="34" charset="-122"/>
              </a:rPr>
              <a:t>中国成功地爆炸了原子弹（</a:t>
            </a:r>
            <a:r>
              <a:rPr lang="en-US" altLang="zh-CN" sz="2800" b="1">
                <a:latin typeface="微软雅黑" panose="020B0503020204020204" pitchFamily="34" charset="-122"/>
                <a:sym typeface="微软雅黑" panose="020B0503020204020204" pitchFamily="34" charset="-122"/>
              </a:rPr>
              <a:t>64</a:t>
            </a:r>
            <a:r>
              <a:rPr lang="zh-CN" altLang="zh-CN" sz="2800" b="1">
                <a:latin typeface="微软雅黑" panose="020B0503020204020204" pitchFamily="34" charset="-122"/>
                <a:sym typeface="微软雅黑" panose="020B0503020204020204" pitchFamily="34" charset="-122"/>
              </a:rPr>
              <a:t>年）、氢弹（</a:t>
            </a:r>
            <a:r>
              <a:rPr lang="en-US" altLang="zh-CN" sz="2800" b="1">
                <a:latin typeface="微软雅黑" panose="020B0503020204020204" pitchFamily="34" charset="-122"/>
                <a:sym typeface="微软雅黑" panose="020B0503020204020204" pitchFamily="34" charset="-122"/>
              </a:rPr>
              <a:t>67</a:t>
            </a:r>
            <a:r>
              <a:rPr lang="zh-CN" altLang="zh-CN" sz="2800" b="1">
                <a:latin typeface="微软雅黑" panose="020B0503020204020204" pitchFamily="34" charset="-122"/>
                <a:sym typeface="微软雅黑" panose="020B0503020204020204" pitchFamily="34" charset="-122"/>
              </a:rPr>
              <a:t>年），试制并成功发射了中远程导弹</a:t>
            </a:r>
            <a:r>
              <a:rPr lang="zh-CN" altLang="en-US" sz="2800" b="1">
                <a:latin typeface="微软雅黑" panose="020B0503020204020204" pitchFamily="34" charset="-122"/>
                <a:sym typeface="微软雅黑" panose="020B0503020204020204" pitchFamily="34" charset="-122"/>
              </a:rPr>
              <a:t>（</a:t>
            </a:r>
            <a:r>
              <a:rPr lang="en-US" altLang="zh-CN" sz="2800" b="1">
                <a:latin typeface="微软雅黑" panose="020B0503020204020204" pitchFamily="34" charset="-122"/>
                <a:sym typeface="微软雅黑" panose="020B0503020204020204" pitchFamily="34" charset="-122"/>
              </a:rPr>
              <a:t>69</a:t>
            </a:r>
            <a:r>
              <a:rPr lang="zh-CN" altLang="en-US" sz="2800" b="1">
                <a:latin typeface="微软雅黑" panose="020B0503020204020204" pitchFamily="34" charset="-122"/>
                <a:sym typeface="微软雅黑" panose="020B0503020204020204" pitchFamily="34" charset="-122"/>
              </a:rPr>
              <a:t>年）</a:t>
            </a:r>
            <a:r>
              <a:rPr lang="zh-CN" altLang="zh-CN" sz="2800" b="1">
                <a:latin typeface="微软雅黑" panose="020B0503020204020204" pitchFamily="34" charset="-122"/>
                <a:sym typeface="微软雅黑" panose="020B0503020204020204" pitchFamily="34" charset="-122"/>
              </a:rPr>
              <a:t>和人造卫星（</a:t>
            </a:r>
            <a:r>
              <a:rPr lang="en-US" altLang="zh-CN" sz="2800" b="1">
                <a:latin typeface="微软雅黑" panose="020B0503020204020204" pitchFamily="34" charset="-122"/>
                <a:sym typeface="微软雅黑" panose="020B0503020204020204" pitchFamily="34" charset="-122"/>
              </a:rPr>
              <a:t>70</a:t>
            </a:r>
            <a:r>
              <a:rPr lang="zh-CN" altLang="zh-CN" sz="2800" b="1">
                <a:latin typeface="微软雅黑" panose="020B0503020204020204" pitchFamily="34" charset="-122"/>
                <a:sym typeface="微软雅黑" panose="020B0503020204020204" pitchFamily="34" charset="-122"/>
              </a:rPr>
              <a:t>年）。</a:t>
            </a:r>
            <a:r>
              <a:rPr lang="zh-CN" altLang="en-US" sz="2800" b="1">
                <a:solidFill>
                  <a:srgbClr val="FF0000"/>
                </a:solidFill>
                <a:latin typeface="微软雅黑" panose="020B0503020204020204" pitchFamily="34" charset="-122"/>
                <a:sym typeface="微软雅黑" panose="020B0503020204020204" pitchFamily="34" charset="-122"/>
              </a:rPr>
              <a:t>（两弹一星）</a:t>
            </a:r>
            <a:endParaRPr lang="zh-CN" altLang="zh-CN" sz="28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defTabSz="914400" fontAlgn="base">
              <a:lnSpc>
                <a:spcPct val="120000"/>
              </a:lnSpc>
              <a:spcAft>
                <a:spcPct val="0"/>
              </a:spcAft>
              <a:buClrTx/>
              <a:buSzPct val="100000"/>
              <a:buFont typeface="Arial" panose="020B0604020202020204" pitchFamily="34" charset="0"/>
              <a:buNone/>
            </a:pPr>
            <a:r>
              <a:rPr lang="en-US" altLang="zh-CN" sz="2800" b="1">
                <a:solidFill>
                  <a:srgbClr val="FF0000"/>
                </a:solidFill>
                <a:latin typeface="微软雅黑" panose="020B0503020204020204" pitchFamily="34" charset="-122"/>
                <a:sym typeface="微软雅黑" panose="020B0503020204020204" pitchFamily="34" charset="-122"/>
              </a:rPr>
              <a:t>2.</a:t>
            </a:r>
            <a:r>
              <a:rPr lang="zh-CN" altLang="zh-CN" sz="2800" b="1">
                <a:solidFill>
                  <a:srgbClr val="FF0000"/>
                </a:solidFill>
                <a:latin typeface="微软雅黑" panose="020B0503020204020204" pitchFamily="34" charset="-122"/>
                <a:sym typeface="微软雅黑" panose="020B0503020204020204" pitchFamily="34" charset="-122"/>
              </a:rPr>
              <a:t>教育卫生：</a:t>
            </a:r>
            <a:r>
              <a:rPr lang="en-US" altLang="zh-CN" sz="2800" b="1">
                <a:solidFill>
                  <a:srgbClr val="A50021"/>
                </a:solidFill>
                <a:latin typeface="微软雅黑" panose="020B0503020204020204" pitchFamily="34" charset="-122"/>
                <a:sym typeface="微软雅黑" panose="020B0503020204020204" pitchFamily="34" charset="-122"/>
              </a:rPr>
              <a:t>1965</a:t>
            </a:r>
            <a:r>
              <a:rPr lang="zh-CN" altLang="en-US" sz="2800" b="1">
                <a:solidFill>
                  <a:srgbClr val="A50021"/>
                </a:solidFill>
                <a:latin typeface="微软雅黑" panose="020B0503020204020204" pitchFamily="34" charset="-122"/>
                <a:sym typeface="微软雅黑" panose="020B0503020204020204" pitchFamily="34" charset="-122"/>
              </a:rPr>
              <a:t>年</a:t>
            </a:r>
            <a:r>
              <a:rPr lang="zh-CN" altLang="en-US" sz="2800" b="1">
                <a:latin typeface="微软雅黑" panose="020B0503020204020204" pitchFamily="34" charset="-122"/>
                <a:sym typeface="微软雅黑" panose="020B0503020204020204" pitchFamily="34" charset="-122"/>
              </a:rPr>
              <a:t>，中国在世界上</a:t>
            </a:r>
            <a:r>
              <a:rPr lang="zh-CN" altLang="en-US" sz="2800" b="1">
                <a:solidFill>
                  <a:srgbClr val="A50021"/>
                </a:solidFill>
                <a:latin typeface="微软雅黑" panose="020B0503020204020204" pitchFamily="34" charset="-122"/>
                <a:sym typeface="微软雅黑" panose="020B0503020204020204" pitchFamily="34" charset="-122"/>
              </a:rPr>
              <a:t>第一次用人工方法合成</a:t>
            </a:r>
            <a:r>
              <a:rPr lang="zh-CN" altLang="en-US" sz="2800" b="1">
                <a:latin typeface="微软雅黑" panose="020B0503020204020204" pitchFamily="34" charset="-122"/>
                <a:sym typeface="微软雅黑" panose="020B0503020204020204" pitchFamily="34" charset="-122"/>
              </a:rPr>
              <a:t>出具有生物活性的蛋白质</a:t>
            </a:r>
            <a:r>
              <a:rPr lang="en-US" altLang="zh-CN" sz="2800" b="1">
                <a:latin typeface="微软雅黑" panose="020B0503020204020204" pitchFamily="34" charset="-122"/>
                <a:sym typeface="微软雅黑" panose="020B0503020204020204" pitchFamily="34" charset="-122"/>
              </a:rPr>
              <a:t>——</a:t>
            </a:r>
            <a:r>
              <a:rPr lang="zh-CN" altLang="en-US" sz="2800" b="1">
                <a:solidFill>
                  <a:srgbClr val="A50021"/>
                </a:solidFill>
                <a:latin typeface="微软雅黑" panose="020B0503020204020204" pitchFamily="34" charset="-122"/>
                <a:sym typeface="微软雅黑" panose="020B0503020204020204" pitchFamily="34" charset="-122"/>
              </a:rPr>
              <a:t>结晶牛胰岛素。</a:t>
            </a:r>
            <a:endParaRPr lang="zh-CN" altLang="en-US" sz="2800" b="1">
              <a:latin typeface="微软雅黑" panose="020B0503020204020204" pitchFamily="34" charset="-122"/>
              <a:ea typeface="微软雅黑" panose="020B0503020204020204" pitchFamily="34" charset="-122"/>
              <a:sym typeface="微软雅黑" panose="020B0503020204020204" pitchFamily="34" charset="-122"/>
            </a:endParaRPr>
          </a:p>
          <a:p>
            <a:pPr defTabSz="914400" fontAlgn="base">
              <a:buClrTx/>
              <a:buSzPct val="100000"/>
              <a:buFont typeface="Arial" panose="020B0604020202020204" pitchFamily="34" charset="0"/>
              <a:buChar char="•"/>
            </a:pPr>
            <a:endParaRPr lang="zh-CN" altLang="en-US" sz="2800"/>
          </a:p>
        </p:txBody>
      </p:sp>
      <p:sp>
        <p:nvSpPr>
          <p:cNvPr id="3" name="文本框 2"/>
          <p:cNvSpPr txBox="1"/>
          <p:nvPr/>
        </p:nvSpPr>
        <p:spPr>
          <a:xfrm>
            <a:off x="916305" y="5638165"/>
            <a:ext cx="5546090" cy="645160"/>
          </a:xfrm>
          <a:prstGeom prst="rect">
            <a:avLst/>
          </a:prstGeom>
          <a:noFill/>
        </p:spPr>
        <p:txBody>
          <a:bodyPr wrap="square" rtlCol="0">
            <a:spAutoFit/>
          </a:bodyPr>
          <a:p>
            <a:r>
              <a:rPr lang="zh-CN" altLang="en-US" sz="3600">
                <a:solidFill>
                  <a:srgbClr val="002060"/>
                </a:solidFill>
              </a:rPr>
              <a:t>选修人物：李四光</a:t>
            </a:r>
            <a:endParaRPr lang="zh-CN" altLang="en-US" sz="36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blinds(horizontal)">
                                      <p:cBhvr>
                                        <p:cTn id="7" dur="500"/>
                                        <p:tgtEl>
                                          <p:spTgt spid="64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bldLvl="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内容占位符 2"/>
          <p:cNvSpPr>
            <a:spLocks noGrp="1"/>
          </p:cNvSpPr>
          <p:nvPr>
            <p:ph/>
          </p:nvPr>
        </p:nvSpPr>
        <p:spPr>
          <a:xfrm>
            <a:off x="290513" y="228600"/>
            <a:ext cx="11617325" cy="5259388"/>
          </a:xfrm>
          <a:prstGeom prst="rect">
            <a:avLst/>
          </a:prstGeom>
          <a:noFill/>
          <a:ln w="9525">
            <a:noFill/>
          </a:ln>
        </p:spPr>
        <p:txBody>
          <a:bodyPr wrap="square" lIns="90170" tIns="46990" rIns="90170" bIns="46990" anchor="t" anchorCtr="0"/>
          <a:p>
            <a:pPr marL="0" indent="0" defTabSz="914400" fontAlgn="base">
              <a:lnSpc>
                <a:spcPct val="120000"/>
              </a:lnSpc>
              <a:spcAft>
                <a:spcPct val="0"/>
              </a:spcAft>
              <a:buClrTx/>
              <a:buSzPct val="100000"/>
              <a:buFont typeface="Arial" panose="020B0604020202020204" pitchFamily="34" charset="0"/>
              <a:buNone/>
            </a:pPr>
            <a:r>
              <a:rPr lang="zh-CN" altLang="en-US" sz="3200" b="1">
                <a:gradFill>
                  <a:gsLst>
                    <a:gs pos="0">
                      <a:srgbClr val="14CD68"/>
                    </a:gs>
                    <a:gs pos="100000">
                      <a:srgbClr val="035C7D"/>
                    </a:gs>
                  </a:gsLst>
                  <a:lin scaled="0"/>
                </a:gradFill>
                <a:cs typeface="+mj-cs"/>
                <a:sym typeface="微软雅黑" panose="020B0503020204020204" pitchFamily="34" charset="-122"/>
              </a:rPr>
              <a:t>四、外交</a:t>
            </a:r>
            <a:endParaRPr lang="zh-CN" altLang="en-US" sz="3200" b="1" kern="1200" normalizeH="0" baseline="0">
              <a:gradFill>
                <a:gsLst>
                  <a:gs pos="0">
                    <a:srgbClr val="14CD68"/>
                  </a:gs>
                  <a:gs pos="100000">
                    <a:srgbClr val="035C7D"/>
                  </a:gs>
                </a:gsLst>
                <a:lin scaled="0"/>
              </a:gradFill>
              <a:latin typeface="Arial" panose="020B0604020202020204" pitchFamily="34" charset="0"/>
              <a:ea typeface="微软雅黑" panose="020B0503020204020204" pitchFamily="34" charset="-122"/>
              <a:cs typeface="+mj-cs"/>
              <a:sym typeface="微软雅黑" panose="020B0503020204020204" pitchFamily="34" charset="-122"/>
            </a:endParaRPr>
          </a:p>
          <a:p>
            <a:pPr marL="0" indent="0" defTabSz="914400" fontAlgn="base">
              <a:lnSpc>
                <a:spcPct val="120000"/>
              </a:lnSpc>
              <a:spcAft>
                <a:spcPct val="0"/>
              </a:spcAft>
              <a:buClrTx/>
              <a:buSzPct val="100000"/>
              <a:buFont typeface="Arial" panose="020B0604020202020204" pitchFamily="34" charset="0"/>
              <a:buNone/>
            </a:pPr>
            <a:r>
              <a:rPr lang="en-US"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20 </a:t>
            </a:r>
            <a:r>
              <a:rPr lang="zh-CN"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世纪</a:t>
            </a:r>
            <a:r>
              <a:rPr lang="en-US"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70 </a:t>
            </a:r>
            <a:r>
              <a:rPr lang="zh-CN"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年代，中国外交打开了新的局面，迎来了新中国成立以来</a:t>
            </a:r>
            <a:r>
              <a:rPr lang="zh-CN" altLang="zh-CN" sz="3200" b="1" u="sng">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与世界各国建交的又一次</a:t>
            </a:r>
            <a:r>
              <a:rPr lang="zh-CN" altLang="en-US"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2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第三次</a:t>
            </a:r>
            <a:r>
              <a:rPr lang="zh-CN" altLang="en-US"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a:t>
            </a:r>
            <a:r>
              <a:rPr lang="zh-CN" altLang="zh-CN" sz="3200" b="1" u="sng">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高潮</a:t>
            </a:r>
            <a:r>
              <a:rPr lang="zh-CN"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endParaRPr>
          </a:p>
          <a:p>
            <a:pPr marL="0" indent="0" defTabSz="914400" fontAlgn="base">
              <a:lnSpc>
                <a:spcPct val="120000"/>
              </a:lnSpc>
              <a:spcAft>
                <a:spcPct val="0"/>
              </a:spcAft>
              <a:buClrTx/>
              <a:buSzPct val="100000"/>
              <a:buFont typeface="Arial" panose="020B0604020202020204" pitchFamily="34" charset="0"/>
              <a:buNone/>
            </a:pPr>
            <a:r>
              <a:rPr lang="zh-CN"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与中国建交国家的数量从</a:t>
            </a:r>
            <a:r>
              <a:rPr lang="en-US"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1965</a:t>
            </a:r>
            <a:r>
              <a:rPr lang="zh-CN"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年的</a:t>
            </a:r>
            <a:r>
              <a:rPr lang="en-US"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49</a:t>
            </a:r>
            <a:r>
              <a:rPr lang="zh-CN"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个增加到</a:t>
            </a:r>
            <a:r>
              <a:rPr lang="en-US"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1976</a:t>
            </a:r>
            <a:r>
              <a:rPr lang="zh-CN"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年的</a:t>
            </a:r>
            <a:r>
              <a:rPr lang="en-US"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111 </a:t>
            </a:r>
            <a:r>
              <a:rPr lang="zh-CN"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个。其中，</a:t>
            </a:r>
            <a:r>
              <a:rPr lang="zh-CN" altLang="zh-CN" sz="3200" b="1" u="sng">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大多数是发展中国家</a:t>
            </a:r>
            <a:r>
              <a:rPr lang="zh-CN"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endParaRPr>
          </a:p>
          <a:p>
            <a:pPr marL="0" indent="0" defTabSz="914400" fontAlgn="base">
              <a:lnSpc>
                <a:spcPct val="120000"/>
              </a:lnSpc>
              <a:spcAft>
                <a:spcPct val="0"/>
              </a:spcAft>
              <a:buClrTx/>
              <a:buSzPct val="100000"/>
              <a:buFont typeface="Arial" panose="020B0604020202020204" pitchFamily="34" charset="0"/>
              <a:buNone/>
            </a:pPr>
            <a:r>
              <a:rPr lang="en-US"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2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1971年，</a:t>
            </a:r>
            <a:r>
              <a:rPr lang="zh-CN" altLang="en-US"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中华人民共和国恢复在</a:t>
            </a:r>
            <a:r>
              <a:rPr lang="zh-CN" altLang="en-US" sz="32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联合国</a:t>
            </a:r>
            <a:r>
              <a:rPr lang="zh-CN" altLang="en-US"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的一切合法权利；</a:t>
            </a:r>
            <a:endParaRPr lang="zh-CN" altLang="en-US"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endParaRPr>
          </a:p>
          <a:p>
            <a:pPr marL="0" indent="0" defTabSz="914400" fontAlgn="base">
              <a:lnSpc>
                <a:spcPct val="120000"/>
              </a:lnSpc>
              <a:spcAft>
                <a:spcPct val="0"/>
              </a:spcAft>
              <a:buClrTx/>
              <a:buSzPct val="100000"/>
              <a:buFont typeface="Arial" panose="020B0604020202020204" pitchFamily="34" charset="0"/>
              <a:buNone/>
            </a:pPr>
            <a:r>
              <a:rPr lang="en-US"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2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1972年</a:t>
            </a:r>
            <a:r>
              <a:rPr lang="zh-CN" altLang="en-US"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2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中美</a:t>
            </a:r>
            <a:r>
              <a:rPr lang="zh-CN" altLang="en-US"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关系实现</a:t>
            </a:r>
            <a:r>
              <a:rPr lang="zh-CN" altLang="en-US" sz="32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正常化</a:t>
            </a:r>
            <a:r>
              <a:rPr lang="zh-CN" altLang="en-US"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2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中日</a:t>
            </a:r>
            <a:r>
              <a:rPr lang="zh-CN" altLang="en-US"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正式</a:t>
            </a:r>
            <a:r>
              <a:rPr lang="zh-CN" altLang="en-US" sz="32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建交</a:t>
            </a:r>
            <a:r>
              <a:rPr lang="zh-CN" altLang="en-US"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endParaRPr>
          </a:p>
          <a:p>
            <a:pPr marL="0" indent="0" defTabSz="914400" fontAlgn="base">
              <a:lnSpc>
                <a:spcPct val="120000"/>
              </a:lnSpc>
              <a:spcAft>
                <a:spcPct val="0"/>
              </a:spcAft>
              <a:buClrTx/>
              <a:buSzPct val="100000"/>
              <a:buFont typeface="Arial" panose="020B0604020202020204" pitchFamily="34" charset="0"/>
              <a:buNone/>
            </a:pPr>
            <a:r>
              <a:rPr lang="zh-CN"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意义：我国外交成就极大地改善了中国的安全环境， 拓展了外交活动的舞台。</a:t>
            </a:r>
            <a:endParaRPr lang="zh-CN" altLang="zh-CN" sz="3200" b="1">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56321" name="Rectangle 3"/>
          <p:cNvSpPr>
            <a:spLocks noGrp="1"/>
          </p:cNvSpPr>
          <p:nvPr>
            <p:ph type="title"/>
          </p:nvPr>
        </p:nvSpPr>
        <p:spPr>
          <a:xfrm>
            <a:off x="381635" y="86360"/>
            <a:ext cx="10286365" cy="1132840"/>
          </a:xfrm>
        </p:spPr>
        <p:txBody>
          <a:bodyPr vert="horz" wrap="square" lIns="91440" tIns="45720" rIns="91440" bIns="45720" anchor="ctr" anchorCtr="0">
            <a:normAutofit/>
          </a:bodyPr>
          <a:p>
            <a:pPr eaLnBrk="1" hangingPunct="1"/>
            <a:r>
              <a:rPr lang="zh-CN" altLang="zh-CN" sz="4000" b="1" dirty="0">
                <a:solidFill>
                  <a:srgbClr val="008000"/>
                </a:solidFill>
                <a:latin typeface="华文行楷" panose="02010800040101010101" charset="-122"/>
                <a:ea typeface="华文行楷" panose="02010800040101010101" charset="-122"/>
              </a:rPr>
              <a:t>[</a:t>
            </a:r>
            <a:r>
              <a:rPr lang="zh-CN" altLang="en-US" sz="4000" b="1" dirty="0">
                <a:solidFill>
                  <a:srgbClr val="008000"/>
                </a:solidFill>
                <a:latin typeface="华文行楷" panose="02010800040101010101" charset="-122"/>
                <a:ea typeface="华文行楷" panose="02010800040101010101" charset="-122"/>
              </a:rPr>
              <a:t>重点分析</a:t>
            </a:r>
            <a:r>
              <a:rPr lang="zh-CN" altLang="zh-CN" sz="4000" b="1" dirty="0">
                <a:solidFill>
                  <a:srgbClr val="008000"/>
                </a:solidFill>
                <a:latin typeface="华文行楷" panose="02010800040101010101" charset="-122"/>
                <a:ea typeface="华文行楷" panose="02010800040101010101" charset="-122"/>
              </a:rPr>
              <a:t>] </a:t>
            </a:r>
            <a:br>
              <a:rPr lang="zh-CN" altLang="zh-CN" sz="2800" b="1" dirty="0">
                <a:solidFill>
                  <a:srgbClr val="660066"/>
                </a:solidFill>
                <a:latin typeface="黑体" panose="02010609060101010101" charset="-122"/>
                <a:ea typeface="黑体" panose="02010609060101010101" charset="-122"/>
              </a:rPr>
            </a:br>
            <a:r>
              <a:rPr lang="zh-CN" altLang="zh-CN" sz="2800" b="1" dirty="0">
                <a:solidFill>
                  <a:srgbClr val="660066"/>
                </a:solidFill>
                <a:ea typeface="黑体" panose="02010609060101010101" charset="-122"/>
              </a:rPr>
              <a:t>“</a:t>
            </a:r>
            <a:r>
              <a:rPr lang="zh-CN" altLang="en-US" sz="2800" b="1" dirty="0">
                <a:solidFill>
                  <a:srgbClr val="6600CC"/>
                </a:solidFill>
                <a:latin typeface="黑体" panose="02010609060101010101" charset="-122"/>
                <a:ea typeface="黑体" panose="02010609060101010101" charset="-122"/>
              </a:rPr>
              <a:t>文革</a:t>
            </a:r>
            <a:r>
              <a:rPr lang="zh-CN" altLang="en-US" sz="2800" b="1" dirty="0">
                <a:solidFill>
                  <a:srgbClr val="6600CC"/>
                </a:solidFill>
                <a:ea typeface="黑体" panose="02010609060101010101" charset="-122"/>
              </a:rPr>
              <a:t>”</a:t>
            </a:r>
            <a:r>
              <a:rPr lang="zh-CN" altLang="en-US" sz="2800" b="1" dirty="0">
                <a:solidFill>
                  <a:srgbClr val="6600CC"/>
                </a:solidFill>
                <a:latin typeface="黑体" panose="02010609060101010101" charset="-122"/>
                <a:ea typeface="黑体" panose="02010609060101010101" charset="-122"/>
              </a:rPr>
              <a:t>对民主法制建设的破坏给我们留下的教训</a:t>
            </a:r>
            <a:endParaRPr lang="zh-CN" altLang="en-US" sz="2800" b="1" dirty="0">
              <a:solidFill>
                <a:srgbClr val="6600CC"/>
              </a:solidFill>
              <a:latin typeface="黑体" panose="02010609060101010101" charset="-122"/>
              <a:ea typeface="黑体" panose="02010609060101010101" charset="-122"/>
            </a:endParaRPr>
          </a:p>
        </p:txBody>
      </p:sp>
      <p:sp>
        <p:nvSpPr>
          <p:cNvPr id="56322" name="Rectangle 4"/>
          <p:cNvSpPr>
            <a:spLocks noGrp="1"/>
          </p:cNvSpPr>
          <p:nvPr>
            <p:ph idx="1"/>
          </p:nvPr>
        </p:nvSpPr>
        <p:spPr>
          <a:xfrm>
            <a:off x="381635" y="1297305"/>
            <a:ext cx="11621135" cy="5789295"/>
          </a:xfrm>
        </p:spPr>
        <p:txBody>
          <a:bodyPr vert="horz" wrap="square" lIns="91440" tIns="45720" rIns="91440" bIns="45720" anchor="t" anchorCtr="0"/>
          <a:p>
            <a:pPr eaLnBrk="1" hangingPunct="1">
              <a:buNone/>
            </a:pPr>
            <a:r>
              <a:rPr lang="zh-CN" altLang="zh-CN" sz="2800" b="1" dirty="0">
                <a:solidFill>
                  <a:schemeClr val="bg2"/>
                </a:solidFill>
                <a:latin typeface="黑体" panose="02010609060101010101" charset="-122"/>
                <a:ea typeface="黑体" panose="02010609060101010101" charset="-122"/>
              </a:rPr>
              <a:t>	</a:t>
            </a:r>
            <a:r>
              <a:rPr lang="zh-CN" altLang="zh-CN" sz="2800" b="1" dirty="0">
                <a:solidFill>
                  <a:srgbClr val="0F0F17"/>
                </a:solidFill>
                <a:ea typeface="黑体" panose="02010609060101010101" charset="-122"/>
              </a:rPr>
              <a:t>①</a:t>
            </a:r>
            <a:r>
              <a:rPr lang="zh-CN" altLang="en-US" sz="2800" b="1" dirty="0">
                <a:solidFill>
                  <a:srgbClr val="0F0F17"/>
                </a:solidFill>
                <a:ea typeface="黑体" panose="02010609060101010101" charset="-122"/>
              </a:rPr>
              <a:t>必须坚持和完善我国的根本政治制度，反对任何形式的个人崇拜，更不承认任何人有超越宪法和法律的特权。</a:t>
            </a:r>
            <a:endParaRPr lang="zh-CN" altLang="en-US" sz="2800" b="1" dirty="0">
              <a:solidFill>
                <a:srgbClr val="0F0F17"/>
              </a:solidFill>
              <a:ea typeface="黑体" panose="02010609060101010101" charset="-122"/>
            </a:endParaRPr>
          </a:p>
          <a:p>
            <a:pPr eaLnBrk="1" hangingPunct="1">
              <a:spcBef>
                <a:spcPct val="0"/>
              </a:spcBef>
              <a:buNone/>
            </a:pPr>
            <a:r>
              <a:rPr lang="zh-CN" altLang="zh-CN" sz="2800" b="1" dirty="0">
                <a:solidFill>
                  <a:srgbClr val="0F0F17"/>
                </a:solidFill>
                <a:ea typeface="黑体" panose="02010609060101010101" charset="-122"/>
              </a:rPr>
              <a:t> ②</a:t>
            </a:r>
            <a:r>
              <a:rPr lang="zh-CN" altLang="en-US" sz="2800" b="1" dirty="0">
                <a:solidFill>
                  <a:srgbClr val="0F0F17"/>
                </a:solidFill>
                <a:ea typeface="黑体" panose="02010609060101010101" charset="-122"/>
              </a:rPr>
              <a:t>必须大力加强立法和监督工作，依法治国，变“人治”为“法治”。</a:t>
            </a:r>
            <a:endParaRPr lang="zh-CN" altLang="en-US" sz="2800" b="1" dirty="0">
              <a:solidFill>
                <a:srgbClr val="0F0F17"/>
              </a:solidFill>
              <a:ea typeface="黑体" panose="02010609060101010101" charset="-122"/>
            </a:endParaRPr>
          </a:p>
          <a:p>
            <a:pPr eaLnBrk="1" hangingPunct="1">
              <a:spcBef>
                <a:spcPct val="0"/>
              </a:spcBef>
              <a:buNone/>
            </a:pPr>
            <a:r>
              <a:rPr lang="en-US" altLang="zh-CN" sz="2800" b="1" dirty="0">
                <a:solidFill>
                  <a:srgbClr val="0F0F17"/>
                </a:solidFill>
                <a:ea typeface="黑体" panose="02010609060101010101" charset="-122"/>
              </a:rPr>
              <a:t>③</a:t>
            </a:r>
            <a:r>
              <a:rPr lang="zh-CN" altLang="en-US" sz="2800" b="1" dirty="0">
                <a:solidFill>
                  <a:srgbClr val="0F0F17"/>
                </a:solidFill>
                <a:ea typeface="黑体" panose="02010609060101010101" charset="-122"/>
              </a:rPr>
              <a:t>必须坚持实事求是的思想路线，严格区分两类不同性质的矛盾。</a:t>
            </a:r>
            <a:endParaRPr lang="zh-CN" altLang="en-US" sz="2800" b="1" dirty="0">
              <a:solidFill>
                <a:srgbClr val="0F0F17"/>
              </a:solidFill>
              <a:ea typeface="黑体" panose="02010609060101010101" charset="-122"/>
            </a:endParaRPr>
          </a:p>
          <a:p>
            <a:pPr eaLnBrk="1" hangingPunct="1">
              <a:spcBef>
                <a:spcPct val="0"/>
              </a:spcBef>
              <a:buNone/>
            </a:pPr>
            <a:r>
              <a:rPr lang="zh-CN" altLang="en-US" sz="2800" b="1" dirty="0">
                <a:solidFill>
                  <a:srgbClr val="0F0F17"/>
                </a:solidFill>
                <a:ea typeface="黑体" panose="02010609060101010101" charset="-122"/>
              </a:rPr>
              <a:t> </a:t>
            </a:r>
            <a:r>
              <a:rPr lang="en-US" altLang="zh-CN" sz="2800" b="1" dirty="0">
                <a:solidFill>
                  <a:srgbClr val="0F0F17"/>
                </a:solidFill>
                <a:ea typeface="黑体" panose="02010609060101010101" charset="-122"/>
              </a:rPr>
              <a:t>④</a:t>
            </a:r>
            <a:r>
              <a:rPr lang="zh-CN" altLang="en-US" sz="2800" b="1" dirty="0">
                <a:solidFill>
                  <a:srgbClr val="000000"/>
                </a:solidFill>
                <a:latin typeface="黑体" panose="02010609060101010101" charset="-122"/>
                <a:ea typeface="黑体" panose="02010609060101010101" charset="-122"/>
              </a:rPr>
              <a:t>要形成完善的法律体系约束人们的行为，保障公民的民主权利；</a:t>
            </a:r>
            <a:endParaRPr lang="zh-CN" altLang="en-US" sz="2800" b="1" dirty="0">
              <a:solidFill>
                <a:srgbClr val="000000"/>
              </a:solidFill>
              <a:latin typeface="黑体" panose="02010609060101010101" charset="-122"/>
              <a:ea typeface="黑体" panose="02010609060101010101" charset="-122"/>
            </a:endParaRPr>
          </a:p>
          <a:p>
            <a:pPr eaLnBrk="1" hangingPunct="1">
              <a:buSzPct val="80000"/>
              <a:buNone/>
            </a:pPr>
            <a:r>
              <a:rPr lang="en-US" altLang="zh-CN" sz="2800" b="1" dirty="0">
                <a:solidFill>
                  <a:srgbClr val="000000"/>
                </a:solidFill>
                <a:latin typeface="黑体" panose="02010609060101010101" charset="-122"/>
                <a:ea typeface="黑体" panose="02010609060101010101" charset="-122"/>
              </a:rPr>
              <a:t>⑤</a:t>
            </a:r>
            <a:r>
              <a:rPr lang="zh-CN" altLang="en-US" sz="2800" b="1" dirty="0">
                <a:solidFill>
                  <a:srgbClr val="000000"/>
                </a:solidFill>
                <a:latin typeface="黑体" panose="02010609060101010101" charset="-122"/>
                <a:ea typeface="黑体" panose="02010609060101010101" charset="-122"/>
              </a:rPr>
              <a:t>国家的决策必须遵守法律的规定；</a:t>
            </a:r>
            <a:endParaRPr lang="zh-CN" altLang="en-US" sz="2800" b="1" dirty="0">
              <a:solidFill>
                <a:srgbClr val="000000"/>
              </a:solidFill>
              <a:latin typeface="黑体" panose="02010609060101010101" charset="-122"/>
              <a:ea typeface="黑体" panose="02010609060101010101" charset="-122"/>
            </a:endParaRPr>
          </a:p>
          <a:p>
            <a:pPr eaLnBrk="1" hangingPunct="1">
              <a:buSzPct val="80000"/>
              <a:buNone/>
            </a:pPr>
            <a:r>
              <a:rPr lang="zh-CN" altLang="en-US" sz="2800" b="1" dirty="0">
                <a:solidFill>
                  <a:srgbClr val="000000"/>
                </a:solidFill>
                <a:latin typeface="黑体" panose="02010609060101010101" charset="-122"/>
                <a:ea typeface="黑体" panose="02010609060101010101" charset="-122"/>
              </a:rPr>
              <a:t> </a:t>
            </a:r>
            <a:r>
              <a:rPr lang="en-US" altLang="zh-CN" sz="2800" b="1" dirty="0">
                <a:solidFill>
                  <a:srgbClr val="000000"/>
                </a:solidFill>
                <a:latin typeface="黑体" panose="02010609060101010101" charset="-122"/>
                <a:ea typeface="黑体" panose="02010609060101010101" charset="-122"/>
              </a:rPr>
              <a:t>⑥</a:t>
            </a:r>
            <a:r>
              <a:rPr lang="zh-CN" altLang="en-US" sz="2800" b="1" dirty="0">
                <a:solidFill>
                  <a:srgbClr val="000000"/>
                </a:solidFill>
                <a:latin typeface="黑体" panose="02010609060101010101" charset="-122"/>
                <a:ea typeface="黑体" panose="02010609060101010101" charset="-122"/>
              </a:rPr>
              <a:t>加强法制教育，提高公民遵法守法、自觉维护法律的意识。</a:t>
            </a:r>
            <a:r>
              <a:rPr lang="zh-CN" altLang="en-US" sz="2800" dirty="0">
                <a:solidFill>
                  <a:srgbClr val="000000"/>
                </a:solidFill>
                <a:latin typeface="黑体" panose="02010609060101010101" charset="-122"/>
                <a:ea typeface="黑体" panose="02010609060101010101" charset="-122"/>
              </a:rPr>
              <a:t> </a:t>
            </a:r>
            <a:endParaRPr lang="zh-CN" altLang="en-US" sz="2800" b="1" dirty="0">
              <a:latin typeface="宋体" panose="02010600030101010101" pitchFamily="2" charset="-122"/>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内容占位符 2"/>
          <p:cNvSpPr>
            <a:spLocks noGrp="1"/>
          </p:cNvSpPr>
          <p:nvPr>
            <p:ph/>
          </p:nvPr>
        </p:nvSpPr>
        <p:spPr>
          <a:xfrm>
            <a:off x="219710" y="154305"/>
            <a:ext cx="11711940" cy="6287135"/>
          </a:xfrm>
          <a:prstGeom prst="rect">
            <a:avLst/>
          </a:prstGeom>
          <a:noFill/>
          <a:ln w="9525">
            <a:noFill/>
          </a:ln>
        </p:spPr>
        <p:txBody>
          <a:bodyPr wrap="square" lIns="90170" tIns="46990" rIns="90170" bIns="46990" anchor="t" anchorCtr="0"/>
          <a:p>
            <a:pPr marL="0" indent="0" defTabSz="914400" fontAlgn="base">
              <a:lnSpc>
                <a:spcPct val="120000"/>
              </a:lnSpc>
              <a:spcAft>
                <a:spcPct val="0"/>
              </a:spcAft>
              <a:buClrTx/>
              <a:buSzPct val="100000"/>
              <a:buFont typeface="Arial" panose="020B0604020202020204" pitchFamily="34" charset="0"/>
              <a:buNone/>
            </a:pPr>
            <a:r>
              <a:rPr lang="zh-CN" altLang="zh-CN" sz="3200" b="1">
                <a:latin typeface="微软雅黑" panose="020B0503020204020204" pitchFamily="34" charset="-122"/>
                <a:ea typeface="微软雅黑" panose="020B0503020204020204" pitchFamily="34" charset="-122"/>
                <a:sym typeface="微软雅黑" panose="020B0503020204020204" pitchFamily="34" charset="-122"/>
              </a:rPr>
              <a:t>形成了具有特定内涵的时代精神（改革开放前）</a:t>
            </a:r>
            <a:endParaRPr lang="zh-CN" altLang="zh-CN" sz="3200" b="1">
              <a:latin typeface="微软雅黑" panose="020B0503020204020204" pitchFamily="34" charset="-122"/>
              <a:ea typeface="微软雅黑" panose="020B0503020204020204" pitchFamily="34" charset="-122"/>
              <a:sym typeface="微软雅黑" panose="020B0503020204020204" pitchFamily="34" charset="-122"/>
            </a:endParaRPr>
          </a:p>
          <a:p>
            <a:pPr marL="0" indent="0" defTabSz="914400" fontAlgn="base">
              <a:lnSpc>
                <a:spcPct val="120000"/>
              </a:lnSpc>
              <a:spcAft>
                <a:spcPct val="0"/>
              </a:spcAft>
              <a:buClrTx/>
              <a:buSzPct val="100000"/>
              <a:buFont typeface="Arial" panose="020B0604020202020204" pitchFamily="34" charset="0"/>
              <a:buNone/>
            </a:pPr>
            <a:r>
              <a:rPr lang="zh-CN" altLang="zh-CN" sz="3200" b="1">
                <a:latin typeface="微软雅黑" panose="020B0503020204020204" pitchFamily="34" charset="-122"/>
                <a:ea typeface="微软雅黑" panose="020B0503020204020204" pitchFamily="34" charset="-122"/>
                <a:sym typeface="微软雅黑" panose="020B0503020204020204" pitchFamily="34" charset="-122"/>
              </a:rPr>
              <a:t>①在社会主义建设中，广大人民</a:t>
            </a:r>
            <a:r>
              <a:rPr lang="zh-CN" altLang="zh-CN" sz="32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自力更生，艰苦奋斗</a:t>
            </a:r>
            <a:r>
              <a:rPr lang="zh-CN" altLang="zh-CN" sz="3200" b="1">
                <a:latin typeface="微软雅黑" panose="020B0503020204020204" pitchFamily="34" charset="-122"/>
                <a:ea typeface="微软雅黑" panose="020B0503020204020204" pitchFamily="34" charset="-122"/>
                <a:sym typeface="微软雅黑" panose="020B0503020204020204" pitchFamily="34" charset="-122"/>
              </a:rPr>
              <a:t>，涌现出无数先进典型和英雄模范人物，形成了具有特定内涵的时代精神。</a:t>
            </a:r>
            <a:endParaRPr lang="zh-CN" altLang="zh-CN" sz="3200" b="1">
              <a:latin typeface="微软雅黑" panose="020B0503020204020204" pitchFamily="34" charset="-122"/>
              <a:ea typeface="微软雅黑" panose="020B0503020204020204" pitchFamily="34" charset="-122"/>
              <a:sym typeface="微软雅黑" panose="020B0503020204020204" pitchFamily="34" charset="-122"/>
            </a:endParaRPr>
          </a:p>
          <a:p>
            <a:pPr marL="0" indent="0" defTabSz="914400" fontAlgn="base">
              <a:lnSpc>
                <a:spcPct val="120000"/>
              </a:lnSpc>
              <a:spcAft>
                <a:spcPct val="0"/>
              </a:spcAft>
              <a:buClrTx/>
              <a:buSzPct val="100000"/>
              <a:buFont typeface="Arial" panose="020B0604020202020204" pitchFamily="34" charset="0"/>
              <a:buNone/>
            </a:pPr>
            <a:r>
              <a:rPr lang="zh-CN" altLang="zh-CN" sz="3200" b="1">
                <a:latin typeface="微软雅黑" panose="020B0503020204020204" pitchFamily="34" charset="-122"/>
                <a:ea typeface="微软雅黑" panose="020B0503020204020204" pitchFamily="34" charset="-122"/>
                <a:sym typeface="微软雅黑" panose="020B0503020204020204" pitchFamily="34" charset="-122"/>
              </a:rPr>
              <a:t>②</a:t>
            </a:r>
            <a:r>
              <a:rPr lang="en-US" altLang="zh-CN" sz="3200" b="1">
                <a:latin typeface="微软雅黑" panose="020B0503020204020204" pitchFamily="34" charset="-122"/>
                <a:ea typeface="微软雅黑" panose="020B0503020204020204" pitchFamily="34" charset="-122"/>
                <a:sym typeface="微软雅黑" panose="020B0503020204020204" pitchFamily="34" charset="-122"/>
              </a:rPr>
              <a:t>“</a:t>
            </a:r>
            <a:r>
              <a:rPr lang="zh-CN" altLang="zh-CN" sz="3200" b="1">
                <a:latin typeface="微软雅黑" panose="020B0503020204020204" pitchFamily="34" charset="-122"/>
                <a:ea typeface="微软雅黑" panose="020B0503020204020204" pitchFamily="34" charset="-122"/>
                <a:sym typeface="微软雅黑" panose="020B0503020204020204" pitchFamily="34" charset="-122"/>
              </a:rPr>
              <a:t>铁人</a:t>
            </a:r>
            <a:r>
              <a:rPr lang="en-US" altLang="zh-CN" sz="3200" b="1">
                <a:latin typeface="微软雅黑" panose="020B0503020204020204" pitchFamily="34" charset="-122"/>
                <a:ea typeface="微软雅黑" panose="020B0503020204020204" pitchFamily="34" charset="-122"/>
                <a:sym typeface="微软雅黑" panose="020B0503020204020204" pitchFamily="34" charset="-122"/>
              </a:rPr>
              <a:t>”</a:t>
            </a:r>
            <a:r>
              <a:rPr lang="zh-CN" altLang="zh-CN" sz="3200" b="1">
                <a:latin typeface="微软雅黑" panose="020B0503020204020204" pitchFamily="34" charset="-122"/>
                <a:ea typeface="微软雅黑" panose="020B0503020204020204" pitchFamily="34" charset="-122"/>
                <a:sym typeface="微软雅黑" panose="020B0503020204020204" pitchFamily="34" charset="-122"/>
              </a:rPr>
              <a:t>王进喜、党的好干部焦裕禄、解放军好战士雷锋，都是其中的典型代表。</a:t>
            </a:r>
            <a:endParaRPr lang="zh-CN" altLang="zh-CN" sz="3200" b="1">
              <a:latin typeface="微软雅黑" panose="020B0503020204020204" pitchFamily="34" charset="-122"/>
              <a:ea typeface="微软雅黑" panose="020B0503020204020204" pitchFamily="34" charset="-122"/>
              <a:sym typeface="微软雅黑" panose="020B0503020204020204" pitchFamily="34" charset="-122"/>
            </a:endParaRPr>
          </a:p>
          <a:p>
            <a:pPr marL="0" indent="0" defTabSz="914400" fontAlgn="base">
              <a:lnSpc>
                <a:spcPct val="120000"/>
              </a:lnSpc>
              <a:spcAft>
                <a:spcPct val="0"/>
              </a:spcAft>
              <a:buClrTx/>
              <a:buSzPct val="100000"/>
              <a:buFont typeface="Arial" panose="020B0604020202020204" pitchFamily="34" charset="0"/>
              <a:buNone/>
            </a:pPr>
            <a:r>
              <a:rPr lang="zh-CN" altLang="zh-CN" sz="3200" b="1">
                <a:latin typeface="微软雅黑" panose="020B0503020204020204" pitchFamily="34" charset="-122"/>
                <a:ea typeface="微软雅黑" panose="020B0503020204020204" pitchFamily="34" charset="-122"/>
                <a:sym typeface="微软雅黑" panose="020B0503020204020204" pitchFamily="34" charset="-122"/>
              </a:rPr>
              <a:t>③以李四光、钱学森、邓稼先、华罗庚等为代表的一批著名科学家，在科技事业和经济文化建设事业中作出重大贡献，成为知识分子的杰出代表。</a:t>
            </a:r>
            <a:endParaRPr lang="zh-CN" altLang="zh-CN" sz="32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Text Box 2"/>
          <p:cNvSpPr txBox="1"/>
          <p:nvPr/>
        </p:nvSpPr>
        <p:spPr>
          <a:xfrm>
            <a:off x="3143250" y="795338"/>
            <a:ext cx="5978525" cy="4184650"/>
          </a:xfrm>
          <a:prstGeom prst="rect">
            <a:avLst/>
          </a:prstGeom>
          <a:noFill/>
          <a:ln w="9525">
            <a:noFill/>
          </a:ln>
        </p:spPr>
        <p:txBody>
          <a:bodyPr anchor="t" anchorCtr="0">
            <a:spAutoFit/>
          </a:bodyPr>
          <a:p>
            <a:pPr algn="ctr">
              <a:spcBef>
                <a:spcPct val="50000"/>
              </a:spcBef>
            </a:pPr>
            <a:r>
              <a:rPr lang="zh-CN" altLang="en-US" sz="8800" dirty="0">
                <a:solidFill>
                  <a:srgbClr val="FF0000"/>
                </a:solidFill>
                <a:latin typeface="Arial" panose="020B0604020202020204" pitchFamily="34" charset="0"/>
                <a:ea typeface="迷你简隶书" pitchFamily="1" charset="-122"/>
              </a:rPr>
              <a:t>中国现代史第四阶段</a:t>
            </a:r>
            <a:endParaRPr lang="zh-CN" altLang="en-US" sz="9600" dirty="0">
              <a:solidFill>
                <a:srgbClr val="FF0000"/>
              </a:solidFill>
              <a:latin typeface="Arial" panose="020B0604020202020204" pitchFamily="34" charset="0"/>
              <a:ea typeface="迷你简隶书" pitchFamily="1" charset="-122"/>
            </a:endParaRPr>
          </a:p>
          <a:p>
            <a:pPr algn="ctr">
              <a:spcBef>
                <a:spcPct val="50000"/>
              </a:spcBef>
            </a:pPr>
            <a:r>
              <a:rPr lang="zh-CN" altLang="en-US" sz="6000" dirty="0">
                <a:solidFill>
                  <a:srgbClr val="000000"/>
                </a:solidFill>
                <a:latin typeface="Arial" panose="020B0604020202020204" pitchFamily="34" charset="0"/>
                <a:ea typeface="迷你简隶书" pitchFamily="1" charset="-122"/>
              </a:rPr>
              <a:t>197</a:t>
            </a:r>
            <a:r>
              <a:rPr lang="en-US" altLang="zh-CN" sz="6000" dirty="0">
                <a:solidFill>
                  <a:srgbClr val="000000"/>
                </a:solidFill>
                <a:latin typeface="Arial" panose="020B0604020202020204" pitchFamily="34" charset="0"/>
                <a:ea typeface="迷你简隶书" pitchFamily="1" charset="-122"/>
              </a:rPr>
              <a:t>8</a:t>
            </a:r>
            <a:r>
              <a:rPr lang="zh-CN" altLang="en-US" sz="6000" dirty="0">
                <a:solidFill>
                  <a:srgbClr val="000000"/>
                </a:solidFill>
                <a:latin typeface="Arial" panose="020B0604020202020204" pitchFamily="34" charset="0"/>
                <a:ea typeface="迷你简隶书" pitchFamily="1" charset="-122"/>
              </a:rPr>
              <a:t>-至今</a:t>
            </a:r>
            <a:endParaRPr lang="zh-CN" altLang="en-US" sz="6000" dirty="0">
              <a:solidFill>
                <a:srgbClr val="000000"/>
              </a:solidFill>
              <a:latin typeface="Arial" panose="020B0604020202020204" pitchFamily="34" charset="0"/>
              <a:ea typeface="迷你简隶书" pitchFamily="1" charset="-122"/>
            </a:endParaRPr>
          </a:p>
        </p:txBody>
      </p:sp>
      <p:sp>
        <p:nvSpPr>
          <p:cNvPr id="58370" name="Text Box 3"/>
          <p:cNvSpPr txBox="1"/>
          <p:nvPr/>
        </p:nvSpPr>
        <p:spPr>
          <a:xfrm>
            <a:off x="3886200" y="5257800"/>
            <a:ext cx="4754880" cy="706755"/>
          </a:xfrm>
          <a:prstGeom prst="rect">
            <a:avLst/>
          </a:prstGeom>
          <a:noFill/>
          <a:ln w="9525">
            <a:noFill/>
          </a:ln>
        </p:spPr>
        <p:txBody>
          <a:bodyPr wrap="none" anchor="t" anchorCtr="0">
            <a:spAutoFit/>
          </a:bodyPr>
          <a:p>
            <a:r>
              <a:rPr lang="zh-CN" altLang="en-US" sz="4000" u="sng" dirty="0">
                <a:latin typeface="Arial" panose="020B0604020202020204" pitchFamily="34" charset="0"/>
                <a:ea typeface="微软雅黑" panose="020B0503020204020204" pitchFamily="34" charset="-122"/>
              </a:rPr>
              <a:t>社会主义建设新时期</a:t>
            </a:r>
            <a:endParaRPr lang="zh-CN" altLang="en-US" b="0" dirty="0">
              <a:latin typeface="Arial" panose="020B0604020202020204" pitchFamily="34" charset="0"/>
              <a:ea typeface="宋体" panose="02010600030101010101" pitchFamily="2"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CXXL-56.TIF"/>
          <p:cNvPicPr>
            <a:picLocks noChangeAspect="1" noChangeArrowheads="1"/>
          </p:cNvPicPr>
          <p:nvPr>
            <p:custDataLst>
              <p:tags r:id="rId1"/>
            </p:custDataLst>
          </p:nvPr>
        </p:nvPicPr>
        <p:blipFill>
          <a:blip r:embed="rId2" r:link="rId3"/>
          <a:stretch>
            <a:fillRect/>
          </a:stretch>
        </p:blipFill>
        <p:spPr bwMode="auto">
          <a:xfrm>
            <a:off x="83130" y="1052959"/>
            <a:ext cx="11712004" cy="5126182"/>
          </a:xfrm>
          <a:prstGeom prst="rect">
            <a:avLst/>
          </a:prstGeom>
          <a:noFill/>
          <a:ln w="9525">
            <a:noFill/>
            <a:miter lim="800000"/>
            <a:headEnd/>
            <a:tailEnd/>
          </a:ln>
        </p:spPr>
      </p:pic>
      <p:sp>
        <p:nvSpPr>
          <p:cNvPr id="4" name="矩形 3"/>
          <p:cNvSpPr/>
          <p:nvPr>
            <p:custDataLst>
              <p:tags r:id="rId4"/>
            </p:custDataLst>
          </p:nvPr>
        </p:nvSpPr>
        <p:spPr>
          <a:xfrm>
            <a:off x="314143" y="224043"/>
            <a:ext cx="2031325" cy="646331"/>
          </a:xfrm>
          <a:prstGeom prst="rect">
            <a:avLst/>
          </a:prstGeom>
        </p:spPr>
        <p:txBody>
          <a:bodyPr wrap="none">
            <a:spAutoFit/>
          </a:bodyPr>
          <a:lstStyle/>
          <a:p>
            <a:r>
              <a:rPr lang="zh-CN" altLang="zh-CN" sz="3600" b="1" smtClean="0"/>
              <a:t>时空</a:t>
            </a:r>
            <a:r>
              <a:rPr lang="zh-CN" altLang="en-US" sz="3600" b="1" smtClean="0"/>
              <a:t>观念</a:t>
            </a:r>
            <a:endParaRPr lang="zh-CN" altLang="en-US" sz="3600"/>
          </a:p>
        </p:txBody>
      </p:sp>
    </p:spTree>
    <p:custDataLst>
      <p:tags r:id="rId5"/>
    </p:custData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标题 1"/>
          <p:cNvSpPr>
            <a:spLocks noGrp="1"/>
          </p:cNvSpPr>
          <p:nvPr>
            <p:ph type="title"/>
          </p:nvPr>
        </p:nvSpPr>
        <p:spPr/>
        <p:txBody>
          <a:bodyPr anchor="ctr" anchorCtr="0"/>
          <a:p>
            <a:pPr algn="l"/>
            <a:r>
              <a:rPr lang="zh-CN" altLang="en-US"/>
              <a:t>一、政治</a:t>
            </a:r>
            <a:endParaRPr lang="zh-CN" altLang="en-US"/>
          </a:p>
        </p:txBody>
      </p:sp>
      <p:sp>
        <p:nvSpPr>
          <p:cNvPr id="78850" name="内容占位符 2"/>
          <p:cNvSpPr>
            <a:spLocks noGrp="1"/>
          </p:cNvSpPr>
          <p:nvPr>
            <p:ph idx="1"/>
          </p:nvPr>
        </p:nvSpPr>
        <p:spPr>
          <a:xfrm>
            <a:off x="529590" y="1090295"/>
            <a:ext cx="11169015" cy="4853305"/>
          </a:xfrm>
        </p:spPr>
        <p:txBody>
          <a:bodyPr anchor="t" anchorCtr="0"/>
          <a:p>
            <a:r>
              <a:rPr lang="en-US" altLang="zh-CN" sz="2800"/>
              <a:t>1.</a:t>
            </a:r>
            <a:r>
              <a:rPr lang="zh-CN" altLang="en-US" sz="2800"/>
              <a:t>召开十一届三中全会，决定实行改革开放；决定实行以经济建设为中心；实行拨乱反正；健全完善民主政治建设；加强法制建设；</a:t>
            </a:r>
            <a:endParaRPr lang="zh-CN" altLang="en-US" sz="2800"/>
          </a:p>
          <a:p>
            <a:r>
              <a:rPr lang="en-US" altLang="zh-CN" sz="2800"/>
              <a:t>2.</a:t>
            </a:r>
            <a:r>
              <a:rPr lang="zh-CN" altLang="en-US" sz="2800"/>
              <a:t>一国两制的提出；香港澳门的回归；台湾海峡两岸关系的发展；</a:t>
            </a:r>
            <a:endParaRPr lang="zh-CN" altLang="en-US" sz="2800"/>
          </a:p>
          <a:p>
            <a:r>
              <a:rPr lang="en-US" altLang="zh-CN" sz="2800"/>
              <a:t>3</a:t>
            </a:r>
            <a:r>
              <a:rPr lang="zh-CN" altLang="en-US" sz="2800"/>
              <a:t>外交：多边外交</a:t>
            </a:r>
            <a:endParaRPr lang="zh-CN" altLang="en-US" sz="28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3" name="Text Box 2"/>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79874" name="Text Box 3"/>
          <p:cNvSpPr txBox="1"/>
          <p:nvPr/>
        </p:nvSpPr>
        <p:spPr>
          <a:xfrm>
            <a:off x="-89535" y="97155"/>
            <a:ext cx="10852785" cy="675640"/>
          </a:xfrm>
          <a:prstGeom prst="rect">
            <a:avLst/>
          </a:prstGeom>
          <a:noFill/>
          <a:ln w="9525">
            <a:noFill/>
          </a:ln>
        </p:spPr>
        <p:txBody>
          <a:bodyPr wrap="square" anchor="ctr" anchorCtr="0">
            <a:spAutoFit/>
          </a:bodyPr>
          <a:p>
            <a:pPr indent="268605">
              <a:lnSpc>
                <a:spcPct val="95000"/>
              </a:lnSpc>
              <a:spcBef>
                <a:spcPct val="35000"/>
              </a:spcBef>
            </a:pPr>
            <a:r>
              <a:rPr lang="zh-CN" altLang="en-US" sz="4000" dirty="0">
                <a:latin typeface="楷体_GB2312" pitchFamily="49" charset="-122"/>
                <a:ea typeface="微软雅黑" panose="020B0503020204020204" pitchFamily="34" charset="-122"/>
                <a:sym typeface="Arial" panose="020B0604020202020204" pitchFamily="34" charset="0"/>
              </a:rPr>
              <a:t>（一）、十一届三中全会（</a:t>
            </a:r>
            <a:r>
              <a:rPr lang="en-US" altLang="zh-CN" sz="4000" dirty="0">
                <a:latin typeface="楷体_GB2312" pitchFamily="49" charset="-122"/>
                <a:ea typeface="微软雅黑" panose="020B0503020204020204" pitchFamily="34" charset="-122"/>
                <a:sym typeface="Arial" panose="020B0604020202020204" pitchFamily="34" charset="0"/>
              </a:rPr>
              <a:t>1978.12</a:t>
            </a:r>
            <a:r>
              <a:rPr lang="zh-CN" altLang="en-US" sz="4000" dirty="0">
                <a:latin typeface="楷体_GB2312" pitchFamily="49" charset="-122"/>
                <a:ea typeface="微软雅黑" panose="020B0503020204020204" pitchFamily="34" charset="-122"/>
                <a:sym typeface="Arial" panose="020B0604020202020204" pitchFamily="34" charset="0"/>
              </a:rPr>
              <a:t>）</a:t>
            </a:r>
            <a:endParaRPr lang="zh-CN" altLang="en-US" sz="4000" dirty="0">
              <a:latin typeface="楷体_GB2312" pitchFamily="49" charset="-122"/>
              <a:ea typeface="微软雅黑" panose="020B0503020204020204" pitchFamily="34" charset="-122"/>
              <a:sym typeface="Arial" panose="020B0604020202020204" pitchFamily="34" charset="0"/>
            </a:endParaRPr>
          </a:p>
        </p:txBody>
      </p:sp>
      <p:sp>
        <p:nvSpPr>
          <p:cNvPr id="69636" name="Text Box 4"/>
          <p:cNvSpPr txBox="1"/>
          <p:nvPr/>
        </p:nvSpPr>
        <p:spPr>
          <a:xfrm>
            <a:off x="1638300" y="769938"/>
            <a:ext cx="8915400" cy="6376035"/>
          </a:xfrm>
          <a:prstGeom prst="rect">
            <a:avLst/>
          </a:prstGeom>
          <a:noFill/>
          <a:ln w="9525">
            <a:noFill/>
          </a:ln>
        </p:spPr>
        <p:txBody>
          <a:bodyPr anchor="t" anchorCtr="0">
            <a:spAutoFit/>
          </a:bodyPr>
          <a:p>
            <a:pPr>
              <a:lnSpc>
                <a:spcPct val="80000"/>
              </a:lnSpc>
            </a:pPr>
            <a:r>
              <a:rPr lang="zh-CN" altLang="en-US" sz="2800" dirty="0">
                <a:solidFill>
                  <a:srgbClr val="FF0000"/>
                </a:solidFill>
                <a:latin typeface="楷体" panose="02010609060101010101" pitchFamily="49" charset="-122"/>
                <a:ea typeface="楷体" panose="02010609060101010101" pitchFamily="49" charset="-122"/>
              </a:rPr>
              <a:t>1、背景：</a:t>
            </a:r>
            <a:endParaRPr lang="zh-CN" altLang="en-US" sz="2800" dirty="0">
              <a:latin typeface="楷体" panose="02010609060101010101" pitchFamily="49" charset="-122"/>
              <a:ea typeface="楷体" panose="02010609060101010101" pitchFamily="49" charset="-122"/>
            </a:endParaRPr>
          </a:p>
          <a:p>
            <a:pPr>
              <a:lnSpc>
                <a:spcPct val="80000"/>
              </a:lnSpc>
            </a:pPr>
            <a:r>
              <a:rPr lang="zh-CN" altLang="en-US" sz="2800" dirty="0">
                <a:latin typeface="楷体" panose="02010609060101010101" pitchFamily="49" charset="-122"/>
                <a:ea typeface="楷体" panose="02010609060101010101" pitchFamily="49" charset="-122"/>
              </a:rPr>
              <a:t>    1978年关于真理标准问题的讨论，是一次伟大的思想解放运动，为三中全会的召开奠定了思想基础；邓小平《解放思想，实事求是，团结一致向前看》的讲话为三中全会的召开确立了指导思想。</a:t>
            </a:r>
            <a:endParaRPr lang="zh-CN" altLang="en-US" sz="2800" dirty="0">
              <a:latin typeface="楷体" panose="02010609060101010101" pitchFamily="49" charset="-122"/>
              <a:ea typeface="楷体" panose="02010609060101010101" pitchFamily="49" charset="-122"/>
            </a:endParaRPr>
          </a:p>
          <a:p>
            <a:pPr>
              <a:lnSpc>
                <a:spcPct val="80000"/>
              </a:lnSpc>
            </a:pPr>
            <a:r>
              <a:rPr lang="zh-CN" altLang="en-US" sz="2800" dirty="0">
                <a:solidFill>
                  <a:srgbClr val="FF0000"/>
                </a:solidFill>
                <a:latin typeface="楷体" panose="02010609060101010101" pitchFamily="49" charset="-122"/>
                <a:ea typeface="楷体" panose="02010609060101010101" pitchFamily="49" charset="-122"/>
              </a:rPr>
              <a:t>2、内容：</a:t>
            </a:r>
            <a:endParaRPr lang="zh-CN" altLang="en-US" sz="2800" dirty="0">
              <a:latin typeface="楷体" panose="02010609060101010101" pitchFamily="49" charset="-122"/>
              <a:ea typeface="楷体" panose="02010609060101010101" pitchFamily="49" charset="-122"/>
            </a:endParaRPr>
          </a:p>
          <a:p>
            <a:pPr>
              <a:lnSpc>
                <a:spcPct val="80000"/>
              </a:lnSpc>
            </a:pPr>
            <a:r>
              <a:rPr lang="zh-CN" altLang="en-US" sz="2800" dirty="0">
                <a:latin typeface="楷体" panose="02010609060101010101" pitchFamily="49" charset="-122"/>
                <a:ea typeface="楷体" panose="02010609060101010101" pitchFamily="49" charset="-122"/>
              </a:rPr>
              <a:t>（1）重新确立解放思想、实事求是的马克思主义思想路线；</a:t>
            </a:r>
            <a:endParaRPr lang="zh-CN" altLang="en-US" sz="2800" dirty="0">
              <a:latin typeface="楷体" panose="02010609060101010101" pitchFamily="49" charset="-122"/>
              <a:ea typeface="楷体" panose="02010609060101010101" pitchFamily="49" charset="-122"/>
            </a:endParaRPr>
          </a:p>
          <a:p>
            <a:pPr>
              <a:lnSpc>
                <a:spcPct val="80000"/>
              </a:lnSpc>
            </a:pPr>
            <a:r>
              <a:rPr lang="zh-CN" altLang="en-US" sz="2800" dirty="0">
                <a:latin typeface="楷体" panose="02010609060101010101" pitchFamily="49" charset="-122"/>
                <a:ea typeface="楷体" panose="02010609060101010101" pitchFamily="49" charset="-122"/>
              </a:rPr>
              <a:t>（2）停止使用“以阶级斗争为纲”的口号，将工作重心转移到社会主义现代化建设上来；</a:t>
            </a:r>
            <a:endParaRPr lang="zh-CN" altLang="en-US" sz="2800" dirty="0">
              <a:latin typeface="楷体" panose="02010609060101010101" pitchFamily="49" charset="-122"/>
              <a:ea typeface="楷体" panose="02010609060101010101" pitchFamily="49" charset="-122"/>
            </a:endParaRPr>
          </a:p>
          <a:p>
            <a:pPr>
              <a:lnSpc>
                <a:spcPct val="80000"/>
              </a:lnSpc>
            </a:pPr>
            <a:r>
              <a:rPr lang="zh-CN" altLang="en-US" sz="2800" dirty="0">
                <a:latin typeface="楷体" panose="02010609060101010101" pitchFamily="49" charset="-122"/>
                <a:ea typeface="楷体" panose="02010609060101010101" pitchFamily="49" charset="-122"/>
              </a:rPr>
              <a:t>（3）作出改革开放的决策。</a:t>
            </a:r>
            <a:endParaRPr lang="zh-CN" altLang="en-US" sz="2800" dirty="0">
              <a:latin typeface="楷体" panose="02010609060101010101" pitchFamily="49" charset="-122"/>
              <a:ea typeface="楷体" panose="02010609060101010101" pitchFamily="49" charset="-122"/>
            </a:endParaRPr>
          </a:p>
          <a:p>
            <a:pPr>
              <a:lnSpc>
                <a:spcPct val="80000"/>
              </a:lnSpc>
            </a:pPr>
            <a:r>
              <a:rPr lang="zh-CN" altLang="en-US" sz="2800" dirty="0">
                <a:solidFill>
                  <a:srgbClr val="FF0000"/>
                </a:solidFill>
                <a:latin typeface="楷体" panose="02010609060101010101" pitchFamily="49" charset="-122"/>
                <a:ea typeface="楷体" panose="02010609060101010101" pitchFamily="49" charset="-122"/>
              </a:rPr>
              <a:t>3、意义：</a:t>
            </a:r>
            <a:endParaRPr lang="zh-CN" altLang="en-US" sz="2800" dirty="0">
              <a:latin typeface="楷体" panose="02010609060101010101" pitchFamily="49" charset="-122"/>
              <a:ea typeface="楷体" panose="02010609060101010101" pitchFamily="49" charset="-122"/>
            </a:endParaRPr>
          </a:p>
          <a:p>
            <a:pPr>
              <a:lnSpc>
                <a:spcPct val="80000"/>
              </a:lnSpc>
            </a:pPr>
            <a:r>
              <a:rPr lang="zh-CN" altLang="en-US" sz="2800" dirty="0">
                <a:latin typeface="楷体" panose="02010609060101010101" pitchFamily="49" charset="-122"/>
                <a:ea typeface="楷体" panose="02010609060101010101" pitchFamily="49" charset="-122"/>
              </a:rPr>
              <a:t>（1）结束了长期以来“左”倾错误的束缚，形成以邓小平为核心的党的第二代领导集体；</a:t>
            </a:r>
            <a:endParaRPr lang="zh-CN" altLang="en-US" sz="2800" dirty="0">
              <a:latin typeface="楷体" panose="02010609060101010101" pitchFamily="49" charset="-122"/>
              <a:ea typeface="楷体" panose="02010609060101010101" pitchFamily="49" charset="-122"/>
            </a:endParaRPr>
          </a:p>
          <a:p>
            <a:pPr>
              <a:lnSpc>
                <a:spcPct val="80000"/>
              </a:lnSpc>
            </a:pPr>
            <a:r>
              <a:rPr lang="zh-CN" altLang="en-US" sz="2800" dirty="0">
                <a:latin typeface="楷体" panose="02010609060101010101" pitchFamily="49" charset="-122"/>
                <a:ea typeface="楷体" panose="02010609060101010101" pitchFamily="49" charset="-122"/>
              </a:rPr>
              <a:t>（2）是新中国历史上具有深远意义的伟大转折，建设中国特色会主义新道路正式</a:t>
            </a:r>
            <a:r>
              <a:rPr lang="zh-CN" altLang="en-US" sz="2800" dirty="0">
                <a:solidFill>
                  <a:srgbClr val="FF0000"/>
                </a:solidFill>
                <a:latin typeface="楷体" panose="02010609060101010101" pitchFamily="49" charset="-122"/>
                <a:ea typeface="楷体" panose="02010609060101010101" pitchFamily="49" charset="-122"/>
              </a:rPr>
              <a:t>开辟</a:t>
            </a:r>
            <a:r>
              <a:rPr lang="zh-CN" altLang="en-US" sz="2800" dirty="0">
                <a:latin typeface="楷体" panose="02010609060101010101" pitchFamily="49" charset="-122"/>
                <a:ea typeface="楷体" panose="02010609060101010101" pitchFamily="49" charset="-122"/>
              </a:rPr>
              <a:t>，改革开放揭开</a:t>
            </a:r>
            <a:r>
              <a:rPr lang="zh-CN" altLang="en-US" sz="2800" dirty="0">
                <a:solidFill>
                  <a:srgbClr val="FF0000"/>
                </a:solidFill>
                <a:latin typeface="楷体" panose="02010609060101010101" pitchFamily="49" charset="-122"/>
                <a:ea typeface="楷体" panose="02010609060101010101" pitchFamily="49" charset="-122"/>
              </a:rPr>
              <a:t>序幕</a:t>
            </a:r>
            <a:r>
              <a:rPr lang="zh-CN" altLang="en-US" sz="2800" dirty="0">
                <a:latin typeface="楷体" panose="02010609060101010101" pitchFamily="49" charset="-122"/>
                <a:ea typeface="楷体" panose="02010609060101010101" pitchFamily="49" charset="-122"/>
              </a:rPr>
              <a:t>，标志着中国进入社会主义事业发展的</a:t>
            </a:r>
            <a:r>
              <a:rPr lang="zh-CN" altLang="en-US" sz="2800" dirty="0">
                <a:solidFill>
                  <a:srgbClr val="FF0000"/>
                </a:solidFill>
                <a:latin typeface="楷体" panose="02010609060101010101" pitchFamily="49" charset="-122"/>
                <a:ea typeface="楷体" panose="02010609060101010101" pitchFamily="49" charset="-122"/>
              </a:rPr>
              <a:t>新时期</a:t>
            </a:r>
            <a:r>
              <a:rPr lang="zh-CN" altLang="en-US" sz="2800" dirty="0">
                <a:latin typeface="楷体" panose="02010609060101010101" pitchFamily="49" charset="-122"/>
                <a:ea typeface="楷体" panose="02010609060101010101" pitchFamily="49" charset="-122"/>
              </a:rPr>
              <a:t>。</a:t>
            </a:r>
            <a:endParaRPr lang="zh-CN" altLang="en-US" sz="2800" dirty="0">
              <a:latin typeface="楷体" panose="02010609060101010101" pitchFamily="49" charset="-122"/>
              <a:ea typeface="楷体" panose="02010609060101010101" pitchFamily="49" charset="-122"/>
            </a:endParaRPr>
          </a:p>
          <a:p>
            <a:endParaRPr lang="zh-CN" altLang="en-US" sz="2800" b="0"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9636">
                                            <p:txEl>
                                              <p:charRg st="0" end="6"/>
                                            </p:txEl>
                                          </p:spTgt>
                                        </p:tgtEl>
                                        <p:attrNameLst>
                                          <p:attrName>style.visibility</p:attrName>
                                        </p:attrNameLst>
                                      </p:cBhvr>
                                      <p:to>
                                        <p:strVal val="visible"/>
                                      </p:to>
                                    </p:set>
                                    <p:animEffect transition="in" filter="blinds(horizontal)">
                                      <p:cBhvr>
                                        <p:cTn id="7" dur="500"/>
                                        <p:tgtEl>
                                          <p:spTgt spid="69636">
                                            <p:txEl>
                                              <p:charRg st="0"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9636">
                                            <p:txEl>
                                              <p:charRg st="6" end="98"/>
                                            </p:txEl>
                                          </p:spTgt>
                                        </p:tgtEl>
                                        <p:attrNameLst>
                                          <p:attrName>style.visibility</p:attrName>
                                        </p:attrNameLst>
                                      </p:cBhvr>
                                      <p:to>
                                        <p:strVal val="visible"/>
                                      </p:to>
                                    </p:set>
                                    <p:animEffect transition="in" filter="blinds(horizontal)">
                                      <p:cBhvr>
                                        <p:cTn id="10" dur="500"/>
                                        <p:tgtEl>
                                          <p:spTgt spid="69636">
                                            <p:txEl>
                                              <p:charRg st="6" end="98"/>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9636">
                                            <p:txEl>
                                              <p:charRg st="98" end="104"/>
                                            </p:txEl>
                                          </p:spTgt>
                                        </p:tgtEl>
                                        <p:attrNameLst>
                                          <p:attrName>style.visibility</p:attrName>
                                        </p:attrNameLst>
                                      </p:cBhvr>
                                      <p:to>
                                        <p:strVal val="visible"/>
                                      </p:to>
                                    </p:set>
                                    <p:animEffect transition="in" filter="blinds(horizontal)">
                                      <p:cBhvr>
                                        <p:cTn id="15" dur="500"/>
                                        <p:tgtEl>
                                          <p:spTgt spid="69636">
                                            <p:txEl>
                                              <p:charRg st="98" end="10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69636">
                                            <p:txEl>
                                              <p:charRg st="104" end="132"/>
                                            </p:txEl>
                                          </p:spTgt>
                                        </p:tgtEl>
                                        <p:attrNameLst>
                                          <p:attrName>style.visibility</p:attrName>
                                        </p:attrNameLst>
                                      </p:cBhvr>
                                      <p:to>
                                        <p:strVal val="visible"/>
                                      </p:to>
                                    </p:set>
                                    <p:animEffect transition="in" filter="blinds(horizontal)">
                                      <p:cBhvr>
                                        <p:cTn id="18" dur="500"/>
                                        <p:tgtEl>
                                          <p:spTgt spid="69636">
                                            <p:txEl>
                                              <p:charRg st="104" end="13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69636">
                                            <p:txEl>
                                              <p:charRg st="132" end="173"/>
                                            </p:txEl>
                                          </p:spTgt>
                                        </p:tgtEl>
                                        <p:attrNameLst>
                                          <p:attrName>style.visibility</p:attrName>
                                        </p:attrNameLst>
                                      </p:cBhvr>
                                      <p:to>
                                        <p:strVal val="visible"/>
                                      </p:to>
                                    </p:set>
                                    <p:animEffect transition="in" filter="blinds(horizontal)">
                                      <p:cBhvr>
                                        <p:cTn id="21" dur="500"/>
                                        <p:tgtEl>
                                          <p:spTgt spid="69636">
                                            <p:txEl>
                                              <p:charRg st="132" end="17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9636">
                                            <p:txEl>
                                              <p:charRg st="173" end="187"/>
                                            </p:txEl>
                                          </p:spTgt>
                                        </p:tgtEl>
                                        <p:attrNameLst>
                                          <p:attrName>style.visibility</p:attrName>
                                        </p:attrNameLst>
                                      </p:cBhvr>
                                      <p:to>
                                        <p:strVal val="visible"/>
                                      </p:to>
                                    </p:set>
                                    <p:animEffect transition="in" filter="blinds(horizontal)">
                                      <p:cBhvr>
                                        <p:cTn id="24" dur="500"/>
                                        <p:tgtEl>
                                          <p:spTgt spid="69636">
                                            <p:txEl>
                                              <p:charRg st="173" end="18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69636">
                                            <p:txEl>
                                              <p:charRg st="187" end="193"/>
                                            </p:txEl>
                                          </p:spTgt>
                                        </p:tgtEl>
                                        <p:attrNameLst>
                                          <p:attrName>style.visibility</p:attrName>
                                        </p:attrNameLst>
                                      </p:cBhvr>
                                      <p:to>
                                        <p:strVal val="visible"/>
                                      </p:to>
                                    </p:set>
                                    <p:animEffect transition="in" filter="blinds(horizontal)">
                                      <p:cBhvr>
                                        <p:cTn id="29" dur="500"/>
                                        <p:tgtEl>
                                          <p:spTgt spid="69636">
                                            <p:txEl>
                                              <p:charRg st="187" end="193"/>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69636">
                                            <p:txEl>
                                              <p:charRg st="193" end="234"/>
                                            </p:txEl>
                                          </p:spTgt>
                                        </p:tgtEl>
                                        <p:attrNameLst>
                                          <p:attrName>style.visibility</p:attrName>
                                        </p:attrNameLst>
                                      </p:cBhvr>
                                      <p:to>
                                        <p:strVal val="visible"/>
                                      </p:to>
                                    </p:set>
                                    <p:animEffect transition="in" filter="blinds(horizontal)">
                                      <p:cBhvr>
                                        <p:cTn id="32" dur="500"/>
                                        <p:tgtEl>
                                          <p:spTgt spid="69636">
                                            <p:txEl>
                                              <p:charRg st="193" end="234"/>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69636">
                                            <p:txEl>
                                              <p:charRg st="234" end="303"/>
                                            </p:txEl>
                                          </p:spTgt>
                                        </p:tgtEl>
                                        <p:attrNameLst>
                                          <p:attrName>style.visibility</p:attrName>
                                        </p:attrNameLst>
                                      </p:cBhvr>
                                      <p:to>
                                        <p:strVal val="visible"/>
                                      </p:to>
                                    </p:set>
                                    <p:animEffect transition="in" filter="blinds(horizontal)">
                                      <p:cBhvr>
                                        <p:cTn id="35" dur="500"/>
                                        <p:tgtEl>
                                          <p:spTgt spid="69636">
                                            <p:txEl>
                                              <p:charRg st="234" end="30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TextBox 3"/>
          <p:cNvSpPr txBox="1"/>
          <p:nvPr/>
        </p:nvSpPr>
        <p:spPr>
          <a:xfrm>
            <a:off x="1676400" y="30163"/>
            <a:ext cx="3581400" cy="645160"/>
          </a:xfrm>
          <a:prstGeom prst="rect">
            <a:avLst/>
          </a:prstGeom>
          <a:noFill/>
          <a:ln w="9525">
            <a:noFill/>
          </a:ln>
        </p:spPr>
        <p:txBody>
          <a:bodyPr anchor="t" anchorCtr="0">
            <a:spAutoFit/>
          </a:bodyPr>
          <a:p>
            <a:r>
              <a:rPr lang="en-US" altLang="zh-CN" sz="3600" dirty="0">
                <a:solidFill>
                  <a:srgbClr val="FF0000"/>
                </a:solidFill>
                <a:latin typeface="宋体" panose="02010600030101010101" pitchFamily="2" charset="-122"/>
                <a:ea typeface="宋体" panose="02010600030101010101" pitchFamily="2" charset="-122"/>
              </a:rPr>
              <a:t>【</a:t>
            </a:r>
            <a:r>
              <a:rPr lang="zh-CN" altLang="en-US" sz="3600" dirty="0">
                <a:solidFill>
                  <a:srgbClr val="FF0000"/>
                </a:solidFill>
                <a:latin typeface="宋体" panose="02010600030101010101" pitchFamily="2" charset="-122"/>
                <a:ea typeface="宋体" panose="02010600030101010101" pitchFamily="2" charset="-122"/>
              </a:rPr>
              <a:t>知识体系</a:t>
            </a:r>
            <a:r>
              <a:rPr lang="en-US" altLang="zh-CN" sz="3600" dirty="0">
                <a:solidFill>
                  <a:srgbClr val="FF0000"/>
                </a:solidFill>
                <a:latin typeface="宋体" panose="02010600030101010101" pitchFamily="2" charset="-122"/>
                <a:ea typeface="宋体" panose="02010600030101010101" pitchFamily="2" charset="-122"/>
              </a:rPr>
              <a:t>】</a:t>
            </a:r>
            <a:endParaRPr lang="zh-CN" altLang="en-US" sz="3600" dirty="0">
              <a:solidFill>
                <a:srgbClr val="FF0000"/>
              </a:solidFill>
              <a:latin typeface="Arial" panose="020B0604020202020204" pitchFamily="34" charset="0"/>
              <a:ea typeface="宋体" panose="02010600030101010101" pitchFamily="2" charset="-122"/>
            </a:endParaRPr>
          </a:p>
        </p:txBody>
      </p:sp>
      <p:sp>
        <p:nvSpPr>
          <p:cNvPr id="14338" name="TextBox 4"/>
          <p:cNvSpPr txBox="1"/>
          <p:nvPr/>
        </p:nvSpPr>
        <p:spPr>
          <a:xfrm>
            <a:off x="1477963" y="2590800"/>
            <a:ext cx="736600" cy="2590800"/>
          </a:xfrm>
          <a:prstGeom prst="rect">
            <a:avLst/>
          </a:prstGeom>
          <a:noFill/>
          <a:ln w="9525">
            <a:noFill/>
          </a:ln>
        </p:spPr>
        <p:txBody>
          <a:bodyPr vert="eaVert" anchor="t" anchorCtr="0">
            <a:spAutoFit/>
          </a:bodyPr>
          <a:p>
            <a:r>
              <a:rPr lang="zh-CN" altLang="en-US" sz="3600" dirty="0">
                <a:latin typeface="Arial" panose="020B0604020202020204" pitchFamily="34" charset="0"/>
                <a:ea typeface="宋体" panose="02010600030101010101" pitchFamily="2" charset="-122"/>
              </a:rPr>
              <a:t>过渡时期</a:t>
            </a:r>
            <a:endParaRPr lang="zh-CN" altLang="en-US" sz="3600" dirty="0">
              <a:latin typeface="Arial" panose="020B0604020202020204" pitchFamily="34" charset="0"/>
              <a:ea typeface="宋体" panose="02010600030101010101" pitchFamily="2" charset="-122"/>
            </a:endParaRPr>
          </a:p>
        </p:txBody>
      </p:sp>
      <p:sp>
        <p:nvSpPr>
          <p:cNvPr id="14339" name="左大括号 5"/>
          <p:cNvSpPr/>
          <p:nvPr/>
        </p:nvSpPr>
        <p:spPr>
          <a:xfrm>
            <a:off x="2024063" y="1600200"/>
            <a:ext cx="381000" cy="4572000"/>
          </a:xfrm>
          <a:prstGeom prst="leftBrace">
            <a:avLst>
              <a:gd name="adj1" fmla="val 8000"/>
              <a:gd name="adj2" fmla="val 50000"/>
            </a:avLst>
          </a:prstGeom>
          <a:solidFill>
            <a:schemeClr val="accent1"/>
          </a:solidFill>
          <a:ln w="9525" cap="flat" cmpd="sng">
            <a:solidFill>
              <a:schemeClr val="tx1"/>
            </a:solidFill>
            <a:prstDash val="solid"/>
            <a:round/>
            <a:headEnd type="none" w="med" len="med"/>
            <a:tailEnd type="none" w="med" len="med"/>
          </a:ln>
        </p:spPr>
        <p:txBody>
          <a:bodyPr anchor="t" anchorCtr="0"/>
          <a:p>
            <a:endParaRPr lang="zh-CN" altLang="en-US" dirty="0">
              <a:latin typeface="Arial" panose="020B0604020202020204" pitchFamily="34" charset="0"/>
              <a:ea typeface="宋体" panose="02010600030101010101" pitchFamily="2" charset="-122"/>
            </a:endParaRPr>
          </a:p>
        </p:txBody>
      </p:sp>
      <p:sp>
        <p:nvSpPr>
          <p:cNvPr id="14340" name="TextBox 6"/>
          <p:cNvSpPr txBox="1"/>
          <p:nvPr/>
        </p:nvSpPr>
        <p:spPr>
          <a:xfrm>
            <a:off x="2270125" y="1392238"/>
            <a:ext cx="1295400" cy="583565"/>
          </a:xfrm>
          <a:prstGeom prst="rect">
            <a:avLst/>
          </a:prstGeom>
          <a:noFill/>
          <a:ln w="9525">
            <a:noFill/>
          </a:ln>
        </p:spPr>
        <p:txBody>
          <a:bodyPr anchor="t" anchorCtr="0">
            <a:spAutoFit/>
          </a:bodyPr>
          <a:p>
            <a:r>
              <a:rPr lang="zh-CN" altLang="en-US" sz="3200" dirty="0">
                <a:latin typeface="Arial" panose="020B0604020202020204" pitchFamily="34" charset="0"/>
                <a:ea typeface="宋体" panose="02010600030101010101" pitchFamily="2" charset="-122"/>
              </a:rPr>
              <a:t>政治</a:t>
            </a:r>
            <a:endParaRPr lang="zh-CN" altLang="en-US" sz="3200" dirty="0">
              <a:latin typeface="Arial" panose="020B0604020202020204" pitchFamily="34" charset="0"/>
              <a:ea typeface="宋体" panose="02010600030101010101" pitchFamily="2" charset="-122"/>
            </a:endParaRPr>
          </a:p>
        </p:txBody>
      </p:sp>
      <p:sp>
        <p:nvSpPr>
          <p:cNvPr id="14341" name="TextBox 7"/>
          <p:cNvSpPr txBox="1"/>
          <p:nvPr/>
        </p:nvSpPr>
        <p:spPr>
          <a:xfrm>
            <a:off x="2528570" y="3129915"/>
            <a:ext cx="1036955" cy="583565"/>
          </a:xfrm>
          <a:prstGeom prst="rect">
            <a:avLst/>
          </a:prstGeom>
          <a:noFill/>
          <a:ln w="9525">
            <a:noFill/>
          </a:ln>
        </p:spPr>
        <p:txBody>
          <a:bodyPr wrap="square" anchor="t" anchorCtr="0">
            <a:spAutoFit/>
          </a:bodyPr>
          <a:p>
            <a:r>
              <a:rPr lang="zh-CN" altLang="en-US" sz="3200" dirty="0">
                <a:latin typeface="Arial" panose="020B0604020202020204" pitchFamily="34" charset="0"/>
                <a:ea typeface="宋体" panose="02010600030101010101" pitchFamily="2" charset="-122"/>
              </a:rPr>
              <a:t>经济</a:t>
            </a:r>
            <a:endParaRPr lang="zh-CN" altLang="en-US" sz="3200" dirty="0">
              <a:latin typeface="Arial" panose="020B0604020202020204" pitchFamily="34" charset="0"/>
              <a:ea typeface="宋体" panose="02010600030101010101" pitchFamily="2" charset="-122"/>
            </a:endParaRPr>
          </a:p>
        </p:txBody>
      </p:sp>
      <p:sp>
        <p:nvSpPr>
          <p:cNvPr id="14342" name="TextBox 8"/>
          <p:cNvSpPr txBox="1"/>
          <p:nvPr/>
        </p:nvSpPr>
        <p:spPr>
          <a:xfrm>
            <a:off x="2528570" y="5053965"/>
            <a:ext cx="1489710" cy="1076325"/>
          </a:xfrm>
          <a:prstGeom prst="rect">
            <a:avLst/>
          </a:prstGeom>
          <a:noFill/>
          <a:ln w="9525">
            <a:noFill/>
          </a:ln>
        </p:spPr>
        <p:txBody>
          <a:bodyPr wrap="square" anchor="t" anchorCtr="0">
            <a:spAutoFit/>
          </a:bodyPr>
          <a:p>
            <a:r>
              <a:rPr lang="zh-CN" altLang="en-US" sz="3200" dirty="0">
                <a:latin typeface="Arial" panose="020B0604020202020204" pitchFamily="34" charset="0"/>
                <a:ea typeface="宋体" panose="02010600030101010101" pitchFamily="2" charset="-122"/>
              </a:rPr>
              <a:t>思想文化</a:t>
            </a:r>
            <a:endParaRPr lang="zh-CN" altLang="en-US" sz="3200" dirty="0">
              <a:latin typeface="Arial" panose="020B0604020202020204" pitchFamily="34" charset="0"/>
              <a:ea typeface="宋体" panose="02010600030101010101" pitchFamily="2" charset="-122"/>
            </a:endParaRPr>
          </a:p>
        </p:txBody>
      </p:sp>
      <p:sp>
        <p:nvSpPr>
          <p:cNvPr id="14343" name="左大括号 9"/>
          <p:cNvSpPr/>
          <p:nvPr/>
        </p:nvSpPr>
        <p:spPr>
          <a:xfrm>
            <a:off x="3101975" y="801688"/>
            <a:ext cx="365125" cy="1408112"/>
          </a:xfrm>
          <a:prstGeom prst="leftBrace">
            <a:avLst>
              <a:gd name="adj1" fmla="val 8034"/>
              <a:gd name="adj2" fmla="val 50000"/>
            </a:avLst>
          </a:prstGeom>
          <a:solidFill>
            <a:schemeClr val="accent1"/>
          </a:solidFill>
          <a:ln w="9525" cap="flat" cmpd="sng">
            <a:solidFill>
              <a:schemeClr val="tx1"/>
            </a:solidFill>
            <a:prstDash val="solid"/>
            <a:round/>
            <a:headEnd type="none" w="med" len="med"/>
            <a:tailEnd type="none" w="med" len="med"/>
          </a:ln>
        </p:spPr>
        <p:txBody>
          <a:bodyPr anchor="t" anchorCtr="0"/>
          <a:p>
            <a:endParaRPr lang="zh-CN" altLang="en-US" dirty="0">
              <a:latin typeface="Arial" panose="020B0604020202020204" pitchFamily="34" charset="0"/>
              <a:ea typeface="宋体" panose="02010600030101010101" pitchFamily="2" charset="-122"/>
            </a:endParaRPr>
          </a:p>
        </p:txBody>
      </p:sp>
      <p:sp>
        <p:nvSpPr>
          <p:cNvPr id="14344" name="TextBox 10"/>
          <p:cNvSpPr txBox="1"/>
          <p:nvPr/>
        </p:nvSpPr>
        <p:spPr>
          <a:xfrm>
            <a:off x="3354388" y="720725"/>
            <a:ext cx="7558087" cy="1568450"/>
          </a:xfrm>
          <a:prstGeom prst="rect">
            <a:avLst/>
          </a:prstGeom>
          <a:noFill/>
          <a:ln w="9525">
            <a:noFill/>
          </a:ln>
        </p:spPr>
        <p:txBody>
          <a:bodyPr anchor="t" anchorCtr="0">
            <a:spAutoFit/>
          </a:bodyPr>
          <a:p>
            <a:r>
              <a:rPr lang="zh-CN" altLang="en-US" sz="3200" dirty="0">
                <a:latin typeface="Arial" panose="020B0604020202020204" pitchFamily="34" charset="0"/>
                <a:ea typeface="宋体" panose="02010600030101010101" pitchFamily="2" charset="-122"/>
              </a:rPr>
              <a:t>新中国成立</a:t>
            </a:r>
            <a:endParaRPr lang="en-US" altLang="zh-CN" sz="3200" dirty="0">
              <a:latin typeface="Arial" panose="020B0604020202020204" pitchFamily="34" charset="0"/>
              <a:ea typeface="宋体" panose="02010600030101010101" pitchFamily="2" charset="-122"/>
            </a:endParaRPr>
          </a:p>
          <a:p>
            <a:r>
              <a:rPr lang="zh-CN" altLang="en-US" sz="3200" dirty="0">
                <a:latin typeface="Arial" panose="020B0604020202020204" pitchFamily="34" charset="0"/>
                <a:ea typeface="宋体" panose="02010600030101010101" pitchFamily="2" charset="-122"/>
              </a:rPr>
              <a:t>民主政治和法制建设：三大制度一部宪法</a:t>
            </a:r>
            <a:endParaRPr lang="en-US" altLang="zh-CN" sz="3200" dirty="0">
              <a:latin typeface="Arial" panose="020B0604020202020204" pitchFamily="34" charset="0"/>
              <a:ea typeface="宋体" panose="02010600030101010101" pitchFamily="2" charset="-122"/>
            </a:endParaRPr>
          </a:p>
          <a:p>
            <a:r>
              <a:rPr lang="zh-CN" altLang="en-US" sz="3200" dirty="0">
                <a:latin typeface="Arial" panose="020B0604020202020204" pitchFamily="34" charset="0"/>
                <a:ea typeface="宋体" panose="02010600030101010101" pitchFamily="2" charset="-122"/>
              </a:rPr>
              <a:t>外交政策和外交方针的制度以及成就</a:t>
            </a:r>
            <a:endParaRPr lang="zh-CN" altLang="en-US" sz="3200" dirty="0">
              <a:latin typeface="Arial" panose="020B0604020202020204" pitchFamily="34" charset="0"/>
              <a:ea typeface="宋体" panose="02010600030101010101" pitchFamily="2" charset="-122"/>
            </a:endParaRPr>
          </a:p>
        </p:txBody>
      </p:sp>
      <p:sp>
        <p:nvSpPr>
          <p:cNvPr id="14345" name="左大括号 11"/>
          <p:cNvSpPr/>
          <p:nvPr/>
        </p:nvSpPr>
        <p:spPr>
          <a:xfrm>
            <a:off x="3354705" y="3306445"/>
            <a:ext cx="285750" cy="928688"/>
          </a:xfrm>
          <a:prstGeom prst="leftBrace">
            <a:avLst>
              <a:gd name="adj1" fmla="val 8064"/>
              <a:gd name="adj2" fmla="val 50000"/>
            </a:avLst>
          </a:prstGeom>
          <a:solidFill>
            <a:schemeClr val="accent1"/>
          </a:solidFill>
          <a:ln w="9525" cap="flat" cmpd="sng">
            <a:solidFill>
              <a:schemeClr val="tx1"/>
            </a:solidFill>
            <a:prstDash val="solid"/>
            <a:round/>
            <a:headEnd type="none" w="med" len="med"/>
            <a:tailEnd type="none" w="med" len="med"/>
          </a:ln>
        </p:spPr>
        <p:txBody>
          <a:bodyPr anchor="t" anchorCtr="0"/>
          <a:p>
            <a:endParaRPr lang="zh-CN" altLang="en-US" dirty="0">
              <a:latin typeface="Arial" panose="020B0604020202020204" pitchFamily="34" charset="0"/>
              <a:ea typeface="宋体" panose="02010600030101010101" pitchFamily="2" charset="-122"/>
            </a:endParaRPr>
          </a:p>
        </p:txBody>
      </p:sp>
      <p:sp>
        <p:nvSpPr>
          <p:cNvPr id="14346" name="TextBox 12"/>
          <p:cNvSpPr txBox="1"/>
          <p:nvPr/>
        </p:nvSpPr>
        <p:spPr>
          <a:xfrm>
            <a:off x="3641090" y="3134995"/>
            <a:ext cx="7583170" cy="1568450"/>
          </a:xfrm>
          <a:prstGeom prst="rect">
            <a:avLst/>
          </a:prstGeom>
          <a:noFill/>
          <a:ln w="9525">
            <a:noFill/>
          </a:ln>
        </p:spPr>
        <p:txBody>
          <a:bodyPr wrap="square" anchor="t" anchorCtr="0">
            <a:spAutoFit/>
          </a:bodyPr>
          <a:p>
            <a:r>
              <a:rPr lang="zh-CN" altLang="en-US" sz="3200" dirty="0">
                <a:latin typeface="Arial" panose="020B0604020202020204" pitchFamily="34" charset="0"/>
                <a:ea typeface="宋体" panose="02010600030101010101" pitchFamily="2" charset="-122"/>
              </a:rPr>
              <a:t>过渡时期经济：新民主主义经济</a:t>
            </a:r>
            <a:endParaRPr lang="en-US" altLang="zh-CN" sz="3200" dirty="0">
              <a:latin typeface="Arial" panose="020B0604020202020204" pitchFamily="34" charset="0"/>
              <a:ea typeface="宋体" panose="02010600030101010101" pitchFamily="2" charset="-122"/>
            </a:endParaRPr>
          </a:p>
          <a:p>
            <a:r>
              <a:rPr lang="zh-CN" altLang="en-US" sz="3200" dirty="0">
                <a:latin typeface="Arial" panose="020B0604020202020204" pitchFamily="34" charset="0"/>
                <a:ea typeface="宋体" panose="02010600030101010101" pitchFamily="2" charset="-122"/>
              </a:rPr>
              <a:t>社会主义建设道路的探索：总路</a:t>
            </a:r>
            <a:endParaRPr lang="en-US" altLang="zh-CN" sz="3200" dirty="0">
              <a:latin typeface="Arial" panose="020B0604020202020204" pitchFamily="34" charset="0"/>
              <a:ea typeface="宋体" panose="02010600030101010101" pitchFamily="2" charset="-122"/>
            </a:endParaRPr>
          </a:p>
          <a:p>
            <a:r>
              <a:rPr lang="en-US" altLang="zh-CN" sz="3200" dirty="0">
                <a:latin typeface="Arial" panose="020B0604020202020204" pitchFamily="34" charset="0"/>
                <a:ea typeface="宋体" panose="02010600030101010101" pitchFamily="2" charset="-122"/>
              </a:rPr>
              <a:t>            </a:t>
            </a:r>
            <a:r>
              <a:rPr lang="zh-CN" altLang="en-US" sz="3200" dirty="0">
                <a:latin typeface="Arial" panose="020B0604020202020204" pitchFamily="34" charset="0"/>
                <a:ea typeface="宋体" panose="02010600030101010101" pitchFamily="2" charset="-122"/>
              </a:rPr>
              <a:t>线、三大改造、一五计划</a:t>
            </a:r>
            <a:endParaRPr lang="zh-CN" altLang="en-US" sz="3200" dirty="0">
              <a:latin typeface="Arial" panose="020B0604020202020204" pitchFamily="34" charset="0"/>
              <a:ea typeface="宋体" panose="02010600030101010101" pitchFamily="2" charset="-122"/>
            </a:endParaRPr>
          </a:p>
        </p:txBody>
      </p:sp>
      <p:sp>
        <p:nvSpPr>
          <p:cNvPr id="14347" name="左大括号 13"/>
          <p:cNvSpPr/>
          <p:nvPr/>
        </p:nvSpPr>
        <p:spPr>
          <a:xfrm>
            <a:off x="3823970" y="5096510"/>
            <a:ext cx="306705" cy="1075690"/>
          </a:xfrm>
          <a:prstGeom prst="leftBrace">
            <a:avLst>
              <a:gd name="adj1" fmla="val 8064"/>
              <a:gd name="adj2" fmla="val 50000"/>
            </a:avLst>
          </a:prstGeom>
          <a:solidFill>
            <a:schemeClr val="accent1"/>
          </a:solidFill>
          <a:ln w="9525" cap="flat" cmpd="sng">
            <a:solidFill>
              <a:schemeClr val="tx1"/>
            </a:solidFill>
            <a:prstDash val="solid"/>
            <a:round/>
            <a:headEnd type="none" w="med" len="med"/>
            <a:tailEnd type="none" w="med" len="med"/>
          </a:ln>
        </p:spPr>
        <p:txBody>
          <a:bodyPr anchor="t" anchorCtr="0"/>
          <a:p>
            <a:endParaRPr lang="zh-CN" altLang="en-US" dirty="0">
              <a:latin typeface="Arial" panose="020B0604020202020204" pitchFamily="34" charset="0"/>
              <a:ea typeface="宋体" panose="02010600030101010101" pitchFamily="2" charset="-122"/>
            </a:endParaRPr>
          </a:p>
        </p:txBody>
      </p:sp>
      <p:sp>
        <p:nvSpPr>
          <p:cNvPr id="14348" name="TextBox 14"/>
          <p:cNvSpPr txBox="1"/>
          <p:nvPr/>
        </p:nvSpPr>
        <p:spPr>
          <a:xfrm>
            <a:off x="4331970" y="5054600"/>
            <a:ext cx="6264275" cy="1076325"/>
          </a:xfrm>
          <a:prstGeom prst="rect">
            <a:avLst/>
          </a:prstGeom>
          <a:noFill/>
          <a:ln w="9525">
            <a:noFill/>
          </a:ln>
        </p:spPr>
        <p:txBody>
          <a:bodyPr wrap="square" anchor="t" anchorCtr="0">
            <a:spAutoFit/>
          </a:bodyPr>
          <a:p>
            <a:r>
              <a:rPr lang="zh-CN" altLang="en-US" sz="3200" dirty="0">
                <a:latin typeface="Arial" panose="020B0604020202020204" pitchFamily="34" charset="0"/>
                <a:ea typeface="宋体" panose="02010600030101010101" pitchFamily="2" charset="-122"/>
              </a:rPr>
              <a:t>双百方针</a:t>
            </a:r>
            <a:endParaRPr lang="en-US" altLang="zh-CN" sz="3200" dirty="0">
              <a:latin typeface="Arial" panose="020B0604020202020204" pitchFamily="34" charset="0"/>
              <a:ea typeface="宋体" panose="02010600030101010101" pitchFamily="2" charset="-122"/>
            </a:endParaRPr>
          </a:p>
          <a:p>
            <a:r>
              <a:rPr lang="zh-CN" altLang="en-US" sz="3200" dirty="0">
                <a:latin typeface="Arial" panose="020B0604020202020204" pitchFamily="34" charset="0"/>
                <a:ea typeface="宋体" panose="02010600030101010101" pitchFamily="2" charset="-122"/>
              </a:rPr>
              <a:t>毛泽东思想的丰富和发展</a:t>
            </a:r>
            <a:endParaRPr lang="zh-CN" altLang="en-US" sz="3200" dirty="0">
              <a:latin typeface="Arial" panose="020B0604020202020204" pitchFamily="34" charset="0"/>
              <a:ea typeface="宋体" panose="02010600030101010101" pitchFamily="2"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80898" name="Text Box 5"/>
          <p:cNvSpPr txBox="1"/>
          <p:nvPr/>
        </p:nvSpPr>
        <p:spPr>
          <a:xfrm>
            <a:off x="1223963" y="419100"/>
            <a:ext cx="8039100" cy="558800"/>
          </a:xfrm>
          <a:prstGeom prst="rect">
            <a:avLst/>
          </a:prstGeom>
          <a:noFill/>
          <a:ln w="9525">
            <a:noFill/>
          </a:ln>
        </p:spPr>
        <p:txBody>
          <a:bodyPr anchor="ctr" anchorCtr="0">
            <a:spAutoFit/>
          </a:bodyPr>
          <a:p>
            <a:pPr indent="268605">
              <a:lnSpc>
                <a:spcPct val="95000"/>
              </a:lnSpc>
              <a:spcBef>
                <a:spcPct val="35000"/>
              </a:spcBef>
            </a:pPr>
            <a:r>
              <a:rPr lang="zh-CN" altLang="en-US" sz="3200" dirty="0">
                <a:latin typeface="楷体_GB2312" pitchFamily="49" charset="-122"/>
                <a:ea typeface="楷体" panose="02010609060101010101" pitchFamily="49" charset="-122"/>
                <a:sym typeface="Arial" panose="020B0604020202020204" pitchFamily="34" charset="0"/>
              </a:rPr>
              <a:t>（二）、改革开放以来民主与法制的建设</a:t>
            </a:r>
            <a:endParaRPr lang="zh-CN" altLang="en-US" sz="3200" dirty="0">
              <a:latin typeface="楷体_GB2312" pitchFamily="49" charset="-122"/>
              <a:ea typeface="楷体" panose="02010609060101010101" pitchFamily="49" charset="-122"/>
              <a:sym typeface="Arial" panose="020B0604020202020204" pitchFamily="34" charset="0"/>
            </a:endParaRPr>
          </a:p>
        </p:txBody>
      </p:sp>
      <p:sp>
        <p:nvSpPr>
          <p:cNvPr id="80899" name="文本框 1"/>
          <p:cNvSpPr txBox="1"/>
          <p:nvPr/>
        </p:nvSpPr>
        <p:spPr>
          <a:xfrm>
            <a:off x="1606550" y="1114425"/>
            <a:ext cx="8621713" cy="1814830"/>
          </a:xfrm>
          <a:prstGeom prst="rect">
            <a:avLst/>
          </a:prstGeom>
          <a:noFill/>
          <a:ln w="9525">
            <a:noFill/>
          </a:ln>
        </p:spPr>
        <p:txBody>
          <a:bodyPr wrap="square" anchor="t" anchorCtr="0">
            <a:spAutoFit/>
          </a:bodyPr>
          <a:p>
            <a:r>
              <a:rPr lang="en-US" altLang="zh-CN" sz="2800" dirty="0">
                <a:solidFill>
                  <a:srgbClr val="CC0000"/>
                </a:solidFill>
                <a:latin typeface="楷体" panose="02010609060101010101" pitchFamily="49" charset="-122"/>
                <a:ea typeface="楷体" panose="02010609060101010101" pitchFamily="49" charset="-122"/>
              </a:rPr>
              <a:t>1.</a:t>
            </a:r>
            <a:r>
              <a:rPr lang="zh-CN" altLang="en-US" sz="2800" dirty="0">
                <a:solidFill>
                  <a:srgbClr val="CC0000"/>
                </a:solidFill>
                <a:latin typeface="楷体" panose="02010609060101010101" pitchFamily="49" charset="-122"/>
                <a:ea typeface="楷体" panose="02010609060101010101" pitchFamily="49" charset="-122"/>
              </a:rPr>
              <a:t>平反“文革”前后的冤假错案，这是首要环节。</a:t>
            </a:r>
            <a:endParaRPr lang="zh-CN" altLang="en-US" sz="2800" dirty="0">
              <a:solidFill>
                <a:srgbClr val="CC0000"/>
              </a:solidFill>
              <a:latin typeface="楷体" panose="02010609060101010101" pitchFamily="49" charset="-122"/>
              <a:ea typeface="楷体" panose="02010609060101010101" pitchFamily="49" charset="-122"/>
            </a:endParaRPr>
          </a:p>
          <a:p>
            <a:r>
              <a:rPr lang="en-US" altLang="zh-CN" sz="2800" dirty="0">
                <a:solidFill>
                  <a:srgbClr val="CC0000"/>
                </a:solidFill>
                <a:latin typeface="楷体" panose="02010609060101010101" pitchFamily="49" charset="-122"/>
                <a:ea typeface="楷体" panose="02010609060101010101" pitchFamily="49" charset="-122"/>
              </a:rPr>
              <a:t>2.</a:t>
            </a:r>
            <a:r>
              <a:rPr lang="zh-CN" altLang="en-US" sz="2800" dirty="0">
                <a:solidFill>
                  <a:srgbClr val="CC0000"/>
                </a:solidFill>
                <a:latin typeface="楷体" panose="02010609060101010101" pitchFamily="49" charset="-122"/>
                <a:ea typeface="楷体" panose="02010609060101010101" pitchFamily="49" charset="-122"/>
              </a:rPr>
              <a:t>改进人民代表大会制度和完善政治协商制度，加强基层政权和基层民主建设，三大民主制度更加完善</a:t>
            </a:r>
            <a:endParaRPr lang="zh-CN" altLang="en-US" sz="2800" dirty="0">
              <a:solidFill>
                <a:srgbClr val="CC0000"/>
              </a:solidFill>
              <a:latin typeface="楷体" panose="02010609060101010101" pitchFamily="49" charset="-122"/>
              <a:ea typeface="楷体" panose="02010609060101010101" pitchFamily="49" charset="-122"/>
            </a:endParaRPr>
          </a:p>
          <a:p>
            <a:r>
              <a:rPr lang="en-US" altLang="zh-CN" sz="2800" dirty="0">
                <a:solidFill>
                  <a:srgbClr val="CC0000"/>
                </a:solidFill>
                <a:latin typeface="楷体" panose="02010609060101010101" pitchFamily="49" charset="-122"/>
                <a:ea typeface="楷体" panose="02010609060101010101" pitchFamily="49" charset="-122"/>
              </a:rPr>
              <a:t>3.</a:t>
            </a:r>
            <a:r>
              <a:rPr lang="zh-CN" altLang="en-US" sz="2800" dirty="0">
                <a:solidFill>
                  <a:srgbClr val="CC0000"/>
                </a:solidFill>
                <a:latin typeface="楷体" panose="02010609060101010101" pitchFamily="49" charset="-122"/>
                <a:ea typeface="楷体" panose="02010609060101010101" pitchFamily="49" charset="-122"/>
              </a:rPr>
              <a:t>健全法制，依法治国（重点）</a:t>
            </a:r>
            <a:endParaRPr lang="zh-CN" altLang="en-US" sz="2800" dirty="0">
              <a:solidFill>
                <a:srgbClr val="CC0000"/>
              </a:solidFill>
              <a:latin typeface="楷体" panose="02010609060101010101" pitchFamily="49" charset="-122"/>
              <a:ea typeface="楷体" panose="02010609060101010101" pitchFamily="49" charset="-122"/>
            </a:endParaRPr>
          </a:p>
        </p:txBody>
      </p:sp>
      <p:sp>
        <p:nvSpPr>
          <p:cNvPr id="80900" name="文本框 2"/>
          <p:cNvSpPr txBox="1"/>
          <p:nvPr/>
        </p:nvSpPr>
        <p:spPr>
          <a:xfrm>
            <a:off x="1616075" y="2876550"/>
            <a:ext cx="8959850" cy="3969385"/>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sym typeface="微软雅黑" panose="020B0503020204020204" pitchFamily="34" charset="-122"/>
              </a:rPr>
              <a:t>①</a:t>
            </a:r>
            <a:r>
              <a:rPr lang="zh-CN" altLang="en-US" sz="2800" dirty="0">
                <a:latin typeface="楷体" panose="02010609060101010101" pitchFamily="49" charset="-122"/>
                <a:ea typeface="楷体" panose="02010609060101010101" pitchFamily="49" charset="-122"/>
              </a:rPr>
              <a:t>逐步建立比较完备的法律体系。[如《选举法》、《刑法》、</a:t>
            </a:r>
            <a:r>
              <a:rPr lang="zh-CN" altLang="en-US" sz="2800" u="sng" dirty="0">
                <a:latin typeface="楷体" panose="02010609060101010101" pitchFamily="49" charset="-122"/>
                <a:ea typeface="楷体" panose="02010609060101010101" pitchFamily="49" charset="-122"/>
              </a:rPr>
              <a:t>等各种法律法规。</a:t>
            </a:r>
            <a:r>
              <a:rPr lang="zh-CN" altLang="en-US" sz="2800" u="sng" dirty="0">
                <a:solidFill>
                  <a:srgbClr val="0000CC"/>
                </a:solidFill>
                <a:latin typeface="楷体" panose="02010609060101010101" pitchFamily="49" charset="-122"/>
                <a:ea typeface="楷体" panose="02010609060101010101" pitchFamily="49" charset="-122"/>
              </a:rPr>
              <a:t>——为依法治国奠定了基础。</a:t>
            </a:r>
            <a:endParaRPr lang="zh-CN" altLang="en-US" sz="2800" dirty="0">
              <a:solidFill>
                <a:srgbClr val="0000CC"/>
              </a:solidFill>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sym typeface="微软雅黑" panose="020B0503020204020204" pitchFamily="34" charset="-122"/>
              </a:rPr>
              <a:t>②</a:t>
            </a:r>
            <a:r>
              <a:rPr lang="zh-CN" altLang="en-US" sz="2800" dirty="0">
                <a:latin typeface="楷体" panose="02010609060101010101" pitchFamily="49" charset="-122"/>
                <a:ea typeface="楷体" panose="02010609060101010101" pitchFamily="49" charset="-122"/>
              </a:rPr>
              <a:t>1997年，中共</a:t>
            </a:r>
            <a:r>
              <a:rPr lang="zh-CN" altLang="en-US" sz="2800" u="sng" dirty="0">
                <a:solidFill>
                  <a:srgbClr val="0000CC"/>
                </a:solidFill>
                <a:latin typeface="楷体" panose="02010609060101010101" pitchFamily="49" charset="-122"/>
                <a:ea typeface="楷体" panose="02010609060101010101" pitchFamily="49" charset="-122"/>
                <a:sym typeface="Arial" panose="020B0604020202020204" pitchFamily="34" charset="0"/>
              </a:rPr>
              <a:t>十五大</a:t>
            </a:r>
            <a:r>
              <a:rPr lang="zh-CN" altLang="en-US" sz="2800" dirty="0">
                <a:latin typeface="楷体" panose="02010609060101010101" pitchFamily="49" charset="-122"/>
                <a:ea typeface="楷体" panose="02010609060101010101" pitchFamily="49" charset="-122"/>
              </a:rPr>
              <a:t>正式提出了依法治国</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sym typeface="微软雅黑" panose="020B0503020204020204" pitchFamily="34" charset="-122"/>
              </a:rPr>
              <a:t>③</a:t>
            </a:r>
            <a:r>
              <a:rPr lang="zh-CN" altLang="en-US" sz="2800" dirty="0">
                <a:latin typeface="楷体" panose="02010609060101010101" pitchFamily="49" charset="-122"/>
                <a:ea typeface="楷体" panose="02010609060101010101" pitchFamily="49" charset="-122"/>
              </a:rPr>
              <a:t>1999年，</a:t>
            </a:r>
            <a:r>
              <a:rPr lang="zh-CN" altLang="en-US" sz="2800" u="sng" dirty="0">
                <a:solidFill>
                  <a:srgbClr val="0000CC"/>
                </a:solidFill>
                <a:latin typeface="楷体" panose="02010609060101010101" pitchFamily="49" charset="-122"/>
                <a:ea typeface="楷体" panose="02010609060101010101" pitchFamily="49" charset="-122"/>
                <a:sym typeface="Arial" panose="020B0604020202020204" pitchFamily="34" charset="0"/>
              </a:rPr>
              <a:t>全国人大九届二次会议</a:t>
            </a:r>
            <a:r>
              <a:rPr lang="zh-CN" altLang="en-US" sz="2800" dirty="0">
                <a:latin typeface="楷体" panose="02010609060101010101" pitchFamily="49" charset="-122"/>
                <a:ea typeface="楷体" panose="02010609060101010101" pitchFamily="49" charset="-122"/>
              </a:rPr>
              <a:t>通过的宪法修正案，正式将“</a:t>
            </a:r>
            <a:r>
              <a:rPr lang="zh-CN" altLang="en-US" sz="2800" u="sng" dirty="0">
                <a:solidFill>
                  <a:srgbClr val="0000CC"/>
                </a:solidFill>
                <a:latin typeface="楷体" panose="02010609060101010101" pitchFamily="49" charset="-122"/>
                <a:ea typeface="楷体" panose="02010609060101010101" pitchFamily="49" charset="-122"/>
                <a:sym typeface="Arial" panose="020B0604020202020204" pitchFamily="34" charset="0"/>
              </a:rPr>
              <a:t>建设社会主义法治国家</a:t>
            </a:r>
            <a:r>
              <a:rPr lang="zh-CN" altLang="en-US" sz="2800" dirty="0">
                <a:latin typeface="楷体" panose="02010609060101010101" pitchFamily="49" charset="-122"/>
                <a:ea typeface="楷体" panose="02010609060101010101" pitchFamily="49" charset="-122"/>
              </a:rPr>
              <a:t>”以国家根本大法的形式确定下来。</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sym typeface="微软雅黑" panose="020B0503020204020204" pitchFamily="34" charset="-122"/>
              </a:rPr>
              <a:t>④</a:t>
            </a:r>
            <a:r>
              <a:rPr lang="zh-CN" altLang="en-US" sz="2800" dirty="0">
                <a:latin typeface="楷体" panose="02010609060101010101" pitchFamily="49" charset="-122"/>
                <a:ea typeface="楷体" panose="02010609060101010101" pitchFamily="49" charset="-122"/>
              </a:rPr>
              <a:t>实现基层民主选举：包括农村村民自治制度和城市居民自治制度，是我国改革开放后民主政治建设的重要一环。</a:t>
            </a:r>
            <a:endParaRPr lang="zh-CN" altLang="en-US" sz="2800" dirty="0">
              <a:latin typeface="楷体" panose="02010609060101010101" pitchFamily="49" charset="-122"/>
              <a:ea typeface="楷体" panose="02010609060101010101" pitchFamily="49"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1"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81922" name="Text Box 4"/>
          <p:cNvSpPr txBox="1"/>
          <p:nvPr/>
        </p:nvSpPr>
        <p:spPr>
          <a:xfrm>
            <a:off x="1190625" y="368300"/>
            <a:ext cx="8039100" cy="558800"/>
          </a:xfrm>
          <a:prstGeom prst="rect">
            <a:avLst/>
          </a:prstGeom>
          <a:noFill/>
          <a:ln w="9525">
            <a:noFill/>
          </a:ln>
        </p:spPr>
        <p:txBody>
          <a:bodyPr anchor="ctr" anchorCtr="0">
            <a:spAutoFit/>
          </a:bodyPr>
          <a:p>
            <a:pPr indent="268605">
              <a:lnSpc>
                <a:spcPct val="95000"/>
              </a:lnSpc>
              <a:spcBef>
                <a:spcPct val="35000"/>
              </a:spcBef>
            </a:pPr>
            <a:r>
              <a:rPr lang="zh-CN" altLang="en-US" sz="3200" dirty="0">
                <a:latin typeface="楷体_GB2312" pitchFamily="49" charset="-122"/>
                <a:ea typeface="楷体" panose="02010609060101010101" pitchFamily="49" charset="-122"/>
                <a:sym typeface="Arial" panose="020B0604020202020204" pitchFamily="34" charset="0"/>
              </a:rPr>
              <a:t>（三）一国两制</a:t>
            </a:r>
            <a:endParaRPr lang="zh-CN" altLang="en-US" sz="3200" dirty="0">
              <a:latin typeface="楷体_GB2312" pitchFamily="49" charset="-122"/>
              <a:ea typeface="楷体" panose="02010609060101010101" pitchFamily="49" charset="-122"/>
              <a:sym typeface="Arial" panose="020B0604020202020204" pitchFamily="34" charset="0"/>
            </a:endParaRPr>
          </a:p>
        </p:txBody>
      </p:sp>
      <p:sp>
        <p:nvSpPr>
          <p:cNvPr id="96261" name="Text Box 5"/>
          <p:cNvSpPr txBox="1"/>
          <p:nvPr/>
        </p:nvSpPr>
        <p:spPr>
          <a:xfrm>
            <a:off x="1603375" y="927100"/>
            <a:ext cx="8424863" cy="3105150"/>
          </a:xfrm>
          <a:prstGeom prst="rect">
            <a:avLst/>
          </a:prstGeom>
          <a:noFill/>
          <a:ln w="9525">
            <a:noFill/>
          </a:ln>
        </p:spPr>
        <p:txBody>
          <a:bodyPr anchor="t" anchorCtr="0">
            <a:spAutoFit/>
          </a:bodyPr>
          <a:p>
            <a:pPr>
              <a:lnSpc>
                <a:spcPct val="140000"/>
              </a:lnSpc>
            </a:pPr>
            <a:r>
              <a:rPr lang="zh-CN" altLang="en-US" sz="2800" dirty="0">
                <a:latin typeface="楷体" panose="02010609060101010101" pitchFamily="49" charset="-122"/>
                <a:ea typeface="楷体" panose="02010609060101010101" pitchFamily="49" charset="-122"/>
              </a:rPr>
              <a:t>1、目的：</a:t>
            </a:r>
            <a:endParaRPr lang="zh-CN" altLang="en-US" sz="2800" dirty="0">
              <a:latin typeface="楷体" panose="02010609060101010101" pitchFamily="49" charset="-122"/>
              <a:ea typeface="楷体" panose="02010609060101010101" pitchFamily="49" charset="-122"/>
            </a:endParaRPr>
          </a:p>
          <a:p>
            <a:pPr>
              <a:lnSpc>
                <a:spcPct val="140000"/>
              </a:lnSpc>
            </a:pPr>
            <a:r>
              <a:rPr lang="zh-CN" altLang="en-US" sz="2800" dirty="0">
                <a:latin typeface="楷体" panose="02010609060101010101" pitchFamily="49" charset="-122"/>
                <a:ea typeface="楷体" panose="02010609060101010101" pitchFamily="49" charset="-122"/>
              </a:rPr>
              <a:t>2、酝酿：</a:t>
            </a:r>
            <a:endParaRPr lang="zh-CN" altLang="en-US" sz="2800" dirty="0">
              <a:latin typeface="楷体" panose="02010609060101010101" pitchFamily="49" charset="-122"/>
              <a:ea typeface="楷体" panose="02010609060101010101" pitchFamily="49" charset="-122"/>
            </a:endParaRPr>
          </a:p>
          <a:p>
            <a:pPr>
              <a:lnSpc>
                <a:spcPct val="140000"/>
              </a:lnSpc>
            </a:pPr>
            <a:r>
              <a:rPr lang="zh-CN" altLang="en-US" sz="2800" dirty="0">
                <a:latin typeface="楷体" panose="02010609060101010101" pitchFamily="49" charset="-122"/>
                <a:ea typeface="楷体" panose="02010609060101010101" pitchFamily="49" charset="-122"/>
              </a:rPr>
              <a:t>3、提出：</a:t>
            </a:r>
            <a:endParaRPr lang="zh-CN" altLang="en-US" sz="2800" dirty="0">
              <a:latin typeface="楷体" panose="02010609060101010101" pitchFamily="49" charset="-122"/>
              <a:ea typeface="楷体" panose="02010609060101010101" pitchFamily="49" charset="-122"/>
            </a:endParaRPr>
          </a:p>
          <a:p>
            <a:pPr>
              <a:lnSpc>
                <a:spcPct val="140000"/>
              </a:lnSpc>
            </a:pPr>
            <a:r>
              <a:rPr lang="zh-CN" altLang="en-US" sz="2800" dirty="0">
                <a:latin typeface="楷体" panose="02010609060101010101" pitchFamily="49" charset="-122"/>
                <a:ea typeface="楷体" panose="02010609060101010101" pitchFamily="49" charset="-122"/>
              </a:rPr>
              <a:t>4、含义：</a:t>
            </a:r>
            <a:endParaRPr lang="zh-CN" altLang="en-US" sz="2800" dirty="0">
              <a:latin typeface="楷体" panose="02010609060101010101" pitchFamily="49" charset="-122"/>
              <a:ea typeface="楷体" panose="02010609060101010101" pitchFamily="49" charset="-122"/>
            </a:endParaRPr>
          </a:p>
          <a:p>
            <a:pPr>
              <a:lnSpc>
                <a:spcPct val="140000"/>
              </a:lnSpc>
            </a:pPr>
            <a:r>
              <a:rPr lang="zh-CN" altLang="en-US" sz="2800" dirty="0">
                <a:latin typeface="楷体" panose="02010609060101010101" pitchFamily="49" charset="-122"/>
                <a:ea typeface="楷体" panose="02010609060101010101" pitchFamily="49" charset="-122"/>
              </a:rPr>
              <a:t>5、意义：</a:t>
            </a:r>
            <a:endParaRPr lang="zh-CN" altLang="en-US" sz="2800" dirty="0">
              <a:latin typeface="楷体" panose="02010609060101010101" pitchFamily="49" charset="-122"/>
              <a:ea typeface="楷体" panose="02010609060101010101" pitchFamily="49" charset="-122"/>
            </a:endParaRPr>
          </a:p>
        </p:txBody>
      </p:sp>
      <p:sp>
        <p:nvSpPr>
          <p:cNvPr id="96262" name="Rectangle 6"/>
          <p:cNvSpPr/>
          <p:nvPr/>
        </p:nvSpPr>
        <p:spPr>
          <a:xfrm>
            <a:off x="3292475" y="1112838"/>
            <a:ext cx="6583680" cy="521970"/>
          </a:xfrm>
          <a:prstGeom prst="rect">
            <a:avLst/>
          </a:prstGeom>
          <a:noFill/>
          <a:ln w="9525">
            <a:noFill/>
          </a:ln>
        </p:spPr>
        <p:txBody>
          <a:bodyPr wrap="none" anchor="t" anchorCtr="0">
            <a:spAutoFit/>
          </a:bodyPr>
          <a:p>
            <a:r>
              <a:rPr lang="zh-CN" altLang="en-US" sz="2800" dirty="0">
                <a:latin typeface="Arial" panose="020B0604020202020204" pitchFamily="34" charset="0"/>
                <a:ea typeface="楷体" panose="02010609060101010101" pitchFamily="49" charset="-122"/>
              </a:rPr>
              <a:t>开始是针对台湾问题，为了实现祖国统一</a:t>
            </a:r>
            <a:endParaRPr lang="zh-CN" altLang="en-US" sz="2800" dirty="0">
              <a:latin typeface="Arial" panose="020B0604020202020204" pitchFamily="34" charset="0"/>
              <a:ea typeface="楷体" panose="02010609060101010101" pitchFamily="49" charset="-122"/>
            </a:endParaRPr>
          </a:p>
        </p:txBody>
      </p:sp>
      <p:sp>
        <p:nvSpPr>
          <p:cNvPr id="96263" name="Rectangle 7"/>
          <p:cNvSpPr/>
          <p:nvPr/>
        </p:nvSpPr>
        <p:spPr>
          <a:xfrm>
            <a:off x="3292475" y="1714500"/>
            <a:ext cx="6842125" cy="521970"/>
          </a:xfrm>
          <a:prstGeom prst="rect">
            <a:avLst/>
          </a:prstGeom>
          <a:noFill/>
          <a:ln w="9525">
            <a:noFill/>
          </a:ln>
        </p:spPr>
        <p:txBody>
          <a:bodyPr anchor="t" anchorCtr="0">
            <a:spAutoFit/>
          </a:bodyPr>
          <a:p>
            <a:r>
              <a:rPr lang="zh-CN" altLang="zh-CN" sz="2800" dirty="0">
                <a:latin typeface="楷体" panose="02010609060101010101" pitchFamily="49" charset="-122"/>
                <a:ea typeface="楷体" panose="02010609060101010101" pitchFamily="49" charset="-122"/>
              </a:rPr>
              <a:t>1979</a:t>
            </a:r>
            <a:r>
              <a:rPr lang="zh-CN" altLang="en-US" sz="2800" dirty="0">
                <a:latin typeface="楷体" panose="02010609060101010101" pitchFamily="49" charset="-122"/>
                <a:ea typeface="楷体" panose="02010609060101010101" pitchFamily="49" charset="-122"/>
              </a:rPr>
              <a:t>年</a:t>
            </a:r>
            <a:r>
              <a:rPr lang="zh-CN" altLang="zh-CN" sz="2800" dirty="0">
                <a:latin typeface="楷体" panose="02010609060101010101" pitchFamily="49" charset="-122"/>
                <a:ea typeface="楷体" panose="02010609060101010101" pitchFamily="49" charset="-122"/>
              </a:rPr>
              <a:t>《</a:t>
            </a:r>
            <a:r>
              <a:rPr lang="zh-CN" altLang="en-US" sz="2800" dirty="0">
                <a:latin typeface="楷体" panose="02010609060101010101" pitchFamily="49" charset="-122"/>
                <a:ea typeface="楷体" panose="02010609060101010101" pitchFamily="49" charset="-122"/>
              </a:rPr>
              <a:t>告台湾同胞书</a:t>
            </a:r>
            <a:r>
              <a:rPr lang="zh-CN" altLang="zh-CN" sz="2800" dirty="0">
                <a:latin typeface="楷体" panose="02010609060101010101" pitchFamily="49" charset="-122"/>
                <a:ea typeface="楷体" panose="02010609060101010101" pitchFamily="49" charset="-122"/>
              </a:rPr>
              <a:t>》</a:t>
            </a:r>
            <a:r>
              <a:rPr lang="zh-CN" altLang="en-US" sz="2800" dirty="0">
                <a:latin typeface="楷体" panose="02010609060101010101" pitchFamily="49" charset="-122"/>
                <a:ea typeface="楷体" panose="02010609060101010101" pitchFamily="49" charset="-122"/>
              </a:rPr>
              <a:t>、</a:t>
            </a:r>
            <a:r>
              <a:rPr lang="zh-CN" altLang="zh-CN" sz="2800" dirty="0">
                <a:latin typeface="楷体" panose="02010609060101010101" pitchFamily="49" charset="-122"/>
                <a:ea typeface="楷体" panose="02010609060101010101" pitchFamily="49" charset="-122"/>
              </a:rPr>
              <a:t>1981</a:t>
            </a:r>
            <a:r>
              <a:rPr lang="zh-CN" altLang="en-US" sz="2800" dirty="0">
                <a:latin typeface="楷体" panose="02010609060101010101" pitchFamily="49" charset="-122"/>
                <a:ea typeface="楷体" panose="02010609060101010101" pitchFamily="49" charset="-122"/>
              </a:rPr>
              <a:t>年叶谈话</a:t>
            </a:r>
            <a:endParaRPr lang="zh-CN" altLang="en-US" sz="2800" dirty="0">
              <a:latin typeface="楷体" panose="02010609060101010101" pitchFamily="49" charset="-122"/>
              <a:ea typeface="楷体" panose="02010609060101010101" pitchFamily="49" charset="-122"/>
            </a:endParaRPr>
          </a:p>
        </p:txBody>
      </p:sp>
      <p:sp>
        <p:nvSpPr>
          <p:cNvPr id="96264" name="Rectangle 8"/>
          <p:cNvSpPr/>
          <p:nvPr/>
        </p:nvSpPr>
        <p:spPr>
          <a:xfrm>
            <a:off x="3292475" y="2254250"/>
            <a:ext cx="6842125" cy="521970"/>
          </a:xfrm>
          <a:prstGeom prst="rect">
            <a:avLst/>
          </a:prstGeom>
          <a:noFill/>
          <a:ln w="9525">
            <a:noFill/>
          </a:ln>
        </p:spPr>
        <p:txBody>
          <a:bodyPr anchor="t" anchorCtr="0">
            <a:spAutoFit/>
          </a:bodyPr>
          <a:p>
            <a:r>
              <a:rPr lang="zh-CN" altLang="zh-CN" sz="2800" dirty="0">
                <a:latin typeface="楷体" panose="02010609060101010101" pitchFamily="49" charset="-122"/>
                <a:ea typeface="楷体" panose="02010609060101010101" pitchFamily="49" charset="-122"/>
              </a:rPr>
              <a:t>20</a:t>
            </a:r>
            <a:r>
              <a:rPr lang="zh-CN" altLang="en-US" sz="2800" dirty="0">
                <a:latin typeface="楷体" panose="02010609060101010101" pitchFamily="49" charset="-122"/>
                <a:ea typeface="楷体" panose="02010609060101010101" pitchFamily="49" charset="-122"/>
              </a:rPr>
              <a:t>世纪</a:t>
            </a:r>
            <a:r>
              <a:rPr lang="zh-CN" altLang="zh-CN" sz="2800" dirty="0">
                <a:latin typeface="楷体" panose="02010609060101010101" pitchFamily="49" charset="-122"/>
                <a:ea typeface="楷体" panose="02010609060101010101" pitchFamily="49" charset="-122"/>
              </a:rPr>
              <a:t>80</a:t>
            </a:r>
            <a:r>
              <a:rPr lang="zh-CN" altLang="en-US" sz="2800" dirty="0">
                <a:latin typeface="楷体" panose="02010609060101010101" pitchFamily="49" charset="-122"/>
                <a:ea typeface="楷体" panose="02010609060101010101" pitchFamily="49" charset="-122"/>
              </a:rPr>
              <a:t>年代初邓小平提出构想</a:t>
            </a:r>
            <a:endParaRPr lang="zh-CN" altLang="en-US" sz="2800" dirty="0">
              <a:latin typeface="楷体" panose="02010609060101010101" pitchFamily="49" charset="-122"/>
              <a:ea typeface="楷体" panose="02010609060101010101" pitchFamily="49" charset="-122"/>
            </a:endParaRPr>
          </a:p>
        </p:txBody>
      </p:sp>
      <p:sp>
        <p:nvSpPr>
          <p:cNvPr id="96265" name="Rectangle 9"/>
          <p:cNvSpPr/>
          <p:nvPr/>
        </p:nvSpPr>
        <p:spPr>
          <a:xfrm>
            <a:off x="1847850" y="3897631"/>
            <a:ext cx="8658225" cy="1383665"/>
          </a:xfrm>
          <a:prstGeom prst="rect">
            <a:avLst/>
          </a:prstGeom>
          <a:noFill/>
          <a:ln w="9525">
            <a:noFill/>
          </a:ln>
        </p:spPr>
        <p:txBody>
          <a:bodyPr anchor="ctr" anchorCtr="0">
            <a:spAutoFit/>
          </a:bodyPr>
          <a:p>
            <a:r>
              <a:rPr lang="zh-CN" altLang="en-US" sz="2800" dirty="0">
                <a:latin typeface="楷体" panose="02010609060101010101" pitchFamily="49" charset="-122"/>
                <a:ea typeface="楷体" panose="02010609060101010101" pitchFamily="49" charset="-122"/>
              </a:rPr>
              <a:t>是邓小平建设中国特色社会主义理论的</a:t>
            </a:r>
            <a:r>
              <a:rPr lang="zh-CN" altLang="en-US" sz="2800" dirty="0">
                <a:solidFill>
                  <a:srgbClr val="0000FF"/>
                </a:solidFill>
                <a:latin typeface="楷体" panose="02010609060101010101" pitchFamily="49" charset="-122"/>
                <a:ea typeface="楷体" panose="02010609060101010101" pitchFamily="49" charset="-122"/>
              </a:rPr>
              <a:t>重要组成</a:t>
            </a:r>
            <a:r>
              <a:rPr lang="zh-CN" altLang="en-US" sz="2800" dirty="0">
                <a:latin typeface="楷体" panose="02010609060101010101" pitchFamily="49" charset="-122"/>
                <a:ea typeface="楷体" panose="02010609060101010101" pitchFamily="49" charset="-122"/>
              </a:rPr>
              <a:t>部分，是完成祖国统一大业的</a:t>
            </a:r>
            <a:r>
              <a:rPr lang="zh-CN" altLang="en-US" sz="2800" dirty="0">
                <a:solidFill>
                  <a:srgbClr val="0000FF"/>
                </a:solidFill>
                <a:latin typeface="楷体" panose="02010609060101010101" pitchFamily="49" charset="-122"/>
                <a:ea typeface="楷体" panose="02010609060101010101" pitchFamily="49" charset="-122"/>
              </a:rPr>
              <a:t>基本方针</a:t>
            </a:r>
            <a:r>
              <a:rPr lang="zh-CN" altLang="en-US" sz="2800" dirty="0">
                <a:latin typeface="楷体" panose="02010609060101010101" pitchFamily="49" charset="-122"/>
                <a:ea typeface="楷体" panose="02010609060101010101" pitchFamily="49" charset="-122"/>
              </a:rPr>
              <a:t>，是实现中华民族伟大复兴的</a:t>
            </a:r>
            <a:r>
              <a:rPr lang="zh-CN" altLang="en-US" sz="2800" dirty="0">
                <a:solidFill>
                  <a:srgbClr val="0000FF"/>
                </a:solidFill>
                <a:latin typeface="楷体" panose="02010609060101010101" pitchFamily="49" charset="-122"/>
                <a:ea typeface="楷体" panose="02010609060101010101" pitchFamily="49" charset="-122"/>
              </a:rPr>
              <a:t>指导思想</a:t>
            </a:r>
            <a:r>
              <a:rPr lang="zh-CN" altLang="en-US" sz="2800" dirty="0">
                <a:latin typeface="楷体" panose="02010609060101010101" pitchFamily="49" charset="-122"/>
                <a:ea typeface="楷体" panose="02010609060101010101" pitchFamily="49" charset="-122"/>
              </a:rPr>
              <a:t>。 </a:t>
            </a:r>
            <a:endParaRPr lang="zh-CN" altLang="en-US" sz="2800" dirty="0">
              <a:latin typeface="楷体" panose="02010609060101010101" pitchFamily="49" charset="-122"/>
              <a:ea typeface="楷体" panose="02010609060101010101" pitchFamily="49" charset="-122"/>
            </a:endParaRPr>
          </a:p>
        </p:txBody>
      </p:sp>
      <p:sp>
        <p:nvSpPr>
          <p:cNvPr id="96266" name="Text Box 10"/>
          <p:cNvSpPr txBox="1"/>
          <p:nvPr/>
        </p:nvSpPr>
        <p:spPr>
          <a:xfrm>
            <a:off x="3409950" y="2851309"/>
            <a:ext cx="5080000" cy="521970"/>
          </a:xfrm>
          <a:prstGeom prst="rect">
            <a:avLst/>
          </a:prstGeom>
          <a:noFill/>
          <a:ln w="9525">
            <a:noFill/>
          </a:ln>
        </p:spPr>
        <p:txBody>
          <a:bodyPr anchor="ctr" anchorCtr="0">
            <a:spAutoFit/>
          </a:bodyPr>
          <a:p>
            <a:r>
              <a:rPr lang="zh-CN" altLang="en-US" sz="2800" dirty="0">
                <a:latin typeface="楷体" panose="02010609060101010101" pitchFamily="49" charset="-122"/>
                <a:ea typeface="楷体" panose="02010609060101010101" pitchFamily="49" charset="-122"/>
                <a:sym typeface="Arial" panose="020B0604020202020204" pitchFamily="34" charset="0"/>
              </a:rPr>
              <a:t>一个国家，两种制度。</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
        <p:nvSpPr>
          <p:cNvPr id="81929" name="Text Box 4"/>
          <p:cNvSpPr txBox="1"/>
          <p:nvPr/>
        </p:nvSpPr>
        <p:spPr>
          <a:xfrm>
            <a:off x="1603375" y="5281613"/>
            <a:ext cx="7200900" cy="521970"/>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sym typeface="Arial" panose="020B0604020202020204" pitchFamily="34" charset="0"/>
              </a:rPr>
              <a:t>6、实践：香港、澳门回归</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
        <p:nvSpPr>
          <p:cNvPr id="81930" name="文本框 1"/>
          <p:cNvSpPr txBox="1"/>
          <p:nvPr/>
        </p:nvSpPr>
        <p:spPr>
          <a:xfrm>
            <a:off x="1685925" y="5803900"/>
            <a:ext cx="8526463" cy="953135"/>
          </a:xfrm>
          <a:prstGeom prst="rect">
            <a:avLst/>
          </a:prstGeom>
          <a:noFill/>
          <a:ln w="9525">
            <a:noFill/>
          </a:ln>
        </p:spPr>
        <p:txBody>
          <a:bodyPr wrap="square" anchor="t" anchorCtr="0">
            <a:spAutoFit/>
          </a:bodyPr>
          <a:p>
            <a:r>
              <a:rPr lang="en-US" altLang="zh-CN" sz="2800" dirty="0">
                <a:latin typeface="楷体" panose="02010609060101010101" pitchFamily="49" charset="-122"/>
                <a:ea typeface="楷体" panose="02010609060101010101" pitchFamily="49" charset="-122"/>
              </a:rPr>
              <a:t>7.</a:t>
            </a:r>
            <a:r>
              <a:rPr lang="zh-CN" altLang="en-US" sz="2800" dirty="0">
                <a:latin typeface="楷体" panose="02010609060101010101" pitchFamily="49" charset="-122"/>
                <a:ea typeface="楷体" panose="02010609060101010101" pitchFamily="49" charset="-122"/>
              </a:rPr>
              <a:t>意义：洗雪国耻；“一国两制”构想成功运用；为国际社会解决国家间历史遗留问题提供成功的范例</a:t>
            </a:r>
            <a:endParaRPr lang="zh-CN" altLang="en-US" sz="2800"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6261"/>
                                        </p:tgtEl>
                                        <p:attrNameLst>
                                          <p:attrName>style.visibility</p:attrName>
                                        </p:attrNameLst>
                                      </p:cBhvr>
                                      <p:to>
                                        <p:strVal val="visible"/>
                                      </p:to>
                                    </p:set>
                                    <p:animEffect transition="in" filter="blinds(horizontal)">
                                      <p:cBhvr>
                                        <p:cTn id="7" dur="500"/>
                                        <p:tgtEl>
                                          <p:spTgt spid="9626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6262"/>
                                        </p:tgtEl>
                                        <p:attrNameLst>
                                          <p:attrName>style.visibility</p:attrName>
                                        </p:attrNameLst>
                                      </p:cBhvr>
                                      <p:to>
                                        <p:strVal val="visible"/>
                                      </p:to>
                                    </p:set>
                                    <p:animEffect transition="in" filter="blinds(horizontal)">
                                      <p:cBhvr>
                                        <p:cTn id="12" dur="500"/>
                                        <p:tgtEl>
                                          <p:spTgt spid="9626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6263"/>
                                        </p:tgtEl>
                                        <p:attrNameLst>
                                          <p:attrName>style.visibility</p:attrName>
                                        </p:attrNameLst>
                                      </p:cBhvr>
                                      <p:to>
                                        <p:strVal val="visible"/>
                                      </p:to>
                                    </p:set>
                                    <p:animEffect transition="in" filter="blinds(horizontal)">
                                      <p:cBhvr>
                                        <p:cTn id="15" dur="500"/>
                                        <p:tgtEl>
                                          <p:spTgt spid="9626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6264"/>
                                        </p:tgtEl>
                                        <p:attrNameLst>
                                          <p:attrName>style.visibility</p:attrName>
                                        </p:attrNameLst>
                                      </p:cBhvr>
                                      <p:to>
                                        <p:strVal val="visible"/>
                                      </p:to>
                                    </p:set>
                                    <p:animEffect transition="in" filter="blinds(horizontal)">
                                      <p:cBhvr>
                                        <p:cTn id="18" dur="500"/>
                                        <p:tgtEl>
                                          <p:spTgt spid="9626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6266"/>
                                        </p:tgtEl>
                                        <p:attrNameLst>
                                          <p:attrName>style.visibility</p:attrName>
                                        </p:attrNameLst>
                                      </p:cBhvr>
                                      <p:to>
                                        <p:strVal val="visible"/>
                                      </p:to>
                                    </p:set>
                                    <p:animEffect transition="in" filter="blinds(horizontal)">
                                      <p:cBhvr>
                                        <p:cTn id="21" dur="500"/>
                                        <p:tgtEl>
                                          <p:spTgt spid="9626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6265"/>
                                        </p:tgtEl>
                                        <p:attrNameLst>
                                          <p:attrName>style.visibility</p:attrName>
                                        </p:attrNameLst>
                                      </p:cBhvr>
                                      <p:to>
                                        <p:strVal val="visible"/>
                                      </p:to>
                                    </p:set>
                                    <p:animEffect transition="in" filter="blinds(horizontal)">
                                      <p:cBhvr>
                                        <p:cTn id="26" dur="500"/>
                                        <p:tgtEl>
                                          <p:spTgt spid="96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1" grpId="0" bldLvl="0"/>
      <p:bldP spid="96262" grpId="0" bldLvl="0"/>
      <p:bldP spid="96263" grpId="0" bldLvl="0"/>
      <p:bldP spid="96264" grpId="0" bldLvl="0"/>
      <p:bldP spid="96265" grpId="0" bldLvl="0"/>
      <p:bldP spid="96266" grpId="0" bldLvl="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Text Box 2"/>
          <p:cNvSpPr txBox="1"/>
          <p:nvPr/>
        </p:nvSpPr>
        <p:spPr>
          <a:xfrm>
            <a:off x="780415" y="269875"/>
            <a:ext cx="10716260" cy="6198235"/>
          </a:xfrm>
          <a:prstGeom prst="rect">
            <a:avLst/>
          </a:prstGeom>
          <a:noFill/>
          <a:ln w="9525">
            <a:noFill/>
          </a:ln>
        </p:spPr>
        <p:txBody>
          <a:bodyPr wrap="square" anchor="t" anchorCtr="0">
            <a:spAutoFit/>
          </a:bodyPr>
          <a:p>
            <a:pPr>
              <a:spcBef>
                <a:spcPct val="15000"/>
              </a:spcBef>
            </a:pPr>
            <a:r>
              <a:rPr lang="zh-CN" altLang="en-US" sz="2800" dirty="0">
                <a:latin typeface="楷体" panose="02010609060101010101" pitchFamily="49" charset="-122"/>
                <a:ea typeface="楷体" panose="02010609060101010101" pitchFamily="49" charset="-122"/>
              </a:rPr>
              <a:t>（</a:t>
            </a:r>
            <a:r>
              <a:rPr lang="zh-CN" altLang="en-US" sz="4000" dirty="0">
                <a:latin typeface="楷体" panose="02010609060101010101" pitchFamily="49" charset="-122"/>
                <a:ea typeface="楷体" panose="02010609060101010101" pitchFamily="49" charset="-122"/>
              </a:rPr>
              <a:t>四）、海峡两岸关系的发展</a:t>
            </a:r>
            <a:endParaRPr lang="zh-CN" altLang="en-US" sz="2800" dirty="0">
              <a:latin typeface="楷体" panose="02010609060101010101" pitchFamily="49" charset="-122"/>
              <a:ea typeface="楷体" panose="02010609060101010101" pitchFamily="49" charset="-122"/>
            </a:endParaRPr>
          </a:p>
          <a:p>
            <a:pPr>
              <a:spcBef>
                <a:spcPct val="15000"/>
              </a:spcBef>
              <a:buClr>
                <a:schemeClr val="hlink"/>
              </a:buClr>
              <a:buFont typeface="Wingdings" panose="05000000000000000000" pitchFamily="2" charset="2"/>
            </a:pPr>
            <a:r>
              <a:rPr lang="zh-CN" altLang="en-US" sz="2800" dirty="0">
                <a:solidFill>
                  <a:srgbClr val="0000FF"/>
                </a:solidFill>
                <a:latin typeface="楷体" panose="02010609060101010101" pitchFamily="49" charset="-122"/>
                <a:ea typeface="楷体" panose="02010609060101010101" pitchFamily="49" charset="-122"/>
              </a:rPr>
              <a:t>（1）台湾问题产生的历史原因：</a:t>
            </a:r>
            <a:endParaRPr lang="zh-CN" altLang="en-US" sz="2800" dirty="0">
              <a:solidFill>
                <a:srgbClr val="0000FF"/>
              </a:solidFill>
              <a:latin typeface="楷体" panose="02010609060101010101" pitchFamily="49" charset="-122"/>
              <a:ea typeface="楷体" panose="02010609060101010101" pitchFamily="49" charset="-122"/>
            </a:endParaRPr>
          </a:p>
          <a:p>
            <a:pPr>
              <a:spcBef>
                <a:spcPct val="15000"/>
              </a:spcBef>
              <a:buClr>
                <a:schemeClr val="hlink"/>
              </a:buClr>
              <a:buFont typeface="Wingdings" panose="05000000000000000000" pitchFamily="2" charset="2"/>
            </a:pPr>
            <a:r>
              <a:rPr lang="zh-CN" altLang="en-US" sz="2800" dirty="0">
                <a:solidFill>
                  <a:srgbClr val="0000FF"/>
                </a:solidFill>
                <a:latin typeface="楷体" panose="02010609060101010101" pitchFamily="49" charset="-122"/>
                <a:ea typeface="楷体" panose="02010609060101010101" pitchFamily="49" charset="-122"/>
              </a:rPr>
              <a:t>（2）现实原因：</a:t>
            </a:r>
            <a:endParaRPr lang="zh-CN" altLang="en-US" sz="2800" dirty="0">
              <a:solidFill>
                <a:srgbClr val="0000FF"/>
              </a:solidFill>
              <a:latin typeface="楷体" panose="02010609060101010101" pitchFamily="49" charset="-122"/>
              <a:ea typeface="楷体" panose="02010609060101010101" pitchFamily="49" charset="-122"/>
            </a:endParaRPr>
          </a:p>
          <a:p>
            <a:pPr>
              <a:spcBef>
                <a:spcPct val="15000"/>
              </a:spcBef>
              <a:buClr>
                <a:schemeClr val="hlink"/>
              </a:buClr>
              <a:buFont typeface="Wingdings" panose="05000000000000000000" pitchFamily="2" charset="2"/>
            </a:pPr>
            <a:r>
              <a:rPr lang="zh-CN" altLang="en-US" sz="2800" dirty="0">
                <a:solidFill>
                  <a:srgbClr val="0000FF"/>
                </a:solidFill>
                <a:latin typeface="楷体" panose="02010609060101010101" pitchFamily="49" charset="-122"/>
                <a:ea typeface="楷体" panose="02010609060101010101" pitchFamily="49" charset="-122"/>
              </a:rPr>
              <a:t>（3）前提和基础：</a:t>
            </a:r>
            <a:endParaRPr lang="zh-CN" altLang="en-US" sz="2800" dirty="0">
              <a:solidFill>
                <a:srgbClr val="0000FF"/>
              </a:solidFill>
              <a:latin typeface="楷体" panose="02010609060101010101" pitchFamily="49" charset="-122"/>
              <a:ea typeface="楷体" panose="02010609060101010101" pitchFamily="49" charset="-122"/>
            </a:endParaRPr>
          </a:p>
          <a:p>
            <a:pPr>
              <a:spcBef>
                <a:spcPct val="15000"/>
              </a:spcBef>
              <a:buClr>
                <a:schemeClr val="hlink"/>
              </a:buClr>
              <a:buFont typeface="Wingdings" panose="05000000000000000000" pitchFamily="2" charset="2"/>
            </a:pPr>
            <a:r>
              <a:rPr lang="zh-CN" altLang="en-US" sz="2800" dirty="0">
                <a:solidFill>
                  <a:srgbClr val="0000FF"/>
                </a:solidFill>
                <a:latin typeface="楷体" panose="02010609060101010101" pitchFamily="49" charset="-122"/>
                <a:ea typeface="楷体" panose="02010609060101010101" pitchFamily="49" charset="-122"/>
              </a:rPr>
              <a:t>（4）指导方针：</a:t>
            </a:r>
            <a:endParaRPr lang="zh-CN" altLang="en-US" sz="2800" dirty="0">
              <a:solidFill>
                <a:srgbClr val="0000FF"/>
              </a:solidFill>
              <a:latin typeface="楷体" panose="02010609060101010101" pitchFamily="49" charset="-122"/>
              <a:ea typeface="楷体" panose="02010609060101010101" pitchFamily="49" charset="-122"/>
            </a:endParaRPr>
          </a:p>
          <a:p>
            <a:pPr>
              <a:spcBef>
                <a:spcPct val="15000"/>
              </a:spcBef>
              <a:buClr>
                <a:schemeClr val="hlink"/>
              </a:buClr>
              <a:buFont typeface="Wingdings" panose="05000000000000000000" pitchFamily="2" charset="2"/>
            </a:pPr>
            <a:r>
              <a:rPr lang="zh-CN" altLang="en-US" sz="2800" dirty="0">
                <a:solidFill>
                  <a:srgbClr val="0000FF"/>
                </a:solidFill>
                <a:latin typeface="楷体" panose="02010609060101010101" pitchFamily="49" charset="-122"/>
                <a:ea typeface="楷体" panose="02010609060101010101" pitchFamily="49" charset="-122"/>
              </a:rPr>
              <a:t>（5）两岸关系的缓和：</a:t>
            </a:r>
            <a:endParaRPr lang="zh-CN" altLang="en-US" sz="2800" dirty="0">
              <a:solidFill>
                <a:srgbClr val="0000FF"/>
              </a:solidFill>
              <a:latin typeface="楷体" panose="02010609060101010101" pitchFamily="49" charset="-122"/>
              <a:ea typeface="楷体" panose="02010609060101010101" pitchFamily="49" charset="-122"/>
            </a:endParaRPr>
          </a:p>
          <a:p>
            <a:pPr>
              <a:buClr>
                <a:schemeClr val="hlink"/>
              </a:buClr>
              <a:buFont typeface="Wingdings" panose="05000000000000000000" pitchFamily="2" charset="2"/>
            </a:pPr>
            <a:r>
              <a:rPr lang="zh-CN" altLang="en-US" sz="2800" dirty="0">
                <a:latin typeface="楷体" panose="02010609060101010101" pitchFamily="49" charset="-122"/>
                <a:ea typeface="楷体" panose="02010609060101010101" pitchFamily="49" charset="-122"/>
                <a:sym typeface="微软雅黑" panose="020B0503020204020204" pitchFamily="34" charset="-122"/>
              </a:rPr>
              <a:t>①</a:t>
            </a:r>
            <a:r>
              <a:rPr lang="zh-CN" altLang="en-US" sz="2800" dirty="0">
                <a:latin typeface="楷体" panose="02010609060101010101" pitchFamily="49" charset="-122"/>
                <a:ea typeface="楷体" panose="02010609060101010101" pitchFamily="49" charset="-122"/>
              </a:rPr>
              <a:t>1979年《告台湾同胞书》，同时停止炮击金门，</a:t>
            </a:r>
            <a:r>
              <a:rPr lang="zh-CN" altLang="en-US" sz="2800" dirty="0">
                <a:solidFill>
                  <a:srgbClr val="FF3300"/>
                </a:solidFill>
                <a:latin typeface="楷体" panose="02010609060101010101" pitchFamily="49" charset="-122"/>
                <a:ea typeface="楷体" panose="02010609060101010101" pitchFamily="49" charset="-122"/>
              </a:rPr>
              <a:t>武力解决变为和平解决。</a:t>
            </a:r>
            <a:r>
              <a:rPr lang="zh-CN" altLang="en-US" sz="2800" dirty="0">
                <a:latin typeface="楷体" panose="02010609060101010101" pitchFamily="49" charset="-122"/>
                <a:ea typeface="楷体" panose="02010609060101010101" pitchFamily="49" charset="-122"/>
              </a:rPr>
              <a:t>中央又倡议两岸直接</a:t>
            </a:r>
            <a:r>
              <a:rPr lang="zh-CN" altLang="en-US" sz="2800" dirty="0">
                <a:solidFill>
                  <a:srgbClr val="FF3300"/>
                </a:solidFill>
                <a:latin typeface="楷体" panose="02010609060101010101" pitchFamily="49" charset="-122"/>
                <a:ea typeface="楷体" panose="02010609060101010101" pitchFamily="49" charset="-122"/>
              </a:rPr>
              <a:t>实行三通</a:t>
            </a:r>
            <a:endParaRPr lang="zh-CN" altLang="en-US" sz="2800" dirty="0">
              <a:solidFill>
                <a:srgbClr val="FF3300"/>
              </a:solidFill>
              <a:latin typeface="楷体" panose="02010609060101010101" pitchFamily="49" charset="-122"/>
              <a:ea typeface="楷体" panose="02010609060101010101" pitchFamily="49" charset="-122"/>
            </a:endParaRPr>
          </a:p>
          <a:p>
            <a:pPr>
              <a:buClr>
                <a:schemeClr val="hlink"/>
              </a:buClr>
              <a:buFont typeface="Wingdings" panose="05000000000000000000" pitchFamily="2" charset="2"/>
            </a:pPr>
            <a:r>
              <a:rPr lang="zh-CN" altLang="en-US" sz="2800" dirty="0">
                <a:latin typeface="楷体" panose="02010609060101010101" pitchFamily="49" charset="-122"/>
                <a:ea typeface="楷体" panose="02010609060101010101" pitchFamily="49" charset="-122"/>
                <a:sym typeface="微软雅黑" panose="020B0503020204020204" pitchFamily="34" charset="-122"/>
              </a:rPr>
              <a:t>②</a:t>
            </a:r>
            <a:r>
              <a:rPr lang="zh-CN" altLang="en-US" sz="2800" dirty="0">
                <a:latin typeface="楷体" panose="02010609060101010101" pitchFamily="49" charset="-122"/>
                <a:ea typeface="楷体" panose="02010609060101010101" pitchFamily="49" charset="-122"/>
              </a:rPr>
              <a:t>两岸各成立组织（</a:t>
            </a:r>
            <a:r>
              <a:rPr lang="zh-CN" altLang="en-US" sz="2800" dirty="0">
                <a:solidFill>
                  <a:srgbClr val="FF3300"/>
                </a:solidFill>
                <a:latin typeface="楷体" panose="02010609060101010101" pitchFamily="49" charset="-122"/>
                <a:ea typeface="楷体" panose="02010609060101010101" pitchFamily="49" charset="-122"/>
              </a:rPr>
              <a:t>海基会1990年、海协会1991年</a:t>
            </a:r>
            <a:r>
              <a:rPr lang="zh-CN" altLang="en-US" sz="2800" dirty="0">
                <a:latin typeface="楷体" panose="02010609060101010101" pitchFamily="49" charset="-122"/>
                <a:ea typeface="楷体" panose="02010609060101010101" pitchFamily="49" charset="-122"/>
              </a:rPr>
              <a:t>）</a:t>
            </a:r>
            <a:endParaRPr lang="zh-CN" altLang="en-US" sz="2800" dirty="0">
              <a:latin typeface="楷体" panose="02010609060101010101" pitchFamily="49" charset="-122"/>
              <a:ea typeface="楷体" panose="02010609060101010101" pitchFamily="49" charset="-122"/>
            </a:endParaRPr>
          </a:p>
          <a:p>
            <a:pPr>
              <a:buClr>
                <a:schemeClr val="hlink"/>
              </a:buClr>
              <a:buFont typeface="Wingdings" panose="05000000000000000000" pitchFamily="2" charset="2"/>
            </a:pPr>
            <a:r>
              <a:rPr lang="zh-CN" altLang="en-US" sz="2800" dirty="0">
                <a:latin typeface="楷体" panose="02010609060101010101" pitchFamily="49" charset="-122"/>
                <a:ea typeface="楷体" panose="02010609060101010101" pitchFamily="49" charset="-122"/>
                <a:sym typeface="微软雅黑" panose="020B0503020204020204" pitchFamily="34" charset="-122"/>
              </a:rPr>
              <a:t>④</a:t>
            </a:r>
            <a:r>
              <a:rPr lang="zh-CN" altLang="en-US" sz="2800" dirty="0">
                <a:latin typeface="楷体" panose="02010609060101010101" pitchFamily="49" charset="-122"/>
                <a:ea typeface="楷体" panose="02010609060101010101" pitchFamily="49" charset="-122"/>
              </a:rPr>
              <a:t>1992年达成“</a:t>
            </a:r>
            <a:r>
              <a:rPr lang="zh-CN" altLang="en-US" sz="2800" dirty="0">
                <a:solidFill>
                  <a:srgbClr val="FF3300"/>
                </a:solidFill>
                <a:latin typeface="楷体" panose="02010609060101010101" pitchFamily="49" charset="-122"/>
                <a:ea typeface="楷体" panose="02010609060101010101" pitchFamily="49" charset="-122"/>
              </a:rPr>
              <a:t>九二共识”（坚持一个中国原则）</a:t>
            </a:r>
            <a:r>
              <a:rPr lang="zh-CN" altLang="en-US" sz="2800" dirty="0">
                <a:latin typeface="楷体" panose="02010609060101010101" pitchFamily="49" charset="-122"/>
                <a:ea typeface="楷体" panose="02010609060101010101" pitchFamily="49" charset="-122"/>
              </a:rPr>
              <a:t>，是两岸关系发展的一次历史性突破       </a:t>
            </a:r>
            <a:endParaRPr lang="zh-CN" altLang="en-US" sz="2800" dirty="0">
              <a:latin typeface="楷体" panose="02010609060101010101" pitchFamily="49" charset="-122"/>
              <a:ea typeface="楷体" panose="02010609060101010101" pitchFamily="49" charset="-122"/>
            </a:endParaRPr>
          </a:p>
          <a:p>
            <a:pPr>
              <a:buClr>
                <a:schemeClr val="hlink"/>
              </a:buClr>
              <a:buFont typeface="Wingdings" panose="05000000000000000000" pitchFamily="2" charset="2"/>
            </a:pPr>
            <a:r>
              <a:rPr lang="zh-CN" altLang="en-US" sz="2800" dirty="0">
                <a:solidFill>
                  <a:srgbClr val="FF3300"/>
                </a:solidFill>
                <a:latin typeface="楷体" panose="02010609060101010101" pitchFamily="49" charset="-122"/>
                <a:ea typeface="楷体" panose="02010609060101010101" pitchFamily="49" charset="-122"/>
                <a:sym typeface="微软雅黑" panose="020B0503020204020204" pitchFamily="34" charset="-122"/>
              </a:rPr>
              <a:t>⑤</a:t>
            </a:r>
            <a:r>
              <a:rPr lang="zh-CN" altLang="en-US" sz="2800" dirty="0">
                <a:solidFill>
                  <a:srgbClr val="FF3300"/>
                </a:solidFill>
                <a:latin typeface="楷体" panose="02010609060101010101" pitchFamily="49" charset="-122"/>
                <a:ea typeface="楷体" panose="02010609060101010101" pitchFamily="49" charset="-122"/>
              </a:rPr>
              <a:t>2005年胡锦涛会见连战，重申九二共识</a:t>
            </a:r>
            <a:r>
              <a:rPr lang="zh-CN" altLang="en-US" sz="2800" dirty="0">
                <a:latin typeface="楷体" panose="02010609060101010101" pitchFamily="49" charset="-122"/>
                <a:ea typeface="楷体" panose="02010609060101010101" pitchFamily="49" charset="-122"/>
              </a:rPr>
              <a:t>，促进两岸关系新发展</a:t>
            </a:r>
            <a:endParaRPr lang="zh-CN" altLang="en-US" sz="2800" dirty="0">
              <a:latin typeface="楷体" panose="02010609060101010101" pitchFamily="49" charset="-122"/>
              <a:ea typeface="楷体" panose="02010609060101010101" pitchFamily="49" charset="-122"/>
            </a:endParaRPr>
          </a:p>
          <a:p>
            <a:pPr>
              <a:buClr>
                <a:schemeClr val="hlink"/>
              </a:buClr>
              <a:buFont typeface="Wingdings" panose="05000000000000000000" pitchFamily="2" charset="2"/>
            </a:pPr>
            <a:r>
              <a:rPr lang="zh-CN" altLang="en-US" sz="2800" dirty="0">
                <a:latin typeface="Calibri" panose="020F0502020204030204" charset="0"/>
                <a:ea typeface="楷体" panose="02010609060101010101" pitchFamily="49" charset="-122"/>
              </a:rPr>
              <a:t>⑥</a:t>
            </a:r>
            <a:r>
              <a:rPr lang="en-US" altLang="zh-CN" sz="2800" dirty="0">
                <a:latin typeface="Calibri" panose="020F0502020204030204" charset="0"/>
                <a:ea typeface="楷体" panose="02010609060101010101" pitchFamily="49" charset="-122"/>
              </a:rPr>
              <a:t>2015</a:t>
            </a:r>
            <a:r>
              <a:rPr lang="zh-CN" altLang="en-US" sz="2800" dirty="0">
                <a:latin typeface="Calibri" panose="020F0502020204030204" charset="0"/>
                <a:ea typeface="楷体" panose="02010609060101010101" pitchFamily="49" charset="-122"/>
              </a:rPr>
              <a:t>习近平、马英九在新加坡会面，翻开了两岸历史性一页</a:t>
            </a:r>
            <a:endParaRPr lang="zh-CN" altLang="en-US" sz="2800" dirty="0">
              <a:latin typeface="Calibri" panose="020F0502020204030204" charset="0"/>
              <a:ea typeface="楷体" panose="02010609060101010101" pitchFamily="49" charset="-122"/>
            </a:endParaRPr>
          </a:p>
        </p:txBody>
      </p:sp>
      <p:sp>
        <p:nvSpPr>
          <p:cNvPr id="102403" name="Text Box 3"/>
          <p:cNvSpPr txBox="1"/>
          <p:nvPr/>
        </p:nvSpPr>
        <p:spPr>
          <a:xfrm>
            <a:off x="6937375" y="795338"/>
            <a:ext cx="3816350" cy="460375"/>
          </a:xfrm>
          <a:prstGeom prst="rect">
            <a:avLst/>
          </a:prstGeom>
          <a:noFill/>
          <a:ln w="9525">
            <a:noFill/>
          </a:ln>
        </p:spPr>
        <p:txBody>
          <a:bodyPr anchor="t" anchorCtr="0">
            <a:spAutoFit/>
          </a:bodyPr>
          <a:p>
            <a:pPr>
              <a:spcBef>
                <a:spcPct val="50000"/>
              </a:spcBef>
            </a:pPr>
            <a:r>
              <a:rPr lang="zh-CN" altLang="en-US" sz="2400" dirty="0">
                <a:latin typeface="Arial" panose="020B0604020202020204" pitchFamily="34" charset="0"/>
                <a:ea typeface="楷体" panose="02010609060101010101" pitchFamily="49" charset="-122"/>
              </a:rPr>
              <a:t>国共内战、蒋败退台湾</a:t>
            </a:r>
            <a:endParaRPr lang="zh-CN" altLang="en-US" sz="2400" dirty="0">
              <a:latin typeface="Arial" panose="020B0604020202020204" pitchFamily="34" charset="0"/>
              <a:ea typeface="楷体" panose="02010609060101010101" pitchFamily="49" charset="-122"/>
            </a:endParaRPr>
          </a:p>
        </p:txBody>
      </p:sp>
      <p:sp>
        <p:nvSpPr>
          <p:cNvPr id="102404" name="Rectangle 4"/>
          <p:cNvSpPr/>
          <p:nvPr/>
        </p:nvSpPr>
        <p:spPr>
          <a:xfrm>
            <a:off x="4370388" y="1252538"/>
            <a:ext cx="5059680" cy="460375"/>
          </a:xfrm>
          <a:prstGeom prst="rect">
            <a:avLst/>
          </a:prstGeom>
          <a:noFill/>
          <a:ln w="9525">
            <a:noFill/>
          </a:ln>
        </p:spPr>
        <p:txBody>
          <a:bodyPr wrap="none" anchor="t" anchorCtr="0">
            <a:spAutoFit/>
          </a:bodyPr>
          <a:p>
            <a:pPr>
              <a:spcBef>
                <a:spcPct val="50000"/>
              </a:spcBef>
            </a:pPr>
            <a:r>
              <a:rPr lang="zh-CN" altLang="en-US" sz="2400" dirty="0">
                <a:latin typeface="Arial" panose="020B0604020202020204" pitchFamily="34" charset="0"/>
                <a:ea typeface="楷体" panose="02010609060101010101" pitchFamily="49" charset="-122"/>
              </a:rPr>
              <a:t>台独势力存在、国际上反华势力干涉</a:t>
            </a:r>
            <a:endParaRPr lang="zh-CN" altLang="en-US" sz="2400" dirty="0">
              <a:latin typeface="Arial" panose="020B0604020202020204" pitchFamily="34" charset="0"/>
              <a:ea typeface="楷体" panose="02010609060101010101" pitchFamily="49" charset="-122"/>
            </a:endParaRPr>
          </a:p>
        </p:txBody>
      </p:sp>
      <p:sp>
        <p:nvSpPr>
          <p:cNvPr id="102405" name="Rectangle 5"/>
          <p:cNvSpPr/>
          <p:nvPr/>
        </p:nvSpPr>
        <p:spPr>
          <a:xfrm>
            <a:off x="4856163" y="1779588"/>
            <a:ext cx="2011680" cy="460375"/>
          </a:xfrm>
          <a:prstGeom prst="rect">
            <a:avLst/>
          </a:prstGeom>
          <a:noFill/>
          <a:ln w="9525">
            <a:noFill/>
          </a:ln>
        </p:spPr>
        <p:txBody>
          <a:bodyPr wrap="none" anchor="t" anchorCtr="0">
            <a:spAutoFit/>
          </a:bodyPr>
          <a:p>
            <a:pPr>
              <a:spcBef>
                <a:spcPct val="45000"/>
              </a:spcBef>
              <a:buClr>
                <a:schemeClr val="hlink"/>
              </a:buClr>
              <a:buFont typeface="Wingdings" panose="05000000000000000000" pitchFamily="2" charset="2"/>
            </a:pPr>
            <a:r>
              <a:rPr lang="zh-CN" altLang="en-US" sz="2400" dirty="0">
                <a:solidFill>
                  <a:srgbClr val="FF3300"/>
                </a:solidFill>
                <a:latin typeface="Arial" panose="020B0604020202020204" pitchFamily="34" charset="0"/>
                <a:ea typeface="楷体" panose="02010609060101010101" pitchFamily="49" charset="-122"/>
              </a:rPr>
              <a:t>一个中国原则</a:t>
            </a:r>
            <a:endParaRPr lang="zh-CN" altLang="en-US" sz="2400" dirty="0">
              <a:solidFill>
                <a:srgbClr val="FF3300"/>
              </a:solidFill>
              <a:latin typeface="Arial" panose="020B0604020202020204" pitchFamily="34" charset="0"/>
              <a:ea typeface="楷体" panose="02010609060101010101" pitchFamily="49" charset="-122"/>
            </a:endParaRPr>
          </a:p>
        </p:txBody>
      </p:sp>
      <p:sp>
        <p:nvSpPr>
          <p:cNvPr id="102406" name="Rectangle 6"/>
          <p:cNvSpPr/>
          <p:nvPr/>
        </p:nvSpPr>
        <p:spPr>
          <a:xfrm>
            <a:off x="4467225" y="2236788"/>
            <a:ext cx="2926080" cy="460375"/>
          </a:xfrm>
          <a:prstGeom prst="rect">
            <a:avLst/>
          </a:prstGeom>
          <a:noFill/>
          <a:ln w="9525">
            <a:noFill/>
          </a:ln>
        </p:spPr>
        <p:txBody>
          <a:bodyPr wrap="none" anchor="t" anchorCtr="0">
            <a:spAutoFit/>
          </a:bodyPr>
          <a:p>
            <a:r>
              <a:rPr lang="zh-CN" altLang="en-US" sz="2400" dirty="0">
                <a:solidFill>
                  <a:srgbClr val="FF3300"/>
                </a:solidFill>
                <a:latin typeface="Arial" panose="020B0604020202020204" pitchFamily="34" charset="0"/>
                <a:ea typeface="楷体" panose="02010609060101010101" pitchFamily="49" charset="-122"/>
              </a:rPr>
              <a:t>和平统一，一国两制</a:t>
            </a:r>
            <a:endParaRPr lang="zh-CN" altLang="en-US" sz="2400" dirty="0">
              <a:solidFill>
                <a:srgbClr val="FF3300"/>
              </a:solidFill>
              <a:latin typeface="Arial" panose="020B0604020202020204" pitchFamily="34" charset="0"/>
              <a:ea typeface="楷体" panose="02010609060101010101" pitchFamily="49" charset="-122"/>
            </a:endParaRPr>
          </a:p>
        </p:txBody>
      </p:sp>
      <p:sp>
        <p:nvSpPr>
          <p:cNvPr id="82950" name="Text Box 7"/>
          <p:cNvSpPr txBox="1"/>
          <p:nvPr/>
        </p:nvSpPr>
        <p:spPr>
          <a:xfrm>
            <a:off x="5735638" y="3228975"/>
            <a:ext cx="4537075" cy="460375"/>
          </a:xfrm>
          <a:prstGeom prst="rect">
            <a:avLst/>
          </a:prstGeom>
          <a:noFill/>
          <a:ln w="9525">
            <a:noFill/>
          </a:ln>
        </p:spPr>
        <p:txBody>
          <a:bodyPr anchor="t" anchorCtr="0">
            <a:spAutoFit/>
          </a:bodyPr>
          <a:p>
            <a:pPr>
              <a:spcBef>
                <a:spcPct val="50000"/>
              </a:spcBef>
            </a:pPr>
            <a:endParaRPr lang="zh-CN" altLang="zh-CN" sz="2400" b="0"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02">
                                            <p:txEl>
                                              <p:charRg st="68" end="11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402">
                                            <p:txEl>
                                              <p:charRg st="201" end="25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402">
                                            <p:txEl>
                                              <p:charRg st="195" end="2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402">
                                            <p:txEl>
                                              <p:char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P spid="102404" grpId="0"/>
      <p:bldP spid="102405" grpId="0"/>
      <p:bldP spid="10240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custDataLst>
              <p:tags r:id="rId1"/>
            </p:custDataLst>
          </p:nvPr>
        </p:nvSpPr>
        <p:spPr bwMode="auto">
          <a:xfrm>
            <a:off x="176530" y="896620"/>
            <a:ext cx="8124190" cy="370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lnSpc>
                <a:spcPct val="120000"/>
              </a:lnSpc>
              <a:spcBef>
                <a:spcPct val="0"/>
              </a:spcBef>
            </a:pP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三国：孙权派卫温到夷洲</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spcBef>
                <a:spcPct val="0"/>
              </a:spcBef>
            </a:pP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元朝：台湾称琉球，归澎湖巡检司管辖</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spcBef>
                <a:spcPct val="0"/>
              </a:spcBef>
            </a:pP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1662</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年：郑成功收复台湾</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spcBef>
                <a:spcPct val="0"/>
              </a:spcBef>
            </a:pP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1683</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年：康熙帝统一台湾，后设台湾府</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spcBef>
                <a:spcPct val="0"/>
              </a:spcBef>
            </a:pP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1885</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年：清政府设台湾行省</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spcBef>
                <a:spcPct val="0"/>
              </a:spcBef>
            </a:pP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1895</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年：日本侵占台湾，人民反割台斗争</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spcBef>
                <a:spcPct val="0"/>
              </a:spcBef>
            </a:pP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1945</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年：国民政府代表中国收回台</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7350" name="Text Box 3"/>
          <p:cNvSpPr txBox="1">
            <a:spLocks noChangeArrowheads="1"/>
          </p:cNvSpPr>
          <p:nvPr>
            <p:custDataLst>
              <p:tags r:id="rId2"/>
            </p:custDataLst>
          </p:nvPr>
        </p:nvSpPr>
        <p:spPr bwMode="auto">
          <a:xfrm>
            <a:off x="176530" y="123825"/>
            <a:ext cx="3135630" cy="521970"/>
          </a:xfrm>
          <a:prstGeom prst="rect">
            <a:avLst/>
          </a:prstGeom>
          <a:solidFill>
            <a:srgbClr val="FFFF00"/>
          </a:solidFill>
          <a:ln>
            <a:solidFill>
              <a:schemeClr val="accent1"/>
            </a:solid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CN" altLang="en-US" sz="2800" b="1">
                <a:solidFill>
                  <a:srgbClr val="FF3300"/>
                </a:solidFill>
                <a:latin typeface="微软雅黑" panose="020B0503020204020204" pitchFamily="34" charset="-122"/>
                <a:ea typeface="微软雅黑" panose="020B0503020204020204" pitchFamily="34" charset="-122"/>
              </a:rPr>
              <a:t>台湾问题由来</a:t>
            </a:r>
            <a:endParaRPr lang="zh-CN" altLang="en-US" sz="2800" b="1">
              <a:solidFill>
                <a:srgbClr val="FF3300"/>
              </a:solidFill>
              <a:latin typeface="微软雅黑" panose="020B0503020204020204" pitchFamily="34" charset="-122"/>
              <a:ea typeface="微软雅黑" panose="020B0503020204020204" pitchFamily="34" charset="-122"/>
            </a:endParaRPr>
          </a:p>
        </p:txBody>
      </p:sp>
      <p:sp>
        <p:nvSpPr>
          <p:cNvPr id="4" name="Text Box 4"/>
          <p:cNvSpPr txBox="1">
            <a:spLocks noChangeArrowheads="1"/>
          </p:cNvSpPr>
          <p:nvPr>
            <p:custDataLst>
              <p:tags r:id="rId3"/>
            </p:custDataLst>
          </p:nvPr>
        </p:nvSpPr>
        <p:spPr bwMode="auto">
          <a:xfrm>
            <a:off x="330041" y="5553234"/>
            <a:ext cx="5993606" cy="521970"/>
          </a:xfrm>
          <a:prstGeom prst="rect">
            <a:avLst/>
          </a:prstGeom>
          <a:noFill/>
          <a:ln w="12700" cap="sq">
            <a:noFill/>
            <a:miter lim="800000"/>
          </a:ln>
          <a:effectLst/>
        </p:spPr>
        <p:txBody>
          <a:bodyPr>
            <a:spAutoFit/>
          </a:bodyPr>
          <a:lstStyle/>
          <a:p>
            <a:pPr algn="ctr">
              <a:spcBef>
                <a:spcPct val="50000"/>
              </a:spcBef>
            </a:pPr>
            <a:r>
              <a:rPr lang="en-US" altLang="zh-CN" sz="2800" b="1" noProof="1">
                <a:solidFill>
                  <a:srgbClr val="0000FF"/>
                </a:solidFill>
                <a:effectLst>
                  <a:outerShdw blurRad="38100" dist="38100" dir="2700000">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noProof="1">
                <a:solidFill>
                  <a:srgbClr val="0000FF"/>
                </a:solidFill>
                <a:effectLst>
                  <a:outerShdw blurRad="38100" dist="38100" dir="2700000">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解放战争遗留问题、内政问题</a:t>
            </a:r>
            <a:endParaRPr lang="zh-CN" altLang="en-US" sz="2800" b="1" noProof="1">
              <a:solidFill>
                <a:srgbClr val="3333CC"/>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Text Box 5"/>
          <p:cNvSpPr txBox="1">
            <a:spLocks noChangeArrowheads="1"/>
          </p:cNvSpPr>
          <p:nvPr>
            <p:custDataLst>
              <p:tags r:id="rId4"/>
            </p:custDataLst>
          </p:nvPr>
        </p:nvSpPr>
        <p:spPr bwMode="auto">
          <a:xfrm>
            <a:off x="21590" y="4775041"/>
            <a:ext cx="46151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lgn="ctr">
              <a:spcBef>
                <a:spcPct val="50000"/>
              </a:spcBef>
            </a:pP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1949</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年：国民政府败退台湾</a:t>
            </a:r>
            <a:endParaRPr lang="zh-CN" altLang="en-US" sz="2800" b="1">
              <a:solidFill>
                <a:srgbClr val="3333C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7353" name="Picture 6" descr="taiwan"/>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rcRect l="53027" b="4491"/>
          <a:stretch>
            <a:fillRect/>
          </a:stretch>
        </p:blipFill>
        <p:spPr bwMode="auto">
          <a:xfrm>
            <a:off x="8631555" y="254000"/>
            <a:ext cx="3211195" cy="364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blinds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图片 40962" descr="xianggang"/>
          <p:cNvPicPr>
            <a:picLocks noChangeAspect="1"/>
          </p:cNvPicPr>
          <p:nvPr>
            <p:custDataLst>
              <p:tags r:id="rId1"/>
            </p:custDataLst>
          </p:nvPr>
        </p:nvPicPr>
        <p:blipFill>
          <a:blip r:embed="rId2"/>
          <a:stretch>
            <a:fillRect/>
          </a:stretch>
        </p:blipFill>
        <p:spPr>
          <a:xfrm>
            <a:off x="2640013" y="2852738"/>
            <a:ext cx="7467600" cy="3600450"/>
          </a:xfrm>
          <a:prstGeom prst="rect">
            <a:avLst/>
          </a:prstGeom>
          <a:noFill/>
          <a:ln w="57150" cap="flat" cmpd="sng">
            <a:solidFill>
              <a:srgbClr val="800000"/>
            </a:solidFill>
            <a:prstDash val="solid"/>
            <a:miter/>
            <a:headEnd type="none" w="med" len="med"/>
            <a:tailEnd type="none" w="med" len="med"/>
          </a:ln>
        </p:spPr>
      </p:pic>
      <p:sp>
        <p:nvSpPr>
          <p:cNvPr id="40964" name="直接连接符 40963"/>
          <p:cNvSpPr/>
          <p:nvPr>
            <p:custDataLst>
              <p:tags r:id="rId3"/>
            </p:custDataLst>
          </p:nvPr>
        </p:nvSpPr>
        <p:spPr>
          <a:xfrm flipH="1" flipV="1">
            <a:off x="4583113" y="2349500"/>
            <a:ext cx="3097212" cy="2663825"/>
          </a:xfrm>
          <a:prstGeom prst="line">
            <a:avLst/>
          </a:prstGeom>
          <a:ln w="38100" cap="flat" cmpd="sng">
            <a:solidFill>
              <a:srgbClr val="800000"/>
            </a:solidFill>
            <a:prstDash val="solid"/>
            <a:headEnd type="none" w="med" len="med"/>
            <a:tailEnd type="triangle" w="med" len="med"/>
          </a:ln>
        </p:spPr>
        <p:txBody>
          <a:bodyPr/>
          <a:lstStyle/>
          <a:p/>
        </p:txBody>
      </p:sp>
      <p:sp>
        <p:nvSpPr>
          <p:cNvPr id="40965" name="文本框 40964"/>
          <p:cNvSpPr txBox="1"/>
          <p:nvPr>
            <p:custDataLst>
              <p:tags r:id="rId4"/>
            </p:custDataLst>
          </p:nvPr>
        </p:nvSpPr>
        <p:spPr>
          <a:xfrm>
            <a:off x="2495550" y="1196975"/>
            <a:ext cx="2057400" cy="1198880"/>
          </a:xfrm>
          <a:prstGeom prst="rect">
            <a:avLst/>
          </a:prstGeom>
          <a:solidFill>
            <a:srgbClr val="00E8AB"/>
          </a:solidFill>
          <a:ln w="9525" cap="flat" cmpd="sng">
            <a:solidFill>
              <a:srgbClr val="800000"/>
            </a:solidFill>
            <a:prstDash val="solid"/>
            <a:miter/>
            <a:headEnd type="none" w="med" len="med"/>
            <a:tailEnd type="none" w="med" len="med"/>
          </a:ln>
        </p:spPr>
        <p:txBody>
          <a:bodyPr>
            <a:spAutoFit/>
          </a:bodyPr>
          <a:lstStyle/>
          <a:p>
            <a:pPr algn="ctr">
              <a:spcBef>
                <a:spcPct val="50000"/>
              </a:spcBef>
            </a:pPr>
            <a:r>
              <a:rPr lang="en-US" altLang="zh-CN" sz="2400" b="1">
                <a:solidFill>
                  <a:srgbClr val="FF0000"/>
                </a:solidFill>
                <a:latin typeface="Arial" panose="020B0604020202020204" pitchFamily="34" charset="0"/>
              </a:rPr>
              <a:t>1842</a:t>
            </a:r>
            <a:r>
              <a:rPr lang="zh-CN" altLang="en-US" sz="2400" b="1">
                <a:solidFill>
                  <a:srgbClr val="FF0000"/>
                </a:solidFill>
                <a:latin typeface="宋体" panose="02010600030101010101" pitchFamily="2" charset="-122"/>
              </a:rPr>
              <a:t>年   </a:t>
            </a:r>
            <a:r>
              <a:rPr lang="en-US" altLang="zh-CN" sz="2400" b="1">
                <a:solidFill>
                  <a:srgbClr val="FF0000"/>
                </a:solidFill>
                <a:latin typeface="宋体" panose="02010600030101010101" pitchFamily="2" charset="-122"/>
              </a:rPr>
              <a:t>《</a:t>
            </a:r>
            <a:r>
              <a:rPr lang="zh-CN" altLang="en-US" sz="2400" b="1">
                <a:solidFill>
                  <a:srgbClr val="FF0000"/>
                </a:solidFill>
                <a:latin typeface="宋体" panose="02010600030101010101" pitchFamily="2" charset="-122"/>
              </a:rPr>
              <a:t>南京条约</a:t>
            </a:r>
            <a:r>
              <a:rPr lang="en-US" altLang="zh-CN" sz="2400" b="1">
                <a:solidFill>
                  <a:srgbClr val="FF0000"/>
                </a:solidFill>
                <a:latin typeface="宋体" panose="02010600030101010101" pitchFamily="2" charset="-122"/>
              </a:rPr>
              <a:t>》</a:t>
            </a:r>
            <a:r>
              <a:rPr lang="zh-CN" altLang="en-US" sz="2400" b="1">
                <a:latin typeface="宋体" panose="02010600030101010101" pitchFamily="2" charset="-122"/>
              </a:rPr>
              <a:t>割占香港岛</a:t>
            </a:r>
            <a:endParaRPr lang="zh-CN" altLang="en-US" sz="2400" b="1">
              <a:latin typeface="宋体" panose="02010600030101010101" pitchFamily="2" charset="-122"/>
            </a:endParaRPr>
          </a:p>
        </p:txBody>
      </p:sp>
      <p:sp>
        <p:nvSpPr>
          <p:cNvPr id="40966" name="直接连接符 40965"/>
          <p:cNvSpPr/>
          <p:nvPr>
            <p:custDataLst>
              <p:tags r:id="rId5"/>
            </p:custDataLst>
          </p:nvPr>
        </p:nvSpPr>
        <p:spPr>
          <a:xfrm flipH="1" flipV="1">
            <a:off x="6600825" y="2492375"/>
            <a:ext cx="1006475" cy="2089150"/>
          </a:xfrm>
          <a:prstGeom prst="line">
            <a:avLst/>
          </a:prstGeom>
          <a:ln w="38100" cap="flat" cmpd="sng">
            <a:solidFill>
              <a:srgbClr val="800000"/>
            </a:solidFill>
            <a:prstDash val="solid"/>
            <a:headEnd type="none" w="med" len="med"/>
            <a:tailEnd type="triangle" w="med" len="med"/>
          </a:ln>
        </p:spPr>
        <p:txBody>
          <a:bodyPr/>
          <a:lstStyle/>
          <a:p/>
        </p:txBody>
      </p:sp>
      <p:sp>
        <p:nvSpPr>
          <p:cNvPr id="40967" name="文本框 40966"/>
          <p:cNvSpPr txBox="1"/>
          <p:nvPr>
            <p:custDataLst>
              <p:tags r:id="rId6"/>
            </p:custDataLst>
          </p:nvPr>
        </p:nvSpPr>
        <p:spPr>
          <a:xfrm>
            <a:off x="5016500" y="1196975"/>
            <a:ext cx="2057400" cy="1198880"/>
          </a:xfrm>
          <a:prstGeom prst="rect">
            <a:avLst/>
          </a:prstGeom>
          <a:solidFill>
            <a:srgbClr val="FFFF00"/>
          </a:solidFill>
          <a:ln w="9525" cap="flat" cmpd="sng">
            <a:solidFill>
              <a:srgbClr val="800000"/>
            </a:solidFill>
            <a:prstDash val="solid"/>
            <a:miter/>
            <a:headEnd type="none" w="med" len="med"/>
            <a:tailEnd type="none" w="med" len="med"/>
          </a:ln>
        </p:spPr>
        <p:txBody>
          <a:bodyPr>
            <a:spAutoFit/>
          </a:bodyPr>
          <a:lstStyle/>
          <a:p>
            <a:pPr algn="ctr">
              <a:spcBef>
                <a:spcPct val="50000"/>
              </a:spcBef>
            </a:pPr>
            <a:r>
              <a:rPr lang="en-US" altLang="zh-CN" sz="2400" b="1">
                <a:solidFill>
                  <a:srgbClr val="FF0000"/>
                </a:solidFill>
                <a:latin typeface="Arial" panose="020B0604020202020204" pitchFamily="34" charset="0"/>
              </a:rPr>
              <a:t>1860</a:t>
            </a:r>
            <a:r>
              <a:rPr lang="zh-CN" altLang="en-US" sz="2400" b="1">
                <a:solidFill>
                  <a:srgbClr val="FF0000"/>
                </a:solidFill>
                <a:latin typeface="Arial" panose="020B0604020202020204" pitchFamily="34" charset="0"/>
              </a:rPr>
              <a:t>年      </a:t>
            </a:r>
            <a:r>
              <a:rPr lang="en-US" altLang="zh-CN" sz="2400" b="1">
                <a:solidFill>
                  <a:srgbClr val="FF0000"/>
                </a:solidFill>
                <a:latin typeface="Arial" panose="020B0604020202020204" pitchFamily="34" charset="0"/>
              </a:rPr>
              <a:t>《</a:t>
            </a:r>
            <a:r>
              <a:rPr lang="zh-CN" altLang="en-US" sz="2400" b="1">
                <a:solidFill>
                  <a:srgbClr val="FF0000"/>
                </a:solidFill>
                <a:latin typeface="Arial" panose="020B0604020202020204" pitchFamily="34" charset="0"/>
              </a:rPr>
              <a:t>北京条约</a:t>
            </a:r>
            <a:r>
              <a:rPr lang="en-US" altLang="zh-CN" sz="2400" b="1">
                <a:solidFill>
                  <a:srgbClr val="FF0000"/>
                </a:solidFill>
                <a:latin typeface="Arial" panose="020B0604020202020204" pitchFamily="34" charset="0"/>
              </a:rPr>
              <a:t>》</a:t>
            </a:r>
            <a:r>
              <a:rPr lang="zh-CN" altLang="en-US" sz="2400" b="1">
                <a:latin typeface="Arial" panose="020B0604020202020204" pitchFamily="34" charset="0"/>
              </a:rPr>
              <a:t>割占九龙司</a:t>
            </a:r>
            <a:endParaRPr lang="zh-CN" altLang="en-US" sz="2400" b="1">
              <a:latin typeface="Arial" panose="020B0604020202020204" pitchFamily="34" charset="0"/>
            </a:endParaRPr>
          </a:p>
        </p:txBody>
      </p:sp>
      <p:sp>
        <p:nvSpPr>
          <p:cNvPr id="40968" name="直接连接符 40967"/>
          <p:cNvSpPr/>
          <p:nvPr>
            <p:custDataLst>
              <p:tags r:id="rId7"/>
            </p:custDataLst>
          </p:nvPr>
        </p:nvSpPr>
        <p:spPr>
          <a:xfrm flipV="1">
            <a:off x="7535863" y="2349500"/>
            <a:ext cx="720725" cy="1843088"/>
          </a:xfrm>
          <a:prstGeom prst="line">
            <a:avLst/>
          </a:prstGeom>
          <a:ln w="38100" cap="flat" cmpd="sng">
            <a:solidFill>
              <a:srgbClr val="800000"/>
            </a:solidFill>
            <a:prstDash val="solid"/>
            <a:headEnd type="none" w="med" len="med"/>
            <a:tailEnd type="triangle" w="med" len="med"/>
          </a:ln>
        </p:spPr>
        <p:txBody>
          <a:bodyPr/>
          <a:lstStyle/>
          <a:p/>
        </p:txBody>
      </p:sp>
      <p:sp>
        <p:nvSpPr>
          <p:cNvPr id="40969" name="文本框 40968">
            <a:hlinkClick r:id="rId8" action="ppaction://hlinksldjump"/>
          </p:cNvPr>
          <p:cNvSpPr txBox="1"/>
          <p:nvPr>
            <p:custDataLst>
              <p:tags r:id="rId9"/>
            </p:custDataLst>
          </p:nvPr>
        </p:nvSpPr>
        <p:spPr>
          <a:xfrm>
            <a:off x="7248525" y="1268413"/>
            <a:ext cx="3168650" cy="1073785"/>
          </a:xfrm>
          <a:prstGeom prst="rect">
            <a:avLst/>
          </a:prstGeom>
          <a:solidFill>
            <a:srgbClr val="FF99FF"/>
          </a:solidFill>
          <a:ln w="9525" cap="flat" cmpd="sng">
            <a:solidFill>
              <a:srgbClr val="800000"/>
            </a:solidFill>
            <a:prstDash val="solid"/>
            <a:miter/>
            <a:headEnd type="none" w="med" len="med"/>
            <a:tailEnd type="none" w="med" len="med"/>
          </a:ln>
        </p:spPr>
        <p:txBody>
          <a:bodyPr>
            <a:spAutoFit/>
          </a:bodyPr>
          <a:lstStyle/>
          <a:p>
            <a:pPr algn="ctr">
              <a:lnSpc>
                <a:spcPct val="65000"/>
              </a:lnSpc>
              <a:spcBef>
                <a:spcPct val="50000"/>
              </a:spcBef>
            </a:pPr>
            <a:r>
              <a:rPr lang="en-US" altLang="zh-CN" sz="2400" b="1">
                <a:latin typeface="Arial" panose="020B0604020202020204" pitchFamily="34" charset="0"/>
              </a:rPr>
              <a:t>1898</a:t>
            </a:r>
            <a:r>
              <a:rPr lang="zh-CN" altLang="en-US" sz="2400" b="1">
                <a:latin typeface="Arial" panose="020B0604020202020204" pitchFamily="34" charset="0"/>
              </a:rPr>
              <a:t>年 </a:t>
            </a:r>
            <a:endParaRPr lang="zh-CN" altLang="en-US" sz="2400" b="1">
              <a:latin typeface="Arial" panose="020B0604020202020204" pitchFamily="34" charset="0"/>
            </a:endParaRPr>
          </a:p>
          <a:p>
            <a:pPr algn="ctr">
              <a:lnSpc>
                <a:spcPct val="65000"/>
              </a:lnSpc>
              <a:spcBef>
                <a:spcPct val="50000"/>
              </a:spcBef>
            </a:pPr>
            <a:r>
              <a:rPr lang="en-US" altLang="zh-CN" b="1">
                <a:latin typeface="Arial" panose="020B0604020202020204" pitchFamily="34" charset="0"/>
              </a:rPr>
              <a:t>《</a:t>
            </a:r>
            <a:r>
              <a:rPr lang="zh-CN" altLang="en-US" b="1">
                <a:latin typeface="Arial" panose="020B0604020202020204" pitchFamily="34" charset="0"/>
              </a:rPr>
              <a:t>中英展拓香港界址专条</a:t>
            </a:r>
            <a:r>
              <a:rPr lang="en-US" altLang="zh-CN" b="1">
                <a:latin typeface="Arial" panose="020B0604020202020204" pitchFamily="34" charset="0"/>
              </a:rPr>
              <a:t>》</a:t>
            </a:r>
            <a:endParaRPr lang="en-US" altLang="zh-CN" b="1">
              <a:latin typeface="Arial" panose="020B0604020202020204" pitchFamily="34" charset="0"/>
            </a:endParaRPr>
          </a:p>
          <a:p>
            <a:pPr algn="ctr">
              <a:lnSpc>
                <a:spcPct val="65000"/>
              </a:lnSpc>
              <a:spcBef>
                <a:spcPct val="50000"/>
              </a:spcBef>
            </a:pPr>
            <a:r>
              <a:rPr lang="zh-CN" altLang="en-US" sz="2400" b="1">
                <a:latin typeface="Arial" panose="020B0604020202020204" pitchFamily="34" charset="0"/>
              </a:rPr>
              <a:t>租借新界</a:t>
            </a:r>
            <a:endParaRPr lang="zh-CN" altLang="en-US" sz="2400" b="1">
              <a:latin typeface="Arial" panose="020B0604020202020204" pitchFamily="34" charset="0"/>
            </a:endParaRPr>
          </a:p>
        </p:txBody>
      </p:sp>
      <p:sp>
        <p:nvSpPr>
          <p:cNvPr id="40970" name="矩形 40969"/>
          <p:cNvSpPr/>
          <p:nvPr>
            <p:custDataLst>
              <p:tags r:id="rId10"/>
            </p:custDataLst>
          </p:nvPr>
        </p:nvSpPr>
        <p:spPr>
          <a:xfrm rot="5400000">
            <a:off x="-125412" y="4033838"/>
            <a:ext cx="4267200" cy="609600"/>
          </a:xfrm>
          <a:prstGeom prst="rect">
            <a:avLst/>
          </a:prstGeom>
        </p:spPr>
        <p:txBody>
          <a:bodyPr vert="eaVert" wrap="none" fromWordArt="1">
            <a:prstTxWarp prst="textPlain">
              <a:avLst>
                <a:gd name="adj" fmla="val 50000"/>
              </a:avLst>
            </a:prstTxWarp>
            <a:normAutofit/>
          </a:bodyPr>
          <a:lstStyle/>
          <a:p>
            <a:pPr algn="ctr"/>
            <a:r>
              <a:rPr lang="zh-CN" altLang="en-US" sz="48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rPr>
              <a:t>香港问题的由来</a:t>
            </a:r>
            <a:endParaRPr lang="zh-CN" altLang="en-US" sz="48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1985"/>
          <p:cNvGrpSpPr/>
          <p:nvPr>
            <p:custDataLst>
              <p:tags r:id="rId1"/>
            </p:custDataLst>
          </p:nvPr>
        </p:nvGrpSpPr>
        <p:grpSpPr>
          <a:xfrm>
            <a:off x="1151255" y="0"/>
            <a:ext cx="10772140" cy="6858000"/>
            <a:chOff x="0" y="0"/>
            <a:chExt cx="5760" cy="4320"/>
          </a:xfrm>
        </p:grpSpPr>
        <p:pic>
          <p:nvPicPr>
            <p:cNvPr id="41987" name="图片 41986" descr="图片8"/>
            <p:cNvPicPr>
              <a:picLocks noChangeAspect="1"/>
            </p:cNvPicPr>
            <p:nvPr>
              <p:custDataLst>
                <p:tags r:id="rId2"/>
              </p:custDataLst>
            </p:nvPr>
          </p:nvPicPr>
          <p:blipFill>
            <a:blip r:embed="rId3">
              <a:lum bright="29999"/>
            </a:blip>
            <a:stretch>
              <a:fillRect/>
            </a:stretch>
          </p:blipFill>
          <p:spPr>
            <a:xfrm>
              <a:off x="0" y="0"/>
              <a:ext cx="5760" cy="4320"/>
            </a:xfrm>
            <a:prstGeom prst="rect">
              <a:avLst/>
            </a:prstGeom>
            <a:noFill/>
            <a:ln w="9525">
              <a:noFill/>
            </a:ln>
          </p:spPr>
        </p:pic>
        <p:pic>
          <p:nvPicPr>
            <p:cNvPr id="41988" name="图片 41987" descr="12"/>
            <p:cNvPicPr>
              <a:picLocks noChangeAspect="1"/>
            </p:cNvPicPr>
            <p:nvPr>
              <p:custDataLst>
                <p:tags r:id="rId4"/>
              </p:custDataLst>
            </p:nvPr>
          </p:nvPicPr>
          <p:blipFill>
            <a:blip r:embed="rId5"/>
            <a:stretch>
              <a:fillRect/>
            </a:stretch>
          </p:blipFill>
          <p:spPr>
            <a:xfrm>
              <a:off x="195" y="1080"/>
              <a:ext cx="4003" cy="3190"/>
            </a:xfrm>
            <a:prstGeom prst="rect">
              <a:avLst/>
            </a:prstGeom>
            <a:noFill/>
            <a:ln w="9525">
              <a:noFill/>
            </a:ln>
          </p:spPr>
        </p:pic>
        <p:sp>
          <p:nvSpPr>
            <p:cNvPr id="41989" name="圆角矩形标注 41988"/>
            <p:cNvSpPr/>
            <p:nvPr>
              <p:custDataLst>
                <p:tags r:id="rId6"/>
              </p:custDataLst>
            </p:nvPr>
          </p:nvSpPr>
          <p:spPr>
            <a:xfrm>
              <a:off x="3417" y="98"/>
              <a:ext cx="2221" cy="1810"/>
            </a:xfrm>
            <a:prstGeom prst="wedgeRoundRectCallout">
              <a:avLst>
                <a:gd name="adj1" fmla="val -135949"/>
                <a:gd name="adj2" fmla="val 47426"/>
                <a:gd name="adj3" fmla="val 16667"/>
              </a:avLst>
            </a:prstGeom>
            <a:solidFill>
              <a:srgbClr val="FFFFCC"/>
            </a:solidFill>
            <a:ln w="9525" cap="flat" cmpd="sng">
              <a:solidFill>
                <a:schemeClr val="tx1"/>
              </a:solidFill>
              <a:prstDash val="solid"/>
              <a:miter/>
              <a:headEnd type="none" w="med" len="med"/>
              <a:tailEnd type="none" w="med" len="med"/>
            </a:ln>
          </p:spPr>
          <p:txBody>
            <a:bodyPr/>
            <a:lstStyle/>
            <a:p>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1553</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年，葡萄牙人借口曝晒水浸货物，强行进入澳门</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1557</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年，葡萄牙通过贿赂明朝官员，取得在澳门的定居权</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gn="ct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41989"/>
            <p:cNvGrpSpPr/>
            <p:nvPr>
              <p:custDataLst>
                <p:tags r:id="rId7"/>
              </p:custDataLst>
            </p:nvPr>
          </p:nvGrpSpPr>
          <p:grpSpPr>
            <a:xfrm>
              <a:off x="158" y="346"/>
              <a:ext cx="5321" cy="3074"/>
              <a:chOff x="158" y="346"/>
              <a:chExt cx="5321" cy="3074"/>
            </a:xfrm>
          </p:grpSpPr>
          <p:sp>
            <p:nvSpPr>
              <p:cNvPr id="41991" name="圆角矩形标注 41990"/>
              <p:cNvSpPr/>
              <p:nvPr>
                <p:custDataLst>
                  <p:tags r:id="rId8"/>
                </p:custDataLst>
              </p:nvPr>
            </p:nvSpPr>
            <p:spPr>
              <a:xfrm>
                <a:off x="3379" y="2069"/>
                <a:ext cx="2100" cy="1351"/>
              </a:xfrm>
              <a:prstGeom prst="wedgeRoundRectCallout">
                <a:avLst>
                  <a:gd name="adj1" fmla="val -123963"/>
                  <a:gd name="adj2" fmla="val 17148"/>
                  <a:gd name="adj3" fmla="val 16667"/>
                </a:avLst>
              </a:prstGeom>
              <a:solidFill>
                <a:srgbClr val="99FF99"/>
              </a:solidFill>
              <a:ln w="9525" cap="flat" cmpd="sng">
                <a:solidFill>
                  <a:schemeClr val="tx1"/>
                </a:solidFill>
                <a:prstDash val="solid"/>
                <a:miter/>
                <a:headEnd type="none" w="med" len="med"/>
                <a:tailEnd type="none" w="med" len="med"/>
              </a:ln>
            </p:spPr>
            <p:txBody>
              <a:bodyPr/>
              <a:lstStyle/>
              <a:p>
                <a:pPr>
                  <a:spcBef>
                    <a:spcPct val="20000"/>
                  </a:spcBef>
                </a:pP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世纪五六十年代，葡萄牙人先后侵占了氹仔岛和路环岛</a:t>
                </a:r>
                <a:endPar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992" name="矩形 41991"/>
              <p:cNvSpPr/>
              <p:nvPr>
                <p:custDataLst>
                  <p:tags r:id="rId9"/>
                </p:custDataLst>
              </p:nvPr>
            </p:nvSpPr>
            <p:spPr>
              <a:xfrm>
                <a:off x="158" y="346"/>
                <a:ext cx="2587" cy="484"/>
              </a:xfrm>
              <a:prstGeom prst="rect">
                <a:avLst/>
              </a:prstGeom>
              <a:noFill/>
              <a:ln w="9525">
                <a:noFill/>
              </a:ln>
              <a:effectLst>
                <a:prstShdw prst="shdw12" dir="16200000">
                  <a:schemeClr val="bg2">
                    <a:alpha val="50000"/>
                  </a:schemeClr>
                </a:prstShdw>
              </a:effectLst>
            </p:spPr>
            <p:txBody>
              <a:bodyPr>
                <a:spAutoFit/>
              </a:bodyPr>
              <a:lstStyle/>
              <a:p>
                <a:r>
                  <a:rPr lang="zh-CN" altLang="en-US" sz="4400" b="1">
                    <a:solidFill>
                      <a:srgbClr val="FF0000"/>
                    </a:solidFill>
                    <a:effectLst>
                      <a:outerShdw blurRad="38100" dist="38100" dir="2700000">
                        <a:srgbClr val="C0C0C0"/>
                      </a:outerShdw>
                    </a:effectLst>
                    <a:latin typeface="微软雅黑" panose="020B0503020204020204" pitchFamily="34" charset="-122"/>
                    <a:ea typeface="微软雅黑" panose="020B0503020204020204" pitchFamily="34" charset="-122"/>
                  </a:rPr>
                  <a:t>澳门问题由来</a:t>
                </a:r>
                <a:endParaRPr lang="zh-CN" altLang="en-US" sz="4400" b="1">
                  <a:solidFill>
                    <a:srgbClr val="FF0000"/>
                  </a:solidFill>
                  <a:effectLst>
                    <a:outerShdw blurRad="38100" dist="38100" dir="2700000">
                      <a:srgbClr val="C0C0C0"/>
                    </a:outerShdw>
                  </a:effectLst>
                  <a:latin typeface="微软雅黑" panose="020B0503020204020204" pitchFamily="34" charset="-122"/>
                  <a:ea typeface="微软雅黑" panose="020B0503020204020204" pitchFamily="34" charset="-122"/>
                </a:endParaRPr>
              </a:p>
            </p:txBody>
          </p:sp>
          <p:sp>
            <p:nvSpPr>
              <p:cNvPr id="41993" name="文本框 41992"/>
              <p:cNvSpPr txBox="1"/>
              <p:nvPr>
                <p:custDataLst>
                  <p:tags r:id="rId10"/>
                </p:custDataLst>
              </p:nvPr>
            </p:nvSpPr>
            <p:spPr>
              <a:xfrm>
                <a:off x="3422" y="2932"/>
                <a:ext cx="859" cy="368"/>
              </a:xfrm>
              <a:prstGeom prst="rect">
                <a:avLst/>
              </a:prstGeom>
              <a:noFill/>
              <a:ln w="9525">
                <a:noFill/>
              </a:ln>
              <a:effectLst>
                <a:prstShdw prst="shdw12" dir="16200000">
                  <a:schemeClr val="bg2">
                    <a:alpha val="50000"/>
                  </a:schemeClr>
                </a:prstShdw>
              </a:effectLst>
            </p:spPr>
            <p:txBody>
              <a:bodyPr wrap="square">
                <a:spAutoFit/>
              </a:bodyPr>
              <a:lstStyle/>
              <a:p>
                <a:r>
                  <a:rPr lang="en-US" altLang="zh-CN" sz="3200" b="1" err="1">
                    <a:solidFill>
                      <a:srgbClr val="FF3300"/>
                    </a:solidFill>
                    <a:latin typeface="微软雅黑" panose="020B0503020204020204" pitchFamily="34" charset="-122"/>
                    <a:ea typeface="微软雅黑" panose="020B0503020204020204" pitchFamily="34" charset="-122"/>
                  </a:rPr>
                  <a:t>dàng</a:t>
                </a:r>
                <a:endParaRPr lang="en-US" altLang="zh-CN" sz="3200" b="1" err="1">
                  <a:solidFill>
                    <a:srgbClr val="FF3300"/>
                  </a:solidFill>
                  <a:latin typeface="微软雅黑" panose="020B0503020204020204" pitchFamily="34" charset="-122"/>
                  <a:ea typeface="微软雅黑" panose="020B0503020204020204" pitchFamily="34" charset="-122"/>
                </a:endParaRPr>
              </a:p>
            </p:txBody>
          </p:sp>
        </p:grpSp>
      </p:gr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77900" y="1650365"/>
            <a:ext cx="11809095" cy="1938020"/>
          </a:xfrm>
          <a:prstGeom prst="rect">
            <a:avLst/>
          </a:prstGeom>
          <a:noFill/>
        </p:spPr>
        <p:txBody>
          <a:bodyPr wrap="none" rtlCol="0">
            <a:spAutoFit/>
          </a:bodyPr>
          <a:p>
            <a:r>
              <a:rPr lang="zh-CN" altLang="en-US" sz="4000" b="1">
                <a:solidFill>
                  <a:srgbClr val="FF0000"/>
                </a:solidFill>
              </a:rPr>
              <a:t>外交：</a:t>
            </a:r>
            <a:r>
              <a:rPr lang="en-US" altLang="zh-CN" sz="4000" b="1">
                <a:solidFill>
                  <a:srgbClr val="FF0000"/>
                </a:solidFill>
              </a:rPr>
              <a:t>1.</a:t>
            </a:r>
            <a:r>
              <a:rPr lang="zh-CN" altLang="en-US" sz="4000">
                <a:solidFill>
                  <a:srgbClr val="00B050"/>
                </a:solidFill>
              </a:rPr>
              <a:t>改革开放以来，全方位外交布局；</a:t>
            </a:r>
            <a:endParaRPr lang="zh-CN" altLang="en-US" sz="4000">
              <a:solidFill>
                <a:srgbClr val="00B050"/>
              </a:solidFill>
            </a:endParaRPr>
          </a:p>
          <a:p>
            <a:r>
              <a:rPr lang="en-US" altLang="zh-CN" sz="4000">
                <a:solidFill>
                  <a:srgbClr val="00B050"/>
                </a:solidFill>
              </a:rPr>
              <a:t>         </a:t>
            </a:r>
            <a:r>
              <a:rPr lang="en-US" altLang="zh-CN" sz="4000">
                <a:solidFill>
                  <a:srgbClr val="FF0000"/>
                </a:solidFill>
              </a:rPr>
              <a:t>  2.</a:t>
            </a:r>
            <a:r>
              <a:rPr lang="zh-CN" altLang="en-US" sz="4000">
                <a:solidFill>
                  <a:srgbClr val="00B050"/>
                </a:solidFill>
              </a:rPr>
              <a:t>中共十八大以来，中国推动建设相互尊重、</a:t>
            </a:r>
            <a:endParaRPr lang="zh-CN" altLang="en-US" sz="4000">
              <a:solidFill>
                <a:srgbClr val="00B050"/>
              </a:solidFill>
            </a:endParaRPr>
          </a:p>
          <a:p>
            <a:r>
              <a:rPr lang="zh-CN" altLang="en-US" sz="4000">
                <a:solidFill>
                  <a:srgbClr val="00B050"/>
                </a:solidFill>
              </a:rPr>
              <a:t>公平正义、合作共赢的新型国际关系</a:t>
            </a:r>
            <a:endParaRPr lang="zh-CN" altLang="en-US" sz="4000">
              <a:solidFill>
                <a:srgbClr val="00B050"/>
              </a:solidFill>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标题 1"/>
          <p:cNvSpPr>
            <a:spLocks noGrp="1"/>
          </p:cNvSpPr>
          <p:nvPr>
            <p:ph type="title"/>
          </p:nvPr>
        </p:nvSpPr>
        <p:spPr>
          <a:xfrm>
            <a:off x="2254885" y="1626235"/>
            <a:ext cx="8240395" cy="1617345"/>
          </a:xfrm>
        </p:spPr>
        <p:txBody>
          <a:bodyPr anchor="ctr" anchorCtr="0">
            <a:normAutofit fontScale="90000"/>
          </a:bodyPr>
          <a:p>
            <a:pPr algn="l"/>
            <a:r>
              <a:rPr lang="en-US" altLang="zh-CN"/>
              <a:t>1.</a:t>
            </a:r>
            <a:r>
              <a:rPr lang="zh-CN" altLang="en-US"/>
              <a:t>改革开放、</a:t>
            </a:r>
            <a:br>
              <a:rPr lang="zh-CN" altLang="en-US"/>
            </a:br>
            <a:r>
              <a:rPr lang="en-US" altLang="zh-CN"/>
              <a:t>2.</a:t>
            </a:r>
            <a:r>
              <a:rPr lang="zh-CN" altLang="en-US"/>
              <a:t>对外开放、</a:t>
            </a:r>
            <a:br>
              <a:rPr lang="zh-CN" altLang="en-US"/>
            </a:br>
            <a:r>
              <a:rPr lang="en-US" altLang="zh-CN"/>
              <a:t>3.</a:t>
            </a:r>
            <a:r>
              <a:rPr lang="zh-CN" altLang="en-US"/>
              <a:t>农村、城市经济体制改革、</a:t>
            </a:r>
            <a:br>
              <a:rPr lang="zh-CN" altLang="en-US"/>
            </a:br>
            <a:r>
              <a:rPr lang="en-US" altLang="zh-CN"/>
              <a:t>4.</a:t>
            </a:r>
            <a:r>
              <a:rPr lang="zh-CN" altLang="en-US"/>
              <a:t>社会主义市场经济体制的建立</a:t>
            </a:r>
            <a:endParaRPr lang="zh-CN" altLang="en-US"/>
          </a:p>
        </p:txBody>
      </p:sp>
      <p:sp>
        <p:nvSpPr>
          <p:cNvPr id="59394" name="Text Box 2"/>
          <p:cNvSpPr txBox="1"/>
          <p:nvPr/>
        </p:nvSpPr>
        <p:spPr>
          <a:xfrm>
            <a:off x="1778000" y="152400"/>
            <a:ext cx="5080000" cy="768350"/>
          </a:xfrm>
          <a:prstGeom prst="rect">
            <a:avLst/>
          </a:prstGeom>
          <a:noFill/>
          <a:ln w="9525">
            <a:noFill/>
          </a:ln>
        </p:spPr>
        <p:txBody>
          <a:bodyPr anchor="t" anchorCtr="0">
            <a:spAutoFit/>
          </a:bodyPr>
          <a:p>
            <a:r>
              <a:rPr lang="zh-CN" altLang="en-US" sz="4400" dirty="0">
                <a:solidFill>
                  <a:srgbClr val="FF0000"/>
                </a:solidFill>
                <a:latin typeface="黑体" panose="02010609060101010101" charset="-122"/>
                <a:ea typeface="微软雅黑" panose="020B0503020204020204" pitchFamily="34" charset="-122"/>
                <a:sym typeface="黑体" panose="02010609060101010101" charset="-122"/>
              </a:rPr>
              <a:t>二、经济</a:t>
            </a:r>
            <a:endParaRPr lang="zh-CN" altLang="en-US" sz="4400" b="0" dirty="0">
              <a:solidFill>
                <a:srgbClr val="FF0000"/>
              </a:solidFill>
              <a:latin typeface="黑体" panose="02010609060101010101" charset="-122"/>
              <a:ea typeface="微软雅黑" panose="020B0503020204020204" pitchFamily="34" charset="-122"/>
              <a:sym typeface="黑体" panose="02010609060101010101" charset="-12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71684" name="Text Box 4"/>
          <p:cNvSpPr txBox="1"/>
          <p:nvPr/>
        </p:nvSpPr>
        <p:spPr>
          <a:xfrm>
            <a:off x="1181100" y="802958"/>
            <a:ext cx="8039100" cy="734060"/>
          </a:xfrm>
          <a:prstGeom prst="rect">
            <a:avLst/>
          </a:prstGeom>
          <a:noFill/>
          <a:ln w="9525">
            <a:noFill/>
          </a:ln>
        </p:spPr>
        <p:txBody>
          <a:bodyPr anchor="ctr" anchorCtr="0">
            <a:spAutoFit/>
          </a:bodyPr>
          <a:p>
            <a:pPr indent="268605">
              <a:lnSpc>
                <a:spcPct val="95000"/>
              </a:lnSpc>
              <a:spcBef>
                <a:spcPct val="35000"/>
              </a:spcBef>
            </a:pPr>
            <a:r>
              <a:rPr lang="zh-CN" altLang="en-US" sz="4400" b="1" dirty="0">
                <a:solidFill>
                  <a:srgbClr val="FF0000"/>
                </a:solidFill>
                <a:latin typeface="楷体_GB2312" pitchFamily="49" charset="-122"/>
                <a:ea typeface="楷体" panose="02010609060101010101" pitchFamily="49" charset="-122"/>
                <a:sym typeface="Arial" panose="020B0604020202020204" pitchFamily="34" charset="0"/>
              </a:rPr>
              <a:t>（一）改革开放：</a:t>
            </a:r>
            <a:endParaRPr lang="zh-CN" altLang="en-US" sz="4400" b="1" dirty="0">
              <a:solidFill>
                <a:srgbClr val="FF0000"/>
              </a:solidFill>
              <a:latin typeface="楷体_GB2312" pitchFamily="49" charset="-122"/>
              <a:ea typeface="楷体" panose="02010609060101010101" pitchFamily="49" charset="-122"/>
              <a:sym typeface="Arial" panose="020B0604020202020204" pitchFamily="34" charset="0"/>
            </a:endParaRPr>
          </a:p>
        </p:txBody>
      </p:sp>
      <p:sp>
        <p:nvSpPr>
          <p:cNvPr id="71685" name="Text Box 5"/>
          <p:cNvSpPr txBox="1"/>
          <p:nvPr/>
        </p:nvSpPr>
        <p:spPr>
          <a:xfrm>
            <a:off x="445770" y="1351280"/>
            <a:ext cx="11388725" cy="3634740"/>
          </a:xfrm>
          <a:prstGeom prst="rect">
            <a:avLst/>
          </a:prstGeom>
          <a:noFill/>
          <a:ln w="9525">
            <a:noFill/>
          </a:ln>
        </p:spPr>
        <p:txBody>
          <a:bodyPr wrap="square" anchor="t" anchorCtr="0">
            <a:spAutoFit/>
          </a:bodyPr>
          <a:p>
            <a:pPr>
              <a:lnSpc>
                <a:spcPct val="120000"/>
              </a:lnSpc>
            </a:pPr>
            <a:r>
              <a:rPr lang="zh-CN" altLang="zh-CN" sz="3200" b="1" dirty="0">
                <a:latin typeface="楷体" panose="02010609060101010101" pitchFamily="49" charset="-122"/>
                <a:ea typeface="楷体" panose="02010609060101010101" pitchFamily="49" charset="-122"/>
                <a:sym typeface="宋体" panose="02010600030101010101" pitchFamily="2" charset="-122"/>
              </a:rPr>
              <a:t>1</a:t>
            </a:r>
            <a:r>
              <a:rPr lang="zh-CN" altLang="en-US" sz="3200" b="1" dirty="0">
                <a:latin typeface="楷体" panose="02010609060101010101" pitchFamily="49" charset="-122"/>
                <a:ea typeface="楷体" panose="02010609060101010101" pitchFamily="49" charset="-122"/>
                <a:sym typeface="宋体" panose="02010600030101010101" pitchFamily="2" charset="-122"/>
              </a:rPr>
              <a:t>、含义：改革主要包含政治体制改革和经济体制改革，经济体制改革分农村和城市；开放主要是对外开放。</a:t>
            </a:r>
            <a:endParaRPr lang="zh-CN" altLang="en-US" sz="3200" b="1" dirty="0">
              <a:latin typeface="楷体" panose="02010609060101010101" pitchFamily="49" charset="-122"/>
              <a:ea typeface="楷体" panose="02010609060101010101" pitchFamily="49" charset="-122"/>
              <a:sym typeface="宋体" panose="02010600030101010101" pitchFamily="2" charset="-122"/>
            </a:endParaRPr>
          </a:p>
          <a:p>
            <a:pPr>
              <a:lnSpc>
                <a:spcPct val="120000"/>
              </a:lnSpc>
            </a:pPr>
            <a:r>
              <a:rPr lang="zh-CN" altLang="zh-CN" sz="3200" b="1" dirty="0">
                <a:latin typeface="楷体" panose="02010609060101010101" pitchFamily="49" charset="-122"/>
                <a:ea typeface="楷体" panose="02010609060101010101" pitchFamily="49" charset="-122"/>
                <a:sym typeface="宋体" panose="02010600030101010101" pitchFamily="2" charset="-122"/>
              </a:rPr>
              <a:t>2</a:t>
            </a:r>
            <a:r>
              <a:rPr lang="zh-CN" altLang="en-US" sz="3200" b="1" dirty="0">
                <a:latin typeface="楷体" panose="02010609060101010101" pitchFamily="49" charset="-122"/>
                <a:ea typeface="楷体" panose="02010609060101010101" pitchFamily="49" charset="-122"/>
                <a:sym typeface="宋体" panose="02010600030101010101" pitchFamily="2" charset="-122"/>
              </a:rPr>
              <a:t>、对外开放与旧中国的“门户开放”本质的区别：对外开放是建立在维护国家主权、平等互利基础上的，有利于我国的现代化建设，而旧中国的“开放”是建立在不平等的基础上的，为帝国主义侵略政策服务的。</a:t>
            </a:r>
            <a:endParaRPr lang="zh-CN" altLang="en-US" sz="3200" b="1" dirty="0">
              <a:latin typeface="楷体" panose="02010609060101010101" pitchFamily="49" charset="-122"/>
              <a:ea typeface="楷体" panose="02010609060101010101" pitchFamily="49" charset="-122"/>
              <a:sym typeface="宋体" panose="02010600030101010101" pitchFamily="2" charset="-122"/>
            </a:endParaRPr>
          </a:p>
        </p:txBody>
      </p:sp>
      <p:sp>
        <p:nvSpPr>
          <p:cNvPr id="72709" name="Text Box 5"/>
          <p:cNvSpPr txBox="1"/>
          <p:nvPr/>
        </p:nvSpPr>
        <p:spPr>
          <a:xfrm>
            <a:off x="523875" y="5081905"/>
            <a:ext cx="11310620" cy="645160"/>
          </a:xfrm>
          <a:prstGeom prst="rect">
            <a:avLst/>
          </a:prstGeom>
          <a:noFill/>
          <a:ln w="9525">
            <a:noFill/>
          </a:ln>
        </p:spPr>
        <p:txBody>
          <a:bodyPr wrap="square" anchor="t" anchorCtr="0">
            <a:spAutoFit/>
          </a:bodyPr>
          <a:p>
            <a:r>
              <a:rPr lang="zh-CN" altLang="zh-CN" sz="2800" dirty="0">
                <a:latin typeface="楷体" panose="02010609060101010101" pitchFamily="49" charset="-122"/>
                <a:ea typeface="楷体" panose="02010609060101010101" pitchFamily="49" charset="-122"/>
                <a:sym typeface="宋体" panose="02010600030101010101" pitchFamily="2" charset="-122"/>
              </a:rPr>
              <a:t>3</a:t>
            </a:r>
            <a:r>
              <a:rPr lang="zh-CN" altLang="en-US" sz="3600" dirty="0">
                <a:latin typeface="楷体" panose="02010609060101010101" pitchFamily="49" charset="-122"/>
                <a:ea typeface="楷体" panose="02010609060101010101" pitchFamily="49" charset="-122"/>
                <a:sym typeface="宋体" panose="02010600030101010101" pitchFamily="2" charset="-122"/>
              </a:rPr>
              <a:t>、中国共产党历史上三次工作重心的转移：</a:t>
            </a:r>
            <a:endParaRPr lang="zh-CN" altLang="en-US" sz="3600" dirty="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blinds(horizontal)">
                                      <p:cBhvr>
                                        <p:cTn id="7" dur="500"/>
                                        <p:tgtEl>
                                          <p:spTgt spid="7168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685">
                                            <p:txEl>
                                              <p:charRg st="0" end="49"/>
                                            </p:txEl>
                                          </p:spTgt>
                                        </p:tgtEl>
                                        <p:attrNameLst>
                                          <p:attrName>style.visibility</p:attrName>
                                        </p:attrNameLst>
                                      </p:cBhvr>
                                      <p:to>
                                        <p:strVal val="visible"/>
                                      </p:to>
                                    </p:set>
                                    <p:animEffect transition="in" filter="blinds(horizontal)">
                                      <p:cBhvr>
                                        <p:cTn id="12" dur="500"/>
                                        <p:tgtEl>
                                          <p:spTgt spid="71685">
                                            <p:txEl>
                                              <p:charRg st="0" end="4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685">
                                            <p:txEl>
                                              <p:charRg st="49" end="144"/>
                                            </p:txEl>
                                          </p:spTgt>
                                        </p:tgtEl>
                                        <p:attrNameLst>
                                          <p:attrName>style.visibility</p:attrName>
                                        </p:attrNameLst>
                                      </p:cBhvr>
                                      <p:to>
                                        <p:strVal val="visible"/>
                                      </p:to>
                                    </p:set>
                                    <p:animEffect transition="in" filter="wipe(down)">
                                      <p:cBhvr>
                                        <p:cTn id="17" dur="500"/>
                                        <p:tgtEl>
                                          <p:spTgt spid="71685">
                                            <p:txEl>
                                              <p:charRg st="49" end="14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2709"/>
                                        </p:tgtEl>
                                        <p:attrNameLst>
                                          <p:attrName>style.visibility</p:attrName>
                                        </p:attrNameLst>
                                      </p:cBhvr>
                                      <p:to>
                                        <p:strVal val="visible"/>
                                      </p:to>
                                    </p:set>
                                    <p:animEffect transition="in" filter="blinds(horizontal)">
                                      <p:cBhvr>
                                        <p:cTn id="22" dur="500"/>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ldLvl="0"/>
      <p:bldP spid="72709" grpId="0" bldLvl="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Text Box 2"/>
          <p:cNvSpPr txBox="1"/>
          <p:nvPr/>
        </p:nvSpPr>
        <p:spPr>
          <a:xfrm>
            <a:off x="1524000" y="188913"/>
            <a:ext cx="9144000" cy="706755"/>
          </a:xfrm>
          <a:prstGeom prst="rect">
            <a:avLst/>
          </a:prstGeom>
          <a:solidFill>
            <a:srgbClr val="FF0000"/>
          </a:solidFill>
          <a:ln w="9525">
            <a:noFill/>
          </a:ln>
        </p:spPr>
        <p:txBody>
          <a:bodyPr anchor="t" anchorCtr="0">
            <a:spAutoFit/>
          </a:bodyPr>
          <a:p>
            <a:pPr algn="ctr">
              <a:spcBef>
                <a:spcPct val="50000"/>
              </a:spcBef>
            </a:pPr>
            <a:r>
              <a:rPr lang="zh-CN" altLang="en-US" sz="4000" dirty="0">
                <a:solidFill>
                  <a:schemeClr val="bg1"/>
                </a:solidFill>
                <a:latin typeface="Times New Roman" panose="02020603050405020304" charset="0"/>
                <a:ea typeface="华文行楷" panose="02010800040101010101" charset="-122"/>
              </a:rPr>
              <a:t>中国共产党三次工作重心转移</a:t>
            </a:r>
            <a:endParaRPr lang="zh-CN" altLang="en-US" sz="4000" dirty="0">
              <a:solidFill>
                <a:schemeClr val="bg1"/>
              </a:solidFill>
              <a:latin typeface="Times New Roman" panose="02020603050405020304" charset="0"/>
              <a:ea typeface="华文行楷" panose="02010800040101010101" charset="-122"/>
            </a:endParaRPr>
          </a:p>
        </p:txBody>
      </p:sp>
      <p:sp>
        <p:nvSpPr>
          <p:cNvPr id="61442" name="Text Box 3"/>
          <p:cNvSpPr txBox="1"/>
          <p:nvPr/>
        </p:nvSpPr>
        <p:spPr>
          <a:xfrm>
            <a:off x="2209800" y="2362200"/>
            <a:ext cx="7162800" cy="460375"/>
          </a:xfrm>
          <a:prstGeom prst="rect">
            <a:avLst/>
          </a:prstGeom>
          <a:noFill/>
          <a:ln w="9525">
            <a:noFill/>
          </a:ln>
        </p:spPr>
        <p:txBody>
          <a:bodyPr anchor="t" anchorCtr="0">
            <a:spAutoFit/>
          </a:bodyPr>
          <a:p>
            <a:pPr>
              <a:spcBef>
                <a:spcPct val="50000"/>
              </a:spcBef>
            </a:pPr>
            <a:endParaRPr lang="zh-CN" altLang="zh-CN" sz="2400" b="0" dirty="0">
              <a:solidFill>
                <a:schemeClr val="bg1"/>
              </a:solidFill>
              <a:latin typeface="Times New Roman" panose="02020603050405020304" charset="0"/>
              <a:ea typeface="宋体" panose="02010600030101010101" pitchFamily="2" charset="-122"/>
            </a:endParaRPr>
          </a:p>
        </p:txBody>
      </p:sp>
      <p:sp>
        <p:nvSpPr>
          <p:cNvPr id="61443" name="Text Box 4"/>
          <p:cNvSpPr txBox="1"/>
          <p:nvPr/>
        </p:nvSpPr>
        <p:spPr>
          <a:xfrm>
            <a:off x="2209800" y="1600200"/>
            <a:ext cx="7162800" cy="460375"/>
          </a:xfrm>
          <a:prstGeom prst="rect">
            <a:avLst/>
          </a:prstGeom>
          <a:noFill/>
          <a:ln w="9525">
            <a:noFill/>
          </a:ln>
        </p:spPr>
        <p:txBody>
          <a:bodyPr anchor="t" anchorCtr="0">
            <a:spAutoFit/>
          </a:bodyPr>
          <a:p>
            <a:pPr>
              <a:spcBef>
                <a:spcPct val="50000"/>
              </a:spcBef>
            </a:pPr>
            <a:endParaRPr lang="zh-CN" altLang="zh-CN" sz="2400" b="0" dirty="0">
              <a:solidFill>
                <a:schemeClr val="bg1"/>
              </a:solidFill>
              <a:latin typeface="Times New Roman" panose="02020603050405020304" charset="0"/>
              <a:ea typeface="宋体" panose="02010600030101010101" pitchFamily="2" charset="-122"/>
            </a:endParaRPr>
          </a:p>
        </p:txBody>
      </p:sp>
      <p:graphicFrame>
        <p:nvGraphicFramePr>
          <p:cNvPr id="73733" name="Group 5"/>
          <p:cNvGraphicFramePr>
            <a:graphicFrameLocks noGrp="1"/>
          </p:cNvGraphicFramePr>
          <p:nvPr/>
        </p:nvGraphicFramePr>
        <p:xfrm>
          <a:off x="1524000" y="914400"/>
          <a:ext cx="9144000" cy="5491480"/>
        </p:xfrm>
        <a:graphic>
          <a:graphicData uri="http://schemas.openxmlformats.org/drawingml/2006/table">
            <a:tbl>
              <a:tblPr/>
              <a:tblGrid>
                <a:gridCol w="1339850"/>
                <a:gridCol w="2051050"/>
                <a:gridCol w="2127250"/>
                <a:gridCol w="3625850"/>
              </a:tblGrid>
              <a:tr h="116522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800" b="0" i="0" u="none" strike="noStrike" cap="none" normalizeH="0" baseline="0" smtClean="0">
                          <a:ln>
                            <a:noFill/>
                          </a:ln>
                          <a:solidFill>
                            <a:schemeClr val="bg1"/>
                          </a:solidFill>
                          <a:effectLst/>
                          <a:latin typeface="黑体" panose="02010609060101010101" charset="-122"/>
                          <a:ea typeface="黑体" panose="02010609060101010101" charset="-122"/>
                        </a:rPr>
                        <a:t> </a:t>
                      </a:r>
                      <a:r>
                        <a:rPr kumimoji="0" lang="zh-CN" sz="2800" b="1" i="0" u="none" strike="noStrike" cap="none" normalizeH="0" baseline="0" smtClean="0">
                          <a:ln>
                            <a:noFill/>
                          </a:ln>
                          <a:solidFill>
                            <a:schemeClr val="bg1"/>
                          </a:solidFill>
                          <a:effectLst/>
                          <a:latin typeface="黑体" panose="02010609060101010101" charset="-122"/>
                          <a:ea typeface="黑体" panose="02010609060101010101" charset="-122"/>
                        </a:rPr>
                        <a:t>时间</a:t>
                      </a:r>
                      <a:endParaRPr kumimoji="0" lang="zh-CN" sz="2800" b="1" i="0" u="none" strike="noStrike" cap="none" normalizeH="0" baseline="0" smtClean="0">
                        <a:ln>
                          <a:noFill/>
                        </a:ln>
                        <a:solidFill>
                          <a:schemeClr val="bg1"/>
                        </a:solidFill>
                        <a:effectLst/>
                        <a:latin typeface="黑体" panose="02010609060101010101" charset="-122"/>
                        <a:ea typeface="黑体" panose="02010609060101010101"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800" b="0" i="0" u="none" strike="noStrike" cap="none" normalizeH="0" baseline="0" smtClean="0">
                          <a:ln>
                            <a:noFill/>
                          </a:ln>
                          <a:solidFill>
                            <a:schemeClr val="bg1"/>
                          </a:solidFill>
                          <a:effectLst/>
                          <a:latin typeface="黑体" panose="02010609060101010101" charset="-122"/>
                          <a:ea typeface="黑体" panose="02010609060101010101" charset="-122"/>
                        </a:rPr>
                        <a:t>   </a:t>
                      </a:r>
                      <a:r>
                        <a:rPr kumimoji="0" lang="zh-CN" sz="2800" b="1" i="0" u="none" strike="noStrike" cap="none" normalizeH="0" baseline="0" smtClean="0">
                          <a:ln>
                            <a:noFill/>
                          </a:ln>
                          <a:solidFill>
                            <a:schemeClr val="bg1"/>
                          </a:solidFill>
                          <a:effectLst/>
                          <a:latin typeface="黑体" panose="02010609060101010101" charset="-122"/>
                          <a:ea typeface="黑体" panose="02010609060101010101" charset="-122"/>
                        </a:rPr>
                        <a:t>背景</a:t>
                      </a:r>
                      <a:endParaRPr kumimoji="0" lang="zh-CN" sz="2800" b="1" i="0" u="none" strike="noStrike" cap="none" normalizeH="0" baseline="0" smtClean="0">
                        <a:ln>
                          <a:noFill/>
                        </a:ln>
                        <a:solidFill>
                          <a:schemeClr val="bg1"/>
                        </a:solidFill>
                        <a:effectLst/>
                        <a:latin typeface="黑体" panose="02010609060101010101" charset="-122"/>
                        <a:ea typeface="黑体" panose="02010609060101010101"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bg1"/>
                          </a:solidFill>
                          <a:effectLst/>
                          <a:latin typeface="黑体" panose="02010609060101010101" charset="-122"/>
                          <a:ea typeface="黑体" panose="02010609060101010101" charset="-122"/>
                        </a:rPr>
                        <a:t>内容</a:t>
                      </a:r>
                      <a:endParaRPr kumimoji="0" lang="zh-CN" sz="2800" b="1" i="0" u="none" strike="noStrike" cap="none" normalizeH="0" baseline="0" smtClean="0">
                        <a:ln>
                          <a:noFill/>
                        </a:ln>
                        <a:solidFill>
                          <a:schemeClr val="bg1"/>
                        </a:solidFill>
                        <a:effectLst/>
                        <a:latin typeface="黑体" panose="02010609060101010101" charset="-122"/>
                        <a:ea typeface="黑体" panose="02010609060101010101"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zh-CN" sz="2800" b="0" i="0" u="none" strike="noStrike" cap="none" normalizeH="0" baseline="0" smtClean="0">
                          <a:ln>
                            <a:noFill/>
                          </a:ln>
                          <a:solidFill>
                            <a:schemeClr val="bg1"/>
                          </a:solidFill>
                          <a:effectLst/>
                          <a:latin typeface="黑体" panose="02010609060101010101" charset="-122"/>
                          <a:ea typeface="黑体" panose="02010609060101010101" charset="-122"/>
                        </a:rPr>
                        <a:t> </a:t>
                      </a:r>
                      <a:r>
                        <a:rPr kumimoji="0" lang="zh-CN" sz="2800" b="1" i="0" u="none" strike="noStrike" cap="none" normalizeH="0" baseline="0" smtClean="0">
                          <a:ln>
                            <a:noFill/>
                          </a:ln>
                          <a:solidFill>
                            <a:schemeClr val="bg1"/>
                          </a:solidFill>
                          <a:effectLst/>
                          <a:latin typeface="黑体" panose="02010609060101010101" charset="-122"/>
                          <a:ea typeface="黑体" panose="02010609060101010101" charset="-122"/>
                        </a:rPr>
                        <a:t>意义</a:t>
                      </a:r>
                      <a:endParaRPr kumimoji="0" lang="zh-CN" sz="2800" b="1" i="0" u="none" strike="noStrike" cap="none" normalizeH="0" baseline="0" smtClean="0">
                        <a:ln>
                          <a:noFill/>
                        </a:ln>
                        <a:solidFill>
                          <a:schemeClr val="bg1"/>
                        </a:solidFill>
                        <a:effectLst/>
                        <a:latin typeface="黑体" panose="02010609060101010101" charset="-122"/>
                        <a:ea typeface="黑体" panose="02010609060101010101"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r>
              <a:tr h="137160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bg1"/>
                          </a:solidFill>
                          <a:effectLst/>
                          <a:latin typeface="Arial" panose="020B0604020202020204" pitchFamily="34" charset="0"/>
                          <a:ea typeface="黑体" panose="02010609060101010101" charset="-122"/>
                        </a:rPr>
                        <a:t>大革命失败</a:t>
                      </a:r>
                      <a:endParaRPr kumimoji="0" lang="zh-CN" sz="2800" b="1" i="0" u="none" strike="noStrike" cap="none" normalizeH="0" baseline="0" smtClean="0">
                        <a:ln>
                          <a:noFill/>
                        </a:ln>
                        <a:solidFill>
                          <a:schemeClr val="bg1"/>
                        </a:solidFill>
                        <a:effectLst/>
                        <a:latin typeface="Arial" panose="020B0604020202020204" pitchFamily="34" charset="0"/>
                        <a:ea typeface="黑体" panose="02010609060101010101"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smtClean="0">
                        <a:ln>
                          <a:noFill/>
                        </a:ln>
                        <a:solidFill>
                          <a:schemeClr val="bg1"/>
                        </a:solidFill>
                        <a:effectLst/>
                        <a:latin typeface="Arial" panose="020B0604020202020204" pitchFamily="34" charset="0"/>
                        <a:ea typeface="方正姚体" panose="02010601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bg1"/>
                          </a:solidFill>
                          <a:effectLst/>
                          <a:latin typeface="Arial" panose="020B0604020202020204" pitchFamily="34" charset="0"/>
                          <a:ea typeface="黑体" panose="02010609060101010101" charset="-122"/>
                        </a:rPr>
                        <a:t>实践上为中国革命开创了一条走向胜利的道路。</a:t>
                      </a:r>
                      <a:endParaRPr kumimoji="0" lang="zh-CN" sz="2800" b="1" i="0" u="none" strike="noStrike" cap="none" normalizeH="0" baseline="0" smtClean="0">
                        <a:ln>
                          <a:noFill/>
                        </a:ln>
                        <a:solidFill>
                          <a:schemeClr val="bg1"/>
                        </a:solidFill>
                        <a:effectLst/>
                        <a:latin typeface="Arial" panose="020B0604020202020204" pitchFamily="34" charset="0"/>
                        <a:ea typeface="黑体" panose="02010609060101010101"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bg1"/>
                          </a:solidFill>
                          <a:effectLst/>
                          <a:latin typeface="Arial" panose="020B0604020202020204" pitchFamily="34" charset="0"/>
                          <a:ea typeface="黑体" panose="02010609060101010101" charset="-122"/>
                        </a:rPr>
                        <a:t>新民主主义革命即将胜利</a:t>
                      </a:r>
                      <a:endParaRPr kumimoji="0" lang="zh-CN" sz="2800" b="1" i="0" u="none" strike="noStrike" cap="none" normalizeH="0" baseline="0" smtClean="0">
                        <a:ln>
                          <a:noFill/>
                        </a:ln>
                        <a:solidFill>
                          <a:schemeClr val="bg1"/>
                        </a:solidFill>
                        <a:effectLst/>
                        <a:latin typeface="Arial" panose="020B0604020202020204" pitchFamily="34" charset="0"/>
                        <a:ea typeface="黑体" panose="02010609060101010101"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smtClean="0">
                        <a:ln>
                          <a:noFill/>
                        </a:ln>
                        <a:solidFill>
                          <a:schemeClr val="bg1"/>
                        </a:solidFill>
                        <a:effectLst/>
                        <a:latin typeface="Arial" panose="020B0604020202020204" pitchFamily="34" charset="0"/>
                        <a:ea typeface="方正姚体" panose="02010601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bg1"/>
                          </a:solidFill>
                          <a:effectLst/>
                          <a:latin typeface="Arial" panose="020B0604020202020204" pitchFamily="34" charset="0"/>
                          <a:ea typeface="黑体" panose="02010609060101010101" charset="-122"/>
                        </a:rPr>
                        <a:t>解决了由新民主主义革命转变为社会主义革命的重大问题。</a:t>
                      </a:r>
                      <a:endParaRPr kumimoji="0" lang="zh-CN" sz="2800" b="1" i="0" u="none" strike="noStrike" cap="none" normalizeH="0" baseline="0" smtClean="0">
                        <a:ln>
                          <a:noFill/>
                        </a:ln>
                        <a:solidFill>
                          <a:schemeClr val="bg1"/>
                        </a:solidFill>
                        <a:effectLst/>
                        <a:latin typeface="Arial" panose="020B0604020202020204" pitchFamily="34" charset="0"/>
                        <a:ea typeface="黑体" panose="02010609060101010101"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r>
              <a:tr h="1583055">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800" b="1" i="0" u="none" strike="noStrike" cap="none" normalizeH="0" baseline="0" smtClean="0">
                          <a:ln>
                            <a:noFill/>
                          </a:ln>
                          <a:solidFill>
                            <a:schemeClr val="bg1"/>
                          </a:solidFill>
                          <a:effectLst/>
                          <a:latin typeface="Arial" panose="020B0604020202020204" pitchFamily="34" charset="0"/>
                          <a:ea typeface="黑体" panose="02010609060101010101" charset="-122"/>
                        </a:rPr>
                        <a:t>“</a:t>
                      </a:r>
                      <a:r>
                        <a:rPr kumimoji="0" lang="zh-CN" sz="2800" b="1" i="0" u="none" strike="noStrike" cap="none" normalizeH="0" baseline="0" smtClean="0">
                          <a:ln>
                            <a:noFill/>
                          </a:ln>
                          <a:solidFill>
                            <a:schemeClr val="bg1"/>
                          </a:solidFill>
                          <a:effectLst/>
                          <a:latin typeface="Arial" panose="020B0604020202020204" pitchFamily="34" charset="0"/>
                          <a:ea typeface="黑体" panose="02010609060101010101" charset="-122"/>
                        </a:rPr>
                        <a:t>文革”结束，真理标准问题讨论</a:t>
                      </a:r>
                      <a:endParaRPr kumimoji="0" lang="zh-CN" sz="2800" b="1" i="0" u="none" strike="noStrike" cap="none" normalizeH="0" baseline="0" smtClean="0">
                        <a:ln>
                          <a:noFill/>
                        </a:ln>
                        <a:solidFill>
                          <a:schemeClr val="bg1"/>
                        </a:solidFill>
                        <a:effectLst/>
                        <a:latin typeface="Arial" panose="020B0604020202020204" pitchFamily="34" charset="0"/>
                        <a:ea typeface="黑体" panose="02010609060101010101"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0" i="0" u="none" strike="noStrike" cap="none" normalizeH="0" baseline="0" smtClean="0">
                        <a:ln>
                          <a:noFill/>
                        </a:ln>
                        <a:solidFill>
                          <a:schemeClr val="bg1"/>
                        </a:solidFill>
                        <a:effectLst/>
                        <a:latin typeface="Arial" panose="020B0604020202020204" pitchFamily="34" charset="0"/>
                        <a:ea typeface="方正姚体" panose="02010601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800" b="1" i="0" u="none" strike="noStrike" cap="none" normalizeH="0" baseline="0" smtClean="0">
                          <a:ln>
                            <a:noFill/>
                          </a:ln>
                          <a:solidFill>
                            <a:schemeClr val="bg1"/>
                          </a:solidFill>
                          <a:effectLst/>
                          <a:latin typeface="Arial" panose="020B0604020202020204" pitchFamily="34" charset="0"/>
                          <a:ea typeface="黑体" panose="02010609060101010101" charset="-122"/>
                        </a:rPr>
                        <a:t>进入社会主义现代化建设的新时期。</a:t>
                      </a:r>
                      <a:endParaRPr kumimoji="0" lang="zh-CN" sz="2800" b="1" i="0" u="none" strike="noStrike" cap="none" normalizeH="0" baseline="0" smtClean="0">
                        <a:ln>
                          <a:noFill/>
                        </a:ln>
                        <a:solidFill>
                          <a:schemeClr val="bg1"/>
                        </a:solidFill>
                        <a:effectLst/>
                        <a:latin typeface="Arial" panose="020B0604020202020204" pitchFamily="34" charset="0"/>
                        <a:ea typeface="黑体" panose="02010609060101010101"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alpha val="50000"/>
                      </a:schemeClr>
                    </a:solidFill>
                  </a:tcPr>
                </a:tc>
              </a:tr>
            </a:tbl>
          </a:graphicData>
        </a:graphic>
      </p:graphicFrame>
      <p:sp>
        <p:nvSpPr>
          <p:cNvPr id="61471" name="Text Box 32"/>
          <p:cNvSpPr txBox="1"/>
          <p:nvPr/>
        </p:nvSpPr>
        <p:spPr>
          <a:xfrm>
            <a:off x="1812925" y="2254250"/>
            <a:ext cx="1097280" cy="645160"/>
          </a:xfrm>
          <a:prstGeom prst="rect">
            <a:avLst/>
          </a:prstGeom>
          <a:noFill/>
          <a:ln w="9525">
            <a:noFill/>
          </a:ln>
        </p:spPr>
        <p:txBody>
          <a:bodyPr wrap="none" anchor="t" anchorCtr="0">
            <a:spAutoFit/>
          </a:bodyPr>
          <a:p>
            <a:r>
              <a:rPr lang="zh-CN" altLang="zh-CN" sz="3600" i="1" dirty="0">
                <a:solidFill>
                  <a:schemeClr val="bg1"/>
                </a:solidFill>
                <a:latin typeface="Times New Roman" panose="02020603050405020304" charset="0"/>
                <a:ea typeface="宋体" panose="02010600030101010101" pitchFamily="2" charset="-122"/>
              </a:rPr>
              <a:t>1927</a:t>
            </a:r>
            <a:endParaRPr lang="zh-CN" altLang="zh-CN" sz="3600" i="1" dirty="0">
              <a:solidFill>
                <a:schemeClr val="bg1"/>
              </a:solidFill>
              <a:latin typeface="Times New Roman" panose="02020603050405020304" charset="0"/>
              <a:ea typeface="宋体" panose="02010600030101010101" pitchFamily="2" charset="-122"/>
            </a:endParaRPr>
          </a:p>
        </p:txBody>
      </p:sp>
      <p:sp>
        <p:nvSpPr>
          <p:cNvPr id="61472" name="Text Box 33"/>
          <p:cNvSpPr txBox="1"/>
          <p:nvPr/>
        </p:nvSpPr>
        <p:spPr>
          <a:xfrm>
            <a:off x="1524000" y="3547745"/>
            <a:ext cx="1692275" cy="645160"/>
          </a:xfrm>
          <a:prstGeom prst="rect">
            <a:avLst/>
          </a:prstGeom>
          <a:noFill/>
          <a:ln w="9525">
            <a:noFill/>
          </a:ln>
        </p:spPr>
        <p:txBody>
          <a:bodyPr anchor="ctr" anchorCtr="1">
            <a:spAutoFit/>
          </a:bodyPr>
          <a:p>
            <a:pPr algn="ctr"/>
            <a:r>
              <a:rPr lang="zh-CN" altLang="zh-CN" sz="3600" i="1" dirty="0">
                <a:solidFill>
                  <a:schemeClr val="bg1"/>
                </a:solidFill>
                <a:latin typeface="Times New Roman" panose="02020603050405020304" charset="0"/>
                <a:ea typeface="宋体" panose="02010600030101010101" pitchFamily="2" charset="-122"/>
              </a:rPr>
              <a:t>1949</a:t>
            </a:r>
            <a:endParaRPr lang="zh-CN" altLang="zh-CN" sz="3600" i="1" dirty="0">
              <a:solidFill>
                <a:schemeClr val="bg1"/>
              </a:solidFill>
              <a:latin typeface="Times New Roman" panose="02020603050405020304" charset="0"/>
              <a:ea typeface="宋体" panose="02010600030101010101" pitchFamily="2" charset="-122"/>
            </a:endParaRPr>
          </a:p>
        </p:txBody>
      </p:sp>
      <p:sp>
        <p:nvSpPr>
          <p:cNvPr id="61473" name="Text Box 34"/>
          <p:cNvSpPr txBox="1"/>
          <p:nvPr/>
        </p:nvSpPr>
        <p:spPr>
          <a:xfrm>
            <a:off x="1524000" y="5201920"/>
            <a:ext cx="1447800" cy="645160"/>
          </a:xfrm>
          <a:prstGeom prst="rect">
            <a:avLst/>
          </a:prstGeom>
          <a:noFill/>
          <a:ln w="9525">
            <a:noFill/>
          </a:ln>
        </p:spPr>
        <p:txBody>
          <a:bodyPr anchor="ctr" anchorCtr="1">
            <a:spAutoFit/>
          </a:bodyPr>
          <a:p>
            <a:pPr algn="ctr"/>
            <a:r>
              <a:rPr lang="zh-CN" altLang="zh-CN" sz="3600" i="1" dirty="0">
                <a:solidFill>
                  <a:schemeClr val="bg1"/>
                </a:solidFill>
                <a:latin typeface="Times New Roman" panose="02020603050405020304" charset="0"/>
                <a:ea typeface="宋体" panose="02010600030101010101" pitchFamily="2" charset="-122"/>
              </a:rPr>
              <a:t>1978</a:t>
            </a:r>
            <a:endParaRPr lang="zh-CN" altLang="zh-CN" sz="3600" i="1" dirty="0">
              <a:solidFill>
                <a:schemeClr val="bg1"/>
              </a:solidFill>
              <a:latin typeface="Times New Roman" panose="02020603050405020304" charset="0"/>
              <a:ea typeface="宋体" panose="02010600030101010101" pitchFamily="2" charset="-122"/>
            </a:endParaRPr>
          </a:p>
        </p:txBody>
      </p:sp>
      <p:sp>
        <p:nvSpPr>
          <p:cNvPr id="61474" name="Text Box 35"/>
          <p:cNvSpPr txBox="1"/>
          <p:nvPr/>
        </p:nvSpPr>
        <p:spPr>
          <a:xfrm>
            <a:off x="13014325" y="4130675"/>
            <a:ext cx="309880" cy="645160"/>
          </a:xfrm>
          <a:prstGeom prst="rect">
            <a:avLst/>
          </a:prstGeom>
          <a:noFill/>
          <a:ln w="9525">
            <a:noFill/>
          </a:ln>
        </p:spPr>
        <p:txBody>
          <a:bodyPr wrap="none" anchor="t" anchorCtr="0">
            <a:spAutoFit/>
          </a:bodyPr>
          <a:p>
            <a:endParaRPr lang="zh-CN" altLang="zh-CN" sz="3600" b="0" dirty="0">
              <a:solidFill>
                <a:schemeClr val="bg1"/>
              </a:solidFill>
              <a:latin typeface="Times New Roman" panose="02020603050405020304" charset="0"/>
              <a:ea typeface="宋体" panose="02010600030101010101" pitchFamily="2" charset="-122"/>
            </a:endParaRPr>
          </a:p>
        </p:txBody>
      </p:sp>
      <p:sp>
        <p:nvSpPr>
          <p:cNvPr id="73764" name="Text Box 36"/>
          <p:cNvSpPr txBox="1"/>
          <p:nvPr/>
        </p:nvSpPr>
        <p:spPr>
          <a:xfrm>
            <a:off x="5016500" y="3500438"/>
            <a:ext cx="1887538" cy="1076325"/>
          </a:xfrm>
          <a:prstGeom prst="rect">
            <a:avLst/>
          </a:prstGeom>
          <a:noFill/>
          <a:ln w="9525" cap="flat" cmpd="sng">
            <a:solidFill>
              <a:schemeClr val="tx1"/>
            </a:solidFill>
            <a:prstDash val="solid"/>
            <a:miter/>
            <a:headEnd type="none" w="med" len="med"/>
            <a:tailEnd type="none" w="med" len="med"/>
          </a:ln>
        </p:spPr>
        <p:txBody>
          <a:bodyPr anchor="ctr" anchorCtr="1">
            <a:spAutoFit/>
          </a:bodyPr>
          <a:p>
            <a:r>
              <a:rPr lang="zh-CN" altLang="en-US" sz="3200" i="1" dirty="0">
                <a:solidFill>
                  <a:srgbClr val="FFFF00"/>
                </a:solidFill>
                <a:latin typeface="Times New Roman" panose="02020603050405020304" charset="0"/>
                <a:ea typeface="方正姚体" panose="02010601030101010101" pitchFamily="2" charset="-122"/>
              </a:rPr>
              <a:t>农村转移</a:t>
            </a:r>
            <a:endParaRPr lang="zh-CN" altLang="en-US" sz="3200" i="1" dirty="0">
              <a:solidFill>
                <a:srgbClr val="FFFF00"/>
              </a:solidFill>
              <a:latin typeface="Times New Roman" panose="02020603050405020304" charset="0"/>
              <a:ea typeface="方正姚体" panose="02010601030101010101" pitchFamily="2" charset="-122"/>
            </a:endParaRPr>
          </a:p>
          <a:p>
            <a:r>
              <a:rPr lang="zh-CN" altLang="zh-CN" sz="3200" i="1" dirty="0">
                <a:solidFill>
                  <a:srgbClr val="FFFF00"/>
                </a:solidFill>
                <a:latin typeface="Times New Roman" panose="02020603050405020304" charset="0"/>
                <a:ea typeface="方正姚体" panose="02010601030101010101" pitchFamily="2" charset="-122"/>
              </a:rPr>
              <a:t>   </a:t>
            </a:r>
            <a:r>
              <a:rPr lang="zh-CN" altLang="en-US" sz="3200" i="1" dirty="0">
                <a:solidFill>
                  <a:srgbClr val="FFFF00"/>
                </a:solidFill>
                <a:latin typeface="Times New Roman" panose="02020603050405020304" charset="0"/>
                <a:ea typeface="方正姚体" panose="02010601030101010101" pitchFamily="2" charset="-122"/>
              </a:rPr>
              <a:t>到城市</a:t>
            </a:r>
            <a:endParaRPr lang="zh-CN" altLang="en-US" sz="3200" i="1" dirty="0">
              <a:solidFill>
                <a:srgbClr val="FFFF00"/>
              </a:solidFill>
              <a:latin typeface="Times New Roman" panose="02020603050405020304" charset="0"/>
              <a:ea typeface="方正姚体" panose="02010601030101010101" pitchFamily="2" charset="-122"/>
            </a:endParaRPr>
          </a:p>
        </p:txBody>
      </p:sp>
      <p:sp>
        <p:nvSpPr>
          <p:cNvPr id="73765" name="Text Box 37"/>
          <p:cNvSpPr txBox="1"/>
          <p:nvPr/>
        </p:nvSpPr>
        <p:spPr>
          <a:xfrm>
            <a:off x="4943475" y="4866481"/>
            <a:ext cx="2019300" cy="1568450"/>
          </a:xfrm>
          <a:prstGeom prst="rect">
            <a:avLst/>
          </a:prstGeom>
          <a:noFill/>
          <a:ln w="9525" cap="flat" cmpd="sng">
            <a:solidFill>
              <a:schemeClr val="tx2"/>
            </a:solidFill>
            <a:prstDash val="solid"/>
            <a:miter/>
            <a:headEnd type="none" w="med" len="med"/>
            <a:tailEnd type="none" w="med" len="med"/>
          </a:ln>
        </p:spPr>
        <p:txBody>
          <a:bodyPr anchor="ctr" anchorCtr="1">
            <a:spAutoFit/>
          </a:bodyPr>
          <a:p>
            <a:r>
              <a:rPr lang="zh-CN" altLang="en-US" sz="3200" i="1" dirty="0">
                <a:solidFill>
                  <a:srgbClr val="FFFF00"/>
                </a:solidFill>
                <a:latin typeface="Times New Roman" panose="02020603050405020304" charset="0"/>
                <a:ea typeface="方正姚体" panose="02010601030101010101" pitchFamily="2" charset="-122"/>
              </a:rPr>
              <a:t>阶级斗争转移到</a:t>
            </a:r>
            <a:endParaRPr lang="zh-CN" altLang="en-US" sz="3200" i="1" dirty="0">
              <a:solidFill>
                <a:srgbClr val="FFFF00"/>
              </a:solidFill>
              <a:latin typeface="Times New Roman" panose="02020603050405020304" charset="0"/>
              <a:ea typeface="方正姚体" panose="02010601030101010101" pitchFamily="2" charset="-122"/>
            </a:endParaRPr>
          </a:p>
          <a:p>
            <a:r>
              <a:rPr lang="zh-CN" altLang="en-US" sz="3200" i="1" dirty="0">
                <a:solidFill>
                  <a:srgbClr val="FFFF00"/>
                </a:solidFill>
                <a:latin typeface="Times New Roman" panose="02020603050405020304" charset="0"/>
                <a:ea typeface="方正姚体" panose="02010601030101010101" pitchFamily="2" charset="-122"/>
              </a:rPr>
              <a:t>经济建设</a:t>
            </a:r>
            <a:endParaRPr lang="zh-CN" altLang="en-US" sz="3200" i="1" dirty="0">
              <a:solidFill>
                <a:srgbClr val="FFFF00"/>
              </a:solidFill>
              <a:latin typeface="Times New Roman" panose="02020603050405020304" charset="0"/>
              <a:ea typeface="方正姚体" panose="02010601030101010101" pitchFamily="2" charset="-122"/>
            </a:endParaRPr>
          </a:p>
        </p:txBody>
      </p:sp>
      <p:sp>
        <p:nvSpPr>
          <p:cNvPr id="73766" name="Text Box 38"/>
          <p:cNvSpPr txBox="1"/>
          <p:nvPr/>
        </p:nvSpPr>
        <p:spPr>
          <a:xfrm>
            <a:off x="4943475" y="2205038"/>
            <a:ext cx="1981200" cy="1076325"/>
          </a:xfrm>
          <a:prstGeom prst="rect">
            <a:avLst/>
          </a:prstGeom>
          <a:noFill/>
          <a:ln w="9525" cap="flat" cmpd="sng">
            <a:solidFill>
              <a:schemeClr val="tx2"/>
            </a:solidFill>
            <a:prstDash val="solid"/>
            <a:miter/>
            <a:headEnd type="none" w="med" len="med"/>
            <a:tailEnd type="none" w="med" len="med"/>
          </a:ln>
        </p:spPr>
        <p:txBody>
          <a:bodyPr anchor="ctr" anchorCtr="1">
            <a:spAutoFit/>
          </a:bodyPr>
          <a:p>
            <a:r>
              <a:rPr lang="zh-CN" altLang="en-US" sz="3200" i="1" dirty="0">
                <a:solidFill>
                  <a:srgbClr val="FFFF00"/>
                </a:solidFill>
                <a:latin typeface="方正姚体" panose="02010601030101010101" pitchFamily="2" charset="-122"/>
                <a:ea typeface="方正姚体" panose="02010601030101010101" pitchFamily="2" charset="-122"/>
              </a:rPr>
              <a:t>城市转移 </a:t>
            </a:r>
            <a:endParaRPr lang="zh-CN" altLang="en-US" sz="3200" i="1" dirty="0">
              <a:solidFill>
                <a:srgbClr val="FFFF00"/>
              </a:solidFill>
              <a:latin typeface="方正姚体" panose="02010601030101010101" pitchFamily="2" charset="-122"/>
              <a:ea typeface="方正姚体" panose="02010601030101010101" pitchFamily="2" charset="-122"/>
            </a:endParaRPr>
          </a:p>
          <a:p>
            <a:r>
              <a:rPr lang="zh-CN" altLang="zh-CN" sz="3200" i="1" dirty="0">
                <a:solidFill>
                  <a:srgbClr val="FFFF00"/>
                </a:solidFill>
                <a:latin typeface="方正姚体" panose="02010601030101010101" pitchFamily="2" charset="-122"/>
                <a:ea typeface="方正姚体" panose="02010601030101010101" pitchFamily="2" charset="-122"/>
              </a:rPr>
              <a:t>  </a:t>
            </a:r>
            <a:r>
              <a:rPr lang="zh-CN" altLang="en-US" sz="3200" i="1" dirty="0">
                <a:solidFill>
                  <a:srgbClr val="FFFF00"/>
                </a:solidFill>
                <a:latin typeface="方正姚体" panose="02010601030101010101" pitchFamily="2" charset="-122"/>
                <a:ea typeface="方正姚体" panose="02010601030101010101" pitchFamily="2" charset="-122"/>
              </a:rPr>
              <a:t>到农村</a:t>
            </a:r>
            <a:r>
              <a:rPr lang="zh-CN" altLang="en-US" sz="3200" b="0" dirty="0">
                <a:solidFill>
                  <a:srgbClr val="FFFF00"/>
                </a:solidFill>
                <a:latin typeface="方正姚体" panose="02010601030101010101" pitchFamily="2" charset="-122"/>
                <a:ea typeface="方正姚体" panose="02010601030101010101" pitchFamily="2" charset="-122"/>
              </a:rPr>
              <a:t>          </a:t>
            </a:r>
            <a:endParaRPr lang="zh-CN" altLang="en-US" sz="3200" b="0" dirty="0">
              <a:solidFill>
                <a:srgbClr val="FFFF00"/>
              </a:solidFill>
              <a:latin typeface="方正姚体" panose="02010601030101010101" pitchFamily="2" charset="-122"/>
              <a:ea typeface="方正姚体" panose="02010601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66"/>
                                        </p:tgtEl>
                                        <p:attrNameLst>
                                          <p:attrName>style.visibility</p:attrName>
                                        </p:attrNameLst>
                                      </p:cBhvr>
                                      <p:to>
                                        <p:strVal val="visible"/>
                                      </p:to>
                                    </p:set>
                                    <p:anim calcmode="lin" valueType="num">
                                      <p:cBhvr additive="base">
                                        <p:cTn id="7" dur="500" fill="hold"/>
                                        <p:tgtEl>
                                          <p:spTgt spid="73766"/>
                                        </p:tgtEl>
                                        <p:attrNameLst>
                                          <p:attrName>ppt_x</p:attrName>
                                        </p:attrNameLst>
                                      </p:cBhvr>
                                      <p:tavLst>
                                        <p:tav tm="0">
                                          <p:val>
                                            <p:strVal val="#ppt_x"/>
                                          </p:val>
                                        </p:tav>
                                        <p:tav tm="100000">
                                          <p:val>
                                            <p:strVal val="#ppt_x"/>
                                          </p:val>
                                        </p:tav>
                                      </p:tavLst>
                                    </p:anim>
                                    <p:anim calcmode="lin" valueType="num">
                                      <p:cBhvr additive="base">
                                        <p:cTn id="8" dur="500" fill="hold"/>
                                        <p:tgtEl>
                                          <p:spTgt spid="737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3764"/>
                                        </p:tgtEl>
                                        <p:attrNameLst>
                                          <p:attrName>style.visibility</p:attrName>
                                        </p:attrNameLst>
                                      </p:cBhvr>
                                      <p:to>
                                        <p:strVal val="visible"/>
                                      </p:to>
                                    </p:set>
                                    <p:anim calcmode="lin" valueType="num">
                                      <p:cBhvr additive="base">
                                        <p:cTn id="13" dur="500" fill="hold"/>
                                        <p:tgtEl>
                                          <p:spTgt spid="73764"/>
                                        </p:tgtEl>
                                        <p:attrNameLst>
                                          <p:attrName>ppt_x</p:attrName>
                                        </p:attrNameLst>
                                      </p:cBhvr>
                                      <p:tavLst>
                                        <p:tav tm="0">
                                          <p:val>
                                            <p:strVal val="#ppt_x"/>
                                          </p:val>
                                        </p:tav>
                                        <p:tav tm="100000">
                                          <p:val>
                                            <p:strVal val="#ppt_x"/>
                                          </p:val>
                                        </p:tav>
                                      </p:tavLst>
                                    </p:anim>
                                    <p:anim calcmode="lin" valueType="num">
                                      <p:cBhvr additive="base">
                                        <p:cTn id="14" dur="500" fill="hold"/>
                                        <p:tgtEl>
                                          <p:spTgt spid="737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3765"/>
                                        </p:tgtEl>
                                        <p:attrNameLst>
                                          <p:attrName>style.visibility</p:attrName>
                                        </p:attrNameLst>
                                      </p:cBhvr>
                                      <p:to>
                                        <p:strVal val="visible"/>
                                      </p:to>
                                    </p:set>
                                    <p:anim calcmode="lin" valueType="num">
                                      <p:cBhvr additive="base">
                                        <p:cTn id="19" dur="500" fill="hold"/>
                                        <p:tgtEl>
                                          <p:spTgt spid="73765"/>
                                        </p:tgtEl>
                                        <p:attrNameLst>
                                          <p:attrName>ppt_x</p:attrName>
                                        </p:attrNameLst>
                                      </p:cBhvr>
                                      <p:tavLst>
                                        <p:tav tm="0">
                                          <p:val>
                                            <p:strVal val="#ppt_x"/>
                                          </p:val>
                                        </p:tav>
                                        <p:tav tm="100000">
                                          <p:val>
                                            <p:strVal val="#ppt_x"/>
                                          </p:val>
                                        </p:tav>
                                      </p:tavLst>
                                    </p:anim>
                                    <p:anim calcmode="lin" valueType="num">
                                      <p:cBhvr additive="base">
                                        <p:cTn id="20" dur="500" fill="hold"/>
                                        <p:tgtEl>
                                          <p:spTgt spid="737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64" grpId="0" bldLvl="0" animBg="1"/>
      <p:bldP spid="73765" grpId="0" bldLvl="0" animBg="1"/>
      <p:bldP spid="7376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Text Box 2"/>
          <p:cNvSpPr txBox="1"/>
          <p:nvPr/>
        </p:nvSpPr>
        <p:spPr>
          <a:xfrm>
            <a:off x="841375" y="216535"/>
            <a:ext cx="6092825" cy="583565"/>
          </a:xfrm>
          <a:prstGeom prst="rect">
            <a:avLst/>
          </a:prstGeom>
          <a:noFill/>
          <a:ln w="9525">
            <a:noFill/>
          </a:ln>
        </p:spPr>
        <p:txBody>
          <a:bodyPr wrap="square" anchor="t" anchorCtr="0">
            <a:spAutoFit/>
          </a:bodyPr>
          <a:p>
            <a:r>
              <a:rPr lang="zh-CN" altLang="en-US" sz="3200" b="1" dirty="0">
                <a:solidFill>
                  <a:srgbClr val="000000"/>
                </a:solidFill>
                <a:latin typeface="黑体" panose="02010609060101010101" charset="-122"/>
                <a:ea typeface="微软雅黑" panose="020B0503020204020204" pitchFamily="34" charset="-122"/>
                <a:sym typeface="黑体" panose="02010609060101010101" charset="-122"/>
              </a:rPr>
              <a:t>一、政治</a:t>
            </a:r>
            <a:endParaRPr lang="zh-CN" altLang="en-US" sz="3200" b="1" dirty="0">
              <a:solidFill>
                <a:srgbClr val="000000"/>
              </a:solidFill>
              <a:latin typeface="黑体" panose="02010609060101010101" charset="-122"/>
              <a:ea typeface="微软雅黑" panose="020B0503020204020204" pitchFamily="34" charset="-122"/>
              <a:sym typeface="黑体" panose="02010609060101010101" charset="-122"/>
            </a:endParaRPr>
          </a:p>
        </p:txBody>
      </p:sp>
      <p:sp>
        <p:nvSpPr>
          <p:cNvPr id="14339" name="Rectangle 3"/>
          <p:cNvSpPr/>
          <p:nvPr/>
        </p:nvSpPr>
        <p:spPr>
          <a:xfrm>
            <a:off x="1304925" y="904240"/>
            <a:ext cx="5238750" cy="617220"/>
          </a:xfrm>
          <a:prstGeom prst="rect">
            <a:avLst/>
          </a:prstGeom>
          <a:noFill/>
          <a:ln w="9525">
            <a:noFill/>
          </a:ln>
        </p:spPr>
        <p:txBody>
          <a:bodyPr wrap="square" anchor="ctr" anchorCtr="0">
            <a:spAutoFit/>
          </a:bodyPr>
          <a:p>
            <a:pPr indent="268605">
              <a:lnSpc>
                <a:spcPct val="95000"/>
              </a:lnSpc>
              <a:spcBef>
                <a:spcPct val="35000"/>
              </a:spcBef>
            </a:pPr>
            <a:r>
              <a:rPr lang="zh-CN" altLang="en-US" sz="3600" dirty="0">
                <a:solidFill>
                  <a:srgbClr val="FF0000"/>
                </a:solidFill>
                <a:latin typeface="楷体_GB2312" pitchFamily="49" charset="-122"/>
                <a:ea typeface="楷体" panose="02010609060101010101" pitchFamily="49" charset="-122"/>
              </a:rPr>
              <a:t>（一）新中国成立：</a:t>
            </a:r>
            <a:endParaRPr lang="zh-CN" altLang="en-US" sz="3600" dirty="0">
              <a:solidFill>
                <a:srgbClr val="FF0000"/>
              </a:solidFill>
              <a:latin typeface="楷体_GB2312" pitchFamily="49" charset="-122"/>
              <a:ea typeface="楷体" panose="02010609060101010101" pitchFamily="49" charset="-122"/>
            </a:endParaRPr>
          </a:p>
        </p:txBody>
      </p:sp>
      <p:sp>
        <p:nvSpPr>
          <p:cNvPr id="14340" name="Rectangle 4"/>
          <p:cNvSpPr/>
          <p:nvPr/>
        </p:nvSpPr>
        <p:spPr>
          <a:xfrm>
            <a:off x="4495800" y="1614488"/>
            <a:ext cx="2316480" cy="521970"/>
          </a:xfrm>
          <a:prstGeom prst="rect">
            <a:avLst/>
          </a:prstGeom>
          <a:noFill/>
          <a:ln w="9525">
            <a:noFill/>
          </a:ln>
        </p:spPr>
        <p:txBody>
          <a:bodyPr wrap="none" anchor="t" anchorCtr="0">
            <a:spAutoFit/>
          </a:bodyPr>
          <a:p>
            <a:r>
              <a:rPr lang="zh-CN" altLang="en-US" sz="2800" dirty="0">
                <a:solidFill>
                  <a:srgbClr val="000000"/>
                </a:solidFill>
                <a:latin typeface="Arial" panose="020B0604020202020204" pitchFamily="34" charset="0"/>
                <a:ea typeface="楷体" panose="02010609060101010101" pitchFamily="49" charset="-122"/>
              </a:rPr>
              <a:t>七届二中全会</a:t>
            </a:r>
            <a:endParaRPr lang="zh-CN" altLang="en-US" sz="2800" dirty="0">
              <a:solidFill>
                <a:srgbClr val="000000"/>
              </a:solidFill>
              <a:latin typeface="Arial" panose="020B0604020202020204" pitchFamily="34" charset="0"/>
              <a:ea typeface="楷体" panose="02010609060101010101" pitchFamily="49" charset="-122"/>
            </a:endParaRPr>
          </a:p>
        </p:txBody>
      </p:sp>
      <p:sp>
        <p:nvSpPr>
          <p:cNvPr id="14341" name="Text Box 5"/>
          <p:cNvSpPr txBox="1"/>
          <p:nvPr/>
        </p:nvSpPr>
        <p:spPr>
          <a:xfrm>
            <a:off x="1817688" y="1614488"/>
            <a:ext cx="2068512" cy="521970"/>
          </a:xfrm>
          <a:prstGeom prst="rect">
            <a:avLst/>
          </a:prstGeom>
          <a:noFill/>
          <a:ln w="9525">
            <a:noFill/>
          </a:ln>
        </p:spPr>
        <p:txBody>
          <a:bodyPr anchor="t" anchorCtr="0">
            <a:spAutoFit/>
          </a:bodyPr>
          <a:p>
            <a:pPr>
              <a:spcBef>
                <a:spcPct val="50000"/>
              </a:spcBef>
            </a:pPr>
            <a:r>
              <a:rPr lang="zh-CN" altLang="zh-CN" sz="2800" dirty="0">
                <a:solidFill>
                  <a:srgbClr val="0000FF"/>
                </a:solidFill>
                <a:latin typeface="楷体" panose="02010609060101010101" pitchFamily="49" charset="-122"/>
                <a:ea typeface="楷体" panose="02010609060101010101" pitchFamily="49" charset="-122"/>
              </a:rPr>
              <a:t>1</a:t>
            </a:r>
            <a:r>
              <a:rPr lang="zh-CN" altLang="en-US" sz="2800" dirty="0">
                <a:solidFill>
                  <a:srgbClr val="0000FF"/>
                </a:solidFill>
                <a:latin typeface="楷体" panose="02010609060101010101" pitchFamily="49" charset="-122"/>
                <a:ea typeface="楷体" panose="02010609060101010101" pitchFamily="49" charset="-122"/>
              </a:rPr>
              <a:t>、奠基：</a:t>
            </a:r>
            <a:endParaRPr lang="zh-CN" altLang="en-US" sz="2800" dirty="0">
              <a:solidFill>
                <a:srgbClr val="0000FF"/>
              </a:solidFill>
              <a:latin typeface="楷体" panose="02010609060101010101" pitchFamily="49" charset="-122"/>
              <a:ea typeface="楷体" panose="02010609060101010101" pitchFamily="49" charset="-122"/>
            </a:endParaRPr>
          </a:p>
        </p:txBody>
      </p:sp>
      <p:sp>
        <p:nvSpPr>
          <p:cNvPr id="14342" name="Text Box 6"/>
          <p:cNvSpPr txBox="1"/>
          <p:nvPr/>
        </p:nvSpPr>
        <p:spPr>
          <a:xfrm>
            <a:off x="1608138" y="2298700"/>
            <a:ext cx="9220200" cy="3752850"/>
          </a:xfrm>
          <a:prstGeom prst="rect">
            <a:avLst/>
          </a:prstGeom>
          <a:noFill/>
          <a:ln w="9525">
            <a:noFill/>
          </a:ln>
        </p:spPr>
        <p:txBody>
          <a:bodyPr anchor="t" anchorCtr="0">
            <a:spAutoFit/>
          </a:bodyPr>
          <a:p>
            <a:pPr>
              <a:spcBef>
                <a:spcPct val="10000"/>
              </a:spcBef>
            </a:pPr>
            <a:r>
              <a:rPr lang="zh-CN" altLang="en-US" sz="2800" dirty="0">
                <a:solidFill>
                  <a:srgbClr val="000000"/>
                </a:solidFill>
                <a:latin typeface="楷体" panose="02010609060101010101" pitchFamily="49" charset="-122"/>
                <a:ea typeface="楷体" panose="02010609060101010101" pitchFamily="49" charset="-122"/>
              </a:rPr>
              <a:t>（1）</a:t>
            </a:r>
            <a:r>
              <a:rPr lang="en-US" altLang="zh-CN" sz="2800" dirty="0">
                <a:solidFill>
                  <a:srgbClr val="000000"/>
                </a:solidFill>
                <a:latin typeface="楷体" panose="02010609060101010101" pitchFamily="49" charset="-122"/>
                <a:ea typeface="楷体" panose="02010609060101010101" pitchFamily="49" charset="-122"/>
              </a:rPr>
              <a:t>1949</a:t>
            </a:r>
            <a:r>
              <a:rPr lang="zh-CN" altLang="en-US" sz="2800" dirty="0">
                <a:solidFill>
                  <a:srgbClr val="000000"/>
                </a:solidFill>
                <a:latin typeface="楷体" panose="02010609060101010101" pitchFamily="49" charset="-122"/>
                <a:ea typeface="楷体" panose="02010609060101010101" pitchFamily="49" charset="-122"/>
              </a:rPr>
              <a:t>年</a:t>
            </a:r>
            <a:r>
              <a:rPr lang="en-US" altLang="zh-CN" sz="2800" dirty="0">
                <a:solidFill>
                  <a:srgbClr val="000000"/>
                </a:solidFill>
                <a:latin typeface="楷体" panose="02010609060101010101" pitchFamily="49" charset="-122"/>
                <a:ea typeface="楷体" panose="02010609060101010101" pitchFamily="49" charset="-122"/>
              </a:rPr>
              <a:t>3</a:t>
            </a:r>
            <a:r>
              <a:rPr lang="zh-CN" altLang="en-US" sz="2800" dirty="0">
                <a:solidFill>
                  <a:srgbClr val="000000"/>
                </a:solidFill>
                <a:latin typeface="楷体" panose="02010609060101010101" pitchFamily="49" charset="-122"/>
                <a:ea typeface="楷体" panose="02010609060101010101" pitchFamily="49" charset="-122"/>
              </a:rPr>
              <a:t>月，河北平山县西柏坡</a:t>
            </a:r>
            <a:endParaRPr lang="zh-CN" altLang="en-US" sz="2800" dirty="0">
              <a:solidFill>
                <a:srgbClr val="000000"/>
              </a:solidFill>
              <a:latin typeface="楷体" panose="02010609060101010101" pitchFamily="49" charset="-122"/>
              <a:ea typeface="楷体" panose="02010609060101010101" pitchFamily="49" charset="-122"/>
            </a:endParaRPr>
          </a:p>
          <a:p>
            <a:pPr>
              <a:spcBef>
                <a:spcPct val="10000"/>
              </a:spcBef>
            </a:pPr>
            <a:r>
              <a:rPr lang="zh-CN" altLang="en-US" sz="2800" dirty="0">
                <a:solidFill>
                  <a:srgbClr val="000000"/>
                </a:solidFill>
                <a:latin typeface="楷体" panose="02010609060101010101" pitchFamily="49" charset="-122"/>
                <a:ea typeface="楷体" panose="02010609060101010101" pitchFamily="49" charset="-122"/>
              </a:rPr>
              <a:t>（2）内容：</a:t>
            </a:r>
            <a:endParaRPr lang="en-US" altLang="zh-CN" sz="2800" dirty="0">
              <a:solidFill>
                <a:srgbClr val="000000"/>
              </a:solidFill>
              <a:latin typeface="楷体" panose="02010609060101010101" pitchFamily="49" charset="-122"/>
              <a:ea typeface="楷体" panose="02010609060101010101" pitchFamily="49" charset="-122"/>
            </a:endParaRPr>
          </a:p>
          <a:p>
            <a:pPr>
              <a:spcBef>
                <a:spcPct val="10000"/>
              </a:spcBef>
            </a:pPr>
            <a:r>
              <a:rPr lang="en-US" altLang="zh-CN" sz="2800" dirty="0">
                <a:solidFill>
                  <a:srgbClr val="000000"/>
                </a:solidFill>
                <a:latin typeface="楷体" panose="02010609060101010101" pitchFamily="49" charset="-122"/>
                <a:ea typeface="楷体" panose="02010609060101010101" pitchFamily="49" charset="-122"/>
              </a:rPr>
              <a:t>    </a:t>
            </a:r>
            <a:r>
              <a:rPr lang="zh-CN" altLang="en-US" sz="2800" dirty="0">
                <a:solidFill>
                  <a:srgbClr val="000000"/>
                </a:solidFill>
                <a:latin typeface="楷体" panose="02010609060101010101" pitchFamily="49" charset="-122"/>
                <a:ea typeface="楷体" panose="02010609060101010101" pitchFamily="49" charset="-122"/>
              </a:rPr>
              <a:t>党的工作由</a:t>
            </a:r>
            <a:r>
              <a:rPr lang="zh-CN" altLang="en-US" sz="2800" dirty="0">
                <a:solidFill>
                  <a:srgbClr val="FF0000"/>
                </a:solidFill>
                <a:latin typeface="楷体" panose="02010609060101010101" pitchFamily="49" charset="-122"/>
                <a:ea typeface="楷体" panose="02010609060101010101" pitchFamily="49" charset="-122"/>
              </a:rPr>
              <a:t>乡村转向城市</a:t>
            </a:r>
            <a:r>
              <a:rPr lang="zh-CN" altLang="en-US" sz="2800" dirty="0">
                <a:solidFill>
                  <a:srgbClr val="000000"/>
                </a:solidFill>
                <a:latin typeface="楷体" panose="02010609060101010101" pitchFamily="49" charset="-122"/>
                <a:ea typeface="楷体" panose="02010609060101010101" pitchFamily="49" charset="-122"/>
              </a:rPr>
              <a:t>，以恢复和发展</a:t>
            </a:r>
            <a:r>
              <a:rPr lang="zh-CN" altLang="en-US" sz="2800" dirty="0">
                <a:solidFill>
                  <a:srgbClr val="FF0000"/>
                </a:solidFill>
                <a:latin typeface="楷体" panose="02010609060101010101" pitchFamily="49" charset="-122"/>
                <a:ea typeface="楷体" panose="02010609060101010101" pitchFamily="49" charset="-122"/>
              </a:rPr>
              <a:t>生产</a:t>
            </a:r>
            <a:r>
              <a:rPr lang="zh-CN" altLang="en-US" sz="2800" dirty="0">
                <a:solidFill>
                  <a:srgbClr val="000000"/>
                </a:solidFill>
                <a:latin typeface="楷体" panose="02010609060101010101" pitchFamily="49" charset="-122"/>
                <a:ea typeface="楷体" panose="02010609060101010101" pitchFamily="49" charset="-122"/>
              </a:rPr>
              <a:t>为中心</a:t>
            </a:r>
            <a:endParaRPr lang="en-US" altLang="zh-CN" sz="2800" dirty="0">
              <a:solidFill>
                <a:srgbClr val="000000"/>
              </a:solidFill>
              <a:latin typeface="楷体" panose="02010609060101010101" pitchFamily="49" charset="-122"/>
              <a:ea typeface="楷体" panose="02010609060101010101" pitchFamily="49" charset="-122"/>
            </a:endParaRPr>
          </a:p>
          <a:p>
            <a:pPr>
              <a:spcBef>
                <a:spcPct val="10000"/>
              </a:spcBef>
            </a:pPr>
            <a:r>
              <a:rPr lang="en-US" altLang="zh-CN" sz="2800" dirty="0">
                <a:solidFill>
                  <a:srgbClr val="000000"/>
                </a:solidFill>
                <a:latin typeface="楷体" panose="02010609060101010101" pitchFamily="49" charset="-122"/>
                <a:ea typeface="楷体" panose="02010609060101010101" pitchFamily="49" charset="-122"/>
              </a:rPr>
              <a:t>    </a:t>
            </a:r>
            <a:r>
              <a:rPr lang="zh-CN" altLang="en-US" sz="2800" dirty="0">
                <a:solidFill>
                  <a:srgbClr val="000000"/>
                </a:solidFill>
                <a:latin typeface="楷体" panose="02010609060101010101" pitchFamily="49" charset="-122"/>
                <a:ea typeface="楷体" panose="02010609060101010101" pitchFamily="49" charset="-122"/>
              </a:rPr>
              <a:t>确定在政治、经济</a:t>
            </a:r>
            <a:r>
              <a:rPr lang="zh-CN" altLang="en-US" sz="2800" dirty="0">
                <a:solidFill>
                  <a:srgbClr val="000000"/>
                </a:solidFill>
                <a:latin typeface="楷体" panose="02010609060101010101" pitchFamily="49" charset="-122"/>
                <a:ea typeface="楷体" panose="02010609060101010101" pitchFamily="49" charset="-122"/>
                <a:sym typeface="+mn-ea"/>
              </a:rPr>
              <a:t>、</a:t>
            </a:r>
            <a:r>
              <a:rPr lang="zh-CN" altLang="en-US" sz="2800" dirty="0">
                <a:solidFill>
                  <a:srgbClr val="000000"/>
                </a:solidFill>
                <a:latin typeface="楷体" panose="02010609060101010101" pitchFamily="49" charset="-122"/>
                <a:ea typeface="楷体" panose="02010609060101010101" pitchFamily="49" charset="-122"/>
                <a:sym typeface="+mn-ea"/>
              </a:rPr>
              <a:t>外交</a:t>
            </a:r>
            <a:r>
              <a:rPr lang="zh-CN" altLang="en-US" sz="2800" dirty="0">
                <a:solidFill>
                  <a:srgbClr val="000000"/>
                </a:solidFill>
                <a:latin typeface="楷体" panose="02010609060101010101" pitchFamily="49" charset="-122"/>
                <a:ea typeface="楷体" panose="02010609060101010101" pitchFamily="49" charset="-122"/>
              </a:rPr>
              <a:t>等方面的基本政策，以及中国由农业国变为工业国，由新民主主义社会转变为社会主义社会的</a:t>
            </a:r>
            <a:r>
              <a:rPr lang="zh-CN" altLang="en-US" sz="2800" dirty="0">
                <a:solidFill>
                  <a:srgbClr val="FF0000"/>
                </a:solidFill>
                <a:latin typeface="楷体" panose="02010609060101010101" pitchFamily="49" charset="-122"/>
                <a:ea typeface="楷体" panose="02010609060101010101" pitchFamily="49" charset="-122"/>
              </a:rPr>
              <a:t>总任务</a:t>
            </a:r>
            <a:endParaRPr lang="en-US" altLang="zh-CN" sz="2800" dirty="0">
              <a:solidFill>
                <a:srgbClr val="FF0000"/>
              </a:solidFill>
              <a:latin typeface="楷体" panose="02010609060101010101" pitchFamily="49" charset="-122"/>
              <a:ea typeface="楷体" panose="02010609060101010101" pitchFamily="49" charset="-122"/>
            </a:endParaRPr>
          </a:p>
          <a:p>
            <a:pPr>
              <a:spcBef>
                <a:spcPct val="10000"/>
              </a:spcBef>
            </a:pPr>
            <a:r>
              <a:rPr lang="en-US" altLang="zh-CN" sz="2800" dirty="0">
                <a:solidFill>
                  <a:schemeClr val="tx2"/>
                </a:solidFill>
                <a:latin typeface="楷体" panose="02010609060101010101" pitchFamily="49" charset="-122"/>
                <a:ea typeface="楷体" panose="02010609060101010101" pitchFamily="49" charset="-122"/>
              </a:rPr>
              <a:t>(3)</a:t>
            </a:r>
            <a:r>
              <a:rPr lang="zh-CN" altLang="en-US" sz="2800" dirty="0">
                <a:solidFill>
                  <a:schemeClr val="tx2"/>
                </a:solidFill>
                <a:latin typeface="楷体" panose="02010609060101010101" pitchFamily="49" charset="-122"/>
                <a:ea typeface="楷体" panose="02010609060101010101" pitchFamily="49" charset="-122"/>
              </a:rPr>
              <a:t>意义</a:t>
            </a:r>
            <a:endParaRPr lang="en-US" altLang="zh-CN" sz="2800" dirty="0">
              <a:solidFill>
                <a:schemeClr val="tx2"/>
              </a:solidFill>
              <a:latin typeface="楷体" panose="02010609060101010101" pitchFamily="49" charset="-122"/>
              <a:ea typeface="楷体" panose="02010609060101010101" pitchFamily="49" charset="-122"/>
            </a:endParaRPr>
          </a:p>
          <a:p>
            <a:pPr>
              <a:spcBef>
                <a:spcPct val="10000"/>
              </a:spcBef>
            </a:pPr>
            <a:r>
              <a:rPr lang="en-US" altLang="zh-CN" sz="2800" dirty="0">
                <a:solidFill>
                  <a:schemeClr val="tx2"/>
                </a:solidFill>
                <a:latin typeface="楷体" panose="02010609060101010101" pitchFamily="49" charset="-122"/>
                <a:ea typeface="楷体" panose="02010609060101010101" pitchFamily="49" charset="-122"/>
              </a:rPr>
              <a:t>  </a:t>
            </a:r>
            <a:r>
              <a:rPr lang="zh-CN" altLang="en-US" sz="2800" dirty="0">
                <a:solidFill>
                  <a:schemeClr val="tx2"/>
                </a:solidFill>
                <a:latin typeface="楷体" panose="02010609060101010101" pitchFamily="49" charset="-122"/>
                <a:ea typeface="楷体" panose="02010609060101010101" pitchFamily="49" charset="-122"/>
              </a:rPr>
              <a:t>为新中成立作了理论和路线方针的准备</a:t>
            </a:r>
            <a:endParaRPr lang="zh-CN" altLang="en-US" sz="2800" dirty="0">
              <a:solidFill>
                <a:schemeClr val="tx2"/>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linds(horizontal)">
                                      <p:cBhvr>
                                        <p:cTn id="7" dur="5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blinds(horizontal)">
                                      <p:cBhvr>
                                        <p:cTn id="12" dur="500"/>
                                        <p:tgtEl>
                                          <p:spTgt spid="1434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341"/>
                                        </p:tgtEl>
                                        <p:attrNameLst>
                                          <p:attrName>style.visibility</p:attrName>
                                        </p:attrNameLst>
                                      </p:cBhvr>
                                      <p:to>
                                        <p:strVal val="visible"/>
                                      </p:to>
                                    </p:set>
                                    <p:animEffect transition="in" filter="blinds(horizontal)">
                                      <p:cBhvr>
                                        <p:cTn id="15" dur="500"/>
                                        <p:tgtEl>
                                          <p:spTgt spid="1434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342"/>
                                        </p:tgtEl>
                                        <p:attrNameLst>
                                          <p:attrName>style.visibility</p:attrName>
                                        </p:attrNameLst>
                                      </p:cBhvr>
                                      <p:to>
                                        <p:strVal val="visible"/>
                                      </p:to>
                                    </p:set>
                                    <p:animEffect transition="in" filter="blinds(horizontal)">
                                      <p:cBhvr>
                                        <p:cTn id="20"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ldLvl="0"/>
      <p:bldP spid="14340" grpId="0" bldLvl="0"/>
      <p:bldP spid="14341" grpId="0" bldLvl="0"/>
      <p:bldP spid="14342" grpId="0" bldLvl="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498" name="表格 106497"/>
          <p:cNvGraphicFramePr>
            <a:graphicFrameLocks noGrp="1"/>
          </p:cNvGraphicFramePr>
          <p:nvPr>
            <p:custDataLst>
              <p:tags r:id="rId1"/>
            </p:custDataLst>
          </p:nvPr>
        </p:nvGraphicFramePr>
        <p:xfrm>
          <a:off x="249555" y="806609"/>
          <a:ext cx="11743055" cy="5046980"/>
        </p:xfrm>
        <a:graphic>
          <a:graphicData uri="http://schemas.openxmlformats.org/drawingml/2006/table">
            <a:tbl>
              <a:tblPr/>
              <a:tblGrid>
                <a:gridCol w="1233805"/>
                <a:gridCol w="1104265"/>
                <a:gridCol w="5516245"/>
                <a:gridCol w="3888740"/>
              </a:tblGrid>
              <a:tr h="410845">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algn="ctr" eaLnBrk="0" hangingPunct="0">
                        <a:buNone/>
                      </a:pPr>
                      <a:r>
                        <a:rPr lang="zh-CN" altLang="en-US" sz="2100" b="1">
                          <a:latin typeface="微软雅黑" panose="020B0503020204020204" pitchFamily="34" charset="-122"/>
                          <a:ea typeface="微软雅黑" panose="020B0503020204020204" pitchFamily="34" charset="-122"/>
                        </a:rPr>
                        <a:t>会议名称</a:t>
                      </a:r>
                      <a:endParaRPr lang="zh-CN" altLang="en-US" sz="2100" b="1">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algn="ctr" eaLnBrk="0" hangingPunct="0">
                        <a:buNone/>
                      </a:pPr>
                      <a:r>
                        <a:rPr lang="zh-CN" altLang="en-US" sz="2100" b="1">
                          <a:latin typeface="微软雅黑" panose="020B0503020204020204" pitchFamily="34" charset="-122"/>
                          <a:ea typeface="微软雅黑" panose="020B0503020204020204" pitchFamily="34" charset="-122"/>
                        </a:rPr>
                        <a:t>时间</a:t>
                      </a:r>
                      <a:endParaRPr lang="zh-CN" altLang="en-US" sz="2100" b="1">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algn="ctr" eaLnBrk="0" hangingPunct="0">
                        <a:buNone/>
                      </a:pPr>
                      <a:r>
                        <a:rPr lang="zh-CN" altLang="en-US" sz="2100" b="1">
                          <a:latin typeface="微软雅黑" panose="020B0503020204020204" pitchFamily="34" charset="-122"/>
                          <a:ea typeface="微软雅黑" panose="020B0503020204020204" pitchFamily="34" charset="-122"/>
                        </a:rPr>
                        <a:t>主要内容</a:t>
                      </a:r>
                      <a:endParaRPr lang="zh-CN" altLang="en-US" sz="2100" b="1">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algn="ctr" eaLnBrk="0" hangingPunct="0">
                        <a:buNone/>
                      </a:pPr>
                      <a:r>
                        <a:rPr lang="zh-CN" altLang="en-US" sz="2100" b="1">
                          <a:latin typeface="微软雅黑" panose="020B0503020204020204" pitchFamily="34" charset="-122"/>
                          <a:ea typeface="微软雅黑" panose="020B0503020204020204" pitchFamily="34" charset="-122"/>
                        </a:rPr>
                        <a:t>历史意义</a:t>
                      </a:r>
                      <a:endParaRPr lang="zh-CN" altLang="en-US" sz="2100" b="1">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r>
              <a:tr h="1325245">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algn="ctr" eaLnBrk="0" hangingPunct="0">
                        <a:buNone/>
                      </a:pPr>
                      <a:r>
                        <a:rPr lang="zh-CN" altLang="en-US" sz="2100" b="1">
                          <a:latin typeface="微软雅黑" panose="020B0503020204020204" pitchFamily="34" charset="-122"/>
                          <a:ea typeface="微软雅黑" panose="020B0503020204020204" pitchFamily="34" charset="-122"/>
                        </a:rPr>
                        <a:t>八七会议</a:t>
                      </a:r>
                      <a:endParaRPr lang="zh-CN" altLang="en-US" sz="2100" b="1">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eaLnBrk="0" hangingPunct="0">
                        <a:buNone/>
                      </a:pPr>
                      <a:endParaRPr lang="zh-CN" altLang="en-US" sz="2100" b="1">
                        <a:solidFill>
                          <a:srgbClr val="0000FF"/>
                        </a:solidFill>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eaLnBrk="0" hangingPunct="0">
                        <a:buNone/>
                      </a:pPr>
                      <a:endParaRPr lang="zh-CN" altLang="en-US" sz="2100" b="1">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eaLnBrk="0" hangingPunct="0">
                        <a:buNone/>
                      </a:pPr>
                      <a:endParaRPr lang="zh-CN" altLang="en-US" sz="2100" b="1">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r>
              <a:tr h="1011555">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algn="ctr" eaLnBrk="0" hangingPunct="0">
                        <a:buNone/>
                      </a:pPr>
                      <a:r>
                        <a:rPr lang="zh-CN" altLang="en-US" sz="2100" b="1">
                          <a:latin typeface="微软雅黑" panose="020B0503020204020204" pitchFamily="34" charset="-122"/>
                          <a:ea typeface="微软雅黑" panose="020B0503020204020204" pitchFamily="34" charset="-122"/>
                        </a:rPr>
                        <a:t>遵义会议</a:t>
                      </a:r>
                      <a:endParaRPr lang="zh-CN" altLang="en-US" sz="2100" b="1">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eaLnBrk="0" hangingPunct="0">
                        <a:buNone/>
                      </a:pPr>
                      <a:endParaRPr lang="zh-CN" altLang="en-US" sz="2100" b="1">
                        <a:solidFill>
                          <a:srgbClr val="FF00FF"/>
                        </a:solidFill>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eaLnBrk="0" hangingPunct="0">
                        <a:buNone/>
                      </a:pPr>
                      <a:endParaRPr lang="zh-CN" altLang="en-US" sz="2100" b="1">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eaLnBrk="0" hangingPunct="0">
                        <a:buNone/>
                      </a:pPr>
                      <a:endParaRPr lang="zh-CN" altLang="en-US" sz="2100" b="1">
                        <a:solidFill>
                          <a:srgbClr val="0000FF"/>
                        </a:solidFill>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r>
              <a:tr h="1288415">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algn="ctr" eaLnBrk="0" hangingPunct="0">
                        <a:buNone/>
                      </a:pPr>
                      <a:r>
                        <a:rPr lang="zh-CN" altLang="en-US" sz="2100" b="1">
                          <a:latin typeface="微软雅黑" panose="020B0503020204020204" pitchFamily="34" charset="-122"/>
                          <a:ea typeface="微软雅黑" panose="020B0503020204020204" pitchFamily="34" charset="-122"/>
                        </a:rPr>
                        <a:t>七届二中全会</a:t>
                      </a:r>
                      <a:endParaRPr lang="zh-CN" altLang="en-US" sz="2100" b="1">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eaLnBrk="0" hangingPunct="0">
                        <a:buNone/>
                      </a:pPr>
                      <a:endParaRPr lang="zh-CN" altLang="en-US" sz="2100" b="1">
                        <a:solidFill>
                          <a:srgbClr val="FF0000"/>
                        </a:solidFill>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eaLnBrk="0" hangingPunct="0">
                        <a:buNone/>
                      </a:pPr>
                      <a:endParaRPr lang="zh-CN" altLang="en-US" sz="2100" b="1">
                        <a:solidFill>
                          <a:srgbClr val="FF00FF"/>
                        </a:solidFill>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eaLnBrk="0" hangingPunct="0">
                        <a:buNone/>
                      </a:pPr>
                      <a:endParaRPr lang="zh-CN" altLang="en-US" sz="2100" b="1">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r>
              <a:tr h="1010920">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algn="ctr" eaLnBrk="0" hangingPunct="0">
                        <a:buNone/>
                      </a:pPr>
                      <a:r>
                        <a:rPr lang="zh-CN" altLang="en-US" sz="2100" b="1">
                          <a:latin typeface="微软雅黑" panose="020B0503020204020204" pitchFamily="34" charset="-122"/>
                          <a:ea typeface="微软雅黑" panose="020B0503020204020204" pitchFamily="34" charset="-122"/>
                        </a:rPr>
                        <a:t>十一届三中全会</a:t>
                      </a:r>
                      <a:endParaRPr lang="zh-CN" altLang="en-US" sz="2100" b="1">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eaLnBrk="0" hangingPunct="0">
                        <a:buNone/>
                      </a:pPr>
                      <a:endParaRPr lang="zh-CN" altLang="en-US" sz="2100" b="1">
                        <a:solidFill>
                          <a:srgbClr val="0000FF"/>
                        </a:solidFill>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eaLnBrk="0" hangingPunct="0">
                        <a:buNone/>
                      </a:pPr>
                      <a:endParaRPr lang="zh-CN" altLang="en-US" sz="2100" b="1">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wrap="square"/>
                    <a:lstStyle>
                      <a:lvl1pPr marL="0" lvl="0"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Tx/>
                        <a:buFontTx/>
                        <a:buNone/>
                        <a:defRPr sz="1800" b="0" i="0" u="none" kern="1200" baseline="0">
                          <a:solidFill>
                            <a:srgbClr val="000000"/>
                          </a:solidFill>
                          <a:latin typeface="Calibri" panose="020F0502020204030204" charset="0"/>
                          <a:ea typeface="宋体" panose="02010600030101010101" pitchFamily="2" charset="-122"/>
                          <a:cs typeface="+mn-cs"/>
                        </a:defRPr>
                      </a:lvl5pPr>
                    </a:lstStyle>
                    <a:p>
                      <a:pPr marL="0" lvl="0" indent="0" eaLnBrk="0" hangingPunct="0">
                        <a:buNone/>
                      </a:pPr>
                      <a:endParaRPr lang="zh-CN" altLang="en-US" sz="2100" b="1">
                        <a:solidFill>
                          <a:srgbClr val="FF0000"/>
                        </a:solidFill>
                        <a:latin typeface="微软雅黑" panose="020B0503020204020204" pitchFamily="34" charset="-122"/>
                        <a:ea typeface="微软雅黑" panose="020B0503020204020204" pitchFamily="34" charset="-122"/>
                      </a:endParaRPr>
                    </a:p>
                  </a:txBody>
                  <a:tcPr marL="68580" marR="68580" marT="34286" marB="34286" vert="horz"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r>
            </a:tbl>
          </a:graphicData>
        </a:graphic>
      </p:graphicFrame>
      <p:sp>
        <p:nvSpPr>
          <p:cNvPr id="106530" name="文本框 11"/>
          <p:cNvSpPr/>
          <p:nvPr>
            <p:custDataLst>
              <p:tags r:id="rId2"/>
            </p:custDataLst>
          </p:nvPr>
        </p:nvSpPr>
        <p:spPr>
          <a:xfrm>
            <a:off x="1551940" y="1327150"/>
            <a:ext cx="1113790" cy="783590"/>
          </a:xfrm>
          <a:prstGeom prst="rect">
            <a:avLst/>
          </a:prstGeom>
          <a:noFill/>
          <a:ln w="9525">
            <a:noFill/>
          </a:ln>
        </p:spPr>
        <p:txBody>
          <a:bodyPr wrap="square" anchor="t" anchorCtr="0">
            <a:spAutoFit/>
          </a:bodyPr>
          <a:lstStyle/>
          <a:p>
            <a:pPr eaLnBrk="0" hangingPunct="0">
              <a:buClrTx/>
              <a:buFont typeface="Arial" panose="020B0604020202020204" pitchFamily="34" charset="0"/>
            </a:pPr>
            <a:r>
              <a:rPr lang="en-US" altLang="zh-CN" sz="2100" b="1">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1927</a:t>
            </a:r>
            <a:r>
              <a:rPr lang="zh-CN" altLang="en-US" sz="2100" b="1">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年</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a:p>
            <a:pPr eaLnBrk="0" hangingPunct="0">
              <a:buClrTx/>
              <a:buFont typeface="Arial" panose="020B0604020202020204" pitchFamily="34" charset="0"/>
            </a:pPr>
            <a:r>
              <a:rPr lang="zh-CN" altLang="en-US" sz="21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 </a:t>
            </a:r>
            <a:r>
              <a:rPr lang="zh-CN" altLang="en-US" sz="24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汉口</a:t>
            </a:r>
            <a:endParaRPr lang="zh-CN" altLang="en-US" sz="24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6531" name="文本框 12"/>
          <p:cNvSpPr/>
          <p:nvPr>
            <p:custDataLst>
              <p:tags r:id="rId3"/>
            </p:custDataLst>
          </p:nvPr>
        </p:nvSpPr>
        <p:spPr>
          <a:xfrm>
            <a:off x="1532890" y="3596005"/>
            <a:ext cx="1121410" cy="1153160"/>
          </a:xfrm>
          <a:prstGeom prst="rect">
            <a:avLst/>
          </a:prstGeom>
          <a:noFill/>
          <a:ln w="9525">
            <a:noFill/>
          </a:ln>
        </p:spPr>
        <p:txBody>
          <a:bodyPr wrap="square" anchor="t" anchorCtr="0">
            <a:spAutoFit/>
          </a:bodyPr>
          <a:lstStyle/>
          <a:p>
            <a:pPr algn="ctr" eaLnBrk="0" hangingPunct="0">
              <a:buClrTx/>
              <a:buFont typeface="Arial" panose="020B0604020202020204" pitchFamily="34" charset="0"/>
            </a:pPr>
            <a:r>
              <a:rPr lang="en-US" altLang="zh-CN" sz="2100" b="1">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1949</a:t>
            </a:r>
            <a:r>
              <a:rPr lang="zh-CN" altLang="en-US" sz="2100" b="1">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年</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a:p>
            <a:pPr algn="ctr" eaLnBrk="0" hangingPunct="0">
              <a:buClrTx/>
              <a:buFont typeface="Arial" panose="020B0604020202020204" pitchFamily="34" charset="0"/>
            </a:pPr>
            <a:r>
              <a:rPr lang="zh-CN" altLang="en-US" sz="24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河北</a:t>
            </a:r>
            <a:endParaRPr lang="en-US" altLang="zh-CN" sz="24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a:p>
            <a:pPr algn="ctr" eaLnBrk="0" hangingPunct="0">
              <a:buClrTx/>
              <a:buFont typeface="Arial" panose="020B0604020202020204" pitchFamily="34" charset="0"/>
            </a:pPr>
            <a:r>
              <a:rPr lang="zh-CN" altLang="en-US" sz="24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西柏坡</a:t>
            </a:r>
            <a:endParaRPr lang="zh-CN" altLang="en-US" sz="24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6532" name="文本框 13"/>
          <p:cNvSpPr/>
          <p:nvPr>
            <p:custDataLst>
              <p:tags r:id="rId4"/>
            </p:custDataLst>
          </p:nvPr>
        </p:nvSpPr>
        <p:spPr>
          <a:xfrm>
            <a:off x="1474470" y="2557145"/>
            <a:ext cx="1191260" cy="783590"/>
          </a:xfrm>
          <a:prstGeom prst="rect">
            <a:avLst/>
          </a:prstGeom>
          <a:noFill/>
          <a:ln w="9525">
            <a:noFill/>
          </a:ln>
        </p:spPr>
        <p:txBody>
          <a:bodyPr wrap="square" anchor="t" anchorCtr="0">
            <a:spAutoFit/>
          </a:bodyPr>
          <a:lstStyle/>
          <a:p>
            <a:pPr eaLnBrk="0" hangingPunct="0">
              <a:buClrTx/>
              <a:buFont typeface="Arial" panose="020B0604020202020204" pitchFamily="34" charset="0"/>
            </a:pPr>
            <a:r>
              <a:rPr lang="en-US" altLang="zh-CN" sz="2100" b="1">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1935</a:t>
            </a:r>
            <a:r>
              <a:rPr lang="zh-CN" altLang="en-US" sz="2100" b="1">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年</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a:p>
            <a:pPr eaLnBrk="0" hangingPunct="0">
              <a:buClrTx/>
              <a:buFont typeface="Arial" panose="020B0604020202020204" pitchFamily="34" charset="0"/>
            </a:pPr>
            <a:r>
              <a:rPr lang="zh-CN" altLang="en-US" sz="2100" b="1">
                <a:solidFill>
                  <a:srgbClr val="FF00FF"/>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 </a:t>
            </a:r>
            <a:r>
              <a:rPr lang="zh-CN" altLang="en-US" sz="24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遵义</a:t>
            </a:r>
            <a:endParaRPr lang="zh-CN" altLang="en-US" sz="24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6533" name="文本框 14"/>
          <p:cNvSpPr/>
          <p:nvPr>
            <p:custDataLst>
              <p:tags r:id="rId5"/>
            </p:custDataLst>
          </p:nvPr>
        </p:nvSpPr>
        <p:spPr>
          <a:xfrm>
            <a:off x="1474470" y="4885055"/>
            <a:ext cx="1163320" cy="783590"/>
          </a:xfrm>
          <a:prstGeom prst="rect">
            <a:avLst/>
          </a:prstGeom>
          <a:noFill/>
          <a:ln w="9525">
            <a:noFill/>
          </a:ln>
        </p:spPr>
        <p:txBody>
          <a:bodyPr wrap="square" anchor="t" anchorCtr="0">
            <a:spAutoFit/>
          </a:bodyPr>
          <a:lstStyle/>
          <a:p>
            <a:pPr eaLnBrk="0" hangingPunct="0">
              <a:buClrTx/>
              <a:buFont typeface="Arial" panose="020B0604020202020204" pitchFamily="34" charset="0"/>
            </a:pPr>
            <a:r>
              <a:rPr lang="en-US" altLang="zh-CN" sz="2100" b="1">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1978</a:t>
            </a:r>
            <a:r>
              <a:rPr lang="zh-CN" altLang="en-US" sz="2100" b="1">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年</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a:p>
            <a:pPr eaLnBrk="0" hangingPunct="0">
              <a:buClrTx/>
              <a:buFont typeface="Arial" panose="020B0604020202020204" pitchFamily="34" charset="0"/>
            </a:pPr>
            <a:r>
              <a:rPr lang="zh-CN" altLang="en-US" sz="2100" b="1">
                <a:solidFill>
                  <a:srgbClr val="FF00FF"/>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 </a:t>
            </a:r>
            <a:r>
              <a:rPr lang="zh-CN" altLang="en-US" sz="24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北京</a:t>
            </a:r>
            <a:endParaRPr lang="zh-CN" altLang="en-US" sz="24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6534" name="文本框 15"/>
          <p:cNvSpPr/>
          <p:nvPr>
            <p:custDataLst>
              <p:tags r:id="rId6"/>
            </p:custDataLst>
          </p:nvPr>
        </p:nvSpPr>
        <p:spPr>
          <a:xfrm>
            <a:off x="2654300" y="1231900"/>
            <a:ext cx="5336540" cy="1060450"/>
          </a:xfrm>
          <a:prstGeom prst="rect">
            <a:avLst/>
          </a:prstGeom>
          <a:noFill/>
          <a:ln w="9525">
            <a:noFill/>
          </a:ln>
        </p:spPr>
        <p:txBody>
          <a:bodyPr wrap="square" anchor="t" anchorCtr="0">
            <a:spAutoFit/>
          </a:bodyPr>
          <a:lstStyle/>
          <a:p>
            <a:pPr eaLnBrk="0" hangingPunct="0">
              <a:buClrTx/>
              <a:buFont typeface="Arial" panose="020B0604020202020204" pitchFamily="34" charset="0"/>
            </a:pPr>
            <a:r>
              <a:rPr lang="zh-CN" altLang="en-US" sz="2100" b="1">
                <a:solidFill>
                  <a:srgbClr val="FF0000"/>
                </a:solidFill>
                <a:latin typeface="微软雅黑" panose="020B0503020204020204" pitchFamily="34" charset="-122"/>
                <a:ea typeface="微软雅黑" panose="020B0503020204020204" pitchFamily="34" charset="-122"/>
                <a:sym typeface="Wingdings" panose="05000000000000000000" charset="0"/>
              </a:rPr>
              <a:t>纠正了</a:t>
            </a:r>
            <a:r>
              <a:rPr lang="zh-CN" altLang="en-US" sz="2100" b="1">
                <a:latin typeface="微软雅黑" panose="020B0503020204020204" pitchFamily="34" charset="-122"/>
                <a:ea typeface="微软雅黑" panose="020B0503020204020204" pitchFamily="34" charset="-122"/>
                <a:sym typeface="Wingdings" panose="05000000000000000000" charset="0"/>
              </a:rPr>
              <a:t>陈独秀的右倾投降主义错误；</a:t>
            </a:r>
            <a:r>
              <a:rPr lang="zh-CN" altLang="en-US" sz="2100" b="1">
                <a:solidFill>
                  <a:srgbClr val="FF0000"/>
                </a:solidFill>
                <a:latin typeface="微软雅黑" panose="020B0503020204020204" pitchFamily="34" charset="-122"/>
                <a:ea typeface="微软雅黑" panose="020B0503020204020204" pitchFamily="34" charset="-122"/>
                <a:sym typeface="Wingdings" panose="05000000000000000000" charset="0"/>
              </a:rPr>
              <a:t>通过了</a:t>
            </a:r>
            <a:r>
              <a:rPr lang="zh-CN" altLang="en-US" sz="2100" b="1">
                <a:latin typeface="微软雅黑" panose="020B0503020204020204" pitchFamily="34" charset="-122"/>
                <a:ea typeface="微软雅黑" panose="020B0503020204020204" pitchFamily="34" charset="-122"/>
                <a:sym typeface="Wingdings" panose="05000000000000000000" charset="0"/>
              </a:rPr>
              <a:t>开展土地革命和武装反抗国民党反动统治的总方针；秋收时节</a:t>
            </a:r>
            <a:r>
              <a:rPr lang="zh-CN" altLang="en-US" sz="2100" b="1">
                <a:solidFill>
                  <a:srgbClr val="FF0000"/>
                </a:solidFill>
                <a:latin typeface="微软雅黑" panose="020B0503020204020204" pitchFamily="34" charset="-122"/>
                <a:ea typeface="微软雅黑" panose="020B0503020204020204" pitchFamily="34" charset="-122"/>
                <a:sym typeface="Wingdings" panose="05000000000000000000" charset="0"/>
              </a:rPr>
              <a:t>发动起义</a:t>
            </a:r>
            <a:r>
              <a:rPr lang="zh-CN" altLang="en-US" sz="2100" b="1">
                <a:latin typeface="微软雅黑" panose="020B0503020204020204" pitchFamily="34" charset="-122"/>
                <a:ea typeface="微软雅黑" panose="020B0503020204020204" pitchFamily="34" charset="-122"/>
                <a:sym typeface="Wingdings" panose="05000000000000000000" charset="0"/>
              </a:rPr>
              <a:t>。</a:t>
            </a:r>
            <a:endParaRPr lang="zh-CN" altLang="en-US" sz="2100" b="1">
              <a:latin typeface="微软雅黑" panose="020B0503020204020204" pitchFamily="34" charset="-122"/>
              <a:ea typeface="微软雅黑" panose="020B0503020204020204" pitchFamily="34" charset="-122"/>
            </a:endParaRPr>
          </a:p>
        </p:txBody>
      </p:sp>
      <p:sp>
        <p:nvSpPr>
          <p:cNvPr id="106535" name="文本框 16"/>
          <p:cNvSpPr/>
          <p:nvPr>
            <p:custDataLst>
              <p:tags r:id="rId7"/>
            </p:custDataLst>
          </p:nvPr>
        </p:nvSpPr>
        <p:spPr>
          <a:xfrm>
            <a:off x="2650490" y="2580005"/>
            <a:ext cx="5380355" cy="737235"/>
          </a:xfrm>
          <a:prstGeom prst="rect">
            <a:avLst/>
          </a:prstGeom>
          <a:noFill/>
          <a:ln w="9525">
            <a:noFill/>
          </a:ln>
        </p:spPr>
        <p:txBody>
          <a:bodyPr wrap="square" anchor="t" anchorCtr="0">
            <a:spAutoFit/>
          </a:bodyPr>
          <a:lstStyle/>
          <a:p>
            <a:pPr eaLnBrk="0" hangingPunct="0">
              <a:buClrTx/>
              <a:buFont typeface="Arial" panose="020B0604020202020204" pitchFamily="34" charset="0"/>
            </a:pPr>
            <a:r>
              <a:rPr lang="zh-CN" altLang="en-US" sz="21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结束了</a:t>
            </a:r>
            <a:r>
              <a:rPr lang="zh-CN" altLang="en-US" sz="2100" b="1">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王明“左”倾错误在党中央的不正确统治，</a:t>
            </a:r>
            <a:r>
              <a:rPr lang="zh-CN" altLang="en-US" sz="21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确立了</a:t>
            </a:r>
            <a:r>
              <a:rPr lang="zh-CN" altLang="en-US" sz="2100" b="1">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以毛泽东为核心的正确领导。</a:t>
            </a:r>
            <a:endParaRPr lang="zh-CN" altLang="en-US" sz="21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6536" name="文本框 17"/>
          <p:cNvSpPr/>
          <p:nvPr>
            <p:custDataLst>
              <p:tags r:id="rId8"/>
            </p:custDataLst>
          </p:nvPr>
        </p:nvSpPr>
        <p:spPr>
          <a:xfrm>
            <a:off x="2637155" y="3596640"/>
            <a:ext cx="5516245" cy="1060450"/>
          </a:xfrm>
          <a:prstGeom prst="rect">
            <a:avLst/>
          </a:prstGeom>
          <a:noFill/>
          <a:ln w="9525">
            <a:noFill/>
          </a:ln>
        </p:spPr>
        <p:txBody>
          <a:bodyPr wrap="square" anchor="t" anchorCtr="0">
            <a:spAutoFit/>
          </a:bodyPr>
          <a:lstStyle/>
          <a:p>
            <a:pPr eaLnBrk="0" hangingPunct="0">
              <a:buClrTx/>
              <a:buFont typeface="Arial" panose="020B0604020202020204" pitchFamily="34" charset="0"/>
            </a:pPr>
            <a:r>
              <a:rPr lang="zh-CN" altLang="en-US" sz="2100" b="1">
                <a:latin typeface="微软雅黑" panose="020B0503020204020204" pitchFamily="34" charset="-122"/>
                <a:ea typeface="微软雅黑" panose="020B0503020204020204" pitchFamily="34" charset="-122"/>
                <a:sym typeface="Wingdings" panose="05000000000000000000" charset="0"/>
              </a:rPr>
              <a:t>指出</a:t>
            </a:r>
            <a:r>
              <a:rPr lang="zh-CN" altLang="en-US" sz="2100" b="1">
                <a:solidFill>
                  <a:srgbClr val="FF0000"/>
                </a:solidFill>
                <a:latin typeface="微软雅黑" panose="020B0503020204020204" pitchFamily="34" charset="-122"/>
                <a:ea typeface="微软雅黑" panose="020B0503020204020204" pitchFamily="34" charset="-122"/>
                <a:sym typeface="Wingdings" panose="05000000000000000000" charset="0"/>
              </a:rPr>
              <a:t>党的工作重心转移</a:t>
            </a:r>
            <a:r>
              <a:rPr lang="zh-CN" altLang="en-US" sz="2100" b="1">
                <a:latin typeface="微软雅黑" panose="020B0503020204020204" pitchFamily="34" charset="-122"/>
                <a:ea typeface="微软雅黑" panose="020B0503020204020204" pitchFamily="34" charset="-122"/>
                <a:sym typeface="Wingdings" panose="05000000000000000000" charset="0"/>
              </a:rPr>
              <a:t>，提出党的总任务是把中国由农业国变为工业国，把中国建设成为伟大的</a:t>
            </a:r>
            <a:r>
              <a:rPr lang="zh-CN" altLang="en-US" sz="2100" b="1">
                <a:solidFill>
                  <a:srgbClr val="FF0000"/>
                </a:solidFill>
                <a:latin typeface="微软雅黑" panose="020B0503020204020204" pitchFamily="34" charset="-122"/>
                <a:ea typeface="微软雅黑" panose="020B0503020204020204" pitchFamily="34" charset="-122"/>
                <a:sym typeface="Wingdings" panose="05000000000000000000" charset="0"/>
              </a:rPr>
              <a:t>社会主义国家。</a:t>
            </a:r>
            <a:endParaRPr lang="zh-CN" altLang="en-US" sz="2100" b="1">
              <a:solidFill>
                <a:srgbClr val="FF0000"/>
              </a:solidFill>
              <a:latin typeface="微软雅黑" panose="020B0503020204020204" pitchFamily="34" charset="-122"/>
              <a:ea typeface="微软雅黑" panose="020B0503020204020204" pitchFamily="34" charset="-122"/>
            </a:endParaRPr>
          </a:p>
        </p:txBody>
      </p:sp>
      <p:sp>
        <p:nvSpPr>
          <p:cNvPr id="106537" name="文本框 18"/>
          <p:cNvSpPr/>
          <p:nvPr>
            <p:custDataLst>
              <p:tags r:id="rId9"/>
            </p:custDataLst>
          </p:nvPr>
        </p:nvSpPr>
        <p:spPr>
          <a:xfrm>
            <a:off x="2665730" y="5041265"/>
            <a:ext cx="5231765" cy="737235"/>
          </a:xfrm>
          <a:prstGeom prst="rect">
            <a:avLst/>
          </a:prstGeom>
          <a:noFill/>
          <a:ln w="9525">
            <a:noFill/>
          </a:ln>
        </p:spPr>
        <p:txBody>
          <a:bodyPr wrap="square" anchor="t" anchorCtr="0">
            <a:spAutoFit/>
          </a:bodyPr>
          <a:lstStyle/>
          <a:p>
            <a:pPr eaLnBrk="0" hangingPunct="0">
              <a:buClrTx/>
              <a:buFont typeface="Arial" panose="020B0604020202020204" pitchFamily="34" charset="0"/>
            </a:pPr>
            <a:r>
              <a:rPr lang="zh-CN" altLang="en-US" sz="2100" b="1">
                <a:latin typeface="微软雅黑" panose="020B0503020204020204" pitchFamily="34" charset="-122"/>
                <a:ea typeface="微软雅黑" panose="020B0503020204020204" pitchFamily="34" charset="-122"/>
                <a:sym typeface="Wingdings" panose="05000000000000000000" charset="0"/>
              </a:rPr>
              <a:t>工作重心</a:t>
            </a:r>
            <a:r>
              <a:rPr lang="zh-CN" altLang="en-US" sz="2100" b="1">
                <a:solidFill>
                  <a:srgbClr val="FF0000"/>
                </a:solidFill>
                <a:latin typeface="微软雅黑" panose="020B0503020204020204" pitchFamily="34" charset="-122"/>
                <a:ea typeface="微软雅黑" panose="020B0503020204020204" pitchFamily="34" charset="-122"/>
                <a:sym typeface="Wingdings" panose="05000000000000000000" charset="0"/>
              </a:rPr>
              <a:t>转移到</a:t>
            </a:r>
            <a:r>
              <a:rPr lang="zh-CN" altLang="en-US" sz="2100" b="1">
                <a:latin typeface="微软雅黑" panose="020B0503020204020204" pitchFamily="34" charset="-122"/>
                <a:ea typeface="微软雅黑" panose="020B0503020204020204" pitchFamily="34" charset="-122"/>
                <a:sym typeface="Wingdings" panose="05000000000000000000" charset="0"/>
              </a:rPr>
              <a:t>经济建设上来；</a:t>
            </a:r>
            <a:r>
              <a:rPr lang="zh-CN" altLang="en-US" sz="2100" b="1">
                <a:solidFill>
                  <a:srgbClr val="FF0000"/>
                </a:solidFill>
                <a:latin typeface="微软雅黑" panose="020B0503020204020204" pitchFamily="34" charset="-122"/>
                <a:ea typeface="微软雅黑" panose="020B0503020204020204" pitchFamily="34" charset="-122"/>
                <a:sym typeface="Wingdings" panose="05000000000000000000" charset="0"/>
              </a:rPr>
              <a:t>改革开放</a:t>
            </a:r>
            <a:r>
              <a:rPr lang="zh-CN" altLang="en-US" sz="2100" b="1">
                <a:latin typeface="微软雅黑" panose="020B0503020204020204" pitchFamily="34" charset="-122"/>
                <a:ea typeface="微软雅黑" panose="020B0503020204020204" pitchFamily="34" charset="-122"/>
                <a:sym typeface="Wingdings" panose="05000000000000000000" charset="0"/>
              </a:rPr>
              <a:t>的伟大决策。</a:t>
            </a:r>
            <a:endParaRPr lang="zh-CN" altLang="en-US" sz="2100" b="1">
              <a:solidFill>
                <a:schemeClr val="tx1"/>
              </a:solidFill>
              <a:latin typeface="微软雅黑" panose="020B0503020204020204" pitchFamily="34" charset="-122"/>
              <a:ea typeface="微软雅黑" panose="020B0503020204020204" pitchFamily="34" charset="-122"/>
            </a:endParaRPr>
          </a:p>
        </p:txBody>
      </p:sp>
      <p:sp>
        <p:nvSpPr>
          <p:cNvPr id="106538" name="文本框 19"/>
          <p:cNvSpPr/>
          <p:nvPr>
            <p:custDataLst>
              <p:tags r:id="rId10"/>
            </p:custDataLst>
          </p:nvPr>
        </p:nvSpPr>
        <p:spPr>
          <a:xfrm>
            <a:off x="8372475" y="1393190"/>
            <a:ext cx="3411220" cy="737235"/>
          </a:xfrm>
          <a:prstGeom prst="rect">
            <a:avLst/>
          </a:prstGeom>
          <a:noFill/>
          <a:ln w="9525">
            <a:noFill/>
          </a:ln>
        </p:spPr>
        <p:txBody>
          <a:bodyPr wrap="square" anchor="t" anchorCtr="0">
            <a:spAutoFit/>
          </a:bodyPr>
          <a:lstStyle/>
          <a:p>
            <a:pPr eaLnBrk="0" hangingPunct="0">
              <a:buClrTx/>
              <a:buFont typeface="Arial" panose="020B0604020202020204" pitchFamily="34" charset="0"/>
            </a:pPr>
            <a:r>
              <a:rPr lang="zh-CN" altLang="en-US" sz="2100" b="1">
                <a:latin typeface="微软雅黑" panose="020B0503020204020204" pitchFamily="34" charset="-122"/>
                <a:ea typeface="微软雅黑" panose="020B0503020204020204" pitchFamily="34" charset="-122"/>
                <a:sym typeface="Wingdings" panose="05000000000000000000" charset="0"/>
              </a:rPr>
              <a:t>是由</a:t>
            </a:r>
            <a:r>
              <a:rPr lang="zh-CN" altLang="en-US" sz="2100" b="1">
                <a:solidFill>
                  <a:srgbClr val="FF0000"/>
                </a:solidFill>
                <a:latin typeface="微软雅黑" panose="020B0503020204020204" pitchFamily="34" charset="-122"/>
                <a:ea typeface="微软雅黑" panose="020B0503020204020204" pitchFamily="34" charset="-122"/>
                <a:sym typeface="Wingdings" panose="05000000000000000000" charset="0"/>
              </a:rPr>
              <a:t>大革命失败</a:t>
            </a:r>
            <a:r>
              <a:rPr lang="zh-CN" altLang="en-US" sz="2100" b="1">
                <a:latin typeface="微软雅黑" panose="020B0503020204020204" pitchFamily="34" charset="-122"/>
                <a:ea typeface="微软雅黑" panose="020B0503020204020204" pitchFamily="34" charset="-122"/>
                <a:sym typeface="Wingdings" panose="05000000000000000000" charset="0"/>
              </a:rPr>
              <a:t>到</a:t>
            </a:r>
            <a:r>
              <a:rPr lang="zh-CN" altLang="en-US" sz="2100" b="1">
                <a:solidFill>
                  <a:srgbClr val="FF0000"/>
                </a:solidFill>
                <a:latin typeface="微软雅黑" panose="020B0503020204020204" pitchFamily="34" charset="-122"/>
                <a:ea typeface="微软雅黑" panose="020B0503020204020204" pitchFamily="34" charset="-122"/>
                <a:sym typeface="Wingdings" panose="05000000000000000000" charset="0"/>
              </a:rPr>
              <a:t>土地革命兴起</a:t>
            </a:r>
            <a:r>
              <a:rPr lang="zh-CN" altLang="en-US" sz="2100" b="1">
                <a:latin typeface="微软雅黑" panose="020B0503020204020204" pitchFamily="34" charset="-122"/>
                <a:ea typeface="微软雅黑" panose="020B0503020204020204" pitchFamily="34" charset="-122"/>
                <a:sym typeface="Wingdings" panose="05000000000000000000" charset="0"/>
              </a:rPr>
              <a:t>的</a:t>
            </a:r>
            <a:r>
              <a:rPr lang="zh-CN" altLang="en-US" sz="2100" b="1">
                <a:solidFill>
                  <a:srgbClr val="FF0000"/>
                </a:solidFill>
                <a:latin typeface="微软雅黑" panose="020B0503020204020204" pitchFamily="34" charset="-122"/>
                <a:ea typeface="微软雅黑" panose="020B0503020204020204" pitchFamily="34" charset="-122"/>
                <a:sym typeface="Wingdings" panose="05000000000000000000" charset="0"/>
              </a:rPr>
              <a:t>转折点</a:t>
            </a:r>
            <a:endParaRPr lang="zh-CN" altLang="en-US" sz="2100" b="1">
              <a:solidFill>
                <a:srgbClr val="FF0000"/>
              </a:solidFill>
              <a:latin typeface="微软雅黑" panose="020B0503020204020204" pitchFamily="34" charset="-122"/>
              <a:ea typeface="微软雅黑" panose="020B0503020204020204" pitchFamily="34" charset="-122"/>
            </a:endParaRPr>
          </a:p>
        </p:txBody>
      </p:sp>
      <p:sp>
        <p:nvSpPr>
          <p:cNvPr id="106539" name="文本框 20"/>
          <p:cNvSpPr/>
          <p:nvPr>
            <p:custDataLst>
              <p:tags r:id="rId11"/>
            </p:custDataLst>
          </p:nvPr>
        </p:nvSpPr>
        <p:spPr>
          <a:xfrm>
            <a:off x="8372475" y="2764790"/>
            <a:ext cx="3410585" cy="737235"/>
          </a:xfrm>
          <a:prstGeom prst="rect">
            <a:avLst/>
          </a:prstGeom>
          <a:noFill/>
          <a:ln w="9525">
            <a:noFill/>
          </a:ln>
        </p:spPr>
        <p:txBody>
          <a:bodyPr wrap="square" anchor="t" anchorCtr="0">
            <a:spAutoFit/>
          </a:bodyPr>
          <a:lstStyle/>
          <a:p>
            <a:pPr eaLnBrk="0" hangingPunct="0">
              <a:buClrTx/>
              <a:buFont typeface="Arial" panose="020B0604020202020204" pitchFamily="34" charset="0"/>
            </a:pPr>
            <a:r>
              <a:rPr lang="zh-CN" altLang="en-US" sz="2100" b="1">
                <a:latin typeface="微软雅黑" panose="020B0503020204020204" pitchFamily="34" charset="-122"/>
                <a:ea typeface="微软雅黑" panose="020B0503020204020204" pitchFamily="34" charset="-122"/>
                <a:sym typeface="Wingdings" panose="05000000000000000000" charset="0"/>
              </a:rPr>
              <a:t>党的历史上</a:t>
            </a:r>
            <a:r>
              <a:rPr lang="zh-CN" altLang="en-US" sz="2100" b="1">
                <a:solidFill>
                  <a:srgbClr val="FF0000"/>
                </a:solidFill>
                <a:latin typeface="微软雅黑" panose="020B0503020204020204" pitchFamily="34" charset="-122"/>
                <a:ea typeface="微软雅黑" panose="020B0503020204020204" pitchFamily="34" charset="-122"/>
                <a:sym typeface="Wingdings" panose="05000000000000000000" charset="0"/>
              </a:rPr>
              <a:t>生死攸关的转折点。</a:t>
            </a:r>
            <a:endParaRPr lang="zh-CN" altLang="en-US" sz="2100" b="1">
              <a:solidFill>
                <a:srgbClr val="FF0000"/>
              </a:solidFill>
              <a:latin typeface="微软雅黑" panose="020B0503020204020204" pitchFamily="34" charset="-122"/>
              <a:ea typeface="微软雅黑" panose="020B0503020204020204" pitchFamily="34" charset="-122"/>
            </a:endParaRPr>
          </a:p>
        </p:txBody>
      </p:sp>
      <p:sp>
        <p:nvSpPr>
          <p:cNvPr id="106540" name="文本框 21"/>
          <p:cNvSpPr/>
          <p:nvPr>
            <p:custDataLst>
              <p:tags r:id="rId12"/>
            </p:custDataLst>
          </p:nvPr>
        </p:nvSpPr>
        <p:spPr>
          <a:xfrm>
            <a:off x="8350885" y="3596005"/>
            <a:ext cx="3432810" cy="1060450"/>
          </a:xfrm>
          <a:prstGeom prst="rect">
            <a:avLst/>
          </a:prstGeom>
          <a:noFill/>
          <a:ln w="9525">
            <a:noFill/>
          </a:ln>
        </p:spPr>
        <p:txBody>
          <a:bodyPr wrap="square" anchor="t" anchorCtr="0">
            <a:spAutoFit/>
          </a:bodyPr>
          <a:lstStyle/>
          <a:p>
            <a:pPr eaLnBrk="0" hangingPunct="0">
              <a:buClrTx/>
              <a:buFont typeface="Arial" panose="020B0604020202020204" pitchFamily="34" charset="0"/>
            </a:pPr>
            <a:r>
              <a:rPr lang="zh-CN" altLang="en-US" sz="2100" b="1">
                <a:latin typeface="微软雅黑" panose="020B0503020204020204" pitchFamily="34" charset="-122"/>
                <a:ea typeface="微软雅黑" panose="020B0503020204020204" pitchFamily="34" charset="-122"/>
                <a:sym typeface="Wingdings" panose="05000000000000000000" charset="0"/>
              </a:rPr>
              <a:t>解决了中国由新民主主义革命向社会主义革命</a:t>
            </a:r>
            <a:r>
              <a:rPr lang="zh-CN" altLang="en-US" sz="2100" b="1">
                <a:solidFill>
                  <a:srgbClr val="FF0000"/>
                </a:solidFill>
                <a:latin typeface="微软雅黑" panose="020B0503020204020204" pitchFamily="34" charset="-122"/>
                <a:ea typeface="微软雅黑" panose="020B0503020204020204" pitchFamily="34" charset="-122"/>
                <a:sym typeface="Wingdings" panose="05000000000000000000" charset="0"/>
              </a:rPr>
              <a:t>过渡的重大问题</a:t>
            </a:r>
            <a:r>
              <a:rPr lang="zh-CN" altLang="en-US" sz="2100" b="1">
                <a:latin typeface="微软雅黑" panose="020B0503020204020204" pitchFamily="34" charset="-122"/>
                <a:ea typeface="微软雅黑" panose="020B0503020204020204" pitchFamily="34" charset="-122"/>
                <a:sym typeface="Wingdings" panose="05000000000000000000" charset="0"/>
              </a:rPr>
              <a:t>。</a:t>
            </a:r>
            <a:endParaRPr lang="zh-CN" altLang="zh-CN" sz="2100" b="1">
              <a:solidFill>
                <a:schemeClr val="tx1"/>
              </a:solidFill>
              <a:latin typeface="微软雅黑" panose="020B0503020204020204" pitchFamily="34" charset="-122"/>
              <a:ea typeface="微软雅黑" panose="020B0503020204020204" pitchFamily="34" charset="-122"/>
            </a:endParaRPr>
          </a:p>
        </p:txBody>
      </p:sp>
      <p:sp>
        <p:nvSpPr>
          <p:cNvPr id="106541" name="文本框 22"/>
          <p:cNvSpPr/>
          <p:nvPr>
            <p:custDataLst>
              <p:tags r:id="rId13"/>
            </p:custDataLst>
          </p:nvPr>
        </p:nvSpPr>
        <p:spPr>
          <a:xfrm>
            <a:off x="8322310" y="4886325"/>
            <a:ext cx="3461385" cy="737235"/>
          </a:xfrm>
          <a:prstGeom prst="rect">
            <a:avLst/>
          </a:prstGeom>
          <a:noFill/>
          <a:ln w="9525">
            <a:noFill/>
          </a:ln>
        </p:spPr>
        <p:txBody>
          <a:bodyPr wrap="square" anchor="t" anchorCtr="0">
            <a:spAutoFit/>
          </a:bodyPr>
          <a:lstStyle/>
          <a:p>
            <a:pPr eaLnBrk="0" hangingPunct="0">
              <a:buClrTx/>
              <a:buFont typeface="Arial" panose="020B0604020202020204" pitchFamily="34" charset="0"/>
            </a:pPr>
            <a:r>
              <a:rPr lang="zh-CN" altLang="en-US" sz="2100" b="1">
                <a:latin typeface="微软雅黑" panose="020B0503020204020204" pitchFamily="34" charset="-122"/>
                <a:ea typeface="微软雅黑" panose="020B0503020204020204" pitchFamily="34" charset="-122"/>
                <a:sym typeface="Wingdings" panose="05000000000000000000" charset="0"/>
              </a:rPr>
              <a:t>是建国以来党的历史上具有</a:t>
            </a:r>
            <a:r>
              <a:rPr lang="zh-CN" altLang="en-US" sz="2100" b="1">
                <a:solidFill>
                  <a:srgbClr val="FF0000"/>
                </a:solidFill>
                <a:latin typeface="微软雅黑" panose="020B0503020204020204" pitchFamily="34" charset="-122"/>
                <a:ea typeface="微软雅黑" panose="020B0503020204020204" pitchFamily="34" charset="-122"/>
                <a:sym typeface="Wingdings" panose="05000000000000000000" charset="0"/>
              </a:rPr>
              <a:t>深远意义的伟大转折。</a:t>
            </a:r>
            <a:endParaRPr lang="zh-CN" altLang="en-US" sz="2100" b="1">
              <a:solidFill>
                <a:srgbClr val="FF0000"/>
              </a:solidFill>
              <a:latin typeface="微软雅黑" panose="020B0503020204020204" pitchFamily="34" charset="-122"/>
              <a:ea typeface="微软雅黑" panose="020B0503020204020204" pitchFamily="34" charset="-122"/>
            </a:endParaRPr>
          </a:p>
        </p:txBody>
      </p:sp>
      <p:sp>
        <p:nvSpPr>
          <p:cNvPr id="106542" name="Text Box 37"/>
          <p:cNvSpPr/>
          <p:nvPr>
            <p:custDataLst>
              <p:tags r:id="rId14"/>
            </p:custDataLst>
          </p:nvPr>
        </p:nvSpPr>
        <p:spPr>
          <a:xfrm>
            <a:off x="3002915" y="1470660"/>
            <a:ext cx="4629150" cy="829945"/>
          </a:xfrm>
          <a:prstGeom prst="rect">
            <a:avLst/>
          </a:prstGeom>
          <a:solidFill>
            <a:srgbClr val="FFFF00"/>
          </a:solidFill>
          <a:ln w="9525">
            <a:noFill/>
          </a:ln>
        </p:spPr>
        <p:txBody>
          <a:bodyPr wrap="square" anchor="t" anchorCtr="0">
            <a:spAutoFit/>
          </a:bodyPr>
          <a:lstStyle/>
          <a:p>
            <a:pPr eaLnBrk="0" hangingPunct="0">
              <a:buClrTx/>
              <a:buFont typeface="Arial" panose="020B0604020202020204" pitchFamily="34" charset="0"/>
            </a:pPr>
            <a:r>
              <a:rPr lang="zh-CN" altLang="en-US" sz="2400" b="1">
                <a:solidFill>
                  <a:srgbClr val="0000FF"/>
                </a:solidFill>
                <a:latin typeface="微软雅黑" panose="020B0503020204020204" pitchFamily="34" charset="-122"/>
                <a:ea typeface="微软雅黑" panose="020B0503020204020204" pitchFamily="34" charset="-122"/>
                <a:sym typeface="Wingdings" panose="05000000000000000000" charset="0"/>
              </a:rPr>
              <a:t>秋收起义失利后工作重心由</a:t>
            </a:r>
            <a:r>
              <a:rPr lang="zh-CN" altLang="en-US" sz="2400" b="1">
                <a:solidFill>
                  <a:srgbClr val="FF0000"/>
                </a:solidFill>
                <a:latin typeface="微软雅黑" panose="020B0503020204020204" pitchFamily="34" charset="-122"/>
                <a:ea typeface="微软雅黑" panose="020B0503020204020204" pitchFamily="34" charset="-122"/>
                <a:sym typeface="Wingdings" panose="05000000000000000000" charset="0"/>
              </a:rPr>
              <a:t>城市</a:t>
            </a:r>
            <a:r>
              <a:rPr lang="zh-CN" altLang="en-US" sz="2400" b="1">
                <a:solidFill>
                  <a:srgbClr val="0000FF"/>
                </a:solidFill>
                <a:latin typeface="微软雅黑" panose="020B0503020204020204" pitchFamily="34" charset="-122"/>
                <a:ea typeface="微软雅黑" panose="020B0503020204020204" pitchFamily="34" charset="-122"/>
                <a:sym typeface="Wingdings" panose="05000000000000000000" charset="0"/>
              </a:rPr>
              <a:t>向</a:t>
            </a:r>
            <a:r>
              <a:rPr lang="zh-CN" altLang="en-US" sz="2400" b="1">
                <a:solidFill>
                  <a:srgbClr val="FF0000"/>
                </a:solidFill>
                <a:latin typeface="微软雅黑" panose="020B0503020204020204" pitchFamily="34" charset="-122"/>
                <a:ea typeface="微软雅黑" panose="020B0503020204020204" pitchFamily="34" charset="-122"/>
                <a:sym typeface="Wingdings" panose="05000000000000000000" charset="0"/>
              </a:rPr>
              <a:t>农村</a:t>
            </a:r>
            <a:r>
              <a:rPr lang="zh-CN" altLang="en-US" sz="2400" b="1">
                <a:solidFill>
                  <a:srgbClr val="0000FF"/>
                </a:solidFill>
                <a:latin typeface="微软雅黑" panose="020B0503020204020204" pitchFamily="34" charset="-122"/>
                <a:ea typeface="微软雅黑" panose="020B0503020204020204" pitchFamily="34" charset="-122"/>
                <a:sym typeface="Wingdings" panose="05000000000000000000" charset="0"/>
              </a:rPr>
              <a:t>转移</a:t>
            </a:r>
            <a:endParaRPr lang="zh-CN" altLang="en-US" sz="2400" b="1">
              <a:solidFill>
                <a:srgbClr val="0000FF"/>
              </a:solidFill>
              <a:latin typeface="微软雅黑" panose="020B0503020204020204" pitchFamily="34" charset="-122"/>
              <a:ea typeface="微软雅黑" panose="020B0503020204020204" pitchFamily="34" charset="-122"/>
            </a:endParaRPr>
          </a:p>
        </p:txBody>
      </p:sp>
      <p:sp>
        <p:nvSpPr>
          <p:cNvPr id="106543" name="Text Box 37"/>
          <p:cNvSpPr/>
          <p:nvPr>
            <p:custDataLst>
              <p:tags r:id="rId15"/>
            </p:custDataLst>
          </p:nvPr>
        </p:nvSpPr>
        <p:spPr>
          <a:xfrm>
            <a:off x="3003153" y="3948748"/>
            <a:ext cx="3993356" cy="460375"/>
          </a:xfrm>
          <a:prstGeom prst="rect">
            <a:avLst/>
          </a:prstGeom>
          <a:solidFill>
            <a:srgbClr val="FFFF00"/>
          </a:solidFill>
          <a:ln w="9525">
            <a:noFill/>
          </a:ln>
        </p:spPr>
        <p:txBody>
          <a:bodyPr anchor="t" anchorCtr="0">
            <a:spAutoFit/>
          </a:bodyPr>
          <a:lstStyle/>
          <a:p>
            <a:pPr eaLnBrk="0" hangingPunct="0">
              <a:buClrTx/>
              <a:buFont typeface="Arial" panose="020B0604020202020204" pitchFamily="34" charset="0"/>
            </a:pPr>
            <a:r>
              <a:rPr lang="zh-CN" altLang="en-US" sz="2400" b="1">
                <a:solidFill>
                  <a:srgbClr val="0000FF"/>
                </a:solidFill>
                <a:latin typeface="微软雅黑" panose="020B0503020204020204" pitchFamily="34" charset="-122"/>
                <a:ea typeface="微软雅黑" panose="020B0503020204020204" pitchFamily="34" charset="-122"/>
                <a:sym typeface="Wingdings" panose="05000000000000000000" charset="0"/>
              </a:rPr>
              <a:t>工作重心由</a:t>
            </a:r>
            <a:r>
              <a:rPr lang="zh-CN" altLang="en-US" sz="2400" b="1">
                <a:solidFill>
                  <a:srgbClr val="FF0000"/>
                </a:solidFill>
                <a:latin typeface="微软雅黑" panose="020B0503020204020204" pitchFamily="34" charset="-122"/>
                <a:ea typeface="微软雅黑" panose="020B0503020204020204" pitchFamily="34" charset="-122"/>
                <a:sym typeface="Wingdings" panose="05000000000000000000" charset="0"/>
              </a:rPr>
              <a:t>农村</a:t>
            </a:r>
            <a:r>
              <a:rPr lang="zh-CN" altLang="en-US" sz="2400" b="1">
                <a:solidFill>
                  <a:srgbClr val="0000FF"/>
                </a:solidFill>
                <a:latin typeface="微软雅黑" panose="020B0503020204020204" pitchFamily="34" charset="-122"/>
                <a:ea typeface="微软雅黑" panose="020B0503020204020204" pitchFamily="34" charset="-122"/>
                <a:sym typeface="Wingdings" panose="05000000000000000000" charset="0"/>
              </a:rPr>
              <a:t>向</a:t>
            </a:r>
            <a:r>
              <a:rPr lang="zh-CN" altLang="en-US" sz="2400" b="1">
                <a:solidFill>
                  <a:srgbClr val="FF0000"/>
                </a:solidFill>
                <a:latin typeface="微软雅黑" panose="020B0503020204020204" pitchFamily="34" charset="-122"/>
                <a:ea typeface="微软雅黑" panose="020B0503020204020204" pitchFamily="34" charset="-122"/>
                <a:sym typeface="Wingdings" panose="05000000000000000000" charset="0"/>
              </a:rPr>
              <a:t>城市</a:t>
            </a:r>
            <a:r>
              <a:rPr lang="zh-CN" altLang="en-US" sz="2400" b="1">
                <a:solidFill>
                  <a:srgbClr val="0000FF"/>
                </a:solidFill>
                <a:latin typeface="微软雅黑" panose="020B0503020204020204" pitchFamily="34" charset="-122"/>
                <a:ea typeface="微软雅黑" panose="020B0503020204020204" pitchFamily="34" charset="-122"/>
                <a:sym typeface="Wingdings" panose="05000000000000000000" charset="0"/>
              </a:rPr>
              <a:t>转移</a:t>
            </a:r>
            <a:endParaRPr lang="zh-CN" altLang="en-US" sz="2400" b="1">
              <a:solidFill>
                <a:srgbClr val="0000FF"/>
              </a:solidFill>
              <a:latin typeface="微软雅黑" panose="020B0503020204020204" pitchFamily="34" charset="-122"/>
              <a:ea typeface="微软雅黑" panose="020B0503020204020204" pitchFamily="34" charset="-122"/>
            </a:endParaRPr>
          </a:p>
        </p:txBody>
      </p:sp>
      <p:sp>
        <p:nvSpPr>
          <p:cNvPr id="106544" name="Text Box 37"/>
          <p:cNvSpPr/>
          <p:nvPr>
            <p:custDataLst>
              <p:tags r:id="rId16"/>
            </p:custDataLst>
          </p:nvPr>
        </p:nvSpPr>
        <p:spPr>
          <a:xfrm>
            <a:off x="3002915" y="4936490"/>
            <a:ext cx="4749800" cy="829945"/>
          </a:xfrm>
          <a:prstGeom prst="rect">
            <a:avLst/>
          </a:prstGeom>
          <a:solidFill>
            <a:srgbClr val="FFFF00"/>
          </a:solidFill>
          <a:ln w="9525">
            <a:noFill/>
          </a:ln>
        </p:spPr>
        <p:txBody>
          <a:bodyPr wrap="square" anchor="t" anchorCtr="0">
            <a:spAutoFit/>
          </a:bodyPr>
          <a:lstStyle/>
          <a:p>
            <a:pPr eaLnBrk="0" hangingPunct="0">
              <a:buClrTx/>
              <a:buFont typeface="Arial" panose="020B0604020202020204" pitchFamily="34" charset="0"/>
            </a:pPr>
            <a:r>
              <a:rPr lang="zh-CN" altLang="en-US" sz="2400" b="1">
                <a:solidFill>
                  <a:srgbClr val="0000FF"/>
                </a:solidFill>
                <a:latin typeface="微软雅黑" panose="020B0503020204020204" pitchFamily="34" charset="-122"/>
                <a:ea typeface="微软雅黑" panose="020B0503020204020204" pitchFamily="34" charset="-122"/>
                <a:sym typeface="Wingdings" panose="05000000000000000000" charset="0"/>
              </a:rPr>
              <a:t>工作重心由</a:t>
            </a:r>
            <a:r>
              <a:rPr lang="zh-CN" altLang="en-US" sz="2400" b="1">
                <a:solidFill>
                  <a:srgbClr val="FF0000"/>
                </a:solidFill>
                <a:latin typeface="微软雅黑" panose="020B0503020204020204" pitchFamily="34" charset="-122"/>
                <a:ea typeface="微软雅黑" panose="020B0503020204020204" pitchFamily="34" charset="-122"/>
                <a:sym typeface="Wingdings" panose="05000000000000000000" charset="0"/>
              </a:rPr>
              <a:t>阶级斗争</a:t>
            </a:r>
            <a:r>
              <a:rPr lang="zh-CN" altLang="en-US" sz="2400" b="1">
                <a:solidFill>
                  <a:srgbClr val="0000FF"/>
                </a:solidFill>
                <a:latin typeface="微软雅黑" panose="020B0503020204020204" pitchFamily="34" charset="-122"/>
                <a:ea typeface="微软雅黑" panose="020B0503020204020204" pitchFamily="34" charset="-122"/>
                <a:sym typeface="Wingdings" panose="05000000000000000000" charset="0"/>
              </a:rPr>
              <a:t>向</a:t>
            </a:r>
            <a:r>
              <a:rPr lang="zh-CN" altLang="en-US" sz="2400" b="1">
                <a:solidFill>
                  <a:srgbClr val="FF0000"/>
                </a:solidFill>
                <a:latin typeface="微软雅黑" panose="020B0503020204020204" pitchFamily="34" charset="-122"/>
                <a:ea typeface="微软雅黑" panose="020B0503020204020204" pitchFamily="34" charset="-122"/>
                <a:sym typeface="Wingdings" panose="05000000000000000000" charset="0"/>
              </a:rPr>
              <a:t>经济建设</a:t>
            </a:r>
            <a:r>
              <a:rPr lang="zh-CN" altLang="en-US" sz="2400" b="1">
                <a:solidFill>
                  <a:srgbClr val="0000FF"/>
                </a:solidFill>
                <a:latin typeface="微软雅黑" panose="020B0503020204020204" pitchFamily="34" charset="-122"/>
                <a:ea typeface="微软雅黑" panose="020B0503020204020204" pitchFamily="34" charset="-122"/>
                <a:sym typeface="Wingdings" panose="05000000000000000000" charset="0"/>
              </a:rPr>
              <a:t>转移</a:t>
            </a:r>
            <a:endParaRPr lang="zh-CN" altLang="en-US" sz="2400" b="1">
              <a:solidFill>
                <a:srgbClr val="0000FF"/>
              </a:solidFill>
              <a:latin typeface="微软雅黑" panose="020B0503020204020204" pitchFamily="34" charset="-122"/>
              <a:ea typeface="微软雅黑" panose="020B0503020204020204" pitchFamily="34" charset="-122"/>
            </a:endParaRPr>
          </a:p>
        </p:txBody>
      </p:sp>
      <p:sp>
        <p:nvSpPr>
          <p:cNvPr id="100" name="文本框 99"/>
          <p:cNvSpPr txBox="1"/>
          <p:nvPr>
            <p:custDataLst>
              <p:tags r:id="rId17"/>
            </p:custDataLst>
          </p:nvPr>
        </p:nvSpPr>
        <p:spPr>
          <a:xfrm>
            <a:off x="179705" y="90170"/>
            <a:ext cx="6141720" cy="521970"/>
          </a:xfrm>
          <a:prstGeom prst="rect">
            <a:avLst/>
          </a:prstGeom>
          <a:solidFill>
            <a:srgbClr val="F4F207"/>
          </a:solidFill>
          <a:ln w="19050">
            <a:solidFill>
              <a:srgbClr val="FF0000"/>
            </a:solidFill>
          </a:ln>
        </p:spPr>
        <p:txBody>
          <a:bodyPr wrap="square">
            <a:spAutoFit/>
          </a:bodyPr>
          <a:lstStyle/>
          <a:p>
            <a:r>
              <a:rPr lang="zh-CN" sz="2800" b="1">
                <a:latin typeface="微软雅黑" panose="020B0503020204020204" pitchFamily="34" charset="-122"/>
                <a:ea typeface="微软雅黑" panose="020B0503020204020204" pitchFamily="34" charset="-122"/>
              </a:rPr>
              <a:t>党的历史上重大转折的会议</a:t>
            </a:r>
            <a:endParaRPr lang="zh-CN" sz="2800" b="1">
              <a:latin typeface="微软雅黑" panose="020B0503020204020204" pitchFamily="34" charset="-122"/>
              <a:ea typeface="微软雅黑"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diamond(in)">
                                      <p:cBhvr>
                                        <p:cTn id="7" dur="2000" fill="hold"/>
                                        <p:tgtEl>
                                          <p:spTgt spid="1064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6530"/>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0653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0653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6542"/>
                                        </p:tgtEl>
                                        <p:attrNameLst>
                                          <p:attrName>style.visibility</p:attrName>
                                        </p:attrNameLst>
                                      </p:cBhvr>
                                      <p:to>
                                        <p:strVal val="visible"/>
                                      </p:to>
                                    </p:set>
                                    <p:anim calcmode="lin" valueType="num">
                                      <p:cBhvr>
                                        <p:cTn id="22" dur="500" fill="hold"/>
                                        <p:tgtEl>
                                          <p:spTgt spid="106542"/>
                                        </p:tgtEl>
                                        <p:attrNameLst>
                                          <p:attrName>ppt_x</p:attrName>
                                        </p:attrNameLst>
                                      </p:cBhvr>
                                      <p:tavLst>
                                        <p:tav tm="0">
                                          <p:val>
                                            <p:strVal val="#ppt_x"/>
                                          </p:val>
                                        </p:tav>
                                        <p:tav tm="100000">
                                          <p:val>
                                            <p:strVal val="#ppt_x"/>
                                          </p:val>
                                        </p:tav>
                                      </p:tavLst>
                                    </p:anim>
                                    <p:anim calcmode="lin" valueType="num">
                                      <p:cBhvr>
                                        <p:cTn id="23" dur="500" fill="hold"/>
                                        <p:tgtEl>
                                          <p:spTgt spid="10654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32"/>
                                        </p:tgtEl>
                                        <p:attrNameLst>
                                          <p:attrName>style.visibility</p:attrName>
                                        </p:attrNameLst>
                                      </p:cBhvr>
                                      <p:to>
                                        <p:strVal val="visible"/>
                                      </p:to>
                                    </p:set>
                                    <p:animEffect transition="in" filter="fade">
                                      <p:cBhvr>
                                        <p:cTn id="28" dur="500" fill="hold"/>
                                        <p:tgtEl>
                                          <p:spTgt spid="106532"/>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6535"/>
                                        </p:tgtEl>
                                        <p:attrNameLst>
                                          <p:attrName>style.visibility</p:attrName>
                                        </p:attrNameLst>
                                      </p:cBhvr>
                                      <p:to>
                                        <p:strVal val="visible"/>
                                      </p:to>
                                    </p:set>
                                    <p:animEffect transition="in" filter="fade">
                                      <p:cBhvr>
                                        <p:cTn id="32" dur="500" fill="hold"/>
                                        <p:tgtEl>
                                          <p:spTgt spid="106535"/>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06539"/>
                                        </p:tgtEl>
                                        <p:attrNameLst>
                                          <p:attrName>style.visibility</p:attrName>
                                        </p:attrNameLst>
                                      </p:cBhvr>
                                      <p:to>
                                        <p:strVal val="visible"/>
                                      </p:to>
                                    </p:set>
                                    <p:animEffect transition="in" filter="fade">
                                      <p:cBhvr>
                                        <p:cTn id="36" dur="500" fill="hold"/>
                                        <p:tgtEl>
                                          <p:spTgt spid="10653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6531"/>
                                        </p:tgtEl>
                                        <p:attrNameLst>
                                          <p:attrName>style.visibility</p:attrName>
                                        </p:attrNameLst>
                                      </p:cBhvr>
                                      <p:to>
                                        <p:strVal val="visible"/>
                                      </p:to>
                                    </p:set>
                                    <p:anim calcmode="lin" valueType="num">
                                      <p:cBhvr>
                                        <p:cTn id="41" dur="500" fill="hold"/>
                                        <p:tgtEl>
                                          <p:spTgt spid="106531"/>
                                        </p:tgtEl>
                                        <p:attrNameLst>
                                          <p:attrName>ppt_x</p:attrName>
                                        </p:attrNameLst>
                                      </p:cBhvr>
                                      <p:tavLst>
                                        <p:tav tm="0">
                                          <p:val>
                                            <p:strVal val="#ppt_x"/>
                                          </p:val>
                                        </p:tav>
                                        <p:tav tm="100000">
                                          <p:val>
                                            <p:strVal val="#ppt_x"/>
                                          </p:val>
                                        </p:tav>
                                      </p:tavLst>
                                    </p:anim>
                                    <p:anim calcmode="lin" valueType="num">
                                      <p:cBhvr>
                                        <p:cTn id="42" dur="500" fill="hold"/>
                                        <p:tgtEl>
                                          <p:spTgt spid="106531"/>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106536"/>
                                        </p:tgtEl>
                                        <p:attrNameLst>
                                          <p:attrName>style.visibility</p:attrName>
                                        </p:attrNameLst>
                                      </p:cBhvr>
                                      <p:to>
                                        <p:strVal val="visible"/>
                                      </p:to>
                                    </p:set>
                                    <p:anim calcmode="lin" valueType="num">
                                      <p:cBhvr>
                                        <p:cTn id="46" dur="500" fill="hold"/>
                                        <p:tgtEl>
                                          <p:spTgt spid="106536"/>
                                        </p:tgtEl>
                                        <p:attrNameLst>
                                          <p:attrName>ppt_x</p:attrName>
                                        </p:attrNameLst>
                                      </p:cBhvr>
                                      <p:tavLst>
                                        <p:tav tm="0">
                                          <p:val>
                                            <p:strVal val="#ppt_x"/>
                                          </p:val>
                                        </p:tav>
                                        <p:tav tm="100000">
                                          <p:val>
                                            <p:strVal val="#ppt_x"/>
                                          </p:val>
                                        </p:tav>
                                      </p:tavLst>
                                    </p:anim>
                                    <p:anim calcmode="lin" valueType="num">
                                      <p:cBhvr>
                                        <p:cTn id="47" dur="500" fill="hold"/>
                                        <p:tgtEl>
                                          <p:spTgt spid="106536"/>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 presetClass="entr" presetSubtype="4" fill="hold" grpId="0" nodeType="afterEffect">
                                  <p:stCondLst>
                                    <p:cond delay="0"/>
                                  </p:stCondLst>
                                  <p:childTnLst>
                                    <p:set>
                                      <p:cBhvr>
                                        <p:cTn id="50" dur="1" fill="hold">
                                          <p:stCondLst>
                                            <p:cond delay="0"/>
                                          </p:stCondLst>
                                        </p:cTn>
                                        <p:tgtEl>
                                          <p:spTgt spid="106540"/>
                                        </p:tgtEl>
                                        <p:attrNameLst>
                                          <p:attrName>style.visibility</p:attrName>
                                        </p:attrNameLst>
                                      </p:cBhvr>
                                      <p:to>
                                        <p:strVal val="visible"/>
                                      </p:to>
                                    </p:set>
                                    <p:anim calcmode="lin" valueType="num">
                                      <p:cBhvr>
                                        <p:cTn id="51" dur="500" fill="hold"/>
                                        <p:tgtEl>
                                          <p:spTgt spid="106540"/>
                                        </p:tgtEl>
                                        <p:attrNameLst>
                                          <p:attrName>ppt_x</p:attrName>
                                        </p:attrNameLst>
                                      </p:cBhvr>
                                      <p:tavLst>
                                        <p:tav tm="0">
                                          <p:val>
                                            <p:strVal val="#ppt_x"/>
                                          </p:val>
                                        </p:tav>
                                        <p:tav tm="100000">
                                          <p:val>
                                            <p:strVal val="#ppt_x"/>
                                          </p:val>
                                        </p:tav>
                                      </p:tavLst>
                                    </p:anim>
                                    <p:anim calcmode="lin" valueType="num">
                                      <p:cBhvr>
                                        <p:cTn id="52" dur="500" fill="hold"/>
                                        <p:tgtEl>
                                          <p:spTgt spid="1065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6543"/>
                                        </p:tgtEl>
                                        <p:attrNameLst>
                                          <p:attrName>style.visibility</p:attrName>
                                        </p:attrNameLst>
                                      </p:cBhvr>
                                      <p:to>
                                        <p:strVal val="visible"/>
                                      </p:to>
                                    </p:set>
                                    <p:anim calcmode="lin" valueType="num">
                                      <p:cBhvr>
                                        <p:cTn id="57" dur="500" fill="hold"/>
                                        <p:tgtEl>
                                          <p:spTgt spid="106543"/>
                                        </p:tgtEl>
                                        <p:attrNameLst>
                                          <p:attrName>ppt_x</p:attrName>
                                        </p:attrNameLst>
                                      </p:cBhvr>
                                      <p:tavLst>
                                        <p:tav tm="0">
                                          <p:val>
                                            <p:strVal val="#ppt_x"/>
                                          </p:val>
                                        </p:tav>
                                        <p:tav tm="100000">
                                          <p:val>
                                            <p:strVal val="#ppt_x"/>
                                          </p:val>
                                        </p:tav>
                                      </p:tavLst>
                                    </p:anim>
                                    <p:anim calcmode="lin" valueType="num">
                                      <p:cBhvr>
                                        <p:cTn id="58" dur="500" fill="hold"/>
                                        <p:tgtEl>
                                          <p:spTgt spid="1065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6533"/>
                                        </p:tgtEl>
                                        <p:attrNameLst>
                                          <p:attrName>style.visibility</p:attrName>
                                        </p:attrNameLst>
                                      </p:cBhvr>
                                      <p:to>
                                        <p:strVal val="visible"/>
                                      </p:to>
                                    </p:set>
                                    <p:animEffect transition="in" filter="fade">
                                      <p:cBhvr>
                                        <p:cTn id="63" dur="1000" fill="hold"/>
                                        <p:tgtEl>
                                          <p:spTgt spid="106533"/>
                                        </p:tgtEl>
                                      </p:cBhvr>
                                    </p:animEffect>
                                    <p:anim calcmode="lin" valueType="num">
                                      <p:cBhvr>
                                        <p:cTn id="64" dur="1000" fill="hold"/>
                                        <p:tgtEl>
                                          <p:spTgt spid="106533"/>
                                        </p:tgtEl>
                                        <p:attrNameLst>
                                          <p:attrName>ppt_x</p:attrName>
                                        </p:attrNameLst>
                                      </p:cBhvr>
                                      <p:tavLst>
                                        <p:tav tm="0">
                                          <p:val>
                                            <p:strVal val="#ppt_x"/>
                                          </p:val>
                                        </p:tav>
                                        <p:tav tm="100000">
                                          <p:val>
                                            <p:strVal val="#ppt_x"/>
                                          </p:val>
                                        </p:tav>
                                      </p:tavLst>
                                    </p:anim>
                                    <p:anim calcmode="lin" valueType="num">
                                      <p:cBhvr>
                                        <p:cTn id="65" dur="1000" fill="hold"/>
                                        <p:tgtEl>
                                          <p:spTgt spid="106533"/>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42" presetClass="entr" presetSubtype="0" fill="hold" grpId="0" nodeType="afterEffect">
                                  <p:stCondLst>
                                    <p:cond delay="0"/>
                                  </p:stCondLst>
                                  <p:childTnLst>
                                    <p:set>
                                      <p:cBhvr>
                                        <p:cTn id="68" dur="1" fill="hold">
                                          <p:stCondLst>
                                            <p:cond delay="0"/>
                                          </p:stCondLst>
                                        </p:cTn>
                                        <p:tgtEl>
                                          <p:spTgt spid="106537"/>
                                        </p:tgtEl>
                                        <p:attrNameLst>
                                          <p:attrName>style.visibility</p:attrName>
                                        </p:attrNameLst>
                                      </p:cBhvr>
                                      <p:to>
                                        <p:strVal val="visible"/>
                                      </p:to>
                                    </p:set>
                                    <p:animEffect transition="in" filter="fade">
                                      <p:cBhvr>
                                        <p:cTn id="69" dur="1000" fill="hold"/>
                                        <p:tgtEl>
                                          <p:spTgt spid="106537"/>
                                        </p:tgtEl>
                                      </p:cBhvr>
                                    </p:animEffect>
                                    <p:anim calcmode="lin" valueType="num">
                                      <p:cBhvr>
                                        <p:cTn id="70" dur="1000" fill="hold"/>
                                        <p:tgtEl>
                                          <p:spTgt spid="106537"/>
                                        </p:tgtEl>
                                        <p:attrNameLst>
                                          <p:attrName>ppt_x</p:attrName>
                                        </p:attrNameLst>
                                      </p:cBhvr>
                                      <p:tavLst>
                                        <p:tav tm="0">
                                          <p:val>
                                            <p:strVal val="#ppt_x"/>
                                          </p:val>
                                        </p:tav>
                                        <p:tav tm="100000">
                                          <p:val>
                                            <p:strVal val="#ppt_x"/>
                                          </p:val>
                                        </p:tav>
                                      </p:tavLst>
                                    </p:anim>
                                    <p:anim calcmode="lin" valueType="num">
                                      <p:cBhvr>
                                        <p:cTn id="71" dur="1000" fill="hold"/>
                                        <p:tgtEl>
                                          <p:spTgt spid="106537"/>
                                        </p:tgtEl>
                                        <p:attrNameLst>
                                          <p:attrName>ppt_y</p:attrName>
                                        </p:attrNameLst>
                                      </p:cBhvr>
                                      <p:tavLst>
                                        <p:tav tm="0">
                                          <p:val>
                                            <p:strVal val="#ppt_y+.1"/>
                                          </p:val>
                                        </p:tav>
                                        <p:tav tm="100000">
                                          <p:val>
                                            <p:strVal val="#ppt_y"/>
                                          </p:val>
                                        </p:tav>
                                      </p:tavLst>
                                    </p:anim>
                                  </p:childTnLst>
                                </p:cTn>
                              </p:par>
                            </p:childTnLst>
                          </p:cTn>
                        </p:par>
                        <p:par>
                          <p:cTn id="72" fill="hold">
                            <p:stCondLst>
                              <p:cond delay="2000"/>
                            </p:stCondLst>
                            <p:childTnLst>
                              <p:par>
                                <p:cTn id="73" presetID="42" presetClass="entr" presetSubtype="0" fill="hold" grpId="0" nodeType="afterEffect">
                                  <p:stCondLst>
                                    <p:cond delay="0"/>
                                  </p:stCondLst>
                                  <p:childTnLst>
                                    <p:set>
                                      <p:cBhvr>
                                        <p:cTn id="74" dur="1" fill="hold">
                                          <p:stCondLst>
                                            <p:cond delay="0"/>
                                          </p:stCondLst>
                                        </p:cTn>
                                        <p:tgtEl>
                                          <p:spTgt spid="106541"/>
                                        </p:tgtEl>
                                        <p:attrNameLst>
                                          <p:attrName>style.visibility</p:attrName>
                                        </p:attrNameLst>
                                      </p:cBhvr>
                                      <p:to>
                                        <p:strVal val="visible"/>
                                      </p:to>
                                    </p:set>
                                    <p:animEffect transition="in" filter="fade">
                                      <p:cBhvr>
                                        <p:cTn id="75" dur="1000" fill="hold"/>
                                        <p:tgtEl>
                                          <p:spTgt spid="106541"/>
                                        </p:tgtEl>
                                      </p:cBhvr>
                                    </p:animEffect>
                                    <p:anim calcmode="lin" valueType="num">
                                      <p:cBhvr>
                                        <p:cTn id="76" dur="1000" fill="hold"/>
                                        <p:tgtEl>
                                          <p:spTgt spid="106541"/>
                                        </p:tgtEl>
                                        <p:attrNameLst>
                                          <p:attrName>ppt_x</p:attrName>
                                        </p:attrNameLst>
                                      </p:cBhvr>
                                      <p:tavLst>
                                        <p:tav tm="0">
                                          <p:val>
                                            <p:strVal val="#ppt_x"/>
                                          </p:val>
                                        </p:tav>
                                        <p:tav tm="100000">
                                          <p:val>
                                            <p:strVal val="#ppt_x"/>
                                          </p:val>
                                        </p:tav>
                                      </p:tavLst>
                                    </p:anim>
                                    <p:anim calcmode="lin" valueType="num">
                                      <p:cBhvr>
                                        <p:cTn id="77" dur="1000" fill="hold"/>
                                        <p:tgtEl>
                                          <p:spTgt spid="1065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106544"/>
                                        </p:tgtEl>
                                        <p:attrNameLst>
                                          <p:attrName>style.visibility</p:attrName>
                                        </p:attrNameLst>
                                      </p:cBhvr>
                                      <p:to>
                                        <p:strVal val="visible"/>
                                      </p:to>
                                    </p:set>
                                    <p:anim calcmode="lin" valueType="num">
                                      <p:cBhvr>
                                        <p:cTn id="82" dur="500" fill="hold"/>
                                        <p:tgtEl>
                                          <p:spTgt spid="106544"/>
                                        </p:tgtEl>
                                        <p:attrNameLst>
                                          <p:attrName>ppt_x</p:attrName>
                                        </p:attrNameLst>
                                      </p:cBhvr>
                                      <p:tavLst>
                                        <p:tav tm="0">
                                          <p:val>
                                            <p:strVal val="#ppt_x"/>
                                          </p:val>
                                        </p:tav>
                                        <p:tav tm="100000">
                                          <p:val>
                                            <p:strVal val="#ppt_x"/>
                                          </p:val>
                                        </p:tav>
                                      </p:tavLst>
                                    </p:anim>
                                    <p:anim calcmode="lin" valueType="num">
                                      <p:cBhvr>
                                        <p:cTn id="83" dur="500" fill="hold"/>
                                        <p:tgtEl>
                                          <p:spTgt spid="1065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30" grpId="0"/>
      <p:bldP spid="106531" grpId="0"/>
      <p:bldP spid="106532" grpId="0"/>
      <p:bldP spid="106533" grpId="0"/>
      <p:bldP spid="106534" grpId="0"/>
      <p:bldP spid="106535" grpId="0"/>
      <p:bldP spid="106536" grpId="0"/>
      <p:bldP spid="106537" grpId="0"/>
      <p:bldP spid="106538" grpId="0"/>
      <p:bldP spid="106539" grpId="0"/>
      <p:bldP spid="106540" grpId="0"/>
      <p:bldP spid="106541" grpId="0"/>
      <p:bldP spid="106542" grpId="0" bldLvl="0" animBg="1"/>
      <p:bldP spid="106543" grpId="0" bldLvl="0" animBg="1"/>
      <p:bldP spid="106544"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62466" name="Text Box 4"/>
          <p:cNvSpPr txBox="1"/>
          <p:nvPr/>
        </p:nvSpPr>
        <p:spPr>
          <a:xfrm>
            <a:off x="1189038" y="866775"/>
            <a:ext cx="8039100" cy="558800"/>
          </a:xfrm>
          <a:prstGeom prst="rect">
            <a:avLst/>
          </a:prstGeom>
          <a:noFill/>
          <a:ln w="9525">
            <a:noFill/>
          </a:ln>
        </p:spPr>
        <p:txBody>
          <a:bodyPr anchor="ctr" anchorCtr="0">
            <a:spAutoFit/>
          </a:bodyPr>
          <a:p>
            <a:pPr indent="268605">
              <a:lnSpc>
                <a:spcPct val="95000"/>
              </a:lnSpc>
              <a:spcBef>
                <a:spcPct val="35000"/>
              </a:spcBef>
            </a:pPr>
            <a:r>
              <a:rPr lang="zh-CN" altLang="en-US" sz="3200" dirty="0">
                <a:solidFill>
                  <a:srgbClr val="FF0000"/>
                </a:solidFill>
                <a:latin typeface="楷体_GB2312" pitchFamily="49" charset="-122"/>
                <a:ea typeface="楷体" panose="02010609060101010101" pitchFamily="49" charset="-122"/>
                <a:sym typeface="Arial" panose="020B0604020202020204" pitchFamily="34" charset="0"/>
              </a:rPr>
              <a:t>（二）经济体制改革：</a:t>
            </a:r>
            <a:endParaRPr lang="zh-CN" altLang="en-US" sz="3200" dirty="0">
              <a:solidFill>
                <a:srgbClr val="FF0000"/>
              </a:solidFill>
              <a:latin typeface="楷体_GB2312" pitchFamily="49" charset="-122"/>
              <a:ea typeface="楷体" panose="02010609060101010101" pitchFamily="49" charset="-122"/>
              <a:sym typeface="Arial" panose="020B0604020202020204" pitchFamily="34" charset="0"/>
            </a:endParaRPr>
          </a:p>
        </p:txBody>
      </p:sp>
      <p:sp>
        <p:nvSpPr>
          <p:cNvPr id="74757" name="Text Box 5"/>
          <p:cNvSpPr txBox="1"/>
          <p:nvPr/>
        </p:nvSpPr>
        <p:spPr>
          <a:xfrm>
            <a:off x="1677988" y="1447800"/>
            <a:ext cx="8609012" cy="3969385"/>
          </a:xfrm>
          <a:prstGeom prst="rect">
            <a:avLst/>
          </a:prstGeom>
          <a:noFill/>
          <a:ln w="9525">
            <a:noFill/>
          </a:ln>
        </p:spPr>
        <p:txBody>
          <a:bodyPr anchor="t" anchorCtr="0">
            <a:spAutoFit/>
          </a:bodyPr>
          <a:p>
            <a:r>
              <a:rPr lang="zh-CN" altLang="zh-CN" sz="2800" dirty="0">
                <a:latin typeface="楷体" panose="02010609060101010101" pitchFamily="49" charset="-122"/>
                <a:ea typeface="楷体" panose="02010609060101010101" pitchFamily="49" charset="-122"/>
                <a:sym typeface="宋体" panose="02010600030101010101" pitchFamily="2" charset="-122"/>
              </a:rPr>
              <a:t>1</a:t>
            </a:r>
            <a:r>
              <a:rPr lang="zh-CN" altLang="en-US" sz="2800" dirty="0">
                <a:latin typeface="楷体" panose="02010609060101010101" pitchFamily="49" charset="-122"/>
                <a:ea typeface="楷体" panose="02010609060101010101" pitchFamily="49" charset="-122"/>
                <a:sym typeface="宋体" panose="02010600030101010101" pitchFamily="2" charset="-122"/>
              </a:rPr>
              <a:t>、前提：坚持社会主义制 </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zh-CN" sz="2800" dirty="0">
                <a:latin typeface="楷体" panose="02010609060101010101" pitchFamily="49" charset="-122"/>
                <a:ea typeface="楷体" panose="02010609060101010101" pitchFamily="49" charset="-122"/>
                <a:sym typeface="宋体" panose="02010600030101010101" pitchFamily="2" charset="-122"/>
              </a:rPr>
              <a:t>2</a:t>
            </a:r>
            <a:r>
              <a:rPr lang="zh-CN" altLang="en-US" sz="2800" dirty="0">
                <a:latin typeface="楷体" panose="02010609060101010101" pitchFamily="49" charset="-122"/>
                <a:ea typeface="楷体" panose="02010609060101010101" pitchFamily="49" charset="-122"/>
                <a:sym typeface="宋体" panose="02010600030101010101" pitchFamily="2" charset="-122"/>
              </a:rPr>
              <a:t>、根本目的：解放和发展生产力</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zh-CN" sz="2800" dirty="0">
                <a:latin typeface="楷体" panose="02010609060101010101" pitchFamily="49" charset="-122"/>
                <a:ea typeface="楷体" panose="02010609060101010101" pitchFamily="49" charset="-122"/>
                <a:sym typeface="宋体" panose="02010600030101010101" pitchFamily="2" charset="-122"/>
              </a:rPr>
              <a:t>3</a:t>
            </a:r>
            <a:r>
              <a:rPr lang="zh-CN" altLang="en-US" sz="2800" dirty="0">
                <a:latin typeface="楷体" panose="02010609060101010101" pitchFamily="49" charset="-122"/>
                <a:ea typeface="楷体" panose="02010609060101010101" pitchFamily="49" charset="-122"/>
                <a:sym typeface="宋体" panose="02010600030101010101" pitchFamily="2" charset="-122"/>
              </a:rPr>
              <a:t>、根本目标：建立社会主义市场经济体制      </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zh-CN" sz="2800" dirty="0">
                <a:latin typeface="楷体" panose="02010609060101010101" pitchFamily="49" charset="-122"/>
                <a:ea typeface="楷体" panose="02010609060101010101" pitchFamily="49" charset="-122"/>
                <a:sym typeface="宋体" panose="02010600030101010101" pitchFamily="2" charset="-122"/>
              </a:rPr>
              <a:t>4</a:t>
            </a:r>
            <a:r>
              <a:rPr lang="zh-CN" altLang="en-US" sz="2800" dirty="0">
                <a:latin typeface="楷体" panose="02010609060101010101" pitchFamily="49" charset="-122"/>
                <a:ea typeface="楷体" panose="02010609060101010101" pitchFamily="49" charset="-122"/>
                <a:sym typeface="宋体" panose="02010600030101010101" pitchFamily="2" charset="-122"/>
              </a:rPr>
              <a:t>、实质：社会主义制度的自我发展和完善。</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zh-CN" sz="2800" dirty="0">
                <a:latin typeface="楷体" panose="02010609060101010101" pitchFamily="49" charset="-122"/>
                <a:ea typeface="楷体" panose="02010609060101010101" pitchFamily="49" charset="-122"/>
                <a:sym typeface="宋体" panose="02010600030101010101" pitchFamily="2" charset="-122"/>
              </a:rPr>
              <a:t>5</a:t>
            </a:r>
            <a:r>
              <a:rPr lang="zh-CN" altLang="en-US" sz="2800" dirty="0">
                <a:latin typeface="楷体" panose="02010609060101010101" pitchFamily="49" charset="-122"/>
                <a:ea typeface="楷体" panose="02010609060101010101" pitchFamily="49" charset="-122"/>
                <a:sym typeface="宋体" panose="02010600030101010101" pitchFamily="2" charset="-122"/>
              </a:rPr>
              <a:t>、过程：先农村后城市</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zh-CN" sz="2800" dirty="0">
                <a:latin typeface="楷体" panose="02010609060101010101" pitchFamily="49" charset="-122"/>
                <a:ea typeface="楷体" panose="02010609060101010101" pitchFamily="49" charset="-122"/>
                <a:sym typeface="宋体" panose="02010600030101010101" pitchFamily="2" charset="-122"/>
              </a:rPr>
              <a:t>6</a:t>
            </a:r>
            <a:r>
              <a:rPr lang="zh-CN" altLang="en-US" sz="2800" dirty="0">
                <a:latin typeface="楷体" panose="02010609060101010101" pitchFamily="49" charset="-122"/>
                <a:ea typeface="楷体" panose="02010609060101010101" pitchFamily="49" charset="-122"/>
                <a:sym typeface="宋体" panose="02010600030101010101" pitchFamily="2" charset="-122"/>
              </a:rPr>
              <a:t>、原因：在“一五计划”期间形成的高度集中、高度统一计划经济体制存在严重的弊端，严重地阻碍了生产力的发展。</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endParaRPr lang="zh-CN" altLang="en-US" sz="2800" dirty="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wipe(down)">
                                      <p:cBhvr>
                                        <p:cTn id="7" dur="5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bldLvl="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75781" name="Text Box 5"/>
          <p:cNvSpPr txBox="1"/>
          <p:nvPr/>
        </p:nvSpPr>
        <p:spPr>
          <a:xfrm>
            <a:off x="1600200" y="328613"/>
            <a:ext cx="8609013" cy="1198880"/>
          </a:xfrm>
          <a:prstGeom prst="rect">
            <a:avLst/>
          </a:prstGeom>
          <a:noFill/>
          <a:ln w="9525">
            <a:noFill/>
          </a:ln>
        </p:spPr>
        <p:txBody>
          <a:bodyPr anchor="t" anchorCtr="0">
            <a:spAutoFit/>
          </a:bodyPr>
          <a:p>
            <a:r>
              <a:rPr lang="zh-CN" altLang="en-US" sz="3600" dirty="0">
                <a:latin typeface="楷体" panose="02010609060101010101" pitchFamily="49" charset="-122"/>
                <a:ea typeface="楷体" panose="02010609060101010101" pitchFamily="49" charset="-122"/>
                <a:sym typeface="宋体" panose="02010600030101010101" pitchFamily="2" charset="-122"/>
              </a:rPr>
              <a:t>7、</a:t>
            </a:r>
            <a:r>
              <a:rPr lang="zh-CN" altLang="en-US" sz="3600" dirty="0">
                <a:solidFill>
                  <a:srgbClr val="FF0000"/>
                </a:solidFill>
                <a:latin typeface="楷体" panose="02010609060101010101" pitchFamily="49" charset="-122"/>
                <a:ea typeface="楷体" panose="02010609060101010101" pitchFamily="49" charset="-122"/>
                <a:sym typeface="宋体" panose="02010600030101010101" pitchFamily="2" charset="-122"/>
              </a:rPr>
              <a:t>农村</a:t>
            </a:r>
            <a:r>
              <a:rPr lang="zh-CN" altLang="en-US" sz="3600" dirty="0">
                <a:latin typeface="楷体" panose="02010609060101010101" pitchFamily="49" charset="-122"/>
                <a:ea typeface="楷体" panose="02010609060101010101" pitchFamily="49" charset="-122"/>
                <a:sym typeface="宋体" panose="02010600030101010101" pitchFamily="2" charset="-122"/>
              </a:rPr>
              <a:t>经济体制改革</a:t>
            </a:r>
            <a:endParaRPr lang="zh-CN" altLang="en-US" sz="3600" dirty="0">
              <a:latin typeface="楷体" panose="02010609060101010101" pitchFamily="49" charset="-122"/>
              <a:ea typeface="楷体" panose="02010609060101010101" pitchFamily="49" charset="-122"/>
              <a:sym typeface="宋体" panose="02010600030101010101" pitchFamily="2" charset="-122"/>
            </a:endParaRPr>
          </a:p>
          <a:p>
            <a:endParaRPr lang="zh-CN" altLang="en-US" sz="3600" b="0" dirty="0">
              <a:latin typeface="楷体" panose="02010609060101010101" pitchFamily="49" charset="-122"/>
              <a:ea typeface="楷体" panose="02010609060101010101" pitchFamily="49" charset="-122"/>
              <a:sym typeface="宋体" panose="02010600030101010101" pitchFamily="2" charset="-122"/>
            </a:endParaRPr>
          </a:p>
        </p:txBody>
      </p:sp>
      <p:sp>
        <p:nvSpPr>
          <p:cNvPr id="75782" name="Text Box 6"/>
          <p:cNvSpPr txBox="1"/>
          <p:nvPr/>
        </p:nvSpPr>
        <p:spPr>
          <a:xfrm>
            <a:off x="1600200" y="1073150"/>
            <a:ext cx="8990013" cy="1814830"/>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sym typeface="宋体" panose="02010600030101010101" pitchFamily="2" charset="-122"/>
              </a:rPr>
              <a:t>（</a:t>
            </a:r>
            <a:r>
              <a:rPr lang="zh-CN" altLang="zh-CN" sz="2800" dirty="0">
                <a:latin typeface="楷体" panose="02010609060101010101" pitchFamily="49" charset="-122"/>
                <a:ea typeface="楷体" panose="02010609060101010101" pitchFamily="49" charset="-122"/>
                <a:sym typeface="宋体" panose="02010600030101010101" pitchFamily="2" charset="-122"/>
              </a:rPr>
              <a:t>1</a:t>
            </a:r>
            <a:r>
              <a:rPr lang="zh-CN" altLang="en-US" sz="2800" dirty="0">
                <a:latin typeface="楷体" panose="02010609060101010101" pitchFamily="49" charset="-122"/>
                <a:ea typeface="楷体" panose="02010609060101010101" pitchFamily="49" charset="-122"/>
                <a:sym typeface="宋体" panose="02010600030101010101" pitchFamily="2" charset="-122"/>
              </a:rPr>
              <a:t>）农村改革的必要性。</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楷体" panose="02010609060101010101" pitchFamily="49" charset="-122"/>
                <a:ea typeface="楷体" panose="02010609060101010101" pitchFamily="49" charset="-122"/>
                <a:sym typeface="宋体" panose="02010600030101010101" pitchFamily="2" charset="-122"/>
              </a:rPr>
              <a:t>基本国情：我国是农业大国；农业是国民经济的基础；人民公社使农民的生产积极性受到压抑，农业生产发展缓慢，农民的收入和生活水平徘徊不前。</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p:txBody>
      </p:sp>
      <p:sp>
        <p:nvSpPr>
          <p:cNvPr id="63492" name="文本框 1"/>
          <p:cNvSpPr txBox="1"/>
          <p:nvPr/>
        </p:nvSpPr>
        <p:spPr>
          <a:xfrm>
            <a:off x="1698625" y="2941638"/>
            <a:ext cx="8891588" cy="3107690"/>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sym typeface="宋体" panose="02010600030101010101" pitchFamily="2" charset="-122"/>
              </a:rPr>
              <a:t>（2）内容：</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楷体" panose="02010609060101010101" pitchFamily="49" charset="-122"/>
                <a:ea typeface="楷体" panose="02010609060101010101" pitchFamily="49" charset="-122"/>
                <a:sym typeface="宋体" panose="02010600030101010101" pitchFamily="2" charset="-122"/>
              </a:rPr>
              <a:t>①废除人民公社制；</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楷体" panose="02010609060101010101" pitchFamily="49" charset="-122"/>
                <a:ea typeface="楷体" panose="02010609060101010101" pitchFamily="49" charset="-122"/>
                <a:sym typeface="宋体" panose="02010600030101010101" pitchFamily="2" charset="-122"/>
              </a:rPr>
              <a:t>②实行家庭联产承包责任制（核心）：安徽、四川试行——全国</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楷体" panose="02010609060101010101" pitchFamily="49" charset="-122"/>
                <a:ea typeface="楷体" panose="02010609060101010101" pitchFamily="49" charset="-122"/>
                <a:sym typeface="宋体" panose="02010600030101010101" pitchFamily="2" charset="-122"/>
              </a:rPr>
              <a:t>A、性质：社会主义集体经济的生产责任制</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楷体" panose="02010609060101010101" pitchFamily="49" charset="-122"/>
                <a:ea typeface="楷体" panose="02010609060101010101" pitchFamily="49" charset="-122"/>
                <a:sym typeface="宋体" panose="02010600030101010101" pitchFamily="2" charset="-122"/>
              </a:rPr>
              <a:t>B、作用：有生产和分配的自主权，克服分配中平均主义的弊端，调动了农民积极性。</a:t>
            </a:r>
            <a:endParaRPr lang="zh-CN" altLang="en-US" sz="280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blinds(horizontal)">
                                      <p:cBhvr>
                                        <p:cTn id="7" dur="500"/>
                                        <p:tgtEl>
                                          <p:spTgt spid="7578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5782">
                                            <p:txEl>
                                              <p:charRg st="0" end="13"/>
                                            </p:txEl>
                                          </p:spTgt>
                                        </p:tgtEl>
                                        <p:attrNameLst>
                                          <p:attrName>style.visibility</p:attrName>
                                        </p:attrNameLst>
                                      </p:cBhvr>
                                      <p:to>
                                        <p:strVal val="visible"/>
                                      </p:to>
                                    </p:set>
                                    <p:animEffect transition="in" filter="blinds(horizontal)">
                                      <p:cBhvr>
                                        <p:cTn id="12" dur="500"/>
                                        <p:tgtEl>
                                          <p:spTgt spid="75782">
                                            <p:txEl>
                                              <p:charRg st="0" end="1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5782">
                                            <p:txEl>
                                              <p:charRg st="13" end="80"/>
                                            </p:txEl>
                                          </p:spTgt>
                                        </p:tgtEl>
                                        <p:attrNameLst>
                                          <p:attrName>style.visibility</p:attrName>
                                        </p:attrNameLst>
                                      </p:cBhvr>
                                      <p:to>
                                        <p:strVal val="visible"/>
                                      </p:to>
                                    </p:set>
                                    <p:animEffect transition="in" filter="blinds(horizontal)">
                                      <p:cBhvr>
                                        <p:cTn id="15" dur="500"/>
                                        <p:tgtEl>
                                          <p:spTgt spid="75782">
                                            <p:txEl>
                                              <p:charRg st="13" end="8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bldLvl="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77830" name="Text Box 6"/>
          <p:cNvSpPr txBox="1"/>
          <p:nvPr/>
        </p:nvSpPr>
        <p:spPr>
          <a:xfrm>
            <a:off x="1593850" y="138113"/>
            <a:ext cx="9004300" cy="5303520"/>
          </a:xfrm>
          <a:prstGeom prst="rect">
            <a:avLst/>
          </a:prstGeom>
          <a:noFill/>
          <a:ln w="9525">
            <a:noFill/>
          </a:ln>
        </p:spPr>
        <p:txBody>
          <a:bodyPr wrap="square" anchor="t" anchorCtr="0">
            <a:spAutoFit/>
          </a:bodyPr>
          <a:p>
            <a:pPr>
              <a:lnSpc>
                <a:spcPct val="110000"/>
              </a:lnSpc>
            </a:pP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10000"/>
              </a:lnSpc>
            </a:pPr>
            <a:r>
              <a:rPr lang="zh-CN" altLang="en-US" sz="2800" dirty="0">
                <a:latin typeface="楷体" panose="02010609060101010101" pitchFamily="49" charset="-122"/>
                <a:ea typeface="楷体" panose="02010609060101010101" pitchFamily="49" charset="-122"/>
                <a:sym typeface="宋体" panose="02010600030101010101" pitchFamily="2" charset="-122"/>
              </a:rPr>
              <a:t>C、实行家庭联产承包责任制的原因：</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10000"/>
              </a:lnSpc>
            </a:pPr>
            <a:r>
              <a:rPr lang="zh-CN" altLang="en-US" sz="2800" dirty="0">
                <a:latin typeface="楷体" panose="02010609060101010101" pitchFamily="49" charset="-122"/>
                <a:ea typeface="楷体" panose="02010609060101010101" pitchFamily="49" charset="-122"/>
                <a:sym typeface="宋体" panose="02010600030101010101" pitchFamily="2" charset="-122"/>
              </a:rPr>
              <a:t>第一、农业是国民经济的基础，是实现现代化的根本条件。</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10000"/>
              </a:lnSpc>
            </a:pPr>
            <a:r>
              <a:rPr lang="zh-CN" altLang="en-US" sz="2800" dirty="0">
                <a:latin typeface="楷体" panose="02010609060101010101" pitchFamily="49" charset="-122"/>
                <a:ea typeface="楷体" panose="02010609060101010101" pitchFamily="49" charset="-122"/>
                <a:sym typeface="宋体" panose="02010600030101010101" pitchFamily="2" charset="-122"/>
              </a:rPr>
              <a:t>第二、人民公社体制的弊端（经营管理高度集中，分配中搞平均主义，农民经营没有自主权，严重挫伤了农民的生产积极性，农业生产的发展十分缓慢。） </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10000"/>
              </a:lnSpc>
            </a:pPr>
            <a:r>
              <a:rPr lang="zh-CN" altLang="en-US" sz="2800" dirty="0">
                <a:latin typeface="楷体" panose="02010609060101010101" pitchFamily="49" charset="-122"/>
                <a:ea typeface="楷体" panose="02010609060101010101" pitchFamily="49" charset="-122"/>
                <a:sym typeface="宋体" panose="02010600030101010101" pitchFamily="2" charset="-122"/>
              </a:rPr>
              <a:t> D、实施过程：</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10000"/>
              </a:lnSpc>
            </a:pPr>
            <a:r>
              <a:rPr lang="zh-CN" altLang="en-US" sz="2800" dirty="0">
                <a:latin typeface="楷体" panose="02010609060101010101" pitchFamily="49" charset="-122"/>
                <a:ea typeface="楷体" panose="02010609060101010101" pitchFamily="49" charset="-122"/>
                <a:sym typeface="宋体" panose="02010600030101010101" pitchFamily="2" charset="-122"/>
              </a:rPr>
              <a:t>    1978年，安徽、四川开始，实行包产到组、包产到户的农业生产责任制。不久，在全国普遍实行以家庭承包经营为主要形式的责任制。</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p:txBody>
      </p:sp>
      <p:sp>
        <p:nvSpPr>
          <p:cNvPr id="64515" name="文本框 1"/>
          <p:cNvSpPr txBox="1"/>
          <p:nvPr/>
        </p:nvSpPr>
        <p:spPr>
          <a:xfrm>
            <a:off x="1690688" y="5441950"/>
            <a:ext cx="8812212" cy="1383665"/>
          </a:xfrm>
          <a:prstGeom prst="rect">
            <a:avLst/>
          </a:prstGeom>
          <a:solidFill>
            <a:schemeClr val="tx1"/>
          </a:solidFill>
          <a:ln w="9525">
            <a:noFill/>
          </a:ln>
        </p:spPr>
        <p:txBody>
          <a:bodyPr wrap="square" anchor="t" anchorCtr="0">
            <a:spAutoFit/>
          </a:bodyPr>
          <a:p>
            <a:r>
              <a:rPr lang="zh-CN" altLang="en-US" sz="2800">
                <a:solidFill>
                  <a:schemeClr val="bg1"/>
                </a:solidFill>
                <a:latin typeface="黑体" panose="02010609060101010101" charset="-122"/>
                <a:ea typeface="黑体" panose="02010609060101010101" charset="-122"/>
              </a:rPr>
              <a:t>注意：</a:t>
            </a:r>
            <a:r>
              <a:rPr lang="zh-CN" altLang="en-US" sz="2800" dirty="0">
                <a:solidFill>
                  <a:schemeClr val="bg1"/>
                </a:solidFill>
                <a:latin typeface="黑体" panose="02010609060101010101" charset="-122"/>
                <a:ea typeface="黑体" panose="02010609060101010101" charset="-122"/>
                <a:sym typeface="宋体" panose="02010600030101010101" pitchFamily="2" charset="-122"/>
              </a:rPr>
              <a:t>实行家庭联产承包责任制，并没有改变我国经济的所有制（仍然是公有制），只是下放了某些权力。（经营权、分配权、使用权等等）</a:t>
            </a:r>
            <a:endParaRPr lang="zh-CN" altLang="en-US" sz="2800" dirty="0">
              <a:solidFill>
                <a:schemeClr val="bg1"/>
              </a:solidFill>
              <a:latin typeface="黑体" panose="02010609060101010101" charset="-122"/>
              <a:ea typeface="黑体" panose="02010609060101010101"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7830">
                                            <p:txEl>
                                              <p:charRg st="94" end="120"/>
                                            </p:txEl>
                                          </p:spTgt>
                                        </p:tgtEl>
                                        <p:attrNameLst>
                                          <p:attrName>style.visibility</p:attrName>
                                        </p:attrNameLst>
                                      </p:cBhvr>
                                      <p:to>
                                        <p:strVal val="visible"/>
                                      </p:to>
                                    </p:set>
                                    <p:animEffect transition="in" filter="blinds(horizontal)">
                                      <p:cBhvr>
                                        <p:cTn id="7" dur="500"/>
                                        <p:tgtEl>
                                          <p:spTgt spid="77830">
                                            <p:txEl>
                                              <p:charRg st="94" end="12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7830">
                                            <p:txEl>
                                              <p:charRg st="120" end="190"/>
                                            </p:txEl>
                                          </p:spTgt>
                                        </p:tgtEl>
                                        <p:attrNameLst>
                                          <p:attrName>style.visibility</p:attrName>
                                        </p:attrNameLst>
                                      </p:cBhvr>
                                      <p:to>
                                        <p:strVal val="visible"/>
                                      </p:to>
                                    </p:set>
                                    <p:animEffect transition="in" filter="blinds(horizontal)">
                                      <p:cBhvr>
                                        <p:cTn id="10" dur="500"/>
                                        <p:tgtEl>
                                          <p:spTgt spid="77830">
                                            <p:txEl>
                                              <p:charRg st="120" end="19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7830">
                                            <p:txEl>
                                              <p:charRg st="116" end="125"/>
                                            </p:txEl>
                                          </p:spTgt>
                                        </p:tgtEl>
                                        <p:attrNameLst>
                                          <p:attrName>style.visibility</p:attrName>
                                        </p:attrNameLst>
                                      </p:cBhvr>
                                      <p:to>
                                        <p:strVal val="visible"/>
                                      </p:to>
                                    </p:set>
                                    <p:animEffect transition="in" filter="blinds(horizontal)">
                                      <p:cBhvr>
                                        <p:cTn id="13" dur="500"/>
                                        <p:tgtEl>
                                          <p:spTgt spid="77830">
                                            <p:txEl>
                                              <p:charRg st="116" end="12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7830">
                                            <p:txEl>
                                              <p:charRg st="125" end="191"/>
                                            </p:txEl>
                                          </p:spTgt>
                                        </p:tgtEl>
                                        <p:attrNameLst>
                                          <p:attrName>style.visibility</p:attrName>
                                        </p:attrNameLst>
                                      </p:cBhvr>
                                      <p:to>
                                        <p:strVal val="visible"/>
                                      </p:to>
                                    </p:set>
                                    <p:animEffect transition="in" filter="blinds(horizontal)">
                                      <p:cBhvr>
                                        <p:cTn id="16" dur="500"/>
                                        <p:tgtEl>
                                          <p:spTgt spid="77830">
                                            <p:txEl>
                                              <p:charRg st="125" end="19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custDataLst>
              <p:tags r:id="rId1"/>
            </p:custDataLst>
          </p:nvPr>
        </p:nvSpPr>
        <p:spPr bwMode="auto">
          <a:xfrm>
            <a:off x="309716" y="82408"/>
            <a:ext cx="11400503" cy="5406390"/>
          </a:xfrm>
          <a:prstGeom prst="rect">
            <a:avLst/>
          </a:prstGeom>
          <a:noFill/>
          <a:ln w="9525">
            <a:noFill/>
            <a:miter lim="800000"/>
          </a:ln>
          <a:effectLst/>
        </p:spPr>
        <p:txBody>
          <a:bodyPr vert="horz" wrap="square" lIns="91440" tIns="45720" rIns="91440" bIns="45720" numCol="1" anchor="ctr" anchorCtr="0" compatLnSpc="1">
            <a:spAutoFit/>
          </a:bodyPr>
          <a:lstStyle/>
          <a:p>
            <a:pPr lvl="0" indent="113030" fontAlgn="base">
              <a:lnSpc>
                <a:spcPct val="120000"/>
              </a:lnSpc>
              <a:spcBef>
                <a:spcPct val="0"/>
              </a:spcBef>
              <a:spcAft>
                <a:spcPct val="0"/>
              </a:spcAft>
            </a:pPr>
            <a:r>
              <a:rPr kumimoji="0" lang="zh-CN" altLang="zh-CN" sz="3200" b="1" i="0" u="none" strike="noStrike" cap="none" normalizeH="0" baseline="0" smtClean="0">
                <a:ln>
                  <a:noFill/>
                </a:ln>
                <a:solidFill>
                  <a:srgbClr val="000000"/>
                </a:solidFill>
                <a:effectLst/>
                <a:latin typeface="+mn-ea"/>
                <a:cs typeface="Times New Roman" panose="02020603050405020304" charset="0"/>
              </a:rPr>
              <a:t>【</a:t>
            </a:r>
            <a:r>
              <a:rPr kumimoji="0" lang="zh-CN" sz="3200" b="1" i="0" u="none" strike="noStrike" cap="none" normalizeH="0" baseline="0" smtClean="0">
                <a:ln>
                  <a:noFill/>
                </a:ln>
                <a:solidFill>
                  <a:srgbClr val="000000"/>
                </a:solidFill>
                <a:effectLst/>
                <a:latin typeface="+mn-ea"/>
                <a:cs typeface="Times New Roman" panose="02020603050405020304" charset="0"/>
              </a:rPr>
              <a:t>知识拓展</a:t>
            </a:r>
            <a:r>
              <a:rPr lang="zh-CN" altLang="zh-CN" sz="3200" b="1" smtClean="0">
                <a:solidFill>
                  <a:srgbClr val="000000"/>
                </a:solidFill>
                <a:latin typeface="+mn-ea"/>
                <a:cs typeface="Times New Roman" panose="02020603050405020304" charset="0"/>
              </a:rPr>
              <a:t>】</a:t>
            </a:r>
            <a:r>
              <a:rPr lang="zh-CN" altLang="en-US" sz="3200" b="1" smtClean="0">
                <a:ln>
                  <a:noFill/>
                </a:ln>
                <a:solidFill>
                  <a:srgbClr val="000000"/>
                </a:solidFill>
                <a:effectLst/>
                <a:latin typeface="+mn-ea"/>
                <a:cs typeface="Times New Roman" panose="02020603050405020304" charset="0"/>
                <a:sym typeface="+mn-ea"/>
              </a:rPr>
              <a:t>农村的产业结构调整：发展乡镇企业和非农产业</a:t>
            </a:r>
            <a:endParaRPr kumimoji="0" lang="zh-CN" altLang="en-US" sz="3200" b="1" i="0" u="none" strike="noStrike" cap="none" normalizeH="0" baseline="0" smtClean="0">
              <a:ln>
                <a:noFill/>
              </a:ln>
              <a:solidFill>
                <a:schemeClr val="tx1"/>
              </a:solidFill>
              <a:effectLst/>
              <a:latin typeface="+mn-ea"/>
            </a:endParaRPr>
          </a:p>
          <a:p>
            <a:pPr marL="0" marR="0" lvl="0" indent="113030" algn="l" defTabSz="914400" rtl="0" eaLnBrk="0" fontAlgn="base" latinLnBrk="0" hangingPunct="0">
              <a:lnSpc>
                <a:spcPct val="120000"/>
              </a:lnSpc>
              <a:spcBef>
                <a:spcPct val="0"/>
              </a:spcBef>
              <a:spcAft>
                <a:spcPct val="0"/>
              </a:spcAft>
              <a:buClrTx/>
              <a:buSzTx/>
              <a:buFontTx/>
              <a:buNone/>
            </a:pPr>
            <a:r>
              <a:rPr kumimoji="0" lang="en-US" altLang="zh-CN" sz="3200" b="1" i="0" u="none" strike="noStrike" cap="none" normalizeH="0" baseline="0" smtClean="0">
                <a:ln>
                  <a:noFill/>
                </a:ln>
                <a:solidFill>
                  <a:srgbClr val="000000"/>
                </a:solidFill>
                <a:effectLst/>
                <a:latin typeface="+mn-ea"/>
                <a:cs typeface="Times New Roman" panose="02020603050405020304" charset="0"/>
              </a:rPr>
              <a:t>1</a:t>
            </a:r>
            <a:r>
              <a:rPr kumimoji="0" lang="zh-CN" altLang="en-US" sz="3200" b="1" i="0" u="none" strike="noStrike" cap="none" normalizeH="0" baseline="0" smtClean="0">
                <a:ln>
                  <a:noFill/>
                </a:ln>
                <a:solidFill>
                  <a:srgbClr val="000000"/>
                </a:solidFill>
                <a:effectLst/>
                <a:latin typeface="+mn-ea"/>
                <a:cs typeface="Times New Roman" panose="02020603050405020304" charset="0"/>
              </a:rPr>
              <a:t>、概念：指</a:t>
            </a:r>
            <a:r>
              <a:rPr kumimoji="0" lang="zh-CN" altLang="en-US" sz="3200" b="1" i="0" u="sng" strike="noStrike" cap="none" normalizeH="0" baseline="0" smtClean="0">
                <a:ln>
                  <a:noFill/>
                </a:ln>
                <a:solidFill>
                  <a:srgbClr val="000000"/>
                </a:solidFill>
                <a:effectLst/>
                <a:latin typeface="+mn-ea"/>
                <a:cs typeface="Times New Roman" panose="02020603050405020304" charset="0"/>
              </a:rPr>
              <a:t> </a:t>
            </a:r>
            <a:r>
              <a:rPr kumimoji="0" lang="zh-CN" altLang="en-US" sz="3200" b="1" i="0" u="sng" strike="noStrike" cap="none" normalizeH="0" baseline="0" smtClean="0">
                <a:ln>
                  <a:noFill/>
                </a:ln>
                <a:solidFill>
                  <a:srgbClr val="FF0000"/>
                </a:solidFill>
                <a:effectLst/>
                <a:latin typeface="+mn-ea"/>
                <a:cs typeface="Times New Roman" panose="02020603050405020304" charset="0"/>
              </a:rPr>
              <a:t>农村集体 </a:t>
            </a:r>
            <a:r>
              <a:rPr kumimoji="0" lang="zh-CN" altLang="en-US" sz="3200" b="1" i="0" u="none" strike="noStrike" cap="none" normalizeH="0" baseline="0" smtClean="0">
                <a:ln>
                  <a:noFill/>
                </a:ln>
                <a:solidFill>
                  <a:srgbClr val="FF0000"/>
                </a:solidFill>
                <a:effectLst/>
                <a:latin typeface="+mn-ea"/>
                <a:cs typeface="Times New Roman" panose="02020603050405020304" charset="0"/>
              </a:rPr>
              <a:t>或个人</a:t>
            </a:r>
            <a:r>
              <a:rPr kumimoji="0" lang="zh-CN" altLang="en-US" sz="3200" b="1" i="0" u="none" strike="noStrike" cap="none" normalizeH="0" baseline="0" smtClean="0">
                <a:ln>
                  <a:noFill/>
                </a:ln>
                <a:solidFill>
                  <a:srgbClr val="000000"/>
                </a:solidFill>
                <a:effectLst/>
                <a:latin typeface="+mn-ea"/>
                <a:cs typeface="Times New Roman" panose="02020603050405020304" charset="0"/>
              </a:rPr>
              <a:t>创办的各类企业。</a:t>
            </a:r>
            <a:endParaRPr kumimoji="0" lang="zh-CN" altLang="en-US" sz="3200" b="1" i="0" u="none" strike="noStrike" cap="none" normalizeH="0" baseline="0" smtClean="0">
              <a:ln>
                <a:noFill/>
              </a:ln>
              <a:solidFill>
                <a:schemeClr val="tx1"/>
              </a:solidFill>
              <a:effectLst/>
              <a:latin typeface="+mn-ea"/>
            </a:endParaRPr>
          </a:p>
          <a:p>
            <a:pPr marL="0" marR="0" lvl="0" indent="113030" algn="l" defTabSz="914400" rtl="0" eaLnBrk="0" fontAlgn="base" latinLnBrk="0" hangingPunct="0">
              <a:lnSpc>
                <a:spcPct val="120000"/>
              </a:lnSpc>
              <a:spcBef>
                <a:spcPct val="0"/>
              </a:spcBef>
              <a:spcAft>
                <a:spcPct val="0"/>
              </a:spcAft>
              <a:buClrTx/>
              <a:buSzTx/>
              <a:buFontTx/>
              <a:buNone/>
            </a:pPr>
            <a:r>
              <a:rPr kumimoji="0" lang="en-US" altLang="zh-CN" sz="3200" b="1" i="0" u="none" strike="noStrike" cap="none" normalizeH="0" baseline="0" smtClean="0">
                <a:ln>
                  <a:noFill/>
                </a:ln>
                <a:solidFill>
                  <a:srgbClr val="000000"/>
                </a:solidFill>
                <a:effectLst/>
                <a:latin typeface="+mn-ea"/>
                <a:cs typeface="Times New Roman" panose="02020603050405020304" charset="0"/>
              </a:rPr>
              <a:t>2</a:t>
            </a:r>
            <a:r>
              <a:rPr kumimoji="0" lang="zh-CN" altLang="en-US" sz="3200" b="1" i="0" u="none" strike="noStrike" cap="none" normalizeH="0" baseline="0" smtClean="0">
                <a:ln>
                  <a:noFill/>
                </a:ln>
                <a:solidFill>
                  <a:srgbClr val="000000"/>
                </a:solidFill>
                <a:effectLst/>
                <a:latin typeface="+mn-ea"/>
                <a:cs typeface="Times New Roman" panose="02020603050405020304" charset="0"/>
              </a:rPr>
              <a:t>、前提：</a:t>
            </a:r>
            <a:endParaRPr kumimoji="0" lang="zh-CN" altLang="en-US" sz="3200" b="1" i="0" u="none" strike="noStrike" cap="none" normalizeH="0" baseline="0" smtClean="0">
              <a:ln>
                <a:noFill/>
              </a:ln>
              <a:solidFill>
                <a:srgbClr val="000000"/>
              </a:solidFill>
              <a:effectLst/>
              <a:latin typeface="+mn-ea"/>
              <a:cs typeface="Times New Roman" panose="02020603050405020304" charset="0"/>
            </a:endParaRPr>
          </a:p>
          <a:p>
            <a:pPr marL="0" marR="0" lvl="0" indent="113030" algn="l" defTabSz="914400" rtl="0" eaLnBrk="0" fontAlgn="base" latinLnBrk="0" hangingPunct="0">
              <a:lnSpc>
                <a:spcPct val="120000"/>
              </a:lnSpc>
              <a:spcBef>
                <a:spcPct val="0"/>
              </a:spcBef>
              <a:spcAft>
                <a:spcPct val="0"/>
              </a:spcAft>
              <a:buClrTx/>
              <a:buSzTx/>
              <a:buFontTx/>
              <a:buNone/>
            </a:pPr>
            <a:r>
              <a:rPr kumimoji="0" lang="zh-CN" altLang="en-US" sz="3200" b="1" i="0" u="none" strike="noStrike" cap="none" normalizeH="0" baseline="0" smtClean="0">
                <a:ln>
                  <a:noFill/>
                </a:ln>
                <a:solidFill>
                  <a:srgbClr val="000000"/>
                </a:solidFill>
                <a:effectLst/>
                <a:latin typeface="+mn-ea"/>
                <a:cs typeface="Times New Roman" panose="02020603050405020304" charset="0"/>
              </a:rPr>
              <a:t>全国农村</a:t>
            </a:r>
            <a:r>
              <a:rPr kumimoji="0" lang="zh-CN" altLang="en-US" sz="3200" b="1" i="0" u="sng" strike="noStrike" cap="none" normalizeH="0" baseline="0" smtClean="0">
                <a:ln>
                  <a:noFill/>
                </a:ln>
                <a:solidFill>
                  <a:srgbClr val="000000"/>
                </a:solidFill>
                <a:effectLst/>
                <a:latin typeface="+mn-ea"/>
                <a:cs typeface="Times New Roman" panose="02020603050405020304" charset="0"/>
              </a:rPr>
              <a:t>农业生产责任制</a:t>
            </a:r>
            <a:r>
              <a:rPr kumimoji="0" lang="zh-CN" altLang="en-US" sz="3200" b="1" i="0" u="none" strike="noStrike" cap="none" normalizeH="0" baseline="0" smtClean="0">
                <a:ln>
                  <a:noFill/>
                </a:ln>
                <a:solidFill>
                  <a:srgbClr val="000000"/>
                </a:solidFill>
                <a:effectLst/>
                <a:latin typeface="+mn-ea"/>
                <a:cs typeface="Times New Roman" panose="02020603050405020304" charset="0"/>
              </a:rPr>
              <a:t>的普遍建立，基本解决了农民的</a:t>
            </a:r>
            <a:r>
              <a:rPr kumimoji="0" lang="zh-CN" altLang="en-US" sz="3200" b="1" i="0" u="sng" strike="noStrike" cap="none" normalizeH="0" baseline="0" smtClean="0">
                <a:ln>
                  <a:noFill/>
                </a:ln>
                <a:solidFill>
                  <a:srgbClr val="000000"/>
                </a:solidFill>
                <a:effectLst/>
                <a:latin typeface="+mn-ea"/>
                <a:cs typeface="Times New Roman" panose="02020603050405020304" charset="0"/>
              </a:rPr>
              <a:t>温饱 </a:t>
            </a:r>
            <a:r>
              <a:rPr kumimoji="0" lang="zh-CN" altLang="en-US" sz="3200" b="1" i="0" u="none" strike="noStrike" cap="none" normalizeH="0" baseline="0" smtClean="0">
                <a:ln>
                  <a:noFill/>
                </a:ln>
                <a:solidFill>
                  <a:srgbClr val="000000"/>
                </a:solidFill>
                <a:effectLst/>
                <a:latin typeface="+mn-ea"/>
                <a:cs typeface="Times New Roman" panose="02020603050405020304" charset="0"/>
              </a:rPr>
              <a:t>问题。</a:t>
            </a:r>
            <a:endParaRPr kumimoji="0" lang="zh-CN" altLang="en-US" sz="3200" b="1" i="0" u="none" strike="noStrike" cap="none" normalizeH="0" baseline="0" smtClean="0">
              <a:ln>
                <a:noFill/>
              </a:ln>
              <a:solidFill>
                <a:schemeClr val="tx1"/>
              </a:solidFill>
              <a:effectLst/>
              <a:latin typeface="+mn-ea"/>
            </a:endParaRPr>
          </a:p>
          <a:p>
            <a:pPr lvl="0" indent="113030" eaLnBrk="0" fontAlgn="base" hangingPunct="0">
              <a:lnSpc>
                <a:spcPct val="120000"/>
              </a:lnSpc>
              <a:spcBef>
                <a:spcPct val="0"/>
              </a:spcBef>
              <a:spcAft>
                <a:spcPct val="0"/>
              </a:spcAft>
            </a:pPr>
            <a:r>
              <a:rPr kumimoji="0" lang="en-US" altLang="zh-CN" sz="3200" b="1" i="0" u="none" strike="noStrike" cap="none" normalizeH="0" baseline="0" smtClean="0">
                <a:ln>
                  <a:noFill/>
                </a:ln>
                <a:solidFill>
                  <a:srgbClr val="000000"/>
                </a:solidFill>
                <a:effectLst/>
                <a:latin typeface="+mn-ea"/>
                <a:cs typeface="Times New Roman" panose="02020603050405020304" charset="0"/>
              </a:rPr>
              <a:t>3</a:t>
            </a:r>
            <a:r>
              <a:rPr kumimoji="0" lang="zh-CN" altLang="en-US" sz="3200" b="1" i="0" u="none" strike="noStrike" cap="none" normalizeH="0" baseline="0" smtClean="0">
                <a:ln>
                  <a:noFill/>
                </a:ln>
                <a:solidFill>
                  <a:srgbClr val="000000"/>
                </a:solidFill>
                <a:effectLst/>
                <a:latin typeface="+mn-ea"/>
                <a:cs typeface="Times New Roman" panose="02020603050405020304" charset="0"/>
              </a:rPr>
              <a:t>、意义：</a:t>
            </a:r>
            <a:endParaRPr kumimoji="0" lang="zh-CN" altLang="en-US" sz="3200" b="1" i="0" u="none" strike="noStrike" cap="none" normalizeH="0" baseline="0" smtClean="0">
              <a:ln>
                <a:noFill/>
              </a:ln>
              <a:solidFill>
                <a:srgbClr val="000000"/>
              </a:solidFill>
              <a:effectLst/>
              <a:latin typeface="+mn-ea"/>
              <a:cs typeface="Times New Roman" panose="02020603050405020304" charset="0"/>
            </a:endParaRPr>
          </a:p>
          <a:p>
            <a:pPr lvl="0" indent="113030" eaLnBrk="0" fontAlgn="base" hangingPunct="0">
              <a:lnSpc>
                <a:spcPct val="120000"/>
              </a:lnSpc>
              <a:spcBef>
                <a:spcPct val="0"/>
              </a:spcBef>
              <a:spcAft>
                <a:spcPct val="0"/>
              </a:spcAft>
            </a:pPr>
            <a:r>
              <a:rPr kumimoji="0" lang="zh-CN" altLang="en-US" sz="3200" b="1" i="0" u="none" strike="noStrike" cap="none" normalizeH="0" baseline="0" smtClean="0">
                <a:ln>
                  <a:noFill/>
                </a:ln>
                <a:solidFill>
                  <a:srgbClr val="000000"/>
                </a:solidFill>
                <a:effectLst/>
                <a:latin typeface="+mn-ea"/>
                <a:cs typeface="Times New Roman" panose="02020603050405020304" charset="0"/>
              </a:rPr>
              <a:t>①进一步提高了</a:t>
            </a:r>
            <a:r>
              <a:rPr kumimoji="0" lang="zh-CN" altLang="en-US" sz="3200" b="1" i="0" u="sng" strike="noStrike" cap="none" normalizeH="0" baseline="0" smtClean="0">
                <a:ln>
                  <a:noFill/>
                </a:ln>
                <a:solidFill>
                  <a:srgbClr val="000000"/>
                </a:solidFill>
                <a:effectLst/>
                <a:latin typeface="+mn-ea"/>
                <a:cs typeface="Times New Roman" panose="02020603050405020304" charset="0"/>
              </a:rPr>
              <a:t>农民</a:t>
            </a:r>
            <a:r>
              <a:rPr kumimoji="0" lang="zh-CN" altLang="en-US" sz="3200" b="1" i="0" u="none" strike="noStrike" cap="none" normalizeH="0" baseline="0" smtClean="0">
                <a:ln>
                  <a:noFill/>
                </a:ln>
                <a:solidFill>
                  <a:srgbClr val="000000"/>
                </a:solidFill>
                <a:effectLst/>
                <a:latin typeface="+mn-ea"/>
                <a:cs typeface="Times New Roman" panose="02020603050405020304" charset="0"/>
              </a:rPr>
              <a:t>的生活水平</a:t>
            </a:r>
            <a:endParaRPr kumimoji="0" lang="zh-CN" altLang="en-US" sz="3200" b="1" i="0" u="none" strike="noStrike" cap="none" normalizeH="0" baseline="0" smtClean="0">
              <a:ln>
                <a:noFill/>
              </a:ln>
              <a:solidFill>
                <a:srgbClr val="000000"/>
              </a:solidFill>
              <a:effectLst/>
              <a:latin typeface="+mn-ea"/>
              <a:cs typeface="Times New Roman" panose="02020603050405020304" charset="0"/>
            </a:endParaRPr>
          </a:p>
          <a:p>
            <a:pPr lvl="0" indent="113030" eaLnBrk="0" fontAlgn="base" hangingPunct="0">
              <a:lnSpc>
                <a:spcPct val="120000"/>
              </a:lnSpc>
              <a:spcBef>
                <a:spcPct val="0"/>
              </a:spcBef>
              <a:spcAft>
                <a:spcPct val="0"/>
              </a:spcAft>
            </a:pPr>
            <a:r>
              <a:rPr kumimoji="0" lang="zh-CN" altLang="en-US" sz="3200" b="1" i="0" u="none" strike="noStrike" cap="none" normalizeH="0" baseline="0" smtClean="0">
                <a:ln>
                  <a:noFill/>
                </a:ln>
                <a:solidFill>
                  <a:srgbClr val="000000"/>
                </a:solidFill>
                <a:effectLst/>
                <a:latin typeface="+mn-ea"/>
                <a:cs typeface="Times New Roman" panose="02020603050405020304" charset="0"/>
              </a:rPr>
              <a:t>②</a:t>
            </a:r>
            <a:r>
              <a:rPr kumimoji="0" lang="zh-CN" altLang="en-US" sz="3200" b="1" i="0" u="none" strike="noStrike" cap="none" normalizeH="0" baseline="0" smtClean="0">
                <a:ln>
                  <a:noFill/>
                </a:ln>
                <a:solidFill>
                  <a:srgbClr val="FF0000"/>
                </a:solidFill>
                <a:effectLst/>
                <a:latin typeface="+mn-ea"/>
                <a:cs typeface="Times New Roman" panose="02020603050405020304" charset="0"/>
              </a:rPr>
              <a:t>吸纳农村剩余劳动力</a:t>
            </a:r>
            <a:endParaRPr kumimoji="0" lang="zh-CN" altLang="en-US" sz="3200" b="1" i="0" u="none" strike="noStrike" cap="none" normalizeH="0" baseline="0" smtClean="0">
              <a:ln>
                <a:noFill/>
              </a:ln>
              <a:solidFill>
                <a:srgbClr val="000000"/>
              </a:solidFill>
              <a:effectLst/>
              <a:latin typeface="+mn-ea"/>
              <a:cs typeface="Times New Roman" panose="02020603050405020304" charset="0"/>
            </a:endParaRPr>
          </a:p>
          <a:p>
            <a:pPr lvl="0" indent="113030" eaLnBrk="0" fontAlgn="base" hangingPunct="0">
              <a:lnSpc>
                <a:spcPct val="120000"/>
              </a:lnSpc>
              <a:spcBef>
                <a:spcPct val="0"/>
              </a:spcBef>
              <a:spcAft>
                <a:spcPct val="0"/>
              </a:spcAft>
            </a:pPr>
            <a:r>
              <a:rPr kumimoji="0" lang="zh-CN" altLang="en-US" sz="3200" b="1" i="0" u="none" strike="noStrike" cap="none" normalizeH="0" baseline="0" smtClean="0">
                <a:ln>
                  <a:noFill/>
                </a:ln>
                <a:solidFill>
                  <a:srgbClr val="000000"/>
                </a:solidFill>
                <a:effectLst/>
                <a:latin typeface="+mn-ea"/>
                <a:cs typeface="Times New Roman" panose="02020603050405020304" charset="0"/>
              </a:rPr>
              <a:t>③有利于农</a:t>
            </a:r>
            <a:r>
              <a:rPr kumimoji="0" lang="zh-CN" altLang="en-US" sz="3200" b="1" i="0" u="sng" strike="noStrike" cap="none" normalizeH="0" baseline="0" smtClean="0">
                <a:ln>
                  <a:noFill/>
                </a:ln>
                <a:solidFill>
                  <a:srgbClr val="000000"/>
                </a:solidFill>
                <a:effectLst/>
                <a:latin typeface="+mn-ea"/>
                <a:cs typeface="Times New Roman" panose="02020603050405020304" charset="0"/>
              </a:rPr>
              <a:t>业的现代化建设和农村经济的发展</a:t>
            </a:r>
            <a:r>
              <a:rPr kumimoji="0" lang="zh-CN" altLang="en-US" sz="3200" b="1" i="0" u="none" strike="noStrike" cap="none" normalizeH="0" baseline="0" smtClean="0">
                <a:ln>
                  <a:noFill/>
                </a:ln>
                <a:solidFill>
                  <a:srgbClr val="000000"/>
                </a:solidFill>
                <a:effectLst/>
                <a:latin typeface="+mn-ea"/>
                <a:cs typeface="Times New Roman" panose="02020603050405020304" charset="0"/>
              </a:rPr>
              <a:t>。</a:t>
            </a:r>
            <a:endParaRPr kumimoji="0" lang="zh-CN" altLang="en-US" sz="3200" b="1" i="0" u="none" strike="noStrike" cap="none" normalizeH="0" baseline="0" smtClean="0">
              <a:ln>
                <a:noFill/>
              </a:ln>
              <a:solidFill>
                <a:schemeClr val="tx1"/>
              </a:solidFill>
              <a:effectLst/>
              <a:latin typeface="+mn-ea"/>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79878" name="Text Box 6"/>
          <p:cNvSpPr txBox="1"/>
          <p:nvPr/>
        </p:nvSpPr>
        <p:spPr>
          <a:xfrm>
            <a:off x="1601788" y="465138"/>
            <a:ext cx="8990012" cy="4373245"/>
          </a:xfrm>
          <a:prstGeom prst="rect">
            <a:avLst/>
          </a:prstGeom>
          <a:noFill/>
          <a:ln w="9525">
            <a:noFill/>
          </a:ln>
        </p:spPr>
        <p:txBody>
          <a:bodyPr anchor="t" anchorCtr="0">
            <a:spAutoFit/>
          </a:bodyPr>
          <a:p>
            <a:pPr>
              <a:lnSpc>
                <a:spcPct val="120000"/>
              </a:lnSpc>
            </a:pP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20000"/>
              </a:lnSpc>
            </a:pPr>
            <a:r>
              <a:rPr lang="zh-CN" altLang="en-US" sz="3600" dirty="0">
                <a:latin typeface="楷体" panose="02010609060101010101" pitchFamily="49" charset="-122"/>
                <a:ea typeface="楷体" panose="02010609060101010101" pitchFamily="49" charset="-122"/>
                <a:sym typeface="宋体" panose="02010600030101010101" pitchFamily="2" charset="-122"/>
              </a:rPr>
              <a:t>（</a:t>
            </a:r>
            <a:r>
              <a:rPr lang="zh-CN" altLang="zh-CN" sz="3600" dirty="0">
                <a:latin typeface="楷体" panose="02010609060101010101" pitchFamily="49" charset="-122"/>
                <a:ea typeface="楷体" panose="02010609060101010101" pitchFamily="49" charset="-122"/>
                <a:sym typeface="宋体" panose="02010600030101010101" pitchFamily="2" charset="-122"/>
              </a:rPr>
              <a:t>3</a:t>
            </a:r>
            <a:r>
              <a:rPr lang="zh-CN" altLang="en-US" sz="3600" dirty="0">
                <a:latin typeface="楷体" panose="02010609060101010101" pitchFamily="49" charset="-122"/>
                <a:ea typeface="楷体" panose="02010609060101010101" pitchFamily="49" charset="-122"/>
                <a:sym typeface="宋体" panose="02010600030101010101" pitchFamily="2" charset="-122"/>
              </a:rPr>
              <a:t>）作用：</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20000"/>
              </a:lnSpc>
            </a:pPr>
            <a:r>
              <a:rPr lang="zh-CN" altLang="zh-CN" sz="2800" dirty="0">
                <a:latin typeface="楷体" panose="02010609060101010101" pitchFamily="49" charset="-122"/>
                <a:ea typeface="楷体" panose="02010609060101010101" pitchFamily="49" charset="-122"/>
                <a:sym typeface="宋体" panose="02010600030101010101" pitchFamily="2" charset="-122"/>
              </a:rPr>
              <a:t>①</a:t>
            </a:r>
            <a:r>
              <a:rPr lang="zh-CN" altLang="en-US" sz="2800" dirty="0">
                <a:latin typeface="楷体" panose="02010609060101010101" pitchFamily="49" charset="-122"/>
                <a:ea typeface="楷体" panose="02010609060101010101" pitchFamily="49" charset="-122"/>
                <a:sym typeface="宋体" panose="02010600030101010101" pitchFamily="2" charset="-122"/>
              </a:rPr>
              <a:t>是中国农村经济体制（生产关系）的一次重大变革，极大地调动了农民的生产积极性，从根本上改变了农村的经济形势和社会面貌</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20000"/>
              </a:lnSpc>
            </a:pPr>
            <a:r>
              <a:rPr lang="zh-CN" altLang="zh-CN" sz="2800" dirty="0">
                <a:latin typeface="楷体" panose="02010609060101010101" pitchFamily="49" charset="-122"/>
                <a:ea typeface="楷体" panose="02010609060101010101" pitchFamily="49" charset="-122"/>
                <a:sym typeface="宋体" panose="02010600030101010101" pitchFamily="2" charset="-122"/>
              </a:rPr>
              <a:t>②</a:t>
            </a:r>
            <a:r>
              <a:rPr lang="zh-CN" altLang="en-US" sz="2800" dirty="0">
                <a:latin typeface="楷体" panose="02010609060101010101" pitchFamily="49" charset="-122"/>
                <a:ea typeface="楷体" panose="02010609060101010101" pitchFamily="49" charset="-122"/>
                <a:sym typeface="宋体" panose="02010600030101010101" pitchFamily="2" charset="-122"/>
              </a:rPr>
              <a:t>农村改革逐渐向专业化、商品化和社会化发展。</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20000"/>
              </a:lnSpc>
            </a:pPr>
            <a:r>
              <a:rPr lang="zh-CN" altLang="zh-CN" sz="2800" dirty="0">
                <a:latin typeface="楷体" panose="02010609060101010101" pitchFamily="49" charset="-122"/>
                <a:ea typeface="楷体" panose="02010609060101010101" pitchFamily="49" charset="-122"/>
                <a:sym typeface="宋体" panose="02010600030101010101" pitchFamily="2" charset="-122"/>
              </a:rPr>
              <a:t>③</a:t>
            </a:r>
            <a:r>
              <a:rPr lang="zh-CN" altLang="en-US" sz="2800" dirty="0">
                <a:latin typeface="楷体" panose="02010609060101010101" pitchFamily="49" charset="-122"/>
                <a:ea typeface="楷体" panose="02010609060101010101" pitchFamily="49" charset="-122"/>
                <a:sym typeface="宋体" panose="02010600030101010101" pitchFamily="2" charset="-122"/>
              </a:rPr>
              <a:t>它为城市经济体制改革提供了条件。</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20000"/>
              </a:lnSpc>
            </a:pPr>
            <a:r>
              <a:rPr lang="zh-CN" altLang="zh-CN" sz="2800" dirty="0">
                <a:latin typeface="楷体" panose="02010609060101010101" pitchFamily="49" charset="-122"/>
                <a:ea typeface="楷体" panose="02010609060101010101" pitchFamily="49" charset="-122"/>
                <a:sym typeface="宋体" panose="02010600030101010101" pitchFamily="2" charset="-122"/>
              </a:rPr>
              <a:t>④</a:t>
            </a:r>
            <a:r>
              <a:rPr lang="zh-CN" altLang="en-US" sz="2800" dirty="0">
                <a:latin typeface="楷体" panose="02010609060101010101" pitchFamily="49" charset="-122"/>
                <a:ea typeface="楷体" panose="02010609060101010101" pitchFamily="49" charset="-122"/>
                <a:sym typeface="宋体" panose="02010600030101010101" pitchFamily="2" charset="-122"/>
              </a:rPr>
              <a:t>调整产业结构，发展乡镇企业和非农产业</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9878">
                                            <p:txEl>
                                              <p:charRg st="27" end="86"/>
                                            </p:txEl>
                                          </p:spTgt>
                                        </p:tgtEl>
                                        <p:attrNameLst>
                                          <p:attrName>style.visibility</p:attrName>
                                        </p:attrNameLst>
                                      </p:cBhvr>
                                      <p:to>
                                        <p:strVal val="visible"/>
                                      </p:to>
                                    </p:set>
                                    <p:animEffect transition="in" filter="blinds(horizontal)">
                                      <p:cBhvr>
                                        <p:cTn id="7" dur="500"/>
                                        <p:tgtEl>
                                          <p:spTgt spid="79878">
                                            <p:txEl>
                                              <p:charRg st="27" end="8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9878">
                                            <p:txEl>
                                              <p:charRg st="86" end="109"/>
                                            </p:txEl>
                                          </p:spTgt>
                                        </p:tgtEl>
                                        <p:attrNameLst>
                                          <p:attrName>style.visibility</p:attrName>
                                        </p:attrNameLst>
                                      </p:cBhvr>
                                      <p:to>
                                        <p:strVal val="visible"/>
                                      </p:to>
                                    </p:set>
                                    <p:animEffect transition="in" filter="blinds(horizontal)">
                                      <p:cBhvr>
                                        <p:cTn id="10" dur="500"/>
                                        <p:tgtEl>
                                          <p:spTgt spid="79878">
                                            <p:txEl>
                                              <p:charRg st="86" end="10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9878">
                                            <p:txEl>
                                              <p:charRg st="109" end="127"/>
                                            </p:txEl>
                                          </p:spTgt>
                                        </p:tgtEl>
                                        <p:attrNameLst>
                                          <p:attrName>style.visibility</p:attrName>
                                        </p:attrNameLst>
                                      </p:cBhvr>
                                      <p:to>
                                        <p:strVal val="visible"/>
                                      </p:to>
                                    </p:set>
                                    <p:animEffect transition="in" filter="blinds(horizontal)">
                                      <p:cBhvr>
                                        <p:cTn id="13" dur="500"/>
                                        <p:tgtEl>
                                          <p:spTgt spid="79878">
                                            <p:txEl>
                                              <p:charRg st="109" end="127"/>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9878">
                                            <p:txEl>
                                              <p:charRg st="127" end="147"/>
                                            </p:txEl>
                                          </p:spTgt>
                                        </p:tgtEl>
                                        <p:attrNameLst>
                                          <p:attrName>style.visibility</p:attrName>
                                        </p:attrNameLst>
                                      </p:cBhvr>
                                      <p:to>
                                        <p:strVal val="visible"/>
                                      </p:to>
                                    </p:set>
                                    <p:animEffect transition="in" filter="blinds(horizontal)">
                                      <p:cBhvr>
                                        <p:cTn id="16" dur="500"/>
                                        <p:tgtEl>
                                          <p:spTgt spid="79878">
                                            <p:txEl>
                                              <p:charRg st="127" end="14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79878" name="Text Box 6"/>
          <p:cNvSpPr txBox="1"/>
          <p:nvPr/>
        </p:nvSpPr>
        <p:spPr>
          <a:xfrm>
            <a:off x="1601788" y="465138"/>
            <a:ext cx="8990012" cy="4373245"/>
          </a:xfrm>
          <a:prstGeom prst="rect">
            <a:avLst/>
          </a:prstGeom>
          <a:noFill/>
          <a:ln w="9525">
            <a:noFill/>
          </a:ln>
        </p:spPr>
        <p:txBody>
          <a:bodyPr anchor="t" anchorCtr="0">
            <a:spAutoFit/>
          </a:bodyPr>
          <a:p>
            <a:pPr>
              <a:lnSpc>
                <a:spcPct val="120000"/>
              </a:lnSpc>
            </a:pP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20000"/>
              </a:lnSpc>
            </a:pPr>
            <a:r>
              <a:rPr lang="zh-CN" altLang="en-US" sz="3600" dirty="0">
                <a:latin typeface="楷体" panose="02010609060101010101" pitchFamily="49" charset="-122"/>
                <a:ea typeface="楷体" panose="02010609060101010101" pitchFamily="49" charset="-122"/>
                <a:sym typeface="宋体" panose="02010600030101010101" pitchFamily="2" charset="-122"/>
              </a:rPr>
              <a:t>（</a:t>
            </a:r>
            <a:r>
              <a:rPr lang="zh-CN" altLang="zh-CN" sz="3600" dirty="0">
                <a:latin typeface="楷体" panose="02010609060101010101" pitchFamily="49" charset="-122"/>
                <a:ea typeface="楷体" panose="02010609060101010101" pitchFamily="49" charset="-122"/>
                <a:sym typeface="宋体" panose="02010600030101010101" pitchFamily="2" charset="-122"/>
              </a:rPr>
              <a:t>3</a:t>
            </a:r>
            <a:r>
              <a:rPr lang="zh-CN" altLang="en-US" sz="3600" dirty="0">
                <a:latin typeface="楷体" panose="02010609060101010101" pitchFamily="49" charset="-122"/>
                <a:ea typeface="楷体" panose="02010609060101010101" pitchFamily="49" charset="-122"/>
                <a:sym typeface="宋体" panose="02010600030101010101" pitchFamily="2" charset="-122"/>
              </a:rPr>
              <a:t>）作用：</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20000"/>
              </a:lnSpc>
            </a:pPr>
            <a:r>
              <a:rPr lang="zh-CN" altLang="zh-CN" sz="2800" dirty="0">
                <a:latin typeface="楷体" panose="02010609060101010101" pitchFamily="49" charset="-122"/>
                <a:ea typeface="楷体" panose="02010609060101010101" pitchFamily="49" charset="-122"/>
                <a:sym typeface="宋体" panose="02010600030101010101" pitchFamily="2" charset="-122"/>
              </a:rPr>
              <a:t>①</a:t>
            </a:r>
            <a:r>
              <a:rPr lang="zh-CN" altLang="en-US" sz="2800" dirty="0">
                <a:latin typeface="楷体" panose="02010609060101010101" pitchFamily="49" charset="-122"/>
                <a:ea typeface="楷体" panose="02010609060101010101" pitchFamily="49" charset="-122"/>
                <a:sym typeface="宋体" panose="02010600030101010101" pitchFamily="2" charset="-122"/>
              </a:rPr>
              <a:t>是中国农村经济体制（生产关系）的一次重大变革，极大地调动了农民的生产积极性，从根本上改变了农村的经济形势和社会面貌</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20000"/>
              </a:lnSpc>
            </a:pPr>
            <a:r>
              <a:rPr lang="zh-CN" altLang="zh-CN" sz="2800" dirty="0">
                <a:latin typeface="楷体" panose="02010609060101010101" pitchFamily="49" charset="-122"/>
                <a:ea typeface="楷体" panose="02010609060101010101" pitchFamily="49" charset="-122"/>
                <a:sym typeface="宋体" panose="02010600030101010101" pitchFamily="2" charset="-122"/>
              </a:rPr>
              <a:t>②</a:t>
            </a:r>
            <a:r>
              <a:rPr lang="zh-CN" altLang="en-US" sz="2800" dirty="0">
                <a:latin typeface="楷体" panose="02010609060101010101" pitchFamily="49" charset="-122"/>
                <a:ea typeface="楷体" panose="02010609060101010101" pitchFamily="49" charset="-122"/>
                <a:sym typeface="宋体" panose="02010600030101010101" pitchFamily="2" charset="-122"/>
              </a:rPr>
              <a:t>农村改革逐渐向专业化、商品化和社会化发展。</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20000"/>
              </a:lnSpc>
            </a:pPr>
            <a:r>
              <a:rPr lang="zh-CN" altLang="zh-CN" sz="2800" dirty="0">
                <a:latin typeface="楷体" panose="02010609060101010101" pitchFamily="49" charset="-122"/>
                <a:ea typeface="楷体" panose="02010609060101010101" pitchFamily="49" charset="-122"/>
                <a:sym typeface="宋体" panose="02010600030101010101" pitchFamily="2" charset="-122"/>
              </a:rPr>
              <a:t>③</a:t>
            </a:r>
            <a:r>
              <a:rPr lang="zh-CN" altLang="en-US" sz="2800" dirty="0">
                <a:latin typeface="楷体" panose="02010609060101010101" pitchFamily="49" charset="-122"/>
                <a:ea typeface="楷体" panose="02010609060101010101" pitchFamily="49" charset="-122"/>
                <a:sym typeface="宋体" panose="02010600030101010101" pitchFamily="2" charset="-122"/>
              </a:rPr>
              <a:t>它为城市经济体制改革提供了条件。</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20000"/>
              </a:lnSpc>
            </a:pPr>
            <a:r>
              <a:rPr lang="zh-CN" altLang="zh-CN" sz="2800" dirty="0">
                <a:latin typeface="楷体" panose="02010609060101010101" pitchFamily="49" charset="-122"/>
                <a:ea typeface="楷体" panose="02010609060101010101" pitchFamily="49" charset="-122"/>
                <a:sym typeface="宋体" panose="02010600030101010101" pitchFamily="2" charset="-122"/>
              </a:rPr>
              <a:t>④</a:t>
            </a:r>
            <a:r>
              <a:rPr lang="zh-CN" altLang="en-US" sz="2800" dirty="0">
                <a:latin typeface="楷体" panose="02010609060101010101" pitchFamily="49" charset="-122"/>
                <a:ea typeface="楷体" panose="02010609060101010101" pitchFamily="49" charset="-122"/>
                <a:sym typeface="宋体" panose="02010600030101010101" pitchFamily="2" charset="-122"/>
              </a:rPr>
              <a:t>调整产业结构，发展乡镇企业和非农产业</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9878">
                                            <p:txEl>
                                              <p:charRg st="27" end="86"/>
                                            </p:txEl>
                                          </p:spTgt>
                                        </p:tgtEl>
                                        <p:attrNameLst>
                                          <p:attrName>style.visibility</p:attrName>
                                        </p:attrNameLst>
                                      </p:cBhvr>
                                      <p:to>
                                        <p:strVal val="visible"/>
                                      </p:to>
                                    </p:set>
                                    <p:animEffect transition="in" filter="blinds(horizontal)">
                                      <p:cBhvr>
                                        <p:cTn id="7" dur="500"/>
                                        <p:tgtEl>
                                          <p:spTgt spid="79878">
                                            <p:txEl>
                                              <p:charRg st="27" end="8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9878">
                                            <p:txEl>
                                              <p:charRg st="86" end="109"/>
                                            </p:txEl>
                                          </p:spTgt>
                                        </p:tgtEl>
                                        <p:attrNameLst>
                                          <p:attrName>style.visibility</p:attrName>
                                        </p:attrNameLst>
                                      </p:cBhvr>
                                      <p:to>
                                        <p:strVal val="visible"/>
                                      </p:to>
                                    </p:set>
                                    <p:animEffect transition="in" filter="blinds(horizontal)">
                                      <p:cBhvr>
                                        <p:cTn id="10" dur="500"/>
                                        <p:tgtEl>
                                          <p:spTgt spid="79878">
                                            <p:txEl>
                                              <p:charRg st="86" end="10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9878">
                                            <p:txEl>
                                              <p:charRg st="109" end="127"/>
                                            </p:txEl>
                                          </p:spTgt>
                                        </p:tgtEl>
                                        <p:attrNameLst>
                                          <p:attrName>style.visibility</p:attrName>
                                        </p:attrNameLst>
                                      </p:cBhvr>
                                      <p:to>
                                        <p:strVal val="visible"/>
                                      </p:to>
                                    </p:set>
                                    <p:animEffect transition="in" filter="blinds(horizontal)">
                                      <p:cBhvr>
                                        <p:cTn id="13" dur="500"/>
                                        <p:tgtEl>
                                          <p:spTgt spid="79878">
                                            <p:txEl>
                                              <p:charRg st="109" end="127"/>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9878">
                                            <p:txEl>
                                              <p:charRg st="127" end="147"/>
                                            </p:txEl>
                                          </p:spTgt>
                                        </p:tgtEl>
                                        <p:attrNameLst>
                                          <p:attrName>style.visibility</p:attrName>
                                        </p:attrNameLst>
                                      </p:cBhvr>
                                      <p:to>
                                        <p:strVal val="visible"/>
                                      </p:to>
                                    </p:set>
                                    <p:animEffect transition="in" filter="blinds(horizontal)">
                                      <p:cBhvr>
                                        <p:cTn id="16" dur="500"/>
                                        <p:tgtEl>
                                          <p:spTgt spid="79878">
                                            <p:txEl>
                                              <p:charRg st="127" end="14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Rectangle 2"/>
          <p:cNvSpPr/>
          <p:nvPr/>
        </p:nvSpPr>
        <p:spPr>
          <a:xfrm>
            <a:off x="3019267" y="95727"/>
            <a:ext cx="6126480" cy="645160"/>
          </a:xfrm>
          <a:prstGeom prst="rect">
            <a:avLst/>
          </a:prstGeom>
          <a:noFill/>
          <a:ln w="9525">
            <a:noFill/>
          </a:ln>
        </p:spPr>
        <p:txBody>
          <a:bodyPr wrap="none" anchor="ctr" anchorCtr="0">
            <a:spAutoFit/>
          </a:bodyPr>
          <a:p>
            <a:pPr algn="ctr" defTabSz="914400">
              <a:tabLst>
                <a:tab pos="2018030" algn="l"/>
              </a:tabLst>
            </a:pPr>
            <a:r>
              <a:rPr lang="zh-CN" altLang="en-US" sz="3600" dirty="0">
                <a:latin typeface="黑体" panose="02010609060101010101" charset="-122"/>
                <a:ea typeface="华文行楷" panose="02010800040101010101" charset="-122"/>
              </a:rPr>
              <a:t>建国后四次调整农村生产关系</a:t>
            </a:r>
            <a:endParaRPr lang="zh-CN" altLang="en-US" sz="3600" dirty="0">
              <a:latin typeface="黑体" panose="02010609060101010101" charset="-122"/>
              <a:ea typeface="华文行楷" panose="02010800040101010101" charset="-122"/>
            </a:endParaRPr>
          </a:p>
        </p:txBody>
      </p:sp>
      <p:graphicFrame>
        <p:nvGraphicFramePr>
          <p:cNvPr id="80899" name="Group 3"/>
          <p:cNvGraphicFramePr>
            <a:graphicFrameLocks noGrp="1"/>
          </p:cNvGraphicFramePr>
          <p:nvPr/>
        </p:nvGraphicFramePr>
        <p:xfrm>
          <a:off x="1524000" y="835025"/>
          <a:ext cx="9144000" cy="5946775"/>
        </p:xfrm>
        <a:graphic>
          <a:graphicData uri="http://schemas.openxmlformats.org/drawingml/2006/table">
            <a:tbl>
              <a:tblPr/>
              <a:tblGrid>
                <a:gridCol w="1558925"/>
                <a:gridCol w="4171950"/>
                <a:gridCol w="3413125"/>
              </a:tblGrid>
              <a:tr h="4571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事件</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内容特点</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影响</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8895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土地改革</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zh-CN" sz="2400" b="1" i="0" u="none" strike="noStrike" cap="none" normalizeH="0" baseline="0" smtClean="0">
                          <a:ln>
                            <a:noFill/>
                          </a:ln>
                          <a:solidFill>
                            <a:schemeClr val="tx1"/>
                          </a:solidFill>
                          <a:effectLst/>
                          <a:latin typeface="黑体" panose="02010609060101010101" charset="-122"/>
                          <a:ea typeface="黑体" panose="02010609060101010101" charset="-122"/>
                        </a:rPr>
                        <a:t>1950-1952</a:t>
                      </a:r>
                      <a:endParaRPr kumimoji="0" lang="zh-CN" alt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内容：</a:t>
                      </a:r>
                      <a:r>
                        <a:rPr kumimoji="0" lang="zh-CN" sz="2400" b="1" i="0" u="sng" strike="noStrike" cap="none" normalizeH="0" baseline="0" smtClean="0">
                          <a:ln>
                            <a:noFill/>
                          </a:ln>
                          <a:solidFill>
                            <a:schemeClr val="tx1"/>
                          </a:solidFill>
                          <a:effectLst/>
                          <a:latin typeface="黑体" panose="02010609060101010101" charset="-122"/>
                          <a:ea typeface="黑体" panose="02010609060101010101" charset="-122"/>
                        </a:rPr>
                        <a:t>封建</a:t>
                      </a:r>
                      <a:r>
                        <a:rPr kumimoji="0" lang="zh-CN" sz="2400" b="1" i="0" u="sng" strike="noStrike" cap="none" normalizeH="0" baseline="0" smtClean="0">
                          <a:ln>
                            <a:noFill/>
                          </a:ln>
                          <a:solidFill>
                            <a:srgbClr val="FF0000"/>
                          </a:solidFill>
                          <a:effectLst/>
                          <a:latin typeface="黑体" panose="02010609060101010101" charset="-122"/>
                          <a:ea typeface="黑体" panose="02010609060101010101" charset="-122"/>
                        </a:rPr>
                        <a:t>地主</a:t>
                      </a:r>
                      <a:r>
                        <a:rPr kumimoji="0" lang="zh-CN" sz="2400" b="1" i="0" u="sng" strike="noStrike" cap="none" normalizeH="0" baseline="0" smtClean="0">
                          <a:ln>
                            <a:noFill/>
                          </a:ln>
                          <a:solidFill>
                            <a:schemeClr val="tx1"/>
                          </a:solidFill>
                          <a:effectLst/>
                          <a:latin typeface="黑体" panose="02010609060101010101" charset="-122"/>
                          <a:ea typeface="黑体" panose="02010609060101010101" charset="-122"/>
                        </a:rPr>
                        <a:t>私有制</a:t>
                      </a: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a:t>
                      </a:r>
                      <a:r>
                        <a:rPr kumimoji="0" lang="zh-CN" sz="2400" b="1" i="0" u="sng" strike="noStrike" cap="none" normalizeH="0" baseline="0" smtClean="0">
                          <a:ln>
                            <a:noFill/>
                          </a:ln>
                          <a:solidFill>
                            <a:srgbClr val="FF0000"/>
                          </a:solidFill>
                          <a:effectLst/>
                          <a:latin typeface="黑体" panose="02010609060101010101" charset="-122"/>
                          <a:ea typeface="黑体" panose="02010609060101010101" charset="-122"/>
                        </a:rPr>
                        <a:t>农民</a:t>
                      </a:r>
                      <a:r>
                        <a:rPr kumimoji="0" lang="zh-CN" sz="2400" b="1" i="0" u="sng" strike="noStrike" cap="none" normalizeH="0" baseline="0" smtClean="0">
                          <a:ln>
                            <a:noFill/>
                          </a:ln>
                          <a:solidFill>
                            <a:schemeClr val="tx1"/>
                          </a:solidFill>
                          <a:effectLst/>
                          <a:latin typeface="黑体" panose="02010609060101010101" charset="-122"/>
                          <a:ea typeface="黑体" panose="02010609060101010101" charset="-122"/>
                        </a:rPr>
                        <a:t>土地私有制</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特点：保存、中立富农</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彻底废除封建剥削制度</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解放农村生产力</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5445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合作化运动</a:t>
                      </a:r>
                      <a:r>
                        <a:rPr kumimoji="0" lang="zh-CN" altLang="zh-CN" sz="2400" b="1" i="0" u="none" strike="noStrike" cap="none" normalizeH="0" baseline="0" smtClean="0">
                          <a:ln>
                            <a:noFill/>
                          </a:ln>
                          <a:solidFill>
                            <a:schemeClr val="tx1"/>
                          </a:solidFill>
                          <a:effectLst/>
                          <a:latin typeface="黑体" panose="02010609060101010101" charset="-122"/>
                          <a:ea typeface="黑体" panose="02010609060101010101" charset="-122"/>
                        </a:rPr>
                        <a:t>1953-1956</a:t>
                      </a:r>
                      <a:endParaRPr kumimoji="0" lang="zh-CN" alt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对农业的社会主义改造：</a:t>
                      </a:r>
                      <a:r>
                        <a:rPr kumimoji="0" lang="zh-CN" sz="2400" b="1" i="0" u="sng" strike="noStrike" cap="none" normalizeH="0" baseline="0" smtClean="0">
                          <a:ln>
                            <a:noFill/>
                          </a:ln>
                          <a:solidFill>
                            <a:schemeClr val="tx1"/>
                          </a:solidFill>
                          <a:effectLst/>
                          <a:latin typeface="黑体" panose="02010609060101010101" charset="-122"/>
                          <a:ea typeface="黑体" panose="02010609060101010101" charset="-122"/>
                        </a:rPr>
                        <a:t>农民土地</a:t>
                      </a:r>
                      <a:r>
                        <a:rPr kumimoji="0" lang="zh-CN" sz="2400" b="1" i="0" u="sng" strike="noStrike" cap="none" normalizeH="0" baseline="0" smtClean="0">
                          <a:ln>
                            <a:noFill/>
                          </a:ln>
                          <a:solidFill>
                            <a:srgbClr val="FF0000"/>
                          </a:solidFill>
                          <a:effectLst/>
                          <a:latin typeface="黑体" panose="02010609060101010101" charset="-122"/>
                          <a:ea typeface="黑体" panose="02010609060101010101" charset="-122"/>
                        </a:rPr>
                        <a:t>私有</a:t>
                      </a:r>
                      <a:r>
                        <a:rPr kumimoji="0" lang="zh-CN" sz="2400" b="1" i="0" u="sng" strike="noStrike" cap="none" normalizeH="0" baseline="0" smtClean="0">
                          <a:ln>
                            <a:noFill/>
                          </a:ln>
                          <a:solidFill>
                            <a:schemeClr val="tx1"/>
                          </a:solidFill>
                          <a:effectLst/>
                          <a:latin typeface="黑体" panose="02010609060101010101" charset="-122"/>
                          <a:ea typeface="黑体" panose="02010609060101010101" charset="-122"/>
                        </a:rPr>
                        <a:t>制</a:t>
                      </a: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→社会主义</a:t>
                      </a:r>
                      <a:r>
                        <a:rPr kumimoji="0" lang="zh-CN" sz="2400" b="1" i="0" u="sng" strike="noStrike" cap="none" normalizeH="0" baseline="0" smtClean="0">
                          <a:ln>
                            <a:noFill/>
                          </a:ln>
                          <a:solidFill>
                            <a:srgbClr val="FF0000"/>
                          </a:solidFill>
                          <a:effectLst/>
                          <a:latin typeface="黑体" panose="02010609060101010101" charset="-122"/>
                          <a:ea typeface="黑体" panose="02010609060101010101" charset="-122"/>
                        </a:rPr>
                        <a:t>公有制</a:t>
                      </a:r>
                      <a:endParaRPr kumimoji="0" lang="zh-CN" sz="2400" b="1" i="0" u="sng" strike="noStrike" cap="none" normalizeH="0" baseline="0" smtClean="0">
                        <a:ln>
                          <a:noFill/>
                        </a:ln>
                        <a:solidFill>
                          <a:srgbClr val="FF0000"/>
                        </a:solidFill>
                        <a:effectLst/>
                        <a:latin typeface="黑体" panose="02010609060101010101" charset="-122"/>
                        <a:ea typeface="黑体" panose="02010609060101010101" charset="-122"/>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生产资料私有制→社会主义公有制</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社会主义制度在农村建立</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55641">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人民公社化</a:t>
                      </a:r>
                      <a:r>
                        <a:rPr kumimoji="0" lang="zh-CN" altLang="zh-CN" sz="2400" b="1" i="0" u="none" strike="noStrike" cap="none" normalizeH="0" baseline="0" smtClean="0">
                          <a:ln>
                            <a:noFill/>
                          </a:ln>
                          <a:solidFill>
                            <a:schemeClr val="tx1"/>
                          </a:solidFill>
                          <a:effectLst/>
                          <a:latin typeface="黑体" panose="02010609060101010101" charset="-122"/>
                          <a:ea typeface="黑体" panose="02010609060101010101" charset="-122"/>
                        </a:rPr>
                        <a:t>1958</a:t>
                      </a:r>
                      <a:endParaRPr kumimoji="0" lang="zh-CN" alt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特点：</a:t>
                      </a:r>
                      <a:r>
                        <a:rPr kumimoji="0" lang="zh-CN" sz="2400" b="1" i="0" u="none" strike="noStrike" cap="none" normalizeH="0" baseline="0" smtClean="0">
                          <a:ln>
                            <a:noFill/>
                          </a:ln>
                          <a:solidFill>
                            <a:schemeClr val="tx1"/>
                          </a:solidFill>
                          <a:effectLst/>
                          <a:latin typeface="Arial" panose="020B0604020202020204"/>
                          <a:ea typeface="黑体" panose="02010609060101010101" charset="-122"/>
                        </a:rPr>
                        <a:t>“</a:t>
                      </a:r>
                      <a:r>
                        <a:rPr kumimoji="0" lang="zh-CN" sz="2400" b="1" i="0" u="sng" strike="noStrike" cap="none" normalizeH="0" baseline="0" smtClean="0">
                          <a:ln>
                            <a:noFill/>
                          </a:ln>
                          <a:solidFill>
                            <a:schemeClr val="tx1"/>
                          </a:solidFill>
                          <a:effectLst/>
                          <a:latin typeface="黑体" panose="02010609060101010101" charset="-122"/>
                          <a:ea typeface="黑体" panose="02010609060101010101" charset="-122"/>
                        </a:rPr>
                        <a:t>一大二公</a:t>
                      </a:r>
                      <a:r>
                        <a:rPr kumimoji="0" lang="zh-CN" sz="2400" b="1" i="0" u="none" strike="noStrike" cap="none" normalizeH="0" baseline="0" smtClean="0">
                          <a:ln>
                            <a:noFill/>
                          </a:ln>
                          <a:solidFill>
                            <a:schemeClr val="tx1"/>
                          </a:solidFill>
                          <a:effectLst/>
                          <a:latin typeface="Arial" panose="020B0604020202020204"/>
                          <a:ea typeface="黑体" panose="02010609060101010101" charset="-122"/>
                        </a:rPr>
                        <a:t>”</a:t>
                      </a: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即</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规模过大 公有制程度太高 分配搞平均主义</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损害农民生产积极性造成农村生产长期停滞</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是三年经济严重困难的原因之一</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90541">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家庭联产</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承包责任制</a:t>
                      </a:r>
                      <a:r>
                        <a:rPr kumimoji="0" lang="zh-CN" altLang="zh-CN" sz="2400" b="1" i="0" u="none" strike="noStrike" cap="none" normalizeH="0" baseline="0" smtClean="0">
                          <a:ln>
                            <a:noFill/>
                          </a:ln>
                          <a:solidFill>
                            <a:schemeClr val="tx1"/>
                          </a:solidFill>
                          <a:effectLst/>
                          <a:latin typeface="黑体" panose="02010609060101010101" charset="-122"/>
                          <a:ea typeface="黑体" panose="02010609060101010101" charset="-122"/>
                        </a:rPr>
                        <a:t>1978</a:t>
                      </a:r>
                      <a:endParaRPr kumimoji="0" lang="zh-CN" alt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家庭联产承包责任制：</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土地公有、各户使用、分户经营、自负盈亏</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经济体制改革</a:t>
                      </a:r>
                      <a:r>
                        <a:rPr kumimoji="0" lang="zh-CN" sz="2400" b="1" i="0" u="sng" strike="noStrike" cap="none" normalizeH="0" baseline="0" smtClean="0">
                          <a:ln>
                            <a:noFill/>
                          </a:ln>
                          <a:solidFill>
                            <a:schemeClr val="tx1"/>
                          </a:solidFill>
                          <a:effectLst/>
                          <a:latin typeface="黑体" panose="02010609060101010101" charset="-122"/>
                          <a:ea typeface="黑体" panose="02010609060101010101" charset="-122"/>
                        </a:rPr>
                        <a:t>突破口</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动农民生产积极性</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rPr>
                        <a:t>解放发展了农业生产力</a:t>
                      </a:r>
                      <a:endParaRPr kumimoji="0" lang="zh-CN" sz="2400" b="1" i="0" u="none" strike="noStrike" cap="none" normalizeH="0" baseline="0" smtClean="0">
                        <a:ln>
                          <a:noFill/>
                        </a:ln>
                        <a:solidFill>
                          <a:schemeClr val="tx1"/>
                        </a:solidFill>
                        <a:effectLst/>
                        <a:latin typeface="黑体" panose="02010609060101010101" charset="-122"/>
                        <a:ea typeface="黑体" panose="02010609060101010101" charset="-122"/>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67586" name="Text Box 5"/>
          <p:cNvSpPr txBox="1"/>
          <p:nvPr/>
        </p:nvSpPr>
        <p:spPr>
          <a:xfrm>
            <a:off x="1560513" y="203200"/>
            <a:ext cx="8609012" cy="583565"/>
          </a:xfrm>
          <a:prstGeom prst="rect">
            <a:avLst/>
          </a:prstGeom>
          <a:noFill/>
          <a:ln w="9525">
            <a:noFill/>
          </a:ln>
        </p:spPr>
        <p:txBody>
          <a:bodyPr anchor="t" anchorCtr="0">
            <a:spAutoFit/>
          </a:bodyPr>
          <a:p>
            <a:r>
              <a:rPr lang="zh-CN" altLang="en-US" sz="3200" dirty="0">
                <a:latin typeface="楷体" panose="02010609060101010101" pitchFamily="49" charset="-122"/>
                <a:ea typeface="楷体" panose="02010609060101010101" pitchFamily="49" charset="-122"/>
                <a:sym typeface="宋体" panose="02010600030101010101" pitchFamily="2" charset="-122"/>
              </a:rPr>
              <a:t>8、</a:t>
            </a:r>
            <a:r>
              <a:rPr lang="zh-CN" altLang="en-US" sz="3200" dirty="0">
                <a:solidFill>
                  <a:srgbClr val="FF0000"/>
                </a:solidFill>
                <a:latin typeface="楷体" panose="02010609060101010101" pitchFamily="49" charset="-122"/>
                <a:ea typeface="楷体" panose="02010609060101010101" pitchFamily="49" charset="-122"/>
                <a:sym typeface="宋体" panose="02010600030101010101" pitchFamily="2" charset="-122"/>
              </a:rPr>
              <a:t>城市：</a:t>
            </a:r>
            <a:r>
              <a:rPr lang="zh-CN" altLang="en-US" sz="3200" dirty="0">
                <a:latin typeface="楷体" panose="02010609060101010101" pitchFamily="49" charset="-122"/>
                <a:ea typeface="楷体" panose="02010609060101010101" pitchFamily="49" charset="-122"/>
                <a:sym typeface="宋体" panose="02010600030101010101" pitchFamily="2" charset="-122"/>
              </a:rPr>
              <a:t>国有企业改革</a:t>
            </a:r>
            <a:endParaRPr lang="zh-CN" altLang="en-US" sz="3200" dirty="0">
              <a:latin typeface="楷体" panose="02010609060101010101" pitchFamily="49" charset="-122"/>
              <a:ea typeface="楷体" panose="02010609060101010101" pitchFamily="49" charset="-122"/>
              <a:sym typeface="宋体" panose="02010600030101010101" pitchFamily="2" charset="-122"/>
            </a:endParaRPr>
          </a:p>
        </p:txBody>
      </p:sp>
      <p:sp>
        <p:nvSpPr>
          <p:cNvPr id="81926" name="Text Box 6"/>
          <p:cNvSpPr txBox="1"/>
          <p:nvPr/>
        </p:nvSpPr>
        <p:spPr>
          <a:xfrm>
            <a:off x="1636713" y="798513"/>
            <a:ext cx="8916987" cy="5260975"/>
          </a:xfrm>
          <a:prstGeom prst="rect">
            <a:avLst/>
          </a:prstGeom>
          <a:noFill/>
          <a:ln w="9525">
            <a:noFill/>
          </a:ln>
        </p:spPr>
        <p:txBody>
          <a:bodyPr anchor="t" anchorCtr="0">
            <a:spAutoFit/>
          </a:bodyPr>
          <a:p>
            <a:pPr>
              <a:lnSpc>
                <a:spcPct val="110000"/>
              </a:lnSpc>
            </a:pPr>
            <a:r>
              <a:rPr lang="zh-CN" altLang="en-US" sz="2800" dirty="0">
                <a:latin typeface="楷体" panose="02010609060101010101" pitchFamily="49" charset="-122"/>
                <a:ea typeface="楷体" panose="02010609060101010101" pitchFamily="49" charset="-122"/>
                <a:sym typeface="宋体" panose="02010600030101010101" pitchFamily="2" charset="-122"/>
              </a:rPr>
              <a:t>(1)原因</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10000"/>
              </a:lnSpc>
            </a:pPr>
            <a:r>
              <a:rPr lang="zh-CN" altLang="en-US" sz="2800" dirty="0">
                <a:latin typeface="楷体" panose="02010609060101010101" pitchFamily="49" charset="-122"/>
                <a:ea typeface="楷体" panose="02010609060101010101" pitchFamily="49" charset="-122"/>
                <a:sym typeface="微软雅黑" panose="020B0503020204020204" pitchFamily="34" charset="-122"/>
              </a:rPr>
              <a:t>①</a:t>
            </a:r>
            <a:r>
              <a:rPr lang="zh-CN" altLang="en-US" sz="2800" dirty="0">
                <a:latin typeface="楷体" panose="02010609060101010101" pitchFamily="49" charset="-122"/>
                <a:ea typeface="楷体" panose="02010609060101010101" pitchFamily="49" charset="-122"/>
                <a:sym typeface="宋体" panose="02010600030101010101" pitchFamily="2" charset="-122"/>
              </a:rPr>
              <a:t>高度集中计划经济体制的弊端。（国家对企业统的过多过死,忽视经济发展规律,分配中平均主义严重。）</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10000"/>
              </a:lnSpc>
            </a:pPr>
            <a:r>
              <a:rPr lang="zh-CN" altLang="en-US" sz="2800" dirty="0">
                <a:latin typeface="楷体" panose="02010609060101010101" pitchFamily="49" charset="-122"/>
                <a:ea typeface="楷体" panose="02010609060101010101" pitchFamily="49" charset="-122"/>
                <a:sym typeface="微软雅黑" panose="020B0503020204020204" pitchFamily="34" charset="-122"/>
              </a:rPr>
              <a:t>②</a:t>
            </a:r>
            <a:r>
              <a:rPr lang="zh-CN" altLang="en-US" sz="2800" dirty="0">
                <a:latin typeface="楷体" panose="02010609060101010101" pitchFamily="49" charset="-122"/>
                <a:ea typeface="楷体" panose="02010609060101010101" pitchFamily="49" charset="-122"/>
                <a:sym typeface="宋体" panose="02010600030101010101" pitchFamily="2" charset="-122"/>
              </a:rPr>
              <a:t>危害：企业缺乏自主权,吃“大锅饭”,严重压抑企业和职工的积极性、主动性和创造性。使社会主义经济在很大程度上失去活力。</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10000"/>
              </a:lnSpc>
            </a:pPr>
            <a:r>
              <a:rPr lang="zh-CN" altLang="en-US" sz="2800" dirty="0">
                <a:latin typeface="楷体" panose="02010609060101010101" pitchFamily="49" charset="-122"/>
                <a:ea typeface="楷体" panose="02010609060101010101" pitchFamily="49" charset="-122"/>
                <a:sym typeface="宋体" panose="02010600030101010101" pitchFamily="2" charset="-122"/>
              </a:rPr>
              <a:t>(2)过程：</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10000"/>
              </a:lnSpc>
            </a:pPr>
            <a:r>
              <a:rPr lang="zh-CN" altLang="en-US" sz="2800" dirty="0">
                <a:latin typeface="楷体" panose="02010609060101010101" pitchFamily="49" charset="-122"/>
                <a:ea typeface="楷体" panose="02010609060101010101" pitchFamily="49" charset="-122"/>
                <a:sym typeface="宋体" panose="02010600030101010101" pitchFamily="2" charset="-122"/>
              </a:rPr>
              <a:t>第一阶段：1984—1992年（政策性调整阶段）</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pPr>
              <a:lnSpc>
                <a:spcPct val="110000"/>
              </a:lnSpc>
            </a:pPr>
            <a:r>
              <a:rPr lang="zh-CN" altLang="en-US" sz="2800" dirty="0">
                <a:latin typeface="楷体" panose="02010609060101010101" pitchFamily="49" charset="-122"/>
                <a:ea typeface="楷体" panose="02010609060101010101" pitchFamily="49" charset="-122"/>
                <a:sym typeface="宋体" panose="02010600030101010101" pitchFamily="2" charset="-122"/>
              </a:rPr>
              <a:t>第二阶段：1992年至今(转变以产权制度改革为主要内容的制度创新阶段)</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endParaRPr lang="zh-CN" altLang="en-US" sz="2800" dirty="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26">
                                            <p:txEl>
                                              <p:charRg st="0" end="6"/>
                                            </p:txEl>
                                          </p:spTgt>
                                        </p:tgtEl>
                                        <p:attrNameLst>
                                          <p:attrName>style.visibility</p:attrName>
                                        </p:attrNameLst>
                                      </p:cBhvr>
                                      <p:to>
                                        <p:strVal val="visible"/>
                                      </p:to>
                                    </p:set>
                                    <p:animEffect transition="in" filter="blinds(horizontal)">
                                      <p:cBhvr>
                                        <p:cTn id="7" dur="500"/>
                                        <p:tgtEl>
                                          <p:spTgt spid="81926">
                                            <p:txEl>
                                              <p:charRg st="0"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1926">
                                            <p:txEl>
                                              <p:charRg st="6" end="55"/>
                                            </p:txEl>
                                          </p:spTgt>
                                        </p:tgtEl>
                                        <p:attrNameLst>
                                          <p:attrName>style.visibility</p:attrName>
                                        </p:attrNameLst>
                                      </p:cBhvr>
                                      <p:to>
                                        <p:strVal val="visible"/>
                                      </p:to>
                                    </p:set>
                                    <p:animEffect transition="in" filter="blinds(horizontal)">
                                      <p:cBhvr>
                                        <p:cTn id="10" dur="500"/>
                                        <p:tgtEl>
                                          <p:spTgt spid="81926">
                                            <p:txEl>
                                              <p:charRg st="6" end="5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1926">
                                            <p:txEl>
                                              <p:charRg st="55" end="115"/>
                                            </p:txEl>
                                          </p:spTgt>
                                        </p:tgtEl>
                                        <p:attrNameLst>
                                          <p:attrName>style.visibility</p:attrName>
                                        </p:attrNameLst>
                                      </p:cBhvr>
                                      <p:to>
                                        <p:strVal val="visible"/>
                                      </p:to>
                                    </p:set>
                                    <p:animEffect transition="in" filter="blinds(horizontal)">
                                      <p:cBhvr>
                                        <p:cTn id="13" dur="500"/>
                                        <p:tgtEl>
                                          <p:spTgt spid="81926">
                                            <p:txEl>
                                              <p:charRg st="55" end="11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1926">
                                            <p:txEl>
                                              <p:charRg st="115" end="122"/>
                                            </p:txEl>
                                          </p:spTgt>
                                        </p:tgtEl>
                                        <p:attrNameLst>
                                          <p:attrName>style.visibility</p:attrName>
                                        </p:attrNameLst>
                                      </p:cBhvr>
                                      <p:to>
                                        <p:strVal val="visible"/>
                                      </p:to>
                                    </p:set>
                                    <p:animEffect transition="in" filter="blinds(horizontal)">
                                      <p:cBhvr>
                                        <p:cTn id="18" dur="500"/>
                                        <p:tgtEl>
                                          <p:spTgt spid="81926">
                                            <p:txEl>
                                              <p:charRg st="115" end="12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81926">
                                            <p:txEl>
                                              <p:charRg st="122" end="147"/>
                                            </p:txEl>
                                          </p:spTgt>
                                        </p:tgtEl>
                                        <p:attrNameLst>
                                          <p:attrName>style.visibility</p:attrName>
                                        </p:attrNameLst>
                                      </p:cBhvr>
                                      <p:to>
                                        <p:strVal val="visible"/>
                                      </p:to>
                                    </p:set>
                                    <p:animEffect transition="in" filter="blinds(horizontal)">
                                      <p:cBhvr>
                                        <p:cTn id="21" dur="500"/>
                                        <p:tgtEl>
                                          <p:spTgt spid="81926">
                                            <p:txEl>
                                              <p:charRg st="122" end="14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81926">
                                            <p:txEl>
                                              <p:charRg st="147" end="183"/>
                                            </p:txEl>
                                          </p:spTgt>
                                        </p:tgtEl>
                                        <p:attrNameLst>
                                          <p:attrName>style.visibility</p:attrName>
                                        </p:attrNameLst>
                                      </p:cBhvr>
                                      <p:to>
                                        <p:strVal val="visible"/>
                                      </p:to>
                                    </p:set>
                                    <p:animEffect transition="in" filter="blinds(horizontal)">
                                      <p:cBhvr>
                                        <p:cTn id="24" dur="500"/>
                                        <p:tgtEl>
                                          <p:spTgt spid="81926">
                                            <p:txEl>
                                              <p:charRg st="147" end="18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21" name="矩形 13320"/>
          <p:cNvSpPr/>
          <p:nvPr/>
        </p:nvSpPr>
        <p:spPr>
          <a:xfrm>
            <a:off x="1774825" y="5110163"/>
            <a:ext cx="8640763" cy="1076325"/>
          </a:xfrm>
          <a:prstGeom prst="rect">
            <a:avLst/>
          </a:prstGeom>
          <a:noFill/>
          <a:ln w="9525">
            <a:noFill/>
          </a:ln>
        </p:spPr>
        <p:txBody>
          <a:bodyPr anchor="ctr" anchorCtr="0">
            <a:spAutoFit/>
          </a:bodyPr>
          <a:p>
            <a:r>
              <a:rPr lang="zh-CN" altLang="en-US" sz="3200" dirty="0">
                <a:latin typeface="Arial" panose="020B0604020202020204" pitchFamily="34" charset="0"/>
                <a:ea typeface="宋体" panose="02010600030101010101" pitchFamily="2" charset="-122"/>
              </a:rPr>
              <a:t>政企分开，简政放权，企业成为 自主经营、自负盈亏的生产者</a:t>
            </a:r>
            <a:endParaRPr lang="zh-CN" altLang="en-US" sz="3200" dirty="0">
              <a:latin typeface="Arial" panose="020B0604020202020204" pitchFamily="34" charset="0"/>
              <a:ea typeface="宋体" panose="02010600030101010101" pitchFamily="2" charset="-122"/>
            </a:endParaRPr>
          </a:p>
        </p:txBody>
      </p:sp>
      <p:sp>
        <p:nvSpPr>
          <p:cNvPr id="13324" name="矩形 13323"/>
          <p:cNvSpPr/>
          <p:nvPr/>
        </p:nvSpPr>
        <p:spPr>
          <a:xfrm>
            <a:off x="1774825" y="503238"/>
            <a:ext cx="3313113" cy="645160"/>
          </a:xfrm>
          <a:prstGeom prst="rect">
            <a:avLst/>
          </a:prstGeom>
          <a:noFill/>
          <a:ln w="9525">
            <a:noFill/>
          </a:ln>
        </p:spPr>
        <p:txBody>
          <a:bodyPr anchor="t" anchorCtr="0">
            <a:spAutoFit/>
          </a:bodyPr>
          <a:p>
            <a:r>
              <a:rPr lang="zh-CN" altLang="en-US" sz="3600" dirty="0">
                <a:solidFill>
                  <a:srgbClr val="FF0000"/>
                </a:solidFill>
                <a:latin typeface="Arial" panose="020B0604020202020204" pitchFamily="34" charset="0"/>
                <a:ea typeface="宋体" panose="02010600030101010101" pitchFamily="2" charset="-122"/>
              </a:rPr>
              <a:t>①开始：</a:t>
            </a:r>
            <a:endParaRPr lang="zh-CN" altLang="en-US" sz="3600" dirty="0">
              <a:solidFill>
                <a:srgbClr val="FF0000"/>
              </a:solidFill>
              <a:latin typeface="Arial" panose="020B0604020202020204" pitchFamily="34" charset="0"/>
              <a:ea typeface="宋体" panose="02010600030101010101" pitchFamily="2" charset="-122"/>
            </a:endParaRPr>
          </a:p>
        </p:txBody>
      </p:sp>
      <p:sp>
        <p:nvSpPr>
          <p:cNvPr id="13325" name="矩形 13324"/>
          <p:cNvSpPr/>
          <p:nvPr/>
        </p:nvSpPr>
        <p:spPr>
          <a:xfrm>
            <a:off x="2027238" y="1654175"/>
            <a:ext cx="2808287" cy="583565"/>
          </a:xfrm>
          <a:prstGeom prst="rect">
            <a:avLst/>
          </a:prstGeom>
          <a:noFill/>
          <a:ln w="9525">
            <a:noFill/>
          </a:ln>
        </p:spPr>
        <p:txBody>
          <a:bodyPr anchor="t" anchorCtr="0">
            <a:spAutoFit/>
          </a:bodyPr>
          <a:p>
            <a:r>
              <a:rPr lang="zh-CN" altLang="en-US" sz="3200" dirty="0">
                <a:solidFill>
                  <a:srgbClr val="FF0000"/>
                </a:solidFill>
                <a:latin typeface="Arial" panose="020B0604020202020204" pitchFamily="34" charset="0"/>
                <a:ea typeface="宋体" panose="02010600030101010101" pitchFamily="2" charset="-122"/>
              </a:rPr>
              <a:t>②中心环节：</a:t>
            </a:r>
            <a:endParaRPr lang="zh-CN" altLang="en-US" sz="3200" dirty="0">
              <a:solidFill>
                <a:srgbClr val="FF0000"/>
              </a:solidFill>
              <a:latin typeface="Arial" panose="020B0604020202020204" pitchFamily="34" charset="0"/>
              <a:ea typeface="宋体" panose="02010600030101010101" pitchFamily="2" charset="-122"/>
            </a:endParaRPr>
          </a:p>
        </p:txBody>
      </p:sp>
      <p:sp>
        <p:nvSpPr>
          <p:cNvPr id="13326" name="矩形 13325"/>
          <p:cNvSpPr/>
          <p:nvPr/>
        </p:nvSpPr>
        <p:spPr>
          <a:xfrm>
            <a:off x="1847850" y="4156075"/>
            <a:ext cx="5329238" cy="583565"/>
          </a:xfrm>
          <a:prstGeom prst="rect">
            <a:avLst/>
          </a:prstGeom>
          <a:noFill/>
          <a:ln w="9525">
            <a:noFill/>
          </a:ln>
        </p:spPr>
        <p:txBody>
          <a:bodyPr anchor="t" anchorCtr="0">
            <a:spAutoFit/>
          </a:bodyPr>
          <a:p>
            <a:r>
              <a:rPr lang="en-US" altLang="zh-CN" sz="3200" dirty="0">
                <a:latin typeface="Arial" panose="020B0604020202020204" pitchFamily="34" charset="0"/>
                <a:ea typeface="宋体" panose="02010600030101010101" pitchFamily="2" charset="-122"/>
              </a:rPr>
              <a:t>A.</a:t>
            </a:r>
            <a:r>
              <a:rPr lang="zh-CN" altLang="en-US" sz="3200" dirty="0">
                <a:latin typeface="Arial" panose="020B0604020202020204" pitchFamily="34" charset="0"/>
                <a:ea typeface="宋体" panose="02010600030101010101" pitchFamily="2" charset="-122"/>
              </a:rPr>
              <a:t>管理体制改革：</a:t>
            </a:r>
            <a:endParaRPr lang="zh-CN" altLang="en-US" sz="3200" dirty="0">
              <a:latin typeface="Arial" panose="020B0604020202020204" pitchFamily="34" charset="0"/>
              <a:ea typeface="宋体" panose="02010600030101010101" pitchFamily="2" charset="-122"/>
            </a:endParaRPr>
          </a:p>
        </p:txBody>
      </p:sp>
      <p:sp>
        <p:nvSpPr>
          <p:cNvPr id="13328" name="矩形 13327"/>
          <p:cNvSpPr/>
          <p:nvPr/>
        </p:nvSpPr>
        <p:spPr>
          <a:xfrm>
            <a:off x="4624388" y="1714500"/>
            <a:ext cx="4805680" cy="521970"/>
          </a:xfrm>
          <a:prstGeom prst="rect">
            <a:avLst/>
          </a:prstGeom>
          <a:noFill/>
          <a:ln w="9525">
            <a:noFill/>
          </a:ln>
        </p:spPr>
        <p:txBody>
          <a:bodyPr wrap="none" anchor="t" anchorCtr="0">
            <a:spAutoFit/>
          </a:bodyPr>
          <a:p>
            <a:r>
              <a:rPr lang="zh-CN" altLang="en-US" sz="2800" dirty="0">
                <a:latin typeface="Arial" panose="020B0604020202020204" pitchFamily="34" charset="0"/>
                <a:ea typeface="宋体" panose="02010600030101010101" pitchFamily="2" charset="-122"/>
              </a:rPr>
              <a:t>增强企业活力，把企业搞活。</a:t>
            </a:r>
            <a:endParaRPr lang="zh-CN" altLang="en-US" sz="2800" dirty="0">
              <a:latin typeface="Arial" panose="020B0604020202020204" pitchFamily="34" charset="0"/>
              <a:ea typeface="宋体" panose="02010600030101010101" pitchFamily="2" charset="-122"/>
            </a:endParaRPr>
          </a:p>
        </p:txBody>
      </p:sp>
      <p:sp>
        <p:nvSpPr>
          <p:cNvPr id="13329" name="矩形 13328"/>
          <p:cNvSpPr/>
          <p:nvPr/>
        </p:nvSpPr>
        <p:spPr>
          <a:xfrm>
            <a:off x="3779838" y="566738"/>
            <a:ext cx="6306820" cy="521970"/>
          </a:xfrm>
          <a:prstGeom prst="rect">
            <a:avLst/>
          </a:prstGeom>
          <a:noFill/>
          <a:ln w="9525">
            <a:noFill/>
          </a:ln>
        </p:spPr>
        <p:txBody>
          <a:bodyPr wrap="none" anchor="t" anchorCtr="0">
            <a:spAutoFit/>
          </a:bodyPr>
          <a:p>
            <a:pPr>
              <a:spcBef>
                <a:spcPct val="50000"/>
              </a:spcBef>
            </a:pPr>
            <a:r>
              <a:rPr lang="en-US" altLang="zh-CN" sz="2800" dirty="0">
                <a:latin typeface="Arial" panose="020B0604020202020204" pitchFamily="34" charset="0"/>
                <a:ea typeface="宋体" panose="02010600030101010101" pitchFamily="2" charset="-122"/>
              </a:rPr>
              <a:t>1984</a:t>
            </a:r>
            <a:r>
              <a:rPr lang="zh-CN" altLang="en-US" sz="2800" dirty="0">
                <a:latin typeface="Arial" panose="020B0604020202020204" pitchFamily="34" charset="0"/>
                <a:ea typeface="宋体" panose="02010600030101010101" pitchFamily="2" charset="-122"/>
              </a:rPr>
              <a:t>年，城市经济体制改革全面展开；</a:t>
            </a:r>
            <a:endParaRPr lang="zh-CN" altLang="en-US" sz="2800" dirty="0">
              <a:latin typeface="Arial" panose="020B0604020202020204" pitchFamily="34" charset="0"/>
              <a:ea typeface="宋体" panose="02010600030101010101" pitchFamily="2" charset="-122"/>
            </a:endParaRPr>
          </a:p>
        </p:txBody>
      </p:sp>
      <p:sp>
        <p:nvSpPr>
          <p:cNvPr id="13330" name="矩形 13329"/>
          <p:cNvSpPr/>
          <p:nvPr/>
        </p:nvSpPr>
        <p:spPr>
          <a:xfrm>
            <a:off x="1847850" y="3068638"/>
            <a:ext cx="2011680" cy="645160"/>
          </a:xfrm>
          <a:prstGeom prst="rect">
            <a:avLst/>
          </a:prstGeom>
          <a:noFill/>
          <a:ln w="9525">
            <a:noFill/>
          </a:ln>
        </p:spPr>
        <p:txBody>
          <a:bodyPr wrap="none" anchor="t" anchorCtr="0">
            <a:spAutoFit/>
          </a:bodyPr>
          <a:p>
            <a:r>
              <a:rPr lang="zh-CN" altLang="en-US" sz="3600" dirty="0">
                <a:solidFill>
                  <a:srgbClr val="FF0000"/>
                </a:solidFill>
                <a:latin typeface="Arial" panose="020B0604020202020204" pitchFamily="34" charset="0"/>
                <a:ea typeface="宋体" panose="02010600030101010101" pitchFamily="2" charset="-122"/>
              </a:rPr>
              <a:t>③内容：</a:t>
            </a:r>
            <a:endParaRPr lang="zh-CN" altLang="en-US" sz="3600" dirty="0">
              <a:solidFill>
                <a:srgbClr val="FF000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3324"/>
                                        </p:tgtEl>
                                        <p:attrNameLst>
                                          <p:attrName>style.visibility</p:attrName>
                                        </p:attrNameLst>
                                      </p:cBhvr>
                                      <p:to>
                                        <p:strVal val="visible"/>
                                      </p:to>
                                    </p:set>
                                    <p:anim calcmode="lin" valueType="num">
                                      <p:cBhvr>
                                        <p:cTn id="7" dur="500" fill="hold"/>
                                        <p:tgtEl>
                                          <p:spTgt spid="133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324"/>
                                        </p:tgtEl>
                                        <p:attrNameLst>
                                          <p:attrName>ppt_y</p:attrName>
                                        </p:attrNameLst>
                                      </p:cBhvr>
                                      <p:tavLst>
                                        <p:tav tm="0">
                                          <p:val>
                                            <p:strVal val="#ppt_y"/>
                                          </p:val>
                                        </p:tav>
                                        <p:tav tm="100000">
                                          <p:val>
                                            <p:strVal val="#ppt_y"/>
                                          </p:val>
                                        </p:tav>
                                      </p:tavLst>
                                    </p:anim>
                                    <p:anim calcmode="lin" valueType="num">
                                      <p:cBhvr>
                                        <p:cTn id="9" dur="500" fill="hold"/>
                                        <p:tgtEl>
                                          <p:spTgt spid="133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3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324"/>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iterate type="lt">
                                    <p:tmPct val="5000"/>
                                  </p:iterate>
                                  <p:childTnLst>
                                    <p:set>
                                      <p:cBhvr>
                                        <p:cTn id="15" dur="1" fill="hold">
                                          <p:stCondLst>
                                            <p:cond delay="0"/>
                                          </p:stCondLst>
                                        </p:cTn>
                                        <p:tgtEl>
                                          <p:spTgt spid="13329"/>
                                        </p:tgtEl>
                                        <p:attrNameLst>
                                          <p:attrName>style.visibility</p:attrName>
                                        </p:attrNameLst>
                                      </p:cBhvr>
                                      <p:to>
                                        <p:strVal val="visible"/>
                                      </p:to>
                                    </p:set>
                                    <p:anim calcmode="lin" valueType="num">
                                      <p:cBhvr>
                                        <p:cTn id="16" dur="1000" fill="hold"/>
                                        <p:tgtEl>
                                          <p:spTgt spid="13329"/>
                                        </p:tgtEl>
                                        <p:attrNameLst>
                                          <p:attrName>ppt_w</p:attrName>
                                        </p:attrNameLst>
                                      </p:cBhvr>
                                      <p:tavLst>
                                        <p:tav tm="0">
                                          <p:val>
                                            <p:fltVal val="0.000000"/>
                                          </p:val>
                                        </p:tav>
                                        <p:tav tm="100000">
                                          <p:val>
                                            <p:strVal val="#ppt_w"/>
                                          </p:val>
                                        </p:tav>
                                      </p:tavLst>
                                    </p:anim>
                                    <p:anim calcmode="lin" valueType="num">
                                      <p:cBhvr>
                                        <p:cTn id="17" dur="1000" fill="hold"/>
                                        <p:tgtEl>
                                          <p:spTgt spid="13329"/>
                                        </p:tgtEl>
                                        <p:attrNameLst>
                                          <p:attrName>ppt_h</p:attrName>
                                        </p:attrNameLst>
                                      </p:cBhvr>
                                      <p:tavLst>
                                        <p:tav tm="0">
                                          <p:val>
                                            <p:fltVal val="0.000000"/>
                                          </p:val>
                                        </p:tav>
                                        <p:tav tm="100000">
                                          <p:val>
                                            <p:strVal val="#ppt_h"/>
                                          </p:val>
                                        </p:tav>
                                      </p:tavLst>
                                    </p:anim>
                                    <p:anim calcmode="lin" valueType="num">
                                      <p:cBhvr>
                                        <p:cTn id="18" dur="1000" fill="hold"/>
                                        <p:tgtEl>
                                          <p:spTgt spid="13329"/>
                                        </p:tgtEl>
                                        <p:attrNameLst>
                                          <p:attrName>style.rotation</p:attrName>
                                        </p:attrNameLst>
                                      </p:cBhvr>
                                      <p:tavLst>
                                        <p:tav tm="0">
                                          <p:val>
                                            <p:fltVal val="90.000000"/>
                                          </p:val>
                                        </p:tav>
                                        <p:tav tm="100000">
                                          <p:val>
                                            <p:fltVal val="0.000000"/>
                                          </p:val>
                                        </p:tav>
                                      </p:tavLst>
                                    </p:anim>
                                    <p:animEffect transition="in" filter="fade">
                                      <p:cBhvr>
                                        <p:cTn id="19" dur="1000"/>
                                        <p:tgtEl>
                                          <p:spTgt spid="13329"/>
                                        </p:tgtEl>
                                      </p:cBhvr>
                                    </p:animEffect>
                                  </p:childTnLst>
                                </p:cTn>
                              </p:par>
                            </p:childTnLst>
                          </p:cTn>
                        </p:par>
                        <p:par>
                          <p:cTn id="20" fill="hold">
                            <p:stCondLst>
                              <p:cond delay="1899"/>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3325"/>
                                        </p:tgtEl>
                                        <p:attrNameLst>
                                          <p:attrName>style.visibility</p:attrName>
                                        </p:attrNameLst>
                                      </p:cBhvr>
                                      <p:to>
                                        <p:strVal val="visible"/>
                                      </p:to>
                                    </p:set>
                                    <p:anim calcmode="lin" valueType="num">
                                      <p:cBhvr>
                                        <p:cTn id="23" dur="500" fill="hold"/>
                                        <p:tgtEl>
                                          <p:spTgt spid="13325"/>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3325"/>
                                        </p:tgtEl>
                                        <p:attrNameLst>
                                          <p:attrName>ppt_y</p:attrName>
                                        </p:attrNameLst>
                                      </p:cBhvr>
                                      <p:tavLst>
                                        <p:tav tm="0">
                                          <p:val>
                                            <p:strVal val="#ppt_y"/>
                                          </p:val>
                                        </p:tav>
                                        <p:tav tm="100000">
                                          <p:val>
                                            <p:strVal val="#ppt_y"/>
                                          </p:val>
                                        </p:tav>
                                      </p:tavLst>
                                    </p:anim>
                                    <p:anim calcmode="lin" valueType="num">
                                      <p:cBhvr>
                                        <p:cTn id="25" dur="500" fill="hold"/>
                                        <p:tgtEl>
                                          <p:spTgt spid="13325"/>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332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3325"/>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13328"/>
                                        </p:tgtEl>
                                        <p:attrNameLst>
                                          <p:attrName>style.visibility</p:attrName>
                                        </p:attrNameLst>
                                      </p:cBhvr>
                                      <p:to>
                                        <p:strVal val="visible"/>
                                      </p:to>
                                    </p:set>
                                    <p:anim calcmode="lin" valueType="num">
                                      <p:cBhvr>
                                        <p:cTn id="32" dur="1000" fill="hold"/>
                                        <p:tgtEl>
                                          <p:spTgt spid="13328"/>
                                        </p:tgtEl>
                                        <p:attrNameLst>
                                          <p:attrName>ppt_w</p:attrName>
                                        </p:attrNameLst>
                                      </p:cBhvr>
                                      <p:tavLst>
                                        <p:tav tm="0">
                                          <p:val>
                                            <p:fltVal val="0.000000"/>
                                          </p:val>
                                        </p:tav>
                                        <p:tav tm="100000">
                                          <p:val>
                                            <p:strVal val="#ppt_w"/>
                                          </p:val>
                                        </p:tav>
                                      </p:tavLst>
                                    </p:anim>
                                    <p:anim calcmode="lin" valueType="num">
                                      <p:cBhvr>
                                        <p:cTn id="33" dur="1000" fill="hold"/>
                                        <p:tgtEl>
                                          <p:spTgt spid="13328"/>
                                        </p:tgtEl>
                                        <p:attrNameLst>
                                          <p:attrName>ppt_h</p:attrName>
                                        </p:attrNameLst>
                                      </p:cBhvr>
                                      <p:tavLst>
                                        <p:tav tm="0">
                                          <p:val>
                                            <p:fltVal val="0.000000"/>
                                          </p:val>
                                        </p:tav>
                                        <p:tav tm="100000">
                                          <p:val>
                                            <p:strVal val="#ppt_h"/>
                                          </p:val>
                                        </p:tav>
                                      </p:tavLst>
                                    </p:anim>
                                    <p:anim calcmode="lin" valueType="num">
                                      <p:cBhvr>
                                        <p:cTn id="34" dur="1000" fill="hold"/>
                                        <p:tgtEl>
                                          <p:spTgt spid="13328"/>
                                        </p:tgtEl>
                                        <p:attrNameLst>
                                          <p:attrName>style.rotation</p:attrName>
                                        </p:attrNameLst>
                                      </p:cBhvr>
                                      <p:tavLst>
                                        <p:tav tm="0">
                                          <p:val>
                                            <p:fltVal val="90.000000"/>
                                          </p:val>
                                        </p:tav>
                                        <p:tav tm="100000">
                                          <p:val>
                                            <p:fltVal val="0.000000"/>
                                          </p:val>
                                        </p:tav>
                                      </p:tavLst>
                                    </p:anim>
                                    <p:animEffect transition="in" filter="fade">
                                      <p:cBhvr>
                                        <p:cTn id="35" dur="1000"/>
                                        <p:tgtEl>
                                          <p:spTgt spid="13328"/>
                                        </p:tgtEl>
                                      </p:cBhvr>
                                    </p:animEffect>
                                  </p:childTnLst>
                                </p:cTn>
                              </p:par>
                            </p:childTnLst>
                          </p:cTn>
                        </p:par>
                      </p:childTnLst>
                    </p:cTn>
                  </p:par>
                  <p:par>
                    <p:cTn id="36" fill="hold">
                      <p:stCondLst>
                        <p:cond delay="indefinite"/>
                      </p:stCondLst>
                      <p:childTnLst>
                        <p:par>
                          <p:cTn id="37" fill="hold">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13330"/>
                                        </p:tgtEl>
                                        <p:attrNameLst>
                                          <p:attrName>style.visibility</p:attrName>
                                        </p:attrNameLst>
                                      </p:cBhvr>
                                      <p:to>
                                        <p:strVal val="visible"/>
                                      </p:to>
                                    </p:set>
                                    <p:animEffect transition="in" filter="wedge">
                                      <p:cBhvr>
                                        <p:cTn id="40" dur="2000"/>
                                        <p:tgtEl>
                                          <p:spTgt spid="13330"/>
                                        </p:tgtEl>
                                      </p:cBhvr>
                                    </p:animEffect>
                                  </p:childTnLst>
                                </p:cTn>
                              </p:par>
                            </p:childTnLst>
                          </p:cTn>
                        </p:par>
                        <p:par>
                          <p:cTn id="41" fill="hold">
                            <p:stCondLst>
                              <p:cond delay="2000"/>
                            </p:stCondLst>
                            <p:childTnLst>
                              <p:par>
                                <p:cTn id="42" presetID="41" presetClass="entr" presetSubtype="0" fill="hold" grpId="0" nodeType="afterEffect">
                                  <p:stCondLst>
                                    <p:cond delay="0"/>
                                  </p:stCondLst>
                                  <p:iterate type="lt">
                                    <p:tmPct val="10000"/>
                                  </p:iterate>
                                  <p:childTnLst>
                                    <p:set>
                                      <p:cBhvr>
                                        <p:cTn id="43" dur="1" fill="hold">
                                          <p:stCondLst>
                                            <p:cond delay="0"/>
                                          </p:stCondLst>
                                        </p:cTn>
                                        <p:tgtEl>
                                          <p:spTgt spid="13326"/>
                                        </p:tgtEl>
                                        <p:attrNameLst>
                                          <p:attrName>style.visibility</p:attrName>
                                        </p:attrNameLst>
                                      </p:cBhvr>
                                      <p:to>
                                        <p:strVal val="visible"/>
                                      </p:to>
                                    </p:set>
                                    <p:anim calcmode="lin" valueType="num">
                                      <p:cBhvr>
                                        <p:cTn id="44" dur="500" fill="hold"/>
                                        <p:tgtEl>
                                          <p:spTgt spid="13326"/>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3326"/>
                                        </p:tgtEl>
                                        <p:attrNameLst>
                                          <p:attrName>ppt_y</p:attrName>
                                        </p:attrNameLst>
                                      </p:cBhvr>
                                      <p:tavLst>
                                        <p:tav tm="0">
                                          <p:val>
                                            <p:strVal val="#ppt_y"/>
                                          </p:val>
                                        </p:tav>
                                        <p:tav tm="100000">
                                          <p:val>
                                            <p:strVal val="#ppt_y"/>
                                          </p:val>
                                        </p:tav>
                                      </p:tavLst>
                                    </p:anim>
                                    <p:anim calcmode="lin" valueType="num">
                                      <p:cBhvr>
                                        <p:cTn id="46" dur="500" fill="hold"/>
                                        <p:tgtEl>
                                          <p:spTgt spid="13326"/>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3326"/>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3326"/>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iterate type="lt">
                                    <p:tmPct val="5000"/>
                                  </p:iterate>
                                  <p:childTnLst>
                                    <p:set>
                                      <p:cBhvr>
                                        <p:cTn id="52" dur="1" fill="hold">
                                          <p:stCondLst>
                                            <p:cond delay="0"/>
                                          </p:stCondLst>
                                        </p:cTn>
                                        <p:tgtEl>
                                          <p:spTgt spid="13321"/>
                                        </p:tgtEl>
                                        <p:attrNameLst>
                                          <p:attrName>style.visibility</p:attrName>
                                        </p:attrNameLst>
                                      </p:cBhvr>
                                      <p:to>
                                        <p:strVal val="visible"/>
                                      </p:to>
                                    </p:set>
                                    <p:anim calcmode="lin" valueType="num">
                                      <p:cBhvr>
                                        <p:cTn id="53" dur="1000" fill="hold"/>
                                        <p:tgtEl>
                                          <p:spTgt spid="13321"/>
                                        </p:tgtEl>
                                        <p:attrNameLst>
                                          <p:attrName>ppt_w</p:attrName>
                                        </p:attrNameLst>
                                      </p:cBhvr>
                                      <p:tavLst>
                                        <p:tav tm="0">
                                          <p:val>
                                            <p:fltVal val="0.000000"/>
                                          </p:val>
                                        </p:tav>
                                        <p:tav tm="100000">
                                          <p:val>
                                            <p:strVal val="#ppt_w"/>
                                          </p:val>
                                        </p:tav>
                                      </p:tavLst>
                                    </p:anim>
                                    <p:anim calcmode="lin" valueType="num">
                                      <p:cBhvr>
                                        <p:cTn id="54" dur="1000" fill="hold"/>
                                        <p:tgtEl>
                                          <p:spTgt spid="13321"/>
                                        </p:tgtEl>
                                        <p:attrNameLst>
                                          <p:attrName>ppt_h</p:attrName>
                                        </p:attrNameLst>
                                      </p:cBhvr>
                                      <p:tavLst>
                                        <p:tav tm="0">
                                          <p:val>
                                            <p:fltVal val="0.000000"/>
                                          </p:val>
                                        </p:tav>
                                        <p:tav tm="100000">
                                          <p:val>
                                            <p:strVal val="#ppt_h"/>
                                          </p:val>
                                        </p:tav>
                                      </p:tavLst>
                                    </p:anim>
                                    <p:anim calcmode="lin" valueType="num">
                                      <p:cBhvr>
                                        <p:cTn id="55" dur="1000" fill="hold"/>
                                        <p:tgtEl>
                                          <p:spTgt spid="13321"/>
                                        </p:tgtEl>
                                        <p:attrNameLst>
                                          <p:attrName>style.rotation</p:attrName>
                                        </p:attrNameLst>
                                      </p:cBhvr>
                                      <p:tavLst>
                                        <p:tav tm="0">
                                          <p:val>
                                            <p:fltVal val="90.000000"/>
                                          </p:val>
                                        </p:tav>
                                        <p:tav tm="100000">
                                          <p:val>
                                            <p:fltVal val="0.000000"/>
                                          </p:val>
                                        </p:tav>
                                      </p:tavLst>
                                    </p:anim>
                                    <p:animEffect transition="in" filter="fade">
                                      <p:cBhvr>
                                        <p:cTn id="56" dur="10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p:bldP spid="13324" grpId="0"/>
      <p:bldP spid="13325" grpId="0"/>
      <p:bldP spid="13326" grpId="0"/>
      <p:bldP spid="13328" grpId="0"/>
      <p:bldP spid="13329" grpId="0"/>
      <p:bldP spid="133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0" name="Rectangle 4"/>
          <p:cNvSpPr/>
          <p:nvPr/>
        </p:nvSpPr>
        <p:spPr>
          <a:xfrm>
            <a:off x="4979988" y="558483"/>
            <a:ext cx="5536565" cy="521970"/>
          </a:xfrm>
          <a:prstGeom prst="rect">
            <a:avLst/>
          </a:prstGeom>
          <a:noFill/>
          <a:ln w="9525">
            <a:noFill/>
          </a:ln>
        </p:spPr>
        <p:txBody>
          <a:bodyPr wrap="none" anchor="t" anchorCtr="0">
            <a:spAutoFit/>
          </a:bodyPr>
          <a:p>
            <a:r>
              <a:rPr lang="zh-CN" altLang="en-US" sz="2800" dirty="0">
                <a:latin typeface="Arial" panose="020B0604020202020204" pitchFamily="34" charset="0"/>
                <a:ea typeface="楷体" panose="02010609060101010101" pitchFamily="49" charset="-122"/>
              </a:rPr>
              <a:t>中国人民政治协商会议召开</a:t>
            </a:r>
            <a:r>
              <a:rPr lang="en-US" altLang="zh-CN" sz="2800" dirty="0">
                <a:latin typeface="Arial" panose="020B0604020202020204" pitchFamily="34" charset="0"/>
                <a:ea typeface="楷体" panose="02010609060101010101" pitchFamily="49" charset="-122"/>
              </a:rPr>
              <a:t>1949.9</a:t>
            </a:r>
            <a:endParaRPr lang="en-US" altLang="zh-CN" sz="2800" dirty="0">
              <a:latin typeface="Arial" panose="020B0604020202020204" pitchFamily="34" charset="0"/>
              <a:ea typeface="楷体" panose="02010609060101010101" pitchFamily="49" charset="-122"/>
            </a:endParaRPr>
          </a:p>
        </p:txBody>
      </p:sp>
      <p:sp>
        <p:nvSpPr>
          <p:cNvPr id="14341" name="Text Box 5"/>
          <p:cNvSpPr txBox="1"/>
          <p:nvPr/>
        </p:nvSpPr>
        <p:spPr>
          <a:xfrm>
            <a:off x="1828800" y="547688"/>
            <a:ext cx="3744913" cy="521970"/>
          </a:xfrm>
          <a:prstGeom prst="rect">
            <a:avLst/>
          </a:prstGeom>
          <a:noFill/>
          <a:ln w="9525">
            <a:noFill/>
          </a:ln>
        </p:spPr>
        <p:txBody>
          <a:bodyPr anchor="t" anchorCtr="0">
            <a:spAutoFit/>
          </a:bodyPr>
          <a:p>
            <a:pPr>
              <a:spcBef>
                <a:spcPct val="50000"/>
              </a:spcBef>
            </a:pPr>
            <a:r>
              <a:rPr lang="en-US" altLang="zh-CN" sz="2800" dirty="0">
                <a:solidFill>
                  <a:srgbClr val="0000FF"/>
                </a:solidFill>
                <a:latin typeface="楷体" panose="02010609060101010101" pitchFamily="49" charset="-122"/>
                <a:ea typeface="楷体" panose="02010609060101010101" pitchFamily="49" charset="-122"/>
              </a:rPr>
              <a:t>2</a:t>
            </a:r>
            <a:r>
              <a:rPr lang="zh-CN" altLang="en-US" sz="2800" dirty="0">
                <a:solidFill>
                  <a:srgbClr val="0000FF"/>
                </a:solidFill>
                <a:latin typeface="楷体" panose="02010609060101010101" pitchFamily="49" charset="-122"/>
                <a:ea typeface="楷体" panose="02010609060101010101" pitchFamily="49" charset="-122"/>
              </a:rPr>
              <a:t>、准备（筹划）：</a:t>
            </a:r>
            <a:endParaRPr lang="zh-CN" altLang="en-US" sz="2800" dirty="0">
              <a:solidFill>
                <a:srgbClr val="0000FF"/>
              </a:solidFill>
              <a:latin typeface="楷体" panose="02010609060101010101" pitchFamily="49" charset="-122"/>
              <a:ea typeface="楷体" panose="02010609060101010101" pitchFamily="49" charset="-122"/>
            </a:endParaRPr>
          </a:p>
        </p:txBody>
      </p:sp>
      <p:sp>
        <p:nvSpPr>
          <p:cNvPr id="14342" name="Text Box 6"/>
          <p:cNvSpPr txBox="1"/>
          <p:nvPr/>
        </p:nvSpPr>
        <p:spPr>
          <a:xfrm>
            <a:off x="1600200" y="1371600"/>
            <a:ext cx="8724900" cy="1470025"/>
          </a:xfrm>
          <a:prstGeom prst="rect">
            <a:avLst/>
          </a:prstGeom>
          <a:noFill/>
          <a:ln w="9525">
            <a:noFill/>
          </a:ln>
        </p:spPr>
        <p:txBody>
          <a:bodyPr wrap="square" anchor="t" anchorCtr="0">
            <a:spAutoFit/>
          </a:bodyPr>
          <a:p>
            <a:pPr>
              <a:spcBef>
                <a:spcPct val="10000"/>
              </a:spcBef>
            </a:pPr>
            <a:r>
              <a:rPr lang="zh-CN" altLang="en-US" sz="2800" dirty="0">
                <a:latin typeface="楷体" panose="02010609060101010101" pitchFamily="49" charset="-122"/>
                <a:ea typeface="楷体" panose="02010609060101010101" pitchFamily="49" charset="-122"/>
              </a:rPr>
              <a:t>（1）《共同纲领》：国家性质、</a:t>
            </a:r>
            <a:r>
              <a:rPr lang="zh-CN" altLang="en-US" sz="2800" dirty="0">
                <a:solidFill>
                  <a:srgbClr val="FF3300"/>
                </a:solidFill>
                <a:latin typeface="楷体" panose="02010609060101010101" pitchFamily="49" charset="-122"/>
                <a:ea typeface="楷体" panose="02010609060101010101" pitchFamily="49" charset="-122"/>
              </a:rPr>
              <a:t>具有临时宪法的性质</a:t>
            </a:r>
            <a:r>
              <a:rPr lang="zh-CN" altLang="en-US" sz="2800" dirty="0">
                <a:latin typeface="楷体" panose="02010609060101010101" pitchFamily="49" charset="-122"/>
                <a:ea typeface="楷体" panose="02010609060101010101" pitchFamily="49" charset="-122"/>
              </a:rPr>
              <a:t>                 </a:t>
            </a:r>
            <a:endParaRPr lang="zh-CN" altLang="en-US" sz="2800" dirty="0">
              <a:latin typeface="楷体" panose="02010609060101010101" pitchFamily="49" charset="-122"/>
              <a:ea typeface="楷体" panose="02010609060101010101" pitchFamily="49" charset="-122"/>
            </a:endParaRPr>
          </a:p>
          <a:p>
            <a:pPr>
              <a:spcBef>
                <a:spcPct val="10000"/>
              </a:spcBef>
            </a:pPr>
            <a:r>
              <a:rPr lang="zh-CN" altLang="en-US" sz="2800" dirty="0">
                <a:latin typeface="楷体" panose="02010609060101010101" pitchFamily="49" charset="-122"/>
                <a:ea typeface="楷体" panose="02010609060101010101" pitchFamily="49" charset="-122"/>
              </a:rPr>
              <a:t>（2）选举产生中央人民政府委员会</a:t>
            </a:r>
            <a:endParaRPr lang="zh-CN" altLang="en-US" sz="2800" dirty="0">
              <a:latin typeface="楷体" panose="02010609060101010101" pitchFamily="49" charset="-122"/>
              <a:ea typeface="楷体" panose="02010609060101010101" pitchFamily="49" charset="-122"/>
            </a:endParaRPr>
          </a:p>
          <a:p>
            <a:pPr>
              <a:spcBef>
                <a:spcPct val="10000"/>
              </a:spcBef>
            </a:pPr>
            <a:r>
              <a:rPr lang="zh-CN" altLang="en-US" sz="2800" dirty="0">
                <a:latin typeface="楷体" panose="02010609060101010101" pitchFamily="49" charset="-122"/>
                <a:ea typeface="楷体" panose="02010609060101010101" pitchFamily="49" charset="-122"/>
              </a:rPr>
              <a:t>（3）历史地位：</a:t>
            </a:r>
            <a:r>
              <a:rPr lang="zh-CN" altLang="en-US" sz="2800" dirty="0">
                <a:solidFill>
                  <a:srgbClr val="FF3300"/>
                </a:solidFill>
                <a:latin typeface="楷体" panose="02010609060101010101" pitchFamily="49" charset="-122"/>
                <a:ea typeface="楷体" panose="02010609060101010101" pitchFamily="49" charset="-122"/>
              </a:rPr>
              <a:t>代行人民代表大会的职能；</a:t>
            </a:r>
            <a:endParaRPr lang="zh-CN" altLang="en-US" sz="2800" dirty="0">
              <a:solidFill>
                <a:srgbClr val="FF3300"/>
              </a:solidFill>
              <a:latin typeface="楷体" panose="02010609060101010101" pitchFamily="49" charset="-122"/>
              <a:ea typeface="楷体" panose="02010609060101010101" pitchFamily="49" charset="-122"/>
            </a:endParaRPr>
          </a:p>
        </p:txBody>
      </p:sp>
      <p:sp>
        <p:nvSpPr>
          <p:cNvPr id="14343" name="Text Box 7"/>
          <p:cNvSpPr txBox="1"/>
          <p:nvPr/>
        </p:nvSpPr>
        <p:spPr>
          <a:xfrm>
            <a:off x="1828800" y="3155950"/>
            <a:ext cx="2160588" cy="2461260"/>
          </a:xfrm>
          <a:prstGeom prst="rect">
            <a:avLst/>
          </a:prstGeom>
          <a:noFill/>
          <a:ln w="9525">
            <a:noFill/>
          </a:ln>
        </p:spPr>
        <p:txBody>
          <a:bodyPr anchor="t" anchorCtr="0">
            <a:spAutoFit/>
          </a:bodyPr>
          <a:p>
            <a:pPr>
              <a:spcBef>
                <a:spcPct val="50000"/>
              </a:spcBef>
            </a:pPr>
            <a:r>
              <a:rPr lang="en-US" altLang="zh-CN" sz="2800" dirty="0">
                <a:solidFill>
                  <a:srgbClr val="0000FF"/>
                </a:solidFill>
                <a:latin typeface="楷体" panose="02010609060101010101" pitchFamily="49" charset="-122"/>
                <a:ea typeface="楷体" panose="02010609060101010101" pitchFamily="49" charset="-122"/>
              </a:rPr>
              <a:t>3</a:t>
            </a:r>
            <a:r>
              <a:rPr lang="zh-CN" altLang="en-US" sz="2800" dirty="0">
                <a:solidFill>
                  <a:srgbClr val="0000FF"/>
                </a:solidFill>
                <a:latin typeface="楷体" panose="02010609060101010101" pitchFamily="49" charset="-122"/>
                <a:ea typeface="楷体" panose="02010609060101010101" pitchFamily="49" charset="-122"/>
              </a:rPr>
              <a:t>、过程：</a:t>
            </a:r>
            <a:endParaRPr lang="zh-CN" altLang="en-US" sz="2800" dirty="0">
              <a:solidFill>
                <a:srgbClr val="0000FF"/>
              </a:solidFill>
              <a:latin typeface="楷体" panose="02010609060101010101" pitchFamily="49" charset="-122"/>
              <a:ea typeface="楷体" panose="02010609060101010101" pitchFamily="49" charset="-122"/>
            </a:endParaRPr>
          </a:p>
          <a:p>
            <a:pPr>
              <a:spcBef>
                <a:spcPct val="50000"/>
              </a:spcBef>
            </a:pPr>
            <a:endParaRPr lang="zh-CN" altLang="zh-CN" sz="2800" dirty="0">
              <a:solidFill>
                <a:srgbClr val="0000FF"/>
              </a:solidFill>
              <a:latin typeface="楷体" panose="02010609060101010101" pitchFamily="49" charset="-122"/>
              <a:ea typeface="楷体" panose="02010609060101010101" pitchFamily="49" charset="-122"/>
            </a:endParaRPr>
          </a:p>
          <a:p>
            <a:pPr>
              <a:spcBef>
                <a:spcPct val="50000"/>
              </a:spcBef>
            </a:pPr>
            <a:endParaRPr lang="zh-CN" altLang="zh-CN" sz="2800" dirty="0">
              <a:solidFill>
                <a:srgbClr val="0000FF"/>
              </a:solidFill>
              <a:latin typeface="楷体" panose="02010609060101010101" pitchFamily="49" charset="-122"/>
              <a:ea typeface="楷体" panose="02010609060101010101" pitchFamily="49" charset="-122"/>
            </a:endParaRPr>
          </a:p>
          <a:p>
            <a:pPr>
              <a:spcBef>
                <a:spcPct val="50000"/>
              </a:spcBef>
            </a:pPr>
            <a:r>
              <a:rPr lang="en-US" altLang="zh-CN" sz="2800" dirty="0">
                <a:solidFill>
                  <a:srgbClr val="0000FF"/>
                </a:solidFill>
                <a:latin typeface="楷体" panose="02010609060101010101" pitchFamily="49" charset="-122"/>
                <a:ea typeface="楷体" panose="02010609060101010101" pitchFamily="49" charset="-122"/>
              </a:rPr>
              <a:t>4</a:t>
            </a:r>
            <a:r>
              <a:rPr lang="zh-CN" altLang="en-US" sz="2800" dirty="0">
                <a:solidFill>
                  <a:srgbClr val="0000FF"/>
                </a:solidFill>
                <a:latin typeface="楷体" panose="02010609060101010101" pitchFamily="49" charset="-122"/>
                <a:ea typeface="楷体" panose="02010609060101010101" pitchFamily="49" charset="-122"/>
              </a:rPr>
              <a:t>、意义：</a:t>
            </a:r>
            <a:endParaRPr lang="zh-CN" altLang="en-US" sz="2800" dirty="0">
              <a:solidFill>
                <a:srgbClr val="0000FF"/>
              </a:solidFill>
              <a:latin typeface="楷体" panose="02010609060101010101" pitchFamily="49" charset="-122"/>
              <a:ea typeface="楷体" panose="02010609060101010101" pitchFamily="49" charset="-122"/>
            </a:endParaRPr>
          </a:p>
        </p:txBody>
      </p:sp>
      <p:sp>
        <p:nvSpPr>
          <p:cNvPr id="14344" name="Text Box 8"/>
          <p:cNvSpPr txBox="1"/>
          <p:nvPr/>
        </p:nvSpPr>
        <p:spPr>
          <a:xfrm>
            <a:off x="3352800" y="3159125"/>
            <a:ext cx="6407150" cy="953135"/>
          </a:xfrm>
          <a:prstGeom prst="rect">
            <a:avLst/>
          </a:prstGeom>
          <a:noFill/>
          <a:ln w="9525">
            <a:noFill/>
          </a:ln>
        </p:spPr>
        <p:txBody>
          <a:bodyPr anchor="t" anchorCtr="0">
            <a:spAutoFit/>
          </a:bodyPr>
          <a:p>
            <a:pPr>
              <a:spcBef>
                <a:spcPct val="50000"/>
              </a:spcBef>
            </a:pPr>
            <a:r>
              <a:rPr lang="zh-CN" altLang="en-US" sz="2800" dirty="0">
                <a:latin typeface="楷体" panose="02010609060101010101" pitchFamily="49" charset="-122"/>
                <a:ea typeface="楷体" panose="02010609060101010101" pitchFamily="49" charset="-122"/>
              </a:rPr>
              <a:t>开国大典</a:t>
            </a:r>
            <a:r>
              <a:rPr lang="zh-CN" altLang="zh-CN" sz="2800" dirty="0">
                <a:latin typeface="楷体" panose="02010609060101010101" pitchFamily="49" charset="-122"/>
                <a:ea typeface="楷体" panose="02010609060101010101" pitchFamily="49" charset="-122"/>
              </a:rPr>
              <a:t>----1949.10.1</a:t>
            </a:r>
            <a:r>
              <a:rPr lang="zh-CN" altLang="en-US" sz="2800" dirty="0">
                <a:latin typeface="楷体" panose="02010609060101010101" pitchFamily="49" charset="-122"/>
                <a:ea typeface="楷体" panose="02010609060101010101" pitchFamily="49" charset="-122"/>
              </a:rPr>
              <a:t>毛泽东宣告中华人民共和国人民政府成立</a:t>
            </a:r>
            <a:endParaRPr lang="zh-CN" altLang="en-US" sz="2800" dirty="0">
              <a:latin typeface="楷体" panose="02010609060101010101" pitchFamily="49" charset="-122"/>
              <a:ea typeface="楷体" panose="02010609060101010101" pitchFamily="49" charset="-122"/>
            </a:endParaRPr>
          </a:p>
        </p:txBody>
      </p:sp>
      <p:sp>
        <p:nvSpPr>
          <p:cNvPr id="14345" name="Text Box 9"/>
          <p:cNvSpPr txBox="1"/>
          <p:nvPr/>
        </p:nvSpPr>
        <p:spPr>
          <a:xfrm>
            <a:off x="3143250" y="4495800"/>
            <a:ext cx="7524750" cy="2136775"/>
          </a:xfrm>
          <a:prstGeom prst="rect">
            <a:avLst/>
          </a:prstGeom>
          <a:noFill/>
          <a:ln w="9525">
            <a:noFill/>
          </a:ln>
        </p:spPr>
        <p:txBody>
          <a:bodyPr anchor="t" anchorCtr="0">
            <a:spAutoFit/>
          </a:bodyPr>
          <a:p>
            <a:pPr>
              <a:lnSpc>
                <a:spcPct val="95000"/>
              </a:lnSpc>
            </a:pPr>
            <a:r>
              <a:rPr lang="zh-CN" altLang="en-US" sz="2800" dirty="0">
                <a:latin typeface="楷体" panose="02010609060101010101" pitchFamily="49" charset="-122"/>
                <a:ea typeface="楷体" panose="02010609060101010101" pitchFamily="49" charset="-122"/>
              </a:rPr>
              <a:t>（1）开启了中华民族发展</a:t>
            </a:r>
            <a:r>
              <a:rPr lang="zh-CN" altLang="en-US" sz="2800" dirty="0">
                <a:solidFill>
                  <a:srgbClr val="FF0000"/>
                </a:solidFill>
                <a:latin typeface="楷体" panose="02010609060101010101" pitchFamily="49" charset="-122"/>
                <a:ea typeface="楷体" panose="02010609060101010101" pitchFamily="49" charset="-122"/>
              </a:rPr>
              <a:t>新纪元</a:t>
            </a:r>
            <a:endParaRPr lang="zh-CN" altLang="en-US" sz="2800" dirty="0">
              <a:solidFill>
                <a:srgbClr val="FF0000"/>
              </a:solidFill>
              <a:latin typeface="楷体" panose="02010609060101010101" pitchFamily="49" charset="-122"/>
              <a:ea typeface="楷体" panose="02010609060101010101" pitchFamily="49" charset="-122"/>
            </a:endParaRPr>
          </a:p>
          <a:p>
            <a:pPr>
              <a:lnSpc>
                <a:spcPct val="95000"/>
              </a:lnSpc>
            </a:pPr>
            <a:r>
              <a:rPr lang="zh-CN" altLang="en-US" sz="2800" dirty="0">
                <a:latin typeface="楷体" panose="02010609060101010101" pitchFamily="49" charset="-122"/>
                <a:ea typeface="楷体" panose="02010609060101010101" pitchFamily="49" charset="-122"/>
              </a:rPr>
              <a:t>（2）标志着半殖民地半封建社会</a:t>
            </a:r>
            <a:r>
              <a:rPr lang="zh-CN" altLang="en-US" sz="2800" dirty="0">
                <a:solidFill>
                  <a:srgbClr val="FF3300"/>
                </a:solidFill>
                <a:latin typeface="楷体" panose="02010609060101010101" pitchFamily="49" charset="-122"/>
                <a:ea typeface="楷体" panose="02010609060101010101" pitchFamily="49" charset="-122"/>
              </a:rPr>
              <a:t>结束了</a:t>
            </a:r>
            <a:r>
              <a:rPr lang="zh-CN" altLang="en-US" sz="2800" dirty="0">
                <a:latin typeface="楷体" panose="02010609060101010101" pitchFamily="49" charset="-122"/>
                <a:ea typeface="楷体" panose="02010609060101010101" pitchFamily="49" charset="-122"/>
              </a:rPr>
              <a:t>，</a:t>
            </a:r>
            <a:endParaRPr lang="zh-CN" altLang="en-US" sz="2800" dirty="0">
              <a:latin typeface="楷体" panose="02010609060101010101" pitchFamily="49" charset="-122"/>
              <a:ea typeface="楷体" panose="02010609060101010101" pitchFamily="49" charset="-122"/>
            </a:endParaRPr>
          </a:p>
          <a:p>
            <a:pPr>
              <a:lnSpc>
                <a:spcPct val="95000"/>
              </a:lnSpc>
            </a:pPr>
            <a:r>
              <a:rPr lang="zh-CN" altLang="en-US" sz="2800" dirty="0">
                <a:latin typeface="楷体" panose="02010609060101010101" pitchFamily="49" charset="-122"/>
                <a:ea typeface="楷体" panose="02010609060101010101" pitchFamily="49" charset="-122"/>
              </a:rPr>
              <a:t>（3）中国进入了由新民主主义向社会主义过渡的历史时期，</a:t>
            </a:r>
            <a:endParaRPr lang="zh-CN" altLang="en-US" sz="2800" dirty="0">
              <a:latin typeface="楷体" panose="02010609060101010101" pitchFamily="49" charset="-122"/>
              <a:ea typeface="楷体" panose="02010609060101010101" pitchFamily="49" charset="-122"/>
            </a:endParaRPr>
          </a:p>
          <a:p>
            <a:pPr>
              <a:lnSpc>
                <a:spcPct val="95000"/>
              </a:lnSpc>
            </a:pPr>
            <a:r>
              <a:rPr lang="zh-CN" altLang="en-US" sz="2800" dirty="0">
                <a:latin typeface="楷体" panose="02010609060101010101" pitchFamily="49" charset="-122"/>
                <a:ea typeface="楷体" panose="02010609060101010101" pitchFamily="49" charset="-122"/>
              </a:rPr>
              <a:t>（4）是马克思主义的胜利，毛泽东思想的胜利</a:t>
            </a:r>
            <a:endParaRPr lang="zh-CN" altLang="en-US" sz="2800"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blinds(horizontal)">
                                      <p:cBhvr>
                                        <p:cTn id="7" dur="500"/>
                                        <p:tgtEl>
                                          <p:spTgt spid="1434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341"/>
                                        </p:tgtEl>
                                        <p:attrNameLst>
                                          <p:attrName>style.visibility</p:attrName>
                                        </p:attrNameLst>
                                      </p:cBhvr>
                                      <p:to>
                                        <p:strVal val="visible"/>
                                      </p:to>
                                    </p:set>
                                    <p:animEffect transition="in" filter="blinds(horizontal)">
                                      <p:cBhvr>
                                        <p:cTn id="10" dur="500"/>
                                        <p:tgtEl>
                                          <p:spTgt spid="1434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342"/>
                                        </p:tgtEl>
                                        <p:attrNameLst>
                                          <p:attrName>style.visibility</p:attrName>
                                        </p:attrNameLst>
                                      </p:cBhvr>
                                      <p:to>
                                        <p:strVal val="visible"/>
                                      </p:to>
                                    </p:set>
                                    <p:animEffect transition="in" filter="blinds(horizontal)">
                                      <p:cBhvr>
                                        <p:cTn id="15" dur="500"/>
                                        <p:tgtEl>
                                          <p:spTgt spid="1434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343"/>
                                        </p:tgtEl>
                                        <p:attrNameLst>
                                          <p:attrName>style.visibility</p:attrName>
                                        </p:attrNameLst>
                                      </p:cBhvr>
                                      <p:to>
                                        <p:strVal val="visible"/>
                                      </p:to>
                                    </p:set>
                                    <p:animEffect transition="in" filter="blinds(horizontal)">
                                      <p:cBhvr>
                                        <p:cTn id="20" dur="500"/>
                                        <p:tgtEl>
                                          <p:spTgt spid="1434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4344"/>
                                        </p:tgtEl>
                                        <p:attrNameLst>
                                          <p:attrName>style.visibility</p:attrName>
                                        </p:attrNameLst>
                                      </p:cBhvr>
                                      <p:to>
                                        <p:strVal val="visible"/>
                                      </p:to>
                                    </p:set>
                                    <p:animEffect transition="in" filter="blinds(horizontal)">
                                      <p:cBhvr>
                                        <p:cTn id="25" dur="500"/>
                                        <p:tgtEl>
                                          <p:spTgt spid="1434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345"/>
                                        </p:tgtEl>
                                        <p:attrNameLst>
                                          <p:attrName>style.visibility</p:attrName>
                                        </p:attrNameLst>
                                      </p:cBhvr>
                                      <p:to>
                                        <p:strVal val="visible"/>
                                      </p:to>
                                    </p:set>
                                    <p:animEffect transition="in" filter="blinds(horizontal)">
                                      <p:cBhvr>
                                        <p:cTn id="30" dur="5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ldLvl="0"/>
      <p:bldP spid="14341" grpId="0" bldLvl="0"/>
      <p:bldP spid="14342" grpId="0" bldLvl="0"/>
      <p:bldP spid="14343" grpId="0" bldLvl="0"/>
      <p:bldP spid="14344" grpId="0" bldLvl="0"/>
      <p:bldP spid="14345" grpId="0" bldLvl="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6" name="矩形 15365"/>
          <p:cNvSpPr/>
          <p:nvPr/>
        </p:nvSpPr>
        <p:spPr>
          <a:xfrm>
            <a:off x="1524000" y="5368925"/>
            <a:ext cx="8882063" cy="1076325"/>
          </a:xfrm>
          <a:prstGeom prst="rect">
            <a:avLst/>
          </a:prstGeom>
          <a:noFill/>
          <a:ln w="9525">
            <a:noFill/>
          </a:ln>
        </p:spPr>
        <p:txBody>
          <a:bodyPr wrap="square" anchor="t" anchorCtr="0">
            <a:spAutoFit/>
          </a:bodyPr>
          <a:p>
            <a:r>
              <a:rPr lang="zh-CN" altLang="en-US" sz="3200" dirty="0">
                <a:latin typeface="Arial" panose="020B0604020202020204" pitchFamily="34" charset="0"/>
                <a:ea typeface="宋体" panose="02010600030101010101" pitchFamily="2" charset="-122"/>
              </a:rPr>
              <a:t>调动了各个方面的积极性，增强了企业的活力和竞争性，极大解放了生产力。</a:t>
            </a:r>
            <a:endParaRPr lang="zh-CN" altLang="en-US" sz="3200" dirty="0">
              <a:latin typeface="Arial" panose="020B0604020202020204" pitchFamily="34" charset="0"/>
              <a:ea typeface="宋体" panose="02010600030101010101" pitchFamily="2" charset="-122"/>
            </a:endParaRPr>
          </a:p>
        </p:txBody>
      </p:sp>
      <p:sp>
        <p:nvSpPr>
          <p:cNvPr id="15367" name="矩形 15366"/>
          <p:cNvSpPr/>
          <p:nvPr/>
        </p:nvSpPr>
        <p:spPr>
          <a:xfrm>
            <a:off x="1524000" y="3500438"/>
            <a:ext cx="9224963" cy="1076325"/>
          </a:xfrm>
          <a:prstGeom prst="rect">
            <a:avLst/>
          </a:prstGeom>
          <a:noFill/>
          <a:ln w="9525">
            <a:noFill/>
          </a:ln>
        </p:spPr>
        <p:txBody>
          <a:bodyPr anchor="t" anchorCtr="0">
            <a:spAutoFit/>
          </a:bodyPr>
          <a:p>
            <a:r>
              <a:rPr lang="en-US" altLang="zh-CN" sz="3200" dirty="0">
                <a:latin typeface="Arial" panose="020B0604020202020204" pitchFamily="34" charset="0"/>
                <a:ea typeface="宋体" panose="02010600030101010101" pitchFamily="2" charset="-122"/>
              </a:rPr>
              <a:t>      </a:t>
            </a:r>
            <a:r>
              <a:rPr lang="zh-CN" altLang="en-US" sz="3200" dirty="0">
                <a:latin typeface="Arial" panose="020B0604020202020204" pitchFamily="34" charset="0"/>
                <a:ea typeface="宋体" panose="02010600030101010101" pitchFamily="2" charset="-122"/>
              </a:rPr>
              <a:t>实行以</a:t>
            </a:r>
            <a:r>
              <a:rPr lang="zh-CN" altLang="en-US" sz="3200" dirty="0">
                <a:solidFill>
                  <a:srgbClr val="FF0000"/>
                </a:solidFill>
                <a:latin typeface="Arial" panose="020B0604020202020204" pitchFamily="34" charset="0"/>
                <a:ea typeface="宋体" panose="02010600030101010101" pitchFamily="2" charset="-122"/>
              </a:rPr>
              <a:t>按劳分配为主，多种分配方式</a:t>
            </a:r>
            <a:r>
              <a:rPr lang="zh-CN" altLang="en-US" sz="3200" dirty="0">
                <a:latin typeface="Arial" panose="020B0604020202020204" pitchFamily="34" charset="0"/>
                <a:ea typeface="宋体" panose="02010600030101010101" pitchFamily="2" charset="-122"/>
              </a:rPr>
              <a:t>并存</a:t>
            </a:r>
            <a:endParaRPr lang="zh-CN" altLang="en-US" sz="3200" dirty="0">
              <a:latin typeface="Arial" panose="020B0604020202020204" pitchFamily="34" charset="0"/>
              <a:ea typeface="宋体" panose="02010600030101010101" pitchFamily="2" charset="-122"/>
            </a:endParaRPr>
          </a:p>
          <a:p>
            <a:r>
              <a:rPr lang="zh-CN" altLang="en-US" sz="3200" dirty="0">
                <a:latin typeface="Arial" panose="020B0604020202020204" pitchFamily="34" charset="0"/>
                <a:ea typeface="宋体" panose="02010600030101010101" pitchFamily="2" charset="-122"/>
              </a:rPr>
              <a:t>的分配制度。 </a:t>
            </a:r>
            <a:endParaRPr lang="zh-CN" altLang="en-US" sz="3200" dirty="0">
              <a:latin typeface="Arial" panose="020B0604020202020204" pitchFamily="34" charset="0"/>
              <a:ea typeface="宋体" panose="02010600030101010101" pitchFamily="2" charset="-122"/>
            </a:endParaRPr>
          </a:p>
        </p:txBody>
      </p:sp>
      <p:sp>
        <p:nvSpPr>
          <p:cNvPr id="15369" name="矩形 15368"/>
          <p:cNvSpPr/>
          <p:nvPr/>
        </p:nvSpPr>
        <p:spPr>
          <a:xfrm>
            <a:off x="1919288" y="2565400"/>
            <a:ext cx="5327650" cy="645160"/>
          </a:xfrm>
          <a:prstGeom prst="rect">
            <a:avLst/>
          </a:prstGeom>
          <a:noFill/>
          <a:ln w="9525">
            <a:noFill/>
          </a:ln>
        </p:spPr>
        <p:txBody>
          <a:bodyPr anchor="t" anchorCtr="0">
            <a:spAutoFit/>
          </a:bodyPr>
          <a:p>
            <a:r>
              <a:rPr lang="en-US" altLang="zh-CN" sz="3600" dirty="0">
                <a:latin typeface="Arial" panose="020B0604020202020204" pitchFamily="34" charset="0"/>
                <a:ea typeface="宋体" panose="02010600030101010101" pitchFamily="2" charset="-122"/>
              </a:rPr>
              <a:t>C.</a:t>
            </a:r>
            <a:r>
              <a:rPr lang="zh-CN" altLang="en-US" sz="3600" dirty="0">
                <a:latin typeface="Arial" panose="020B0604020202020204" pitchFamily="34" charset="0"/>
                <a:ea typeface="宋体" panose="02010600030101010101" pitchFamily="2" charset="-122"/>
              </a:rPr>
              <a:t>分配体制改革：</a:t>
            </a:r>
            <a:endParaRPr lang="zh-CN" altLang="en-US" sz="3600" dirty="0">
              <a:latin typeface="Arial" panose="020B0604020202020204" pitchFamily="34" charset="0"/>
              <a:ea typeface="宋体" panose="02010600030101010101" pitchFamily="2" charset="-122"/>
            </a:endParaRPr>
          </a:p>
        </p:txBody>
      </p:sp>
      <p:sp>
        <p:nvSpPr>
          <p:cNvPr id="15370" name="矩形 15369"/>
          <p:cNvSpPr/>
          <p:nvPr/>
        </p:nvSpPr>
        <p:spPr>
          <a:xfrm>
            <a:off x="1919288" y="4724400"/>
            <a:ext cx="3959225" cy="645160"/>
          </a:xfrm>
          <a:prstGeom prst="rect">
            <a:avLst/>
          </a:prstGeom>
          <a:noFill/>
          <a:ln w="9525">
            <a:noFill/>
          </a:ln>
        </p:spPr>
        <p:txBody>
          <a:bodyPr anchor="t" anchorCtr="0">
            <a:spAutoFit/>
          </a:bodyPr>
          <a:p>
            <a:r>
              <a:rPr lang="zh-CN" altLang="en-US" sz="3600" dirty="0">
                <a:latin typeface="Arial" panose="020B0604020202020204" pitchFamily="34" charset="0"/>
                <a:ea typeface="宋体" panose="02010600030101010101" pitchFamily="2" charset="-122"/>
              </a:rPr>
              <a:t>④</a:t>
            </a:r>
            <a:r>
              <a:rPr lang="en-US" altLang="zh-CN" sz="3600" dirty="0">
                <a:latin typeface="Arial" panose="020B0604020202020204" pitchFamily="34" charset="0"/>
                <a:ea typeface="宋体" panose="02010600030101010101" pitchFamily="2" charset="-122"/>
              </a:rPr>
              <a:t>.</a:t>
            </a:r>
            <a:r>
              <a:rPr lang="zh-CN" altLang="en-US" sz="3600" dirty="0">
                <a:latin typeface="Arial" panose="020B0604020202020204" pitchFamily="34" charset="0"/>
                <a:ea typeface="宋体" panose="02010600030101010101" pitchFamily="2" charset="-122"/>
              </a:rPr>
              <a:t>作用：</a:t>
            </a:r>
            <a:endParaRPr lang="zh-CN" altLang="en-US" sz="3600" dirty="0">
              <a:latin typeface="Arial" panose="020B0604020202020204" pitchFamily="34" charset="0"/>
              <a:ea typeface="宋体" panose="02010600030101010101" pitchFamily="2" charset="-122"/>
            </a:endParaRPr>
          </a:p>
        </p:txBody>
      </p:sp>
      <p:sp>
        <p:nvSpPr>
          <p:cNvPr id="15371" name="矩形 15370"/>
          <p:cNvSpPr/>
          <p:nvPr/>
        </p:nvSpPr>
        <p:spPr>
          <a:xfrm>
            <a:off x="1771650" y="1196975"/>
            <a:ext cx="8896350" cy="1198880"/>
          </a:xfrm>
          <a:prstGeom prst="rect">
            <a:avLst/>
          </a:prstGeom>
          <a:noFill/>
          <a:ln w="9525">
            <a:noFill/>
          </a:ln>
        </p:spPr>
        <p:txBody>
          <a:bodyPr anchor="t" anchorCtr="0">
            <a:spAutoFit/>
          </a:bodyPr>
          <a:p>
            <a:r>
              <a:rPr lang="zh-CN" altLang="en-US" sz="3200" dirty="0">
                <a:latin typeface="Arial" panose="020B0604020202020204" pitchFamily="34" charset="0"/>
                <a:ea typeface="宋体" panose="02010600030101010101" pitchFamily="2" charset="-122"/>
              </a:rPr>
              <a:t>变</a:t>
            </a:r>
            <a:r>
              <a:rPr lang="zh-CN" altLang="en-US" sz="4000" dirty="0">
                <a:latin typeface="Arial" panose="020B0604020202020204" pitchFamily="34" charset="0"/>
                <a:ea typeface="黑体" panose="02010609060101010101" charset="-122"/>
              </a:rPr>
              <a:t>单一的公有制</a:t>
            </a:r>
            <a:r>
              <a:rPr lang="zh-CN" altLang="en-US" sz="3200" dirty="0">
                <a:latin typeface="Arial" panose="020B0604020202020204" pitchFamily="34" charset="0"/>
                <a:ea typeface="宋体" panose="02010600030101010101" pitchFamily="2" charset="-122"/>
              </a:rPr>
              <a:t>为以</a:t>
            </a:r>
            <a:r>
              <a:rPr lang="zh-CN" altLang="en-US" sz="3200" dirty="0">
                <a:solidFill>
                  <a:srgbClr val="FF0000"/>
                </a:solidFill>
                <a:latin typeface="Arial" panose="020B0604020202020204" pitchFamily="34" charset="0"/>
                <a:ea typeface="宋体" panose="02010600030101010101" pitchFamily="2" charset="-122"/>
              </a:rPr>
              <a:t>公有制</a:t>
            </a:r>
            <a:r>
              <a:rPr lang="zh-CN" altLang="en-US" sz="3200" dirty="0">
                <a:latin typeface="Arial" panose="020B0604020202020204" pitchFamily="34" charset="0"/>
                <a:ea typeface="宋体" panose="02010600030101010101" pitchFamily="2" charset="-122"/>
              </a:rPr>
              <a:t>为主体，</a:t>
            </a:r>
            <a:r>
              <a:rPr lang="zh-CN" altLang="en-US" sz="3200" dirty="0">
                <a:solidFill>
                  <a:srgbClr val="FF0000"/>
                </a:solidFill>
                <a:latin typeface="Arial" panose="020B0604020202020204" pitchFamily="34" charset="0"/>
                <a:ea typeface="宋体" panose="02010600030101010101" pitchFamily="2" charset="-122"/>
              </a:rPr>
              <a:t>多种所有制经济共同发展</a:t>
            </a:r>
            <a:r>
              <a:rPr lang="zh-CN" altLang="en-US" sz="3200" dirty="0">
                <a:latin typeface="Arial" panose="020B0604020202020204" pitchFamily="34" charset="0"/>
                <a:ea typeface="宋体" panose="02010600030101010101" pitchFamily="2" charset="-122"/>
              </a:rPr>
              <a:t>的体制。 经营者。</a:t>
            </a:r>
            <a:endParaRPr lang="zh-CN" altLang="en-US" sz="3200" dirty="0">
              <a:latin typeface="Arial" panose="020B0604020202020204" pitchFamily="34" charset="0"/>
              <a:ea typeface="宋体" panose="02010600030101010101" pitchFamily="2" charset="-122"/>
            </a:endParaRPr>
          </a:p>
        </p:txBody>
      </p:sp>
      <p:sp>
        <p:nvSpPr>
          <p:cNvPr id="15372" name="矩形 15371"/>
          <p:cNvSpPr/>
          <p:nvPr/>
        </p:nvSpPr>
        <p:spPr>
          <a:xfrm>
            <a:off x="1987550" y="476250"/>
            <a:ext cx="4824413" cy="583565"/>
          </a:xfrm>
          <a:prstGeom prst="rect">
            <a:avLst/>
          </a:prstGeom>
          <a:noFill/>
          <a:ln w="9525">
            <a:noFill/>
          </a:ln>
        </p:spPr>
        <p:txBody>
          <a:bodyPr anchor="t" anchorCtr="0">
            <a:spAutoFit/>
          </a:bodyPr>
          <a:p>
            <a:r>
              <a:rPr lang="en-US" altLang="zh-CN" sz="3200" dirty="0">
                <a:latin typeface="Arial" panose="020B0604020202020204" pitchFamily="34" charset="0"/>
                <a:ea typeface="宋体" panose="02010600030101010101" pitchFamily="2" charset="-122"/>
              </a:rPr>
              <a:t>B.</a:t>
            </a:r>
            <a:r>
              <a:rPr lang="zh-CN" altLang="en-US" sz="3200" dirty="0">
                <a:latin typeface="Arial" panose="020B0604020202020204" pitchFamily="34" charset="0"/>
                <a:ea typeface="宋体" panose="02010600030101010101" pitchFamily="2" charset="-122"/>
              </a:rPr>
              <a:t>所有制改革：</a:t>
            </a:r>
            <a:endParaRPr lang="zh-CN" altLang="en-US" sz="3200" dirty="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372"/>
                                        </p:tgtEl>
                                        <p:attrNameLst>
                                          <p:attrName>style.visibility</p:attrName>
                                        </p:attrNameLst>
                                      </p:cBhvr>
                                      <p:to>
                                        <p:strVal val="visible"/>
                                      </p:to>
                                    </p:set>
                                    <p:anim calcmode="lin" valueType="num">
                                      <p:cBhvr>
                                        <p:cTn id="7" dur="500" fill="hold"/>
                                        <p:tgtEl>
                                          <p:spTgt spid="1537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372"/>
                                        </p:tgtEl>
                                        <p:attrNameLst>
                                          <p:attrName>ppt_y</p:attrName>
                                        </p:attrNameLst>
                                      </p:cBhvr>
                                      <p:tavLst>
                                        <p:tav tm="0">
                                          <p:val>
                                            <p:strVal val="#ppt_y"/>
                                          </p:val>
                                        </p:tav>
                                        <p:tav tm="100000">
                                          <p:val>
                                            <p:strVal val="#ppt_y"/>
                                          </p:val>
                                        </p:tav>
                                      </p:tavLst>
                                    </p:anim>
                                    <p:anim calcmode="lin" valueType="num">
                                      <p:cBhvr>
                                        <p:cTn id="9" dur="500" fill="hold"/>
                                        <p:tgtEl>
                                          <p:spTgt spid="1537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37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37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5369"/>
                                        </p:tgtEl>
                                        <p:attrNameLst>
                                          <p:attrName>style.visibility</p:attrName>
                                        </p:attrNameLst>
                                      </p:cBhvr>
                                      <p:to>
                                        <p:strVal val="visible"/>
                                      </p:to>
                                    </p:set>
                                    <p:animEffect transition="in" filter="circle(in)">
                                      <p:cBhvr>
                                        <p:cTn id="16" dur="2000"/>
                                        <p:tgtEl>
                                          <p:spTgt spid="1536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5370"/>
                                        </p:tgtEl>
                                        <p:attrNameLst>
                                          <p:attrName>style.visibility</p:attrName>
                                        </p:attrNameLst>
                                      </p:cBhvr>
                                      <p:to>
                                        <p:strVal val="visible"/>
                                      </p:to>
                                    </p:set>
                                    <p:animEffect transition="in" filter="circle(in)">
                                      <p:cBhvr>
                                        <p:cTn id="19" dur="2000"/>
                                        <p:tgtEl>
                                          <p:spTgt spid="15370"/>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iterate type="lt">
                                    <p:tmPct val="5000"/>
                                  </p:iterate>
                                  <p:childTnLst>
                                    <p:set>
                                      <p:cBhvr>
                                        <p:cTn id="23" dur="1" fill="hold">
                                          <p:stCondLst>
                                            <p:cond delay="0"/>
                                          </p:stCondLst>
                                        </p:cTn>
                                        <p:tgtEl>
                                          <p:spTgt spid="15371"/>
                                        </p:tgtEl>
                                        <p:attrNameLst>
                                          <p:attrName>style.visibility</p:attrName>
                                        </p:attrNameLst>
                                      </p:cBhvr>
                                      <p:to>
                                        <p:strVal val="visible"/>
                                      </p:to>
                                    </p:set>
                                    <p:anim calcmode="lin" valueType="num">
                                      <p:cBhvr>
                                        <p:cTn id="24" dur="1000" fill="hold"/>
                                        <p:tgtEl>
                                          <p:spTgt spid="15371"/>
                                        </p:tgtEl>
                                        <p:attrNameLst>
                                          <p:attrName>ppt_w</p:attrName>
                                        </p:attrNameLst>
                                      </p:cBhvr>
                                      <p:tavLst>
                                        <p:tav tm="0">
                                          <p:val>
                                            <p:fltVal val="0.000000"/>
                                          </p:val>
                                        </p:tav>
                                        <p:tav tm="100000">
                                          <p:val>
                                            <p:strVal val="#ppt_w"/>
                                          </p:val>
                                        </p:tav>
                                      </p:tavLst>
                                    </p:anim>
                                    <p:anim calcmode="lin" valueType="num">
                                      <p:cBhvr>
                                        <p:cTn id="25" dur="1000" fill="hold"/>
                                        <p:tgtEl>
                                          <p:spTgt spid="15371"/>
                                        </p:tgtEl>
                                        <p:attrNameLst>
                                          <p:attrName>ppt_h</p:attrName>
                                        </p:attrNameLst>
                                      </p:cBhvr>
                                      <p:tavLst>
                                        <p:tav tm="0">
                                          <p:val>
                                            <p:fltVal val="0.000000"/>
                                          </p:val>
                                        </p:tav>
                                        <p:tav tm="100000">
                                          <p:val>
                                            <p:strVal val="#ppt_h"/>
                                          </p:val>
                                        </p:tav>
                                      </p:tavLst>
                                    </p:anim>
                                    <p:anim calcmode="lin" valueType="num">
                                      <p:cBhvr>
                                        <p:cTn id="26" dur="1000" fill="hold"/>
                                        <p:tgtEl>
                                          <p:spTgt spid="15371"/>
                                        </p:tgtEl>
                                        <p:attrNameLst>
                                          <p:attrName>style.rotation</p:attrName>
                                        </p:attrNameLst>
                                      </p:cBhvr>
                                      <p:tavLst>
                                        <p:tav tm="0">
                                          <p:val>
                                            <p:fltVal val="90.000000"/>
                                          </p:val>
                                        </p:tav>
                                        <p:tav tm="100000">
                                          <p:val>
                                            <p:fltVal val="0.000000"/>
                                          </p:val>
                                        </p:tav>
                                      </p:tavLst>
                                    </p:anim>
                                    <p:animEffect transition="in" filter="fade">
                                      <p:cBhvr>
                                        <p:cTn id="27" dur="1000"/>
                                        <p:tgtEl>
                                          <p:spTgt spid="15371"/>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15367"/>
                                        </p:tgtEl>
                                        <p:attrNameLst>
                                          <p:attrName>style.visibility</p:attrName>
                                        </p:attrNameLst>
                                      </p:cBhvr>
                                      <p:to>
                                        <p:strVal val="visible"/>
                                      </p:to>
                                    </p:set>
                                    <p:anim calcmode="lin" valueType="num">
                                      <p:cBhvr>
                                        <p:cTn id="32" dur="1000" fill="hold"/>
                                        <p:tgtEl>
                                          <p:spTgt spid="15367"/>
                                        </p:tgtEl>
                                        <p:attrNameLst>
                                          <p:attrName>ppt_w</p:attrName>
                                        </p:attrNameLst>
                                      </p:cBhvr>
                                      <p:tavLst>
                                        <p:tav tm="0">
                                          <p:val>
                                            <p:fltVal val="0.000000"/>
                                          </p:val>
                                        </p:tav>
                                        <p:tav tm="100000">
                                          <p:val>
                                            <p:strVal val="#ppt_w"/>
                                          </p:val>
                                        </p:tav>
                                      </p:tavLst>
                                    </p:anim>
                                    <p:anim calcmode="lin" valueType="num">
                                      <p:cBhvr>
                                        <p:cTn id="33" dur="1000" fill="hold"/>
                                        <p:tgtEl>
                                          <p:spTgt spid="15367"/>
                                        </p:tgtEl>
                                        <p:attrNameLst>
                                          <p:attrName>ppt_h</p:attrName>
                                        </p:attrNameLst>
                                      </p:cBhvr>
                                      <p:tavLst>
                                        <p:tav tm="0">
                                          <p:val>
                                            <p:fltVal val="0.000000"/>
                                          </p:val>
                                        </p:tav>
                                        <p:tav tm="100000">
                                          <p:val>
                                            <p:strVal val="#ppt_h"/>
                                          </p:val>
                                        </p:tav>
                                      </p:tavLst>
                                    </p:anim>
                                    <p:anim calcmode="lin" valueType="num">
                                      <p:cBhvr>
                                        <p:cTn id="34" dur="1000" fill="hold"/>
                                        <p:tgtEl>
                                          <p:spTgt spid="15367"/>
                                        </p:tgtEl>
                                        <p:attrNameLst>
                                          <p:attrName>style.rotation</p:attrName>
                                        </p:attrNameLst>
                                      </p:cBhvr>
                                      <p:tavLst>
                                        <p:tav tm="0">
                                          <p:val>
                                            <p:fltVal val="90.000000"/>
                                          </p:val>
                                        </p:tav>
                                        <p:tav tm="100000">
                                          <p:val>
                                            <p:fltVal val="0.000000"/>
                                          </p:val>
                                        </p:tav>
                                      </p:tavLst>
                                    </p:anim>
                                    <p:animEffect transition="in" filter="fade">
                                      <p:cBhvr>
                                        <p:cTn id="35" dur="1000"/>
                                        <p:tgtEl>
                                          <p:spTgt spid="1536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iterate type="lt">
                                    <p:tmPct val="5000"/>
                                  </p:iterate>
                                  <p:childTnLst>
                                    <p:set>
                                      <p:cBhvr>
                                        <p:cTn id="39" dur="1" fill="hold">
                                          <p:stCondLst>
                                            <p:cond delay="0"/>
                                          </p:stCondLst>
                                        </p:cTn>
                                        <p:tgtEl>
                                          <p:spTgt spid="15366"/>
                                        </p:tgtEl>
                                        <p:attrNameLst>
                                          <p:attrName>style.visibility</p:attrName>
                                        </p:attrNameLst>
                                      </p:cBhvr>
                                      <p:to>
                                        <p:strVal val="visible"/>
                                      </p:to>
                                    </p:set>
                                    <p:anim calcmode="lin" valueType="num">
                                      <p:cBhvr>
                                        <p:cTn id="40" dur="1000" fill="hold"/>
                                        <p:tgtEl>
                                          <p:spTgt spid="15366"/>
                                        </p:tgtEl>
                                        <p:attrNameLst>
                                          <p:attrName>ppt_w</p:attrName>
                                        </p:attrNameLst>
                                      </p:cBhvr>
                                      <p:tavLst>
                                        <p:tav tm="0">
                                          <p:val>
                                            <p:fltVal val="0.000000"/>
                                          </p:val>
                                        </p:tav>
                                        <p:tav tm="100000">
                                          <p:val>
                                            <p:strVal val="#ppt_w"/>
                                          </p:val>
                                        </p:tav>
                                      </p:tavLst>
                                    </p:anim>
                                    <p:anim calcmode="lin" valueType="num">
                                      <p:cBhvr>
                                        <p:cTn id="41" dur="1000" fill="hold"/>
                                        <p:tgtEl>
                                          <p:spTgt spid="15366"/>
                                        </p:tgtEl>
                                        <p:attrNameLst>
                                          <p:attrName>ppt_h</p:attrName>
                                        </p:attrNameLst>
                                      </p:cBhvr>
                                      <p:tavLst>
                                        <p:tav tm="0">
                                          <p:val>
                                            <p:fltVal val="0.000000"/>
                                          </p:val>
                                        </p:tav>
                                        <p:tav tm="100000">
                                          <p:val>
                                            <p:strVal val="#ppt_h"/>
                                          </p:val>
                                        </p:tav>
                                      </p:tavLst>
                                    </p:anim>
                                    <p:anim calcmode="lin" valueType="num">
                                      <p:cBhvr>
                                        <p:cTn id="42" dur="1000" fill="hold"/>
                                        <p:tgtEl>
                                          <p:spTgt spid="15366"/>
                                        </p:tgtEl>
                                        <p:attrNameLst>
                                          <p:attrName>style.rotation</p:attrName>
                                        </p:attrNameLst>
                                      </p:cBhvr>
                                      <p:tavLst>
                                        <p:tav tm="0">
                                          <p:val>
                                            <p:fltVal val="90.000000"/>
                                          </p:val>
                                        </p:tav>
                                        <p:tav tm="100000">
                                          <p:val>
                                            <p:fltVal val="0.000000"/>
                                          </p:val>
                                        </p:tav>
                                      </p:tavLst>
                                    </p:anim>
                                    <p:animEffect transition="in" filter="fade">
                                      <p:cBhvr>
                                        <p:cTn id="43" dur="1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7" grpId="0"/>
      <p:bldP spid="15369" grpId="0"/>
      <p:bldP spid="15370" grpId="0"/>
      <p:bldP spid="15371" grpId="0"/>
      <p:bldP spid="1537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70658" name="Text Box 4"/>
          <p:cNvSpPr txBox="1"/>
          <p:nvPr/>
        </p:nvSpPr>
        <p:spPr>
          <a:xfrm>
            <a:off x="1214438" y="338138"/>
            <a:ext cx="8039100" cy="558800"/>
          </a:xfrm>
          <a:prstGeom prst="rect">
            <a:avLst/>
          </a:prstGeom>
          <a:noFill/>
          <a:ln w="9525">
            <a:noFill/>
          </a:ln>
        </p:spPr>
        <p:txBody>
          <a:bodyPr anchor="ctr" anchorCtr="0">
            <a:spAutoFit/>
          </a:bodyPr>
          <a:p>
            <a:pPr indent="268605">
              <a:lnSpc>
                <a:spcPct val="95000"/>
              </a:lnSpc>
              <a:spcBef>
                <a:spcPct val="35000"/>
              </a:spcBef>
            </a:pPr>
            <a:r>
              <a:rPr lang="zh-CN" altLang="en-US" sz="3200" dirty="0">
                <a:solidFill>
                  <a:srgbClr val="FF0000"/>
                </a:solidFill>
                <a:latin typeface="楷体_GB2312" pitchFamily="49" charset="-122"/>
                <a:ea typeface="楷体" panose="02010609060101010101" pitchFamily="49" charset="-122"/>
                <a:sym typeface="Arial" panose="020B0604020202020204" pitchFamily="34" charset="0"/>
              </a:rPr>
              <a:t>（三）对外开放</a:t>
            </a:r>
            <a:r>
              <a:rPr lang="zh-CN" altLang="en-US" sz="3200" dirty="0">
                <a:solidFill>
                  <a:srgbClr val="FF0000"/>
                </a:solidFill>
                <a:latin typeface="华文中宋" panose="02010600040101010101" charset="-122"/>
                <a:ea typeface="楷体" panose="02010609060101010101" pitchFamily="49" charset="-122"/>
                <a:sym typeface="Arial" panose="020B0604020202020204" pitchFamily="34" charset="0"/>
              </a:rPr>
              <a:t>——</a:t>
            </a:r>
            <a:r>
              <a:rPr lang="zh-CN" altLang="en-US" sz="3200" dirty="0">
                <a:solidFill>
                  <a:srgbClr val="FF0000"/>
                </a:solidFill>
                <a:latin typeface="楷体_GB2312" pitchFamily="49" charset="-122"/>
                <a:ea typeface="楷体" panose="02010609060101010101" pitchFamily="49" charset="-122"/>
                <a:sym typeface="Arial" panose="020B0604020202020204" pitchFamily="34" charset="0"/>
              </a:rPr>
              <a:t>初步形成格局：</a:t>
            </a:r>
            <a:endParaRPr lang="zh-CN" altLang="en-US" sz="3200" dirty="0">
              <a:solidFill>
                <a:srgbClr val="FF0000"/>
              </a:solidFill>
              <a:latin typeface="楷体_GB2312" pitchFamily="49" charset="-122"/>
              <a:ea typeface="楷体" panose="02010609060101010101" pitchFamily="49" charset="-122"/>
              <a:sym typeface="Arial" panose="020B0604020202020204" pitchFamily="34" charset="0"/>
            </a:endParaRPr>
          </a:p>
        </p:txBody>
      </p:sp>
      <p:sp>
        <p:nvSpPr>
          <p:cNvPr id="82949" name="Text Box 5"/>
          <p:cNvSpPr txBox="1"/>
          <p:nvPr/>
        </p:nvSpPr>
        <p:spPr>
          <a:xfrm>
            <a:off x="1639888" y="1003300"/>
            <a:ext cx="9194800" cy="2245360"/>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sym typeface="宋体" panose="02010600030101010101" pitchFamily="2" charset="-122"/>
              </a:rPr>
              <a:t>1、原因：</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楷体" panose="02010609060101010101" pitchFamily="49" charset="-122"/>
                <a:ea typeface="楷体" panose="02010609060101010101" pitchFamily="49" charset="-122"/>
                <a:sym typeface="宋体" panose="02010600030101010101" pitchFamily="2" charset="-122"/>
              </a:rPr>
              <a:t>（1）当今的世界是开放的世界。 </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楷体" panose="02010609060101010101" pitchFamily="49" charset="-122"/>
                <a:ea typeface="楷体" panose="02010609060101010101" pitchFamily="49" charset="-122"/>
                <a:sym typeface="宋体" panose="02010600030101010101" pitchFamily="2" charset="-122"/>
              </a:rPr>
              <a:t>（2）中国的发展离不开世界。</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楷体" panose="02010609060101010101" pitchFamily="49" charset="-122"/>
                <a:ea typeface="楷体" panose="02010609060101010101" pitchFamily="49" charset="-122"/>
                <a:sym typeface="宋体" panose="02010600030101010101" pitchFamily="2" charset="-122"/>
              </a:rPr>
              <a:t>（3）实行对外开放也是充分发挥社会主义制度优越性，吸取人类文明成果，建设优于资本主义的社会主义的需要。</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p:txBody>
      </p:sp>
      <p:sp>
        <p:nvSpPr>
          <p:cNvPr id="82950" name="Text Box 6"/>
          <p:cNvSpPr txBox="1"/>
          <p:nvPr/>
        </p:nvSpPr>
        <p:spPr>
          <a:xfrm>
            <a:off x="1708150" y="3248025"/>
            <a:ext cx="5080000" cy="521970"/>
          </a:xfrm>
          <a:prstGeom prst="rect">
            <a:avLst/>
          </a:prstGeom>
          <a:noFill/>
          <a:ln w="9525">
            <a:noFill/>
          </a:ln>
        </p:spPr>
        <p:txBody>
          <a:bodyPr anchor="t" anchorCtr="0">
            <a:spAutoFit/>
          </a:bodyPr>
          <a:p>
            <a:r>
              <a:rPr lang="zh-CN" altLang="zh-CN" sz="2800" dirty="0">
                <a:latin typeface="楷体" panose="02010609060101010101" pitchFamily="49" charset="-122"/>
                <a:ea typeface="楷体" panose="02010609060101010101" pitchFamily="49" charset="-122"/>
                <a:sym typeface="宋体" panose="02010600030101010101" pitchFamily="2" charset="-122"/>
              </a:rPr>
              <a:t>2</a:t>
            </a:r>
            <a:r>
              <a:rPr lang="zh-CN" altLang="en-US" sz="2800" dirty="0">
                <a:latin typeface="楷体" panose="02010609060101010101" pitchFamily="49" charset="-122"/>
                <a:ea typeface="楷体" panose="02010609060101010101" pitchFamily="49" charset="-122"/>
                <a:sym typeface="宋体" panose="02010600030101010101" pitchFamily="2" charset="-122"/>
              </a:rPr>
              <a:t>、过程：</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p:txBody>
      </p:sp>
      <p:sp>
        <p:nvSpPr>
          <p:cNvPr id="82951" name="Text Box 7"/>
          <p:cNvSpPr txBox="1"/>
          <p:nvPr/>
        </p:nvSpPr>
        <p:spPr>
          <a:xfrm>
            <a:off x="1638300" y="3709988"/>
            <a:ext cx="8915400" cy="3620135"/>
          </a:xfrm>
          <a:prstGeom prst="rect">
            <a:avLst/>
          </a:prstGeom>
          <a:noFill/>
          <a:ln w="9525">
            <a:noFill/>
          </a:ln>
        </p:spPr>
        <p:txBody>
          <a:bodyPr anchor="t" anchorCtr="0">
            <a:spAutoFit/>
          </a:bodyPr>
          <a:p>
            <a:pPr>
              <a:lnSpc>
                <a:spcPct val="90000"/>
              </a:lnSpc>
            </a:pPr>
            <a:r>
              <a:rPr lang="zh-CN" altLang="en-US" sz="2800" dirty="0">
                <a:latin typeface="楷体" panose="02010609060101010101" pitchFamily="49" charset="-122"/>
                <a:ea typeface="楷体" panose="02010609060101010101" pitchFamily="49" charset="-122"/>
              </a:rPr>
              <a:t>（1）1980年，设立经济特区（海南深厦五头珠）。</a:t>
            </a:r>
            <a:endParaRPr lang="zh-CN" altLang="en-US" sz="2800" dirty="0">
              <a:latin typeface="楷体" panose="02010609060101010101" pitchFamily="49" charset="-122"/>
              <a:ea typeface="楷体" panose="02010609060101010101" pitchFamily="49" charset="-122"/>
            </a:endParaRPr>
          </a:p>
          <a:p>
            <a:pPr>
              <a:lnSpc>
                <a:spcPct val="90000"/>
              </a:lnSpc>
            </a:pPr>
            <a:r>
              <a:rPr lang="zh-CN" altLang="en-US" sz="2800" dirty="0">
                <a:latin typeface="楷体" panose="02010609060101010101" pitchFamily="49" charset="-122"/>
                <a:ea typeface="楷体" panose="02010609060101010101" pitchFamily="49" charset="-122"/>
              </a:rPr>
              <a:t>（2）1984年，开放14个沿海港口城市。</a:t>
            </a:r>
            <a:endParaRPr lang="zh-CN" altLang="en-US" sz="2800" dirty="0">
              <a:latin typeface="楷体" panose="02010609060101010101" pitchFamily="49" charset="-122"/>
              <a:ea typeface="楷体" panose="02010609060101010101" pitchFamily="49" charset="-122"/>
            </a:endParaRPr>
          </a:p>
          <a:p>
            <a:pPr>
              <a:lnSpc>
                <a:spcPct val="90000"/>
              </a:lnSpc>
            </a:pPr>
            <a:r>
              <a:rPr lang="zh-CN" altLang="en-US" sz="2800" dirty="0">
                <a:latin typeface="楷体" panose="02010609060101010101" pitchFamily="49" charset="-122"/>
                <a:ea typeface="楷体" panose="02010609060101010101" pitchFamily="49" charset="-122"/>
              </a:rPr>
              <a:t>（3）1985年后，长江三角洲、珠江三角洲、闽东南地区和环渤海地区被辟为沿海经济开放区。</a:t>
            </a:r>
            <a:endParaRPr lang="zh-CN" altLang="en-US" sz="2800" dirty="0">
              <a:latin typeface="楷体" panose="02010609060101010101" pitchFamily="49" charset="-122"/>
              <a:ea typeface="楷体" panose="02010609060101010101" pitchFamily="49" charset="-122"/>
            </a:endParaRPr>
          </a:p>
          <a:p>
            <a:pPr>
              <a:lnSpc>
                <a:spcPct val="90000"/>
              </a:lnSpc>
            </a:pPr>
            <a:r>
              <a:rPr lang="zh-CN" altLang="en-US" sz="2800" dirty="0">
                <a:latin typeface="楷体" panose="02010609060101010101" pitchFamily="49" charset="-122"/>
                <a:ea typeface="楷体" panose="02010609060101010101" pitchFamily="49" charset="-122"/>
              </a:rPr>
              <a:t>（4）兴办经济技术开发区</a:t>
            </a:r>
            <a:endParaRPr lang="zh-CN" altLang="en-US" sz="2800" dirty="0">
              <a:latin typeface="楷体" panose="02010609060101010101" pitchFamily="49" charset="-122"/>
              <a:ea typeface="楷体" panose="02010609060101010101" pitchFamily="49" charset="-122"/>
            </a:endParaRPr>
          </a:p>
          <a:p>
            <a:pPr>
              <a:lnSpc>
                <a:spcPct val="90000"/>
              </a:lnSpc>
            </a:pPr>
            <a:endParaRPr lang="zh-CN" altLang="en-US" sz="2800" dirty="0">
              <a:latin typeface="楷体" panose="02010609060101010101" pitchFamily="49" charset="-122"/>
              <a:ea typeface="楷体" panose="02010609060101010101" pitchFamily="49" charset="-122"/>
            </a:endParaRPr>
          </a:p>
          <a:p>
            <a:pPr>
              <a:lnSpc>
                <a:spcPct val="90000"/>
              </a:lnSpc>
            </a:pPr>
            <a:r>
              <a:rPr lang="zh-CN" altLang="en-US" sz="2800" dirty="0">
                <a:latin typeface="楷体" panose="02010609060101010101" pitchFamily="49" charset="-122"/>
                <a:ea typeface="楷体" panose="02010609060101010101" pitchFamily="49" charset="-122"/>
              </a:rPr>
              <a:t>（5）1990年，开发开放上海浦东。</a:t>
            </a:r>
            <a:endParaRPr lang="zh-CN" altLang="en-US" sz="2800" dirty="0">
              <a:latin typeface="楷体" panose="02010609060101010101" pitchFamily="49" charset="-122"/>
              <a:ea typeface="楷体" panose="02010609060101010101" pitchFamily="49" charset="-122"/>
            </a:endParaRPr>
          </a:p>
          <a:p>
            <a:pPr>
              <a:lnSpc>
                <a:spcPct val="90000"/>
              </a:lnSpc>
            </a:pPr>
            <a:endParaRPr lang="zh-CN" altLang="en-US" sz="2800" dirty="0">
              <a:latin typeface="楷体" panose="02010609060101010101" pitchFamily="49" charset="-122"/>
              <a:ea typeface="楷体" panose="02010609060101010101" pitchFamily="49" charset="-122"/>
            </a:endParaRPr>
          </a:p>
          <a:p>
            <a:endParaRPr lang="zh-CN" altLang="en-US" sz="2800" b="0"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2949">
                                            <p:txEl>
                                              <p:charRg st="0" end="6"/>
                                            </p:txEl>
                                          </p:spTgt>
                                        </p:tgtEl>
                                        <p:attrNameLst>
                                          <p:attrName>style.visibility</p:attrName>
                                        </p:attrNameLst>
                                      </p:cBhvr>
                                      <p:to>
                                        <p:strVal val="visible"/>
                                      </p:to>
                                    </p:set>
                                    <p:animEffect transition="in" filter="blinds(horizontal)">
                                      <p:cBhvr>
                                        <p:cTn id="7" dur="500"/>
                                        <p:tgtEl>
                                          <p:spTgt spid="82949">
                                            <p:txEl>
                                              <p:charRg st="0"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2949">
                                            <p:txEl>
                                              <p:charRg st="6" end="23"/>
                                            </p:txEl>
                                          </p:spTgt>
                                        </p:tgtEl>
                                        <p:attrNameLst>
                                          <p:attrName>style.visibility</p:attrName>
                                        </p:attrNameLst>
                                      </p:cBhvr>
                                      <p:to>
                                        <p:strVal val="visible"/>
                                      </p:to>
                                    </p:set>
                                    <p:animEffect transition="in" filter="blinds(horizontal)">
                                      <p:cBhvr>
                                        <p:cTn id="10" dur="500"/>
                                        <p:tgtEl>
                                          <p:spTgt spid="82949">
                                            <p:txEl>
                                              <p:charRg st="6" end="2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2949">
                                            <p:txEl>
                                              <p:charRg st="23" end="38"/>
                                            </p:txEl>
                                          </p:spTgt>
                                        </p:tgtEl>
                                        <p:attrNameLst>
                                          <p:attrName>style.visibility</p:attrName>
                                        </p:attrNameLst>
                                      </p:cBhvr>
                                      <p:to>
                                        <p:strVal val="visible"/>
                                      </p:to>
                                    </p:set>
                                    <p:animEffect transition="in" filter="blinds(horizontal)">
                                      <p:cBhvr>
                                        <p:cTn id="13" dur="500"/>
                                        <p:tgtEl>
                                          <p:spTgt spid="82949">
                                            <p:txEl>
                                              <p:charRg st="23" end="3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2949">
                                            <p:txEl>
                                              <p:charRg st="38" end="90"/>
                                            </p:txEl>
                                          </p:spTgt>
                                        </p:tgtEl>
                                        <p:attrNameLst>
                                          <p:attrName>style.visibility</p:attrName>
                                        </p:attrNameLst>
                                      </p:cBhvr>
                                      <p:to>
                                        <p:strVal val="visible"/>
                                      </p:to>
                                    </p:set>
                                    <p:animEffect transition="in" filter="blinds(horizontal)">
                                      <p:cBhvr>
                                        <p:cTn id="16" dur="500"/>
                                        <p:tgtEl>
                                          <p:spTgt spid="82949">
                                            <p:txEl>
                                              <p:charRg st="38" end="9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2950"/>
                                        </p:tgtEl>
                                        <p:attrNameLst>
                                          <p:attrName>style.visibility</p:attrName>
                                        </p:attrNameLst>
                                      </p:cBhvr>
                                      <p:to>
                                        <p:strVal val="visible"/>
                                      </p:to>
                                    </p:set>
                                    <p:animEffect transition="in" filter="blinds(horizontal)">
                                      <p:cBhvr>
                                        <p:cTn id="21" dur="500"/>
                                        <p:tgtEl>
                                          <p:spTgt spid="8295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82951"/>
                                        </p:tgtEl>
                                        <p:attrNameLst>
                                          <p:attrName>style.visibility</p:attrName>
                                        </p:attrNameLst>
                                      </p:cBhvr>
                                      <p:to>
                                        <p:strVal val="visible"/>
                                      </p:to>
                                    </p:set>
                                    <p:animEffect transition="in" filter="blinds(horizontal)">
                                      <p:cBhvr>
                                        <p:cTn id="26" dur="500"/>
                                        <p:tgtEl>
                                          <p:spTgt spid="82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bldLvl="0"/>
      <p:bldP spid="82951" grpId="0" bldLvl="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87047" name="Text Box 7"/>
          <p:cNvSpPr txBox="1"/>
          <p:nvPr/>
        </p:nvSpPr>
        <p:spPr>
          <a:xfrm>
            <a:off x="2317750" y="660400"/>
            <a:ext cx="6856413" cy="4030980"/>
          </a:xfrm>
          <a:prstGeom prst="rect">
            <a:avLst/>
          </a:prstGeom>
          <a:noFill/>
          <a:ln w="9525">
            <a:noFill/>
          </a:ln>
        </p:spPr>
        <p:txBody>
          <a:bodyPr wrap="square" anchor="t" anchorCtr="0">
            <a:spAutoFit/>
          </a:bodyPr>
          <a:p>
            <a:r>
              <a:rPr lang="zh-CN" altLang="en-US" sz="3200" dirty="0">
                <a:latin typeface="楷体" panose="02010609060101010101" pitchFamily="49" charset="-122"/>
                <a:ea typeface="楷体" panose="02010609060101010101" pitchFamily="49" charset="-122"/>
                <a:sym typeface="宋体" panose="02010600030101010101" pitchFamily="2" charset="-122"/>
              </a:rPr>
              <a:t>3、特点：</a:t>
            </a:r>
            <a:endParaRPr lang="zh-CN" altLang="en-US" sz="3200" dirty="0">
              <a:latin typeface="楷体" panose="02010609060101010101" pitchFamily="49" charset="-122"/>
              <a:ea typeface="楷体" panose="02010609060101010101" pitchFamily="49" charset="-122"/>
              <a:sym typeface="宋体" panose="02010600030101010101" pitchFamily="2" charset="-122"/>
            </a:endParaRPr>
          </a:p>
          <a:p>
            <a:r>
              <a:rPr lang="zh-CN" altLang="en-US" sz="3200" dirty="0">
                <a:latin typeface="楷体" panose="02010609060101010101" pitchFamily="49" charset="-122"/>
                <a:ea typeface="楷体" panose="02010609060101010101" pitchFamily="49" charset="-122"/>
                <a:sym typeface="宋体" panose="02010600030101010101" pitchFamily="2" charset="-122"/>
              </a:rPr>
              <a:t>    形成经济特区—沿海开放城市—沿海经济开放区——内地，全方位、多层次、宽领域、点面结合的对外开放格局。</a:t>
            </a:r>
            <a:endParaRPr lang="zh-CN" altLang="en-US" sz="3200" dirty="0">
              <a:latin typeface="楷体" panose="02010609060101010101" pitchFamily="49" charset="-122"/>
              <a:ea typeface="楷体" panose="02010609060101010101" pitchFamily="49" charset="-122"/>
              <a:sym typeface="宋体" panose="02010600030101010101" pitchFamily="2" charset="-122"/>
            </a:endParaRPr>
          </a:p>
          <a:p>
            <a:r>
              <a:rPr lang="zh-CN" altLang="en-US" sz="3200" dirty="0">
                <a:latin typeface="楷体" panose="02010609060101010101" pitchFamily="49" charset="-122"/>
                <a:ea typeface="楷体" panose="02010609060101010101" pitchFamily="49" charset="-122"/>
                <a:sym typeface="宋体" panose="02010600030101010101" pitchFamily="2" charset="-122"/>
              </a:rPr>
              <a:t>4、意义:</a:t>
            </a:r>
            <a:endParaRPr lang="zh-CN" altLang="en-US" sz="3200" dirty="0">
              <a:latin typeface="楷体" panose="02010609060101010101" pitchFamily="49" charset="-122"/>
              <a:ea typeface="楷体" panose="02010609060101010101" pitchFamily="49" charset="-122"/>
              <a:sym typeface="宋体" panose="02010600030101010101" pitchFamily="2" charset="-122"/>
            </a:endParaRPr>
          </a:p>
          <a:p>
            <a:r>
              <a:rPr lang="zh-CN" altLang="en-US" sz="3200" dirty="0">
                <a:latin typeface="楷体" panose="02010609060101010101" pitchFamily="49" charset="-122"/>
                <a:ea typeface="楷体" panose="02010609060101010101" pitchFamily="49" charset="-122"/>
                <a:sym typeface="宋体" panose="02010600030101010101" pitchFamily="2" charset="-122"/>
              </a:rPr>
              <a:t>    有力地推动了社会主义现代化的建设的发展。</a:t>
            </a:r>
            <a:endParaRPr lang="zh-CN" altLang="en-US" sz="3200" dirty="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7047"/>
                                        </p:tgtEl>
                                        <p:attrNameLst>
                                          <p:attrName>style.visibility</p:attrName>
                                        </p:attrNameLst>
                                      </p:cBhvr>
                                      <p:to>
                                        <p:strVal val="visible"/>
                                      </p:to>
                                    </p:set>
                                    <p:animEffect transition="in" filter="blinds(horizontal)">
                                      <p:cBhvr>
                                        <p:cTn id="7" dur="500"/>
                                        <p:tgtEl>
                                          <p:spTgt spid="87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ldLvl="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5"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72706" name="Text Box 4"/>
          <p:cNvSpPr txBox="1"/>
          <p:nvPr/>
        </p:nvSpPr>
        <p:spPr>
          <a:xfrm>
            <a:off x="1196975" y="293688"/>
            <a:ext cx="8039100" cy="558800"/>
          </a:xfrm>
          <a:prstGeom prst="rect">
            <a:avLst/>
          </a:prstGeom>
          <a:noFill/>
          <a:ln w="9525">
            <a:noFill/>
          </a:ln>
        </p:spPr>
        <p:txBody>
          <a:bodyPr anchor="ctr" anchorCtr="0">
            <a:spAutoFit/>
          </a:bodyPr>
          <a:p>
            <a:pPr indent="268605">
              <a:lnSpc>
                <a:spcPct val="95000"/>
              </a:lnSpc>
              <a:spcBef>
                <a:spcPct val="35000"/>
              </a:spcBef>
            </a:pPr>
            <a:r>
              <a:rPr lang="zh-CN" altLang="en-US" sz="3200" dirty="0">
                <a:solidFill>
                  <a:srgbClr val="FF0000"/>
                </a:solidFill>
                <a:latin typeface="楷体_GB2312" pitchFamily="49" charset="-122"/>
                <a:ea typeface="楷体" panose="02010609060101010101" pitchFamily="49" charset="-122"/>
                <a:sym typeface="Arial" panose="020B0604020202020204" pitchFamily="34" charset="0"/>
              </a:rPr>
              <a:t>（四）社会主义市场经济体制建立：</a:t>
            </a:r>
            <a:endParaRPr lang="zh-CN" altLang="en-US" sz="3200" dirty="0">
              <a:solidFill>
                <a:srgbClr val="FF0000"/>
              </a:solidFill>
              <a:latin typeface="楷体_GB2312" pitchFamily="49" charset="-122"/>
              <a:ea typeface="楷体" panose="02010609060101010101" pitchFamily="49" charset="-122"/>
              <a:sym typeface="Arial" panose="020B0604020202020204" pitchFamily="34" charset="0"/>
            </a:endParaRPr>
          </a:p>
        </p:txBody>
      </p:sp>
      <p:sp>
        <p:nvSpPr>
          <p:cNvPr id="88069" name="Text Box 5"/>
          <p:cNvSpPr txBox="1"/>
          <p:nvPr/>
        </p:nvSpPr>
        <p:spPr>
          <a:xfrm>
            <a:off x="1719263" y="1165225"/>
            <a:ext cx="8609012" cy="4831080"/>
          </a:xfrm>
          <a:prstGeom prst="rect">
            <a:avLst/>
          </a:prstGeom>
          <a:noFill/>
          <a:ln w="9525">
            <a:noFill/>
          </a:ln>
        </p:spPr>
        <p:txBody>
          <a:bodyPr anchor="t" anchorCtr="0">
            <a:spAutoFit/>
          </a:bodyPr>
          <a:p>
            <a:r>
              <a:rPr lang="zh-CN" altLang="en-US" sz="2800" dirty="0">
                <a:latin typeface="楷体" panose="02010609060101010101" pitchFamily="49" charset="-122"/>
                <a:ea typeface="楷体" panose="02010609060101010101" pitchFamily="49" charset="-122"/>
                <a:sym typeface="宋体" panose="02010600030101010101" pitchFamily="2" charset="-122"/>
              </a:rPr>
              <a:t>1、背景</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楷体" panose="02010609060101010101" pitchFamily="49" charset="-122"/>
                <a:ea typeface="楷体" panose="02010609060101010101" pitchFamily="49" charset="-122"/>
                <a:sym typeface="宋体" panose="02010600030101010101" pitchFamily="2" charset="-122"/>
              </a:rPr>
              <a:t>（1）必要性：</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楷体" panose="02010609060101010101" pitchFamily="49" charset="-122"/>
                <a:ea typeface="楷体" panose="02010609060101010101" pitchFamily="49" charset="-122"/>
                <a:sym typeface="宋体" panose="02010600030101010101" pitchFamily="2" charset="-122"/>
              </a:rPr>
              <a:t>①单一的计划经济体制，严重地束缚生产力的发展</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楷体" panose="02010609060101010101" pitchFamily="49" charset="-122"/>
                <a:ea typeface="楷体" panose="02010609060101010101" pitchFamily="49" charset="-122"/>
                <a:sym typeface="宋体" panose="02010600030101010101" pitchFamily="2" charset="-122"/>
              </a:rPr>
              <a:t>②1989年前后，改革面临复杂的国内外斗争</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Arial" panose="020B0604020202020204" pitchFamily="34" charset="0"/>
                <a:ea typeface="宋体" panose="02010600030101010101" pitchFamily="2" charset="-122"/>
                <a:sym typeface="宋体" panose="02010600030101010101" pitchFamily="2" charset="-122"/>
              </a:rPr>
              <a:t>（2）</a:t>
            </a:r>
            <a:r>
              <a:rPr lang="zh-CN" altLang="en-US" sz="2800" dirty="0">
                <a:latin typeface="楷体" panose="02010609060101010101" pitchFamily="49" charset="-122"/>
                <a:ea typeface="楷体" panose="02010609060101010101" pitchFamily="49" charset="-122"/>
                <a:sym typeface="宋体" panose="02010600030101010101" pitchFamily="2" charset="-122"/>
              </a:rPr>
              <a:t>可能性：</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楷体" panose="02010609060101010101" pitchFamily="49" charset="-122"/>
                <a:ea typeface="楷体" panose="02010609060101010101" pitchFamily="49" charset="-122"/>
                <a:sym typeface="宋体" panose="02010600030101010101" pitchFamily="2" charset="-122"/>
              </a:rPr>
              <a:t>①改革开放后，生产力的解放和发展（物质基础）</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楷体" panose="02010609060101010101" pitchFamily="49" charset="-122"/>
                <a:ea typeface="楷体" panose="02010609060101010101" pitchFamily="49" charset="-122"/>
                <a:sym typeface="宋体" panose="02010600030101010101" pitchFamily="2" charset="-122"/>
              </a:rPr>
              <a:t>②邓小平南巡讲话，冲破思想束缚（思想基础）</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楷体" panose="02010609060101010101" pitchFamily="49" charset="-122"/>
                <a:ea typeface="楷体" panose="02010609060101010101" pitchFamily="49" charset="-122"/>
                <a:sym typeface="宋体" panose="02010600030101010101" pitchFamily="2" charset="-122"/>
              </a:rPr>
              <a:t>2、重要决策：</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a:p>
            <a:r>
              <a:rPr lang="zh-CN" altLang="en-US" sz="2800" dirty="0">
                <a:latin typeface="楷体" panose="02010609060101010101" pitchFamily="49" charset="-122"/>
                <a:ea typeface="楷体" panose="02010609060101010101" pitchFamily="49" charset="-122"/>
                <a:sym typeface="宋体" panose="02010600030101010101" pitchFamily="2" charset="-122"/>
              </a:rPr>
              <a:t>     1992年12月，中共十四大明确中国经济体制改革的目标是建立社会主义市场经济体制。（以市场配置资源为主，国家宏观调控为辅）</a:t>
            </a:r>
            <a:endParaRPr lang="zh-CN" altLang="en-US" sz="2800" dirty="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8069">
                                            <p:txEl>
                                              <p:charRg st="0" end="5"/>
                                            </p:txEl>
                                          </p:spTgt>
                                        </p:tgtEl>
                                        <p:attrNameLst>
                                          <p:attrName>style.visibility</p:attrName>
                                        </p:attrNameLst>
                                      </p:cBhvr>
                                      <p:to>
                                        <p:strVal val="visible"/>
                                      </p:to>
                                    </p:set>
                                    <p:animEffect transition="in" filter="blinds(horizontal)">
                                      <p:cBhvr>
                                        <p:cTn id="7" dur="500"/>
                                        <p:tgtEl>
                                          <p:spTgt spid="88069">
                                            <p:txEl>
                                              <p:charRg st="0"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8069">
                                            <p:txEl>
                                              <p:charRg st="5" end="13"/>
                                            </p:txEl>
                                          </p:spTgt>
                                        </p:tgtEl>
                                        <p:attrNameLst>
                                          <p:attrName>style.visibility</p:attrName>
                                        </p:attrNameLst>
                                      </p:cBhvr>
                                      <p:to>
                                        <p:strVal val="visible"/>
                                      </p:to>
                                    </p:set>
                                    <p:animEffect transition="in" filter="blinds(horizontal)">
                                      <p:cBhvr>
                                        <p:cTn id="12" dur="500"/>
                                        <p:tgtEl>
                                          <p:spTgt spid="88069">
                                            <p:txEl>
                                              <p:charRg st="5" end="1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88069">
                                            <p:txEl>
                                              <p:charRg st="13" end="36"/>
                                            </p:txEl>
                                          </p:spTgt>
                                        </p:tgtEl>
                                        <p:attrNameLst>
                                          <p:attrName>style.visibility</p:attrName>
                                        </p:attrNameLst>
                                      </p:cBhvr>
                                      <p:to>
                                        <p:strVal val="visible"/>
                                      </p:to>
                                    </p:set>
                                    <p:animEffect transition="in" filter="blinds(horizontal)">
                                      <p:cBhvr>
                                        <p:cTn id="15" dur="500"/>
                                        <p:tgtEl>
                                          <p:spTgt spid="88069">
                                            <p:txEl>
                                              <p:charRg st="13" end="3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88069">
                                            <p:txEl>
                                              <p:charRg st="36" end="58"/>
                                            </p:txEl>
                                          </p:spTgt>
                                        </p:tgtEl>
                                        <p:attrNameLst>
                                          <p:attrName>style.visibility</p:attrName>
                                        </p:attrNameLst>
                                      </p:cBhvr>
                                      <p:to>
                                        <p:strVal val="visible"/>
                                      </p:to>
                                    </p:set>
                                    <p:animEffect transition="in" filter="blinds(horizontal)">
                                      <p:cBhvr>
                                        <p:cTn id="18" dur="500"/>
                                        <p:tgtEl>
                                          <p:spTgt spid="88069">
                                            <p:txEl>
                                              <p:charRg st="36" end="58"/>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88069">
                                            <p:txEl>
                                              <p:charRg st="58" end="66"/>
                                            </p:txEl>
                                          </p:spTgt>
                                        </p:tgtEl>
                                        <p:attrNameLst>
                                          <p:attrName>style.visibility</p:attrName>
                                        </p:attrNameLst>
                                      </p:cBhvr>
                                      <p:to>
                                        <p:strVal val="visible"/>
                                      </p:to>
                                    </p:set>
                                    <p:animEffect transition="in" filter="blinds(horizontal)">
                                      <p:cBhvr>
                                        <p:cTn id="23" dur="500"/>
                                        <p:tgtEl>
                                          <p:spTgt spid="88069">
                                            <p:txEl>
                                              <p:charRg st="58" end="6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88069">
                                            <p:txEl>
                                              <p:charRg st="66" end="89"/>
                                            </p:txEl>
                                          </p:spTgt>
                                        </p:tgtEl>
                                        <p:attrNameLst>
                                          <p:attrName>style.visibility</p:attrName>
                                        </p:attrNameLst>
                                      </p:cBhvr>
                                      <p:to>
                                        <p:strVal val="visible"/>
                                      </p:to>
                                    </p:set>
                                    <p:animEffect transition="in" filter="blinds(horizontal)">
                                      <p:cBhvr>
                                        <p:cTn id="26" dur="500"/>
                                        <p:tgtEl>
                                          <p:spTgt spid="88069">
                                            <p:txEl>
                                              <p:charRg st="66" end="89"/>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88069">
                                            <p:txEl>
                                              <p:charRg st="89" end="111"/>
                                            </p:txEl>
                                          </p:spTgt>
                                        </p:tgtEl>
                                        <p:attrNameLst>
                                          <p:attrName>style.visibility</p:attrName>
                                        </p:attrNameLst>
                                      </p:cBhvr>
                                      <p:to>
                                        <p:strVal val="visible"/>
                                      </p:to>
                                    </p:set>
                                    <p:animEffect transition="in" filter="blinds(horizontal)">
                                      <p:cBhvr>
                                        <p:cTn id="29" dur="500"/>
                                        <p:tgtEl>
                                          <p:spTgt spid="88069">
                                            <p:txEl>
                                              <p:charRg st="89" end="11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8069">
                                            <p:txEl>
                                              <p:charRg st="111" end="119"/>
                                            </p:txEl>
                                          </p:spTgt>
                                        </p:tgtEl>
                                        <p:attrNameLst>
                                          <p:attrName>style.visibility</p:attrName>
                                        </p:attrNameLst>
                                      </p:cBhvr>
                                      <p:to>
                                        <p:strVal val="visible"/>
                                      </p:to>
                                    </p:set>
                                    <p:animEffect transition="in" filter="blinds(horizontal)">
                                      <p:cBhvr>
                                        <p:cTn id="34" dur="500"/>
                                        <p:tgtEl>
                                          <p:spTgt spid="88069">
                                            <p:txEl>
                                              <p:charRg st="111" end="119"/>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88069">
                                            <p:txEl>
                                              <p:charRg st="119" end="187"/>
                                            </p:txEl>
                                          </p:spTgt>
                                        </p:tgtEl>
                                        <p:attrNameLst>
                                          <p:attrName>style.visibility</p:attrName>
                                        </p:attrNameLst>
                                      </p:cBhvr>
                                      <p:to>
                                        <p:strVal val="visible"/>
                                      </p:to>
                                    </p:set>
                                    <p:animEffect transition="in" filter="blinds(horizontal)">
                                      <p:cBhvr>
                                        <p:cTn id="37" dur="500"/>
                                        <p:tgtEl>
                                          <p:spTgt spid="88069">
                                            <p:txEl>
                                              <p:charRg st="119" end="18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29"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89093" name="Text Box 5"/>
          <p:cNvSpPr txBox="1"/>
          <p:nvPr/>
        </p:nvSpPr>
        <p:spPr>
          <a:xfrm>
            <a:off x="1670050" y="579438"/>
            <a:ext cx="9037638" cy="4399915"/>
          </a:xfrm>
          <a:prstGeom prst="rect">
            <a:avLst/>
          </a:prstGeom>
          <a:noFill/>
          <a:ln w="9525">
            <a:noFill/>
          </a:ln>
        </p:spPr>
        <p:txBody>
          <a:bodyPr wrap="square" anchor="t" anchorCtr="0">
            <a:spAutoFit/>
          </a:bodyPr>
          <a:p>
            <a:r>
              <a:rPr lang="zh-CN" altLang="en-US" sz="2800" dirty="0">
                <a:latin typeface="楷体" panose="02010609060101010101" pitchFamily="49" charset="-122"/>
                <a:ea typeface="楷体" panose="02010609060101010101" pitchFamily="49" charset="-122"/>
                <a:sym typeface="宋体" panose="02010600030101010101" pitchFamily="2" charset="-122"/>
              </a:rPr>
              <a:t>3、</a:t>
            </a:r>
            <a:r>
              <a:rPr lang="zh-CN" altLang="en-US" sz="2800" dirty="0">
                <a:latin typeface="楷体" panose="02010609060101010101" pitchFamily="49" charset="-122"/>
                <a:ea typeface="楷体" panose="02010609060101010101" pitchFamily="49" charset="-122"/>
              </a:rPr>
              <a:t>过程：</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（1）1992年邓小平南方谈话：计划和市场都是经济手段.</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（2）1992年十四大：明确经济体制改革目标是建立社会主义市场经济体制。</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（3）1997年十五大：进一步完善社会主义市场经济理论。</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4</a:t>
            </a:r>
            <a:r>
              <a:rPr lang="zh-CN" altLang="en-US" sz="2800" dirty="0">
                <a:latin typeface="楷体" panose="02010609060101010101" pitchFamily="49" charset="-122"/>
                <a:ea typeface="楷体" panose="02010609060101010101" pitchFamily="49" charset="-122"/>
              </a:rPr>
              <a:t>）到21C初，我国初步建立了社会主义市场经济体制。4、基本特征：以公有制为主体,多种所有经济共同发展</a:t>
            </a:r>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资源配置方式的转变,由行政手段为主——以市场配置为主.</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a:p>
            <a:r>
              <a:rPr lang="zh-CN" altLang="en-US" sz="2800" dirty="0">
                <a:latin typeface="楷体" panose="02010609060101010101" pitchFamily="49" charset="-122"/>
                <a:ea typeface="楷体" panose="02010609060101010101" pitchFamily="49" charset="-122"/>
                <a:sym typeface="Arial" panose="020B0604020202020204" pitchFamily="34" charset="0"/>
              </a:rPr>
              <a:t>5、缺陷：盲目性，破坏性。因此要加强国家的宏观调控。</a:t>
            </a:r>
            <a:endParaRPr lang="zh-CN" altLang="en-US" sz="2800" dirty="0">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9093">
                                            <p:txEl>
                                              <p:charRg st="0" end="6"/>
                                            </p:txEl>
                                          </p:spTgt>
                                        </p:tgtEl>
                                        <p:attrNameLst>
                                          <p:attrName>style.visibility</p:attrName>
                                        </p:attrNameLst>
                                      </p:cBhvr>
                                      <p:to>
                                        <p:strVal val="visible"/>
                                      </p:to>
                                    </p:set>
                                    <p:animEffect transition="in" filter="blinds(horizontal)">
                                      <p:cBhvr>
                                        <p:cTn id="7" dur="500"/>
                                        <p:tgtEl>
                                          <p:spTgt spid="89093">
                                            <p:txEl>
                                              <p:charRg st="0"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9093">
                                            <p:txEl>
                                              <p:charRg st="6" end="35"/>
                                            </p:txEl>
                                          </p:spTgt>
                                        </p:tgtEl>
                                        <p:attrNameLst>
                                          <p:attrName>style.visibility</p:attrName>
                                        </p:attrNameLst>
                                      </p:cBhvr>
                                      <p:to>
                                        <p:strVal val="visible"/>
                                      </p:to>
                                    </p:set>
                                    <p:animEffect transition="in" filter="blinds(horizontal)">
                                      <p:cBhvr>
                                        <p:cTn id="12" dur="500"/>
                                        <p:tgtEl>
                                          <p:spTgt spid="89093">
                                            <p:txEl>
                                              <p:charRg st="6" end="35"/>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89093">
                                            <p:txEl>
                                              <p:charRg st="35" end="72"/>
                                            </p:txEl>
                                          </p:spTgt>
                                        </p:tgtEl>
                                        <p:attrNameLst>
                                          <p:attrName>style.visibility</p:attrName>
                                        </p:attrNameLst>
                                      </p:cBhvr>
                                      <p:to>
                                        <p:strVal val="visible"/>
                                      </p:to>
                                    </p:set>
                                    <p:animEffect transition="in" filter="blinds(horizontal)">
                                      <p:cBhvr>
                                        <p:cTn id="15" dur="500"/>
                                        <p:tgtEl>
                                          <p:spTgt spid="89093">
                                            <p:txEl>
                                              <p:charRg st="35" end="7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89093">
                                            <p:txEl>
                                              <p:charRg st="72" end="107"/>
                                            </p:txEl>
                                          </p:spTgt>
                                        </p:tgtEl>
                                        <p:attrNameLst>
                                          <p:attrName>style.visibility</p:attrName>
                                        </p:attrNameLst>
                                      </p:cBhvr>
                                      <p:to>
                                        <p:strVal val="visible"/>
                                      </p:to>
                                    </p:set>
                                    <p:animEffect transition="in" filter="blinds(horizontal)">
                                      <p:cBhvr>
                                        <p:cTn id="18" dur="500"/>
                                        <p:tgtEl>
                                          <p:spTgt spid="89093">
                                            <p:txEl>
                                              <p:charRg st="72" end="10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89093">
                                            <p:txEl>
                                              <p:charRg st="136" end="190"/>
                                            </p:txEl>
                                          </p:spTgt>
                                        </p:tgtEl>
                                        <p:attrNameLst>
                                          <p:attrName>style.visibility</p:attrName>
                                        </p:attrNameLst>
                                      </p:cBhvr>
                                      <p:to>
                                        <p:strVal val="visible"/>
                                      </p:to>
                                    </p:set>
                                    <p:animEffect transition="in" filter="blinds(horizontal)">
                                      <p:cBhvr>
                                        <p:cTn id="21" dur="500"/>
                                        <p:tgtEl>
                                          <p:spTgt spid="89093">
                                            <p:txEl>
                                              <p:charRg st="136" end="19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9093">
                                            <p:txEl>
                                              <p:charRg st="136" end="190"/>
                                            </p:txEl>
                                          </p:spTgt>
                                        </p:tgtEl>
                                        <p:attrNameLst>
                                          <p:attrName>style.visibility</p:attrName>
                                        </p:attrNameLst>
                                      </p:cBhvr>
                                      <p:to>
                                        <p:strVal val="visible"/>
                                      </p:to>
                                    </p:set>
                                    <p:animEffect transition="in" filter="blinds(horizontal)">
                                      <p:cBhvr>
                                        <p:cTn id="26" dur="500"/>
                                        <p:tgtEl>
                                          <p:spTgt spid="89093">
                                            <p:txEl>
                                              <p:charRg st="136" end="190"/>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89093">
                                            <p:txEl>
                                              <p:charRg st="190" end="218"/>
                                            </p:txEl>
                                          </p:spTgt>
                                        </p:tgtEl>
                                        <p:attrNameLst>
                                          <p:attrName>style.visibility</p:attrName>
                                        </p:attrNameLst>
                                      </p:cBhvr>
                                      <p:to>
                                        <p:strVal val="visible"/>
                                      </p:to>
                                    </p:set>
                                    <p:animEffect transition="in" filter="blinds(horizontal)">
                                      <p:cBhvr>
                                        <p:cTn id="29" dur="500"/>
                                        <p:tgtEl>
                                          <p:spTgt spid="89093">
                                            <p:txEl>
                                              <p:charRg st="190" end="218"/>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89093">
                                            <p:txEl>
                                              <p:charRg st="218" end="245"/>
                                            </p:txEl>
                                          </p:spTgt>
                                        </p:tgtEl>
                                        <p:attrNameLst>
                                          <p:attrName>style.visibility</p:attrName>
                                        </p:attrNameLst>
                                      </p:cBhvr>
                                      <p:to>
                                        <p:strVal val="visible"/>
                                      </p:to>
                                    </p:set>
                                    <p:animEffect transition="in" filter="blinds(horizontal)">
                                      <p:cBhvr>
                                        <p:cTn id="32" dur="500"/>
                                        <p:tgtEl>
                                          <p:spTgt spid="89093">
                                            <p:txEl>
                                              <p:charRg st="218" end="24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3" name="Text Box 3"/>
          <p:cNvSpPr txBox="1"/>
          <p:nvPr/>
        </p:nvSpPr>
        <p:spPr>
          <a:xfrm>
            <a:off x="11353800" y="1981200"/>
            <a:ext cx="1946275" cy="3230245"/>
          </a:xfrm>
          <a:prstGeom prst="rect">
            <a:avLst/>
          </a:prstGeom>
          <a:noFill/>
          <a:ln w="9525">
            <a:noFill/>
          </a:ln>
        </p:spPr>
        <p:txBody>
          <a:bodyPr anchor="t" anchorCtr="0">
            <a:spAutoFit/>
          </a:bodyPr>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a:p>
            <a:pPr>
              <a:spcBef>
                <a:spcPct val="50000"/>
              </a:spcBef>
            </a:pPr>
            <a:endParaRPr lang="zh-CN" altLang="zh-CN" sz="2400" dirty="0">
              <a:solidFill>
                <a:schemeClr val="tx2"/>
              </a:solidFill>
              <a:latin typeface="Arial" panose="020B0604020202020204" pitchFamily="34" charset="0"/>
              <a:ea typeface="楷体" panose="02010609060101010101" pitchFamily="49" charset="-122"/>
            </a:endParaRPr>
          </a:p>
        </p:txBody>
      </p:sp>
      <p:sp>
        <p:nvSpPr>
          <p:cNvPr id="90117" name="Text Box 5"/>
          <p:cNvSpPr txBox="1"/>
          <p:nvPr/>
        </p:nvSpPr>
        <p:spPr>
          <a:xfrm>
            <a:off x="1790700" y="696913"/>
            <a:ext cx="8609013" cy="4912995"/>
          </a:xfrm>
          <a:prstGeom prst="rect">
            <a:avLst/>
          </a:prstGeom>
          <a:noFill/>
          <a:ln w="9525">
            <a:noFill/>
          </a:ln>
        </p:spPr>
        <p:txBody>
          <a:bodyPr anchor="t" anchorCtr="0">
            <a:spAutoFit/>
          </a:bodyPr>
          <a:p>
            <a:pPr>
              <a:lnSpc>
                <a:spcPct val="140000"/>
              </a:lnSpc>
            </a:pPr>
            <a:r>
              <a:rPr lang="zh-CN" altLang="en-US" sz="2800" dirty="0">
                <a:latin typeface="楷体" panose="02010609060101010101" pitchFamily="49" charset="-122"/>
                <a:ea typeface="楷体" panose="02010609060101010101" pitchFamily="49" charset="-122"/>
                <a:sym typeface="宋体" panose="02010600030101010101" pitchFamily="2" charset="-122"/>
              </a:rPr>
              <a:t>6、</a:t>
            </a:r>
            <a:r>
              <a:rPr lang="zh-CN" altLang="en-US" sz="2800" dirty="0">
                <a:latin typeface="楷体" panose="02010609060101010101" pitchFamily="49" charset="-122"/>
                <a:ea typeface="楷体" panose="02010609060101010101" pitchFamily="49" charset="-122"/>
              </a:rPr>
              <a:t>意义</a:t>
            </a:r>
            <a:endParaRPr lang="zh-CN" altLang="en-US" sz="2800" dirty="0">
              <a:latin typeface="楷体" panose="02010609060101010101" pitchFamily="49" charset="-122"/>
              <a:ea typeface="楷体" panose="02010609060101010101" pitchFamily="49" charset="-122"/>
            </a:endParaRPr>
          </a:p>
          <a:p>
            <a:pPr>
              <a:lnSpc>
                <a:spcPct val="140000"/>
              </a:lnSpc>
            </a:pPr>
            <a:r>
              <a:rPr lang="zh-CN" altLang="en-US" sz="2800" dirty="0">
                <a:latin typeface="楷体" panose="02010609060101010101" pitchFamily="49" charset="-122"/>
                <a:ea typeface="楷体" panose="02010609060101010101" pitchFamily="49" charset="-122"/>
              </a:rPr>
              <a:t>（1）市场机制能够推动资源的合理流动与分配，提高资源的利用率，从而促进经济的发展。</a:t>
            </a:r>
            <a:endParaRPr lang="zh-CN" altLang="en-US" sz="2800" dirty="0">
              <a:latin typeface="楷体" panose="02010609060101010101" pitchFamily="49" charset="-122"/>
              <a:ea typeface="楷体" panose="02010609060101010101" pitchFamily="49" charset="-122"/>
            </a:endParaRPr>
          </a:p>
          <a:p>
            <a:pPr>
              <a:lnSpc>
                <a:spcPct val="140000"/>
              </a:lnSpc>
            </a:pPr>
            <a:r>
              <a:rPr lang="zh-CN" altLang="en-US" sz="2800" dirty="0">
                <a:latin typeface="楷体" panose="02010609060101010101" pitchFamily="49" charset="-122"/>
                <a:ea typeface="楷体" panose="02010609060101010101" pitchFamily="49" charset="-122"/>
              </a:rPr>
              <a:t>（2）宏观调控有利于社会总供给与总需求的基本平衡，实现经济的协调发展和市场经济的平稳运行 </a:t>
            </a:r>
            <a:endParaRPr lang="zh-CN" altLang="en-US" sz="2800" dirty="0">
              <a:latin typeface="楷体" panose="02010609060101010101" pitchFamily="49" charset="-122"/>
              <a:ea typeface="楷体" panose="02010609060101010101" pitchFamily="49" charset="-122"/>
            </a:endParaRPr>
          </a:p>
          <a:p>
            <a:pPr>
              <a:lnSpc>
                <a:spcPct val="140000"/>
              </a:lnSpc>
            </a:pPr>
            <a:r>
              <a:rPr lang="zh-CN" altLang="en-US" sz="2800" dirty="0">
                <a:latin typeface="楷体" panose="02010609060101010101" pitchFamily="49" charset="-122"/>
                <a:ea typeface="楷体" panose="02010609060101010101" pitchFamily="49" charset="-122"/>
              </a:rPr>
              <a:t>（3）市场经济对现代化建设具有巨大的推动作用，经济保持了稳定高速的增长,创造世界经济增长的奇迹，人民生活总体上达到小康水平。</a:t>
            </a:r>
            <a:endParaRPr lang="zh-CN" altLang="en-US" sz="2800"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0117">
                                            <p:txEl>
                                              <p:charRg st="5" end="47"/>
                                            </p:txEl>
                                          </p:spTgt>
                                        </p:tgtEl>
                                        <p:attrNameLst>
                                          <p:attrName>style.visibility</p:attrName>
                                        </p:attrNameLst>
                                      </p:cBhvr>
                                      <p:to>
                                        <p:strVal val="visible"/>
                                      </p:to>
                                    </p:set>
                                    <p:animEffect transition="in" filter="blinds(horizontal)">
                                      <p:cBhvr>
                                        <p:cTn id="7" dur="500"/>
                                        <p:tgtEl>
                                          <p:spTgt spid="90117">
                                            <p:txEl>
                                              <p:charRg st="5" end="47"/>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0117">
                                            <p:txEl>
                                              <p:charRg st="47" end="93"/>
                                            </p:txEl>
                                          </p:spTgt>
                                        </p:tgtEl>
                                        <p:attrNameLst>
                                          <p:attrName>style.visibility</p:attrName>
                                        </p:attrNameLst>
                                      </p:cBhvr>
                                      <p:to>
                                        <p:strVal val="visible"/>
                                      </p:to>
                                    </p:set>
                                    <p:animEffect transition="in" filter="blinds(horizontal)">
                                      <p:cBhvr>
                                        <p:cTn id="10" dur="500"/>
                                        <p:tgtEl>
                                          <p:spTgt spid="90117">
                                            <p:txEl>
                                              <p:charRg st="47" end="9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0117">
                                            <p:txEl>
                                              <p:charRg st="93" end="156"/>
                                            </p:txEl>
                                          </p:spTgt>
                                        </p:tgtEl>
                                        <p:attrNameLst>
                                          <p:attrName>style.visibility</p:attrName>
                                        </p:attrNameLst>
                                      </p:cBhvr>
                                      <p:to>
                                        <p:strVal val="visible"/>
                                      </p:to>
                                    </p:set>
                                    <p:animEffect transition="in" filter="blinds(horizontal)">
                                      <p:cBhvr>
                                        <p:cTn id="13" dur="500"/>
                                        <p:tgtEl>
                                          <p:spTgt spid="90117">
                                            <p:txEl>
                                              <p:charRg st="93" end="15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174625" y="152400"/>
            <a:ext cx="10852150" cy="643890"/>
          </a:xfrm>
        </p:spPr>
        <p:txBody>
          <a:bodyPr>
            <a:noAutofit/>
          </a:bodyPr>
          <a:lstStyle/>
          <a:p>
            <a:pPr marL="179705" indent="0" fontAlgn="auto">
              <a:buNone/>
            </a:pPr>
            <a:r>
              <a:rPr sz="3200" b="1" err="1" smtClean="0"/>
              <a:t>改革</a:t>
            </a:r>
            <a:r>
              <a:rPr sz="3200" b="1" err="1" smtClean="0">
                <a:solidFill>
                  <a:srgbClr val="FF0000"/>
                </a:solidFill>
              </a:rPr>
              <a:t>开放</a:t>
            </a:r>
            <a:r>
              <a:rPr sz="3200" b="1" err="1" smtClean="0"/>
              <a:t>的新阶段</a:t>
            </a:r>
            <a:endParaRPr sz="3200" b="1"/>
          </a:p>
          <a:p>
            <a:pPr marL="179705" indent="0" fontAlgn="auto">
              <a:buNone/>
            </a:pPr>
            <a:endParaRPr sz="3200" b="1"/>
          </a:p>
        </p:txBody>
      </p:sp>
      <p:grpSp>
        <p:nvGrpSpPr>
          <p:cNvPr id="26" name="组合 25"/>
          <p:cNvGrpSpPr/>
          <p:nvPr>
            <p:custDataLst>
              <p:tags r:id="rId2"/>
            </p:custDataLst>
          </p:nvPr>
        </p:nvGrpSpPr>
        <p:grpSpPr>
          <a:xfrm>
            <a:off x="1841780" y="1261745"/>
            <a:ext cx="3645312" cy="3022600"/>
            <a:chOff x="3074" y="1987"/>
            <a:chExt cx="5539" cy="4760"/>
          </a:xfrm>
        </p:grpSpPr>
        <p:sp>
          <p:nvSpPr>
            <p:cNvPr id="943" name="Кружок"/>
            <p:cNvSpPr/>
            <p:nvPr>
              <p:custDataLst>
                <p:tags r:id="rId3"/>
              </p:custDataLst>
            </p:nvPr>
          </p:nvSpPr>
          <p:spPr>
            <a:xfrm>
              <a:off x="4707" y="4949"/>
              <a:ext cx="1617" cy="1617"/>
            </a:xfrm>
            <a:prstGeom prst="ellipse">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44" name="Фигура"/>
            <p:cNvSpPr/>
            <p:nvPr>
              <p:custDataLst>
                <p:tags r:id="rId4"/>
              </p:custDataLst>
            </p:nvPr>
          </p:nvSpPr>
          <p:spPr>
            <a:xfrm flipV="1">
              <a:off x="4527" y="4764"/>
              <a:ext cx="2418" cy="1983"/>
            </a:xfrm>
            <a:custGeom>
              <a:avLst/>
              <a:gdLst/>
              <a:ahLst/>
              <a:cxnLst>
                <a:cxn ang="0">
                  <a:pos x="wd2" y="hd2"/>
                </a:cxn>
                <a:cxn ang="5400000">
                  <a:pos x="wd2" y="hd2"/>
                </a:cxn>
                <a:cxn ang="10800000">
                  <a:pos x="wd2" y="hd2"/>
                </a:cxn>
                <a:cxn ang="16200000">
                  <a:pos x="wd2" y="hd2"/>
                </a:cxn>
              </a:cxnLst>
              <a:rect l="0" t="0" r="r" b="b"/>
              <a:pathLst>
                <a:path w="21564" h="21560" extrusionOk="0">
                  <a:moveTo>
                    <a:pt x="8863" y="0"/>
                  </a:moveTo>
                  <a:cubicBezTo>
                    <a:pt x="6596" y="0"/>
                    <a:pt x="4331" y="1054"/>
                    <a:pt x="2601" y="3162"/>
                  </a:cubicBezTo>
                  <a:cubicBezTo>
                    <a:pt x="868" y="5275"/>
                    <a:pt x="3" y="8045"/>
                    <a:pt x="7" y="10814"/>
                  </a:cubicBezTo>
                  <a:cubicBezTo>
                    <a:pt x="-34" y="11071"/>
                    <a:pt x="108" y="11320"/>
                    <a:pt x="320" y="11364"/>
                  </a:cubicBezTo>
                  <a:cubicBezTo>
                    <a:pt x="586" y="11418"/>
                    <a:pt x="818" y="11140"/>
                    <a:pt x="780" y="10814"/>
                  </a:cubicBezTo>
                  <a:cubicBezTo>
                    <a:pt x="776" y="8287"/>
                    <a:pt x="1566" y="5758"/>
                    <a:pt x="3148" y="3829"/>
                  </a:cubicBezTo>
                  <a:cubicBezTo>
                    <a:pt x="4727" y="1905"/>
                    <a:pt x="6794" y="942"/>
                    <a:pt x="8863" y="942"/>
                  </a:cubicBezTo>
                  <a:cubicBezTo>
                    <a:pt x="10932" y="942"/>
                    <a:pt x="12999" y="1905"/>
                    <a:pt x="14578" y="3829"/>
                  </a:cubicBezTo>
                  <a:cubicBezTo>
                    <a:pt x="16160" y="5758"/>
                    <a:pt x="16950" y="8287"/>
                    <a:pt x="16946" y="10814"/>
                  </a:cubicBezTo>
                  <a:cubicBezTo>
                    <a:pt x="16911" y="11075"/>
                    <a:pt x="17062" y="11320"/>
                    <a:pt x="17277" y="11353"/>
                  </a:cubicBezTo>
                  <a:cubicBezTo>
                    <a:pt x="17290" y="11355"/>
                    <a:pt x="17301" y="11349"/>
                    <a:pt x="17313" y="11349"/>
                  </a:cubicBezTo>
                  <a:lnTo>
                    <a:pt x="17313" y="11356"/>
                  </a:lnTo>
                  <a:lnTo>
                    <a:pt x="20220" y="11356"/>
                  </a:lnTo>
                  <a:lnTo>
                    <a:pt x="19252" y="12536"/>
                  </a:lnTo>
                  <a:cubicBezTo>
                    <a:pt x="19099" y="12723"/>
                    <a:pt x="19099" y="13028"/>
                    <a:pt x="19252" y="13214"/>
                  </a:cubicBezTo>
                  <a:cubicBezTo>
                    <a:pt x="19405" y="13401"/>
                    <a:pt x="19655" y="13401"/>
                    <a:pt x="19808" y="13214"/>
                  </a:cubicBezTo>
                  <a:lnTo>
                    <a:pt x="21449" y="11210"/>
                  </a:lnTo>
                  <a:cubicBezTo>
                    <a:pt x="21527" y="11115"/>
                    <a:pt x="21565" y="10990"/>
                    <a:pt x="21564" y="10865"/>
                  </a:cubicBezTo>
                  <a:cubicBezTo>
                    <a:pt x="21566" y="10740"/>
                    <a:pt x="21528" y="10610"/>
                    <a:pt x="21449" y="10514"/>
                  </a:cubicBezTo>
                  <a:lnTo>
                    <a:pt x="19808" y="8513"/>
                  </a:lnTo>
                  <a:cubicBezTo>
                    <a:pt x="19732" y="8419"/>
                    <a:pt x="19632" y="8373"/>
                    <a:pt x="19532" y="8373"/>
                  </a:cubicBezTo>
                  <a:cubicBezTo>
                    <a:pt x="19431" y="8373"/>
                    <a:pt x="19329" y="8419"/>
                    <a:pt x="19252" y="8513"/>
                  </a:cubicBezTo>
                  <a:cubicBezTo>
                    <a:pt x="19099" y="8699"/>
                    <a:pt x="19099" y="9001"/>
                    <a:pt x="19252" y="9187"/>
                  </a:cubicBezTo>
                  <a:lnTo>
                    <a:pt x="20244" y="10396"/>
                  </a:lnTo>
                  <a:lnTo>
                    <a:pt x="17704" y="10396"/>
                  </a:lnTo>
                  <a:cubicBezTo>
                    <a:pt x="17624" y="7769"/>
                    <a:pt x="16771" y="5169"/>
                    <a:pt x="15125" y="3162"/>
                  </a:cubicBezTo>
                  <a:cubicBezTo>
                    <a:pt x="13395" y="1054"/>
                    <a:pt x="11130" y="0"/>
                    <a:pt x="8863" y="0"/>
                  </a:cubicBezTo>
                  <a:close/>
                  <a:moveTo>
                    <a:pt x="590" y="12199"/>
                  </a:moveTo>
                  <a:cubicBezTo>
                    <a:pt x="532" y="12191"/>
                    <a:pt x="470" y="12198"/>
                    <a:pt x="410" y="12225"/>
                  </a:cubicBezTo>
                  <a:cubicBezTo>
                    <a:pt x="220" y="12309"/>
                    <a:pt x="117" y="12561"/>
                    <a:pt x="178" y="12797"/>
                  </a:cubicBezTo>
                  <a:cubicBezTo>
                    <a:pt x="234" y="13160"/>
                    <a:pt x="306" y="13519"/>
                    <a:pt x="392" y="13874"/>
                  </a:cubicBezTo>
                  <a:cubicBezTo>
                    <a:pt x="478" y="14229"/>
                    <a:pt x="576" y="14580"/>
                    <a:pt x="693" y="14926"/>
                  </a:cubicBezTo>
                  <a:cubicBezTo>
                    <a:pt x="753" y="15129"/>
                    <a:pt x="923" y="15251"/>
                    <a:pt x="1098" y="15219"/>
                  </a:cubicBezTo>
                  <a:cubicBezTo>
                    <a:pt x="1348" y="15173"/>
                    <a:pt x="1499" y="14858"/>
                    <a:pt x="1408" y="14570"/>
                  </a:cubicBezTo>
                  <a:cubicBezTo>
                    <a:pt x="1301" y="14255"/>
                    <a:pt x="1210" y="13934"/>
                    <a:pt x="1131" y="13610"/>
                  </a:cubicBezTo>
                  <a:cubicBezTo>
                    <a:pt x="1053" y="13287"/>
                    <a:pt x="987" y="12960"/>
                    <a:pt x="936" y="12628"/>
                  </a:cubicBezTo>
                  <a:cubicBezTo>
                    <a:pt x="917" y="12394"/>
                    <a:pt x="767" y="12225"/>
                    <a:pt x="590" y="12199"/>
                  </a:cubicBezTo>
                  <a:close/>
                  <a:moveTo>
                    <a:pt x="17121" y="12269"/>
                  </a:moveTo>
                  <a:cubicBezTo>
                    <a:pt x="16967" y="12292"/>
                    <a:pt x="16833" y="12424"/>
                    <a:pt x="16790" y="12617"/>
                  </a:cubicBezTo>
                  <a:cubicBezTo>
                    <a:pt x="16740" y="12945"/>
                    <a:pt x="16678" y="13271"/>
                    <a:pt x="16601" y="13592"/>
                  </a:cubicBezTo>
                  <a:cubicBezTo>
                    <a:pt x="16523" y="13914"/>
                    <a:pt x="16431" y="14230"/>
                    <a:pt x="16327" y="14541"/>
                  </a:cubicBezTo>
                  <a:cubicBezTo>
                    <a:pt x="16288" y="14720"/>
                    <a:pt x="16342" y="14911"/>
                    <a:pt x="16462" y="15025"/>
                  </a:cubicBezTo>
                  <a:cubicBezTo>
                    <a:pt x="16649" y="15201"/>
                    <a:pt x="16919" y="15143"/>
                    <a:pt x="17046" y="14900"/>
                  </a:cubicBezTo>
                  <a:cubicBezTo>
                    <a:pt x="17160" y="14557"/>
                    <a:pt x="17259" y="14210"/>
                    <a:pt x="17343" y="13856"/>
                  </a:cubicBezTo>
                  <a:cubicBezTo>
                    <a:pt x="17427" y="13503"/>
                    <a:pt x="17496" y="13146"/>
                    <a:pt x="17551" y="12786"/>
                  </a:cubicBezTo>
                  <a:cubicBezTo>
                    <a:pt x="17572" y="12559"/>
                    <a:pt x="17457" y="12347"/>
                    <a:pt x="17277" y="12284"/>
                  </a:cubicBezTo>
                  <a:cubicBezTo>
                    <a:pt x="17224" y="12265"/>
                    <a:pt x="17172" y="12261"/>
                    <a:pt x="17121" y="12269"/>
                  </a:cubicBezTo>
                  <a:close/>
                  <a:moveTo>
                    <a:pt x="16213" y="15501"/>
                  </a:moveTo>
                  <a:cubicBezTo>
                    <a:pt x="16054" y="15485"/>
                    <a:pt x="15895" y="15590"/>
                    <a:pt x="15825" y="15779"/>
                  </a:cubicBezTo>
                  <a:cubicBezTo>
                    <a:pt x="15703" y="16033"/>
                    <a:pt x="15571" y="16281"/>
                    <a:pt x="15428" y="16523"/>
                  </a:cubicBezTo>
                  <a:cubicBezTo>
                    <a:pt x="15286" y="16765"/>
                    <a:pt x="15134" y="17001"/>
                    <a:pt x="14971" y="17231"/>
                  </a:cubicBezTo>
                  <a:cubicBezTo>
                    <a:pt x="14798" y="17435"/>
                    <a:pt x="14815" y="17780"/>
                    <a:pt x="15007" y="17956"/>
                  </a:cubicBezTo>
                  <a:cubicBezTo>
                    <a:pt x="15183" y="18117"/>
                    <a:pt x="15433" y="18067"/>
                    <a:pt x="15558" y="17846"/>
                  </a:cubicBezTo>
                  <a:cubicBezTo>
                    <a:pt x="15736" y="17595"/>
                    <a:pt x="15903" y="17338"/>
                    <a:pt x="16060" y="17073"/>
                  </a:cubicBezTo>
                  <a:cubicBezTo>
                    <a:pt x="16216" y="16808"/>
                    <a:pt x="16362" y="16534"/>
                    <a:pt x="16495" y="16256"/>
                  </a:cubicBezTo>
                  <a:cubicBezTo>
                    <a:pt x="16634" y="16023"/>
                    <a:pt x="16576" y="15698"/>
                    <a:pt x="16369" y="15560"/>
                  </a:cubicBezTo>
                  <a:cubicBezTo>
                    <a:pt x="16319" y="15526"/>
                    <a:pt x="16266" y="15506"/>
                    <a:pt x="16213" y="15501"/>
                  </a:cubicBezTo>
                  <a:close/>
                  <a:moveTo>
                    <a:pt x="1474" y="15541"/>
                  </a:moveTo>
                  <a:cubicBezTo>
                    <a:pt x="1416" y="15556"/>
                    <a:pt x="1359" y="15588"/>
                    <a:pt x="1309" y="15637"/>
                  </a:cubicBezTo>
                  <a:cubicBezTo>
                    <a:pt x="1143" y="15797"/>
                    <a:pt x="1116" y="16091"/>
                    <a:pt x="1249" y="16293"/>
                  </a:cubicBezTo>
                  <a:cubicBezTo>
                    <a:pt x="1380" y="16563"/>
                    <a:pt x="1521" y="16827"/>
                    <a:pt x="1672" y="17084"/>
                  </a:cubicBezTo>
                  <a:cubicBezTo>
                    <a:pt x="1824" y="17341"/>
                    <a:pt x="1987" y="17591"/>
                    <a:pt x="2159" y="17835"/>
                  </a:cubicBezTo>
                  <a:cubicBezTo>
                    <a:pt x="2320" y="18038"/>
                    <a:pt x="2589" y="18031"/>
                    <a:pt x="2740" y="17817"/>
                  </a:cubicBezTo>
                  <a:cubicBezTo>
                    <a:pt x="2860" y="17646"/>
                    <a:pt x="2861" y="17393"/>
                    <a:pt x="2743" y="17220"/>
                  </a:cubicBezTo>
                  <a:cubicBezTo>
                    <a:pt x="2585" y="16997"/>
                    <a:pt x="2438" y="16769"/>
                    <a:pt x="2301" y="16534"/>
                  </a:cubicBezTo>
                  <a:cubicBezTo>
                    <a:pt x="2163" y="16300"/>
                    <a:pt x="2035" y="16058"/>
                    <a:pt x="1916" y="15812"/>
                  </a:cubicBezTo>
                  <a:cubicBezTo>
                    <a:pt x="1835" y="15599"/>
                    <a:pt x="1648" y="15497"/>
                    <a:pt x="1474" y="15541"/>
                  </a:cubicBezTo>
                  <a:close/>
                  <a:moveTo>
                    <a:pt x="3296" y="18191"/>
                  </a:moveTo>
                  <a:cubicBezTo>
                    <a:pt x="3169" y="18222"/>
                    <a:pt x="3054" y="18325"/>
                    <a:pt x="3001" y="18491"/>
                  </a:cubicBezTo>
                  <a:cubicBezTo>
                    <a:pt x="2934" y="18701"/>
                    <a:pt x="3004" y="18940"/>
                    <a:pt x="3167" y="19048"/>
                  </a:cubicBezTo>
                  <a:cubicBezTo>
                    <a:pt x="3429" y="19318"/>
                    <a:pt x="3701" y="19568"/>
                    <a:pt x="3981" y="19796"/>
                  </a:cubicBezTo>
                  <a:cubicBezTo>
                    <a:pt x="4261" y="20023"/>
                    <a:pt x="4548" y="20228"/>
                    <a:pt x="4844" y="20411"/>
                  </a:cubicBezTo>
                  <a:cubicBezTo>
                    <a:pt x="5045" y="20564"/>
                    <a:pt x="5313" y="20464"/>
                    <a:pt x="5409" y="20199"/>
                  </a:cubicBezTo>
                  <a:cubicBezTo>
                    <a:pt x="5498" y="19954"/>
                    <a:pt x="5398" y="19668"/>
                    <a:pt x="5193" y="19572"/>
                  </a:cubicBezTo>
                  <a:cubicBezTo>
                    <a:pt x="4923" y="19405"/>
                    <a:pt x="4660" y="19219"/>
                    <a:pt x="4405" y="19012"/>
                  </a:cubicBezTo>
                  <a:cubicBezTo>
                    <a:pt x="4150" y="18804"/>
                    <a:pt x="3902" y="18576"/>
                    <a:pt x="3663" y="18330"/>
                  </a:cubicBezTo>
                  <a:cubicBezTo>
                    <a:pt x="3561" y="18201"/>
                    <a:pt x="3423" y="18160"/>
                    <a:pt x="3296" y="18191"/>
                  </a:cubicBezTo>
                  <a:close/>
                  <a:moveTo>
                    <a:pt x="14373" y="18253"/>
                  </a:moveTo>
                  <a:cubicBezTo>
                    <a:pt x="14265" y="18225"/>
                    <a:pt x="14147" y="18254"/>
                    <a:pt x="14051" y="18345"/>
                  </a:cubicBezTo>
                  <a:cubicBezTo>
                    <a:pt x="13803" y="18599"/>
                    <a:pt x="13546" y="18833"/>
                    <a:pt x="13279" y="19045"/>
                  </a:cubicBezTo>
                  <a:cubicBezTo>
                    <a:pt x="13012" y="19256"/>
                    <a:pt x="12736" y="19446"/>
                    <a:pt x="12455" y="19616"/>
                  </a:cubicBezTo>
                  <a:cubicBezTo>
                    <a:pt x="12254" y="19709"/>
                    <a:pt x="12155" y="19985"/>
                    <a:pt x="12236" y="20228"/>
                  </a:cubicBezTo>
                  <a:cubicBezTo>
                    <a:pt x="12327" y="20504"/>
                    <a:pt x="12600" y="20612"/>
                    <a:pt x="12807" y="20455"/>
                  </a:cubicBezTo>
                  <a:cubicBezTo>
                    <a:pt x="13114" y="20269"/>
                    <a:pt x="13415" y="20061"/>
                    <a:pt x="13706" y="19829"/>
                  </a:cubicBezTo>
                  <a:cubicBezTo>
                    <a:pt x="13996" y="19597"/>
                    <a:pt x="14276" y="19341"/>
                    <a:pt x="14547" y="19063"/>
                  </a:cubicBezTo>
                  <a:cubicBezTo>
                    <a:pt x="14685" y="18924"/>
                    <a:pt x="14723" y="18686"/>
                    <a:pt x="14638" y="18495"/>
                  </a:cubicBezTo>
                  <a:cubicBezTo>
                    <a:pt x="14580" y="18365"/>
                    <a:pt x="14481" y="18281"/>
                    <a:pt x="14373" y="18253"/>
                  </a:cubicBezTo>
                  <a:close/>
                  <a:moveTo>
                    <a:pt x="6272" y="20166"/>
                  </a:moveTo>
                  <a:cubicBezTo>
                    <a:pt x="6117" y="20186"/>
                    <a:pt x="5979" y="20316"/>
                    <a:pt x="5935" y="20510"/>
                  </a:cubicBezTo>
                  <a:cubicBezTo>
                    <a:pt x="5880" y="20756"/>
                    <a:pt x="5996" y="21012"/>
                    <a:pt x="6197" y="21086"/>
                  </a:cubicBezTo>
                  <a:cubicBezTo>
                    <a:pt x="6522" y="21210"/>
                    <a:pt x="6854" y="21312"/>
                    <a:pt x="7189" y="21390"/>
                  </a:cubicBezTo>
                  <a:cubicBezTo>
                    <a:pt x="7522" y="21467"/>
                    <a:pt x="7857" y="21521"/>
                    <a:pt x="8196" y="21551"/>
                  </a:cubicBezTo>
                  <a:cubicBezTo>
                    <a:pt x="8371" y="21550"/>
                    <a:pt x="8523" y="21400"/>
                    <a:pt x="8562" y="21192"/>
                  </a:cubicBezTo>
                  <a:cubicBezTo>
                    <a:pt x="8613" y="20926"/>
                    <a:pt x="8473" y="20664"/>
                    <a:pt x="8253" y="20613"/>
                  </a:cubicBezTo>
                  <a:cubicBezTo>
                    <a:pt x="7944" y="20585"/>
                    <a:pt x="7637" y="20534"/>
                    <a:pt x="7333" y="20463"/>
                  </a:cubicBezTo>
                  <a:cubicBezTo>
                    <a:pt x="7029" y="20391"/>
                    <a:pt x="6726" y="20299"/>
                    <a:pt x="6428" y="20184"/>
                  </a:cubicBezTo>
                  <a:cubicBezTo>
                    <a:pt x="6375" y="20164"/>
                    <a:pt x="6323" y="20159"/>
                    <a:pt x="6272" y="20166"/>
                  </a:cubicBezTo>
                  <a:close/>
                  <a:moveTo>
                    <a:pt x="11388" y="20195"/>
                  </a:moveTo>
                  <a:cubicBezTo>
                    <a:pt x="11330" y="20188"/>
                    <a:pt x="11270" y="20194"/>
                    <a:pt x="11211" y="20221"/>
                  </a:cubicBezTo>
                  <a:cubicBezTo>
                    <a:pt x="10921" y="20328"/>
                    <a:pt x="10629" y="20412"/>
                    <a:pt x="10333" y="20477"/>
                  </a:cubicBezTo>
                  <a:cubicBezTo>
                    <a:pt x="10038" y="20543"/>
                    <a:pt x="9740" y="20588"/>
                    <a:pt x="9440" y="20613"/>
                  </a:cubicBezTo>
                  <a:cubicBezTo>
                    <a:pt x="9241" y="20600"/>
                    <a:pt x="9067" y="20779"/>
                    <a:pt x="9043" y="21020"/>
                  </a:cubicBezTo>
                  <a:cubicBezTo>
                    <a:pt x="9012" y="21336"/>
                    <a:pt x="9236" y="21600"/>
                    <a:pt x="9494" y="21555"/>
                  </a:cubicBezTo>
                  <a:cubicBezTo>
                    <a:pt x="9824" y="21527"/>
                    <a:pt x="10152" y="21477"/>
                    <a:pt x="10477" y="21405"/>
                  </a:cubicBezTo>
                  <a:cubicBezTo>
                    <a:pt x="10803" y="21332"/>
                    <a:pt x="11124" y="21240"/>
                    <a:pt x="11442" y="21122"/>
                  </a:cubicBezTo>
                  <a:cubicBezTo>
                    <a:pt x="11637" y="21071"/>
                    <a:pt x="11768" y="20846"/>
                    <a:pt x="11740" y="20606"/>
                  </a:cubicBezTo>
                  <a:cubicBezTo>
                    <a:pt x="11713" y="20378"/>
                    <a:pt x="11561" y="20217"/>
                    <a:pt x="11388" y="20195"/>
                  </a:cubicBezTo>
                  <a:close/>
                </a:path>
              </a:pathLst>
            </a:custGeom>
            <a:solidFill>
              <a:srgbClr val="009587"/>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9" name="Линия"/>
            <p:cNvSpPr/>
            <p:nvPr>
              <p:custDataLst>
                <p:tags r:id="rId5"/>
              </p:custDataLst>
            </p:nvPr>
          </p:nvSpPr>
          <p:spPr>
            <a:xfrm flipH="1">
              <a:off x="5515" y="4294"/>
              <a:ext cx="0" cy="731"/>
            </a:xfrm>
            <a:prstGeom prst="line">
              <a:avLst/>
            </a:prstGeom>
            <a:noFill/>
            <a:ln w="25400" cap="flat">
              <a:solidFill>
                <a:srgbClr val="FFFFFF">
                  <a:lumMod val="85000"/>
                </a:srgbClr>
              </a:solidFill>
              <a:prstDash val="solid"/>
              <a:miter lim="400000"/>
              <a:headEnd type="oval"/>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5" name="矩形 74"/>
            <p:cNvSpPr/>
            <p:nvPr>
              <p:custDataLst>
                <p:tags r:id="rId6"/>
              </p:custDataLst>
            </p:nvPr>
          </p:nvSpPr>
          <p:spPr>
            <a:xfrm>
              <a:off x="3074" y="1987"/>
              <a:ext cx="5539" cy="2477"/>
            </a:xfrm>
            <a:prstGeom prst="rect">
              <a:avLst/>
            </a:prstGeom>
          </p:spPr>
          <p:txBody>
            <a:bodyPr wrap="square" tIns="0" anchor="ctr" anchorCtr="0"/>
            <a:lstStyle/>
            <a:p>
              <a:pPr lvl="0" algn="l" defTabSz="457200">
                <a:lnSpc>
                  <a:spcPct val="120000"/>
                </a:lnSpc>
                <a:defRPr/>
              </a:pPr>
              <a:r>
                <a:rPr lang="zh-CN" altLang="en-US"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rPr>
                <a:t>中共十三大提出社会主义初级阶段理论，确立</a:t>
              </a:r>
              <a:r>
                <a:rPr lang="en-US" altLang="zh-CN"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rPr>
                <a:t>“</a:t>
              </a:r>
              <a:r>
                <a:rPr lang="zh-CN" altLang="en-US"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rPr>
                <a:t>一个中心，两个基本点</a:t>
              </a:r>
              <a:r>
                <a:rPr lang="en-US" altLang="zh-CN"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rPr>
                <a:t>”</a:t>
              </a:r>
              <a:r>
                <a:rPr lang="zh-CN" altLang="en-US"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rPr>
                <a:t>的基本路线</a:t>
              </a:r>
              <a:endParaRPr lang="zh-CN" altLang="en-US"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endParaRPr>
            </a:p>
          </p:txBody>
        </p:sp>
      </p:grpSp>
      <p:grpSp>
        <p:nvGrpSpPr>
          <p:cNvPr id="27" name="组合 26"/>
          <p:cNvGrpSpPr/>
          <p:nvPr>
            <p:custDataLst>
              <p:tags r:id="rId7"/>
            </p:custDataLst>
          </p:nvPr>
        </p:nvGrpSpPr>
        <p:grpSpPr>
          <a:xfrm>
            <a:off x="4190650" y="3025140"/>
            <a:ext cx="1853916" cy="2410460"/>
            <a:chOff x="6702" y="4764"/>
            <a:chExt cx="2817" cy="3796"/>
          </a:xfrm>
        </p:grpSpPr>
        <p:sp>
          <p:nvSpPr>
            <p:cNvPr id="945" name="Кружок"/>
            <p:cNvSpPr/>
            <p:nvPr>
              <p:custDataLst>
                <p:tags r:id="rId8"/>
              </p:custDataLst>
            </p:nvPr>
          </p:nvSpPr>
          <p:spPr>
            <a:xfrm>
              <a:off x="7286" y="4949"/>
              <a:ext cx="1617" cy="1617"/>
            </a:xfrm>
            <a:prstGeom prst="ellipse">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46" name="Фигура"/>
            <p:cNvSpPr/>
            <p:nvPr>
              <p:custDataLst>
                <p:tags r:id="rId9"/>
              </p:custDataLst>
            </p:nvPr>
          </p:nvSpPr>
          <p:spPr>
            <a:xfrm>
              <a:off x="7101" y="4764"/>
              <a:ext cx="2418" cy="1983"/>
            </a:xfrm>
            <a:custGeom>
              <a:avLst/>
              <a:gdLst/>
              <a:ahLst/>
              <a:cxnLst>
                <a:cxn ang="0">
                  <a:pos x="wd2" y="hd2"/>
                </a:cxn>
                <a:cxn ang="5400000">
                  <a:pos x="wd2" y="hd2"/>
                </a:cxn>
                <a:cxn ang="10800000">
                  <a:pos x="wd2" y="hd2"/>
                </a:cxn>
                <a:cxn ang="16200000">
                  <a:pos x="wd2" y="hd2"/>
                </a:cxn>
              </a:cxnLst>
              <a:rect l="0" t="0" r="r" b="b"/>
              <a:pathLst>
                <a:path w="21564" h="21560" extrusionOk="0">
                  <a:moveTo>
                    <a:pt x="8863" y="0"/>
                  </a:moveTo>
                  <a:cubicBezTo>
                    <a:pt x="6596" y="0"/>
                    <a:pt x="4331" y="1054"/>
                    <a:pt x="2601" y="3162"/>
                  </a:cubicBezTo>
                  <a:cubicBezTo>
                    <a:pt x="868" y="5275"/>
                    <a:pt x="3" y="8045"/>
                    <a:pt x="7" y="10814"/>
                  </a:cubicBezTo>
                  <a:cubicBezTo>
                    <a:pt x="-34" y="11071"/>
                    <a:pt x="108" y="11320"/>
                    <a:pt x="320" y="11364"/>
                  </a:cubicBezTo>
                  <a:cubicBezTo>
                    <a:pt x="586" y="11418"/>
                    <a:pt x="818" y="11140"/>
                    <a:pt x="780" y="10814"/>
                  </a:cubicBezTo>
                  <a:cubicBezTo>
                    <a:pt x="776" y="8287"/>
                    <a:pt x="1566" y="5758"/>
                    <a:pt x="3148" y="3829"/>
                  </a:cubicBezTo>
                  <a:cubicBezTo>
                    <a:pt x="4727" y="1905"/>
                    <a:pt x="6794" y="942"/>
                    <a:pt x="8863" y="942"/>
                  </a:cubicBezTo>
                  <a:cubicBezTo>
                    <a:pt x="10932" y="942"/>
                    <a:pt x="12999" y="1905"/>
                    <a:pt x="14578" y="3829"/>
                  </a:cubicBezTo>
                  <a:cubicBezTo>
                    <a:pt x="16160" y="5758"/>
                    <a:pt x="16950" y="8287"/>
                    <a:pt x="16946" y="10814"/>
                  </a:cubicBezTo>
                  <a:cubicBezTo>
                    <a:pt x="16911" y="11075"/>
                    <a:pt x="17062" y="11320"/>
                    <a:pt x="17277" y="11353"/>
                  </a:cubicBezTo>
                  <a:cubicBezTo>
                    <a:pt x="17290" y="11355"/>
                    <a:pt x="17301" y="11349"/>
                    <a:pt x="17313" y="11349"/>
                  </a:cubicBezTo>
                  <a:lnTo>
                    <a:pt x="17313" y="11356"/>
                  </a:lnTo>
                  <a:lnTo>
                    <a:pt x="20220" y="11356"/>
                  </a:lnTo>
                  <a:lnTo>
                    <a:pt x="19252" y="12536"/>
                  </a:lnTo>
                  <a:cubicBezTo>
                    <a:pt x="19099" y="12723"/>
                    <a:pt x="19099" y="13028"/>
                    <a:pt x="19252" y="13214"/>
                  </a:cubicBezTo>
                  <a:cubicBezTo>
                    <a:pt x="19405" y="13401"/>
                    <a:pt x="19655" y="13401"/>
                    <a:pt x="19808" y="13214"/>
                  </a:cubicBezTo>
                  <a:lnTo>
                    <a:pt x="21449" y="11210"/>
                  </a:lnTo>
                  <a:cubicBezTo>
                    <a:pt x="21527" y="11115"/>
                    <a:pt x="21565" y="10990"/>
                    <a:pt x="21564" y="10865"/>
                  </a:cubicBezTo>
                  <a:cubicBezTo>
                    <a:pt x="21566" y="10740"/>
                    <a:pt x="21528" y="10610"/>
                    <a:pt x="21449" y="10514"/>
                  </a:cubicBezTo>
                  <a:lnTo>
                    <a:pt x="19808" y="8513"/>
                  </a:lnTo>
                  <a:cubicBezTo>
                    <a:pt x="19732" y="8419"/>
                    <a:pt x="19632" y="8373"/>
                    <a:pt x="19532" y="8373"/>
                  </a:cubicBezTo>
                  <a:cubicBezTo>
                    <a:pt x="19431" y="8373"/>
                    <a:pt x="19329" y="8419"/>
                    <a:pt x="19252" y="8513"/>
                  </a:cubicBezTo>
                  <a:cubicBezTo>
                    <a:pt x="19099" y="8699"/>
                    <a:pt x="19099" y="9001"/>
                    <a:pt x="19252" y="9187"/>
                  </a:cubicBezTo>
                  <a:lnTo>
                    <a:pt x="20244" y="10396"/>
                  </a:lnTo>
                  <a:lnTo>
                    <a:pt x="17704" y="10396"/>
                  </a:lnTo>
                  <a:cubicBezTo>
                    <a:pt x="17624" y="7769"/>
                    <a:pt x="16771" y="5169"/>
                    <a:pt x="15125" y="3162"/>
                  </a:cubicBezTo>
                  <a:cubicBezTo>
                    <a:pt x="13395" y="1054"/>
                    <a:pt x="11130" y="0"/>
                    <a:pt x="8863" y="0"/>
                  </a:cubicBezTo>
                  <a:close/>
                  <a:moveTo>
                    <a:pt x="590" y="12199"/>
                  </a:moveTo>
                  <a:cubicBezTo>
                    <a:pt x="532" y="12191"/>
                    <a:pt x="470" y="12198"/>
                    <a:pt x="410" y="12225"/>
                  </a:cubicBezTo>
                  <a:cubicBezTo>
                    <a:pt x="220" y="12309"/>
                    <a:pt x="117" y="12561"/>
                    <a:pt x="178" y="12797"/>
                  </a:cubicBezTo>
                  <a:cubicBezTo>
                    <a:pt x="234" y="13160"/>
                    <a:pt x="306" y="13519"/>
                    <a:pt x="392" y="13874"/>
                  </a:cubicBezTo>
                  <a:cubicBezTo>
                    <a:pt x="478" y="14229"/>
                    <a:pt x="576" y="14580"/>
                    <a:pt x="693" y="14926"/>
                  </a:cubicBezTo>
                  <a:cubicBezTo>
                    <a:pt x="753" y="15129"/>
                    <a:pt x="923" y="15251"/>
                    <a:pt x="1098" y="15219"/>
                  </a:cubicBezTo>
                  <a:cubicBezTo>
                    <a:pt x="1348" y="15173"/>
                    <a:pt x="1499" y="14858"/>
                    <a:pt x="1408" y="14570"/>
                  </a:cubicBezTo>
                  <a:cubicBezTo>
                    <a:pt x="1301" y="14255"/>
                    <a:pt x="1210" y="13934"/>
                    <a:pt x="1131" y="13610"/>
                  </a:cubicBezTo>
                  <a:cubicBezTo>
                    <a:pt x="1053" y="13287"/>
                    <a:pt x="987" y="12960"/>
                    <a:pt x="936" y="12628"/>
                  </a:cubicBezTo>
                  <a:cubicBezTo>
                    <a:pt x="917" y="12394"/>
                    <a:pt x="767" y="12225"/>
                    <a:pt x="590" y="12199"/>
                  </a:cubicBezTo>
                  <a:close/>
                  <a:moveTo>
                    <a:pt x="17121" y="12269"/>
                  </a:moveTo>
                  <a:cubicBezTo>
                    <a:pt x="16967" y="12292"/>
                    <a:pt x="16833" y="12424"/>
                    <a:pt x="16790" y="12617"/>
                  </a:cubicBezTo>
                  <a:cubicBezTo>
                    <a:pt x="16740" y="12945"/>
                    <a:pt x="16678" y="13271"/>
                    <a:pt x="16601" y="13592"/>
                  </a:cubicBezTo>
                  <a:cubicBezTo>
                    <a:pt x="16523" y="13914"/>
                    <a:pt x="16431" y="14230"/>
                    <a:pt x="16327" y="14541"/>
                  </a:cubicBezTo>
                  <a:cubicBezTo>
                    <a:pt x="16288" y="14720"/>
                    <a:pt x="16342" y="14911"/>
                    <a:pt x="16462" y="15025"/>
                  </a:cubicBezTo>
                  <a:cubicBezTo>
                    <a:pt x="16649" y="15201"/>
                    <a:pt x="16919" y="15143"/>
                    <a:pt x="17046" y="14900"/>
                  </a:cubicBezTo>
                  <a:cubicBezTo>
                    <a:pt x="17160" y="14557"/>
                    <a:pt x="17259" y="14210"/>
                    <a:pt x="17343" y="13856"/>
                  </a:cubicBezTo>
                  <a:cubicBezTo>
                    <a:pt x="17427" y="13503"/>
                    <a:pt x="17496" y="13146"/>
                    <a:pt x="17551" y="12786"/>
                  </a:cubicBezTo>
                  <a:cubicBezTo>
                    <a:pt x="17572" y="12559"/>
                    <a:pt x="17457" y="12347"/>
                    <a:pt x="17277" y="12284"/>
                  </a:cubicBezTo>
                  <a:cubicBezTo>
                    <a:pt x="17224" y="12265"/>
                    <a:pt x="17172" y="12261"/>
                    <a:pt x="17121" y="12269"/>
                  </a:cubicBezTo>
                  <a:close/>
                  <a:moveTo>
                    <a:pt x="16213" y="15501"/>
                  </a:moveTo>
                  <a:cubicBezTo>
                    <a:pt x="16054" y="15485"/>
                    <a:pt x="15895" y="15590"/>
                    <a:pt x="15825" y="15779"/>
                  </a:cubicBezTo>
                  <a:cubicBezTo>
                    <a:pt x="15703" y="16033"/>
                    <a:pt x="15571" y="16281"/>
                    <a:pt x="15428" y="16523"/>
                  </a:cubicBezTo>
                  <a:cubicBezTo>
                    <a:pt x="15286" y="16765"/>
                    <a:pt x="15134" y="17001"/>
                    <a:pt x="14971" y="17231"/>
                  </a:cubicBezTo>
                  <a:cubicBezTo>
                    <a:pt x="14798" y="17435"/>
                    <a:pt x="14815" y="17780"/>
                    <a:pt x="15007" y="17956"/>
                  </a:cubicBezTo>
                  <a:cubicBezTo>
                    <a:pt x="15183" y="18117"/>
                    <a:pt x="15433" y="18067"/>
                    <a:pt x="15558" y="17846"/>
                  </a:cubicBezTo>
                  <a:cubicBezTo>
                    <a:pt x="15736" y="17595"/>
                    <a:pt x="15903" y="17338"/>
                    <a:pt x="16060" y="17073"/>
                  </a:cubicBezTo>
                  <a:cubicBezTo>
                    <a:pt x="16216" y="16808"/>
                    <a:pt x="16362" y="16534"/>
                    <a:pt x="16495" y="16256"/>
                  </a:cubicBezTo>
                  <a:cubicBezTo>
                    <a:pt x="16634" y="16023"/>
                    <a:pt x="16576" y="15698"/>
                    <a:pt x="16369" y="15560"/>
                  </a:cubicBezTo>
                  <a:cubicBezTo>
                    <a:pt x="16319" y="15526"/>
                    <a:pt x="16266" y="15506"/>
                    <a:pt x="16213" y="15501"/>
                  </a:cubicBezTo>
                  <a:close/>
                  <a:moveTo>
                    <a:pt x="1474" y="15541"/>
                  </a:moveTo>
                  <a:cubicBezTo>
                    <a:pt x="1416" y="15556"/>
                    <a:pt x="1359" y="15588"/>
                    <a:pt x="1309" y="15637"/>
                  </a:cubicBezTo>
                  <a:cubicBezTo>
                    <a:pt x="1143" y="15797"/>
                    <a:pt x="1116" y="16091"/>
                    <a:pt x="1249" y="16293"/>
                  </a:cubicBezTo>
                  <a:cubicBezTo>
                    <a:pt x="1380" y="16563"/>
                    <a:pt x="1521" y="16827"/>
                    <a:pt x="1672" y="17084"/>
                  </a:cubicBezTo>
                  <a:cubicBezTo>
                    <a:pt x="1824" y="17341"/>
                    <a:pt x="1987" y="17591"/>
                    <a:pt x="2159" y="17835"/>
                  </a:cubicBezTo>
                  <a:cubicBezTo>
                    <a:pt x="2320" y="18038"/>
                    <a:pt x="2589" y="18031"/>
                    <a:pt x="2740" y="17817"/>
                  </a:cubicBezTo>
                  <a:cubicBezTo>
                    <a:pt x="2860" y="17646"/>
                    <a:pt x="2861" y="17393"/>
                    <a:pt x="2743" y="17220"/>
                  </a:cubicBezTo>
                  <a:cubicBezTo>
                    <a:pt x="2585" y="16997"/>
                    <a:pt x="2438" y="16769"/>
                    <a:pt x="2301" y="16534"/>
                  </a:cubicBezTo>
                  <a:cubicBezTo>
                    <a:pt x="2163" y="16300"/>
                    <a:pt x="2035" y="16058"/>
                    <a:pt x="1916" y="15812"/>
                  </a:cubicBezTo>
                  <a:cubicBezTo>
                    <a:pt x="1835" y="15599"/>
                    <a:pt x="1648" y="15497"/>
                    <a:pt x="1474" y="15541"/>
                  </a:cubicBezTo>
                  <a:close/>
                  <a:moveTo>
                    <a:pt x="3296" y="18191"/>
                  </a:moveTo>
                  <a:cubicBezTo>
                    <a:pt x="3169" y="18222"/>
                    <a:pt x="3054" y="18325"/>
                    <a:pt x="3001" y="18491"/>
                  </a:cubicBezTo>
                  <a:cubicBezTo>
                    <a:pt x="2934" y="18701"/>
                    <a:pt x="3004" y="18940"/>
                    <a:pt x="3167" y="19048"/>
                  </a:cubicBezTo>
                  <a:cubicBezTo>
                    <a:pt x="3429" y="19318"/>
                    <a:pt x="3701" y="19568"/>
                    <a:pt x="3981" y="19796"/>
                  </a:cubicBezTo>
                  <a:cubicBezTo>
                    <a:pt x="4261" y="20023"/>
                    <a:pt x="4548" y="20228"/>
                    <a:pt x="4844" y="20411"/>
                  </a:cubicBezTo>
                  <a:cubicBezTo>
                    <a:pt x="5045" y="20564"/>
                    <a:pt x="5313" y="20464"/>
                    <a:pt x="5409" y="20199"/>
                  </a:cubicBezTo>
                  <a:cubicBezTo>
                    <a:pt x="5498" y="19954"/>
                    <a:pt x="5398" y="19668"/>
                    <a:pt x="5193" y="19572"/>
                  </a:cubicBezTo>
                  <a:cubicBezTo>
                    <a:pt x="4923" y="19405"/>
                    <a:pt x="4660" y="19219"/>
                    <a:pt x="4405" y="19012"/>
                  </a:cubicBezTo>
                  <a:cubicBezTo>
                    <a:pt x="4150" y="18804"/>
                    <a:pt x="3902" y="18576"/>
                    <a:pt x="3663" y="18330"/>
                  </a:cubicBezTo>
                  <a:cubicBezTo>
                    <a:pt x="3561" y="18201"/>
                    <a:pt x="3423" y="18160"/>
                    <a:pt x="3296" y="18191"/>
                  </a:cubicBezTo>
                  <a:close/>
                  <a:moveTo>
                    <a:pt x="14373" y="18253"/>
                  </a:moveTo>
                  <a:cubicBezTo>
                    <a:pt x="14265" y="18225"/>
                    <a:pt x="14147" y="18254"/>
                    <a:pt x="14051" y="18345"/>
                  </a:cubicBezTo>
                  <a:cubicBezTo>
                    <a:pt x="13803" y="18599"/>
                    <a:pt x="13546" y="18833"/>
                    <a:pt x="13279" y="19045"/>
                  </a:cubicBezTo>
                  <a:cubicBezTo>
                    <a:pt x="13012" y="19256"/>
                    <a:pt x="12736" y="19446"/>
                    <a:pt x="12455" y="19616"/>
                  </a:cubicBezTo>
                  <a:cubicBezTo>
                    <a:pt x="12254" y="19709"/>
                    <a:pt x="12155" y="19985"/>
                    <a:pt x="12236" y="20228"/>
                  </a:cubicBezTo>
                  <a:cubicBezTo>
                    <a:pt x="12327" y="20504"/>
                    <a:pt x="12600" y="20612"/>
                    <a:pt x="12807" y="20455"/>
                  </a:cubicBezTo>
                  <a:cubicBezTo>
                    <a:pt x="13114" y="20269"/>
                    <a:pt x="13415" y="20061"/>
                    <a:pt x="13706" y="19829"/>
                  </a:cubicBezTo>
                  <a:cubicBezTo>
                    <a:pt x="13996" y="19597"/>
                    <a:pt x="14276" y="19341"/>
                    <a:pt x="14547" y="19063"/>
                  </a:cubicBezTo>
                  <a:cubicBezTo>
                    <a:pt x="14685" y="18924"/>
                    <a:pt x="14723" y="18686"/>
                    <a:pt x="14638" y="18495"/>
                  </a:cubicBezTo>
                  <a:cubicBezTo>
                    <a:pt x="14580" y="18365"/>
                    <a:pt x="14481" y="18281"/>
                    <a:pt x="14373" y="18253"/>
                  </a:cubicBezTo>
                  <a:close/>
                  <a:moveTo>
                    <a:pt x="6272" y="20166"/>
                  </a:moveTo>
                  <a:cubicBezTo>
                    <a:pt x="6117" y="20186"/>
                    <a:pt x="5979" y="20316"/>
                    <a:pt x="5935" y="20510"/>
                  </a:cubicBezTo>
                  <a:cubicBezTo>
                    <a:pt x="5880" y="20756"/>
                    <a:pt x="5996" y="21012"/>
                    <a:pt x="6197" y="21086"/>
                  </a:cubicBezTo>
                  <a:cubicBezTo>
                    <a:pt x="6522" y="21210"/>
                    <a:pt x="6854" y="21312"/>
                    <a:pt x="7189" y="21390"/>
                  </a:cubicBezTo>
                  <a:cubicBezTo>
                    <a:pt x="7522" y="21467"/>
                    <a:pt x="7857" y="21521"/>
                    <a:pt x="8196" y="21551"/>
                  </a:cubicBezTo>
                  <a:cubicBezTo>
                    <a:pt x="8371" y="21550"/>
                    <a:pt x="8523" y="21400"/>
                    <a:pt x="8562" y="21192"/>
                  </a:cubicBezTo>
                  <a:cubicBezTo>
                    <a:pt x="8613" y="20926"/>
                    <a:pt x="8473" y="20664"/>
                    <a:pt x="8253" y="20613"/>
                  </a:cubicBezTo>
                  <a:cubicBezTo>
                    <a:pt x="7944" y="20585"/>
                    <a:pt x="7637" y="20534"/>
                    <a:pt x="7333" y="20463"/>
                  </a:cubicBezTo>
                  <a:cubicBezTo>
                    <a:pt x="7029" y="20391"/>
                    <a:pt x="6726" y="20299"/>
                    <a:pt x="6428" y="20184"/>
                  </a:cubicBezTo>
                  <a:cubicBezTo>
                    <a:pt x="6375" y="20164"/>
                    <a:pt x="6323" y="20159"/>
                    <a:pt x="6272" y="20166"/>
                  </a:cubicBezTo>
                  <a:close/>
                  <a:moveTo>
                    <a:pt x="11388" y="20195"/>
                  </a:moveTo>
                  <a:cubicBezTo>
                    <a:pt x="11330" y="20188"/>
                    <a:pt x="11270" y="20194"/>
                    <a:pt x="11211" y="20221"/>
                  </a:cubicBezTo>
                  <a:cubicBezTo>
                    <a:pt x="10921" y="20328"/>
                    <a:pt x="10629" y="20412"/>
                    <a:pt x="10333" y="20477"/>
                  </a:cubicBezTo>
                  <a:cubicBezTo>
                    <a:pt x="10038" y="20543"/>
                    <a:pt x="9740" y="20588"/>
                    <a:pt x="9440" y="20613"/>
                  </a:cubicBezTo>
                  <a:cubicBezTo>
                    <a:pt x="9241" y="20600"/>
                    <a:pt x="9067" y="20779"/>
                    <a:pt x="9043" y="21020"/>
                  </a:cubicBezTo>
                  <a:cubicBezTo>
                    <a:pt x="9012" y="21336"/>
                    <a:pt x="9236" y="21600"/>
                    <a:pt x="9494" y="21555"/>
                  </a:cubicBezTo>
                  <a:cubicBezTo>
                    <a:pt x="9824" y="21527"/>
                    <a:pt x="10152" y="21477"/>
                    <a:pt x="10477" y="21405"/>
                  </a:cubicBezTo>
                  <a:cubicBezTo>
                    <a:pt x="10803" y="21332"/>
                    <a:pt x="11124" y="21240"/>
                    <a:pt x="11442" y="21122"/>
                  </a:cubicBezTo>
                  <a:cubicBezTo>
                    <a:pt x="11637" y="21071"/>
                    <a:pt x="11768" y="20846"/>
                    <a:pt x="11740" y="20606"/>
                  </a:cubicBezTo>
                  <a:cubicBezTo>
                    <a:pt x="11713" y="20378"/>
                    <a:pt x="11561" y="20217"/>
                    <a:pt x="11388" y="20195"/>
                  </a:cubicBezTo>
                  <a:close/>
                </a:path>
              </a:pathLst>
            </a:custGeom>
            <a:solidFill>
              <a:srgbClr val="2196F3"/>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31" name="Линия"/>
            <p:cNvSpPr/>
            <p:nvPr>
              <p:custDataLst>
                <p:tags r:id="rId10"/>
              </p:custDataLst>
            </p:nvPr>
          </p:nvSpPr>
          <p:spPr>
            <a:xfrm flipH="1">
              <a:off x="8117" y="6490"/>
              <a:ext cx="0" cy="731"/>
            </a:xfrm>
            <a:prstGeom prst="line">
              <a:avLst/>
            </a:prstGeom>
            <a:noFill/>
            <a:ln w="25400" cap="flat">
              <a:solidFill>
                <a:srgbClr val="FFFFFF">
                  <a:lumMod val="85000"/>
                </a:srgbClr>
              </a:solidFill>
              <a:prstDash val="solid"/>
              <a:miter lim="400000"/>
              <a:tailEnd type="oval"/>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3" name="矩形 52"/>
            <p:cNvSpPr/>
            <p:nvPr>
              <p:custDataLst>
                <p:tags r:id="rId11"/>
              </p:custDataLst>
            </p:nvPr>
          </p:nvSpPr>
          <p:spPr>
            <a:xfrm>
              <a:off x="6702" y="7064"/>
              <a:ext cx="2785" cy="1496"/>
            </a:xfrm>
            <a:prstGeom prst="rect">
              <a:avLst/>
            </a:prstGeom>
          </p:spPr>
          <p:txBody>
            <a:bodyPr wrap="square" bIns="0" anchor="ctr" anchorCtr="0"/>
            <a:lstStyle/>
            <a:p>
              <a:pPr lvl="0" algn="ctr" defTabSz="457200">
                <a:lnSpc>
                  <a:spcPct val="120000"/>
                </a:lnSpc>
                <a:defRPr/>
              </a:pPr>
              <a:r>
                <a:rPr lang="zh-CN" altLang="en-US" sz="2400" b="1" spc="300">
                  <a:solidFill>
                    <a:schemeClr val="tx1"/>
                  </a:solidFill>
                  <a:latin typeface="微软雅黑" panose="020B0503020204020204" pitchFamily="34" charset="-122"/>
                  <a:ea typeface="微软雅黑" panose="020B0503020204020204" pitchFamily="34" charset="-122"/>
                  <a:cs typeface="+mn-ea"/>
                  <a:sym typeface="+mn-lt"/>
                </a:rPr>
                <a:t>邓小平发表南方谈话</a:t>
              </a:r>
              <a:endParaRPr lang="zh-CN" altLang="en-US" sz="2400" b="1" spc="30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29" name="组合 28"/>
          <p:cNvGrpSpPr/>
          <p:nvPr>
            <p:custDataLst>
              <p:tags r:id="rId12"/>
            </p:custDataLst>
          </p:nvPr>
        </p:nvGrpSpPr>
        <p:grpSpPr>
          <a:xfrm>
            <a:off x="6707291" y="3025140"/>
            <a:ext cx="4319224" cy="3108325"/>
            <a:chOff x="10734" y="4764"/>
            <a:chExt cx="6563" cy="4895"/>
          </a:xfrm>
        </p:grpSpPr>
        <p:sp>
          <p:nvSpPr>
            <p:cNvPr id="42" name="Кружок"/>
            <p:cNvSpPr/>
            <p:nvPr>
              <p:custDataLst>
                <p:tags r:id="rId13"/>
              </p:custDataLst>
            </p:nvPr>
          </p:nvSpPr>
          <p:spPr>
            <a:xfrm>
              <a:off x="12524" y="4949"/>
              <a:ext cx="1617" cy="1617"/>
            </a:xfrm>
            <a:prstGeom prst="ellipse">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3" name="Фигура"/>
            <p:cNvSpPr/>
            <p:nvPr>
              <p:custDataLst>
                <p:tags r:id="rId14"/>
              </p:custDataLst>
            </p:nvPr>
          </p:nvSpPr>
          <p:spPr>
            <a:xfrm>
              <a:off x="12339" y="4764"/>
              <a:ext cx="2418" cy="1983"/>
            </a:xfrm>
            <a:custGeom>
              <a:avLst/>
              <a:gdLst/>
              <a:ahLst/>
              <a:cxnLst>
                <a:cxn ang="0">
                  <a:pos x="wd2" y="hd2"/>
                </a:cxn>
                <a:cxn ang="5400000">
                  <a:pos x="wd2" y="hd2"/>
                </a:cxn>
                <a:cxn ang="10800000">
                  <a:pos x="wd2" y="hd2"/>
                </a:cxn>
                <a:cxn ang="16200000">
                  <a:pos x="wd2" y="hd2"/>
                </a:cxn>
              </a:cxnLst>
              <a:rect l="0" t="0" r="r" b="b"/>
              <a:pathLst>
                <a:path w="21564" h="21560" extrusionOk="0">
                  <a:moveTo>
                    <a:pt x="8863" y="0"/>
                  </a:moveTo>
                  <a:cubicBezTo>
                    <a:pt x="6596" y="0"/>
                    <a:pt x="4331" y="1054"/>
                    <a:pt x="2601" y="3162"/>
                  </a:cubicBezTo>
                  <a:cubicBezTo>
                    <a:pt x="868" y="5275"/>
                    <a:pt x="3" y="8045"/>
                    <a:pt x="7" y="10814"/>
                  </a:cubicBezTo>
                  <a:cubicBezTo>
                    <a:pt x="-34" y="11071"/>
                    <a:pt x="108" y="11320"/>
                    <a:pt x="320" y="11364"/>
                  </a:cubicBezTo>
                  <a:cubicBezTo>
                    <a:pt x="586" y="11418"/>
                    <a:pt x="818" y="11140"/>
                    <a:pt x="780" y="10814"/>
                  </a:cubicBezTo>
                  <a:cubicBezTo>
                    <a:pt x="776" y="8287"/>
                    <a:pt x="1566" y="5758"/>
                    <a:pt x="3148" y="3829"/>
                  </a:cubicBezTo>
                  <a:cubicBezTo>
                    <a:pt x="4727" y="1905"/>
                    <a:pt x="6794" y="942"/>
                    <a:pt x="8863" y="942"/>
                  </a:cubicBezTo>
                  <a:cubicBezTo>
                    <a:pt x="10932" y="942"/>
                    <a:pt x="12999" y="1905"/>
                    <a:pt x="14578" y="3829"/>
                  </a:cubicBezTo>
                  <a:cubicBezTo>
                    <a:pt x="16160" y="5758"/>
                    <a:pt x="16950" y="8287"/>
                    <a:pt x="16946" y="10814"/>
                  </a:cubicBezTo>
                  <a:cubicBezTo>
                    <a:pt x="16911" y="11075"/>
                    <a:pt x="17062" y="11320"/>
                    <a:pt x="17277" y="11353"/>
                  </a:cubicBezTo>
                  <a:cubicBezTo>
                    <a:pt x="17290" y="11355"/>
                    <a:pt x="17301" y="11349"/>
                    <a:pt x="17313" y="11349"/>
                  </a:cubicBezTo>
                  <a:lnTo>
                    <a:pt x="17313" y="11356"/>
                  </a:lnTo>
                  <a:lnTo>
                    <a:pt x="20220" y="11356"/>
                  </a:lnTo>
                  <a:lnTo>
                    <a:pt x="19252" y="12536"/>
                  </a:lnTo>
                  <a:cubicBezTo>
                    <a:pt x="19099" y="12723"/>
                    <a:pt x="19099" y="13028"/>
                    <a:pt x="19252" y="13214"/>
                  </a:cubicBezTo>
                  <a:cubicBezTo>
                    <a:pt x="19405" y="13401"/>
                    <a:pt x="19655" y="13401"/>
                    <a:pt x="19808" y="13214"/>
                  </a:cubicBezTo>
                  <a:lnTo>
                    <a:pt x="21449" y="11210"/>
                  </a:lnTo>
                  <a:cubicBezTo>
                    <a:pt x="21527" y="11115"/>
                    <a:pt x="21565" y="10990"/>
                    <a:pt x="21564" y="10865"/>
                  </a:cubicBezTo>
                  <a:cubicBezTo>
                    <a:pt x="21566" y="10740"/>
                    <a:pt x="21528" y="10610"/>
                    <a:pt x="21449" y="10514"/>
                  </a:cubicBezTo>
                  <a:lnTo>
                    <a:pt x="19808" y="8513"/>
                  </a:lnTo>
                  <a:cubicBezTo>
                    <a:pt x="19732" y="8419"/>
                    <a:pt x="19632" y="8373"/>
                    <a:pt x="19532" y="8373"/>
                  </a:cubicBezTo>
                  <a:cubicBezTo>
                    <a:pt x="19431" y="8373"/>
                    <a:pt x="19329" y="8419"/>
                    <a:pt x="19252" y="8513"/>
                  </a:cubicBezTo>
                  <a:cubicBezTo>
                    <a:pt x="19099" y="8699"/>
                    <a:pt x="19099" y="9001"/>
                    <a:pt x="19252" y="9187"/>
                  </a:cubicBezTo>
                  <a:lnTo>
                    <a:pt x="20244" y="10396"/>
                  </a:lnTo>
                  <a:lnTo>
                    <a:pt x="17704" y="10396"/>
                  </a:lnTo>
                  <a:cubicBezTo>
                    <a:pt x="17624" y="7769"/>
                    <a:pt x="16771" y="5169"/>
                    <a:pt x="15125" y="3162"/>
                  </a:cubicBezTo>
                  <a:cubicBezTo>
                    <a:pt x="13395" y="1054"/>
                    <a:pt x="11130" y="0"/>
                    <a:pt x="8863" y="0"/>
                  </a:cubicBezTo>
                  <a:close/>
                  <a:moveTo>
                    <a:pt x="590" y="12199"/>
                  </a:moveTo>
                  <a:cubicBezTo>
                    <a:pt x="532" y="12191"/>
                    <a:pt x="470" y="12198"/>
                    <a:pt x="410" y="12225"/>
                  </a:cubicBezTo>
                  <a:cubicBezTo>
                    <a:pt x="220" y="12309"/>
                    <a:pt x="117" y="12561"/>
                    <a:pt x="178" y="12797"/>
                  </a:cubicBezTo>
                  <a:cubicBezTo>
                    <a:pt x="234" y="13160"/>
                    <a:pt x="306" y="13519"/>
                    <a:pt x="392" y="13874"/>
                  </a:cubicBezTo>
                  <a:cubicBezTo>
                    <a:pt x="478" y="14229"/>
                    <a:pt x="576" y="14580"/>
                    <a:pt x="693" y="14926"/>
                  </a:cubicBezTo>
                  <a:cubicBezTo>
                    <a:pt x="753" y="15129"/>
                    <a:pt x="923" y="15251"/>
                    <a:pt x="1098" y="15219"/>
                  </a:cubicBezTo>
                  <a:cubicBezTo>
                    <a:pt x="1348" y="15173"/>
                    <a:pt x="1499" y="14858"/>
                    <a:pt x="1408" y="14570"/>
                  </a:cubicBezTo>
                  <a:cubicBezTo>
                    <a:pt x="1301" y="14255"/>
                    <a:pt x="1210" y="13934"/>
                    <a:pt x="1131" y="13610"/>
                  </a:cubicBezTo>
                  <a:cubicBezTo>
                    <a:pt x="1053" y="13287"/>
                    <a:pt x="987" y="12960"/>
                    <a:pt x="936" y="12628"/>
                  </a:cubicBezTo>
                  <a:cubicBezTo>
                    <a:pt x="917" y="12394"/>
                    <a:pt x="767" y="12225"/>
                    <a:pt x="590" y="12199"/>
                  </a:cubicBezTo>
                  <a:close/>
                  <a:moveTo>
                    <a:pt x="17121" y="12269"/>
                  </a:moveTo>
                  <a:cubicBezTo>
                    <a:pt x="16967" y="12292"/>
                    <a:pt x="16833" y="12424"/>
                    <a:pt x="16790" y="12617"/>
                  </a:cubicBezTo>
                  <a:cubicBezTo>
                    <a:pt x="16740" y="12945"/>
                    <a:pt x="16678" y="13271"/>
                    <a:pt x="16601" y="13592"/>
                  </a:cubicBezTo>
                  <a:cubicBezTo>
                    <a:pt x="16523" y="13914"/>
                    <a:pt x="16431" y="14230"/>
                    <a:pt x="16327" y="14541"/>
                  </a:cubicBezTo>
                  <a:cubicBezTo>
                    <a:pt x="16288" y="14720"/>
                    <a:pt x="16342" y="14911"/>
                    <a:pt x="16462" y="15025"/>
                  </a:cubicBezTo>
                  <a:cubicBezTo>
                    <a:pt x="16649" y="15201"/>
                    <a:pt x="16919" y="15143"/>
                    <a:pt x="17046" y="14900"/>
                  </a:cubicBezTo>
                  <a:cubicBezTo>
                    <a:pt x="17160" y="14557"/>
                    <a:pt x="17259" y="14210"/>
                    <a:pt x="17343" y="13856"/>
                  </a:cubicBezTo>
                  <a:cubicBezTo>
                    <a:pt x="17427" y="13503"/>
                    <a:pt x="17496" y="13146"/>
                    <a:pt x="17551" y="12786"/>
                  </a:cubicBezTo>
                  <a:cubicBezTo>
                    <a:pt x="17572" y="12559"/>
                    <a:pt x="17457" y="12347"/>
                    <a:pt x="17277" y="12284"/>
                  </a:cubicBezTo>
                  <a:cubicBezTo>
                    <a:pt x="17224" y="12265"/>
                    <a:pt x="17172" y="12261"/>
                    <a:pt x="17121" y="12269"/>
                  </a:cubicBezTo>
                  <a:close/>
                  <a:moveTo>
                    <a:pt x="16213" y="15501"/>
                  </a:moveTo>
                  <a:cubicBezTo>
                    <a:pt x="16054" y="15485"/>
                    <a:pt x="15895" y="15590"/>
                    <a:pt x="15825" y="15779"/>
                  </a:cubicBezTo>
                  <a:cubicBezTo>
                    <a:pt x="15703" y="16033"/>
                    <a:pt x="15571" y="16281"/>
                    <a:pt x="15428" y="16523"/>
                  </a:cubicBezTo>
                  <a:cubicBezTo>
                    <a:pt x="15286" y="16765"/>
                    <a:pt x="15134" y="17001"/>
                    <a:pt x="14971" y="17231"/>
                  </a:cubicBezTo>
                  <a:cubicBezTo>
                    <a:pt x="14798" y="17435"/>
                    <a:pt x="14815" y="17780"/>
                    <a:pt x="15007" y="17956"/>
                  </a:cubicBezTo>
                  <a:cubicBezTo>
                    <a:pt x="15183" y="18117"/>
                    <a:pt x="15433" y="18067"/>
                    <a:pt x="15558" y="17846"/>
                  </a:cubicBezTo>
                  <a:cubicBezTo>
                    <a:pt x="15736" y="17595"/>
                    <a:pt x="15903" y="17338"/>
                    <a:pt x="16060" y="17073"/>
                  </a:cubicBezTo>
                  <a:cubicBezTo>
                    <a:pt x="16216" y="16808"/>
                    <a:pt x="16362" y="16534"/>
                    <a:pt x="16495" y="16256"/>
                  </a:cubicBezTo>
                  <a:cubicBezTo>
                    <a:pt x="16634" y="16023"/>
                    <a:pt x="16576" y="15698"/>
                    <a:pt x="16369" y="15560"/>
                  </a:cubicBezTo>
                  <a:cubicBezTo>
                    <a:pt x="16319" y="15526"/>
                    <a:pt x="16266" y="15506"/>
                    <a:pt x="16213" y="15501"/>
                  </a:cubicBezTo>
                  <a:close/>
                  <a:moveTo>
                    <a:pt x="1474" y="15541"/>
                  </a:moveTo>
                  <a:cubicBezTo>
                    <a:pt x="1416" y="15556"/>
                    <a:pt x="1359" y="15588"/>
                    <a:pt x="1309" y="15637"/>
                  </a:cubicBezTo>
                  <a:cubicBezTo>
                    <a:pt x="1143" y="15797"/>
                    <a:pt x="1116" y="16091"/>
                    <a:pt x="1249" y="16293"/>
                  </a:cubicBezTo>
                  <a:cubicBezTo>
                    <a:pt x="1380" y="16563"/>
                    <a:pt x="1521" y="16827"/>
                    <a:pt x="1672" y="17084"/>
                  </a:cubicBezTo>
                  <a:cubicBezTo>
                    <a:pt x="1824" y="17341"/>
                    <a:pt x="1987" y="17591"/>
                    <a:pt x="2159" y="17835"/>
                  </a:cubicBezTo>
                  <a:cubicBezTo>
                    <a:pt x="2320" y="18038"/>
                    <a:pt x="2589" y="18031"/>
                    <a:pt x="2740" y="17817"/>
                  </a:cubicBezTo>
                  <a:cubicBezTo>
                    <a:pt x="2860" y="17646"/>
                    <a:pt x="2861" y="17393"/>
                    <a:pt x="2743" y="17220"/>
                  </a:cubicBezTo>
                  <a:cubicBezTo>
                    <a:pt x="2585" y="16997"/>
                    <a:pt x="2438" y="16769"/>
                    <a:pt x="2301" y="16534"/>
                  </a:cubicBezTo>
                  <a:cubicBezTo>
                    <a:pt x="2163" y="16300"/>
                    <a:pt x="2035" y="16058"/>
                    <a:pt x="1916" y="15812"/>
                  </a:cubicBezTo>
                  <a:cubicBezTo>
                    <a:pt x="1835" y="15599"/>
                    <a:pt x="1648" y="15497"/>
                    <a:pt x="1474" y="15541"/>
                  </a:cubicBezTo>
                  <a:close/>
                  <a:moveTo>
                    <a:pt x="3296" y="18191"/>
                  </a:moveTo>
                  <a:cubicBezTo>
                    <a:pt x="3169" y="18222"/>
                    <a:pt x="3054" y="18325"/>
                    <a:pt x="3001" y="18491"/>
                  </a:cubicBezTo>
                  <a:cubicBezTo>
                    <a:pt x="2934" y="18701"/>
                    <a:pt x="3004" y="18940"/>
                    <a:pt x="3167" y="19048"/>
                  </a:cubicBezTo>
                  <a:cubicBezTo>
                    <a:pt x="3429" y="19318"/>
                    <a:pt x="3701" y="19568"/>
                    <a:pt x="3981" y="19796"/>
                  </a:cubicBezTo>
                  <a:cubicBezTo>
                    <a:pt x="4261" y="20023"/>
                    <a:pt x="4548" y="20228"/>
                    <a:pt x="4844" y="20411"/>
                  </a:cubicBezTo>
                  <a:cubicBezTo>
                    <a:pt x="5045" y="20564"/>
                    <a:pt x="5313" y="20464"/>
                    <a:pt x="5409" y="20199"/>
                  </a:cubicBezTo>
                  <a:cubicBezTo>
                    <a:pt x="5498" y="19954"/>
                    <a:pt x="5398" y="19668"/>
                    <a:pt x="5193" y="19572"/>
                  </a:cubicBezTo>
                  <a:cubicBezTo>
                    <a:pt x="4923" y="19405"/>
                    <a:pt x="4660" y="19219"/>
                    <a:pt x="4405" y="19012"/>
                  </a:cubicBezTo>
                  <a:cubicBezTo>
                    <a:pt x="4150" y="18804"/>
                    <a:pt x="3902" y="18576"/>
                    <a:pt x="3663" y="18330"/>
                  </a:cubicBezTo>
                  <a:cubicBezTo>
                    <a:pt x="3561" y="18201"/>
                    <a:pt x="3423" y="18160"/>
                    <a:pt x="3296" y="18191"/>
                  </a:cubicBezTo>
                  <a:close/>
                  <a:moveTo>
                    <a:pt x="14373" y="18253"/>
                  </a:moveTo>
                  <a:cubicBezTo>
                    <a:pt x="14265" y="18225"/>
                    <a:pt x="14147" y="18254"/>
                    <a:pt x="14051" y="18345"/>
                  </a:cubicBezTo>
                  <a:cubicBezTo>
                    <a:pt x="13803" y="18599"/>
                    <a:pt x="13546" y="18833"/>
                    <a:pt x="13279" y="19045"/>
                  </a:cubicBezTo>
                  <a:cubicBezTo>
                    <a:pt x="13012" y="19256"/>
                    <a:pt x="12736" y="19446"/>
                    <a:pt x="12455" y="19616"/>
                  </a:cubicBezTo>
                  <a:cubicBezTo>
                    <a:pt x="12254" y="19709"/>
                    <a:pt x="12155" y="19985"/>
                    <a:pt x="12236" y="20228"/>
                  </a:cubicBezTo>
                  <a:cubicBezTo>
                    <a:pt x="12327" y="20504"/>
                    <a:pt x="12600" y="20612"/>
                    <a:pt x="12807" y="20455"/>
                  </a:cubicBezTo>
                  <a:cubicBezTo>
                    <a:pt x="13114" y="20269"/>
                    <a:pt x="13415" y="20061"/>
                    <a:pt x="13706" y="19829"/>
                  </a:cubicBezTo>
                  <a:cubicBezTo>
                    <a:pt x="13996" y="19597"/>
                    <a:pt x="14276" y="19341"/>
                    <a:pt x="14547" y="19063"/>
                  </a:cubicBezTo>
                  <a:cubicBezTo>
                    <a:pt x="14685" y="18924"/>
                    <a:pt x="14723" y="18686"/>
                    <a:pt x="14638" y="18495"/>
                  </a:cubicBezTo>
                  <a:cubicBezTo>
                    <a:pt x="14580" y="18365"/>
                    <a:pt x="14481" y="18281"/>
                    <a:pt x="14373" y="18253"/>
                  </a:cubicBezTo>
                  <a:close/>
                  <a:moveTo>
                    <a:pt x="6272" y="20166"/>
                  </a:moveTo>
                  <a:cubicBezTo>
                    <a:pt x="6117" y="20186"/>
                    <a:pt x="5979" y="20316"/>
                    <a:pt x="5935" y="20510"/>
                  </a:cubicBezTo>
                  <a:cubicBezTo>
                    <a:pt x="5880" y="20756"/>
                    <a:pt x="5996" y="21012"/>
                    <a:pt x="6197" y="21086"/>
                  </a:cubicBezTo>
                  <a:cubicBezTo>
                    <a:pt x="6522" y="21210"/>
                    <a:pt x="6854" y="21312"/>
                    <a:pt x="7189" y="21390"/>
                  </a:cubicBezTo>
                  <a:cubicBezTo>
                    <a:pt x="7522" y="21467"/>
                    <a:pt x="7857" y="21521"/>
                    <a:pt x="8196" y="21551"/>
                  </a:cubicBezTo>
                  <a:cubicBezTo>
                    <a:pt x="8371" y="21550"/>
                    <a:pt x="8523" y="21400"/>
                    <a:pt x="8562" y="21192"/>
                  </a:cubicBezTo>
                  <a:cubicBezTo>
                    <a:pt x="8613" y="20926"/>
                    <a:pt x="8473" y="20664"/>
                    <a:pt x="8253" y="20613"/>
                  </a:cubicBezTo>
                  <a:cubicBezTo>
                    <a:pt x="7944" y="20585"/>
                    <a:pt x="7637" y="20534"/>
                    <a:pt x="7333" y="20463"/>
                  </a:cubicBezTo>
                  <a:cubicBezTo>
                    <a:pt x="7029" y="20391"/>
                    <a:pt x="6726" y="20299"/>
                    <a:pt x="6428" y="20184"/>
                  </a:cubicBezTo>
                  <a:cubicBezTo>
                    <a:pt x="6375" y="20164"/>
                    <a:pt x="6323" y="20159"/>
                    <a:pt x="6272" y="20166"/>
                  </a:cubicBezTo>
                  <a:close/>
                  <a:moveTo>
                    <a:pt x="11388" y="20195"/>
                  </a:moveTo>
                  <a:cubicBezTo>
                    <a:pt x="11330" y="20188"/>
                    <a:pt x="11270" y="20194"/>
                    <a:pt x="11211" y="20221"/>
                  </a:cubicBezTo>
                  <a:cubicBezTo>
                    <a:pt x="10921" y="20328"/>
                    <a:pt x="10629" y="20412"/>
                    <a:pt x="10333" y="20477"/>
                  </a:cubicBezTo>
                  <a:cubicBezTo>
                    <a:pt x="10038" y="20543"/>
                    <a:pt x="9740" y="20588"/>
                    <a:pt x="9440" y="20613"/>
                  </a:cubicBezTo>
                  <a:cubicBezTo>
                    <a:pt x="9241" y="20600"/>
                    <a:pt x="9067" y="20779"/>
                    <a:pt x="9043" y="21020"/>
                  </a:cubicBezTo>
                  <a:cubicBezTo>
                    <a:pt x="9012" y="21336"/>
                    <a:pt x="9236" y="21600"/>
                    <a:pt x="9494" y="21555"/>
                  </a:cubicBezTo>
                  <a:cubicBezTo>
                    <a:pt x="9824" y="21527"/>
                    <a:pt x="10152" y="21477"/>
                    <a:pt x="10477" y="21405"/>
                  </a:cubicBezTo>
                  <a:cubicBezTo>
                    <a:pt x="10803" y="21332"/>
                    <a:pt x="11124" y="21240"/>
                    <a:pt x="11442" y="21122"/>
                  </a:cubicBezTo>
                  <a:cubicBezTo>
                    <a:pt x="11637" y="21071"/>
                    <a:pt x="11768" y="20846"/>
                    <a:pt x="11740" y="20606"/>
                  </a:cubicBezTo>
                  <a:cubicBezTo>
                    <a:pt x="11713" y="20378"/>
                    <a:pt x="11561" y="20217"/>
                    <a:pt x="11388" y="20195"/>
                  </a:cubicBezTo>
                  <a:close/>
                </a:path>
              </a:pathLst>
            </a:custGeom>
            <a:solidFill>
              <a:srgbClr val="2196F3"/>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5" name="Линия"/>
            <p:cNvSpPr/>
            <p:nvPr>
              <p:custDataLst>
                <p:tags r:id="rId15"/>
              </p:custDataLst>
            </p:nvPr>
          </p:nvSpPr>
          <p:spPr>
            <a:xfrm flipH="1">
              <a:off x="13355" y="6490"/>
              <a:ext cx="0" cy="731"/>
            </a:xfrm>
            <a:prstGeom prst="line">
              <a:avLst/>
            </a:prstGeom>
            <a:noFill/>
            <a:ln w="25400" cap="flat">
              <a:solidFill>
                <a:srgbClr val="FFFFFF">
                  <a:lumMod val="85000"/>
                </a:srgbClr>
              </a:solidFill>
              <a:prstDash val="solid"/>
              <a:miter lim="400000"/>
              <a:tailEnd type="oval"/>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6" name="矩形 55"/>
            <p:cNvSpPr/>
            <p:nvPr>
              <p:custDataLst>
                <p:tags r:id="rId16"/>
              </p:custDataLst>
            </p:nvPr>
          </p:nvSpPr>
          <p:spPr>
            <a:xfrm>
              <a:off x="10734" y="7411"/>
              <a:ext cx="6563" cy="2248"/>
            </a:xfrm>
            <a:prstGeom prst="rect">
              <a:avLst/>
            </a:prstGeom>
          </p:spPr>
          <p:txBody>
            <a:bodyPr wrap="square" bIns="0" anchor="ctr" anchorCtr="0"/>
            <a:lstStyle/>
            <a:p>
              <a:pPr lvl="0" algn="l" defTabSz="457200">
                <a:lnSpc>
                  <a:spcPct val="120000"/>
                </a:lnSpc>
                <a:defRPr/>
              </a:pPr>
              <a:r>
                <a:rPr lang="zh-CN" altLang="en-US" sz="2400" b="1" spc="300">
                  <a:solidFill>
                    <a:srgbClr val="FF0000"/>
                  </a:solidFill>
                  <a:latin typeface="微软雅黑" panose="020B0503020204020204" pitchFamily="34" charset="-122"/>
                  <a:ea typeface="微软雅黑" panose="020B0503020204020204" pitchFamily="34" charset="-122"/>
                  <a:cs typeface="+mn-ea"/>
                  <a:sym typeface="+mn-lt"/>
                </a:rPr>
                <a:t>中共十五届五中全会提出“走出去”战略，后来发展成为“引进来”和“走出去”相结合的开放战略。</a:t>
              </a:r>
              <a:endParaRPr lang="zh-CN" altLang="en-US" sz="2400" b="1" spc="300">
                <a:solidFill>
                  <a:srgbClr val="FF0000"/>
                </a:solidFill>
                <a:latin typeface="微软雅黑" panose="020B0503020204020204" pitchFamily="34" charset="-122"/>
                <a:ea typeface="微软雅黑" panose="020B0503020204020204" pitchFamily="34" charset="-122"/>
                <a:cs typeface="+mn-ea"/>
                <a:sym typeface="+mn-lt"/>
              </a:endParaRPr>
            </a:p>
          </p:txBody>
        </p:sp>
      </p:grpSp>
      <p:grpSp>
        <p:nvGrpSpPr>
          <p:cNvPr id="28" name="组合 27"/>
          <p:cNvGrpSpPr/>
          <p:nvPr>
            <p:custDataLst>
              <p:tags r:id="rId17"/>
            </p:custDataLst>
          </p:nvPr>
        </p:nvGrpSpPr>
        <p:grpSpPr>
          <a:xfrm>
            <a:off x="5580126" y="1038225"/>
            <a:ext cx="2900322" cy="3233420"/>
            <a:chOff x="8948" y="1655"/>
            <a:chExt cx="4407" cy="5092"/>
          </a:xfrm>
        </p:grpSpPr>
        <p:sp>
          <p:nvSpPr>
            <p:cNvPr id="22" name="Кружок"/>
            <p:cNvSpPr/>
            <p:nvPr>
              <p:custDataLst>
                <p:tags r:id="rId18"/>
              </p:custDataLst>
            </p:nvPr>
          </p:nvSpPr>
          <p:spPr>
            <a:xfrm>
              <a:off x="9950" y="4949"/>
              <a:ext cx="1617" cy="1617"/>
            </a:xfrm>
            <a:prstGeom prst="ellipse">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3" name="Фигура"/>
            <p:cNvSpPr/>
            <p:nvPr>
              <p:custDataLst>
                <p:tags r:id="rId19"/>
              </p:custDataLst>
            </p:nvPr>
          </p:nvSpPr>
          <p:spPr>
            <a:xfrm flipV="1">
              <a:off x="9765" y="4764"/>
              <a:ext cx="2418" cy="1983"/>
            </a:xfrm>
            <a:custGeom>
              <a:avLst/>
              <a:gdLst/>
              <a:ahLst/>
              <a:cxnLst>
                <a:cxn ang="0">
                  <a:pos x="wd2" y="hd2"/>
                </a:cxn>
                <a:cxn ang="5400000">
                  <a:pos x="wd2" y="hd2"/>
                </a:cxn>
                <a:cxn ang="10800000">
                  <a:pos x="wd2" y="hd2"/>
                </a:cxn>
                <a:cxn ang="16200000">
                  <a:pos x="wd2" y="hd2"/>
                </a:cxn>
              </a:cxnLst>
              <a:rect l="0" t="0" r="r" b="b"/>
              <a:pathLst>
                <a:path w="21564" h="21560" extrusionOk="0">
                  <a:moveTo>
                    <a:pt x="8863" y="0"/>
                  </a:moveTo>
                  <a:cubicBezTo>
                    <a:pt x="6596" y="0"/>
                    <a:pt x="4331" y="1054"/>
                    <a:pt x="2601" y="3162"/>
                  </a:cubicBezTo>
                  <a:cubicBezTo>
                    <a:pt x="868" y="5275"/>
                    <a:pt x="3" y="8045"/>
                    <a:pt x="7" y="10814"/>
                  </a:cubicBezTo>
                  <a:cubicBezTo>
                    <a:pt x="-34" y="11071"/>
                    <a:pt x="108" y="11320"/>
                    <a:pt x="320" y="11364"/>
                  </a:cubicBezTo>
                  <a:cubicBezTo>
                    <a:pt x="586" y="11418"/>
                    <a:pt x="818" y="11140"/>
                    <a:pt x="780" y="10814"/>
                  </a:cubicBezTo>
                  <a:cubicBezTo>
                    <a:pt x="776" y="8287"/>
                    <a:pt x="1566" y="5758"/>
                    <a:pt x="3148" y="3829"/>
                  </a:cubicBezTo>
                  <a:cubicBezTo>
                    <a:pt x="4727" y="1905"/>
                    <a:pt x="6794" y="942"/>
                    <a:pt x="8863" y="942"/>
                  </a:cubicBezTo>
                  <a:cubicBezTo>
                    <a:pt x="10932" y="942"/>
                    <a:pt x="12999" y="1905"/>
                    <a:pt x="14578" y="3829"/>
                  </a:cubicBezTo>
                  <a:cubicBezTo>
                    <a:pt x="16160" y="5758"/>
                    <a:pt x="16950" y="8287"/>
                    <a:pt x="16946" y="10814"/>
                  </a:cubicBezTo>
                  <a:cubicBezTo>
                    <a:pt x="16911" y="11075"/>
                    <a:pt x="17062" y="11320"/>
                    <a:pt x="17277" y="11353"/>
                  </a:cubicBezTo>
                  <a:cubicBezTo>
                    <a:pt x="17290" y="11355"/>
                    <a:pt x="17301" y="11349"/>
                    <a:pt x="17313" y="11349"/>
                  </a:cubicBezTo>
                  <a:lnTo>
                    <a:pt x="17313" y="11356"/>
                  </a:lnTo>
                  <a:lnTo>
                    <a:pt x="20220" y="11356"/>
                  </a:lnTo>
                  <a:lnTo>
                    <a:pt x="19252" y="12536"/>
                  </a:lnTo>
                  <a:cubicBezTo>
                    <a:pt x="19099" y="12723"/>
                    <a:pt x="19099" y="13028"/>
                    <a:pt x="19252" y="13214"/>
                  </a:cubicBezTo>
                  <a:cubicBezTo>
                    <a:pt x="19405" y="13401"/>
                    <a:pt x="19655" y="13401"/>
                    <a:pt x="19808" y="13214"/>
                  </a:cubicBezTo>
                  <a:lnTo>
                    <a:pt x="21449" y="11210"/>
                  </a:lnTo>
                  <a:cubicBezTo>
                    <a:pt x="21527" y="11115"/>
                    <a:pt x="21565" y="10990"/>
                    <a:pt x="21564" y="10865"/>
                  </a:cubicBezTo>
                  <a:cubicBezTo>
                    <a:pt x="21566" y="10740"/>
                    <a:pt x="21528" y="10610"/>
                    <a:pt x="21449" y="10514"/>
                  </a:cubicBezTo>
                  <a:lnTo>
                    <a:pt x="19808" y="8513"/>
                  </a:lnTo>
                  <a:cubicBezTo>
                    <a:pt x="19732" y="8419"/>
                    <a:pt x="19632" y="8373"/>
                    <a:pt x="19532" y="8373"/>
                  </a:cubicBezTo>
                  <a:cubicBezTo>
                    <a:pt x="19431" y="8373"/>
                    <a:pt x="19329" y="8419"/>
                    <a:pt x="19252" y="8513"/>
                  </a:cubicBezTo>
                  <a:cubicBezTo>
                    <a:pt x="19099" y="8699"/>
                    <a:pt x="19099" y="9001"/>
                    <a:pt x="19252" y="9187"/>
                  </a:cubicBezTo>
                  <a:lnTo>
                    <a:pt x="20244" y="10396"/>
                  </a:lnTo>
                  <a:lnTo>
                    <a:pt x="17704" y="10396"/>
                  </a:lnTo>
                  <a:cubicBezTo>
                    <a:pt x="17624" y="7769"/>
                    <a:pt x="16771" y="5169"/>
                    <a:pt x="15125" y="3162"/>
                  </a:cubicBezTo>
                  <a:cubicBezTo>
                    <a:pt x="13395" y="1054"/>
                    <a:pt x="11130" y="0"/>
                    <a:pt x="8863" y="0"/>
                  </a:cubicBezTo>
                  <a:close/>
                  <a:moveTo>
                    <a:pt x="590" y="12199"/>
                  </a:moveTo>
                  <a:cubicBezTo>
                    <a:pt x="532" y="12191"/>
                    <a:pt x="470" y="12198"/>
                    <a:pt x="410" y="12225"/>
                  </a:cubicBezTo>
                  <a:cubicBezTo>
                    <a:pt x="220" y="12309"/>
                    <a:pt x="117" y="12561"/>
                    <a:pt x="178" y="12797"/>
                  </a:cubicBezTo>
                  <a:cubicBezTo>
                    <a:pt x="234" y="13160"/>
                    <a:pt x="306" y="13519"/>
                    <a:pt x="392" y="13874"/>
                  </a:cubicBezTo>
                  <a:cubicBezTo>
                    <a:pt x="478" y="14229"/>
                    <a:pt x="576" y="14580"/>
                    <a:pt x="693" y="14926"/>
                  </a:cubicBezTo>
                  <a:cubicBezTo>
                    <a:pt x="753" y="15129"/>
                    <a:pt x="923" y="15251"/>
                    <a:pt x="1098" y="15219"/>
                  </a:cubicBezTo>
                  <a:cubicBezTo>
                    <a:pt x="1348" y="15173"/>
                    <a:pt x="1499" y="14858"/>
                    <a:pt x="1408" y="14570"/>
                  </a:cubicBezTo>
                  <a:cubicBezTo>
                    <a:pt x="1301" y="14255"/>
                    <a:pt x="1210" y="13934"/>
                    <a:pt x="1131" y="13610"/>
                  </a:cubicBezTo>
                  <a:cubicBezTo>
                    <a:pt x="1053" y="13287"/>
                    <a:pt x="987" y="12960"/>
                    <a:pt x="936" y="12628"/>
                  </a:cubicBezTo>
                  <a:cubicBezTo>
                    <a:pt x="917" y="12394"/>
                    <a:pt x="767" y="12225"/>
                    <a:pt x="590" y="12199"/>
                  </a:cubicBezTo>
                  <a:close/>
                  <a:moveTo>
                    <a:pt x="17121" y="12269"/>
                  </a:moveTo>
                  <a:cubicBezTo>
                    <a:pt x="16967" y="12292"/>
                    <a:pt x="16833" y="12424"/>
                    <a:pt x="16790" y="12617"/>
                  </a:cubicBezTo>
                  <a:cubicBezTo>
                    <a:pt x="16740" y="12945"/>
                    <a:pt x="16678" y="13271"/>
                    <a:pt x="16601" y="13592"/>
                  </a:cubicBezTo>
                  <a:cubicBezTo>
                    <a:pt x="16523" y="13914"/>
                    <a:pt x="16431" y="14230"/>
                    <a:pt x="16327" y="14541"/>
                  </a:cubicBezTo>
                  <a:cubicBezTo>
                    <a:pt x="16288" y="14720"/>
                    <a:pt x="16342" y="14911"/>
                    <a:pt x="16462" y="15025"/>
                  </a:cubicBezTo>
                  <a:cubicBezTo>
                    <a:pt x="16649" y="15201"/>
                    <a:pt x="16919" y="15143"/>
                    <a:pt x="17046" y="14900"/>
                  </a:cubicBezTo>
                  <a:cubicBezTo>
                    <a:pt x="17160" y="14557"/>
                    <a:pt x="17259" y="14210"/>
                    <a:pt x="17343" y="13856"/>
                  </a:cubicBezTo>
                  <a:cubicBezTo>
                    <a:pt x="17427" y="13503"/>
                    <a:pt x="17496" y="13146"/>
                    <a:pt x="17551" y="12786"/>
                  </a:cubicBezTo>
                  <a:cubicBezTo>
                    <a:pt x="17572" y="12559"/>
                    <a:pt x="17457" y="12347"/>
                    <a:pt x="17277" y="12284"/>
                  </a:cubicBezTo>
                  <a:cubicBezTo>
                    <a:pt x="17224" y="12265"/>
                    <a:pt x="17172" y="12261"/>
                    <a:pt x="17121" y="12269"/>
                  </a:cubicBezTo>
                  <a:close/>
                  <a:moveTo>
                    <a:pt x="16213" y="15501"/>
                  </a:moveTo>
                  <a:cubicBezTo>
                    <a:pt x="16054" y="15485"/>
                    <a:pt x="15895" y="15590"/>
                    <a:pt x="15825" y="15779"/>
                  </a:cubicBezTo>
                  <a:cubicBezTo>
                    <a:pt x="15703" y="16033"/>
                    <a:pt x="15571" y="16281"/>
                    <a:pt x="15428" y="16523"/>
                  </a:cubicBezTo>
                  <a:cubicBezTo>
                    <a:pt x="15286" y="16765"/>
                    <a:pt x="15134" y="17001"/>
                    <a:pt x="14971" y="17231"/>
                  </a:cubicBezTo>
                  <a:cubicBezTo>
                    <a:pt x="14798" y="17435"/>
                    <a:pt x="14815" y="17780"/>
                    <a:pt x="15007" y="17956"/>
                  </a:cubicBezTo>
                  <a:cubicBezTo>
                    <a:pt x="15183" y="18117"/>
                    <a:pt x="15433" y="18067"/>
                    <a:pt x="15558" y="17846"/>
                  </a:cubicBezTo>
                  <a:cubicBezTo>
                    <a:pt x="15736" y="17595"/>
                    <a:pt x="15903" y="17338"/>
                    <a:pt x="16060" y="17073"/>
                  </a:cubicBezTo>
                  <a:cubicBezTo>
                    <a:pt x="16216" y="16808"/>
                    <a:pt x="16362" y="16534"/>
                    <a:pt x="16495" y="16256"/>
                  </a:cubicBezTo>
                  <a:cubicBezTo>
                    <a:pt x="16634" y="16023"/>
                    <a:pt x="16576" y="15698"/>
                    <a:pt x="16369" y="15560"/>
                  </a:cubicBezTo>
                  <a:cubicBezTo>
                    <a:pt x="16319" y="15526"/>
                    <a:pt x="16266" y="15506"/>
                    <a:pt x="16213" y="15501"/>
                  </a:cubicBezTo>
                  <a:close/>
                  <a:moveTo>
                    <a:pt x="1474" y="15541"/>
                  </a:moveTo>
                  <a:cubicBezTo>
                    <a:pt x="1416" y="15556"/>
                    <a:pt x="1359" y="15588"/>
                    <a:pt x="1309" y="15637"/>
                  </a:cubicBezTo>
                  <a:cubicBezTo>
                    <a:pt x="1143" y="15797"/>
                    <a:pt x="1116" y="16091"/>
                    <a:pt x="1249" y="16293"/>
                  </a:cubicBezTo>
                  <a:cubicBezTo>
                    <a:pt x="1380" y="16563"/>
                    <a:pt x="1521" y="16827"/>
                    <a:pt x="1672" y="17084"/>
                  </a:cubicBezTo>
                  <a:cubicBezTo>
                    <a:pt x="1824" y="17341"/>
                    <a:pt x="1987" y="17591"/>
                    <a:pt x="2159" y="17835"/>
                  </a:cubicBezTo>
                  <a:cubicBezTo>
                    <a:pt x="2320" y="18038"/>
                    <a:pt x="2589" y="18031"/>
                    <a:pt x="2740" y="17817"/>
                  </a:cubicBezTo>
                  <a:cubicBezTo>
                    <a:pt x="2860" y="17646"/>
                    <a:pt x="2861" y="17393"/>
                    <a:pt x="2743" y="17220"/>
                  </a:cubicBezTo>
                  <a:cubicBezTo>
                    <a:pt x="2585" y="16997"/>
                    <a:pt x="2438" y="16769"/>
                    <a:pt x="2301" y="16534"/>
                  </a:cubicBezTo>
                  <a:cubicBezTo>
                    <a:pt x="2163" y="16300"/>
                    <a:pt x="2035" y="16058"/>
                    <a:pt x="1916" y="15812"/>
                  </a:cubicBezTo>
                  <a:cubicBezTo>
                    <a:pt x="1835" y="15599"/>
                    <a:pt x="1648" y="15497"/>
                    <a:pt x="1474" y="15541"/>
                  </a:cubicBezTo>
                  <a:close/>
                  <a:moveTo>
                    <a:pt x="3296" y="18191"/>
                  </a:moveTo>
                  <a:cubicBezTo>
                    <a:pt x="3169" y="18222"/>
                    <a:pt x="3054" y="18325"/>
                    <a:pt x="3001" y="18491"/>
                  </a:cubicBezTo>
                  <a:cubicBezTo>
                    <a:pt x="2934" y="18701"/>
                    <a:pt x="3004" y="18940"/>
                    <a:pt x="3167" y="19048"/>
                  </a:cubicBezTo>
                  <a:cubicBezTo>
                    <a:pt x="3429" y="19318"/>
                    <a:pt x="3701" y="19568"/>
                    <a:pt x="3981" y="19796"/>
                  </a:cubicBezTo>
                  <a:cubicBezTo>
                    <a:pt x="4261" y="20023"/>
                    <a:pt x="4548" y="20228"/>
                    <a:pt x="4844" y="20411"/>
                  </a:cubicBezTo>
                  <a:cubicBezTo>
                    <a:pt x="5045" y="20564"/>
                    <a:pt x="5313" y="20464"/>
                    <a:pt x="5409" y="20199"/>
                  </a:cubicBezTo>
                  <a:cubicBezTo>
                    <a:pt x="5498" y="19954"/>
                    <a:pt x="5398" y="19668"/>
                    <a:pt x="5193" y="19572"/>
                  </a:cubicBezTo>
                  <a:cubicBezTo>
                    <a:pt x="4923" y="19405"/>
                    <a:pt x="4660" y="19219"/>
                    <a:pt x="4405" y="19012"/>
                  </a:cubicBezTo>
                  <a:cubicBezTo>
                    <a:pt x="4150" y="18804"/>
                    <a:pt x="3902" y="18576"/>
                    <a:pt x="3663" y="18330"/>
                  </a:cubicBezTo>
                  <a:cubicBezTo>
                    <a:pt x="3561" y="18201"/>
                    <a:pt x="3423" y="18160"/>
                    <a:pt x="3296" y="18191"/>
                  </a:cubicBezTo>
                  <a:close/>
                  <a:moveTo>
                    <a:pt x="14373" y="18253"/>
                  </a:moveTo>
                  <a:cubicBezTo>
                    <a:pt x="14265" y="18225"/>
                    <a:pt x="14147" y="18254"/>
                    <a:pt x="14051" y="18345"/>
                  </a:cubicBezTo>
                  <a:cubicBezTo>
                    <a:pt x="13803" y="18599"/>
                    <a:pt x="13546" y="18833"/>
                    <a:pt x="13279" y="19045"/>
                  </a:cubicBezTo>
                  <a:cubicBezTo>
                    <a:pt x="13012" y="19256"/>
                    <a:pt x="12736" y="19446"/>
                    <a:pt x="12455" y="19616"/>
                  </a:cubicBezTo>
                  <a:cubicBezTo>
                    <a:pt x="12254" y="19709"/>
                    <a:pt x="12155" y="19985"/>
                    <a:pt x="12236" y="20228"/>
                  </a:cubicBezTo>
                  <a:cubicBezTo>
                    <a:pt x="12327" y="20504"/>
                    <a:pt x="12600" y="20612"/>
                    <a:pt x="12807" y="20455"/>
                  </a:cubicBezTo>
                  <a:cubicBezTo>
                    <a:pt x="13114" y="20269"/>
                    <a:pt x="13415" y="20061"/>
                    <a:pt x="13706" y="19829"/>
                  </a:cubicBezTo>
                  <a:cubicBezTo>
                    <a:pt x="13996" y="19597"/>
                    <a:pt x="14276" y="19341"/>
                    <a:pt x="14547" y="19063"/>
                  </a:cubicBezTo>
                  <a:cubicBezTo>
                    <a:pt x="14685" y="18924"/>
                    <a:pt x="14723" y="18686"/>
                    <a:pt x="14638" y="18495"/>
                  </a:cubicBezTo>
                  <a:cubicBezTo>
                    <a:pt x="14580" y="18365"/>
                    <a:pt x="14481" y="18281"/>
                    <a:pt x="14373" y="18253"/>
                  </a:cubicBezTo>
                  <a:close/>
                  <a:moveTo>
                    <a:pt x="6272" y="20166"/>
                  </a:moveTo>
                  <a:cubicBezTo>
                    <a:pt x="6117" y="20186"/>
                    <a:pt x="5979" y="20316"/>
                    <a:pt x="5935" y="20510"/>
                  </a:cubicBezTo>
                  <a:cubicBezTo>
                    <a:pt x="5880" y="20756"/>
                    <a:pt x="5996" y="21012"/>
                    <a:pt x="6197" y="21086"/>
                  </a:cubicBezTo>
                  <a:cubicBezTo>
                    <a:pt x="6522" y="21210"/>
                    <a:pt x="6854" y="21312"/>
                    <a:pt x="7189" y="21390"/>
                  </a:cubicBezTo>
                  <a:cubicBezTo>
                    <a:pt x="7522" y="21467"/>
                    <a:pt x="7857" y="21521"/>
                    <a:pt x="8196" y="21551"/>
                  </a:cubicBezTo>
                  <a:cubicBezTo>
                    <a:pt x="8371" y="21550"/>
                    <a:pt x="8523" y="21400"/>
                    <a:pt x="8562" y="21192"/>
                  </a:cubicBezTo>
                  <a:cubicBezTo>
                    <a:pt x="8613" y="20926"/>
                    <a:pt x="8473" y="20664"/>
                    <a:pt x="8253" y="20613"/>
                  </a:cubicBezTo>
                  <a:cubicBezTo>
                    <a:pt x="7944" y="20585"/>
                    <a:pt x="7637" y="20534"/>
                    <a:pt x="7333" y="20463"/>
                  </a:cubicBezTo>
                  <a:cubicBezTo>
                    <a:pt x="7029" y="20391"/>
                    <a:pt x="6726" y="20299"/>
                    <a:pt x="6428" y="20184"/>
                  </a:cubicBezTo>
                  <a:cubicBezTo>
                    <a:pt x="6375" y="20164"/>
                    <a:pt x="6323" y="20159"/>
                    <a:pt x="6272" y="20166"/>
                  </a:cubicBezTo>
                  <a:close/>
                  <a:moveTo>
                    <a:pt x="11388" y="20195"/>
                  </a:moveTo>
                  <a:cubicBezTo>
                    <a:pt x="11330" y="20188"/>
                    <a:pt x="11270" y="20194"/>
                    <a:pt x="11211" y="20221"/>
                  </a:cubicBezTo>
                  <a:cubicBezTo>
                    <a:pt x="10921" y="20328"/>
                    <a:pt x="10629" y="20412"/>
                    <a:pt x="10333" y="20477"/>
                  </a:cubicBezTo>
                  <a:cubicBezTo>
                    <a:pt x="10038" y="20543"/>
                    <a:pt x="9740" y="20588"/>
                    <a:pt x="9440" y="20613"/>
                  </a:cubicBezTo>
                  <a:cubicBezTo>
                    <a:pt x="9241" y="20600"/>
                    <a:pt x="9067" y="20779"/>
                    <a:pt x="9043" y="21020"/>
                  </a:cubicBezTo>
                  <a:cubicBezTo>
                    <a:pt x="9012" y="21336"/>
                    <a:pt x="9236" y="21600"/>
                    <a:pt x="9494" y="21555"/>
                  </a:cubicBezTo>
                  <a:cubicBezTo>
                    <a:pt x="9824" y="21527"/>
                    <a:pt x="10152" y="21477"/>
                    <a:pt x="10477" y="21405"/>
                  </a:cubicBezTo>
                  <a:cubicBezTo>
                    <a:pt x="10803" y="21332"/>
                    <a:pt x="11124" y="21240"/>
                    <a:pt x="11442" y="21122"/>
                  </a:cubicBezTo>
                  <a:cubicBezTo>
                    <a:pt x="11637" y="21071"/>
                    <a:pt x="11768" y="20846"/>
                    <a:pt x="11740" y="20606"/>
                  </a:cubicBezTo>
                  <a:cubicBezTo>
                    <a:pt x="11713" y="20378"/>
                    <a:pt x="11561" y="20217"/>
                    <a:pt x="11388" y="20195"/>
                  </a:cubicBezTo>
                  <a:close/>
                </a:path>
              </a:pathLst>
            </a:custGeom>
            <a:solidFill>
              <a:srgbClr val="009587"/>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5" name="Линия"/>
            <p:cNvSpPr/>
            <p:nvPr>
              <p:custDataLst>
                <p:tags r:id="rId20"/>
              </p:custDataLst>
            </p:nvPr>
          </p:nvSpPr>
          <p:spPr>
            <a:xfrm flipH="1">
              <a:off x="10753" y="4294"/>
              <a:ext cx="0" cy="731"/>
            </a:xfrm>
            <a:prstGeom prst="line">
              <a:avLst/>
            </a:prstGeom>
            <a:noFill/>
            <a:ln w="25400" cap="flat">
              <a:solidFill>
                <a:srgbClr val="FFFFFF">
                  <a:lumMod val="85000"/>
                </a:srgbClr>
              </a:solidFill>
              <a:prstDash val="solid"/>
              <a:miter lim="400000"/>
              <a:headEnd type="oval"/>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9" name="矩形 58"/>
            <p:cNvSpPr/>
            <p:nvPr>
              <p:custDataLst>
                <p:tags r:id="rId21"/>
              </p:custDataLst>
            </p:nvPr>
          </p:nvSpPr>
          <p:spPr>
            <a:xfrm>
              <a:off x="8948" y="1655"/>
              <a:ext cx="4407" cy="2829"/>
            </a:xfrm>
            <a:prstGeom prst="rect">
              <a:avLst/>
            </a:prstGeom>
          </p:spPr>
          <p:txBody>
            <a:bodyPr wrap="square" tIns="0" anchor="ctr" anchorCtr="0"/>
            <a:lstStyle/>
            <a:p>
              <a:pPr lvl="0" algn="l" defTabSz="457200">
                <a:lnSpc>
                  <a:spcPct val="120000"/>
                </a:lnSpc>
                <a:defRPr/>
              </a:pPr>
              <a:r>
                <a:rPr lang="zh-CN" altLang="en-US"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rPr>
                <a:t>中共十四大明确提出我国经济体制改革的目标是建立社会主义市场经济体制。</a:t>
              </a:r>
              <a:endParaRPr lang="zh-CN" altLang="en-US"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endParaRPr>
            </a:p>
          </p:txBody>
        </p:sp>
      </p:grpSp>
      <p:grpSp>
        <p:nvGrpSpPr>
          <p:cNvPr id="30" name="组合 29"/>
          <p:cNvGrpSpPr/>
          <p:nvPr>
            <p:custDataLst>
              <p:tags r:id="rId22"/>
            </p:custDataLst>
          </p:nvPr>
        </p:nvGrpSpPr>
        <p:grpSpPr>
          <a:xfrm>
            <a:off x="9143923" y="1948815"/>
            <a:ext cx="2071096" cy="2335530"/>
            <a:chOff x="14506" y="3069"/>
            <a:chExt cx="3147" cy="3678"/>
          </a:xfrm>
        </p:grpSpPr>
        <p:sp>
          <p:nvSpPr>
            <p:cNvPr id="38" name="Кружок"/>
            <p:cNvSpPr/>
            <p:nvPr>
              <p:custDataLst>
                <p:tags r:id="rId23"/>
              </p:custDataLst>
            </p:nvPr>
          </p:nvSpPr>
          <p:spPr>
            <a:xfrm>
              <a:off x="15188" y="4949"/>
              <a:ext cx="1617" cy="1617"/>
            </a:xfrm>
            <a:prstGeom prst="ellipse">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9" name="Фигура"/>
            <p:cNvSpPr/>
            <p:nvPr>
              <p:custDataLst>
                <p:tags r:id="rId24"/>
              </p:custDataLst>
            </p:nvPr>
          </p:nvSpPr>
          <p:spPr>
            <a:xfrm flipV="1">
              <a:off x="15003" y="4764"/>
              <a:ext cx="2418" cy="1983"/>
            </a:xfrm>
            <a:custGeom>
              <a:avLst/>
              <a:gdLst/>
              <a:ahLst/>
              <a:cxnLst>
                <a:cxn ang="0">
                  <a:pos x="wd2" y="hd2"/>
                </a:cxn>
                <a:cxn ang="5400000">
                  <a:pos x="wd2" y="hd2"/>
                </a:cxn>
                <a:cxn ang="10800000">
                  <a:pos x="wd2" y="hd2"/>
                </a:cxn>
                <a:cxn ang="16200000">
                  <a:pos x="wd2" y="hd2"/>
                </a:cxn>
              </a:cxnLst>
              <a:rect l="0" t="0" r="r" b="b"/>
              <a:pathLst>
                <a:path w="21564" h="21560" extrusionOk="0">
                  <a:moveTo>
                    <a:pt x="8863" y="0"/>
                  </a:moveTo>
                  <a:cubicBezTo>
                    <a:pt x="6596" y="0"/>
                    <a:pt x="4331" y="1054"/>
                    <a:pt x="2601" y="3162"/>
                  </a:cubicBezTo>
                  <a:cubicBezTo>
                    <a:pt x="868" y="5275"/>
                    <a:pt x="3" y="8045"/>
                    <a:pt x="7" y="10814"/>
                  </a:cubicBezTo>
                  <a:cubicBezTo>
                    <a:pt x="-34" y="11071"/>
                    <a:pt x="108" y="11320"/>
                    <a:pt x="320" y="11364"/>
                  </a:cubicBezTo>
                  <a:cubicBezTo>
                    <a:pt x="586" y="11418"/>
                    <a:pt x="818" y="11140"/>
                    <a:pt x="780" y="10814"/>
                  </a:cubicBezTo>
                  <a:cubicBezTo>
                    <a:pt x="776" y="8287"/>
                    <a:pt x="1566" y="5758"/>
                    <a:pt x="3148" y="3829"/>
                  </a:cubicBezTo>
                  <a:cubicBezTo>
                    <a:pt x="4727" y="1905"/>
                    <a:pt x="6794" y="942"/>
                    <a:pt x="8863" y="942"/>
                  </a:cubicBezTo>
                  <a:cubicBezTo>
                    <a:pt x="10932" y="942"/>
                    <a:pt x="12999" y="1905"/>
                    <a:pt x="14578" y="3829"/>
                  </a:cubicBezTo>
                  <a:cubicBezTo>
                    <a:pt x="16160" y="5758"/>
                    <a:pt x="16950" y="8287"/>
                    <a:pt x="16946" y="10814"/>
                  </a:cubicBezTo>
                  <a:cubicBezTo>
                    <a:pt x="16911" y="11075"/>
                    <a:pt x="17062" y="11320"/>
                    <a:pt x="17277" y="11353"/>
                  </a:cubicBezTo>
                  <a:cubicBezTo>
                    <a:pt x="17290" y="11355"/>
                    <a:pt x="17301" y="11349"/>
                    <a:pt x="17313" y="11349"/>
                  </a:cubicBezTo>
                  <a:lnTo>
                    <a:pt x="17313" y="11356"/>
                  </a:lnTo>
                  <a:lnTo>
                    <a:pt x="20220" y="11356"/>
                  </a:lnTo>
                  <a:lnTo>
                    <a:pt x="19252" y="12536"/>
                  </a:lnTo>
                  <a:cubicBezTo>
                    <a:pt x="19099" y="12723"/>
                    <a:pt x="19099" y="13028"/>
                    <a:pt x="19252" y="13214"/>
                  </a:cubicBezTo>
                  <a:cubicBezTo>
                    <a:pt x="19405" y="13401"/>
                    <a:pt x="19655" y="13401"/>
                    <a:pt x="19808" y="13214"/>
                  </a:cubicBezTo>
                  <a:lnTo>
                    <a:pt x="21449" y="11210"/>
                  </a:lnTo>
                  <a:cubicBezTo>
                    <a:pt x="21527" y="11115"/>
                    <a:pt x="21565" y="10990"/>
                    <a:pt x="21564" y="10865"/>
                  </a:cubicBezTo>
                  <a:cubicBezTo>
                    <a:pt x="21566" y="10740"/>
                    <a:pt x="21528" y="10610"/>
                    <a:pt x="21449" y="10514"/>
                  </a:cubicBezTo>
                  <a:lnTo>
                    <a:pt x="19808" y="8513"/>
                  </a:lnTo>
                  <a:cubicBezTo>
                    <a:pt x="19732" y="8419"/>
                    <a:pt x="19632" y="8373"/>
                    <a:pt x="19532" y="8373"/>
                  </a:cubicBezTo>
                  <a:cubicBezTo>
                    <a:pt x="19431" y="8373"/>
                    <a:pt x="19329" y="8419"/>
                    <a:pt x="19252" y="8513"/>
                  </a:cubicBezTo>
                  <a:cubicBezTo>
                    <a:pt x="19099" y="8699"/>
                    <a:pt x="19099" y="9001"/>
                    <a:pt x="19252" y="9187"/>
                  </a:cubicBezTo>
                  <a:lnTo>
                    <a:pt x="20244" y="10396"/>
                  </a:lnTo>
                  <a:lnTo>
                    <a:pt x="17704" y="10396"/>
                  </a:lnTo>
                  <a:cubicBezTo>
                    <a:pt x="17624" y="7769"/>
                    <a:pt x="16771" y="5169"/>
                    <a:pt x="15125" y="3162"/>
                  </a:cubicBezTo>
                  <a:cubicBezTo>
                    <a:pt x="13395" y="1054"/>
                    <a:pt x="11130" y="0"/>
                    <a:pt x="8863" y="0"/>
                  </a:cubicBezTo>
                  <a:close/>
                  <a:moveTo>
                    <a:pt x="590" y="12199"/>
                  </a:moveTo>
                  <a:cubicBezTo>
                    <a:pt x="532" y="12191"/>
                    <a:pt x="470" y="12198"/>
                    <a:pt x="410" y="12225"/>
                  </a:cubicBezTo>
                  <a:cubicBezTo>
                    <a:pt x="220" y="12309"/>
                    <a:pt x="117" y="12561"/>
                    <a:pt x="178" y="12797"/>
                  </a:cubicBezTo>
                  <a:cubicBezTo>
                    <a:pt x="234" y="13160"/>
                    <a:pt x="306" y="13519"/>
                    <a:pt x="392" y="13874"/>
                  </a:cubicBezTo>
                  <a:cubicBezTo>
                    <a:pt x="478" y="14229"/>
                    <a:pt x="576" y="14580"/>
                    <a:pt x="693" y="14926"/>
                  </a:cubicBezTo>
                  <a:cubicBezTo>
                    <a:pt x="753" y="15129"/>
                    <a:pt x="923" y="15251"/>
                    <a:pt x="1098" y="15219"/>
                  </a:cubicBezTo>
                  <a:cubicBezTo>
                    <a:pt x="1348" y="15173"/>
                    <a:pt x="1499" y="14858"/>
                    <a:pt x="1408" y="14570"/>
                  </a:cubicBezTo>
                  <a:cubicBezTo>
                    <a:pt x="1301" y="14255"/>
                    <a:pt x="1210" y="13934"/>
                    <a:pt x="1131" y="13610"/>
                  </a:cubicBezTo>
                  <a:cubicBezTo>
                    <a:pt x="1053" y="13287"/>
                    <a:pt x="987" y="12960"/>
                    <a:pt x="936" y="12628"/>
                  </a:cubicBezTo>
                  <a:cubicBezTo>
                    <a:pt x="917" y="12394"/>
                    <a:pt x="767" y="12225"/>
                    <a:pt x="590" y="12199"/>
                  </a:cubicBezTo>
                  <a:close/>
                  <a:moveTo>
                    <a:pt x="17121" y="12269"/>
                  </a:moveTo>
                  <a:cubicBezTo>
                    <a:pt x="16967" y="12292"/>
                    <a:pt x="16833" y="12424"/>
                    <a:pt x="16790" y="12617"/>
                  </a:cubicBezTo>
                  <a:cubicBezTo>
                    <a:pt x="16740" y="12945"/>
                    <a:pt x="16678" y="13271"/>
                    <a:pt x="16601" y="13592"/>
                  </a:cubicBezTo>
                  <a:cubicBezTo>
                    <a:pt x="16523" y="13914"/>
                    <a:pt x="16431" y="14230"/>
                    <a:pt x="16327" y="14541"/>
                  </a:cubicBezTo>
                  <a:cubicBezTo>
                    <a:pt x="16288" y="14720"/>
                    <a:pt x="16342" y="14911"/>
                    <a:pt x="16462" y="15025"/>
                  </a:cubicBezTo>
                  <a:cubicBezTo>
                    <a:pt x="16649" y="15201"/>
                    <a:pt x="16919" y="15143"/>
                    <a:pt x="17046" y="14900"/>
                  </a:cubicBezTo>
                  <a:cubicBezTo>
                    <a:pt x="17160" y="14557"/>
                    <a:pt x="17259" y="14210"/>
                    <a:pt x="17343" y="13856"/>
                  </a:cubicBezTo>
                  <a:cubicBezTo>
                    <a:pt x="17427" y="13503"/>
                    <a:pt x="17496" y="13146"/>
                    <a:pt x="17551" y="12786"/>
                  </a:cubicBezTo>
                  <a:cubicBezTo>
                    <a:pt x="17572" y="12559"/>
                    <a:pt x="17457" y="12347"/>
                    <a:pt x="17277" y="12284"/>
                  </a:cubicBezTo>
                  <a:cubicBezTo>
                    <a:pt x="17224" y="12265"/>
                    <a:pt x="17172" y="12261"/>
                    <a:pt x="17121" y="12269"/>
                  </a:cubicBezTo>
                  <a:close/>
                  <a:moveTo>
                    <a:pt x="16213" y="15501"/>
                  </a:moveTo>
                  <a:cubicBezTo>
                    <a:pt x="16054" y="15485"/>
                    <a:pt x="15895" y="15590"/>
                    <a:pt x="15825" y="15779"/>
                  </a:cubicBezTo>
                  <a:cubicBezTo>
                    <a:pt x="15703" y="16033"/>
                    <a:pt x="15571" y="16281"/>
                    <a:pt x="15428" y="16523"/>
                  </a:cubicBezTo>
                  <a:cubicBezTo>
                    <a:pt x="15286" y="16765"/>
                    <a:pt x="15134" y="17001"/>
                    <a:pt x="14971" y="17231"/>
                  </a:cubicBezTo>
                  <a:cubicBezTo>
                    <a:pt x="14798" y="17435"/>
                    <a:pt x="14815" y="17780"/>
                    <a:pt x="15007" y="17956"/>
                  </a:cubicBezTo>
                  <a:cubicBezTo>
                    <a:pt x="15183" y="18117"/>
                    <a:pt x="15433" y="18067"/>
                    <a:pt x="15558" y="17846"/>
                  </a:cubicBezTo>
                  <a:cubicBezTo>
                    <a:pt x="15736" y="17595"/>
                    <a:pt x="15903" y="17338"/>
                    <a:pt x="16060" y="17073"/>
                  </a:cubicBezTo>
                  <a:cubicBezTo>
                    <a:pt x="16216" y="16808"/>
                    <a:pt x="16362" y="16534"/>
                    <a:pt x="16495" y="16256"/>
                  </a:cubicBezTo>
                  <a:cubicBezTo>
                    <a:pt x="16634" y="16023"/>
                    <a:pt x="16576" y="15698"/>
                    <a:pt x="16369" y="15560"/>
                  </a:cubicBezTo>
                  <a:cubicBezTo>
                    <a:pt x="16319" y="15526"/>
                    <a:pt x="16266" y="15506"/>
                    <a:pt x="16213" y="15501"/>
                  </a:cubicBezTo>
                  <a:close/>
                  <a:moveTo>
                    <a:pt x="1474" y="15541"/>
                  </a:moveTo>
                  <a:cubicBezTo>
                    <a:pt x="1416" y="15556"/>
                    <a:pt x="1359" y="15588"/>
                    <a:pt x="1309" y="15637"/>
                  </a:cubicBezTo>
                  <a:cubicBezTo>
                    <a:pt x="1143" y="15797"/>
                    <a:pt x="1116" y="16091"/>
                    <a:pt x="1249" y="16293"/>
                  </a:cubicBezTo>
                  <a:cubicBezTo>
                    <a:pt x="1380" y="16563"/>
                    <a:pt x="1521" y="16827"/>
                    <a:pt x="1672" y="17084"/>
                  </a:cubicBezTo>
                  <a:cubicBezTo>
                    <a:pt x="1824" y="17341"/>
                    <a:pt x="1987" y="17591"/>
                    <a:pt x="2159" y="17835"/>
                  </a:cubicBezTo>
                  <a:cubicBezTo>
                    <a:pt x="2320" y="18038"/>
                    <a:pt x="2589" y="18031"/>
                    <a:pt x="2740" y="17817"/>
                  </a:cubicBezTo>
                  <a:cubicBezTo>
                    <a:pt x="2860" y="17646"/>
                    <a:pt x="2861" y="17393"/>
                    <a:pt x="2743" y="17220"/>
                  </a:cubicBezTo>
                  <a:cubicBezTo>
                    <a:pt x="2585" y="16997"/>
                    <a:pt x="2438" y="16769"/>
                    <a:pt x="2301" y="16534"/>
                  </a:cubicBezTo>
                  <a:cubicBezTo>
                    <a:pt x="2163" y="16300"/>
                    <a:pt x="2035" y="16058"/>
                    <a:pt x="1916" y="15812"/>
                  </a:cubicBezTo>
                  <a:cubicBezTo>
                    <a:pt x="1835" y="15599"/>
                    <a:pt x="1648" y="15497"/>
                    <a:pt x="1474" y="15541"/>
                  </a:cubicBezTo>
                  <a:close/>
                  <a:moveTo>
                    <a:pt x="3296" y="18191"/>
                  </a:moveTo>
                  <a:cubicBezTo>
                    <a:pt x="3169" y="18222"/>
                    <a:pt x="3054" y="18325"/>
                    <a:pt x="3001" y="18491"/>
                  </a:cubicBezTo>
                  <a:cubicBezTo>
                    <a:pt x="2934" y="18701"/>
                    <a:pt x="3004" y="18940"/>
                    <a:pt x="3167" y="19048"/>
                  </a:cubicBezTo>
                  <a:cubicBezTo>
                    <a:pt x="3429" y="19318"/>
                    <a:pt x="3701" y="19568"/>
                    <a:pt x="3981" y="19796"/>
                  </a:cubicBezTo>
                  <a:cubicBezTo>
                    <a:pt x="4261" y="20023"/>
                    <a:pt x="4548" y="20228"/>
                    <a:pt x="4844" y="20411"/>
                  </a:cubicBezTo>
                  <a:cubicBezTo>
                    <a:pt x="5045" y="20564"/>
                    <a:pt x="5313" y="20464"/>
                    <a:pt x="5409" y="20199"/>
                  </a:cubicBezTo>
                  <a:cubicBezTo>
                    <a:pt x="5498" y="19954"/>
                    <a:pt x="5398" y="19668"/>
                    <a:pt x="5193" y="19572"/>
                  </a:cubicBezTo>
                  <a:cubicBezTo>
                    <a:pt x="4923" y="19405"/>
                    <a:pt x="4660" y="19219"/>
                    <a:pt x="4405" y="19012"/>
                  </a:cubicBezTo>
                  <a:cubicBezTo>
                    <a:pt x="4150" y="18804"/>
                    <a:pt x="3902" y="18576"/>
                    <a:pt x="3663" y="18330"/>
                  </a:cubicBezTo>
                  <a:cubicBezTo>
                    <a:pt x="3561" y="18201"/>
                    <a:pt x="3423" y="18160"/>
                    <a:pt x="3296" y="18191"/>
                  </a:cubicBezTo>
                  <a:close/>
                  <a:moveTo>
                    <a:pt x="14373" y="18253"/>
                  </a:moveTo>
                  <a:cubicBezTo>
                    <a:pt x="14265" y="18225"/>
                    <a:pt x="14147" y="18254"/>
                    <a:pt x="14051" y="18345"/>
                  </a:cubicBezTo>
                  <a:cubicBezTo>
                    <a:pt x="13803" y="18599"/>
                    <a:pt x="13546" y="18833"/>
                    <a:pt x="13279" y="19045"/>
                  </a:cubicBezTo>
                  <a:cubicBezTo>
                    <a:pt x="13012" y="19256"/>
                    <a:pt x="12736" y="19446"/>
                    <a:pt x="12455" y="19616"/>
                  </a:cubicBezTo>
                  <a:cubicBezTo>
                    <a:pt x="12254" y="19709"/>
                    <a:pt x="12155" y="19985"/>
                    <a:pt x="12236" y="20228"/>
                  </a:cubicBezTo>
                  <a:cubicBezTo>
                    <a:pt x="12327" y="20504"/>
                    <a:pt x="12600" y="20612"/>
                    <a:pt x="12807" y="20455"/>
                  </a:cubicBezTo>
                  <a:cubicBezTo>
                    <a:pt x="13114" y="20269"/>
                    <a:pt x="13415" y="20061"/>
                    <a:pt x="13706" y="19829"/>
                  </a:cubicBezTo>
                  <a:cubicBezTo>
                    <a:pt x="13996" y="19597"/>
                    <a:pt x="14276" y="19341"/>
                    <a:pt x="14547" y="19063"/>
                  </a:cubicBezTo>
                  <a:cubicBezTo>
                    <a:pt x="14685" y="18924"/>
                    <a:pt x="14723" y="18686"/>
                    <a:pt x="14638" y="18495"/>
                  </a:cubicBezTo>
                  <a:cubicBezTo>
                    <a:pt x="14580" y="18365"/>
                    <a:pt x="14481" y="18281"/>
                    <a:pt x="14373" y="18253"/>
                  </a:cubicBezTo>
                  <a:close/>
                  <a:moveTo>
                    <a:pt x="6272" y="20166"/>
                  </a:moveTo>
                  <a:cubicBezTo>
                    <a:pt x="6117" y="20186"/>
                    <a:pt x="5979" y="20316"/>
                    <a:pt x="5935" y="20510"/>
                  </a:cubicBezTo>
                  <a:cubicBezTo>
                    <a:pt x="5880" y="20756"/>
                    <a:pt x="5996" y="21012"/>
                    <a:pt x="6197" y="21086"/>
                  </a:cubicBezTo>
                  <a:cubicBezTo>
                    <a:pt x="6522" y="21210"/>
                    <a:pt x="6854" y="21312"/>
                    <a:pt x="7189" y="21390"/>
                  </a:cubicBezTo>
                  <a:cubicBezTo>
                    <a:pt x="7522" y="21467"/>
                    <a:pt x="7857" y="21521"/>
                    <a:pt x="8196" y="21551"/>
                  </a:cubicBezTo>
                  <a:cubicBezTo>
                    <a:pt x="8371" y="21550"/>
                    <a:pt x="8523" y="21400"/>
                    <a:pt x="8562" y="21192"/>
                  </a:cubicBezTo>
                  <a:cubicBezTo>
                    <a:pt x="8613" y="20926"/>
                    <a:pt x="8473" y="20664"/>
                    <a:pt x="8253" y="20613"/>
                  </a:cubicBezTo>
                  <a:cubicBezTo>
                    <a:pt x="7944" y="20585"/>
                    <a:pt x="7637" y="20534"/>
                    <a:pt x="7333" y="20463"/>
                  </a:cubicBezTo>
                  <a:cubicBezTo>
                    <a:pt x="7029" y="20391"/>
                    <a:pt x="6726" y="20299"/>
                    <a:pt x="6428" y="20184"/>
                  </a:cubicBezTo>
                  <a:cubicBezTo>
                    <a:pt x="6375" y="20164"/>
                    <a:pt x="6323" y="20159"/>
                    <a:pt x="6272" y="20166"/>
                  </a:cubicBezTo>
                  <a:close/>
                  <a:moveTo>
                    <a:pt x="11388" y="20195"/>
                  </a:moveTo>
                  <a:cubicBezTo>
                    <a:pt x="11330" y="20188"/>
                    <a:pt x="11270" y="20194"/>
                    <a:pt x="11211" y="20221"/>
                  </a:cubicBezTo>
                  <a:cubicBezTo>
                    <a:pt x="10921" y="20328"/>
                    <a:pt x="10629" y="20412"/>
                    <a:pt x="10333" y="20477"/>
                  </a:cubicBezTo>
                  <a:cubicBezTo>
                    <a:pt x="10038" y="20543"/>
                    <a:pt x="9740" y="20588"/>
                    <a:pt x="9440" y="20613"/>
                  </a:cubicBezTo>
                  <a:cubicBezTo>
                    <a:pt x="9241" y="20600"/>
                    <a:pt x="9067" y="20779"/>
                    <a:pt x="9043" y="21020"/>
                  </a:cubicBezTo>
                  <a:cubicBezTo>
                    <a:pt x="9012" y="21336"/>
                    <a:pt x="9236" y="21600"/>
                    <a:pt x="9494" y="21555"/>
                  </a:cubicBezTo>
                  <a:cubicBezTo>
                    <a:pt x="9824" y="21527"/>
                    <a:pt x="10152" y="21477"/>
                    <a:pt x="10477" y="21405"/>
                  </a:cubicBezTo>
                  <a:cubicBezTo>
                    <a:pt x="10803" y="21332"/>
                    <a:pt x="11124" y="21240"/>
                    <a:pt x="11442" y="21122"/>
                  </a:cubicBezTo>
                  <a:cubicBezTo>
                    <a:pt x="11637" y="21071"/>
                    <a:pt x="11768" y="20846"/>
                    <a:pt x="11740" y="20606"/>
                  </a:cubicBezTo>
                  <a:cubicBezTo>
                    <a:pt x="11713" y="20378"/>
                    <a:pt x="11561" y="20217"/>
                    <a:pt x="11388" y="20195"/>
                  </a:cubicBezTo>
                  <a:close/>
                </a:path>
              </a:pathLst>
            </a:custGeom>
            <a:solidFill>
              <a:srgbClr val="009587"/>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1" name="Линия"/>
            <p:cNvSpPr/>
            <p:nvPr>
              <p:custDataLst>
                <p:tags r:id="rId25"/>
              </p:custDataLst>
            </p:nvPr>
          </p:nvSpPr>
          <p:spPr>
            <a:xfrm flipH="1">
              <a:off x="15991" y="4294"/>
              <a:ext cx="0" cy="731"/>
            </a:xfrm>
            <a:prstGeom prst="line">
              <a:avLst/>
            </a:prstGeom>
            <a:noFill/>
            <a:ln w="25400" cap="flat">
              <a:solidFill>
                <a:srgbClr val="FFFFFF">
                  <a:lumMod val="85000"/>
                </a:srgbClr>
              </a:solidFill>
              <a:prstDash val="solid"/>
              <a:miter lim="400000"/>
              <a:headEnd type="oval"/>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2" name="矩形 61"/>
            <p:cNvSpPr/>
            <p:nvPr>
              <p:custDataLst>
                <p:tags r:id="rId26"/>
              </p:custDataLst>
            </p:nvPr>
          </p:nvSpPr>
          <p:spPr>
            <a:xfrm>
              <a:off x="14506" y="3069"/>
              <a:ext cx="3147" cy="1140"/>
            </a:xfrm>
            <a:prstGeom prst="rect">
              <a:avLst/>
            </a:prstGeom>
          </p:spPr>
          <p:txBody>
            <a:bodyPr wrap="square" tIns="0" anchor="ctr" anchorCtr="0"/>
            <a:lstStyle/>
            <a:p>
              <a:pPr lvl="0" algn="ctr" defTabSz="457200">
                <a:lnSpc>
                  <a:spcPct val="120000"/>
                </a:lnSpc>
                <a:defRPr/>
              </a:pPr>
              <a:r>
                <a:rPr lang="zh-CN" altLang="en-US" sz="2400" b="1" spc="300">
                  <a:solidFill>
                    <a:srgbClr val="FF0000"/>
                  </a:solidFill>
                  <a:latin typeface="微软雅黑" panose="020B0503020204020204" pitchFamily="34" charset="-122"/>
                  <a:ea typeface="微软雅黑" panose="020B0503020204020204" pitchFamily="34" charset="-122"/>
                  <a:cs typeface="+mn-ea"/>
                  <a:sym typeface="+mn-lt"/>
                </a:rPr>
                <a:t>中国加入世</a:t>
              </a:r>
              <a:endParaRPr lang="zh-CN" altLang="en-US" sz="2400" b="1" spc="300">
                <a:solidFill>
                  <a:srgbClr val="FF0000"/>
                </a:solidFill>
                <a:latin typeface="微软雅黑" panose="020B0503020204020204" pitchFamily="34" charset="-122"/>
                <a:ea typeface="微软雅黑" panose="020B0503020204020204" pitchFamily="34" charset="-122"/>
                <a:cs typeface="+mn-ea"/>
                <a:sym typeface="+mn-lt"/>
              </a:endParaRPr>
            </a:p>
            <a:p>
              <a:pPr lvl="0" algn="ctr" defTabSz="457200">
                <a:lnSpc>
                  <a:spcPct val="120000"/>
                </a:lnSpc>
                <a:defRPr/>
              </a:pPr>
              <a:r>
                <a:rPr lang="zh-CN" altLang="en-US" sz="2400" b="1" spc="300">
                  <a:solidFill>
                    <a:srgbClr val="FF0000"/>
                  </a:solidFill>
                  <a:latin typeface="微软雅黑" panose="020B0503020204020204" pitchFamily="34" charset="-122"/>
                  <a:ea typeface="微软雅黑" panose="020B0503020204020204" pitchFamily="34" charset="-122"/>
                  <a:cs typeface="+mn-ea"/>
                  <a:sym typeface="+mn-lt"/>
                </a:rPr>
                <a:t>界贸易组织</a:t>
              </a:r>
              <a:endParaRPr lang="zh-CN" altLang="en-US" sz="2400" b="1" spc="300">
                <a:solidFill>
                  <a:srgbClr val="FF0000"/>
                </a:solidFill>
                <a:latin typeface="微软雅黑" panose="020B0503020204020204" pitchFamily="34" charset="-122"/>
                <a:ea typeface="微软雅黑" panose="020B0503020204020204" pitchFamily="34" charset="-122"/>
                <a:cs typeface="+mn-ea"/>
                <a:sym typeface="+mn-lt"/>
              </a:endParaRPr>
            </a:p>
          </p:txBody>
        </p:sp>
      </p:grpSp>
      <p:grpSp>
        <p:nvGrpSpPr>
          <p:cNvPr id="21" name="组合 20"/>
          <p:cNvGrpSpPr/>
          <p:nvPr>
            <p:custDataLst>
              <p:tags r:id="rId27"/>
            </p:custDataLst>
          </p:nvPr>
        </p:nvGrpSpPr>
        <p:grpSpPr>
          <a:xfrm>
            <a:off x="254308" y="3025140"/>
            <a:ext cx="10603580" cy="2834005"/>
            <a:chOff x="987" y="4764"/>
            <a:chExt cx="16112" cy="4463"/>
          </a:xfrm>
        </p:grpSpPr>
        <p:sp>
          <p:nvSpPr>
            <p:cNvPr id="941" name="Кружок"/>
            <p:cNvSpPr/>
            <p:nvPr>
              <p:custDataLst>
                <p:tags r:id="rId28"/>
              </p:custDataLst>
            </p:nvPr>
          </p:nvSpPr>
          <p:spPr>
            <a:xfrm>
              <a:off x="2088" y="4949"/>
              <a:ext cx="1617" cy="1617"/>
            </a:xfrm>
            <a:prstGeom prst="ellipse">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42" name="Фигура"/>
            <p:cNvSpPr/>
            <p:nvPr>
              <p:custDataLst>
                <p:tags r:id="rId29"/>
              </p:custDataLst>
            </p:nvPr>
          </p:nvSpPr>
          <p:spPr>
            <a:xfrm>
              <a:off x="1902" y="4764"/>
              <a:ext cx="2418" cy="1983"/>
            </a:xfrm>
            <a:custGeom>
              <a:avLst/>
              <a:gdLst/>
              <a:ahLst/>
              <a:cxnLst>
                <a:cxn ang="0">
                  <a:pos x="wd2" y="hd2"/>
                </a:cxn>
                <a:cxn ang="5400000">
                  <a:pos x="wd2" y="hd2"/>
                </a:cxn>
                <a:cxn ang="10800000">
                  <a:pos x="wd2" y="hd2"/>
                </a:cxn>
                <a:cxn ang="16200000">
                  <a:pos x="wd2" y="hd2"/>
                </a:cxn>
              </a:cxnLst>
              <a:rect l="0" t="0" r="r" b="b"/>
              <a:pathLst>
                <a:path w="21564" h="21560" extrusionOk="0">
                  <a:moveTo>
                    <a:pt x="8863" y="0"/>
                  </a:moveTo>
                  <a:cubicBezTo>
                    <a:pt x="6596" y="0"/>
                    <a:pt x="4331" y="1054"/>
                    <a:pt x="2601" y="3162"/>
                  </a:cubicBezTo>
                  <a:cubicBezTo>
                    <a:pt x="868" y="5275"/>
                    <a:pt x="3" y="8045"/>
                    <a:pt x="7" y="10814"/>
                  </a:cubicBezTo>
                  <a:cubicBezTo>
                    <a:pt x="-34" y="11071"/>
                    <a:pt x="108" y="11320"/>
                    <a:pt x="320" y="11364"/>
                  </a:cubicBezTo>
                  <a:cubicBezTo>
                    <a:pt x="586" y="11418"/>
                    <a:pt x="818" y="11140"/>
                    <a:pt x="780" y="10814"/>
                  </a:cubicBezTo>
                  <a:cubicBezTo>
                    <a:pt x="776" y="8287"/>
                    <a:pt x="1566" y="5758"/>
                    <a:pt x="3148" y="3829"/>
                  </a:cubicBezTo>
                  <a:cubicBezTo>
                    <a:pt x="4727" y="1905"/>
                    <a:pt x="6794" y="942"/>
                    <a:pt x="8863" y="942"/>
                  </a:cubicBezTo>
                  <a:cubicBezTo>
                    <a:pt x="10932" y="942"/>
                    <a:pt x="12999" y="1905"/>
                    <a:pt x="14578" y="3829"/>
                  </a:cubicBezTo>
                  <a:cubicBezTo>
                    <a:pt x="16160" y="5758"/>
                    <a:pt x="16950" y="8287"/>
                    <a:pt x="16946" y="10814"/>
                  </a:cubicBezTo>
                  <a:cubicBezTo>
                    <a:pt x="16911" y="11075"/>
                    <a:pt x="17062" y="11320"/>
                    <a:pt x="17277" y="11353"/>
                  </a:cubicBezTo>
                  <a:cubicBezTo>
                    <a:pt x="17290" y="11355"/>
                    <a:pt x="17301" y="11349"/>
                    <a:pt x="17313" y="11349"/>
                  </a:cubicBezTo>
                  <a:lnTo>
                    <a:pt x="17313" y="11356"/>
                  </a:lnTo>
                  <a:lnTo>
                    <a:pt x="20220" y="11356"/>
                  </a:lnTo>
                  <a:lnTo>
                    <a:pt x="19252" y="12536"/>
                  </a:lnTo>
                  <a:cubicBezTo>
                    <a:pt x="19099" y="12723"/>
                    <a:pt x="19099" y="13028"/>
                    <a:pt x="19252" y="13214"/>
                  </a:cubicBezTo>
                  <a:cubicBezTo>
                    <a:pt x="19405" y="13401"/>
                    <a:pt x="19655" y="13401"/>
                    <a:pt x="19808" y="13214"/>
                  </a:cubicBezTo>
                  <a:lnTo>
                    <a:pt x="21449" y="11210"/>
                  </a:lnTo>
                  <a:cubicBezTo>
                    <a:pt x="21527" y="11115"/>
                    <a:pt x="21565" y="10990"/>
                    <a:pt x="21564" y="10865"/>
                  </a:cubicBezTo>
                  <a:cubicBezTo>
                    <a:pt x="21566" y="10740"/>
                    <a:pt x="21528" y="10610"/>
                    <a:pt x="21449" y="10514"/>
                  </a:cubicBezTo>
                  <a:lnTo>
                    <a:pt x="19808" y="8513"/>
                  </a:lnTo>
                  <a:cubicBezTo>
                    <a:pt x="19732" y="8419"/>
                    <a:pt x="19632" y="8373"/>
                    <a:pt x="19532" y="8373"/>
                  </a:cubicBezTo>
                  <a:cubicBezTo>
                    <a:pt x="19431" y="8373"/>
                    <a:pt x="19329" y="8419"/>
                    <a:pt x="19252" y="8513"/>
                  </a:cubicBezTo>
                  <a:cubicBezTo>
                    <a:pt x="19099" y="8699"/>
                    <a:pt x="19099" y="9001"/>
                    <a:pt x="19252" y="9187"/>
                  </a:cubicBezTo>
                  <a:lnTo>
                    <a:pt x="20244" y="10396"/>
                  </a:lnTo>
                  <a:lnTo>
                    <a:pt x="17704" y="10396"/>
                  </a:lnTo>
                  <a:cubicBezTo>
                    <a:pt x="17624" y="7769"/>
                    <a:pt x="16771" y="5169"/>
                    <a:pt x="15125" y="3162"/>
                  </a:cubicBezTo>
                  <a:cubicBezTo>
                    <a:pt x="13395" y="1054"/>
                    <a:pt x="11130" y="0"/>
                    <a:pt x="8863" y="0"/>
                  </a:cubicBezTo>
                  <a:close/>
                  <a:moveTo>
                    <a:pt x="590" y="12199"/>
                  </a:moveTo>
                  <a:cubicBezTo>
                    <a:pt x="532" y="12191"/>
                    <a:pt x="470" y="12198"/>
                    <a:pt x="410" y="12225"/>
                  </a:cubicBezTo>
                  <a:cubicBezTo>
                    <a:pt x="220" y="12309"/>
                    <a:pt x="117" y="12561"/>
                    <a:pt x="178" y="12797"/>
                  </a:cubicBezTo>
                  <a:cubicBezTo>
                    <a:pt x="234" y="13160"/>
                    <a:pt x="306" y="13519"/>
                    <a:pt x="392" y="13874"/>
                  </a:cubicBezTo>
                  <a:cubicBezTo>
                    <a:pt x="478" y="14229"/>
                    <a:pt x="576" y="14580"/>
                    <a:pt x="693" y="14926"/>
                  </a:cubicBezTo>
                  <a:cubicBezTo>
                    <a:pt x="753" y="15129"/>
                    <a:pt x="923" y="15251"/>
                    <a:pt x="1098" y="15219"/>
                  </a:cubicBezTo>
                  <a:cubicBezTo>
                    <a:pt x="1348" y="15173"/>
                    <a:pt x="1499" y="14858"/>
                    <a:pt x="1408" y="14570"/>
                  </a:cubicBezTo>
                  <a:cubicBezTo>
                    <a:pt x="1301" y="14255"/>
                    <a:pt x="1210" y="13934"/>
                    <a:pt x="1131" y="13610"/>
                  </a:cubicBezTo>
                  <a:cubicBezTo>
                    <a:pt x="1053" y="13287"/>
                    <a:pt x="987" y="12960"/>
                    <a:pt x="936" y="12628"/>
                  </a:cubicBezTo>
                  <a:cubicBezTo>
                    <a:pt x="917" y="12394"/>
                    <a:pt x="767" y="12225"/>
                    <a:pt x="590" y="12199"/>
                  </a:cubicBezTo>
                  <a:close/>
                  <a:moveTo>
                    <a:pt x="17121" y="12269"/>
                  </a:moveTo>
                  <a:cubicBezTo>
                    <a:pt x="16967" y="12292"/>
                    <a:pt x="16833" y="12424"/>
                    <a:pt x="16790" y="12617"/>
                  </a:cubicBezTo>
                  <a:cubicBezTo>
                    <a:pt x="16740" y="12945"/>
                    <a:pt x="16678" y="13271"/>
                    <a:pt x="16601" y="13592"/>
                  </a:cubicBezTo>
                  <a:cubicBezTo>
                    <a:pt x="16523" y="13914"/>
                    <a:pt x="16431" y="14230"/>
                    <a:pt x="16327" y="14541"/>
                  </a:cubicBezTo>
                  <a:cubicBezTo>
                    <a:pt x="16288" y="14720"/>
                    <a:pt x="16342" y="14911"/>
                    <a:pt x="16462" y="15025"/>
                  </a:cubicBezTo>
                  <a:cubicBezTo>
                    <a:pt x="16649" y="15201"/>
                    <a:pt x="16919" y="15143"/>
                    <a:pt x="17046" y="14900"/>
                  </a:cubicBezTo>
                  <a:cubicBezTo>
                    <a:pt x="17160" y="14557"/>
                    <a:pt x="17259" y="14210"/>
                    <a:pt x="17343" y="13856"/>
                  </a:cubicBezTo>
                  <a:cubicBezTo>
                    <a:pt x="17427" y="13503"/>
                    <a:pt x="17496" y="13146"/>
                    <a:pt x="17551" y="12786"/>
                  </a:cubicBezTo>
                  <a:cubicBezTo>
                    <a:pt x="17572" y="12559"/>
                    <a:pt x="17457" y="12347"/>
                    <a:pt x="17277" y="12284"/>
                  </a:cubicBezTo>
                  <a:cubicBezTo>
                    <a:pt x="17224" y="12265"/>
                    <a:pt x="17172" y="12261"/>
                    <a:pt x="17121" y="12269"/>
                  </a:cubicBezTo>
                  <a:close/>
                  <a:moveTo>
                    <a:pt x="16213" y="15501"/>
                  </a:moveTo>
                  <a:cubicBezTo>
                    <a:pt x="16054" y="15485"/>
                    <a:pt x="15895" y="15590"/>
                    <a:pt x="15825" y="15779"/>
                  </a:cubicBezTo>
                  <a:cubicBezTo>
                    <a:pt x="15703" y="16033"/>
                    <a:pt x="15571" y="16281"/>
                    <a:pt x="15428" y="16523"/>
                  </a:cubicBezTo>
                  <a:cubicBezTo>
                    <a:pt x="15286" y="16765"/>
                    <a:pt x="15134" y="17001"/>
                    <a:pt x="14971" y="17231"/>
                  </a:cubicBezTo>
                  <a:cubicBezTo>
                    <a:pt x="14798" y="17435"/>
                    <a:pt x="14815" y="17780"/>
                    <a:pt x="15007" y="17956"/>
                  </a:cubicBezTo>
                  <a:cubicBezTo>
                    <a:pt x="15183" y="18117"/>
                    <a:pt x="15433" y="18067"/>
                    <a:pt x="15558" y="17846"/>
                  </a:cubicBezTo>
                  <a:cubicBezTo>
                    <a:pt x="15736" y="17595"/>
                    <a:pt x="15903" y="17338"/>
                    <a:pt x="16060" y="17073"/>
                  </a:cubicBezTo>
                  <a:cubicBezTo>
                    <a:pt x="16216" y="16808"/>
                    <a:pt x="16362" y="16534"/>
                    <a:pt x="16495" y="16256"/>
                  </a:cubicBezTo>
                  <a:cubicBezTo>
                    <a:pt x="16634" y="16023"/>
                    <a:pt x="16576" y="15698"/>
                    <a:pt x="16369" y="15560"/>
                  </a:cubicBezTo>
                  <a:cubicBezTo>
                    <a:pt x="16319" y="15526"/>
                    <a:pt x="16266" y="15506"/>
                    <a:pt x="16213" y="15501"/>
                  </a:cubicBezTo>
                  <a:close/>
                  <a:moveTo>
                    <a:pt x="1474" y="15541"/>
                  </a:moveTo>
                  <a:cubicBezTo>
                    <a:pt x="1416" y="15556"/>
                    <a:pt x="1359" y="15588"/>
                    <a:pt x="1309" y="15637"/>
                  </a:cubicBezTo>
                  <a:cubicBezTo>
                    <a:pt x="1143" y="15797"/>
                    <a:pt x="1116" y="16091"/>
                    <a:pt x="1249" y="16293"/>
                  </a:cubicBezTo>
                  <a:cubicBezTo>
                    <a:pt x="1380" y="16563"/>
                    <a:pt x="1521" y="16827"/>
                    <a:pt x="1672" y="17084"/>
                  </a:cubicBezTo>
                  <a:cubicBezTo>
                    <a:pt x="1824" y="17341"/>
                    <a:pt x="1987" y="17591"/>
                    <a:pt x="2159" y="17835"/>
                  </a:cubicBezTo>
                  <a:cubicBezTo>
                    <a:pt x="2320" y="18038"/>
                    <a:pt x="2589" y="18031"/>
                    <a:pt x="2740" y="17817"/>
                  </a:cubicBezTo>
                  <a:cubicBezTo>
                    <a:pt x="2860" y="17646"/>
                    <a:pt x="2861" y="17393"/>
                    <a:pt x="2743" y="17220"/>
                  </a:cubicBezTo>
                  <a:cubicBezTo>
                    <a:pt x="2585" y="16997"/>
                    <a:pt x="2438" y="16769"/>
                    <a:pt x="2301" y="16534"/>
                  </a:cubicBezTo>
                  <a:cubicBezTo>
                    <a:pt x="2163" y="16300"/>
                    <a:pt x="2035" y="16058"/>
                    <a:pt x="1916" y="15812"/>
                  </a:cubicBezTo>
                  <a:cubicBezTo>
                    <a:pt x="1835" y="15599"/>
                    <a:pt x="1648" y="15497"/>
                    <a:pt x="1474" y="15541"/>
                  </a:cubicBezTo>
                  <a:close/>
                  <a:moveTo>
                    <a:pt x="3296" y="18191"/>
                  </a:moveTo>
                  <a:cubicBezTo>
                    <a:pt x="3169" y="18222"/>
                    <a:pt x="3054" y="18325"/>
                    <a:pt x="3001" y="18491"/>
                  </a:cubicBezTo>
                  <a:cubicBezTo>
                    <a:pt x="2934" y="18701"/>
                    <a:pt x="3004" y="18940"/>
                    <a:pt x="3167" y="19048"/>
                  </a:cubicBezTo>
                  <a:cubicBezTo>
                    <a:pt x="3429" y="19318"/>
                    <a:pt x="3701" y="19568"/>
                    <a:pt x="3981" y="19796"/>
                  </a:cubicBezTo>
                  <a:cubicBezTo>
                    <a:pt x="4261" y="20023"/>
                    <a:pt x="4548" y="20228"/>
                    <a:pt x="4844" y="20411"/>
                  </a:cubicBezTo>
                  <a:cubicBezTo>
                    <a:pt x="5045" y="20564"/>
                    <a:pt x="5313" y="20464"/>
                    <a:pt x="5409" y="20199"/>
                  </a:cubicBezTo>
                  <a:cubicBezTo>
                    <a:pt x="5498" y="19954"/>
                    <a:pt x="5398" y="19668"/>
                    <a:pt x="5193" y="19572"/>
                  </a:cubicBezTo>
                  <a:cubicBezTo>
                    <a:pt x="4923" y="19405"/>
                    <a:pt x="4660" y="19219"/>
                    <a:pt x="4405" y="19012"/>
                  </a:cubicBezTo>
                  <a:cubicBezTo>
                    <a:pt x="4150" y="18804"/>
                    <a:pt x="3902" y="18576"/>
                    <a:pt x="3663" y="18330"/>
                  </a:cubicBezTo>
                  <a:cubicBezTo>
                    <a:pt x="3561" y="18201"/>
                    <a:pt x="3423" y="18160"/>
                    <a:pt x="3296" y="18191"/>
                  </a:cubicBezTo>
                  <a:close/>
                  <a:moveTo>
                    <a:pt x="14373" y="18253"/>
                  </a:moveTo>
                  <a:cubicBezTo>
                    <a:pt x="14265" y="18225"/>
                    <a:pt x="14147" y="18254"/>
                    <a:pt x="14051" y="18345"/>
                  </a:cubicBezTo>
                  <a:cubicBezTo>
                    <a:pt x="13803" y="18599"/>
                    <a:pt x="13546" y="18833"/>
                    <a:pt x="13279" y="19045"/>
                  </a:cubicBezTo>
                  <a:cubicBezTo>
                    <a:pt x="13012" y="19256"/>
                    <a:pt x="12736" y="19446"/>
                    <a:pt x="12455" y="19616"/>
                  </a:cubicBezTo>
                  <a:cubicBezTo>
                    <a:pt x="12254" y="19709"/>
                    <a:pt x="12155" y="19985"/>
                    <a:pt x="12236" y="20228"/>
                  </a:cubicBezTo>
                  <a:cubicBezTo>
                    <a:pt x="12327" y="20504"/>
                    <a:pt x="12600" y="20612"/>
                    <a:pt x="12807" y="20455"/>
                  </a:cubicBezTo>
                  <a:cubicBezTo>
                    <a:pt x="13114" y="20269"/>
                    <a:pt x="13415" y="20061"/>
                    <a:pt x="13706" y="19829"/>
                  </a:cubicBezTo>
                  <a:cubicBezTo>
                    <a:pt x="13996" y="19597"/>
                    <a:pt x="14276" y="19341"/>
                    <a:pt x="14547" y="19063"/>
                  </a:cubicBezTo>
                  <a:cubicBezTo>
                    <a:pt x="14685" y="18924"/>
                    <a:pt x="14723" y="18686"/>
                    <a:pt x="14638" y="18495"/>
                  </a:cubicBezTo>
                  <a:cubicBezTo>
                    <a:pt x="14580" y="18365"/>
                    <a:pt x="14481" y="18281"/>
                    <a:pt x="14373" y="18253"/>
                  </a:cubicBezTo>
                  <a:close/>
                  <a:moveTo>
                    <a:pt x="6272" y="20166"/>
                  </a:moveTo>
                  <a:cubicBezTo>
                    <a:pt x="6117" y="20186"/>
                    <a:pt x="5979" y="20316"/>
                    <a:pt x="5935" y="20510"/>
                  </a:cubicBezTo>
                  <a:cubicBezTo>
                    <a:pt x="5880" y="20756"/>
                    <a:pt x="5996" y="21012"/>
                    <a:pt x="6197" y="21086"/>
                  </a:cubicBezTo>
                  <a:cubicBezTo>
                    <a:pt x="6522" y="21210"/>
                    <a:pt x="6854" y="21312"/>
                    <a:pt x="7189" y="21390"/>
                  </a:cubicBezTo>
                  <a:cubicBezTo>
                    <a:pt x="7522" y="21467"/>
                    <a:pt x="7857" y="21521"/>
                    <a:pt x="8196" y="21551"/>
                  </a:cubicBezTo>
                  <a:cubicBezTo>
                    <a:pt x="8371" y="21550"/>
                    <a:pt x="8523" y="21400"/>
                    <a:pt x="8562" y="21192"/>
                  </a:cubicBezTo>
                  <a:cubicBezTo>
                    <a:pt x="8613" y="20926"/>
                    <a:pt x="8473" y="20664"/>
                    <a:pt x="8253" y="20613"/>
                  </a:cubicBezTo>
                  <a:cubicBezTo>
                    <a:pt x="7944" y="20585"/>
                    <a:pt x="7637" y="20534"/>
                    <a:pt x="7333" y="20463"/>
                  </a:cubicBezTo>
                  <a:cubicBezTo>
                    <a:pt x="7029" y="20391"/>
                    <a:pt x="6726" y="20299"/>
                    <a:pt x="6428" y="20184"/>
                  </a:cubicBezTo>
                  <a:cubicBezTo>
                    <a:pt x="6375" y="20164"/>
                    <a:pt x="6323" y="20159"/>
                    <a:pt x="6272" y="20166"/>
                  </a:cubicBezTo>
                  <a:close/>
                  <a:moveTo>
                    <a:pt x="11388" y="20195"/>
                  </a:moveTo>
                  <a:cubicBezTo>
                    <a:pt x="11330" y="20188"/>
                    <a:pt x="11270" y="20194"/>
                    <a:pt x="11211" y="20221"/>
                  </a:cubicBezTo>
                  <a:cubicBezTo>
                    <a:pt x="10921" y="20328"/>
                    <a:pt x="10629" y="20412"/>
                    <a:pt x="10333" y="20477"/>
                  </a:cubicBezTo>
                  <a:cubicBezTo>
                    <a:pt x="10038" y="20543"/>
                    <a:pt x="9740" y="20588"/>
                    <a:pt x="9440" y="20613"/>
                  </a:cubicBezTo>
                  <a:cubicBezTo>
                    <a:pt x="9241" y="20600"/>
                    <a:pt x="9067" y="20779"/>
                    <a:pt x="9043" y="21020"/>
                  </a:cubicBezTo>
                  <a:cubicBezTo>
                    <a:pt x="9012" y="21336"/>
                    <a:pt x="9236" y="21600"/>
                    <a:pt x="9494" y="21555"/>
                  </a:cubicBezTo>
                  <a:cubicBezTo>
                    <a:pt x="9824" y="21527"/>
                    <a:pt x="10152" y="21477"/>
                    <a:pt x="10477" y="21405"/>
                  </a:cubicBezTo>
                  <a:cubicBezTo>
                    <a:pt x="10803" y="21332"/>
                    <a:pt x="11124" y="21240"/>
                    <a:pt x="11442" y="21122"/>
                  </a:cubicBezTo>
                  <a:cubicBezTo>
                    <a:pt x="11637" y="21071"/>
                    <a:pt x="11768" y="20846"/>
                    <a:pt x="11740" y="20606"/>
                  </a:cubicBezTo>
                  <a:cubicBezTo>
                    <a:pt x="11713" y="20378"/>
                    <a:pt x="11561" y="20217"/>
                    <a:pt x="11388" y="20195"/>
                  </a:cubicBezTo>
                  <a:close/>
                </a:path>
              </a:pathLst>
            </a:custGeom>
            <a:solidFill>
              <a:srgbClr val="2196F3"/>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53" name="Text Box 3"/>
            <p:cNvSpPr txBox="1"/>
            <p:nvPr>
              <p:custDataLst>
                <p:tags r:id="rId30"/>
              </p:custDataLst>
            </p:nvPr>
          </p:nvSpPr>
          <p:spPr>
            <a:xfrm>
              <a:off x="1845" y="5149"/>
              <a:ext cx="2219" cy="1216"/>
            </a:xfrm>
            <a:prstGeom prst="rect">
              <a:avLst/>
            </a:prstGeom>
            <a:noFill/>
            <a:ln w="12700" cap="flat">
              <a:noFill/>
              <a:miter lim="400000"/>
            </a:ln>
            <a:effectLst/>
          </p:spPr>
          <p:txBody>
            <a:bodyPr wrap="square" lIns="90000" tIns="46800" rIns="90000" bIns="46800" numCol="1" anchor="ctr"/>
            <a:lstStyle>
              <a:lvl1pPr>
                <a:lnSpc>
                  <a:spcPct val="90000"/>
                </a:lnSpc>
                <a:defRPr sz="3500" b="0">
                  <a:solidFill>
                    <a:srgbClr val="252D30"/>
                  </a:solidFill>
                  <a:latin typeface="Impact" panose="020B0806030902050204"/>
                  <a:ea typeface="Impact" panose="020B0806030902050204"/>
                  <a:cs typeface="Impact" panose="020B0806030902050204"/>
                  <a:sym typeface="Impact" panose="020B0806030902050204"/>
                </a:defRPr>
              </a:lvl1pPr>
            </a:lstStyle>
            <a:p>
              <a:pPr lvl="0" algn="ctr" defTabSz="457200">
                <a:lnSpc>
                  <a:spcPct val="120000"/>
                </a:lnSpc>
                <a:defRPr/>
              </a:pPr>
              <a:r>
                <a:rPr lang="en-US" altLang="zh-CN"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rPr>
                <a:t>1982</a:t>
              </a:r>
              <a:endParaRPr lang="en-US" altLang="zh-CN"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endParaRPr>
            </a:p>
          </p:txBody>
        </p:sp>
        <p:sp>
          <p:nvSpPr>
            <p:cNvPr id="925" name="Линия"/>
            <p:cNvSpPr/>
            <p:nvPr>
              <p:custDataLst>
                <p:tags r:id="rId31"/>
              </p:custDataLst>
            </p:nvPr>
          </p:nvSpPr>
          <p:spPr>
            <a:xfrm flipH="1">
              <a:off x="2896" y="6490"/>
              <a:ext cx="0" cy="731"/>
            </a:xfrm>
            <a:prstGeom prst="line">
              <a:avLst/>
            </a:prstGeom>
            <a:noFill/>
            <a:ln w="25400" cap="flat">
              <a:solidFill>
                <a:srgbClr val="FFFFFF">
                  <a:lumMod val="85000"/>
                </a:srgbClr>
              </a:solidFill>
              <a:prstDash val="solid"/>
              <a:miter lim="400000"/>
              <a:tailEnd type="oval"/>
            </a:ln>
            <a:effectLst/>
          </p:spPr>
          <p:txBody>
            <a:bodyPr wrap="square" lIns="0" tIns="0" rIns="0" bIns="0" numCol="1" anchor="ctr">
              <a:noAutofit/>
            </a:bodyPr>
            <a:lstStyle/>
            <a:p>
              <a:pPr marL="0" marR="0" lvl="0" indent="0" algn="l" defTabSz="457200" rtl="0" eaLnBrk="1" fontAlgn="auto" latinLnBrk="0" hangingPunct="1">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2400" b="1" i="0" u="none" strike="noStrike" kern="1200" cap="none" spc="0" normalizeH="0" baseline="0" noProof="0">
                <a:ln>
                  <a:noFill/>
                </a:ln>
                <a:solidFill>
                  <a:srgbClr val="222222">
                    <a:lumMod val="90000"/>
                    <a:lumOff val="1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 name="矩形 7"/>
            <p:cNvSpPr/>
            <p:nvPr>
              <p:custDataLst>
                <p:tags r:id="rId32"/>
              </p:custDataLst>
            </p:nvPr>
          </p:nvSpPr>
          <p:spPr>
            <a:xfrm>
              <a:off x="987" y="7361"/>
              <a:ext cx="4033" cy="1859"/>
            </a:xfrm>
            <a:prstGeom prst="rect">
              <a:avLst/>
            </a:prstGeom>
          </p:spPr>
          <p:txBody>
            <a:bodyPr wrap="square" bIns="0" anchor="ctr" anchorCtr="0"/>
            <a:lstStyle/>
            <a:p>
              <a:pPr lvl="0" algn="l" defTabSz="457200">
                <a:lnSpc>
                  <a:spcPct val="120000"/>
                </a:lnSpc>
                <a:defRPr/>
              </a:pPr>
              <a:r>
                <a:rPr lang="zh-CN" altLang="en-US"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rPr>
                <a:t>邓小平在中共十二大开幕词中提出：建设有中国特色的社会主义</a:t>
              </a:r>
              <a:endParaRPr lang="zh-CN" altLang="en-US"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endParaRPr>
            </a:p>
          </p:txBody>
        </p:sp>
        <p:sp>
          <p:nvSpPr>
            <p:cNvPr id="14" name="Text Box 3"/>
            <p:cNvSpPr txBox="1"/>
            <p:nvPr>
              <p:custDataLst>
                <p:tags r:id="rId33"/>
              </p:custDataLst>
            </p:nvPr>
          </p:nvSpPr>
          <p:spPr>
            <a:xfrm>
              <a:off x="4720" y="5116"/>
              <a:ext cx="2219" cy="1216"/>
            </a:xfrm>
            <a:prstGeom prst="rect">
              <a:avLst/>
            </a:prstGeom>
            <a:noFill/>
            <a:ln w="12700" cap="flat">
              <a:noFill/>
              <a:miter lim="400000"/>
            </a:ln>
            <a:effectLst/>
          </p:spPr>
          <p:txBody>
            <a:bodyPr wrap="square" lIns="90000" tIns="46800" rIns="90000" bIns="46800" numCol="1" anchor="ctr"/>
            <a:lstStyle>
              <a:lvl1pPr>
                <a:lnSpc>
                  <a:spcPct val="90000"/>
                </a:lnSpc>
                <a:defRPr sz="3500" b="0">
                  <a:solidFill>
                    <a:srgbClr val="252D30"/>
                  </a:solidFill>
                  <a:latin typeface="Impact" panose="020B0806030902050204"/>
                  <a:ea typeface="Impact" panose="020B0806030902050204"/>
                  <a:cs typeface="Impact" panose="020B0806030902050204"/>
                  <a:sym typeface="Impact" panose="020B0806030902050204"/>
                </a:defRPr>
              </a:lvl1pPr>
            </a:lstStyle>
            <a:p>
              <a:pPr lvl="0" algn="ctr" defTabSz="457200">
                <a:lnSpc>
                  <a:spcPct val="120000"/>
                </a:lnSpc>
                <a:defRPr/>
              </a:pPr>
              <a:r>
                <a:rPr lang="en-US" altLang="zh-CN"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rPr>
                <a:t>1987</a:t>
              </a:r>
              <a:endParaRPr lang="en-US" altLang="zh-CN"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endParaRPr>
            </a:p>
          </p:txBody>
        </p:sp>
        <p:sp>
          <p:nvSpPr>
            <p:cNvPr id="15" name="Text Box 3"/>
            <p:cNvSpPr txBox="1"/>
            <p:nvPr>
              <p:custDataLst>
                <p:tags r:id="rId34"/>
              </p:custDataLst>
            </p:nvPr>
          </p:nvSpPr>
          <p:spPr>
            <a:xfrm>
              <a:off x="7179" y="5149"/>
              <a:ext cx="2219" cy="1216"/>
            </a:xfrm>
            <a:prstGeom prst="rect">
              <a:avLst/>
            </a:prstGeom>
            <a:noFill/>
            <a:ln w="12700" cap="flat">
              <a:noFill/>
              <a:miter lim="400000"/>
            </a:ln>
            <a:effectLst/>
          </p:spPr>
          <p:txBody>
            <a:bodyPr wrap="square" lIns="90000" tIns="46800" rIns="90000" bIns="46800" numCol="1" anchor="ctr"/>
            <a:lstStyle>
              <a:lvl1pPr>
                <a:lnSpc>
                  <a:spcPct val="90000"/>
                </a:lnSpc>
                <a:defRPr sz="3500" b="0">
                  <a:solidFill>
                    <a:srgbClr val="252D30"/>
                  </a:solidFill>
                  <a:latin typeface="Impact" panose="020B0806030902050204"/>
                  <a:ea typeface="Impact" panose="020B0806030902050204"/>
                  <a:cs typeface="Impact" panose="020B0806030902050204"/>
                  <a:sym typeface="Impact" panose="020B0806030902050204"/>
                </a:defRPr>
              </a:lvl1pPr>
            </a:lstStyle>
            <a:p>
              <a:pPr lvl="0" algn="ctr" defTabSz="457200">
                <a:lnSpc>
                  <a:spcPct val="120000"/>
                </a:lnSpc>
                <a:defRPr/>
              </a:pPr>
              <a:r>
                <a:rPr lang="en-US" altLang="zh-CN"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rPr>
                <a:t>1992</a:t>
              </a:r>
              <a:endParaRPr lang="en-US" altLang="zh-CN" sz="2400" b="1" spc="300">
                <a:solidFill>
                  <a:srgbClr val="222222">
                    <a:lumMod val="90000"/>
                    <a:lumOff val="10000"/>
                  </a:srgbClr>
                </a:solidFill>
                <a:latin typeface="微软雅黑" panose="020B0503020204020204" pitchFamily="34" charset="-122"/>
                <a:ea typeface="微软雅黑" panose="020B0503020204020204" pitchFamily="34" charset="-122"/>
                <a:cs typeface="+mn-ea"/>
                <a:sym typeface="+mn-lt"/>
              </a:endParaRPr>
            </a:p>
          </p:txBody>
        </p:sp>
        <p:sp>
          <p:nvSpPr>
            <p:cNvPr id="16" name="Text Box 3"/>
            <p:cNvSpPr txBox="1"/>
            <p:nvPr>
              <p:custDataLst>
                <p:tags r:id="rId35"/>
              </p:custDataLst>
            </p:nvPr>
          </p:nvSpPr>
          <p:spPr>
            <a:xfrm>
              <a:off x="9697" y="5149"/>
              <a:ext cx="2219" cy="1216"/>
            </a:xfrm>
            <a:prstGeom prst="rect">
              <a:avLst/>
            </a:prstGeom>
            <a:noFill/>
            <a:ln w="12700" cap="flat">
              <a:noFill/>
              <a:miter lim="400000"/>
            </a:ln>
            <a:effectLst/>
          </p:spPr>
          <p:txBody>
            <a:bodyPr wrap="square" lIns="90000" tIns="46800" rIns="90000" bIns="46800" numCol="1" anchor="ctr"/>
            <a:lstStyle>
              <a:lvl1pPr>
                <a:lnSpc>
                  <a:spcPct val="90000"/>
                </a:lnSpc>
                <a:defRPr sz="3500" b="0">
                  <a:solidFill>
                    <a:srgbClr val="252D30"/>
                  </a:solidFill>
                  <a:latin typeface="Impact" panose="020B0806030902050204"/>
                  <a:ea typeface="Impact" panose="020B0806030902050204"/>
                  <a:cs typeface="Impact" panose="020B0806030902050204"/>
                  <a:sym typeface="Impact" panose="020B0806030902050204"/>
                </a:defRPr>
              </a:lvl1pPr>
            </a:lstStyle>
            <a:p>
              <a:pPr lvl="0" algn="ctr" defTabSz="457200">
                <a:lnSpc>
                  <a:spcPct val="120000"/>
                </a:lnSpc>
                <a:defRPr/>
              </a:pPr>
              <a:r>
                <a:rPr lang="en-US" altLang="zh-CN" sz="2400" b="1" spc="300">
                  <a:solidFill>
                    <a:schemeClr val="tx1"/>
                  </a:solidFill>
                  <a:latin typeface="微软雅黑" panose="020B0503020204020204" pitchFamily="34" charset="-122"/>
                  <a:ea typeface="微软雅黑" panose="020B0503020204020204" pitchFamily="34" charset="-122"/>
                  <a:cs typeface="+mn-ea"/>
                  <a:sym typeface="+mn-lt"/>
                </a:rPr>
                <a:t>1992</a:t>
              </a:r>
              <a:endParaRPr lang="en-US" altLang="zh-CN" sz="2400" b="1" spc="30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7" name="Text Box 3"/>
            <p:cNvSpPr txBox="1"/>
            <p:nvPr>
              <p:custDataLst>
                <p:tags r:id="rId36"/>
              </p:custDataLst>
            </p:nvPr>
          </p:nvSpPr>
          <p:spPr>
            <a:xfrm>
              <a:off x="12290" y="5084"/>
              <a:ext cx="2219" cy="1216"/>
            </a:xfrm>
            <a:prstGeom prst="rect">
              <a:avLst/>
            </a:prstGeom>
            <a:noFill/>
            <a:ln w="12700" cap="flat">
              <a:noFill/>
              <a:miter lim="400000"/>
            </a:ln>
            <a:effectLst/>
          </p:spPr>
          <p:txBody>
            <a:bodyPr wrap="square" lIns="90000" tIns="46800" rIns="90000" bIns="46800" numCol="1" anchor="ctr"/>
            <a:lstStyle>
              <a:lvl1pPr>
                <a:lnSpc>
                  <a:spcPct val="90000"/>
                </a:lnSpc>
                <a:defRPr sz="3500" b="0">
                  <a:solidFill>
                    <a:srgbClr val="252D30"/>
                  </a:solidFill>
                  <a:latin typeface="Impact" panose="020B0806030902050204"/>
                  <a:ea typeface="Impact" panose="020B0806030902050204"/>
                  <a:cs typeface="Impact" panose="020B0806030902050204"/>
                  <a:sym typeface="Impact" panose="020B0806030902050204"/>
                </a:defRPr>
              </a:lvl1pPr>
            </a:lstStyle>
            <a:p>
              <a:pPr lvl="0" algn="ctr" defTabSz="457200">
                <a:lnSpc>
                  <a:spcPct val="120000"/>
                </a:lnSpc>
                <a:defRPr/>
              </a:pPr>
              <a:r>
                <a:rPr lang="en-US" altLang="zh-CN" sz="2400" b="1" spc="300">
                  <a:solidFill>
                    <a:srgbClr val="FF0000"/>
                  </a:solidFill>
                  <a:latin typeface="微软雅黑" panose="020B0503020204020204" pitchFamily="34" charset="-122"/>
                  <a:ea typeface="微软雅黑" panose="020B0503020204020204" pitchFamily="34" charset="-122"/>
                  <a:cs typeface="+mn-ea"/>
                  <a:sym typeface="+mn-lt"/>
                </a:rPr>
                <a:t>2000</a:t>
              </a:r>
              <a:endParaRPr lang="en-US" altLang="zh-CN" sz="2400" b="1" spc="30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18" name="Text Box 3"/>
            <p:cNvSpPr txBox="1"/>
            <p:nvPr>
              <p:custDataLst>
                <p:tags r:id="rId37"/>
              </p:custDataLst>
            </p:nvPr>
          </p:nvSpPr>
          <p:spPr>
            <a:xfrm>
              <a:off x="14880" y="5149"/>
              <a:ext cx="2219" cy="1216"/>
            </a:xfrm>
            <a:prstGeom prst="rect">
              <a:avLst/>
            </a:prstGeom>
            <a:noFill/>
            <a:ln w="12700" cap="flat">
              <a:noFill/>
              <a:miter lim="400000"/>
            </a:ln>
            <a:effectLst/>
          </p:spPr>
          <p:txBody>
            <a:bodyPr wrap="square" lIns="90000" tIns="46800" rIns="90000" bIns="46800" numCol="1" anchor="ctr"/>
            <a:lstStyle>
              <a:lvl1pPr>
                <a:lnSpc>
                  <a:spcPct val="90000"/>
                </a:lnSpc>
                <a:defRPr sz="3500" b="0">
                  <a:solidFill>
                    <a:srgbClr val="252D30"/>
                  </a:solidFill>
                  <a:latin typeface="Impact" panose="020B0806030902050204"/>
                  <a:ea typeface="Impact" panose="020B0806030902050204"/>
                  <a:cs typeface="Impact" panose="020B0806030902050204"/>
                  <a:sym typeface="Impact" panose="020B0806030902050204"/>
                </a:defRPr>
              </a:lvl1pPr>
            </a:lstStyle>
            <a:p>
              <a:pPr lvl="0" algn="ctr" defTabSz="457200">
                <a:lnSpc>
                  <a:spcPct val="120000"/>
                </a:lnSpc>
                <a:defRPr/>
              </a:pPr>
              <a:r>
                <a:rPr lang="en-US" altLang="zh-CN" sz="2400" b="1" spc="300">
                  <a:solidFill>
                    <a:srgbClr val="FF0000"/>
                  </a:solidFill>
                  <a:latin typeface="微软雅黑" panose="020B0503020204020204" pitchFamily="34" charset="-122"/>
                  <a:ea typeface="微软雅黑" panose="020B0503020204020204" pitchFamily="34" charset="-122"/>
                  <a:cs typeface="+mn-ea"/>
                  <a:sym typeface="+mn-lt"/>
                </a:rPr>
                <a:t>2001</a:t>
              </a:r>
              <a:endParaRPr lang="en-US" altLang="zh-CN" sz="2400" b="1" spc="30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2" name="Text Box 3"/>
            <p:cNvSpPr txBox="1"/>
            <p:nvPr>
              <p:custDataLst>
                <p:tags r:id="rId38"/>
              </p:custDataLst>
            </p:nvPr>
          </p:nvSpPr>
          <p:spPr>
            <a:xfrm>
              <a:off x="1862" y="5156"/>
              <a:ext cx="2219" cy="1216"/>
            </a:xfrm>
            <a:prstGeom prst="rect">
              <a:avLst/>
            </a:prstGeom>
            <a:noFill/>
            <a:ln w="12700" cap="flat">
              <a:noFill/>
              <a:miter lim="400000"/>
            </a:ln>
            <a:effectLst/>
          </p:spPr>
          <p:txBody>
            <a:bodyPr wrap="square" lIns="90000" tIns="46800" rIns="90000" bIns="46800" numCol="1" anchor="ctr"/>
            <a:lstStyle>
              <a:lvl1pPr>
                <a:lnSpc>
                  <a:spcPct val="90000"/>
                </a:lnSpc>
                <a:defRPr sz="3500" b="0">
                  <a:solidFill>
                    <a:srgbClr val="252D30"/>
                  </a:solidFill>
                  <a:latin typeface="Impact" panose="020B0806030902050204"/>
                  <a:ea typeface="Impact" panose="020B0806030902050204"/>
                  <a:cs typeface="Impact" panose="020B0806030902050204"/>
                  <a:sym typeface="Impact" panose="020B0806030902050204"/>
                </a:defRPr>
              </a:lvl1pPr>
            </a:lstStyle>
            <a:p>
              <a:pPr lvl="0" algn="ctr" defTabSz="457200">
                <a:lnSpc>
                  <a:spcPct val="120000"/>
                </a:lnSpc>
                <a:defRPr/>
              </a:pPr>
              <a:r>
                <a:rPr lang="en-US" altLang="zh-CN" sz="2400" b="1" spc="300">
                  <a:solidFill>
                    <a:schemeClr val="tx1"/>
                  </a:solidFill>
                  <a:latin typeface="微软雅黑" panose="020B0503020204020204" pitchFamily="34" charset="-122"/>
                  <a:ea typeface="微软雅黑" panose="020B0503020204020204" pitchFamily="34" charset="-122"/>
                  <a:cs typeface="+mn-ea"/>
                  <a:sym typeface="+mn-lt"/>
                </a:rPr>
                <a:t>1982</a:t>
              </a:r>
              <a:endParaRPr lang="en-US" altLang="zh-CN" sz="2400" b="1" spc="30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 name="矩形 3"/>
            <p:cNvSpPr/>
            <p:nvPr>
              <p:custDataLst>
                <p:tags r:id="rId39"/>
              </p:custDataLst>
            </p:nvPr>
          </p:nvSpPr>
          <p:spPr>
            <a:xfrm>
              <a:off x="1004" y="7368"/>
              <a:ext cx="4033" cy="1859"/>
            </a:xfrm>
            <a:prstGeom prst="rect">
              <a:avLst/>
            </a:prstGeom>
          </p:spPr>
          <p:txBody>
            <a:bodyPr wrap="square" bIns="0" anchor="ctr" anchorCtr="0"/>
            <a:lstStyle/>
            <a:p>
              <a:pPr lvl="0" algn="l" defTabSz="457200">
                <a:lnSpc>
                  <a:spcPct val="120000"/>
                </a:lnSpc>
                <a:defRPr/>
              </a:pPr>
              <a:r>
                <a:rPr lang="zh-CN" altLang="en-US" sz="2400" b="1" spc="300">
                  <a:solidFill>
                    <a:schemeClr val="tx1"/>
                  </a:solidFill>
                  <a:latin typeface="微软雅黑" panose="020B0503020204020204" pitchFamily="34" charset="-122"/>
                  <a:ea typeface="微软雅黑" panose="020B0503020204020204" pitchFamily="34" charset="-122"/>
                  <a:cs typeface="+mn-ea"/>
                  <a:sym typeface="+mn-lt"/>
                </a:rPr>
                <a:t>邓小平在中共十二大开幕词中提出：建设有中国特色的社会主义</a:t>
              </a:r>
              <a:endParaRPr lang="zh-CN" altLang="en-US" sz="2400" b="1" spc="30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5" name="Text Box 3"/>
            <p:cNvSpPr txBox="1"/>
            <p:nvPr>
              <p:custDataLst>
                <p:tags r:id="rId40"/>
              </p:custDataLst>
            </p:nvPr>
          </p:nvSpPr>
          <p:spPr>
            <a:xfrm>
              <a:off x="4737" y="5123"/>
              <a:ext cx="2219" cy="1216"/>
            </a:xfrm>
            <a:prstGeom prst="rect">
              <a:avLst/>
            </a:prstGeom>
            <a:noFill/>
            <a:ln w="12700" cap="flat">
              <a:noFill/>
              <a:miter lim="400000"/>
            </a:ln>
            <a:effectLst/>
          </p:spPr>
          <p:txBody>
            <a:bodyPr wrap="square" lIns="90000" tIns="46800" rIns="90000" bIns="46800" numCol="1" anchor="ctr"/>
            <a:lstStyle>
              <a:lvl1pPr>
                <a:lnSpc>
                  <a:spcPct val="90000"/>
                </a:lnSpc>
                <a:defRPr sz="3500" b="0">
                  <a:solidFill>
                    <a:srgbClr val="252D30"/>
                  </a:solidFill>
                  <a:latin typeface="Impact" panose="020B0806030902050204"/>
                  <a:ea typeface="Impact" panose="020B0806030902050204"/>
                  <a:cs typeface="Impact" panose="020B0806030902050204"/>
                  <a:sym typeface="Impact" panose="020B0806030902050204"/>
                </a:defRPr>
              </a:lvl1pPr>
            </a:lstStyle>
            <a:p>
              <a:pPr lvl="0" algn="ctr" defTabSz="457200">
                <a:lnSpc>
                  <a:spcPct val="120000"/>
                </a:lnSpc>
                <a:defRPr/>
              </a:pPr>
              <a:r>
                <a:rPr lang="en-US" altLang="zh-CN" sz="2400" b="1" spc="300">
                  <a:solidFill>
                    <a:schemeClr val="tx1"/>
                  </a:solidFill>
                  <a:latin typeface="微软雅黑" panose="020B0503020204020204" pitchFamily="34" charset="-122"/>
                  <a:ea typeface="微软雅黑" panose="020B0503020204020204" pitchFamily="34" charset="-122"/>
                  <a:cs typeface="+mn-ea"/>
                  <a:sym typeface="+mn-lt"/>
                </a:rPr>
                <a:t>1987</a:t>
              </a:r>
              <a:endParaRPr lang="en-US" altLang="zh-CN" sz="2400" b="1" spc="30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 name="Text Box 3"/>
            <p:cNvSpPr txBox="1"/>
            <p:nvPr>
              <p:custDataLst>
                <p:tags r:id="rId41"/>
              </p:custDataLst>
            </p:nvPr>
          </p:nvSpPr>
          <p:spPr>
            <a:xfrm>
              <a:off x="7196" y="5156"/>
              <a:ext cx="2219" cy="1216"/>
            </a:xfrm>
            <a:prstGeom prst="rect">
              <a:avLst/>
            </a:prstGeom>
            <a:noFill/>
            <a:ln w="12700" cap="flat">
              <a:noFill/>
              <a:miter lim="400000"/>
            </a:ln>
            <a:effectLst/>
          </p:spPr>
          <p:txBody>
            <a:bodyPr wrap="square" lIns="90000" tIns="46800" rIns="90000" bIns="46800" numCol="1" anchor="ctr"/>
            <a:lstStyle>
              <a:lvl1pPr>
                <a:lnSpc>
                  <a:spcPct val="90000"/>
                </a:lnSpc>
                <a:defRPr sz="3500" b="0">
                  <a:solidFill>
                    <a:srgbClr val="252D30"/>
                  </a:solidFill>
                  <a:latin typeface="Impact" panose="020B0806030902050204"/>
                  <a:ea typeface="Impact" panose="020B0806030902050204"/>
                  <a:cs typeface="Impact" panose="020B0806030902050204"/>
                  <a:sym typeface="Impact" panose="020B0806030902050204"/>
                </a:defRPr>
              </a:lvl1pPr>
            </a:lstStyle>
            <a:p>
              <a:pPr lvl="0" algn="ctr" defTabSz="457200">
                <a:lnSpc>
                  <a:spcPct val="120000"/>
                </a:lnSpc>
                <a:defRPr/>
              </a:pPr>
              <a:r>
                <a:rPr lang="en-US" altLang="zh-CN" sz="2400" b="1" spc="300">
                  <a:solidFill>
                    <a:schemeClr val="tx1"/>
                  </a:solidFill>
                  <a:latin typeface="微软雅黑" panose="020B0503020204020204" pitchFamily="34" charset="-122"/>
                  <a:ea typeface="微软雅黑" panose="020B0503020204020204" pitchFamily="34" charset="-122"/>
                  <a:cs typeface="+mn-ea"/>
                  <a:sym typeface="+mn-lt"/>
                </a:rPr>
                <a:t>1992</a:t>
              </a:r>
              <a:endParaRPr lang="en-US" altLang="zh-CN" sz="2400" b="1" spc="300">
                <a:solidFill>
                  <a:schemeClr val="tx1"/>
                </a:solidFill>
                <a:latin typeface="微软雅黑" panose="020B0503020204020204" pitchFamily="34" charset="-122"/>
                <a:ea typeface="微软雅黑" panose="020B0503020204020204" pitchFamily="34" charset="-122"/>
                <a:cs typeface="+mn-ea"/>
                <a:sym typeface="+mn-lt"/>
              </a:endParaRPr>
            </a:p>
          </p:txBody>
        </p:sp>
      </p:grpSp>
    </p:spTree>
    <p:custDataLst>
      <p:tags r:id="rId4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1.2"/>
                                          </p:val>
                                        </p:tav>
                                      </p:tavLst>
                                    </p:anim>
                                    <p:anim calcmode="lin" valueType="num">
                                      <p:cBhvr>
                                        <p:cTn id="8" dur="500" fill="hold"/>
                                        <p:tgtEl>
                                          <p:spTgt spid="21"/>
                                        </p:tgtEl>
                                        <p:attrNameLst>
                                          <p:attrName>ppt_h</p:attrName>
                                        </p:attrNameLst>
                                      </p:cBhvr>
                                      <p:tavLst>
                                        <p:tav tm="0">
                                          <p:val>
                                            <p:fltVal val="0"/>
                                          </p:val>
                                        </p:tav>
                                        <p:tav tm="100000">
                                          <p:val>
                                            <p:strVal val="#ppt_h*1.2"/>
                                          </p:val>
                                        </p:tav>
                                      </p:tavLst>
                                    </p:anim>
                                    <p:animEffect transition="in" filter="fade">
                                      <p:cBhvr>
                                        <p:cTn id="9" dur="500"/>
                                        <p:tgtEl>
                                          <p:spTgt spid="21"/>
                                        </p:tgtEl>
                                      </p:cBhvr>
                                    </p:animEffect>
                                    <p:anim to="" calcmode="lin" valueType="num">
                                      <p:cBhvr>
                                        <p:cTn id="10" dur="500" fill="hold">
                                          <p:stCondLst>
                                            <p:cond delay="0"/>
                                          </p:stCondLst>
                                        </p:cTn>
                                        <p:tgtEl>
                                          <p:spTgt spid="21"/>
                                        </p:tgtEl>
                                        <p:attrNameLst>
                                          <p:attrName>ppt_x</p:attrName>
                                        </p:attrNameLst>
                                      </p:cBhvr>
                                      <p:tavLst>
                                        <p:tav tm="0">
                                          <p:val>
                                            <p:fltVal val="0.64909"/>
                                          </p:val>
                                        </p:tav>
                                        <p:tav tm="100000">
                                          <p:val>
                                            <p:fltVal val="0.4869"/>
                                          </p:val>
                                        </p:tav>
                                      </p:tavLst>
                                    </p:anim>
                                    <p:anim to="" calcmode="lin" valueType="num">
                                      <p:cBhvr>
                                        <p:cTn id="11" dur="500" fill="hold">
                                          <p:stCondLst>
                                            <p:cond delay="0"/>
                                          </p:stCondLst>
                                        </p:cTn>
                                        <p:tgtEl>
                                          <p:spTgt spid="21"/>
                                        </p:tgtEl>
                                        <p:attrNameLst>
                                          <p:attrName>ppt_y</p:attrName>
                                        </p:attrNameLst>
                                      </p:cBhvr>
                                      <p:tavLst>
                                        <p:tav tm="0">
                                          <p:val>
                                            <p:fltVal val="0.5"/>
                                          </p:val>
                                        </p:tav>
                                        <p:tav tm="100000">
                                          <p:val>
                                            <p:fltVal val="0.52476"/>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1.2"/>
                                          </p:val>
                                        </p:tav>
                                      </p:tavLst>
                                    </p:anim>
                                    <p:anim calcmode="lin" valueType="num">
                                      <p:cBhvr>
                                        <p:cTn id="17" dur="500" fill="hold"/>
                                        <p:tgtEl>
                                          <p:spTgt spid="26"/>
                                        </p:tgtEl>
                                        <p:attrNameLst>
                                          <p:attrName>ppt_h</p:attrName>
                                        </p:attrNameLst>
                                      </p:cBhvr>
                                      <p:tavLst>
                                        <p:tav tm="0">
                                          <p:val>
                                            <p:fltVal val="0"/>
                                          </p:val>
                                        </p:tav>
                                        <p:tav tm="100000">
                                          <p:val>
                                            <p:strVal val="#ppt_h*1.2"/>
                                          </p:val>
                                        </p:tav>
                                      </p:tavLst>
                                    </p:anim>
                                    <p:animEffect transition="in" filter="fade">
                                      <p:cBhvr>
                                        <p:cTn id="18" dur="500"/>
                                        <p:tgtEl>
                                          <p:spTgt spid="26"/>
                                        </p:tgtEl>
                                      </p:cBhvr>
                                    </p:animEffect>
                                    <p:anim to="" calcmode="lin" valueType="num">
                                      <p:cBhvr>
                                        <p:cTn id="19" dur="500" fill="hold">
                                          <p:stCondLst>
                                            <p:cond delay="0"/>
                                          </p:stCondLst>
                                        </p:cTn>
                                        <p:tgtEl>
                                          <p:spTgt spid="26"/>
                                        </p:tgtEl>
                                        <p:attrNameLst>
                                          <p:attrName>ppt_x</p:attrName>
                                        </p:attrNameLst>
                                      </p:cBhvr>
                                      <p:tavLst>
                                        <p:tav tm="0">
                                          <p:val>
                                            <p:fltVal val="0.64909"/>
                                          </p:val>
                                        </p:tav>
                                        <p:tav tm="100000">
                                          <p:val>
                                            <p:fltVal val="0.30904"/>
                                          </p:val>
                                        </p:tav>
                                      </p:tavLst>
                                    </p:anim>
                                    <p:anim to="" calcmode="lin" valueType="num">
                                      <p:cBhvr>
                                        <p:cTn id="20" dur="500" fill="hold">
                                          <p:stCondLst>
                                            <p:cond delay="0"/>
                                          </p:stCondLst>
                                        </p:cTn>
                                        <p:tgtEl>
                                          <p:spTgt spid="26"/>
                                        </p:tgtEl>
                                        <p:attrNameLst>
                                          <p:attrName>ppt_y</p:attrName>
                                        </p:attrNameLst>
                                      </p:cBhvr>
                                      <p:tavLst>
                                        <p:tav tm="0">
                                          <p:val>
                                            <p:fltVal val="0.5"/>
                                          </p:val>
                                        </p:tav>
                                        <p:tav tm="100000">
                                          <p:val>
                                            <p:fltVal val="0.41677"/>
                                          </p:val>
                                        </p:tav>
                                      </p:tavLst>
                                    </p:anim>
                                  </p:childTnLst>
                                </p:cTn>
                              </p:par>
                              <p:par>
                                <p:cTn id="21" presetID="35" presetClass="path" presetSubtype="0" accel="50000" decel="50000" fill="hold" nodeType="withEffect">
                                  <p:stCondLst>
                                    <p:cond delay="0"/>
                                  </p:stCondLst>
                                  <p:childTnLst>
                                    <p:anim calcmode="lin" valueType="num">
                                      <p:cBhvr additive="base">
                                        <p:cTn id="22" dur="500" fill="hold">
                                          <p:stCondLst>
                                            <p:cond delay="0"/>
                                          </p:stCondLst>
                                        </p:cTn>
                                        <p:tgtEl>
                                          <p:spTgt spid="21"/>
                                        </p:tgtEl>
                                        <p:attrNameLst>
                                          <p:attrName>ppt_x</p:attrName>
                                        </p:attrNameLst>
                                      </p:cBhvr>
                                      <p:tavLst>
                                        <p:tav tm="0">
                                          <p:val>
                                            <p:strVal val="ppt_x"/>
                                          </p:val>
                                        </p:tav>
                                        <p:tav tm="100000">
                                          <p:val>
                                            <p:fltVal val="0.4869"/>
                                          </p:val>
                                        </p:tav>
                                      </p:tavLst>
                                    </p:anim>
                                    <p:anim calcmode="lin" valueType="num">
                                      <p:cBhvr additive="base">
                                        <p:cTn id="23" dur="500" fill="hold">
                                          <p:stCondLst>
                                            <p:cond delay="0"/>
                                          </p:stCondLst>
                                        </p:cTn>
                                        <p:tgtEl>
                                          <p:spTgt spid="21"/>
                                        </p:tgtEl>
                                        <p:attrNameLst>
                                          <p:attrName>ppt_y</p:attrName>
                                        </p:attrNameLst>
                                      </p:cBhvr>
                                      <p:tavLst>
                                        <p:tav tm="0">
                                          <p:val>
                                            <p:strVal val="ppt_y"/>
                                          </p:val>
                                        </p:tav>
                                        <p:tav tm="100000">
                                          <p:val>
                                            <p:fltVal val="0.63943"/>
                                          </p:val>
                                        </p:tav>
                                      </p:tavLst>
                                    </p:anim>
                                    <p:anim calcmode="lin" valueType="num">
                                      <p:cBhvr additive="base">
                                        <p:cTn id="24" dur="500" fill="hold">
                                          <p:stCondLst>
                                            <p:cond delay="0"/>
                                          </p:stCondLst>
                                        </p:cTn>
                                        <p:tgtEl>
                                          <p:spTgt spid="21"/>
                                        </p:tgtEl>
                                        <p:attrNameLst>
                                          <p:attrName>ppt_w</p:attrName>
                                        </p:attrNameLst>
                                      </p:cBhvr>
                                      <p:tavLst>
                                        <p:tav tm="0">
                                          <p:val>
                                            <p:strVal val="ppt_w"/>
                                          </p:val>
                                        </p:tav>
                                        <p:tav tm="100000">
                                          <p:val>
                                            <p:strVal val="#ppt_w"/>
                                          </p:val>
                                        </p:tav>
                                      </p:tavLst>
                                    </p:anim>
                                    <p:anim calcmode="lin" valueType="num">
                                      <p:cBhvr additive="base">
                                        <p:cTn id="25" dur="500" fill="hold">
                                          <p:stCondLst>
                                            <p:cond delay="0"/>
                                          </p:stCondLst>
                                        </p:cTn>
                                        <p:tgtEl>
                                          <p:spTgt spid="21"/>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1.2"/>
                                          </p:val>
                                        </p:tav>
                                      </p:tavLst>
                                    </p:anim>
                                    <p:anim calcmode="lin" valueType="num">
                                      <p:cBhvr>
                                        <p:cTn id="31" dur="500" fill="hold"/>
                                        <p:tgtEl>
                                          <p:spTgt spid="27"/>
                                        </p:tgtEl>
                                        <p:attrNameLst>
                                          <p:attrName>ppt_h</p:attrName>
                                        </p:attrNameLst>
                                      </p:cBhvr>
                                      <p:tavLst>
                                        <p:tav tm="0">
                                          <p:val>
                                            <p:fltVal val="0"/>
                                          </p:val>
                                        </p:tav>
                                        <p:tav tm="100000">
                                          <p:val>
                                            <p:strVal val="#ppt_h*1.2"/>
                                          </p:val>
                                        </p:tav>
                                      </p:tavLst>
                                    </p:anim>
                                    <p:animEffect transition="in" filter="fade">
                                      <p:cBhvr>
                                        <p:cTn id="32" dur="500"/>
                                        <p:tgtEl>
                                          <p:spTgt spid="27"/>
                                        </p:tgtEl>
                                      </p:cBhvr>
                                    </p:animEffect>
                                    <p:anim to="" calcmode="lin" valueType="num">
                                      <p:cBhvr>
                                        <p:cTn id="33" dur="500" fill="hold">
                                          <p:stCondLst>
                                            <p:cond delay="0"/>
                                          </p:stCondLst>
                                        </p:cTn>
                                        <p:tgtEl>
                                          <p:spTgt spid="27"/>
                                        </p:tgtEl>
                                        <p:attrNameLst>
                                          <p:attrName>ppt_x</p:attrName>
                                        </p:attrNameLst>
                                      </p:cBhvr>
                                      <p:tavLst>
                                        <p:tav tm="0">
                                          <p:val>
                                            <p:fltVal val="0.64909"/>
                                          </p:val>
                                        </p:tav>
                                        <p:tav tm="100000">
                                          <p:val>
                                            <p:fltVal val="0.43079"/>
                                          </p:val>
                                        </p:tav>
                                      </p:tavLst>
                                    </p:anim>
                                    <p:anim to="" calcmode="lin" valueType="num">
                                      <p:cBhvr>
                                        <p:cTn id="34" dur="500" fill="hold">
                                          <p:stCondLst>
                                            <p:cond delay="0"/>
                                          </p:stCondLst>
                                        </p:cTn>
                                        <p:tgtEl>
                                          <p:spTgt spid="27"/>
                                        </p:tgtEl>
                                        <p:attrNameLst>
                                          <p:attrName>ppt_y</p:attrName>
                                        </p:attrNameLst>
                                      </p:cBhvr>
                                      <p:tavLst>
                                        <p:tav tm="0">
                                          <p:val>
                                            <p:fltVal val="0.5"/>
                                          </p:val>
                                        </p:tav>
                                        <p:tav tm="100000">
                                          <p:val>
                                            <p:fltVal val="0.61537"/>
                                          </p:val>
                                        </p:tav>
                                      </p:tavLst>
                                    </p:anim>
                                  </p:childTnLst>
                                </p:cTn>
                              </p:par>
                              <p:par>
                                <p:cTn id="35" presetID="35" presetClass="path" presetSubtype="0" accel="50000" decel="50000" fill="hold" nodeType="withEffect">
                                  <p:stCondLst>
                                    <p:cond delay="0"/>
                                  </p:stCondLst>
                                  <p:childTnLst>
                                    <p:anim calcmode="lin" valueType="num">
                                      <p:cBhvr additive="base">
                                        <p:cTn id="36" dur="500" fill="hold">
                                          <p:stCondLst>
                                            <p:cond delay="0"/>
                                          </p:stCondLst>
                                        </p:cTn>
                                        <p:tgtEl>
                                          <p:spTgt spid="21"/>
                                        </p:tgtEl>
                                        <p:attrNameLst>
                                          <p:attrName>ppt_x</p:attrName>
                                        </p:attrNameLst>
                                      </p:cBhvr>
                                      <p:tavLst>
                                        <p:tav tm="0">
                                          <p:val>
                                            <p:strVal val="ppt_x"/>
                                          </p:val>
                                        </p:tav>
                                        <p:tav tm="100000">
                                          <p:val>
                                            <p:fltVal val="0.4869"/>
                                          </p:val>
                                        </p:tav>
                                      </p:tavLst>
                                    </p:anim>
                                    <p:anim calcmode="lin" valueType="num">
                                      <p:cBhvr additive="base">
                                        <p:cTn id="37" dur="500" fill="hold">
                                          <p:stCondLst>
                                            <p:cond delay="0"/>
                                          </p:stCondLst>
                                        </p:cTn>
                                        <p:tgtEl>
                                          <p:spTgt spid="21"/>
                                        </p:tgtEl>
                                        <p:attrNameLst>
                                          <p:attrName>ppt_y</p:attrName>
                                        </p:attrNameLst>
                                      </p:cBhvr>
                                      <p:tavLst>
                                        <p:tav tm="0">
                                          <p:val>
                                            <p:strVal val="ppt_y"/>
                                          </p:val>
                                        </p:tav>
                                        <p:tav tm="100000">
                                          <p:val>
                                            <p:fltVal val="0.63943"/>
                                          </p:val>
                                        </p:tav>
                                      </p:tavLst>
                                    </p:anim>
                                    <p:anim calcmode="lin" valueType="num">
                                      <p:cBhvr additive="base">
                                        <p:cTn id="38" dur="500" fill="hold">
                                          <p:stCondLst>
                                            <p:cond delay="0"/>
                                          </p:stCondLst>
                                        </p:cTn>
                                        <p:tgtEl>
                                          <p:spTgt spid="21"/>
                                        </p:tgtEl>
                                        <p:attrNameLst>
                                          <p:attrName>ppt_w</p:attrName>
                                        </p:attrNameLst>
                                      </p:cBhvr>
                                      <p:tavLst>
                                        <p:tav tm="0">
                                          <p:val>
                                            <p:strVal val="ppt_w"/>
                                          </p:val>
                                        </p:tav>
                                        <p:tav tm="100000">
                                          <p:val>
                                            <p:strVal val="#ppt_w"/>
                                          </p:val>
                                        </p:tav>
                                      </p:tavLst>
                                    </p:anim>
                                    <p:anim calcmode="lin" valueType="num">
                                      <p:cBhvr additive="base">
                                        <p:cTn id="39" dur="500" fill="hold">
                                          <p:stCondLst>
                                            <p:cond delay="0"/>
                                          </p:stCondLst>
                                        </p:cTn>
                                        <p:tgtEl>
                                          <p:spTgt spid="21"/>
                                        </p:tgtEl>
                                        <p:attrNameLst>
                                          <p:attrName>ppt_h</p:attrName>
                                        </p:attrNameLst>
                                      </p:cBhvr>
                                      <p:tavLst>
                                        <p:tav tm="0">
                                          <p:val>
                                            <p:strVal val="ppt_h"/>
                                          </p:val>
                                        </p:tav>
                                        <p:tav tm="100000">
                                          <p:val>
                                            <p:strVal val="#ppt_h"/>
                                          </p:val>
                                        </p:tav>
                                      </p:tavLst>
                                    </p:anim>
                                  </p:childTnLst>
                                </p:cTn>
                              </p:par>
                              <p:par>
                                <p:cTn id="40" presetID="35" presetClass="path" presetSubtype="0" accel="50000" decel="50000" fill="hold" nodeType="withEffect">
                                  <p:stCondLst>
                                    <p:cond delay="0"/>
                                  </p:stCondLst>
                                  <p:childTnLst>
                                    <p:anim calcmode="lin" valueType="num">
                                      <p:cBhvr additive="base">
                                        <p:cTn id="41" dur="500" fill="hold">
                                          <p:stCondLst>
                                            <p:cond delay="0"/>
                                          </p:stCondLst>
                                        </p:cTn>
                                        <p:tgtEl>
                                          <p:spTgt spid="26"/>
                                        </p:tgtEl>
                                        <p:attrNameLst>
                                          <p:attrName>ppt_x</p:attrName>
                                        </p:attrNameLst>
                                      </p:cBhvr>
                                      <p:tavLst>
                                        <p:tav tm="0">
                                          <p:val>
                                            <p:strVal val="ppt_x"/>
                                          </p:val>
                                        </p:tav>
                                        <p:tav tm="100000">
                                          <p:val>
                                            <p:fltVal val="0.30904"/>
                                          </p:val>
                                        </p:tav>
                                      </p:tavLst>
                                    </p:anim>
                                    <p:anim calcmode="lin" valueType="num">
                                      <p:cBhvr additive="base">
                                        <p:cTn id="42" dur="500" fill="hold">
                                          <p:stCondLst>
                                            <p:cond delay="0"/>
                                          </p:stCondLst>
                                        </p:cTn>
                                        <p:tgtEl>
                                          <p:spTgt spid="26"/>
                                        </p:tgtEl>
                                        <p:attrNameLst>
                                          <p:attrName>ppt_y</p:attrName>
                                        </p:attrNameLst>
                                      </p:cBhvr>
                                      <p:tavLst>
                                        <p:tav tm="0">
                                          <p:val>
                                            <p:strVal val="ppt_y"/>
                                          </p:val>
                                        </p:tav>
                                        <p:tav tm="100000">
                                          <p:val>
                                            <p:fltVal val="0.41677"/>
                                          </p:val>
                                        </p:tav>
                                      </p:tavLst>
                                    </p:anim>
                                    <p:anim calcmode="lin" valueType="num">
                                      <p:cBhvr additive="base">
                                        <p:cTn id="43" dur="500" fill="hold">
                                          <p:stCondLst>
                                            <p:cond delay="0"/>
                                          </p:stCondLst>
                                        </p:cTn>
                                        <p:tgtEl>
                                          <p:spTgt spid="26"/>
                                        </p:tgtEl>
                                        <p:attrNameLst>
                                          <p:attrName>ppt_w</p:attrName>
                                        </p:attrNameLst>
                                      </p:cBhvr>
                                      <p:tavLst>
                                        <p:tav tm="0">
                                          <p:val>
                                            <p:strVal val="ppt_w"/>
                                          </p:val>
                                        </p:tav>
                                        <p:tav tm="100000">
                                          <p:val>
                                            <p:strVal val="#ppt_w"/>
                                          </p:val>
                                        </p:tav>
                                      </p:tavLst>
                                    </p:anim>
                                    <p:anim calcmode="lin" valueType="num">
                                      <p:cBhvr additive="base">
                                        <p:cTn id="44" dur="500" fill="hold">
                                          <p:stCondLst>
                                            <p:cond delay="0"/>
                                          </p:stCondLst>
                                        </p:cTn>
                                        <p:tgtEl>
                                          <p:spTgt spid="26"/>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1.2"/>
                                          </p:val>
                                        </p:tav>
                                      </p:tavLst>
                                    </p:anim>
                                    <p:anim calcmode="lin" valueType="num">
                                      <p:cBhvr>
                                        <p:cTn id="50" dur="500" fill="hold"/>
                                        <p:tgtEl>
                                          <p:spTgt spid="28"/>
                                        </p:tgtEl>
                                        <p:attrNameLst>
                                          <p:attrName>ppt_h</p:attrName>
                                        </p:attrNameLst>
                                      </p:cBhvr>
                                      <p:tavLst>
                                        <p:tav tm="0">
                                          <p:val>
                                            <p:fltVal val="0"/>
                                          </p:val>
                                        </p:tav>
                                        <p:tav tm="100000">
                                          <p:val>
                                            <p:strVal val="#ppt_h*1.2"/>
                                          </p:val>
                                        </p:tav>
                                      </p:tavLst>
                                    </p:anim>
                                    <p:animEffect transition="in" filter="fade">
                                      <p:cBhvr>
                                        <p:cTn id="51" dur="500"/>
                                        <p:tgtEl>
                                          <p:spTgt spid="28"/>
                                        </p:tgtEl>
                                      </p:cBhvr>
                                    </p:animEffect>
                                    <p:anim to="" calcmode="lin" valueType="num">
                                      <p:cBhvr>
                                        <p:cTn id="52" dur="500" fill="hold">
                                          <p:stCondLst>
                                            <p:cond delay="0"/>
                                          </p:stCondLst>
                                        </p:cTn>
                                        <p:tgtEl>
                                          <p:spTgt spid="28"/>
                                        </p:tgtEl>
                                        <p:attrNameLst>
                                          <p:attrName>ppt_x</p:attrName>
                                        </p:attrNameLst>
                                      </p:cBhvr>
                                      <p:tavLst>
                                        <p:tav tm="0">
                                          <p:val>
                                            <p:fltVal val="0.64909"/>
                                          </p:val>
                                        </p:tav>
                                        <p:tav tm="100000">
                                          <p:val>
                                            <p:fltVal val="0.58915"/>
                                          </p:val>
                                        </p:tav>
                                      </p:tavLst>
                                    </p:anim>
                                    <p:anim to="" calcmode="lin" valueType="num">
                                      <p:cBhvr>
                                        <p:cTn id="53" dur="500" fill="hold">
                                          <p:stCondLst>
                                            <p:cond delay="0"/>
                                          </p:stCondLst>
                                        </p:cTn>
                                        <p:tgtEl>
                                          <p:spTgt spid="28"/>
                                        </p:tgtEl>
                                        <p:attrNameLst>
                                          <p:attrName>ppt_y</p:attrName>
                                        </p:attrNameLst>
                                      </p:cBhvr>
                                      <p:tavLst>
                                        <p:tav tm="0">
                                          <p:val>
                                            <p:fltVal val="0.5"/>
                                          </p:val>
                                        </p:tav>
                                        <p:tav tm="100000">
                                          <p:val>
                                            <p:fltVal val="0.41677"/>
                                          </p:val>
                                        </p:tav>
                                      </p:tavLst>
                                    </p:anim>
                                  </p:childTnLst>
                                </p:cTn>
                              </p:par>
                              <p:par>
                                <p:cTn id="54" presetID="35" presetClass="path" presetSubtype="0" accel="50000" decel="50000" fill="hold" nodeType="withEffect">
                                  <p:stCondLst>
                                    <p:cond delay="0"/>
                                  </p:stCondLst>
                                  <p:childTnLst>
                                    <p:anim calcmode="lin" valueType="num">
                                      <p:cBhvr additive="base">
                                        <p:cTn id="55" dur="500" fill="hold">
                                          <p:stCondLst>
                                            <p:cond delay="0"/>
                                          </p:stCondLst>
                                        </p:cTn>
                                        <p:tgtEl>
                                          <p:spTgt spid="21"/>
                                        </p:tgtEl>
                                        <p:attrNameLst>
                                          <p:attrName>ppt_x</p:attrName>
                                        </p:attrNameLst>
                                      </p:cBhvr>
                                      <p:tavLst>
                                        <p:tav tm="0">
                                          <p:val>
                                            <p:strVal val="ppt_x"/>
                                          </p:val>
                                        </p:tav>
                                        <p:tav tm="100000">
                                          <p:val>
                                            <p:fltVal val="0.4869"/>
                                          </p:val>
                                        </p:tav>
                                      </p:tavLst>
                                    </p:anim>
                                    <p:anim calcmode="lin" valueType="num">
                                      <p:cBhvr additive="base">
                                        <p:cTn id="56" dur="500" fill="hold">
                                          <p:stCondLst>
                                            <p:cond delay="0"/>
                                          </p:stCondLst>
                                        </p:cTn>
                                        <p:tgtEl>
                                          <p:spTgt spid="21"/>
                                        </p:tgtEl>
                                        <p:attrNameLst>
                                          <p:attrName>ppt_y</p:attrName>
                                        </p:attrNameLst>
                                      </p:cBhvr>
                                      <p:tavLst>
                                        <p:tav tm="0">
                                          <p:val>
                                            <p:strVal val="ppt_y"/>
                                          </p:val>
                                        </p:tav>
                                        <p:tav tm="100000">
                                          <p:val>
                                            <p:fltVal val="0.64093"/>
                                          </p:val>
                                        </p:tav>
                                      </p:tavLst>
                                    </p:anim>
                                    <p:anim calcmode="lin" valueType="num">
                                      <p:cBhvr additive="base">
                                        <p:cTn id="57" dur="500" fill="hold">
                                          <p:stCondLst>
                                            <p:cond delay="0"/>
                                          </p:stCondLst>
                                        </p:cTn>
                                        <p:tgtEl>
                                          <p:spTgt spid="21"/>
                                        </p:tgtEl>
                                        <p:attrNameLst>
                                          <p:attrName>ppt_w</p:attrName>
                                        </p:attrNameLst>
                                      </p:cBhvr>
                                      <p:tavLst>
                                        <p:tav tm="0">
                                          <p:val>
                                            <p:strVal val="ppt_w"/>
                                          </p:val>
                                        </p:tav>
                                        <p:tav tm="100000">
                                          <p:val>
                                            <p:strVal val="#ppt_w"/>
                                          </p:val>
                                        </p:tav>
                                      </p:tavLst>
                                    </p:anim>
                                    <p:anim calcmode="lin" valueType="num">
                                      <p:cBhvr additive="base">
                                        <p:cTn id="58" dur="500" fill="hold">
                                          <p:stCondLst>
                                            <p:cond delay="0"/>
                                          </p:stCondLst>
                                        </p:cTn>
                                        <p:tgtEl>
                                          <p:spTgt spid="21"/>
                                        </p:tgtEl>
                                        <p:attrNameLst>
                                          <p:attrName>ppt_h</p:attrName>
                                        </p:attrNameLst>
                                      </p:cBhvr>
                                      <p:tavLst>
                                        <p:tav tm="0">
                                          <p:val>
                                            <p:strVal val="ppt_h"/>
                                          </p:val>
                                        </p:tav>
                                        <p:tav tm="100000">
                                          <p:val>
                                            <p:strVal val="#ppt_h"/>
                                          </p:val>
                                        </p:tav>
                                      </p:tavLst>
                                    </p:anim>
                                  </p:childTnLst>
                                </p:cTn>
                              </p:par>
                              <p:par>
                                <p:cTn id="59" presetID="35" presetClass="path" presetSubtype="0" accel="50000" decel="50000" fill="hold" nodeType="withEffect">
                                  <p:stCondLst>
                                    <p:cond delay="0"/>
                                  </p:stCondLst>
                                  <p:childTnLst>
                                    <p:anim calcmode="lin" valueType="num">
                                      <p:cBhvr additive="base">
                                        <p:cTn id="60" dur="500" fill="hold">
                                          <p:stCondLst>
                                            <p:cond delay="0"/>
                                          </p:stCondLst>
                                        </p:cTn>
                                        <p:tgtEl>
                                          <p:spTgt spid="26"/>
                                        </p:tgtEl>
                                        <p:attrNameLst>
                                          <p:attrName>ppt_x</p:attrName>
                                        </p:attrNameLst>
                                      </p:cBhvr>
                                      <p:tavLst>
                                        <p:tav tm="0">
                                          <p:val>
                                            <p:strVal val="ppt_x"/>
                                          </p:val>
                                        </p:tav>
                                        <p:tav tm="100000">
                                          <p:val>
                                            <p:fltVal val="0.30904"/>
                                          </p:val>
                                        </p:tav>
                                      </p:tavLst>
                                    </p:anim>
                                    <p:anim calcmode="lin" valueType="num">
                                      <p:cBhvr additive="base">
                                        <p:cTn id="61" dur="500" fill="hold">
                                          <p:stCondLst>
                                            <p:cond delay="0"/>
                                          </p:stCondLst>
                                        </p:cTn>
                                        <p:tgtEl>
                                          <p:spTgt spid="26"/>
                                        </p:tgtEl>
                                        <p:attrNameLst>
                                          <p:attrName>ppt_y</p:attrName>
                                        </p:attrNameLst>
                                      </p:cBhvr>
                                      <p:tavLst>
                                        <p:tav tm="0">
                                          <p:val>
                                            <p:strVal val="ppt_y"/>
                                          </p:val>
                                        </p:tav>
                                        <p:tav tm="100000">
                                          <p:val>
                                            <p:fltVal val="0.41827"/>
                                          </p:val>
                                        </p:tav>
                                      </p:tavLst>
                                    </p:anim>
                                    <p:anim calcmode="lin" valueType="num">
                                      <p:cBhvr additive="base">
                                        <p:cTn id="62" dur="500" fill="hold">
                                          <p:stCondLst>
                                            <p:cond delay="0"/>
                                          </p:stCondLst>
                                        </p:cTn>
                                        <p:tgtEl>
                                          <p:spTgt spid="26"/>
                                        </p:tgtEl>
                                        <p:attrNameLst>
                                          <p:attrName>ppt_w</p:attrName>
                                        </p:attrNameLst>
                                      </p:cBhvr>
                                      <p:tavLst>
                                        <p:tav tm="0">
                                          <p:val>
                                            <p:strVal val="ppt_w"/>
                                          </p:val>
                                        </p:tav>
                                        <p:tav tm="100000">
                                          <p:val>
                                            <p:strVal val="#ppt_w"/>
                                          </p:val>
                                        </p:tav>
                                      </p:tavLst>
                                    </p:anim>
                                    <p:anim calcmode="lin" valueType="num">
                                      <p:cBhvr additive="base">
                                        <p:cTn id="63" dur="500" fill="hold">
                                          <p:stCondLst>
                                            <p:cond delay="0"/>
                                          </p:stCondLst>
                                        </p:cTn>
                                        <p:tgtEl>
                                          <p:spTgt spid="26"/>
                                        </p:tgtEl>
                                        <p:attrNameLst>
                                          <p:attrName>ppt_h</p:attrName>
                                        </p:attrNameLst>
                                      </p:cBhvr>
                                      <p:tavLst>
                                        <p:tav tm="0">
                                          <p:val>
                                            <p:strVal val="ppt_h"/>
                                          </p:val>
                                        </p:tav>
                                        <p:tav tm="100000">
                                          <p:val>
                                            <p:strVal val="#ppt_h"/>
                                          </p:val>
                                        </p:tav>
                                      </p:tavLst>
                                    </p:anim>
                                  </p:childTnLst>
                                </p:cTn>
                              </p:par>
                              <p:par>
                                <p:cTn id="64" presetID="35" presetClass="path" presetSubtype="0" accel="50000" decel="50000" fill="hold" nodeType="withEffect">
                                  <p:stCondLst>
                                    <p:cond delay="0"/>
                                  </p:stCondLst>
                                  <p:childTnLst>
                                    <p:anim calcmode="lin" valueType="num">
                                      <p:cBhvr additive="base">
                                        <p:cTn id="65" dur="500" fill="hold">
                                          <p:stCondLst>
                                            <p:cond delay="0"/>
                                          </p:stCondLst>
                                        </p:cTn>
                                        <p:tgtEl>
                                          <p:spTgt spid="27"/>
                                        </p:tgtEl>
                                        <p:attrNameLst>
                                          <p:attrName>ppt_x</p:attrName>
                                        </p:attrNameLst>
                                      </p:cBhvr>
                                      <p:tavLst>
                                        <p:tav tm="0">
                                          <p:val>
                                            <p:strVal val="ppt_x"/>
                                          </p:val>
                                        </p:tav>
                                        <p:tav tm="100000">
                                          <p:val>
                                            <p:fltVal val="0.43079"/>
                                          </p:val>
                                        </p:tav>
                                      </p:tavLst>
                                    </p:anim>
                                    <p:anim calcmode="lin" valueType="num">
                                      <p:cBhvr additive="base">
                                        <p:cTn id="66" dur="500" fill="hold">
                                          <p:stCondLst>
                                            <p:cond delay="0"/>
                                          </p:stCondLst>
                                        </p:cTn>
                                        <p:tgtEl>
                                          <p:spTgt spid="27"/>
                                        </p:tgtEl>
                                        <p:attrNameLst>
                                          <p:attrName>ppt_y</p:attrName>
                                        </p:attrNameLst>
                                      </p:cBhvr>
                                      <p:tavLst>
                                        <p:tav tm="0">
                                          <p:val>
                                            <p:strVal val="ppt_y"/>
                                          </p:val>
                                        </p:tav>
                                        <p:tav tm="100000">
                                          <p:val>
                                            <p:fltVal val="0.61686"/>
                                          </p:val>
                                        </p:tav>
                                      </p:tavLst>
                                    </p:anim>
                                    <p:anim calcmode="lin" valueType="num">
                                      <p:cBhvr additive="base">
                                        <p:cTn id="67" dur="500" fill="hold">
                                          <p:stCondLst>
                                            <p:cond delay="0"/>
                                          </p:stCondLst>
                                        </p:cTn>
                                        <p:tgtEl>
                                          <p:spTgt spid="27"/>
                                        </p:tgtEl>
                                        <p:attrNameLst>
                                          <p:attrName>ppt_w</p:attrName>
                                        </p:attrNameLst>
                                      </p:cBhvr>
                                      <p:tavLst>
                                        <p:tav tm="0">
                                          <p:val>
                                            <p:strVal val="ppt_w"/>
                                          </p:val>
                                        </p:tav>
                                        <p:tav tm="100000">
                                          <p:val>
                                            <p:strVal val="#ppt_w"/>
                                          </p:val>
                                        </p:tav>
                                      </p:tavLst>
                                    </p:anim>
                                    <p:anim calcmode="lin" valueType="num">
                                      <p:cBhvr additive="base">
                                        <p:cTn id="68" dur="500" fill="hold">
                                          <p:stCondLst>
                                            <p:cond delay="0"/>
                                          </p:stCondLst>
                                        </p:cTn>
                                        <p:tgtEl>
                                          <p:spTgt spid="27"/>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p:cTn id="73" dur="500" fill="hold"/>
                                        <p:tgtEl>
                                          <p:spTgt spid="29"/>
                                        </p:tgtEl>
                                        <p:attrNameLst>
                                          <p:attrName>ppt_w</p:attrName>
                                        </p:attrNameLst>
                                      </p:cBhvr>
                                      <p:tavLst>
                                        <p:tav tm="0">
                                          <p:val>
                                            <p:fltVal val="0"/>
                                          </p:val>
                                        </p:tav>
                                        <p:tav tm="100000">
                                          <p:val>
                                            <p:strVal val="#ppt_w*1.2"/>
                                          </p:val>
                                        </p:tav>
                                      </p:tavLst>
                                    </p:anim>
                                    <p:anim calcmode="lin" valueType="num">
                                      <p:cBhvr>
                                        <p:cTn id="74" dur="500" fill="hold"/>
                                        <p:tgtEl>
                                          <p:spTgt spid="29"/>
                                        </p:tgtEl>
                                        <p:attrNameLst>
                                          <p:attrName>ppt_h</p:attrName>
                                        </p:attrNameLst>
                                      </p:cBhvr>
                                      <p:tavLst>
                                        <p:tav tm="0">
                                          <p:val>
                                            <p:fltVal val="0"/>
                                          </p:val>
                                        </p:tav>
                                        <p:tav tm="100000">
                                          <p:val>
                                            <p:strVal val="#ppt_h*1.2"/>
                                          </p:val>
                                        </p:tav>
                                      </p:tavLst>
                                    </p:anim>
                                    <p:animEffect transition="in" filter="fade">
                                      <p:cBhvr>
                                        <p:cTn id="75" dur="500"/>
                                        <p:tgtEl>
                                          <p:spTgt spid="29"/>
                                        </p:tgtEl>
                                      </p:cBhvr>
                                    </p:animEffect>
                                    <p:anim to="" calcmode="lin" valueType="num">
                                      <p:cBhvr>
                                        <p:cTn id="76" dur="500" fill="hold">
                                          <p:stCondLst>
                                            <p:cond delay="0"/>
                                          </p:stCondLst>
                                        </p:cTn>
                                        <p:tgtEl>
                                          <p:spTgt spid="29"/>
                                        </p:tgtEl>
                                        <p:attrNameLst>
                                          <p:attrName>ppt_x</p:attrName>
                                        </p:attrNameLst>
                                      </p:cBhvr>
                                      <p:tavLst>
                                        <p:tav tm="0">
                                          <p:val>
                                            <p:fltVal val="0.64909"/>
                                          </p:val>
                                        </p:tav>
                                        <p:tav tm="100000">
                                          <p:val>
                                            <p:fltVal val="0.71188"/>
                                          </p:val>
                                        </p:tav>
                                      </p:tavLst>
                                    </p:anim>
                                    <p:anim to="" calcmode="lin" valueType="num">
                                      <p:cBhvr>
                                        <p:cTn id="77" dur="500" fill="hold">
                                          <p:stCondLst>
                                            <p:cond delay="0"/>
                                          </p:stCondLst>
                                        </p:cTn>
                                        <p:tgtEl>
                                          <p:spTgt spid="29"/>
                                        </p:tgtEl>
                                        <p:attrNameLst>
                                          <p:attrName>ppt_y</p:attrName>
                                        </p:attrNameLst>
                                      </p:cBhvr>
                                      <p:tavLst>
                                        <p:tav tm="0">
                                          <p:val>
                                            <p:fltVal val="0.5"/>
                                          </p:val>
                                        </p:tav>
                                        <p:tav tm="100000">
                                          <p:val>
                                            <p:fltVal val="0.64093"/>
                                          </p:val>
                                        </p:tav>
                                      </p:tavLst>
                                    </p:anim>
                                  </p:childTnLst>
                                </p:cTn>
                              </p:par>
                              <p:par>
                                <p:cTn id="78" presetID="35" presetClass="path" presetSubtype="0" accel="50000" decel="50000" fill="hold" nodeType="withEffect">
                                  <p:stCondLst>
                                    <p:cond delay="0"/>
                                  </p:stCondLst>
                                  <p:childTnLst>
                                    <p:anim calcmode="lin" valueType="num">
                                      <p:cBhvr additive="base">
                                        <p:cTn id="79" dur="500" fill="hold">
                                          <p:stCondLst>
                                            <p:cond delay="0"/>
                                          </p:stCondLst>
                                        </p:cTn>
                                        <p:tgtEl>
                                          <p:spTgt spid="21"/>
                                        </p:tgtEl>
                                        <p:attrNameLst>
                                          <p:attrName>ppt_x</p:attrName>
                                        </p:attrNameLst>
                                      </p:cBhvr>
                                      <p:tavLst>
                                        <p:tav tm="0">
                                          <p:val>
                                            <p:strVal val="ppt_x"/>
                                          </p:val>
                                        </p:tav>
                                        <p:tav tm="100000">
                                          <p:val>
                                            <p:fltVal val="0.4869"/>
                                          </p:val>
                                        </p:tav>
                                      </p:tavLst>
                                    </p:anim>
                                    <p:anim calcmode="lin" valueType="num">
                                      <p:cBhvr additive="base">
                                        <p:cTn id="80" dur="500" fill="hold">
                                          <p:stCondLst>
                                            <p:cond delay="0"/>
                                          </p:stCondLst>
                                        </p:cTn>
                                        <p:tgtEl>
                                          <p:spTgt spid="21"/>
                                        </p:tgtEl>
                                        <p:attrNameLst>
                                          <p:attrName>ppt_y</p:attrName>
                                        </p:attrNameLst>
                                      </p:cBhvr>
                                      <p:tavLst>
                                        <p:tav tm="0">
                                          <p:val>
                                            <p:strVal val="ppt_y"/>
                                          </p:val>
                                        </p:tav>
                                        <p:tav tm="100000">
                                          <p:val>
                                            <p:fltVal val="0.64093"/>
                                          </p:val>
                                        </p:tav>
                                      </p:tavLst>
                                    </p:anim>
                                    <p:anim calcmode="lin" valueType="num">
                                      <p:cBhvr additive="base">
                                        <p:cTn id="81" dur="500" fill="hold">
                                          <p:stCondLst>
                                            <p:cond delay="0"/>
                                          </p:stCondLst>
                                        </p:cTn>
                                        <p:tgtEl>
                                          <p:spTgt spid="21"/>
                                        </p:tgtEl>
                                        <p:attrNameLst>
                                          <p:attrName>ppt_w</p:attrName>
                                        </p:attrNameLst>
                                      </p:cBhvr>
                                      <p:tavLst>
                                        <p:tav tm="0">
                                          <p:val>
                                            <p:strVal val="ppt_w"/>
                                          </p:val>
                                        </p:tav>
                                        <p:tav tm="100000">
                                          <p:val>
                                            <p:strVal val="#ppt_w"/>
                                          </p:val>
                                        </p:tav>
                                      </p:tavLst>
                                    </p:anim>
                                    <p:anim calcmode="lin" valueType="num">
                                      <p:cBhvr additive="base">
                                        <p:cTn id="82" dur="500" fill="hold">
                                          <p:stCondLst>
                                            <p:cond delay="0"/>
                                          </p:stCondLst>
                                        </p:cTn>
                                        <p:tgtEl>
                                          <p:spTgt spid="21"/>
                                        </p:tgtEl>
                                        <p:attrNameLst>
                                          <p:attrName>ppt_h</p:attrName>
                                        </p:attrNameLst>
                                      </p:cBhvr>
                                      <p:tavLst>
                                        <p:tav tm="0">
                                          <p:val>
                                            <p:strVal val="ppt_h"/>
                                          </p:val>
                                        </p:tav>
                                        <p:tav tm="100000">
                                          <p:val>
                                            <p:strVal val="#ppt_h"/>
                                          </p:val>
                                        </p:tav>
                                      </p:tavLst>
                                    </p:anim>
                                  </p:childTnLst>
                                </p:cTn>
                              </p:par>
                              <p:par>
                                <p:cTn id="83" presetID="35" presetClass="path" presetSubtype="0" accel="50000" decel="50000" fill="hold" nodeType="withEffect">
                                  <p:stCondLst>
                                    <p:cond delay="0"/>
                                  </p:stCondLst>
                                  <p:childTnLst>
                                    <p:anim calcmode="lin" valueType="num">
                                      <p:cBhvr additive="base">
                                        <p:cTn id="84" dur="500" fill="hold">
                                          <p:stCondLst>
                                            <p:cond delay="0"/>
                                          </p:stCondLst>
                                        </p:cTn>
                                        <p:tgtEl>
                                          <p:spTgt spid="26"/>
                                        </p:tgtEl>
                                        <p:attrNameLst>
                                          <p:attrName>ppt_x</p:attrName>
                                        </p:attrNameLst>
                                      </p:cBhvr>
                                      <p:tavLst>
                                        <p:tav tm="0">
                                          <p:val>
                                            <p:strVal val="ppt_x"/>
                                          </p:val>
                                        </p:tav>
                                        <p:tav tm="100000">
                                          <p:val>
                                            <p:fltVal val="0.30904"/>
                                          </p:val>
                                        </p:tav>
                                      </p:tavLst>
                                    </p:anim>
                                    <p:anim calcmode="lin" valueType="num">
                                      <p:cBhvr additive="base">
                                        <p:cTn id="85" dur="500" fill="hold">
                                          <p:stCondLst>
                                            <p:cond delay="0"/>
                                          </p:stCondLst>
                                        </p:cTn>
                                        <p:tgtEl>
                                          <p:spTgt spid="26"/>
                                        </p:tgtEl>
                                        <p:attrNameLst>
                                          <p:attrName>ppt_y</p:attrName>
                                        </p:attrNameLst>
                                      </p:cBhvr>
                                      <p:tavLst>
                                        <p:tav tm="0">
                                          <p:val>
                                            <p:strVal val="ppt_y"/>
                                          </p:val>
                                        </p:tav>
                                        <p:tav tm="100000">
                                          <p:val>
                                            <p:fltVal val="0.41827"/>
                                          </p:val>
                                        </p:tav>
                                      </p:tavLst>
                                    </p:anim>
                                    <p:anim calcmode="lin" valueType="num">
                                      <p:cBhvr additive="base">
                                        <p:cTn id="86" dur="500" fill="hold">
                                          <p:stCondLst>
                                            <p:cond delay="0"/>
                                          </p:stCondLst>
                                        </p:cTn>
                                        <p:tgtEl>
                                          <p:spTgt spid="26"/>
                                        </p:tgtEl>
                                        <p:attrNameLst>
                                          <p:attrName>ppt_w</p:attrName>
                                        </p:attrNameLst>
                                      </p:cBhvr>
                                      <p:tavLst>
                                        <p:tav tm="0">
                                          <p:val>
                                            <p:strVal val="ppt_w"/>
                                          </p:val>
                                        </p:tav>
                                        <p:tav tm="100000">
                                          <p:val>
                                            <p:strVal val="#ppt_w"/>
                                          </p:val>
                                        </p:tav>
                                      </p:tavLst>
                                    </p:anim>
                                    <p:anim calcmode="lin" valueType="num">
                                      <p:cBhvr additive="base">
                                        <p:cTn id="87" dur="500" fill="hold">
                                          <p:stCondLst>
                                            <p:cond delay="0"/>
                                          </p:stCondLst>
                                        </p:cTn>
                                        <p:tgtEl>
                                          <p:spTgt spid="26"/>
                                        </p:tgtEl>
                                        <p:attrNameLst>
                                          <p:attrName>ppt_h</p:attrName>
                                        </p:attrNameLst>
                                      </p:cBhvr>
                                      <p:tavLst>
                                        <p:tav tm="0">
                                          <p:val>
                                            <p:strVal val="ppt_h"/>
                                          </p:val>
                                        </p:tav>
                                        <p:tav tm="100000">
                                          <p:val>
                                            <p:strVal val="#ppt_h"/>
                                          </p:val>
                                        </p:tav>
                                      </p:tavLst>
                                    </p:anim>
                                  </p:childTnLst>
                                </p:cTn>
                              </p:par>
                              <p:par>
                                <p:cTn id="88" presetID="35" presetClass="path" presetSubtype="0" accel="50000" decel="50000" fill="hold" nodeType="withEffect">
                                  <p:stCondLst>
                                    <p:cond delay="0"/>
                                  </p:stCondLst>
                                  <p:childTnLst>
                                    <p:anim calcmode="lin" valueType="num">
                                      <p:cBhvr additive="base">
                                        <p:cTn id="89" dur="500" fill="hold">
                                          <p:stCondLst>
                                            <p:cond delay="0"/>
                                          </p:stCondLst>
                                        </p:cTn>
                                        <p:tgtEl>
                                          <p:spTgt spid="27"/>
                                        </p:tgtEl>
                                        <p:attrNameLst>
                                          <p:attrName>ppt_x</p:attrName>
                                        </p:attrNameLst>
                                      </p:cBhvr>
                                      <p:tavLst>
                                        <p:tav tm="0">
                                          <p:val>
                                            <p:strVal val="ppt_x"/>
                                          </p:val>
                                        </p:tav>
                                        <p:tav tm="100000">
                                          <p:val>
                                            <p:fltVal val="0.43079"/>
                                          </p:val>
                                        </p:tav>
                                      </p:tavLst>
                                    </p:anim>
                                    <p:anim calcmode="lin" valueType="num">
                                      <p:cBhvr additive="base">
                                        <p:cTn id="90" dur="500" fill="hold">
                                          <p:stCondLst>
                                            <p:cond delay="0"/>
                                          </p:stCondLst>
                                        </p:cTn>
                                        <p:tgtEl>
                                          <p:spTgt spid="27"/>
                                        </p:tgtEl>
                                        <p:attrNameLst>
                                          <p:attrName>ppt_y</p:attrName>
                                        </p:attrNameLst>
                                      </p:cBhvr>
                                      <p:tavLst>
                                        <p:tav tm="0">
                                          <p:val>
                                            <p:strVal val="ppt_y"/>
                                          </p:val>
                                        </p:tav>
                                        <p:tav tm="100000">
                                          <p:val>
                                            <p:fltVal val="0.61686"/>
                                          </p:val>
                                        </p:tav>
                                      </p:tavLst>
                                    </p:anim>
                                    <p:anim calcmode="lin" valueType="num">
                                      <p:cBhvr additive="base">
                                        <p:cTn id="91" dur="500" fill="hold">
                                          <p:stCondLst>
                                            <p:cond delay="0"/>
                                          </p:stCondLst>
                                        </p:cTn>
                                        <p:tgtEl>
                                          <p:spTgt spid="27"/>
                                        </p:tgtEl>
                                        <p:attrNameLst>
                                          <p:attrName>ppt_w</p:attrName>
                                        </p:attrNameLst>
                                      </p:cBhvr>
                                      <p:tavLst>
                                        <p:tav tm="0">
                                          <p:val>
                                            <p:strVal val="ppt_w"/>
                                          </p:val>
                                        </p:tav>
                                        <p:tav tm="100000">
                                          <p:val>
                                            <p:strVal val="#ppt_w"/>
                                          </p:val>
                                        </p:tav>
                                      </p:tavLst>
                                    </p:anim>
                                    <p:anim calcmode="lin" valueType="num">
                                      <p:cBhvr additive="base">
                                        <p:cTn id="92" dur="500" fill="hold">
                                          <p:stCondLst>
                                            <p:cond delay="0"/>
                                          </p:stCondLst>
                                        </p:cTn>
                                        <p:tgtEl>
                                          <p:spTgt spid="27"/>
                                        </p:tgtEl>
                                        <p:attrNameLst>
                                          <p:attrName>ppt_h</p:attrName>
                                        </p:attrNameLst>
                                      </p:cBhvr>
                                      <p:tavLst>
                                        <p:tav tm="0">
                                          <p:val>
                                            <p:strVal val="ppt_h"/>
                                          </p:val>
                                        </p:tav>
                                        <p:tav tm="100000">
                                          <p:val>
                                            <p:strVal val="#ppt_h"/>
                                          </p:val>
                                        </p:tav>
                                      </p:tavLst>
                                    </p:anim>
                                  </p:childTnLst>
                                </p:cTn>
                              </p:par>
                              <p:par>
                                <p:cTn id="93" presetID="35" presetClass="path" presetSubtype="0" accel="50000" decel="50000" fill="hold" nodeType="withEffect">
                                  <p:stCondLst>
                                    <p:cond delay="0"/>
                                  </p:stCondLst>
                                  <p:childTnLst>
                                    <p:anim calcmode="lin" valueType="num">
                                      <p:cBhvr additive="base">
                                        <p:cTn id="94" dur="500" fill="hold">
                                          <p:stCondLst>
                                            <p:cond delay="0"/>
                                          </p:stCondLst>
                                        </p:cTn>
                                        <p:tgtEl>
                                          <p:spTgt spid="28"/>
                                        </p:tgtEl>
                                        <p:attrNameLst>
                                          <p:attrName>ppt_x</p:attrName>
                                        </p:attrNameLst>
                                      </p:cBhvr>
                                      <p:tavLst>
                                        <p:tav tm="0">
                                          <p:val>
                                            <p:strVal val="ppt_x"/>
                                          </p:val>
                                        </p:tav>
                                        <p:tav tm="100000">
                                          <p:val>
                                            <p:fltVal val="0.58915"/>
                                          </p:val>
                                        </p:tav>
                                      </p:tavLst>
                                    </p:anim>
                                    <p:anim calcmode="lin" valueType="num">
                                      <p:cBhvr additive="base">
                                        <p:cTn id="95" dur="500" fill="hold">
                                          <p:stCondLst>
                                            <p:cond delay="0"/>
                                          </p:stCondLst>
                                        </p:cTn>
                                        <p:tgtEl>
                                          <p:spTgt spid="28"/>
                                        </p:tgtEl>
                                        <p:attrNameLst>
                                          <p:attrName>ppt_y</p:attrName>
                                        </p:attrNameLst>
                                      </p:cBhvr>
                                      <p:tavLst>
                                        <p:tav tm="0">
                                          <p:val>
                                            <p:strVal val="ppt_y"/>
                                          </p:val>
                                        </p:tav>
                                        <p:tav tm="100000">
                                          <p:val>
                                            <p:fltVal val="0.41677"/>
                                          </p:val>
                                        </p:tav>
                                      </p:tavLst>
                                    </p:anim>
                                    <p:anim calcmode="lin" valueType="num">
                                      <p:cBhvr additive="base">
                                        <p:cTn id="96" dur="500" fill="hold">
                                          <p:stCondLst>
                                            <p:cond delay="0"/>
                                          </p:stCondLst>
                                        </p:cTn>
                                        <p:tgtEl>
                                          <p:spTgt spid="28"/>
                                        </p:tgtEl>
                                        <p:attrNameLst>
                                          <p:attrName>ppt_w</p:attrName>
                                        </p:attrNameLst>
                                      </p:cBhvr>
                                      <p:tavLst>
                                        <p:tav tm="0">
                                          <p:val>
                                            <p:strVal val="ppt_w"/>
                                          </p:val>
                                        </p:tav>
                                        <p:tav tm="100000">
                                          <p:val>
                                            <p:strVal val="#ppt_w"/>
                                          </p:val>
                                        </p:tav>
                                      </p:tavLst>
                                    </p:anim>
                                    <p:anim calcmode="lin" valueType="num">
                                      <p:cBhvr additive="base">
                                        <p:cTn id="97" dur="500" fill="hold">
                                          <p:stCondLst>
                                            <p:cond delay="0"/>
                                          </p:stCondLst>
                                        </p:cTn>
                                        <p:tgtEl>
                                          <p:spTgt spid="28"/>
                                        </p:tgtEl>
                                        <p:attrNameLst>
                                          <p:attrName>ppt_h</p:attrName>
                                        </p:attrNameLst>
                                      </p:cBhvr>
                                      <p:tavLst>
                                        <p:tav tm="0">
                                          <p:val>
                                            <p:strVal val="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30"/>
                                        </p:tgtEl>
                                        <p:attrNameLst>
                                          <p:attrName>style.visibility</p:attrName>
                                        </p:attrNameLst>
                                      </p:cBhvr>
                                      <p:to>
                                        <p:strVal val="visible"/>
                                      </p:to>
                                    </p:set>
                                    <p:anim calcmode="lin" valueType="num">
                                      <p:cBhvr>
                                        <p:cTn id="102" dur="500" fill="hold"/>
                                        <p:tgtEl>
                                          <p:spTgt spid="30"/>
                                        </p:tgtEl>
                                        <p:attrNameLst>
                                          <p:attrName>ppt_w</p:attrName>
                                        </p:attrNameLst>
                                      </p:cBhvr>
                                      <p:tavLst>
                                        <p:tav tm="0">
                                          <p:val>
                                            <p:fltVal val="0"/>
                                          </p:val>
                                        </p:tav>
                                        <p:tav tm="100000">
                                          <p:val>
                                            <p:strVal val="#ppt_w*1.2"/>
                                          </p:val>
                                        </p:tav>
                                      </p:tavLst>
                                    </p:anim>
                                    <p:anim calcmode="lin" valueType="num">
                                      <p:cBhvr>
                                        <p:cTn id="103" dur="500" fill="hold"/>
                                        <p:tgtEl>
                                          <p:spTgt spid="30"/>
                                        </p:tgtEl>
                                        <p:attrNameLst>
                                          <p:attrName>ppt_h</p:attrName>
                                        </p:attrNameLst>
                                      </p:cBhvr>
                                      <p:tavLst>
                                        <p:tav tm="0">
                                          <p:val>
                                            <p:fltVal val="0"/>
                                          </p:val>
                                        </p:tav>
                                        <p:tav tm="100000">
                                          <p:val>
                                            <p:strVal val="#ppt_h*1.2"/>
                                          </p:val>
                                        </p:tav>
                                      </p:tavLst>
                                    </p:anim>
                                    <p:animEffect transition="in" filter="fade">
                                      <p:cBhvr>
                                        <p:cTn id="104" dur="500"/>
                                        <p:tgtEl>
                                          <p:spTgt spid="30"/>
                                        </p:tgtEl>
                                      </p:cBhvr>
                                    </p:animEffect>
                                    <p:anim to="" calcmode="lin" valueType="num">
                                      <p:cBhvr>
                                        <p:cTn id="105" dur="500" fill="hold">
                                          <p:stCondLst>
                                            <p:cond delay="0"/>
                                          </p:stCondLst>
                                        </p:cTn>
                                        <p:tgtEl>
                                          <p:spTgt spid="30"/>
                                        </p:tgtEl>
                                        <p:attrNameLst>
                                          <p:attrName>ppt_x</p:attrName>
                                        </p:attrNameLst>
                                      </p:cBhvr>
                                      <p:tavLst>
                                        <p:tav tm="0">
                                          <p:val>
                                            <p:fltVal val="0.64909"/>
                                          </p:val>
                                        </p:tav>
                                        <p:tav tm="100000">
                                          <p:val>
                                            <p:fltVal val="0.83385"/>
                                          </p:val>
                                        </p:tav>
                                      </p:tavLst>
                                    </p:anim>
                                    <p:anim to="" calcmode="lin" valueType="num">
                                      <p:cBhvr>
                                        <p:cTn id="106" dur="500" fill="hold">
                                          <p:stCondLst>
                                            <p:cond delay="0"/>
                                          </p:stCondLst>
                                        </p:cTn>
                                        <p:tgtEl>
                                          <p:spTgt spid="30"/>
                                        </p:tgtEl>
                                        <p:attrNameLst>
                                          <p:attrName>ppt_y</p:attrName>
                                        </p:attrNameLst>
                                      </p:cBhvr>
                                      <p:tavLst>
                                        <p:tav tm="0">
                                          <p:val>
                                            <p:fltVal val="0.5"/>
                                          </p:val>
                                        </p:tav>
                                        <p:tav tm="100000">
                                          <p:val>
                                            <p:fltVal val="0.45447"/>
                                          </p:val>
                                        </p:tav>
                                      </p:tavLst>
                                    </p:anim>
                                  </p:childTnLst>
                                </p:cTn>
                              </p:par>
                              <p:par>
                                <p:cTn id="107" presetID="35" presetClass="path" presetSubtype="0" accel="50000" decel="50000" fill="hold" nodeType="withEffect">
                                  <p:stCondLst>
                                    <p:cond delay="0"/>
                                  </p:stCondLst>
                                  <p:childTnLst>
                                    <p:anim calcmode="lin" valueType="num">
                                      <p:cBhvr additive="base">
                                        <p:cTn id="108" dur="500" fill="hold">
                                          <p:stCondLst>
                                            <p:cond delay="0"/>
                                          </p:stCondLst>
                                        </p:cTn>
                                        <p:tgtEl>
                                          <p:spTgt spid="21"/>
                                        </p:tgtEl>
                                        <p:attrNameLst>
                                          <p:attrName>ppt_x</p:attrName>
                                        </p:attrNameLst>
                                      </p:cBhvr>
                                      <p:tavLst>
                                        <p:tav tm="0">
                                          <p:val>
                                            <p:strVal val="ppt_x"/>
                                          </p:val>
                                        </p:tav>
                                        <p:tav tm="100000">
                                          <p:val>
                                            <p:fltVal val="0.47853"/>
                                          </p:val>
                                        </p:tav>
                                      </p:tavLst>
                                    </p:anim>
                                    <p:anim calcmode="lin" valueType="num">
                                      <p:cBhvr additive="base">
                                        <p:cTn id="109" dur="500" fill="hold">
                                          <p:stCondLst>
                                            <p:cond delay="0"/>
                                          </p:stCondLst>
                                        </p:cTn>
                                        <p:tgtEl>
                                          <p:spTgt spid="21"/>
                                        </p:tgtEl>
                                        <p:attrNameLst>
                                          <p:attrName>ppt_y</p:attrName>
                                        </p:attrNameLst>
                                      </p:cBhvr>
                                      <p:tavLst>
                                        <p:tav tm="0">
                                          <p:val>
                                            <p:strVal val="ppt_y"/>
                                          </p:val>
                                        </p:tav>
                                        <p:tav tm="100000">
                                          <p:val>
                                            <p:fltVal val="0.64093"/>
                                          </p:val>
                                        </p:tav>
                                      </p:tavLst>
                                    </p:anim>
                                    <p:anim calcmode="lin" valueType="num">
                                      <p:cBhvr additive="base">
                                        <p:cTn id="110" dur="500" fill="hold">
                                          <p:stCondLst>
                                            <p:cond delay="0"/>
                                          </p:stCondLst>
                                        </p:cTn>
                                        <p:tgtEl>
                                          <p:spTgt spid="21"/>
                                        </p:tgtEl>
                                        <p:attrNameLst>
                                          <p:attrName>ppt_w</p:attrName>
                                        </p:attrNameLst>
                                      </p:cBhvr>
                                      <p:tavLst>
                                        <p:tav tm="0">
                                          <p:val>
                                            <p:strVal val="ppt_w"/>
                                          </p:val>
                                        </p:tav>
                                        <p:tav tm="100000">
                                          <p:val>
                                            <p:strVal val="#ppt_w"/>
                                          </p:val>
                                        </p:tav>
                                      </p:tavLst>
                                    </p:anim>
                                    <p:anim calcmode="lin" valueType="num">
                                      <p:cBhvr additive="base">
                                        <p:cTn id="111" dur="500" fill="hold">
                                          <p:stCondLst>
                                            <p:cond delay="0"/>
                                          </p:stCondLst>
                                        </p:cTn>
                                        <p:tgtEl>
                                          <p:spTgt spid="21"/>
                                        </p:tgtEl>
                                        <p:attrNameLst>
                                          <p:attrName>ppt_h</p:attrName>
                                        </p:attrNameLst>
                                      </p:cBhvr>
                                      <p:tavLst>
                                        <p:tav tm="0">
                                          <p:val>
                                            <p:strVal val="ppt_h"/>
                                          </p:val>
                                        </p:tav>
                                        <p:tav tm="100000">
                                          <p:val>
                                            <p:strVal val="#ppt_h"/>
                                          </p:val>
                                        </p:tav>
                                      </p:tavLst>
                                    </p:anim>
                                  </p:childTnLst>
                                </p:cTn>
                              </p:par>
                              <p:par>
                                <p:cTn id="112" presetID="35" presetClass="path" presetSubtype="0" accel="50000" decel="50000" fill="hold" nodeType="withEffect">
                                  <p:stCondLst>
                                    <p:cond delay="0"/>
                                  </p:stCondLst>
                                  <p:childTnLst>
                                    <p:anim calcmode="lin" valueType="num">
                                      <p:cBhvr additive="base">
                                        <p:cTn id="113" dur="500" fill="hold">
                                          <p:stCondLst>
                                            <p:cond delay="0"/>
                                          </p:stCondLst>
                                        </p:cTn>
                                        <p:tgtEl>
                                          <p:spTgt spid="26"/>
                                        </p:tgtEl>
                                        <p:attrNameLst>
                                          <p:attrName>ppt_x</p:attrName>
                                        </p:attrNameLst>
                                      </p:cBhvr>
                                      <p:tavLst>
                                        <p:tav tm="0">
                                          <p:val>
                                            <p:strVal val="ppt_x"/>
                                          </p:val>
                                        </p:tav>
                                        <p:tav tm="100000">
                                          <p:val>
                                            <p:fltVal val="0.30068"/>
                                          </p:val>
                                        </p:tav>
                                      </p:tavLst>
                                    </p:anim>
                                    <p:anim calcmode="lin" valueType="num">
                                      <p:cBhvr additive="base">
                                        <p:cTn id="114" dur="500" fill="hold">
                                          <p:stCondLst>
                                            <p:cond delay="0"/>
                                          </p:stCondLst>
                                        </p:cTn>
                                        <p:tgtEl>
                                          <p:spTgt spid="26"/>
                                        </p:tgtEl>
                                        <p:attrNameLst>
                                          <p:attrName>ppt_y</p:attrName>
                                        </p:attrNameLst>
                                      </p:cBhvr>
                                      <p:tavLst>
                                        <p:tav tm="0">
                                          <p:val>
                                            <p:strVal val="ppt_y"/>
                                          </p:val>
                                        </p:tav>
                                        <p:tav tm="100000">
                                          <p:val>
                                            <p:fltVal val="0.41827"/>
                                          </p:val>
                                        </p:tav>
                                      </p:tavLst>
                                    </p:anim>
                                    <p:anim calcmode="lin" valueType="num">
                                      <p:cBhvr additive="base">
                                        <p:cTn id="115" dur="500" fill="hold">
                                          <p:stCondLst>
                                            <p:cond delay="0"/>
                                          </p:stCondLst>
                                        </p:cTn>
                                        <p:tgtEl>
                                          <p:spTgt spid="26"/>
                                        </p:tgtEl>
                                        <p:attrNameLst>
                                          <p:attrName>ppt_w</p:attrName>
                                        </p:attrNameLst>
                                      </p:cBhvr>
                                      <p:tavLst>
                                        <p:tav tm="0">
                                          <p:val>
                                            <p:strVal val="ppt_w"/>
                                          </p:val>
                                        </p:tav>
                                        <p:tav tm="100000">
                                          <p:val>
                                            <p:strVal val="#ppt_w"/>
                                          </p:val>
                                        </p:tav>
                                      </p:tavLst>
                                    </p:anim>
                                    <p:anim calcmode="lin" valueType="num">
                                      <p:cBhvr additive="base">
                                        <p:cTn id="116" dur="500" fill="hold">
                                          <p:stCondLst>
                                            <p:cond delay="0"/>
                                          </p:stCondLst>
                                        </p:cTn>
                                        <p:tgtEl>
                                          <p:spTgt spid="26"/>
                                        </p:tgtEl>
                                        <p:attrNameLst>
                                          <p:attrName>ppt_h</p:attrName>
                                        </p:attrNameLst>
                                      </p:cBhvr>
                                      <p:tavLst>
                                        <p:tav tm="0">
                                          <p:val>
                                            <p:strVal val="ppt_h"/>
                                          </p:val>
                                        </p:tav>
                                        <p:tav tm="100000">
                                          <p:val>
                                            <p:strVal val="#ppt_h"/>
                                          </p:val>
                                        </p:tav>
                                      </p:tavLst>
                                    </p:anim>
                                  </p:childTnLst>
                                </p:cTn>
                              </p:par>
                              <p:par>
                                <p:cTn id="117" presetID="35" presetClass="path" presetSubtype="0" accel="50000" decel="50000" fill="hold" nodeType="withEffect">
                                  <p:stCondLst>
                                    <p:cond delay="0"/>
                                  </p:stCondLst>
                                  <p:childTnLst>
                                    <p:anim calcmode="lin" valueType="num">
                                      <p:cBhvr additive="base">
                                        <p:cTn id="118" dur="500" fill="hold">
                                          <p:stCondLst>
                                            <p:cond delay="0"/>
                                          </p:stCondLst>
                                        </p:cTn>
                                        <p:tgtEl>
                                          <p:spTgt spid="27"/>
                                        </p:tgtEl>
                                        <p:attrNameLst>
                                          <p:attrName>ppt_x</p:attrName>
                                        </p:attrNameLst>
                                      </p:cBhvr>
                                      <p:tavLst>
                                        <p:tav tm="0">
                                          <p:val>
                                            <p:strVal val="ppt_x"/>
                                          </p:val>
                                        </p:tav>
                                        <p:tav tm="100000">
                                          <p:val>
                                            <p:fltVal val="0.42243"/>
                                          </p:val>
                                        </p:tav>
                                      </p:tavLst>
                                    </p:anim>
                                    <p:anim calcmode="lin" valueType="num">
                                      <p:cBhvr additive="base">
                                        <p:cTn id="119" dur="500" fill="hold">
                                          <p:stCondLst>
                                            <p:cond delay="0"/>
                                          </p:stCondLst>
                                        </p:cTn>
                                        <p:tgtEl>
                                          <p:spTgt spid="27"/>
                                        </p:tgtEl>
                                        <p:attrNameLst>
                                          <p:attrName>ppt_y</p:attrName>
                                        </p:attrNameLst>
                                      </p:cBhvr>
                                      <p:tavLst>
                                        <p:tav tm="0">
                                          <p:val>
                                            <p:strVal val="ppt_y"/>
                                          </p:val>
                                        </p:tav>
                                        <p:tav tm="100000">
                                          <p:val>
                                            <p:fltVal val="0.61686"/>
                                          </p:val>
                                        </p:tav>
                                      </p:tavLst>
                                    </p:anim>
                                    <p:anim calcmode="lin" valueType="num">
                                      <p:cBhvr additive="base">
                                        <p:cTn id="120" dur="500" fill="hold">
                                          <p:stCondLst>
                                            <p:cond delay="0"/>
                                          </p:stCondLst>
                                        </p:cTn>
                                        <p:tgtEl>
                                          <p:spTgt spid="27"/>
                                        </p:tgtEl>
                                        <p:attrNameLst>
                                          <p:attrName>ppt_w</p:attrName>
                                        </p:attrNameLst>
                                      </p:cBhvr>
                                      <p:tavLst>
                                        <p:tav tm="0">
                                          <p:val>
                                            <p:strVal val="ppt_w"/>
                                          </p:val>
                                        </p:tav>
                                        <p:tav tm="100000">
                                          <p:val>
                                            <p:strVal val="#ppt_w"/>
                                          </p:val>
                                        </p:tav>
                                      </p:tavLst>
                                    </p:anim>
                                    <p:anim calcmode="lin" valueType="num">
                                      <p:cBhvr additive="base">
                                        <p:cTn id="121" dur="500" fill="hold">
                                          <p:stCondLst>
                                            <p:cond delay="0"/>
                                          </p:stCondLst>
                                        </p:cTn>
                                        <p:tgtEl>
                                          <p:spTgt spid="27"/>
                                        </p:tgtEl>
                                        <p:attrNameLst>
                                          <p:attrName>ppt_h</p:attrName>
                                        </p:attrNameLst>
                                      </p:cBhvr>
                                      <p:tavLst>
                                        <p:tav tm="0">
                                          <p:val>
                                            <p:strVal val="ppt_h"/>
                                          </p:val>
                                        </p:tav>
                                        <p:tav tm="100000">
                                          <p:val>
                                            <p:strVal val="#ppt_h"/>
                                          </p:val>
                                        </p:tav>
                                      </p:tavLst>
                                    </p:anim>
                                  </p:childTnLst>
                                </p:cTn>
                              </p:par>
                              <p:par>
                                <p:cTn id="122" presetID="35" presetClass="path" presetSubtype="0" accel="50000" decel="50000" fill="hold" nodeType="withEffect">
                                  <p:stCondLst>
                                    <p:cond delay="0"/>
                                  </p:stCondLst>
                                  <p:childTnLst>
                                    <p:anim calcmode="lin" valueType="num">
                                      <p:cBhvr additive="base">
                                        <p:cTn id="123" dur="500" fill="hold">
                                          <p:stCondLst>
                                            <p:cond delay="0"/>
                                          </p:stCondLst>
                                        </p:cTn>
                                        <p:tgtEl>
                                          <p:spTgt spid="28"/>
                                        </p:tgtEl>
                                        <p:attrNameLst>
                                          <p:attrName>ppt_x</p:attrName>
                                        </p:attrNameLst>
                                      </p:cBhvr>
                                      <p:tavLst>
                                        <p:tav tm="0">
                                          <p:val>
                                            <p:strVal val="ppt_x"/>
                                          </p:val>
                                        </p:tav>
                                        <p:tav tm="100000">
                                          <p:val>
                                            <p:fltVal val="0.58078"/>
                                          </p:val>
                                        </p:tav>
                                      </p:tavLst>
                                    </p:anim>
                                    <p:anim calcmode="lin" valueType="num">
                                      <p:cBhvr additive="base">
                                        <p:cTn id="124" dur="500" fill="hold">
                                          <p:stCondLst>
                                            <p:cond delay="0"/>
                                          </p:stCondLst>
                                        </p:cTn>
                                        <p:tgtEl>
                                          <p:spTgt spid="28"/>
                                        </p:tgtEl>
                                        <p:attrNameLst>
                                          <p:attrName>ppt_y</p:attrName>
                                        </p:attrNameLst>
                                      </p:cBhvr>
                                      <p:tavLst>
                                        <p:tav tm="0">
                                          <p:val>
                                            <p:strVal val="ppt_y"/>
                                          </p:val>
                                        </p:tav>
                                        <p:tav tm="100000">
                                          <p:val>
                                            <p:fltVal val="0.41677"/>
                                          </p:val>
                                        </p:tav>
                                      </p:tavLst>
                                    </p:anim>
                                    <p:anim calcmode="lin" valueType="num">
                                      <p:cBhvr additive="base">
                                        <p:cTn id="125" dur="500" fill="hold">
                                          <p:stCondLst>
                                            <p:cond delay="0"/>
                                          </p:stCondLst>
                                        </p:cTn>
                                        <p:tgtEl>
                                          <p:spTgt spid="28"/>
                                        </p:tgtEl>
                                        <p:attrNameLst>
                                          <p:attrName>ppt_w</p:attrName>
                                        </p:attrNameLst>
                                      </p:cBhvr>
                                      <p:tavLst>
                                        <p:tav tm="0">
                                          <p:val>
                                            <p:strVal val="ppt_w"/>
                                          </p:val>
                                        </p:tav>
                                        <p:tav tm="100000">
                                          <p:val>
                                            <p:strVal val="#ppt_w"/>
                                          </p:val>
                                        </p:tav>
                                      </p:tavLst>
                                    </p:anim>
                                    <p:anim calcmode="lin" valueType="num">
                                      <p:cBhvr additive="base">
                                        <p:cTn id="126" dur="500" fill="hold">
                                          <p:stCondLst>
                                            <p:cond delay="0"/>
                                          </p:stCondLst>
                                        </p:cTn>
                                        <p:tgtEl>
                                          <p:spTgt spid="28"/>
                                        </p:tgtEl>
                                        <p:attrNameLst>
                                          <p:attrName>ppt_h</p:attrName>
                                        </p:attrNameLst>
                                      </p:cBhvr>
                                      <p:tavLst>
                                        <p:tav tm="0">
                                          <p:val>
                                            <p:strVal val="ppt_h"/>
                                          </p:val>
                                        </p:tav>
                                        <p:tav tm="100000">
                                          <p:val>
                                            <p:strVal val="#ppt_h"/>
                                          </p:val>
                                        </p:tav>
                                      </p:tavLst>
                                    </p:anim>
                                  </p:childTnLst>
                                </p:cTn>
                              </p:par>
                              <p:par>
                                <p:cTn id="127" presetID="35" presetClass="path" presetSubtype="0" accel="50000" decel="50000" fill="hold" nodeType="withEffect">
                                  <p:stCondLst>
                                    <p:cond delay="0"/>
                                  </p:stCondLst>
                                  <p:childTnLst>
                                    <p:anim calcmode="lin" valueType="num">
                                      <p:cBhvr additive="base">
                                        <p:cTn id="128" dur="500" fill="hold">
                                          <p:stCondLst>
                                            <p:cond delay="0"/>
                                          </p:stCondLst>
                                        </p:cTn>
                                        <p:tgtEl>
                                          <p:spTgt spid="29"/>
                                        </p:tgtEl>
                                        <p:attrNameLst>
                                          <p:attrName>ppt_x</p:attrName>
                                        </p:attrNameLst>
                                      </p:cBhvr>
                                      <p:tavLst>
                                        <p:tav tm="0">
                                          <p:val>
                                            <p:strVal val="ppt_x"/>
                                          </p:val>
                                        </p:tav>
                                        <p:tav tm="100000">
                                          <p:val>
                                            <p:fltVal val="0.70352"/>
                                          </p:val>
                                        </p:tav>
                                      </p:tavLst>
                                    </p:anim>
                                    <p:anim calcmode="lin" valueType="num">
                                      <p:cBhvr additive="base">
                                        <p:cTn id="129" dur="500" fill="hold">
                                          <p:stCondLst>
                                            <p:cond delay="0"/>
                                          </p:stCondLst>
                                        </p:cTn>
                                        <p:tgtEl>
                                          <p:spTgt spid="29"/>
                                        </p:tgtEl>
                                        <p:attrNameLst>
                                          <p:attrName>ppt_y</p:attrName>
                                        </p:attrNameLst>
                                      </p:cBhvr>
                                      <p:tavLst>
                                        <p:tav tm="0">
                                          <p:val>
                                            <p:strVal val="ppt_y"/>
                                          </p:val>
                                        </p:tav>
                                        <p:tav tm="100000">
                                          <p:val>
                                            <p:fltVal val="0.64093"/>
                                          </p:val>
                                        </p:tav>
                                      </p:tavLst>
                                    </p:anim>
                                    <p:anim calcmode="lin" valueType="num">
                                      <p:cBhvr additive="base">
                                        <p:cTn id="130" dur="500" fill="hold">
                                          <p:stCondLst>
                                            <p:cond delay="0"/>
                                          </p:stCondLst>
                                        </p:cTn>
                                        <p:tgtEl>
                                          <p:spTgt spid="29"/>
                                        </p:tgtEl>
                                        <p:attrNameLst>
                                          <p:attrName>ppt_w</p:attrName>
                                        </p:attrNameLst>
                                      </p:cBhvr>
                                      <p:tavLst>
                                        <p:tav tm="0">
                                          <p:val>
                                            <p:strVal val="ppt_w"/>
                                          </p:val>
                                        </p:tav>
                                        <p:tav tm="100000">
                                          <p:val>
                                            <p:strVal val="#ppt_w"/>
                                          </p:val>
                                        </p:tav>
                                      </p:tavLst>
                                    </p:anim>
                                    <p:anim calcmode="lin" valueType="num">
                                      <p:cBhvr additive="base">
                                        <p:cTn id="131" dur="500" fill="hold">
                                          <p:stCondLst>
                                            <p:cond delay="0"/>
                                          </p:stCondLst>
                                        </p:cTn>
                                        <p:tgtEl>
                                          <p:spTgt spid="29"/>
                                        </p:tgtEl>
                                        <p:attrNameLst>
                                          <p:attrName>ppt_h</p:attrName>
                                        </p:attrNameLst>
                                      </p:cBhvr>
                                      <p:tavLst>
                                        <p:tav tm="0">
                                          <p:val>
                                            <p:strVal val="ppt_h"/>
                                          </p:val>
                                        </p:tav>
                                        <p:tav tm="100000">
                                          <p:val>
                                            <p:strVal val="#ppt_h"/>
                                          </p:val>
                                        </p:tav>
                                      </p:tavLst>
                                    </p:anim>
                                  </p:childTnLst>
                                </p:cTn>
                              </p:par>
                            </p:childTnLst>
                          </p:cTn>
                        </p:par>
                      </p:childTnLst>
                    </p:cTn>
                  </p:par>
                  <p:par>
                    <p:cTn id="132" fill="hold">
                      <p:stCondLst>
                        <p:cond delay="indefinite"/>
                      </p:stCondLst>
                      <p:childTnLst>
                        <p:par>
                          <p:cTn id="133" fill="hold">
                            <p:stCondLst>
                              <p:cond delay="0"/>
                            </p:stCondLst>
                            <p:childTnLst>
                              <p:par>
                                <p:cTn id="134" presetID="35" presetClass="path" presetSubtype="0" accel="50000" decel="50000" fill="hold" nodeType="clickEffect">
                                  <p:stCondLst>
                                    <p:cond delay="0"/>
                                  </p:stCondLst>
                                  <p:childTnLst>
                                    <p:anim calcmode="lin" valueType="num">
                                      <p:cBhvr additive="base">
                                        <p:cTn id="135" dur="250" fill="hold">
                                          <p:stCondLst>
                                            <p:cond delay="0"/>
                                          </p:stCondLst>
                                        </p:cTn>
                                        <p:tgtEl>
                                          <p:spTgt spid="30"/>
                                        </p:tgtEl>
                                        <p:attrNameLst>
                                          <p:attrName>ppt_x</p:attrName>
                                        </p:attrNameLst>
                                      </p:cBhvr>
                                      <p:tavLst>
                                        <p:tav tm="0">
                                          <p:val>
                                            <p:strVal val="ppt_x"/>
                                          </p:val>
                                        </p:tav>
                                        <p:tav tm="100000">
                                          <p:val>
                                            <p:fltVal val="0.83385"/>
                                          </p:val>
                                        </p:tav>
                                      </p:tavLst>
                                    </p:anim>
                                    <p:anim calcmode="lin" valueType="num">
                                      <p:cBhvr additive="base">
                                        <p:cTn id="136" dur="250" fill="hold">
                                          <p:stCondLst>
                                            <p:cond delay="0"/>
                                          </p:stCondLst>
                                        </p:cTn>
                                        <p:tgtEl>
                                          <p:spTgt spid="30"/>
                                        </p:tgtEl>
                                        <p:attrNameLst>
                                          <p:attrName>ppt_y</p:attrName>
                                        </p:attrNameLst>
                                      </p:cBhvr>
                                      <p:tavLst>
                                        <p:tav tm="0">
                                          <p:val>
                                            <p:strVal val="ppt_y"/>
                                          </p:val>
                                        </p:tav>
                                        <p:tav tm="100000">
                                          <p:val>
                                            <p:fltVal val="0.45447"/>
                                          </p:val>
                                        </p:tav>
                                      </p:tavLst>
                                    </p:anim>
                                    <p:anim calcmode="lin" valueType="num">
                                      <p:cBhvr additive="base">
                                        <p:cTn id="137" dur="250" fill="hold">
                                          <p:stCondLst>
                                            <p:cond delay="0"/>
                                          </p:stCondLst>
                                        </p:cTn>
                                        <p:tgtEl>
                                          <p:spTgt spid="30"/>
                                        </p:tgtEl>
                                        <p:attrNameLst>
                                          <p:attrName>ppt_w</p:attrName>
                                        </p:attrNameLst>
                                      </p:cBhvr>
                                      <p:tavLst>
                                        <p:tav tm="0">
                                          <p:val>
                                            <p:strVal val="ppt_w"/>
                                          </p:val>
                                        </p:tav>
                                        <p:tav tm="100000">
                                          <p:val>
                                            <p:strVal val="#ppt_w"/>
                                          </p:val>
                                        </p:tav>
                                      </p:tavLst>
                                    </p:anim>
                                    <p:anim calcmode="lin" valueType="num">
                                      <p:cBhvr additive="base">
                                        <p:cTn id="138" dur="250" fill="hold">
                                          <p:stCondLst>
                                            <p:cond delay="0"/>
                                          </p:stCondLst>
                                        </p:cTn>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Text Box 2"/>
          <p:cNvSpPr txBox="1">
            <a:spLocks noChangeArrowheads="1"/>
          </p:cNvSpPr>
          <p:nvPr/>
        </p:nvSpPr>
        <p:spPr bwMode="auto">
          <a:xfrm>
            <a:off x="1752600" y="152400"/>
            <a:ext cx="2743200" cy="706755"/>
          </a:xfrm>
          <a:prstGeom prst="rect">
            <a:avLst/>
          </a:prstGeom>
          <a:solidFill>
            <a:schemeClr val="accent1"/>
          </a:solidFill>
          <a:ln w="9525" cmpd="sng">
            <a:solidFill>
              <a:schemeClr val="tx1"/>
            </a:solidFill>
            <a:miter lim="800000"/>
          </a:ln>
          <a:effectLst>
            <a:outerShdw dist="107763" dir="13500000" algn="ctr" rotWithShape="0">
              <a:schemeClr val="bg2">
                <a:alpha val="50000"/>
              </a:schemeClr>
            </a:outerShdw>
          </a:effectLst>
        </p:spPr>
        <p:txBody>
          <a:bodyPr>
            <a:spAutoFit/>
          </a:bodyPr>
          <a:lstStyle/>
          <a:p>
            <a:pPr marR="0" defTabSz="914400">
              <a:spcBef>
                <a:spcPct val="50000"/>
              </a:spcBef>
              <a:buClrTx/>
              <a:buSzTx/>
              <a:buFontTx/>
              <a:buNone/>
              <a:defRPr/>
            </a:pPr>
            <a:r>
              <a:rPr kumimoji="0" lang="zh-CN" sz="4000" u="sng" kern="1200" cap="none" spc="0" normalizeH="0" baseline="0" noProof="0">
                <a:solidFill>
                  <a:srgbClr val="FF0000"/>
                </a:solidFill>
                <a:effectLst>
                  <a:outerShdw blurRad="38100" dist="38100" dir="2700000" algn="tl">
                    <a:srgbClr val="000000"/>
                  </a:outerShdw>
                </a:effectLst>
                <a:latin typeface="Arial" panose="020B0604020202020204" pitchFamily="34" charset="0"/>
                <a:ea typeface="黑体" panose="02010609060101010101" charset="-122"/>
                <a:cs typeface="+mn-cs"/>
              </a:rPr>
              <a:t>纵横联系</a:t>
            </a:r>
            <a:r>
              <a:rPr kumimoji="0" lang="zh-CN" sz="4000" kern="1200" cap="none" spc="0" normalizeH="0" baseline="0" noProof="0">
                <a:solidFill>
                  <a:srgbClr val="FF0000"/>
                </a:solidFill>
                <a:effectLst>
                  <a:outerShdw blurRad="38100" dist="38100" dir="2700000" algn="tl">
                    <a:srgbClr val="000000"/>
                  </a:outerShdw>
                </a:effectLst>
                <a:latin typeface="Arial" panose="020B0604020202020204" pitchFamily="34" charset="0"/>
                <a:ea typeface="黑体" panose="02010609060101010101" charset="-122"/>
                <a:cs typeface="+mn-cs"/>
              </a:rPr>
              <a:t>：</a:t>
            </a:r>
            <a:endParaRPr kumimoji="0" lang="zh-CN" sz="4000" kern="1200" cap="none" spc="0" normalizeH="0" baseline="0" noProof="0">
              <a:solidFill>
                <a:srgbClr val="FF0000"/>
              </a:solidFill>
              <a:effectLst>
                <a:outerShdw blurRad="38100" dist="38100" dir="2700000" algn="tl">
                  <a:srgbClr val="000000"/>
                </a:outerShdw>
              </a:effectLst>
              <a:latin typeface="Arial" panose="020B0604020202020204" pitchFamily="34" charset="0"/>
              <a:ea typeface="黑体" panose="02010609060101010101" charset="-122"/>
              <a:cs typeface="+mn-cs"/>
            </a:endParaRPr>
          </a:p>
        </p:txBody>
      </p:sp>
      <p:sp>
        <p:nvSpPr>
          <p:cNvPr id="91139" name="Text Box 3"/>
          <p:cNvSpPr txBox="1">
            <a:spLocks noChangeArrowheads="1"/>
          </p:cNvSpPr>
          <p:nvPr/>
        </p:nvSpPr>
        <p:spPr bwMode="auto">
          <a:xfrm>
            <a:off x="3733800" y="1066800"/>
            <a:ext cx="5486400" cy="706755"/>
          </a:xfrm>
          <a:prstGeom prst="rect">
            <a:avLst/>
          </a:prstGeom>
          <a:noFill/>
          <a:ln w="9525">
            <a:noFill/>
            <a:miter lim="800000"/>
          </a:ln>
          <a:effectLst/>
        </p:spPr>
        <p:txBody>
          <a:bodyPr>
            <a:spAutoFit/>
          </a:bodyPr>
          <a:lstStyle/>
          <a:p>
            <a:pPr marR="0" defTabSz="914400">
              <a:spcBef>
                <a:spcPct val="50000"/>
              </a:spcBef>
              <a:buClrTx/>
              <a:buSzTx/>
              <a:buFontTx/>
              <a:buNone/>
              <a:defRPr/>
            </a:pPr>
            <a:r>
              <a:rPr kumimoji="0" lang="zh-CN" sz="4000" kern="1200" cap="none" spc="0" normalizeH="0" baseline="0" noProof="0">
                <a:solidFill>
                  <a:srgbClr val="0000FF"/>
                </a:solidFill>
                <a:effectLst>
                  <a:outerShdw blurRad="38100" dist="38100" dir="2700000" algn="tl">
                    <a:srgbClr val="C0C0C0"/>
                  </a:outerShdw>
                </a:effectLst>
                <a:latin typeface="华文行楷" panose="02010800040101010101" charset="-122"/>
                <a:ea typeface="华文行楷" panose="02010800040101010101" charset="-122"/>
                <a:cs typeface="+mn-cs"/>
              </a:rPr>
              <a:t>两种经济体制比较 </a:t>
            </a:r>
            <a:endParaRPr kumimoji="0" lang="zh-CN" sz="4000" kern="1200" cap="none" spc="0" normalizeH="0" baseline="0" noProof="0">
              <a:solidFill>
                <a:srgbClr val="0000FF"/>
              </a:solidFill>
              <a:effectLst>
                <a:outerShdw blurRad="38100" dist="38100" dir="2700000" algn="tl">
                  <a:srgbClr val="C0C0C0"/>
                </a:outerShdw>
              </a:effectLst>
              <a:latin typeface="华文行楷" panose="02010800040101010101" charset="-122"/>
              <a:ea typeface="华文行楷" panose="02010800040101010101" charset="-122"/>
              <a:cs typeface="+mn-cs"/>
            </a:endParaRPr>
          </a:p>
        </p:txBody>
      </p:sp>
      <p:graphicFrame>
        <p:nvGraphicFramePr>
          <p:cNvPr id="91140" name="Group 4"/>
          <p:cNvGraphicFramePr>
            <a:graphicFrameLocks noGrp="1"/>
          </p:cNvGraphicFramePr>
          <p:nvPr/>
        </p:nvGraphicFramePr>
        <p:xfrm>
          <a:off x="1828800" y="1949450"/>
          <a:ext cx="8610600" cy="4330700"/>
        </p:xfrm>
        <a:graphic>
          <a:graphicData uri="http://schemas.openxmlformats.org/drawingml/2006/table">
            <a:tbl>
              <a:tblPr/>
              <a:tblGrid>
                <a:gridCol w="509905"/>
                <a:gridCol w="633095"/>
                <a:gridCol w="3581400"/>
                <a:gridCol w="3886200"/>
              </a:tblGrid>
              <a:tr h="518116">
                <a:tc gridSpan="2">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smtClean="0">
                        <a:ln>
                          <a:noFill/>
                        </a:ln>
                        <a:solidFill>
                          <a:srgbClr val="660066"/>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0000FF"/>
                          </a:solidFill>
                          <a:effectLst>
                            <a:outerShdw blurRad="38100" dist="38100" dir="2700000" algn="tl">
                              <a:srgbClr val="C0C0C0"/>
                            </a:outerShdw>
                          </a:effectLst>
                          <a:latin typeface="Times New Roman" panose="02020603050405020304" charset="0"/>
                          <a:ea typeface="黑体" panose="02010609060101010101" charset="-122"/>
                        </a:rPr>
                        <a:t>计划经济</a:t>
                      </a:r>
                      <a:endParaRPr kumimoji="0" lang="zh-CN" sz="2800" b="1" i="0" u="none" strike="noStrike" cap="none" normalizeH="0" baseline="0" smtClean="0">
                        <a:ln>
                          <a:noFill/>
                        </a:ln>
                        <a:solidFill>
                          <a:srgbClr val="0000FF"/>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0000FF"/>
                          </a:solidFill>
                          <a:effectLst>
                            <a:outerShdw blurRad="38100" dist="38100" dir="2700000" algn="tl">
                              <a:srgbClr val="C0C0C0"/>
                            </a:outerShdw>
                          </a:effectLst>
                          <a:latin typeface="Times New Roman" panose="02020603050405020304" charset="0"/>
                          <a:ea typeface="黑体" panose="02010609060101010101" charset="-122"/>
                        </a:rPr>
                        <a:t>市场经济</a:t>
                      </a:r>
                      <a:endParaRPr kumimoji="0" lang="zh-CN" sz="2800" b="1" i="0" u="none" strike="noStrike" cap="none" normalizeH="0" baseline="0" smtClean="0">
                        <a:ln>
                          <a:noFill/>
                        </a:ln>
                        <a:solidFill>
                          <a:srgbClr val="0000FF"/>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20594">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FF0000"/>
                          </a:solidFill>
                          <a:effectLst>
                            <a:outerShdw blurRad="38100" dist="38100" dir="2700000" algn="tl">
                              <a:srgbClr val="C0C0C0"/>
                            </a:outerShdw>
                          </a:effectLst>
                          <a:latin typeface="Times New Roman" panose="02020603050405020304" charset="0"/>
                          <a:ea typeface="黑体" panose="02010609060101010101" charset="-122"/>
                        </a:rPr>
                        <a:t>建立</a:t>
                      </a:r>
                      <a:endParaRPr kumimoji="0" lang="zh-CN" sz="2800" b="1" i="0" u="none" strike="noStrike" cap="none" normalizeH="0" baseline="0" smtClean="0">
                        <a:ln>
                          <a:noFill/>
                        </a:ln>
                        <a:solidFill>
                          <a:srgbClr val="FF0000"/>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660066"/>
                          </a:solidFill>
                          <a:effectLst>
                            <a:outerShdw blurRad="38100" dist="38100" dir="2700000" algn="tl">
                              <a:srgbClr val="C0C0C0"/>
                            </a:outerShdw>
                          </a:effectLst>
                          <a:latin typeface="Times New Roman" panose="02020603050405020304" charset="0"/>
                          <a:ea typeface="黑体" panose="02010609060101010101" charset="-122"/>
                        </a:rPr>
                        <a:t>一五计划末期</a:t>
                      </a:r>
                      <a:endParaRPr kumimoji="0" lang="zh-CN" sz="2800" b="1" i="0" u="none" strike="noStrike" cap="none" normalizeH="0" baseline="0" smtClean="0">
                        <a:ln>
                          <a:noFill/>
                        </a:ln>
                        <a:solidFill>
                          <a:srgbClr val="660066"/>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2800" b="1" i="0" u="none" strike="noStrike" cap="none" normalizeH="0" baseline="0" smtClean="0">
                          <a:ln>
                            <a:noFill/>
                          </a:ln>
                          <a:solidFill>
                            <a:srgbClr val="660066"/>
                          </a:solidFill>
                          <a:effectLst>
                            <a:outerShdw blurRad="38100" dist="38100" dir="2700000" algn="tl">
                              <a:srgbClr val="C0C0C0"/>
                            </a:outerShdw>
                          </a:effectLst>
                          <a:latin typeface="Times New Roman" panose="02020603050405020304" charset="0"/>
                          <a:ea typeface="黑体" panose="02010609060101010101" charset="-122"/>
                        </a:rPr>
                        <a:t>21</a:t>
                      </a:r>
                      <a:r>
                        <a:rPr kumimoji="0" lang="zh-CN" sz="2800" b="1" i="0" u="none" strike="noStrike" cap="none" normalizeH="0" baseline="0" smtClean="0">
                          <a:ln>
                            <a:noFill/>
                          </a:ln>
                          <a:solidFill>
                            <a:srgbClr val="660066"/>
                          </a:solidFill>
                          <a:effectLst>
                            <a:outerShdw blurRad="38100" dist="38100" dir="2700000" algn="tl">
                              <a:srgbClr val="C0C0C0"/>
                            </a:outerShdw>
                          </a:effectLst>
                          <a:latin typeface="Times New Roman" panose="02020603050405020304" charset="0"/>
                          <a:ea typeface="黑体" panose="02010609060101010101" charset="-122"/>
                        </a:rPr>
                        <a:t>世纪初</a:t>
                      </a:r>
                      <a:endParaRPr kumimoji="0" lang="zh-CN" sz="2800" b="1" i="0" u="none" strike="noStrike" cap="none" normalizeH="0" baseline="0" smtClean="0">
                        <a:ln>
                          <a:noFill/>
                        </a:ln>
                        <a:solidFill>
                          <a:srgbClr val="660066"/>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945957">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FF0000"/>
                          </a:solidFill>
                          <a:effectLst>
                            <a:outerShdw blurRad="38100" dist="38100" dir="2700000" algn="tl">
                              <a:srgbClr val="C0C0C0"/>
                            </a:outerShdw>
                          </a:effectLst>
                          <a:latin typeface="Times New Roman" panose="02020603050405020304" charset="0"/>
                          <a:ea typeface="黑体" panose="02010609060101010101" charset="-122"/>
                        </a:rPr>
                        <a:t>特征</a:t>
                      </a:r>
                      <a:endParaRPr kumimoji="0" lang="zh-CN" sz="2800" b="1" i="0" u="none" strike="noStrike" cap="none" normalizeH="0" baseline="0" smtClean="0">
                        <a:ln>
                          <a:noFill/>
                        </a:ln>
                        <a:solidFill>
                          <a:srgbClr val="FF0000"/>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2800" b="1" i="0" u="none" strike="noStrike" cap="none" normalizeH="0" baseline="0" smtClean="0">
                        <a:ln>
                          <a:noFill/>
                        </a:ln>
                        <a:solidFill>
                          <a:srgbClr val="660066"/>
                        </a:solidFill>
                        <a:effectLst>
                          <a:outerShdw blurRad="38100" dist="38100" dir="2700000" algn="tl">
                            <a:srgbClr val="C0C0C0"/>
                          </a:outerShdw>
                        </a:effectLst>
                        <a:latin typeface="Arial" panose="020B0604020202020204" pitchFamily="34" charset="0"/>
                        <a:ea typeface="黑体" panose="02010609060101010101" charset="-122"/>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2800" b="1" i="0" u="none" strike="noStrike" cap="none" normalizeH="0" baseline="0" smtClean="0">
                        <a:ln>
                          <a:noFill/>
                        </a:ln>
                        <a:solidFill>
                          <a:srgbClr val="660066"/>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2800" b="1" i="0" u="none" strike="noStrike" cap="none" normalizeH="0" baseline="0" smtClean="0">
                        <a:ln>
                          <a:noFill/>
                        </a:ln>
                        <a:solidFill>
                          <a:srgbClr val="660066"/>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974526">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FF0000"/>
                          </a:solidFill>
                          <a:effectLst>
                            <a:outerShdw blurRad="38100" dist="38100" dir="2700000" algn="tl">
                              <a:srgbClr val="C0C0C0"/>
                            </a:outerShdw>
                          </a:effectLst>
                          <a:latin typeface="Times New Roman" panose="02020603050405020304" charset="0"/>
                          <a:ea typeface="黑体" panose="02010609060101010101" charset="-122"/>
                        </a:rPr>
                        <a:t>作用</a:t>
                      </a:r>
                      <a:endParaRPr kumimoji="0" lang="zh-CN" sz="2800" b="1" i="0" u="none" strike="noStrike" cap="none" normalizeH="0" baseline="0" smtClean="0">
                        <a:ln>
                          <a:noFill/>
                        </a:ln>
                        <a:solidFill>
                          <a:srgbClr val="FF0000"/>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FF0000"/>
                          </a:solidFill>
                          <a:effectLst>
                            <a:outerShdw blurRad="38100" dist="38100" dir="2700000" algn="tl">
                              <a:srgbClr val="C0C0C0"/>
                            </a:outerShdw>
                          </a:effectLst>
                          <a:latin typeface="Times New Roman" panose="02020603050405020304" charset="0"/>
                          <a:ea typeface="黑体" panose="02010609060101010101" charset="-122"/>
                        </a:rPr>
                        <a:t>积极</a:t>
                      </a:r>
                      <a:endParaRPr kumimoji="0" lang="zh-CN" sz="2800" b="1" i="0" u="none" strike="noStrike" cap="none" normalizeH="0" baseline="0" smtClean="0">
                        <a:ln>
                          <a:noFill/>
                        </a:ln>
                        <a:solidFill>
                          <a:srgbClr val="FF0000"/>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660066"/>
                          </a:solidFill>
                          <a:effectLst>
                            <a:outerShdw blurRad="38100" dist="38100" dir="2700000" algn="tl">
                              <a:srgbClr val="C0C0C0"/>
                            </a:outerShdw>
                          </a:effectLst>
                          <a:latin typeface="Times New Roman" panose="02020603050405020304" charset="0"/>
                          <a:ea typeface="黑体" panose="02010609060101010101" charset="-122"/>
                        </a:rPr>
                        <a:t>促使</a:t>
                      </a:r>
                      <a:r>
                        <a:rPr kumimoji="0" lang="zh-CN" sz="2800" b="1" i="0" u="none" strike="noStrike" cap="none" normalizeH="0" baseline="0" smtClean="0">
                          <a:ln>
                            <a:noFill/>
                          </a:ln>
                          <a:solidFill>
                            <a:srgbClr val="660066"/>
                          </a:solidFill>
                          <a:effectLst>
                            <a:outerShdw blurRad="38100" dist="38100" dir="2700000" algn="tl">
                              <a:srgbClr val="C0C0C0"/>
                            </a:outerShdw>
                          </a:effectLst>
                          <a:latin typeface="Arial" panose="020B0604020202020204"/>
                          <a:ea typeface="黑体" panose="02010609060101010101" charset="-122"/>
                        </a:rPr>
                        <a:t>“</a:t>
                      </a:r>
                      <a:r>
                        <a:rPr kumimoji="0" lang="zh-CN" sz="2800" b="1" i="0" u="none" strike="noStrike" cap="none" normalizeH="0" baseline="0" smtClean="0">
                          <a:ln>
                            <a:noFill/>
                          </a:ln>
                          <a:solidFill>
                            <a:srgbClr val="660066"/>
                          </a:solidFill>
                          <a:effectLst>
                            <a:outerShdw blurRad="38100" dist="38100" dir="2700000" algn="tl">
                              <a:srgbClr val="C0C0C0"/>
                            </a:outerShdw>
                          </a:effectLst>
                          <a:latin typeface="Times New Roman" panose="02020603050405020304" charset="0"/>
                          <a:ea typeface="黑体" panose="02010609060101010101" charset="-122"/>
                        </a:rPr>
                        <a:t>一五</a:t>
                      </a:r>
                      <a:r>
                        <a:rPr kumimoji="0" lang="zh-CN" sz="2800" b="1" i="0" u="none" strike="noStrike" cap="none" normalizeH="0" baseline="0" smtClean="0">
                          <a:ln>
                            <a:noFill/>
                          </a:ln>
                          <a:solidFill>
                            <a:srgbClr val="660066"/>
                          </a:solidFill>
                          <a:effectLst>
                            <a:outerShdw blurRad="38100" dist="38100" dir="2700000" algn="tl">
                              <a:srgbClr val="C0C0C0"/>
                            </a:outerShdw>
                          </a:effectLst>
                          <a:latin typeface="Arial" panose="020B0604020202020204"/>
                          <a:ea typeface="黑体" panose="02010609060101010101" charset="-122"/>
                        </a:rPr>
                        <a:t>”</a:t>
                      </a:r>
                      <a:r>
                        <a:rPr kumimoji="0" lang="zh-CN" sz="2800" b="1" i="0" u="none" strike="noStrike" cap="none" normalizeH="0" baseline="0" smtClean="0">
                          <a:ln>
                            <a:noFill/>
                          </a:ln>
                          <a:solidFill>
                            <a:srgbClr val="660066"/>
                          </a:solidFill>
                          <a:effectLst>
                            <a:outerShdw blurRad="38100" dist="38100" dir="2700000" algn="tl">
                              <a:srgbClr val="C0C0C0"/>
                            </a:outerShdw>
                          </a:effectLst>
                          <a:latin typeface="Times New Roman" panose="02020603050405020304" charset="0"/>
                          <a:ea typeface="黑体" panose="02010609060101010101" charset="-122"/>
                        </a:rPr>
                        <a:t>计划超额完成</a:t>
                      </a:r>
                      <a:endParaRPr kumimoji="0" lang="zh-CN" sz="2800" b="1" i="0" u="none" strike="noStrike" cap="none" normalizeH="0" baseline="0" smtClean="0">
                        <a:ln>
                          <a:noFill/>
                        </a:ln>
                        <a:solidFill>
                          <a:srgbClr val="660066"/>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660066"/>
                          </a:solidFill>
                          <a:effectLst>
                            <a:outerShdw blurRad="38100" dist="38100" dir="2700000" algn="tl">
                              <a:srgbClr val="C0C0C0"/>
                            </a:outerShdw>
                          </a:effectLst>
                          <a:latin typeface="Times New Roman" panose="02020603050405020304" charset="0"/>
                          <a:ea typeface="黑体" panose="02010609060101010101" charset="-122"/>
                        </a:rPr>
                        <a:t>提高资源使用效率，促进了经济的发展</a:t>
                      </a:r>
                      <a:endParaRPr kumimoji="0" lang="zh-CN" sz="2800" b="1" i="0" u="none" strike="noStrike" cap="none" normalizeH="0" baseline="0" smtClean="0">
                        <a:ln>
                          <a:noFill/>
                        </a:ln>
                        <a:solidFill>
                          <a:srgbClr val="660066"/>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371507">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FF0000"/>
                          </a:solidFill>
                          <a:effectLst>
                            <a:outerShdw blurRad="38100" dist="38100" dir="2700000" algn="tl">
                              <a:srgbClr val="C0C0C0"/>
                            </a:outerShdw>
                          </a:effectLst>
                          <a:latin typeface="Times New Roman" panose="02020603050405020304" charset="0"/>
                          <a:ea typeface="黑体" panose="02010609060101010101" charset="-122"/>
                        </a:rPr>
                        <a:t>消极</a:t>
                      </a:r>
                      <a:endParaRPr kumimoji="0" lang="zh-CN" sz="2800" b="1" i="0" u="none" strike="noStrike" cap="none" normalizeH="0" baseline="0" smtClean="0">
                        <a:ln>
                          <a:noFill/>
                        </a:ln>
                        <a:solidFill>
                          <a:srgbClr val="FF0000"/>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2800" b="1" i="0" u="none" strike="noStrike" cap="none" normalizeH="0" baseline="0" smtClean="0">
                        <a:ln>
                          <a:noFill/>
                        </a:ln>
                        <a:solidFill>
                          <a:srgbClr val="660066"/>
                        </a:solidFill>
                        <a:effectLst>
                          <a:outerShdw blurRad="38100" dist="38100" dir="2700000" algn="tl">
                            <a:srgbClr val="C0C0C0"/>
                          </a:outerShdw>
                        </a:effectLst>
                        <a:latin typeface="Arial" panose="020B0604020202020204" pitchFamily="34" charset="0"/>
                        <a:ea typeface="黑体" panose="02010609060101010101" charset="-122"/>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2800" b="1" i="0" u="none" strike="noStrike" cap="none" normalizeH="0" baseline="0" smtClean="0">
                        <a:ln>
                          <a:noFill/>
                        </a:ln>
                        <a:solidFill>
                          <a:srgbClr val="660066"/>
                        </a:solidFill>
                        <a:effectLst>
                          <a:outerShdw blurRad="38100" dist="38100" dir="2700000" algn="tl">
                            <a:srgbClr val="C0C0C0"/>
                          </a:outerShdw>
                        </a:effectLst>
                        <a:latin typeface="Arial" panose="020B0604020202020204" pitchFamily="34" charset="0"/>
                        <a:ea typeface="黑体" panose="02010609060101010101" charset="-122"/>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2800" b="1" i="0" u="none" strike="noStrike" cap="none" normalizeH="0" baseline="0" smtClean="0">
                        <a:ln>
                          <a:noFill/>
                        </a:ln>
                        <a:solidFill>
                          <a:srgbClr val="660066"/>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2800" b="1" i="0" u="none" strike="noStrike" cap="none" normalizeH="0" baseline="0" smtClean="0">
                        <a:ln>
                          <a:noFill/>
                        </a:ln>
                        <a:solidFill>
                          <a:srgbClr val="660066"/>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1168" name="Text Box 32"/>
          <p:cNvSpPr txBox="1">
            <a:spLocks noChangeArrowheads="1"/>
          </p:cNvSpPr>
          <p:nvPr/>
        </p:nvSpPr>
        <p:spPr bwMode="auto">
          <a:xfrm>
            <a:off x="3124200" y="3016250"/>
            <a:ext cx="3276600" cy="953135"/>
          </a:xfrm>
          <a:prstGeom prst="rect">
            <a:avLst/>
          </a:prstGeom>
          <a:noFill/>
          <a:ln w="9525">
            <a:noFill/>
            <a:miter lim="800000"/>
          </a:ln>
          <a:effectLst/>
        </p:spPr>
        <p:txBody>
          <a:bodyPr>
            <a:spAutoFit/>
          </a:bodyPr>
          <a:lstStyle/>
          <a:p>
            <a:pPr marR="0" algn="ctr" defTabSz="914400">
              <a:spcBef>
                <a:spcPct val="50000"/>
              </a:spcBef>
              <a:buClrTx/>
              <a:buSzTx/>
              <a:buFontTx/>
              <a:buNone/>
              <a:defRPr/>
            </a:pPr>
            <a:r>
              <a:rPr kumimoji="0" lang="zh-CN" sz="2800" kern="1200" cap="none" spc="0" normalizeH="0" baseline="0" noProof="0">
                <a:solidFill>
                  <a:srgbClr val="A50021"/>
                </a:solidFill>
                <a:effectLst>
                  <a:outerShdw blurRad="38100" dist="38100" dir="2700000" algn="tl">
                    <a:srgbClr val="C0C0C0"/>
                  </a:outerShdw>
                </a:effectLst>
                <a:latin typeface="Arial" panose="020B0604020202020204" pitchFamily="34" charset="0"/>
                <a:ea typeface="黑体" panose="02010609060101010101" charset="-122"/>
                <a:cs typeface="+mn-cs"/>
              </a:rPr>
              <a:t>行政手段调节资源的配置</a:t>
            </a:r>
            <a:r>
              <a:rPr kumimoji="0" lang="zh-CN" sz="2800" b="0" kern="1200" cap="none" spc="0" normalizeH="0" baseline="0" noProof="0">
                <a:latin typeface="Arial" panose="020B0604020202020204" pitchFamily="34" charset="0"/>
                <a:ea typeface="宋体" panose="02010600030101010101" pitchFamily="2" charset="-122"/>
                <a:cs typeface="+mn-cs"/>
              </a:rPr>
              <a:t> </a:t>
            </a:r>
            <a:endParaRPr kumimoji="0" lang="zh-CN" b="0" kern="1200" cap="none" spc="0" normalizeH="0" baseline="0" noProof="0">
              <a:latin typeface="Arial" panose="020B0604020202020204" pitchFamily="34" charset="0"/>
              <a:ea typeface="宋体" panose="02010600030101010101" pitchFamily="2" charset="-122"/>
              <a:cs typeface="+mn-cs"/>
            </a:endParaRPr>
          </a:p>
        </p:txBody>
      </p:sp>
      <p:sp>
        <p:nvSpPr>
          <p:cNvPr id="91169" name="Text Box 33"/>
          <p:cNvSpPr txBox="1">
            <a:spLocks noChangeArrowheads="1"/>
          </p:cNvSpPr>
          <p:nvPr/>
        </p:nvSpPr>
        <p:spPr bwMode="auto">
          <a:xfrm>
            <a:off x="7239000" y="3016250"/>
            <a:ext cx="2514600" cy="953135"/>
          </a:xfrm>
          <a:prstGeom prst="rect">
            <a:avLst/>
          </a:prstGeom>
          <a:noFill/>
          <a:ln w="9525">
            <a:noFill/>
            <a:miter lim="800000"/>
          </a:ln>
          <a:effectLst/>
        </p:spPr>
        <p:txBody>
          <a:bodyPr>
            <a:spAutoFit/>
          </a:bodyPr>
          <a:lstStyle/>
          <a:p>
            <a:pPr marR="0" algn="ctr" defTabSz="914400">
              <a:spcBef>
                <a:spcPct val="50000"/>
              </a:spcBef>
              <a:buClrTx/>
              <a:buSzTx/>
              <a:buFontTx/>
              <a:buNone/>
              <a:defRPr/>
            </a:pPr>
            <a:r>
              <a:rPr kumimoji="0" lang="zh-CN" sz="2800" kern="1200" cap="none" spc="0" normalizeH="0" baseline="0" noProof="0">
                <a:solidFill>
                  <a:srgbClr val="A50021"/>
                </a:solidFill>
                <a:effectLst>
                  <a:outerShdw blurRad="38100" dist="38100" dir="2700000" algn="tl">
                    <a:srgbClr val="C0C0C0"/>
                  </a:outerShdw>
                </a:effectLst>
                <a:latin typeface="Arial" panose="020B0604020202020204" pitchFamily="34" charset="0"/>
                <a:ea typeface="黑体" panose="02010609060101010101" charset="-122"/>
                <a:cs typeface="+mn-cs"/>
              </a:rPr>
              <a:t>市场调节资源的配置</a:t>
            </a:r>
            <a:r>
              <a:rPr kumimoji="0" lang="zh-CN" sz="2800" b="0" kern="1200" cap="none" spc="0" normalizeH="0" baseline="0" noProof="0">
                <a:latin typeface="Arial" panose="020B0604020202020204" pitchFamily="34" charset="0"/>
                <a:ea typeface="宋体" panose="02010600030101010101" pitchFamily="2" charset="-122"/>
                <a:cs typeface="+mn-cs"/>
              </a:rPr>
              <a:t> </a:t>
            </a:r>
            <a:endParaRPr kumimoji="0" lang="zh-CN" b="0" kern="1200" cap="none" spc="0" normalizeH="0" baseline="0" noProof="0">
              <a:latin typeface="Arial" panose="020B0604020202020204" pitchFamily="34" charset="0"/>
              <a:ea typeface="宋体" panose="02010600030101010101" pitchFamily="2" charset="-122"/>
              <a:cs typeface="+mn-cs"/>
            </a:endParaRPr>
          </a:p>
        </p:txBody>
      </p:sp>
      <p:sp>
        <p:nvSpPr>
          <p:cNvPr id="91170" name="Text Box 34"/>
          <p:cNvSpPr txBox="1">
            <a:spLocks noChangeArrowheads="1"/>
          </p:cNvSpPr>
          <p:nvPr/>
        </p:nvSpPr>
        <p:spPr bwMode="auto">
          <a:xfrm>
            <a:off x="3200400" y="5149850"/>
            <a:ext cx="3276600" cy="953135"/>
          </a:xfrm>
          <a:prstGeom prst="rect">
            <a:avLst/>
          </a:prstGeom>
          <a:noFill/>
          <a:ln w="9525">
            <a:noFill/>
            <a:miter lim="800000"/>
          </a:ln>
          <a:effectLst/>
        </p:spPr>
        <p:txBody>
          <a:bodyPr>
            <a:spAutoFit/>
          </a:bodyPr>
          <a:lstStyle/>
          <a:p>
            <a:pPr marR="0" algn="ctr" defTabSz="914400">
              <a:spcBef>
                <a:spcPct val="50000"/>
              </a:spcBef>
              <a:buClrTx/>
              <a:buSzTx/>
              <a:buFontTx/>
              <a:buNone/>
              <a:defRPr/>
            </a:pPr>
            <a:r>
              <a:rPr kumimoji="0" lang="zh-CN" sz="2800" kern="1200" cap="none" spc="0" normalizeH="0" baseline="0" noProof="0">
                <a:solidFill>
                  <a:srgbClr val="0000FF"/>
                </a:solidFill>
                <a:effectLst>
                  <a:outerShdw blurRad="38100" dist="38100" dir="2700000" algn="tl">
                    <a:srgbClr val="C0C0C0"/>
                  </a:outerShdw>
                </a:effectLst>
                <a:latin typeface="Arial" panose="020B0604020202020204" pitchFamily="34" charset="0"/>
                <a:ea typeface="黑体" panose="02010609060101010101" charset="-122"/>
                <a:cs typeface="+mn-cs"/>
              </a:rPr>
              <a:t>高度集中，束缚了生产力的发展 </a:t>
            </a:r>
            <a:endParaRPr kumimoji="0" lang="zh-CN" sz="2800" kern="1200" cap="none" spc="0" normalizeH="0" baseline="0" noProof="0">
              <a:solidFill>
                <a:srgbClr val="0000FF"/>
              </a:solidFill>
              <a:effectLst>
                <a:outerShdw blurRad="38100" dist="38100" dir="2700000" algn="tl">
                  <a:srgbClr val="C0C0C0"/>
                </a:outerShdw>
              </a:effectLst>
              <a:latin typeface="Arial" panose="020B0604020202020204" pitchFamily="34" charset="0"/>
              <a:ea typeface="黑体" panose="02010609060101010101" charset="-122"/>
              <a:cs typeface="+mn-cs"/>
            </a:endParaRPr>
          </a:p>
        </p:txBody>
      </p:sp>
      <p:sp>
        <p:nvSpPr>
          <p:cNvPr id="91171" name="Text Box 35"/>
          <p:cNvSpPr txBox="1">
            <a:spLocks noChangeArrowheads="1"/>
          </p:cNvSpPr>
          <p:nvPr/>
        </p:nvSpPr>
        <p:spPr bwMode="auto">
          <a:xfrm>
            <a:off x="6781800" y="4951413"/>
            <a:ext cx="3429000" cy="1383665"/>
          </a:xfrm>
          <a:prstGeom prst="rect">
            <a:avLst/>
          </a:prstGeom>
          <a:noFill/>
          <a:ln w="9525">
            <a:noFill/>
            <a:miter lim="800000"/>
          </a:ln>
          <a:effectLst/>
        </p:spPr>
        <p:txBody>
          <a:bodyPr>
            <a:spAutoFit/>
          </a:bodyPr>
          <a:lstStyle/>
          <a:p>
            <a:pPr marR="0" defTabSz="914400">
              <a:spcBef>
                <a:spcPct val="50000"/>
              </a:spcBef>
              <a:buClrTx/>
              <a:buSzTx/>
              <a:buFontTx/>
              <a:buNone/>
              <a:defRPr/>
            </a:pPr>
            <a:r>
              <a:rPr kumimoji="0" lang="zh-CN" sz="2800" kern="1200" cap="none" spc="0" normalizeH="0" baseline="0" noProof="0">
                <a:solidFill>
                  <a:srgbClr val="0000FF"/>
                </a:solidFill>
                <a:effectLst>
                  <a:outerShdw blurRad="38100" dist="38100" dir="2700000" algn="tl">
                    <a:srgbClr val="C0C0C0"/>
                  </a:outerShdw>
                </a:effectLst>
                <a:latin typeface="Arial" panose="020B0604020202020204" pitchFamily="34" charset="0"/>
                <a:ea typeface="黑体" panose="02010609060101010101" charset="-122"/>
                <a:cs typeface="+mn-cs"/>
              </a:rPr>
              <a:t>市场不是万能的，存在一定的盲目性、自发性、滞后性。 </a:t>
            </a:r>
            <a:endParaRPr kumimoji="0" lang="zh-CN" sz="2800" kern="1200" cap="none" spc="0" normalizeH="0" baseline="0" noProof="0">
              <a:solidFill>
                <a:srgbClr val="0000FF"/>
              </a:solidFill>
              <a:effectLst>
                <a:outerShdw blurRad="38100" dist="38100" dir="2700000" algn="tl">
                  <a:srgbClr val="C0C0C0"/>
                </a:outerShdw>
              </a:effectLst>
              <a:latin typeface="Arial" panose="020B0604020202020204" pitchFamily="34" charset="0"/>
              <a:ea typeface="黑体" panose="0201060906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1168"/>
                                        </p:tgtEl>
                                        <p:attrNameLst>
                                          <p:attrName>style.visibility</p:attrName>
                                        </p:attrNameLst>
                                      </p:cBhvr>
                                      <p:to>
                                        <p:strVal val="visible"/>
                                      </p:to>
                                    </p:set>
                                    <p:animEffect transition="in" filter="wipe(down)">
                                      <p:cBhvr>
                                        <p:cTn id="7" dur="580">
                                          <p:stCondLst>
                                            <p:cond delay="0"/>
                                          </p:stCondLst>
                                        </p:cTn>
                                        <p:tgtEl>
                                          <p:spTgt spid="91168"/>
                                        </p:tgtEl>
                                      </p:cBhvr>
                                    </p:animEffect>
                                    <p:anim calcmode="lin" valueType="num">
                                      <p:cBhvr>
                                        <p:cTn id="8" dur="1822" tmFilter="0,0; 0.14,0.36; 0.43,0.73; 0.71,0.91; 1.0,1.0">
                                          <p:stCondLst>
                                            <p:cond delay="0"/>
                                          </p:stCondLst>
                                        </p:cTn>
                                        <p:tgtEl>
                                          <p:spTgt spid="9116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1168"/>
                                        </p:tgtEl>
                                        <p:attrNameLst>
                                          <p:attrName>ppt_y</p:attrName>
                                        </p:attrNameLst>
                                      </p:cBhvr>
                                      <p:tavLst>
                                        <p:tav tm="0" fmla="#ppt_y-sin(pi*$)/3">
                                          <p:val>
                                            <p:fltVal val="0.500000"/>
                                          </p:val>
                                        </p:tav>
                                        <p:tav tm="100000">
                                          <p:val>
                                            <p:fltVal val="1.000000"/>
                                          </p:val>
                                        </p:tav>
                                      </p:tavLst>
                                    </p:anim>
                                    <p:anim calcmode="lin" valueType="num">
                                      <p:cBhvr>
                                        <p:cTn id="10" dur="664" tmFilter="0, 0; 0.125,0.2665; 0.25,0.4; 0.375,0.465; 0.5,0.5;  0.625,0.535; 0.75,0.6; 0.875,0.7335; 1,1">
                                          <p:stCondLst>
                                            <p:cond delay="664"/>
                                          </p:stCondLst>
                                        </p:cTn>
                                        <p:tgtEl>
                                          <p:spTgt spid="91168"/>
                                        </p:tgtEl>
                                        <p:attrNameLst>
                                          <p:attrName>ppt_y</p:attrName>
                                        </p:attrNameLst>
                                      </p:cBhvr>
                                      <p:tavLst>
                                        <p:tav tm="0" fmla="#ppt_y-sin(pi*$)/9">
                                          <p:val>
                                            <p:fltVal val="0.000000"/>
                                          </p:val>
                                        </p:tav>
                                        <p:tav tm="100000">
                                          <p:val>
                                            <p:fltVal val="1.000000"/>
                                          </p:val>
                                        </p:tav>
                                      </p:tavLst>
                                    </p:anim>
                                    <p:anim calcmode="lin" valueType="num">
                                      <p:cBhvr>
                                        <p:cTn id="11" dur="332" tmFilter="0, 0; 0.125,0.2665; 0.25,0.4; 0.375,0.465; 0.5,0.5;  0.625,0.535; 0.75,0.6; 0.875,0.7335; 1,1">
                                          <p:stCondLst>
                                            <p:cond delay="1324"/>
                                          </p:stCondLst>
                                        </p:cTn>
                                        <p:tgtEl>
                                          <p:spTgt spid="91168"/>
                                        </p:tgtEl>
                                        <p:attrNameLst>
                                          <p:attrName>ppt_y</p:attrName>
                                        </p:attrNameLst>
                                      </p:cBhvr>
                                      <p:tavLst>
                                        <p:tav tm="0" fmla="#ppt_y-sin(pi*$)/27">
                                          <p:val>
                                            <p:fltVal val="0.000000"/>
                                          </p:val>
                                        </p:tav>
                                        <p:tav tm="100000">
                                          <p:val>
                                            <p:fltVal val="1.000000"/>
                                          </p:val>
                                        </p:tav>
                                      </p:tavLst>
                                    </p:anim>
                                    <p:anim calcmode="lin" valueType="num">
                                      <p:cBhvr>
                                        <p:cTn id="12" dur="164" tmFilter="0, 0; 0.125,0.2665; 0.25,0.4; 0.375,0.465; 0.5,0.5;  0.625,0.535; 0.75,0.6; 0.875,0.7335; 1,1">
                                          <p:stCondLst>
                                            <p:cond delay="1656"/>
                                          </p:stCondLst>
                                        </p:cTn>
                                        <p:tgtEl>
                                          <p:spTgt spid="91168"/>
                                        </p:tgtEl>
                                        <p:attrNameLst>
                                          <p:attrName>ppt_y</p:attrName>
                                        </p:attrNameLst>
                                      </p:cBhvr>
                                      <p:tavLst>
                                        <p:tav tm="0" fmla="#ppt_y-sin(pi*$)/81">
                                          <p:val>
                                            <p:fltVal val="0.000000"/>
                                          </p:val>
                                        </p:tav>
                                        <p:tav tm="100000">
                                          <p:val>
                                            <p:fltVal val="1.000000"/>
                                          </p:val>
                                        </p:tav>
                                      </p:tavLst>
                                    </p:anim>
                                    <p:animScale>
                                      <p:cBhvr>
                                        <p:cTn id="13" dur="26">
                                          <p:stCondLst>
                                            <p:cond delay="650"/>
                                          </p:stCondLst>
                                        </p:cTn>
                                        <p:tgtEl>
                                          <p:spTgt spid="91168"/>
                                        </p:tgtEl>
                                      </p:cBhvr>
                                      <p:to x="100000" y="60000"/>
                                    </p:animScale>
                                    <p:animScale>
                                      <p:cBhvr>
                                        <p:cTn id="14" dur="166" decel="50000">
                                          <p:stCondLst>
                                            <p:cond delay="676"/>
                                          </p:stCondLst>
                                        </p:cTn>
                                        <p:tgtEl>
                                          <p:spTgt spid="91168"/>
                                        </p:tgtEl>
                                      </p:cBhvr>
                                      <p:to x="100000" y="100000"/>
                                    </p:animScale>
                                    <p:animScale>
                                      <p:cBhvr>
                                        <p:cTn id="15" dur="26">
                                          <p:stCondLst>
                                            <p:cond delay="1312"/>
                                          </p:stCondLst>
                                        </p:cTn>
                                        <p:tgtEl>
                                          <p:spTgt spid="91168"/>
                                        </p:tgtEl>
                                      </p:cBhvr>
                                      <p:to x="100000" y="80000"/>
                                    </p:animScale>
                                    <p:animScale>
                                      <p:cBhvr>
                                        <p:cTn id="16" dur="166" decel="50000">
                                          <p:stCondLst>
                                            <p:cond delay="1338"/>
                                          </p:stCondLst>
                                        </p:cTn>
                                        <p:tgtEl>
                                          <p:spTgt spid="91168"/>
                                        </p:tgtEl>
                                      </p:cBhvr>
                                      <p:to x="100000" y="100000"/>
                                    </p:animScale>
                                    <p:animScale>
                                      <p:cBhvr>
                                        <p:cTn id="17" dur="26">
                                          <p:stCondLst>
                                            <p:cond delay="1642"/>
                                          </p:stCondLst>
                                        </p:cTn>
                                        <p:tgtEl>
                                          <p:spTgt spid="91168"/>
                                        </p:tgtEl>
                                      </p:cBhvr>
                                      <p:to x="100000" y="90000"/>
                                    </p:animScale>
                                    <p:animScale>
                                      <p:cBhvr>
                                        <p:cTn id="18" dur="166" decel="50000">
                                          <p:stCondLst>
                                            <p:cond delay="1668"/>
                                          </p:stCondLst>
                                        </p:cTn>
                                        <p:tgtEl>
                                          <p:spTgt spid="91168"/>
                                        </p:tgtEl>
                                      </p:cBhvr>
                                      <p:to x="100000" y="100000"/>
                                    </p:animScale>
                                    <p:animScale>
                                      <p:cBhvr>
                                        <p:cTn id="19" dur="26">
                                          <p:stCondLst>
                                            <p:cond delay="1808"/>
                                          </p:stCondLst>
                                        </p:cTn>
                                        <p:tgtEl>
                                          <p:spTgt spid="91168"/>
                                        </p:tgtEl>
                                      </p:cBhvr>
                                      <p:to x="100000" y="95000"/>
                                    </p:animScale>
                                    <p:animScale>
                                      <p:cBhvr>
                                        <p:cTn id="20" dur="166" decel="50000">
                                          <p:stCondLst>
                                            <p:cond delay="1834"/>
                                          </p:stCondLst>
                                        </p:cTn>
                                        <p:tgtEl>
                                          <p:spTgt spid="9116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1169"/>
                                        </p:tgtEl>
                                        <p:attrNameLst>
                                          <p:attrName>style.visibility</p:attrName>
                                        </p:attrNameLst>
                                      </p:cBhvr>
                                      <p:to>
                                        <p:strVal val="visible"/>
                                      </p:to>
                                    </p:set>
                                    <p:animEffect transition="in" filter="wipe(down)">
                                      <p:cBhvr>
                                        <p:cTn id="25" dur="580">
                                          <p:stCondLst>
                                            <p:cond delay="0"/>
                                          </p:stCondLst>
                                        </p:cTn>
                                        <p:tgtEl>
                                          <p:spTgt spid="91169"/>
                                        </p:tgtEl>
                                      </p:cBhvr>
                                    </p:animEffect>
                                    <p:anim calcmode="lin" valueType="num">
                                      <p:cBhvr>
                                        <p:cTn id="26" dur="1822" tmFilter="0,0; 0.14,0.36; 0.43,0.73; 0.71,0.91; 1.0,1.0">
                                          <p:stCondLst>
                                            <p:cond delay="0"/>
                                          </p:stCondLst>
                                        </p:cTn>
                                        <p:tgtEl>
                                          <p:spTgt spid="9116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1169"/>
                                        </p:tgtEl>
                                        <p:attrNameLst>
                                          <p:attrName>ppt_y</p:attrName>
                                        </p:attrNameLst>
                                      </p:cBhvr>
                                      <p:tavLst>
                                        <p:tav tm="0" fmla="#ppt_y-sin(pi*$)/3">
                                          <p:val>
                                            <p:fltVal val="0.500000"/>
                                          </p:val>
                                        </p:tav>
                                        <p:tav tm="100000">
                                          <p:val>
                                            <p:fltVal val="1.000000"/>
                                          </p:val>
                                        </p:tav>
                                      </p:tavLst>
                                    </p:anim>
                                    <p:anim calcmode="lin" valueType="num">
                                      <p:cBhvr>
                                        <p:cTn id="28" dur="664" tmFilter="0, 0; 0.125,0.2665; 0.25,0.4; 0.375,0.465; 0.5,0.5;  0.625,0.535; 0.75,0.6; 0.875,0.7335; 1,1">
                                          <p:stCondLst>
                                            <p:cond delay="664"/>
                                          </p:stCondLst>
                                        </p:cTn>
                                        <p:tgtEl>
                                          <p:spTgt spid="91169"/>
                                        </p:tgtEl>
                                        <p:attrNameLst>
                                          <p:attrName>ppt_y</p:attrName>
                                        </p:attrNameLst>
                                      </p:cBhvr>
                                      <p:tavLst>
                                        <p:tav tm="0" fmla="#ppt_y-sin(pi*$)/9">
                                          <p:val>
                                            <p:fltVal val="0.000000"/>
                                          </p:val>
                                        </p:tav>
                                        <p:tav tm="100000">
                                          <p:val>
                                            <p:fltVal val="1.000000"/>
                                          </p:val>
                                        </p:tav>
                                      </p:tavLst>
                                    </p:anim>
                                    <p:anim calcmode="lin" valueType="num">
                                      <p:cBhvr>
                                        <p:cTn id="29" dur="332" tmFilter="0, 0; 0.125,0.2665; 0.25,0.4; 0.375,0.465; 0.5,0.5;  0.625,0.535; 0.75,0.6; 0.875,0.7335; 1,1">
                                          <p:stCondLst>
                                            <p:cond delay="1324"/>
                                          </p:stCondLst>
                                        </p:cTn>
                                        <p:tgtEl>
                                          <p:spTgt spid="91169"/>
                                        </p:tgtEl>
                                        <p:attrNameLst>
                                          <p:attrName>ppt_y</p:attrName>
                                        </p:attrNameLst>
                                      </p:cBhvr>
                                      <p:tavLst>
                                        <p:tav tm="0" fmla="#ppt_y-sin(pi*$)/27">
                                          <p:val>
                                            <p:fltVal val="0.000000"/>
                                          </p:val>
                                        </p:tav>
                                        <p:tav tm="100000">
                                          <p:val>
                                            <p:fltVal val="1.000000"/>
                                          </p:val>
                                        </p:tav>
                                      </p:tavLst>
                                    </p:anim>
                                    <p:anim calcmode="lin" valueType="num">
                                      <p:cBhvr>
                                        <p:cTn id="30" dur="164" tmFilter="0, 0; 0.125,0.2665; 0.25,0.4; 0.375,0.465; 0.5,0.5;  0.625,0.535; 0.75,0.6; 0.875,0.7335; 1,1">
                                          <p:stCondLst>
                                            <p:cond delay="1656"/>
                                          </p:stCondLst>
                                        </p:cTn>
                                        <p:tgtEl>
                                          <p:spTgt spid="91169"/>
                                        </p:tgtEl>
                                        <p:attrNameLst>
                                          <p:attrName>ppt_y</p:attrName>
                                        </p:attrNameLst>
                                      </p:cBhvr>
                                      <p:tavLst>
                                        <p:tav tm="0" fmla="#ppt_y-sin(pi*$)/81">
                                          <p:val>
                                            <p:fltVal val="0.000000"/>
                                          </p:val>
                                        </p:tav>
                                        <p:tav tm="100000">
                                          <p:val>
                                            <p:fltVal val="1.000000"/>
                                          </p:val>
                                        </p:tav>
                                      </p:tavLst>
                                    </p:anim>
                                    <p:animScale>
                                      <p:cBhvr>
                                        <p:cTn id="31" dur="26">
                                          <p:stCondLst>
                                            <p:cond delay="650"/>
                                          </p:stCondLst>
                                        </p:cTn>
                                        <p:tgtEl>
                                          <p:spTgt spid="91169"/>
                                        </p:tgtEl>
                                      </p:cBhvr>
                                      <p:to x="100000" y="60000"/>
                                    </p:animScale>
                                    <p:animScale>
                                      <p:cBhvr>
                                        <p:cTn id="32" dur="166" decel="50000">
                                          <p:stCondLst>
                                            <p:cond delay="676"/>
                                          </p:stCondLst>
                                        </p:cTn>
                                        <p:tgtEl>
                                          <p:spTgt spid="91169"/>
                                        </p:tgtEl>
                                      </p:cBhvr>
                                      <p:to x="100000" y="100000"/>
                                    </p:animScale>
                                    <p:animScale>
                                      <p:cBhvr>
                                        <p:cTn id="33" dur="26">
                                          <p:stCondLst>
                                            <p:cond delay="1312"/>
                                          </p:stCondLst>
                                        </p:cTn>
                                        <p:tgtEl>
                                          <p:spTgt spid="91169"/>
                                        </p:tgtEl>
                                      </p:cBhvr>
                                      <p:to x="100000" y="80000"/>
                                    </p:animScale>
                                    <p:animScale>
                                      <p:cBhvr>
                                        <p:cTn id="34" dur="166" decel="50000">
                                          <p:stCondLst>
                                            <p:cond delay="1338"/>
                                          </p:stCondLst>
                                        </p:cTn>
                                        <p:tgtEl>
                                          <p:spTgt spid="91169"/>
                                        </p:tgtEl>
                                      </p:cBhvr>
                                      <p:to x="100000" y="100000"/>
                                    </p:animScale>
                                    <p:animScale>
                                      <p:cBhvr>
                                        <p:cTn id="35" dur="26">
                                          <p:stCondLst>
                                            <p:cond delay="1642"/>
                                          </p:stCondLst>
                                        </p:cTn>
                                        <p:tgtEl>
                                          <p:spTgt spid="91169"/>
                                        </p:tgtEl>
                                      </p:cBhvr>
                                      <p:to x="100000" y="90000"/>
                                    </p:animScale>
                                    <p:animScale>
                                      <p:cBhvr>
                                        <p:cTn id="36" dur="166" decel="50000">
                                          <p:stCondLst>
                                            <p:cond delay="1668"/>
                                          </p:stCondLst>
                                        </p:cTn>
                                        <p:tgtEl>
                                          <p:spTgt spid="91169"/>
                                        </p:tgtEl>
                                      </p:cBhvr>
                                      <p:to x="100000" y="100000"/>
                                    </p:animScale>
                                    <p:animScale>
                                      <p:cBhvr>
                                        <p:cTn id="37" dur="26">
                                          <p:stCondLst>
                                            <p:cond delay="1808"/>
                                          </p:stCondLst>
                                        </p:cTn>
                                        <p:tgtEl>
                                          <p:spTgt spid="91169"/>
                                        </p:tgtEl>
                                      </p:cBhvr>
                                      <p:to x="100000" y="95000"/>
                                    </p:animScale>
                                    <p:animScale>
                                      <p:cBhvr>
                                        <p:cTn id="38" dur="166" decel="50000">
                                          <p:stCondLst>
                                            <p:cond delay="1834"/>
                                          </p:stCondLst>
                                        </p:cTn>
                                        <p:tgtEl>
                                          <p:spTgt spid="9116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1170"/>
                                        </p:tgtEl>
                                        <p:attrNameLst>
                                          <p:attrName>style.visibility</p:attrName>
                                        </p:attrNameLst>
                                      </p:cBhvr>
                                      <p:to>
                                        <p:strVal val="visible"/>
                                      </p:to>
                                    </p:set>
                                    <p:animEffect transition="in" filter="wipe(down)">
                                      <p:cBhvr>
                                        <p:cTn id="43" dur="580">
                                          <p:stCondLst>
                                            <p:cond delay="0"/>
                                          </p:stCondLst>
                                        </p:cTn>
                                        <p:tgtEl>
                                          <p:spTgt spid="91170"/>
                                        </p:tgtEl>
                                      </p:cBhvr>
                                    </p:animEffect>
                                    <p:anim calcmode="lin" valueType="num">
                                      <p:cBhvr>
                                        <p:cTn id="44" dur="1822" tmFilter="0,0; 0.14,0.36; 0.43,0.73; 0.71,0.91; 1.0,1.0">
                                          <p:stCondLst>
                                            <p:cond delay="0"/>
                                          </p:stCondLst>
                                        </p:cTn>
                                        <p:tgtEl>
                                          <p:spTgt spid="9117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1170"/>
                                        </p:tgtEl>
                                        <p:attrNameLst>
                                          <p:attrName>ppt_y</p:attrName>
                                        </p:attrNameLst>
                                      </p:cBhvr>
                                      <p:tavLst>
                                        <p:tav tm="0" fmla="#ppt_y-sin(pi*$)/3">
                                          <p:val>
                                            <p:fltVal val="0.500000"/>
                                          </p:val>
                                        </p:tav>
                                        <p:tav tm="100000">
                                          <p:val>
                                            <p:fltVal val="1.000000"/>
                                          </p:val>
                                        </p:tav>
                                      </p:tavLst>
                                    </p:anim>
                                    <p:anim calcmode="lin" valueType="num">
                                      <p:cBhvr>
                                        <p:cTn id="46" dur="664" tmFilter="0, 0; 0.125,0.2665; 0.25,0.4; 0.375,0.465; 0.5,0.5;  0.625,0.535; 0.75,0.6; 0.875,0.7335; 1,1">
                                          <p:stCondLst>
                                            <p:cond delay="664"/>
                                          </p:stCondLst>
                                        </p:cTn>
                                        <p:tgtEl>
                                          <p:spTgt spid="91170"/>
                                        </p:tgtEl>
                                        <p:attrNameLst>
                                          <p:attrName>ppt_y</p:attrName>
                                        </p:attrNameLst>
                                      </p:cBhvr>
                                      <p:tavLst>
                                        <p:tav tm="0" fmla="#ppt_y-sin(pi*$)/9">
                                          <p:val>
                                            <p:fltVal val="0.000000"/>
                                          </p:val>
                                        </p:tav>
                                        <p:tav tm="100000">
                                          <p:val>
                                            <p:fltVal val="1.000000"/>
                                          </p:val>
                                        </p:tav>
                                      </p:tavLst>
                                    </p:anim>
                                    <p:anim calcmode="lin" valueType="num">
                                      <p:cBhvr>
                                        <p:cTn id="47" dur="332" tmFilter="0, 0; 0.125,0.2665; 0.25,0.4; 0.375,0.465; 0.5,0.5;  0.625,0.535; 0.75,0.6; 0.875,0.7335; 1,1">
                                          <p:stCondLst>
                                            <p:cond delay="1324"/>
                                          </p:stCondLst>
                                        </p:cTn>
                                        <p:tgtEl>
                                          <p:spTgt spid="91170"/>
                                        </p:tgtEl>
                                        <p:attrNameLst>
                                          <p:attrName>ppt_y</p:attrName>
                                        </p:attrNameLst>
                                      </p:cBhvr>
                                      <p:tavLst>
                                        <p:tav tm="0" fmla="#ppt_y-sin(pi*$)/27">
                                          <p:val>
                                            <p:fltVal val="0.000000"/>
                                          </p:val>
                                        </p:tav>
                                        <p:tav tm="100000">
                                          <p:val>
                                            <p:fltVal val="1.000000"/>
                                          </p:val>
                                        </p:tav>
                                      </p:tavLst>
                                    </p:anim>
                                    <p:anim calcmode="lin" valueType="num">
                                      <p:cBhvr>
                                        <p:cTn id="48" dur="164" tmFilter="0, 0; 0.125,0.2665; 0.25,0.4; 0.375,0.465; 0.5,0.5;  0.625,0.535; 0.75,0.6; 0.875,0.7335; 1,1">
                                          <p:stCondLst>
                                            <p:cond delay="1656"/>
                                          </p:stCondLst>
                                        </p:cTn>
                                        <p:tgtEl>
                                          <p:spTgt spid="91170"/>
                                        </p:tgtEl>
                                        <p:attrNameLst>
                                          <p:attrName>ppt_y</p:attrName>
                                        </p:attrNameLst>
                                      </p:cBhvr>
                                      <p:tavLst>
                                        <p:tav tm="0" fmla="#ppt_y-sin(pi*$)/81">
                                          <p:val>
                                            <p:fltVal val="0.000000"/>
                                          </p:val>
                                        </p:tav>
                                        <p:tav tm="100000">
                                          <p:val>
                                            <p:fltVal val="1.000000"/>
                                          </p:val>
                                        </p:tav>
                                      </p:tavLst>
                                    </p:anim>
                                    <p:animScale>
                                      <p:cBhvr>
                                        <p:cTn id="49" dur="26">
                                          <p:stCondLst>
                                            <p:cond delay="650"/>
                                          </p:stCondLst>
                                        </p:cTn>
                                        <p:tgtEl>
                                          <p:spTgt spid="91170"/>
                                        </p:tgtEl>
                                      </p:cBhvr>
                                      <p:to x="100000" y="60000"/>
                                    </p:animScale>
                                    <p:animScale>
                                      <p:cBhvr>
                                        <p:cTn id="50" dur="166" decel="50000">
                                          <p:stCondLst>
                                            <p:cond delay="676"/>
                                          </p:stCondLst>
                                        </p:cTn>
                                        <p:tgtEl>
                                          <p:spTgt spid="91170"/>
                                        </p:tgtEl>
                                      </p:cBhvr>
                                      <p:to x="100000" y="100000"/>
                                    </p:animScale>
                                    <p:animScale>
                                      <p:cBhvr>
                                        <p:cTn id="51" dur="26">
                                          <p:stCondLst>
                                            <p:cond delay="1312"/>
                                          </p:stCondLst>
                                        </p:cTn>
                                        <p:tgtEl>
                                          <p:spTgt spid="91170"/>
                                        </p:tgtEl>
                                      </p:cBhvr>
                                      <p:to x="100000" y="80000"/>
                                    </p:animScale>
                                    <p:animScale>
                                      <p:cBhvr>
                                        <p:cTn id="52" dur="166" decel="50000">
                                          <p:stCondLst>
                                            <p:cond delay="1338"/>
                                          </p:stCondLst>
                                        </p:cTn>
                                        <p:tgtEl>
                                          <p:spTgt spid="91170"/>
                                        </p:tgtEl>
                                      </p:cBhvr>
                                      <p:to x="100000" y="100000"/>
                                    </p:animScale>
                                    <p:animScale>
                                      <p:cBhvr>
                                        <p:cTn id="53" dur="26">
                                          <p:stCondLst>
                                            <p:cond delay="1642"/>
                                          </p:stCondLst>
                                        </p:cTn>
                                        <p:tgtEl>
                                          <p:spTgt spid="91170"/>
                                        </p:tgtEl>
                                      </p:cBhvr>
                                      <p:to x="100000" y="90000"/>
                                    </p:animScale>
                                    <p:animScale>
                                      <p:cBhvr>
                                        <p:cTn id="54" dur="166" decel="50000">
                                          <p:stCondLst>
                                            <p:cond delay="1668"/>
                                          </p:stCondLst>
                                        </p:cTn>
                                        <p:tgtEl>
                                          <p:spTgt spid="91170"/>
                                        </p:tgtEl>
                                      </p:cBhvr>
                                      <p:to x="100000" y="100000"/>
                                    </p:animScale>
                                    <p:animScale>
                                      <p:cBhvr>
                                        <p:cTn id="55" dur="26">
                                          <p:stCondLst>
                                            <p:cond delay="1808"/>
                                          </p:stCondLst>
                                        </p:cTn>
                                        <p:tgtEl>
                                          <p:spTgt spid="91170"/>
                                        </p:tgtEl>
                                      </p:cBhvr>
                                      <p:to x="100000" y="95000"/>
                                    </p:animScale>
                                    <p:animScale>
                                      <p:cBhvr>
                                        <p:cTn id="56" dur="166" decel="50000">
                                          <p:stCondLst>
                                            <p:cond delay="1834"/>
                                          </p:stCondLst>
                                        </p:cTn>
                                        <p:tgtEl>
                                          <p:spTgt spid="9117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91171"/>
                                        </p:tgtEl>
                                        <p:attrNameLst>
                                          <p:attrName>style.visibility</p:attrName>
                                        </p:attrNameLst>
                                      </p:cBhvr>
                                      <p:to>
                                        <p:strVal val="visible"/>
                                      </p:to>
                                    </p:set>
                                    <p:animEffect transition="in" filter="wipe(down)">
                                      <p:cBhvr>
                                        <p:cTn id="61" dur="580">
                                          <p:stCondLst>
                                            <p:cond delay="0"/>
                                          </p:stCondLst>
                                        </p:cTn>
                                        <p:tgtEl>
                                          <p:spTgt spid="91171"/>
                                        </p:tgtEl>
                                      </p:cBhvr>
                                    </p:animEffect>
                                    <p:anim calcmode="lin" valueType="num">
                                      <p:cBhvr>
                                        <p:cTn id="62" dur="1822" tmFilter="0,0; 0.14,0.36; 0.43,0.73; 0.71,0.91; 1.0,1.0">
                                          <p:stCondLst>
                                            <p:cond delay="0"/>
                                          </p:stCondLst>
                                        </p:cTn>
                                        <p:tgtEl>
                                          <p:spTgt spid="9117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1171"/>
                                        </p:tgtEl>
                                        <p:attrNameLst>
                                          <p:attrName>ppt_y</p:attrName>
                                        </p:attrNameLst>
                                      </p:cBhvr>
                                      <p:tavLst>
                                        <p:tav tm="0" fmla="#ppt_y-sin(pi*$)/3">
                                          <p:val>
                                            <p:fltVal val="0.500000"/>
                                          </p:val>
                                        </p:tav>
                                        <p:tav tm="100000">
                                          <p:val>
                                            <p:fltVal val="1.000000"/>
                                          </p:val>
                                        </p:tav>
                                      </p:tavLst>
                                    </p:anim>
                                    <p:anim calcmode="lin" valueType="num">
                                      <p:cBhvr>
                                        <p:cTn id="64" dur="664" tmFilter="0, 0; 0.125,0.2665; 0.25,0.4; 0.375,0.465; 0.5,0.5;  0.625,0.535; 0.75,0.6; 0.875,0.7335; 1,1">
                                          <p:stCondLst>
                                            <p:cond delay="664"/>
                                          </p:stCondLst>
                                        </p:cTn>
                                        <p:tgtEl>
                                          <p:spTgt spid="91171"/>
                                        </p:tgtEl>
                                        <p:attrNameLst>
                                          <p:attrName>ppt_y</p:attrName>
                                        </p:attrNameLst>
                                      </p:cBhvr>
                                      <p:tavLst>
                                        <p:tav tm="0" fmla="#ppt_y-sin(pi*$)/9">
                                          <p:val>
                                            <p:fltVal val="0.000000"/>
                                          </p:val>
                                        </p:tav>
                                        <p:tav tm="100000">
                                          <p:val>
                                            <p:fltVal val="1.000000"/>
                                          </p:val>
                                        </p:tav>
                                      </p:tavLst>
                                    </p:anim>
                                    <p:anim calcmode="lin" valueType="num">
                                      <p:cBhvr>
                                        <p:cTn id="65" dur="332" tmFilter="0, 0; 0.125,0.2665; 0.25,0.4; 0.375,0.465; 0.5,0.5;  0.625,0.535; 0.75,0.6; 0.875,0.7335; 1,1">
                                          <p:stCondLst>
                                            <p:cond delay="1324"/>
                                          </p:stCondLst>
                                        </p:cTn>
                                        <p:tgtEl>
                                          <p:spTgt spid="91171"/>
                                        </p:tgtEl>
                                        <p:attrNameLst>
                                          <p:attrName>ppt_y</p:attrName>
                                        </p:attrNameLst>
                                      </p:cBhvr>
                                      <p:tavLst>
                                        <p:tav tm="0" fmla="#ppt_y-sin(pi*$)/27">
                                          <p:val>
                                            <p:fltVal val="0.000000"/>
                                          </p:val>
                                        </p:tav>
                                        <p:tav tm="100000">
                                          <p:val>
                                            <p:fltVal val="1.000000"/>
                                          </p:val>
                                        </p:tav>
                                      </p:tavLst>
                                    </p:anim>
                                    <p:anim calcmode="lin" valueType="num">
                                      <p:cBhvr>
                                        <p:cTn id="66" dur="164" tmFilter="0, 0; 0.125,0.2665; 0.25,0.4; 0.375,0.465; 0.5,0.5;  0.625,0.535; 0.75,0.6; 0.875,0.7335; 1,1">
                                          <p:stCondLst>
                                            <p:cond delay="1656"/>
                                          </p:stCondLst>
                                        </p:cTn>
                                        <p:tgtEl>
                                          <p:spTgt spid="91171"/>
                                        </p:tgtEl>
                                        <p:attrNameLst>
                                          <p:attrName>ppt_y</p:attrName>
                                        </p:attrNameLst>
                                      </p:cBhvr>
                                      <p:tavLst>
                                        <p:tav tm="0" fmla="#ppt_y-sin(pi*$)/81">
                                          <p:val>
                                            <p:fltVal val="0.000000"/>
                                          </p:val>
                                        </p:tav>
                                        <p:tav tm="100000">
                                          <p:val>
                                            <p:fltVal val="1.000000"/>
                                          </p:val>
                                        </p:tav>
                                      </p:tavLst>
                                    </p:anim>
                                    <p:animScale>
                                      <p:cBhvr>
                                        <p:cTn id="67" dur="26">
                                          <p:stCondLst>
                                            <p:cond delay="650"/>
                                          </p:stCondLst>
                                        </p:cTn>
                                        <p:tgtEl>
                                          <p:spTgt spid="91171"/>
                                        </p:tgtEl>
                                      </p:cBhvr>
                                      <p:to x="100000" y="60000"/>
                                    </p:animScale>
                                    <p:animScale>
                                      <p:cBhvr>
                                        <p:cTn id="68" dur="166" decel="50000">
                                          <p:stCondLst>
                                            <p:cond delay="676"/>
                                          </p:stCondLst>
                                        </p:cTn>
                                        <p:tgtEl>
                                          <p:spTgt spid="91171"/>
                                        </p:tgtEl>
                                      </p:cBhvr>
                                      <p:to x="100000" y="100000"/>
                                    </p:animScale>
                                    <p:animScale>
                                      <p:cBhvr>
                                        <p:cTn id="69" dur="26">
                                          <p:stCondLst>
                                            <p:cond delay="1312"/>
                                          </p:stCondLst>
                                        </p:cTn>
                                        <p:tgtEl>
                                          <p:spTgt spid="91171"/>
                                        </p:tgtEl>
                                      </p:cBhvr>
                                      <p:to x="100000" y="80000"/>
                                    </p:animScale>
                                    <p:animScale>
                                      <p:cBhvr>
                                        <p:cTn id="70" dur="166" decel="50000">
                                          <p:stCondLst>
                                            <p:cond delay="1338"/>
                                          </p:stCondLst>
                                        </p:cTn>
                                        <p:tgtEl>
                                          <p:spTgt spid="91171"/>
                                        </p:tgtEl>
                                      </p:cBhvr>
                                      <p:to x="100000" y="100000"/>
                                    </p:animScale>
                                    <p:animScale>
                                      <p:cBhvr>
                                        <p:cTn id="71" dur="26">
                                          <p:stCondLst>
                                            <p:cond delay="1642"/>
                                          </p:stCondLst>
                                        </p:cTn>
                                        <p:tgtEl>
                                          <p:spTgt spid="91171"/>
                                        </p:tgtEl>
                                      </p:cBhvr>
                                      <p:to x="100000" y="90000"/>
                                    </p:animScale>
                                    <p:animScale>
                                      <p:cBhvr>
                                        <p:cTn id="72" dur="166" decel="50000">
                                          <p:stCondLst>
                                            <p:cond delay="1668"/>
                                          </p:stCondLst>
                                        </p:cTn>
                                        <p:tgtEl>
                                          <p:spTgt spid="91171"/>
                                        </p:tgtEl>
                                      </p:cBhvr>
                                      <p:to x="100000" y="100000"/>
                                    </p:animScale>
                                    <p:animScale>
                                      <p:cBhvr>
                                        <p:cTn id="73" dur="26">
                                          <p:stCondLst>
                                            <p:cond delay="1808"/>
                                          </p:stCondLst>
                                        </p:cTn>
                                        <p:tgtEl>
                                          <p:spTgt spid="91171"/>
                                        </p:tgtEl>
                                      </p:cBhvr>
                                      <p:to x="100000" y="95000"/>
                                    </p:animScale>
                                    <p:animScale>
                                      <p:cBhvr>
                                        <p:cTn id="74" dur="166" decel="50000">
                                          <p:stCondLst>
                                            <p:cond delay="1834"/>
                                          </p:stCondLst>
                                        </p:cTn>
                                        <p:tgtEl>
                                          <p:spTgt spid="9117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68" grpId="0" bldLvl="0" animBg="1"/>
      <p:bldP spid="91169" grpId="0" bldLvl="0" animBg="1"/>
      <p:bldP spid="91170" grpId="0" bldLvl="0" animBg="1"/>
      <p:bldP spid="91171" grpId="0" bldLvl="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92162" name="Group 2"/>
          <p:cNvGraphicFramePr>
            <a:graphicFrameLocks noGrp="1"/>
          </p:cNvGraphicFramePr>
          <p:nvPr>
            <p:custDataLst>
              <p:tags r:id="rId1"/>
            </p:custDataLst>
          </p:nvPr>
        </p:nvGraphicFramePr>
        <p:xfrm>
          <a:off x="1774825" y="1052513"/>
          <a:ext cx="8569325" cy="5580380"/>
        </p:xfrm>
        <a:graphic>
          <a:graphicData uri="http://schemas.openxmlformats.org/drawingml/2006/table">
            <a:tbl>
              <a:tblPr/>
              <a:tblGrid>
                <a:gridCol w="1513205"/>
                <a:gridCol w="1941195"/>
                <a:gridCol w="2192655"/>
                <a:gridCol w="2922270"/>
              </a:tblGrid>
              <a:tr h="94488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模式</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西方模式</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a:t>
                      </a: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英国</a:t>
                      </a:r>
                      <a:r>
                        <a:rPr kumimoji="0" lang="zh-CN" alt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a:t>
                      </a:r>
                      <a:endParaRPr kumimoji="0" lang="zh-CN" alt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斯大林模式</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中国特色社会主义模式</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生产资料</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所有制</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生产资料私有制</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生产资料公有制</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以公有制为主体，多种经济所有制成分并存</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r>
              <a:tr h="94488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工业化</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道路</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先轻工业后重工业</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优先发展重工业</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农、轻、重协调</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r>
              <a:tr h="94742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农业制度</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资本主义大农场</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集体化农庄</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家庭联产承包责任</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经济体制</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市场经济体制</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高度集中的计划经济体制</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rPr>
                        <a:t>社会主义市场经济体制</a:t>
                      </a:r>
                      <a:endParaRPr kumimoji="0" lang="zh-CN" sz="2800" b="1" i="0" u="none" strike="noStrike" cap="none" normalizeH="0" baseline="0" smtClean="0">
                        <a:ln>
                          <a:noFill/>
                        </a:ln>
                        <a:solidFill>
                          <a:schemeClr val="accent3">
                            <a:lumMod val="50000"/>
                          </a:schemeClr>
                        </a:solidFill>
                        <a:effectLst/>
                        <a:latin typeface="Times New Roman" panose="02020603050405020304" charset="0"/>
                        <a:ea typeface="楷体_GB2312" pitchFamily="49" charset="-122"/>
                      </a:endParaRPr>
                    </a:p>
                  </a:txBody>
                  <a:tcPr marT="45711" marB="45711" anchor="ct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r>
            </a:tbl>
          </a:graphicData>
        </a:graphic>
      </p:graphicFrame>
      <p:sp>
        <p:nvSpPr>
          <p:cNvPr id="92194" name="Text Box 36"/>
          <p:cNvSpPr txBox="1"/>
          <p:nvPr/>
        </p:nvSpPr>
        <p:spPr>
          <a:xfrm>
            <a:off x="1255395" y="345440"/>
            <a:ext cx="8909050" cy="645160"/>
          </a:xfrm>
          <a:prstGeom prst="rect">
            <a:avLst/>
          </a:prstGeom>
          <a:noFill/>
          <a:ln w="34925" cap="flat" cmpd="sng">
            <a:solidFill>
              <a:schemeClr val="bg1"/>
            </a:solidFill>
            <a:prstDash val="solid"/>
            <a:miter/>
            <a:headEnd type="none" w="med" len="med"/>
            <a:tailEnd type="none" w="med" len="med"/>
          </a:ln>
        </p:spPr>
        <p:txBody>
          <a:bodyPr wrap="square" anchor="t" anchorCtr="0">
            <a:spAutoFit/>
          </a:bodyPr>
          <a:p>
            <a:pPr algn="ctr">
              <a:spcBef>
                <a:spcPct val="50000"/>
              </a:spcBef>
            </a:pPr>
            <a:r>
              <a:rPr lang="zh-CN" altLang="en-US" sz="3600" dirty="0">
                <a:solidFill>
                  <a:schemeClr val="accent3">
                    <a:lumMod val="50000"/>
                  </a:schemeClr>
                </a:solidFill>
                <a:latin typeface="Times New Roman" panose="02020603050405020304" charset="0"/>
                <a:ea typeface="华文行楷" panose="02010800040101010101" charset="-122"/>
              </a:rPr>
              <a:t>世界历史上三大经济发展模式的比较</a:t>
            </a:r>
            <a:endParaRPr lang="zh-CN" altLang="en-US" sz="3600" dirty="0">
              <a:solidFill>
                <a:schemeClr val="accent3">
                  <a:lumMod val="50000"/>
                </a:schemeClr>
              </a:solidFill>
              <a:latin typeface="Times New Roman" panose="02020603050405020304" charset="0"/>
              <a:ea typeface="华文行楷" panose="020108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4"/>
                                        </p:tgtEl>
                                        <p:attrNameLst>
                                          <p:attrName>style.visibility</p:attrName>
                                        </p:attrNameLst>
                                      </p:cBhvr>
                                      <p:to>
                                        <p:strVal val="visible"/>
                                      </p:to>
                                    </p:set>
                                    <p:anim calcmode="lin" valueType="num">
                                      <p:cBhvr additive="base">
                                        <p:cTn id="7" dur="500" fill="hold"/>
                                        <p:tgtEl>
                                          <p:spTgt spid="92194"/>
                                        </p:tgtEl>
                                        <p:attrNameLst>
                                          <p:attrName>ppt_x</p:attrName>
                                        </p:attrNameLst>
                                      </p:cBhvr>
                                      <p:tavLst>
                                        <p:tav tm="0">
                                          <p:val>
                                            <p:strVal val="#ppt_x"/>
                                          </p:val>
                                        </p:tav>
                                        <p:tav tm="100000">
                                          <p:val>
                                            <p:strVal val="#ppt_x"/>
                                          </p:val>
                                        </p:tav>
                                      </p:tavLst>
                                    </p:anim>
                                    <p:anim calcmode="lin" valueType="num">
                                      <p:cBhvr additive="base">
                                        <p:cTn id="8" dur="500" fill="hold"/>
                                        <p:tgtEl>
                                          <p:spTgt spid="92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92162"/>
                                        </p:tgtEl>
                                        <p:attrNameLst>
                                          <p:attrName>style.visibility</p:attrName>
                                        </p:attrNameLst>
                                      </p:cBhvr>
                                      <p:to>
                                        <p:strVal val="visible"/>
                                      </p:to>
                                    </p:set>
                                    <p:animEffect transition="in" filter="box(in)">
                                      <p:cBhvr>
                                        <p:cTn id="13" dur="500"/>
                                        <p:tgtEl>
                                          <p:spTgt spid="92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4" grpId="0" bldLvl="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93186" name="Group 2"/>
          <p:cNvGraphicFramePr>
            <a:graphicFrameLocks noGrp="1"/>
          </p:cNvGraphicFramePr>
          <p:nvPr/>
        </p:nvGraphicFramePr>
        <p:xfrm>
          <a:off x="1524000" y="1066800"/>
          <a:ext cx="9144000" cy="5267325"/>
        </p:xfrm>
        <a:graphic>
          <a:graphicData uri="http://schemas.openxmlformats.org/drawingml/2006/table">
            <a:tbl>
              <a:tblPr/>
              <a:tblGrid>
                <a:gridCol w="1205230"/>
                <a:gridCol w="3442970"/>
                <a:gridCol w="449580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800" b="1" i="0" u="none" strike="noStrike" cap="none" normalizeH="0" baseline="0" smtClean="0">
                        <a:ln>
                          <a:noFill/>
                        </a:ln>
                        <a:solidFill>
                          <a:schemeClr val="tx1"/>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FF0000"/>
                          </a:solidFill>
                          <a:effectLst>
                            <a:outerShdw blurRad="38100" dist="38100" dir="2700000" algn="tl">
                              <a:srgbClr val="C0C0C0"/>
                            </a:outerShdw>
                          </a:effectLst>
                          <a:latin typeface="Times New Roman" panose="02020603050405020304" charset="0"/>
                          <a:ea typeface="黑体" panose="02010609060101010101" charset="-122"/>
                        </a:rPr>
                        <a:t>资本主义的市场经济</a:t>
                      </a:r>
                      <a:endParaRPr kumimoji="0" lang="zh-CN" sz="2800" b="1" i="0" u="none" strike="noStrike" cap="none" normalizeH="0" baseline="0" smtClean="0">
                        <a:ln>
                          <a:noFill/>
                        </a:ln>
                        <a:solidFill>
                          <a:srgbClr val="FF0000"/>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FF0000"/>
                          </a:solidFill>
                          <a:effectLst>
                            <a:outerShdw blurRad="38100" dist="38100" dir="2700000" algn="tl">
                              <a:srgbClr val="C0C0C0"/>
                            </a:outerShdw>
                          </a:effectLst>
                          <a:latin typeface="Times New Roman" panose="02020603050405020304" charset="0"/>
                          <a:ea typeface="黑体" panose="02010609060101010101" charset="-122"/>
                        </a:rPr>
                        <a:t>社会主义的市场经济</a:t>
                      </a:r>
                      <a:endParaRPr kumimoji="0" lang="zh-CN" sz="2800" b="1" i="0" u="none" strike="noStrike" cap="none" normalizeH="0" baseline="0" smtClean="0">
                        <a:ln>
                          <a:noFill/>
                        </a:ln>
                        <a:solidFill>
                          <a:srgbClr val="FF0000"/>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5779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FF0000"/>
                          </a:solidFill>
                          <a:effectLst>
                            <a:outerShdw blurRad="38100" dist="38100" dir="2700000" algn="tl">
                              <a:srgbClr val="C0C0C0"/>
                            </a:outerShdw>
                          </a:effectLst>
                          <a:latin typeface="Times New Roman" panose="02020603050405020304" charset="0"/>
                          <a:ea typeface="黑体" panose="02010609060101010101" charset="-122"/>
                        </a:rPr>
                        <a:t>所有制形式</a:t>
                      </a:r>
                      <a:endParaRPr kumimoji="0" lang="zh-CN" sz="2800" b="1" i="0" u="none" strike="noStrike" cap="none" normalizeH="0" baseline="0" smtClean="0">
                        <a:ln>
                          <a:noFill/>
                        </a:ln>
                        <a:solidFill>
                          <a:srgbClr val="FF0000"/>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000000"/>
                          </a:solidFill>
                          <a:effectLst>
                            <a:outerShdw blurRad="38100" dist="38100" dir="2700000" algn="tl">
                              <a:srgbClr val="C0C0C0"/>
                            </a:outerShdw>
                          </a:effectLst>
                          <a:latin typeface="Times New Roman" panose="02020603050405020304" charset="0"/>
                          <a:ea typeface="黑体" panose="02010609060101010101" charset="-122"/>
                        </a:rPr>
                        <a:t>以生产资料</a:t>
                      </a:r>
                      <a:r>
                        <a:rPr kumimoji="0" lang="zh-CN" sz="2800" b="1" i="0" u="none" strike="noStrike" cap="none" normalizeH="0" baseline="0" smtClean="0">
                          <a:ln>
                            <a:noFill/>
                          </a:ln>
                          <a:solidFill>
                            <a:srgbClr val="FF0000"/>
                          </a:solidFill>
                          <a:effectLst>
                            <a:outerShdw blurRad="38100" dist="38100" dir="2700000" algn="tl">
                              <a:srgbClr val="C0C0C0"/>
                            </a:outerShdw>
                          </a:effectLst>
                          <a:latin typeface="Times New Roman" panose="02020603050405020304" charset="0"/>
                          <a:ea typeface="黑体" panose="02010609060101010101" charset="-122"/>
                        </a:rPr>
                        <a:t>私有制</a:t>
                      </a:r>
                      <a:endParaRPr kumimoji="0" lang="zh-CN" sz="2800" b="1" i="0" u="none" strike="noStrike" cap="none" normalizeH="0" baseline="0" smtClean="0">
                        <a:ln>
                          <a:noFill/>
                        </a:ln>
                        <a:solidFill>
                          <a:srgbClr val="FF0000"/>
                        </a:solidFill>
                        <a:effectLst>
                          <a:outerShdw blurRad="38100" dist="38100" dir="2700000" algn="tl">
                            <a:srgbClr val="C0C0C0"/>
                          </a:outerShdw>
                        </a:effectLst>
                        <a:latin typeface="Times New Roman" panose="02020603050405020304" charset="0"/>
                        <a:ea typeface="黑体" panose="02010609060101010101"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000000"/>
                          </a:solidFill>
                          <a:effectLst>
                            <a:outerShdw blurRad="38100" dist="38100" dir="2700000" algn="tl">
                              <a:srgbClr val="C0C0C0"/>
                            </a:outerShdw>
                          </a:effectLst>
                          <a:latin typeface="Times New Roman" panose="02020603050405020304" charset="0"/>
                          <a:ea typeface="黑体" panose="02010609060101010101" charset="-122"/>
                        </a:rPr>
                        <a:t>为基础</a:t>
                      </a:r>
                      <a:endParaRPr kumimoji="0" lang="zh-CN" sz="2800" b="1" i="0" u="none" strike="noStrike" cap="none" normalizeH="0" baseline="0" smtClean="0">
                        <a:ln>
                          <a:noFill/>
                        </a:ln>
                        <a:solidFill>
                          <a:schemeClr val="tx1"/>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000000"/>
                          </a:solidFill>
                          <a:effectLst>
                            <a:outerShdw blurRad="38100" dist="38100" dir="2700000" algn="tl">
                              <a:srgbClr val="C0C0C0"/>
                            </a:outerShdw>
                          </a:effectLst>
                          <a:latin typeface="Times New Roman" panose="02020603050405020304" charset="0"/>
                          <a:ea typeface="黑体" panose="02010609060101010101" charset="-122"/>
                        </a:rPr>
                        <a:t>以生产资料</a:t>
                      </a:r>
                      <a:r>
                        <a:rPr kumimoji="0" lang="zh-CN" sz="2800" b="1" i="0" u="none" strike="noStrike" cap="none" normalizeH="0" baseline="0" smtClean="0">
                          <a:ln>
                            <a:noFill/>
                          </a:ln>
                          <a:solidFill>
                            <a:srgbClr val="FF0000"/>
                          </a:solidFill>
                          <a:effectLst>
                            <a:outerShdw blurRad="38100" dist="38100" dir="2700000" algn="tl">
                              <a:srgbClr val="C0C0C0"/>
                            </a:outerShdw>
                          </a:effectLst>
                          <a:latin typeface="Times New Roman" panose="02020603050405020304" charset="0"/>
                          <a:ea typeface="黑体" panose="02010609060101010101" charset="-122"/>
                        </a:rPr>
                        <a:t>公有制</a:t>
                      </a:r>
                      <a:endParaRPr kumimoji="0" lang="zh-CN" sz="2800" b="1" i="0" u="none" strike="noStrike" cap="none" normalizeH="0" baseline="0" smtClean="0">
                        <a:ln>
                          <a:noFill/>
                        </a:ln>
                        <a:solidFill>
                          <a:srgbClr val="FF0000"/>
                        </a:solidFill>
                        <a:effectLst>
                          <a:outerShdw blurRad="38100" dist="38100" dir="2700000" algn="tl">
                            <a:srgbClr val="C0C0C0"/>
                          </a:outerShdw>
                        </a:effectLst>
                        <a:latin typeface="Times New Roman" panose="02020603050405020304" charset="0"/>
                        <a:ea typeface="黑体" panose="02010609060101010101"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FF0000"/>
                          </a:solidFill>
                          <a:effectLst>
                            <a:outerShdw blurRad="38100" dist="38100" dir="2700000" algn="tl">
                              <a:srgbClr val="C0C0C0"/>
                            </a:outerShdw>
                          </a:effectLst>
                          <a:latin typeface="Times New Roman" panose="02020603050405020304" charset="0"/>
                          <a:ea typeface="黑体" panose="02010609060101010101" charset="-122"/>
                        </a:rPr>
                        <a:t>为</a:t>
                      </a:r>
                      <a:r>
                        <a:rPr kumimoji="0" lang="zh-CN" sz="2800" b="1" i="0" u="none" strike="noStrike" cap="none" normalizeH="0" baseline="0" smtClean="0">
                          <a:ln>
                            <a:noFill/>
                          </a:ln>
                          <a:solidFill>
                            <a:srgbClr val="000000"/>
                          </a:solidFill>
                          <a:effectLst>
                            <a:outerShdw blurRad="38100" dist="38100" dir="2700000" algn="tl">
                              <a:srgbClr val="C0C0C0"/>
                            </a:outerShdw>
                          </a:effectLst>
                          <a:latin typeface="Times New Roman" panose="02020603050405020304" charset="0"/>
                          <a:ea typeface="黑体" panose="02010609060101010101" charset="-122"/>
                        </a:rPr>
                        <a:t>基础</a:t>
                      </a:r>
                      <a:endParaRPr kumimoji="0" lang="zh-CN" sz="2800" b="1" i="0" u="none" strike="noStrike" cap="none" normalizeH="0" baseline="0" smtClean="0">
                        <a:ln>
                          <a:noFill/>
                        </a:ln>
                        <a:solidFill>
                          <a:schemeClr val="tx1"/>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79959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FF0000"/>
                          </a:solidFill>
                          <a:effectLst>
                            <a:outerShdw blurRad="38100" dist="38100" dir="2700000" algn="tl">
                              <a:srgbClr val="C0C0C0"/>
                            </a:outerShdw>
                          </a:effectLst>
                          <a:latin typeface="Times New Roman" panose="02020603050405020304" charset="0"/>
                          <a:ea typeface="黑体" panose="02010609060101010101" charset="-122"/>
                        </a:rPr>
                        <a:t>生产目的</a:t>
                      </a:r>
                      <a:endParaRPr kumimoji="0" lang="zh-CN" sz="2800" b="1" i="0" u="none" strike="noStrike" cap="none" normalizeH="0" baseline="0" smtClean="0">
                        <a:ln>
                          <a:noFill/>
                        </a:ln>
                        <a:solidFill>
                          <a:srgbClr val="FF0000"/>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2800" b="1" i="0" u="none" strike="noStrike" cap="none" normalizeH="0" baseline="0" smtClean="0">
                          <a:ln>
                            <a:noFill/>
                          </a:ln>
                          <a:solidFill>
                            <a:srgbClr val="0000FF"/>
                          </a:solidFill>
                          <a:effectLst>
                            <a:outerShdw blurRad="38100" dist="38100" dir="2700000" algn="tl">
                              <a:srgbClr val="C0C0C0"/>
                            </a:outerShdw>
                          </a:effectLst>
                          <a:latin typeface="Times New Roman" panose="02020603050405020304" charset="0"/>
                          <a:ea typeface="黑体" panose="02010609060101010101" charset="-122"/>
                        </a:rPr>
                        <a:t>   </a:t>
                      </a:r>
                      <a:endParaRPr kumimoji="0" lang="zh-CN" altLang="zh-CN" sz="28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charset="0"/>
                        <a:ea typeface="黑体" panose="02010609060101010101"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2800" b="1" i="0" u="none" strike="noStrike" cap="none" normalizeH="0" baseline="0" smtClean="0">
                        <a:ln>
                          <a:noFill/>
                        </a:ln>
                        <a:solidFill>
                          <a:schemeClr val="tx1"/>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FF0000"/>
                          </a:solidFill>
                          <a:effectLst>
                            <a:outerShdw blurRad="38100" dist="38100" dir="2700000" algn="tl">
                              <a:srgbClr val="C0C0C0"/>
                            </a:outerShdw>
                          </a:effectLst>
                          <a:latin typeface="Times New Roman" panose="02020603050405020304" charset="0"/>
                          <a:ea typeface="黑体" panose="02010609060101010101" charset="-122"/>
                        </a:rPr>
                        <a:t>影响</a:t>
                      </a:r>
                      <a:endParaRPr kumimoji="0" lang="zh-CN" sz="2800" b="1" i="0" u="none" strike="noStrike" cap="none" normalizeH="0" baseline="0" smtClean="0">
                        <a:ln>
                          <a:noFill/>
                        </a:ln>
                        <a:solidFill>
                          <a:srgbClr val="FF0000"/>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charset="0"/>
                          <a:ea typeface="黑体" panose="02010609060101010101" charset="-122"/>
                        </a:rPr>
                        <a:t>资本主义市场经济是盲目的，易引起经济危机</a:t>
                      </a:r>
                      <a:endParaRPr kumimoji="0" lang="zh-CN" sz="2800" b="1" i="0" u="none" strike="noStrike" cap="none" normalizeH="0" baseline="0" smtClean="0">
                        <a:ln>
                          <a:noFill/>
                        </a:ln>
                        <a:solidFill>
                          <a:schemeClr val="tx1"/>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800" b="1" i="0" u="none" strike="noStrike" cap="none" normalizeH="0" baseline="0" smtClean="0">
                          <a:ln>
                            <a:noFill/>
                          </a:ln>
                          <a:solidFill>
                            <a:srgbClr val="000000"/>
                          </a:solidFill>
                          <a:effectLst>
                            <a:outerShdw blurRad="38100" dist="38100" dir="2700000" algn="tl">
                              <a:srgbClr val="C0C0C0"/>
                            </a:outerShdw>
                          </a:effectLst>
                          <a:latin typeface="Times New Roman" panose="02020603050405020304" charset="0"/>
                          <a:ea typeface="黑体" panose="02010609060101010101" charset="-122"/>
                        </a:rPr>
                        <a:t>社会主义市场经济下，国家能实现强有力的宏观调控</a:t>
                      </a:r>
                      <a:endParaRPr kumimoji="0" lang="zh-CN" sz="2800" b="1" i="0" u="none" strike="noStrike" cap="none" normalizeH="0" baseline="0" smtClean="0">
                        <a:ln>
                          <a:noFill/>
                        </a:ln>
                        <a:solidFill>
                          <a:schemeClr val="tx1"/>
                        </a:solidFill>
                        <a:effectLst>
                          <a:outerShdw blurRad="38100" dist="38100" dir="2700000" algn="tl">
                            <a:srgbClr val="C0C0C0"/>
                          </a:outerShdw>
                        </a:effectLst>
                        <a:latin typeface="Arial" panose="020B0604020202020204" pitchFamily="34" charset="0"/>
                        <a:ea typeface="黑体" panose="02010609060101010101" charset="-122"/>
                      </a:endParaRPr>
                    </a:p>
                  </a:txBody>
                  <a:tcPr marT="45715" marB="4571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3208" name="Text Box 24"/>
          <p:cNvSpPr txBox="1">
            <a:spLocks noChangeArrowheads="1"/>
          </p:cNvSpPr>
          <p:nvPr/>
        </p:nvSpPr>
        <p:spPr bwMode="auto">
          <a:xfrm>
            <a:off x="955040" y="0"/>
            <a:ext cx="8915400" cy="1076325"/>
          </a:xfrm>
          <a:prstGeom prst="rect">
            <a:avLst/>
          </a:prstGeom>
          <a:noFill/>
          <a:ln w="9525">
            <a:noFill/>
            <a:miter lim="800000"/>
          </a:ln>
          <a:effectLst/>
        </p:spPr>
        <p:txBody>
          <a:bodyPr>
            <a:spAutoFit/>
          </a:bodyPr>
          <a:lstStyle/>
          <a:p>
            <a:pPr marR="0" defTabSz="914400">
              <a:spcBef>
                <a:spcPct val="50000"/>
              </a:spcBef>
              <a:buClrTx/>
              <a:buSzTx/>
              <a:buFontTx/>
              <a:buNone/>
              <a:defRPr/>
            </a:pPr>
            <a:r>
              <a:rPr kumimoji="0" lang="zh-CN" sz="3200" u="sng" kern="1200" cap="none" spc="0" normalizeH="0" baseline="0" noProof="0">
                <a:solidFill>
                  <a:srgbClr val="0000FF"/>
                </a:solidFill>
                <a:effectLst>
                  <a:outerShdw blurRad="38100" dist="38100" dir="2700000" algn="tl">
                    <a:srgbClr val="C0C0C0"/>
                  </a:outerShdw>
                </a:effectLst>
                <a:latin typeface="Arial" panose="020B0604020202020204" pitchFamily="34" charset="0"/>
                <a:ea typeface="华文行楷" panose="02010800040101010101" charset="-122"/>
                <a:cs typeface="+mn-cs"/>
              </a:rPr>
              <a:t>延伸</a:t>
            </a:r>
            <a:r>
              <a:rPr kumimoji="0" lang="zh-CN" sz="3200" kern="1200" cap="none" spc="0" normalizeH="0" baseline="0" noProof="0">
                <a:solidFill>
                  <a:srgbClr val="0000FF"/>
                </a:solidFill>
                <a:effectLst>
                  <a:outerShdw blurRad="38100" dist="38100" dir="2700000" algn="tl">
                    <a:srgbClr val="C0C0C0"/>
                  </a:outerShdw>
                </a:effectLst>
                <a:latin typeface="Arial" panose="020B0604020202020204" pitchFamily="34" charset="0"/>
                <a:ea typeface="华文行楷" panose="02010800040101010101" charset="-122"/>
                <a:cs typeface="+mn-cs"/>
              </a:rPr>
              <a:t>：资本主义国家和社会主义国家的市场经济的比较。</a:t>
            </a:r>
            <a:endParaRPr kumimoji="0" lang="zh-CN" sz="3200" kern="1200" cap="none" spc="0" normalizeH="0" baseline="0" noProof="0">
              <a:solidFill>
                <a:srgbClr val="0000FF"/>
              </a:solidFill>
              <a:effectLst>
                <a:outerShdw blurRad="38100" dist="38100" dir="2700000" algn="tl">
                  <a:srgbClr val="C0C0C0"/>
                </a:outerShdw>
              </a:effectLst>
              <a:latin typeface="Arial" panose="020B0604020202020204" pitchFamily="34" charset="0"/>
              <a:ea typeface="华文行楷" panose="02010800040101010101" charset="-122"/>
              <a:cs typeface="+mn-cs"/>
            </a:endParaRPr>
          </a:p>
        </p:txBody>
      </p:sp>
      <p:sp>
        <p:nvSpPr>
          <p:cNvPr id="93209" name="Text Box 25"/>
          <p:cNvSpPr txBox="1">
            <a:spLocks noChangeArrowheads="1"/>
          </p:cNvSpPr>
          <p:nvPr/>
        </p:nvSpPr>
        <p:spPr bwMode="auto">
          <a:xfrm>
            <a:off x="2746375" y="3381375"/>
            <a:ext cx="3733800" cy="1322070"/>
          </a:xfrm>
          <a:prstGeom prst="rect">
            <a:avLst/>
          </a:prstGeom>
          <a:noFill/>
          <a:ln w="9525">
            <a:noFill/>
            <a:miter lim="800000"/>
          </a:ln>
          <a:effectLst/>
        </p:spPr>
        <p:txBody>
          <a:bodyPr>
            <a:spAutoFit/>
          </a:bodyPr>
          <a:lstStyle/>
          <a:p>
            <a:pPr marR="0" algn="ctr" defTabSz="914400">
              <a:spcBef>
                <a:spcPct val="50000"/>
              </a:spcBef>
              <a:buClrTx/>
              <a:buSzTx/>
              <a:buFontTx/>
              <a:buNone/>
              <a:defRPr/>
            </a:pPr>
            <a:r>
              <a:rPr kumimoji="0" lang="zh-CN" sz="3200" kern="1200" cap="none" spc="0" normalizeH="0" baseline="0" noProof="0">
                <a:solidFill>
                  <a:srgbClr val="A50021"/>
                </a:solidFill>
                <a:effectLst>
                  <a:outerShdw blurRad="38100" dist="38100" dir="2700000" algn="tl">
                    <a:srgbClr val="C0C0C0"/>
                  </a:outerShdw>
                </a:effectLst>
                <a:latin typeface="Arial" panose="020B0604020202020204" pitchFamily="34" charset="0"/>
                <a:ea typeface="黑体" panose="02010609060101010101" charset="-122"/>
                <a:cs typeface="+mn-cs"/>
              </a:rPr>
              <a:t>资本家获得</a:t>
            </a:r>
            <a:endParaRPr kumimoji="0" lang="zh-CN" sz="3200" kern="1200" cap="none" spc="0" normalizeH="0" baseline="0" noProof="0">
              <a:solidFill>
                <a:srgbClr val="A50021"/>
              </a:solidFill>
              <a:effectLst>
                <a:outerShdw blurRad="38100" dist="38100" dir="2700000" algn="tl">
                  <a:srgbClr val="C0C0C0"/>
                </a:outerShdw>
              </a:effectLst>
              <a:latin typeface="Arial" panose="020B0604020202020204" pitchFamily="34" charset="0"/>
              <a:ea typeface="黑体" panose="02010609060101010101" charset="-122"/>
              <a:cs typeface="+mn-cs"/>
            </a:endParaRPr>
          </a:p>
          <a:p>
            <a:pPr marR="0" algn="ctr" defTabSz="914400">
              <a:spcBef>
                <a:spcPct val="50000"/>
              </a:spcBef>
              <a:buClrTx/>
              <a:buSzTx/>
              <a:buFontTx/>
              <a:buNone/>
              <a:defRPr/>
            </a:pPr>
            <a:r>
              <a:rPr kumimoji="0" lang="zh-CN" sz="3200" kern="1200" cap="none" spc="0" normalizeH="0" baseline="0" noProof="0">
                <a:solidFill>
                  <a:srgbClr val="A50021"/>
                </a:solidFill>
                <a:effectLst>
                  <a:outerShdw blurRad="38100" dist="38100" dir="2700000" algn="tl">
                    <a:srgbClr val="C0C0C0"/>
                  </a:outerShdw>
                </a:effectLst>
                <a:latin typeface="Arial" panose="020B0604020202020204" pitchFamily="34" charset="0"/>
                <a:ea typeface="黑体" panose="02010609060101010101" charset="-122"/>
                <a:cs typeface="+mn-cs"/>
              </a:rPr>
              <a:t>剩余价值</a:t>
            </a:r>
            <a:endParaRPr kumimoji="0" lang="zh-CN" sz="3200" kern="1200" cap="none" spc="0" normalizeH="0" baseline="0" noProof="0">
              <a:solidFill>
                <a:srgbClr val="A50021"/>
              </a:solidFill>
              <a:effectLst>
                <a:outerShdw blurRad="38100" dist="38100" dir="2700000" algn="tl">
                  <a:srgbClr val="C0C0C0"/>
                </a:outerShdw>
              </a:effectLst>
              <a:latin typeface="Arial" panose="020B0604020202020204" pitchFamily="34" charset="0"/>
              <a:ea typeface="黑体" panose="02010609060101010101" charset="-122"/>
              <a:cs typeface="+mn-cs"/>
            </a:endParaRPr>
          </a:p>
        </p:txBody>
      </p:sp>
      <p:sp>
        <p:nvSpPr>
          <p:cNvPr id="93210" name="Text Box 26"/>
          <p:cNvSpPr txBox="1">
            <a:spLocks noChangeArrowheads="1"/>
          </p:cNvSpPr>
          <p:nvPr/>
        </p:nvSpPr>
        <p:spPr bwMode="auto">
          <a:xfrm>
            <a:off x="7112000" y="3695700"/>
            <a:ext cx="2667000" cy="583565"/>
          </a:xfrm>
          <a:prstGeom prst="rect">
            <a:avLst/>
          </a:prstGeom>
          <a:noFill/>
          <a:ln w="9525">
            <a:noFill/>
            <a:miter lim="800000"/>
          </a:ln>
          <a:effectLst/>
        </p:spPr>
        <p:txBody>
          <a:bodyPr>
            <a:spAutoFit/>
          </a:bodyPr>
          <a:lstStyle/>
          <a:p>
            <a:pPr marR="0" defTabSz="914400">
              <a:spcBef>
                <a:spcPct val="50000"/>
              </a:spcBef>
              <a:buClrTx/>
              <a:buSzTx/>
              <a:buFontTx/>
              <a:buNone/>
              <a:defRPr/>
            </a:pPr>
            <a:r>
              <a:rPr kumimoji="0" lang="zh-CN" sz="3200" kern="1200" cap="none" spc="0" normalizeH="0" baseline="0" noProof="0">
                <a:solidFill>
                  <a:srgbClr val="A50021"/>
                </a:solidFill>
                <a:effectLst>
                  <a:outerShdw blurRad="38100" dist="38100" dir="2700000" algn="tl">
                    <a:srgbClr val="C0C0C0"/>
                  </a:outerShdw>
                </a:effectLst>
                <a:latin typeface="Arial" panose="020B0604020202020204" pitchFamily="34" charset="0"/>
                <a:ea typeface="黑体" panose="02010609060101010101" charset="-122"/>
                <a:cs typeface="+mn-cs"/>
              </a:rPr>
              <a:t>实现共同富裕</a:t>
            </a:r>
            <a:endParaRPr kumimoji="0" lang="zh-CN" sz="3200" kern="1200" cap="none" spc="0" normalizeH="0" baseline="0" noProof="0">
              <a:solidFill>
                <a:srgbClr val="A50021"/>
              </a:solidFill>
              <a:effectLst>
                <a:outerShdw blurRad="38100" dist="38100" dir="2700000" algn="tl">
                  <a:srgbClr val="C0C0C0"/>
                </a:outerShdw>
              </a:effectLst>
              <a:latin typeface="Arial" panose="020B0604020202020204" pitchFamily="34" charset="0"/>
              <a:ea typeface="黑体" panose="0201060906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3209"/>
                                        </p:tgtEl>
                                        <p:attrNameLst>
                                          <p:attrName>style.visibility</p:attrName>
                                        </p:attrNameLst>
                                      </p:cBhvr>
                                      <p:to>
                                        <p:strVal val="visible"/>
                                      </p:to>
                                    </p:set>
                                    <p:animEffect transition="in" filter="strips(downLeft)">
                                      <p:cBhvr>
                                        <p:cTn id="7" dur="500"/>
                                        <p:tgtEl>
                                          <p:spTgt spid="93209"/>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3210"/>
                                        </p:tgtEl>
                                        <p:attrNameLst>
                                          <p:attrName>style.visibility</p:attrName>
                                        </p:attrNameLst>
                                      </p:cBhvr>
                                      <p:to>
                                        <p:strVal val="visible"/>
                                      </p:to>
                                    </p:set>
                                    <p:animEffect transition="in" filter="fade">
                                      <p:cBhvr>
                                        <p:cTn id="12" dur="800" decel="100000"/>
                                        <p:tgtEl>
                                          <p:spTgt spid="93210"/>
                                        </p:tgtEl>
                                      </p:cBhvr>
                                    </p:animEffect>
                                    <p:anim calcmode="lin" valueType="num">
                                      <p:cBhvr>
                                        <p:cTn id="13" dur="800" decel="100000" fill="hold"/>
                                        <p:tgtEl>
                                          <p:spTgt spid="93210"/>
                                        </p:tgtEl>
                                        <p:attrNameLst>
                                          <p:attrName>style.rotation</p:attrName>
                                        </p:attrNameLst>
                                      </p:cBhvr>
                                      <p:tavLst>
                                        <p:tav tm="0">
                                          <p:val>
                                            <p:fltVal val="-90.000000"/>
                                          </p:val>
                                        </p:tav>
                                        <p:tav tm="100000">
                                          <p:val>
                                            <p:fltVal val="0.000000"/>
                                          </p:val>
                                        </p:tav>
                                      </p:tavLst>
                                    </p:anim>
                                    <p:anim calcmode="lin" valueType="num">
                                      <p:cBhvr>
                                        <p:cTn id="14" dur="800" decel="100000" fill="hold"/>
                                        <p:tgtEl>
                                          <p:spTgt spid="93210"/>
                                        </p:tgtEl>
                                        <p:attrNameLst>
                                          <p:attrName>ppt_x</p:attrName>
                                        </p:attrNameLst>
                                      </p:cBhvr>
                                      <p:tavLst>
                                        <p:tav tm="0">
                                          <p:val>
                                            <p:strVal val="#ppt_x+0.4"/>
                                          </p:val>
                                        </p:tav>
                                        <p:tav tm="100000">
                                          <p:val>
                                            <p:strVal val="#ppt_x-0.05"/>
                                          </p:val>
                                        </p:tav>
                                      </p:tavLst>
                                    </p:anim>
                                    <p:anim calcmode="lin" valueType="num">
                                      <p:cBhvr>
                                        <p:cTn id="15" dur="800" decel="100000" fill="hold"/>
                                        <p:tgtEl>
                                          <p:spTgt spid="93210"/>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3210"/>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32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09" grpId="0" bldLvl="0" animBg="1"/>
      <p:bldP spid="93210"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4165"/>
</p:tagLst>
</file>

<file path=ppt/tags/tag101.xml><?xml version="1.0" encoding="utf-8"?>
<p:tagLst xmlns:p="http://schemas.openxmlformats.org/presentationml/2006/main">
  <p:tag name="AS_UNIQUEID" val="2213"/>
</p:tagLst>
</file>

<file path=ppt/tags/tag102.xml><?xml version="1.0" encoding="utf-8"?>
<p:tagLst xmlns:p="http://schemas.openxmlformats.org/presentationml/2006/main">
  <p:tag name="AS_UNIQUEID" val="2214"/>
</p:tagLst>
</file>

<file path=ppt/tags/tag103.xml><?xml version="1.0" encoding="utf-8"?>
<p:tagLst xmlns:p="http://schemas.openxmlformats.org/presentationml/2006/main">
  <p:tag name="AS_UNIQUEID" val="2215"/>
</p:tagLst>
</file>

<file path=ppt/tags/tag104.xml><?xml version="1.0" encoding="utf-8"?>
<p:tagLst xmlns:p="http://schemas.openxmlformats.org/presentationml/2006/main">
  <p:tag name="AS_UNIQUEID" val="2216"/>
</p:tagLst>
</file>

<file path=ppt/tags/tag105.xml><?xml version="1.0" encoding="utf-8"?>
<p:tagLst xmlns:p="http://schemas.openxmlformats.org/presentationml/2006/main">
  <p:tag name="AS_UNIQUEID" val="2217"/>
</p:tagLst>
</file>

<file path=ppt/tags/tag106.xml><?xml version="1.0" encoding="utf-8"?>
<p:tagLst xmlns:p="http://schemas.openxmlformats.org/presentationml/2006/main">
  <p:tag name="AS_UNIQUEID" val="2218"/>
</p:tagLst>
</file>

<file path=ppt/tags/tag107.xml><?xml version="1.0" encoding="utf-8"?>
<p:tagLst xmlns:p="http://schemas.openxmlformats.org/presentationml/2006/main">
  <p:tag name="AS_UNIQUEID" val="2219"/>
</p:tagLst>
</file>

<file path=ppt/tags/tag108.xml><?xml version="1.0" encoding="utf-8"?>
<p:tagLst xmlns:p="http://schemas.openxmlformats.org/presentationml/2006/main">
  <p:tag name="KSO_WM_BEAUTIFY_FLAG" val="#wm#"/>
  <p:tag name="KSO_WM_TEMPLATE_CATEGORY" val="custom"/>
  <p:tag name="KSO_WM_TEMPLATE_INDEX" val="20204165"/>
</p:tagLst>
</file>

<file path=ppt/tags/tag109.xml><?xml version="1.0" encoding="utf-8"?>
<p:tagLst xmlns:p="http://schemas.openxmlformats.org/presentationml/2006/main">
  <p:tag name="AS_UNIQUEID" val="253"/>
</p:tagLst>
</file>

<file path=ppt/tags/tag11.xml><?xml version="1.0" encoding="utf-8"?>
<p:tagLst xmlns:p="http://schemas.openxmlformats.org/presentationml/2006/main">
  <p:tag name="KSO_WM_BEAUTIFY_FLAG" val="#wm#"/>
  <p:tag name="KSO_WM_TEMPLATE_CATEGORY" val="custom"/>
  <p:tag name="KSO_WM_TEMPLATE_INDEX" val="20205081"/>
</p:tagLst>
</file>

<file path=ppt/tags/tag110.xml><?xml version="1.0" encoding="utf-8"?>
<p:tagLst xmlns:p="http://schemas.openxmlformats.org/presentationml/2006/main">
  <p:tag name="AS_UNIQUEID" val="254"/>
</p:tagLst>
</file>

<file path=ppt/tags/tag111.xml><?xml version="1.0" encoding="utf-8"?>
<p:tagLst xmlns:p="http://schemas.openxmlformats.org/presentationml/2006/main">
  <p:tag name="AS_UNIQUEID" val="255"/>
</p:tagLst>
</file>

<file path=ppt/tags/tag112.xml><?xml version="1.0" encoding="utf-8"?>
<p:tagLst xmlns:p="http://schemas.openxmlformats.org/presentationml/2006/main">
  <p:tag name="AS_UNIQUEID" val="256"/>
</p:tagLst>
</file>

<file path=ppt/tags/tag113.xml><?xml version="1.0" encoding="utf-8"?>
<p:tagLst xmlns:p="http://schemas.openxmlformats.org/presentationml/2006/main">
  <p:tag name="AS_UNIQUEID" val="257"/>
</p:tagLst>
</file>

<file path=ppt/tags/tag114.xml><?xml version="1.0" encoding="utf-8"?>
<p:tagLst xmlns:p="http://schemas.openxmlformats.org/presentationml/2006/main">
  <p:tag name="AS_UNIQUEID" val="258"/>
</p:tagLst>
</file>

<file path=ppt/tags/tag115.xml><?xml version="1.0" encoding="utf-8"?>
<p:tagLst xmlns:p="http://schemas.openxmlformats.org/presentationml/2006/main">
  <p:tag name="AS_UNIQUEID" val="249"/>
</p:tagLst>
</file>

<file path=ppt/tags/tag116.xml><?xml version="1.0" encoding="utf-8"?>
<p:tagLst xmlns:p="http://schemas.openxmlformats.org/presentationml/2006/main">
  <p:tag name="AS_UNIQUEID" val="250"/>
</p:tagLst>
</file>

<file path=ppt/tags/tag117.xml><?xml version="1.0" encoding="utf-8"?>
<p:tagLst xmlns:p="http://schemas.openxmlformats.org/presentationml/2006/main">
  <p:tag name="AS_UNIQUEID" val="251"/>
</p:tagLst>
</file>

<file path=ppt/tags/tag118.xml><?xml version="1.0" encoding="utf-8"?>
<p:tagLst xmlns:p="http://schemas.openxmlformats.org/presentationml/2006/main">
  <p:tag name="AS_UNIQUEID" val="2223"/>
</p:tagLst>
</file>

<file path=ppt/tags/tag119.xml><?xml version="1.0" encoding="utf-8"?>
<p:tagLst xmlns:p="http://schemas.openxmlformats.org/presentationml/2006/main">
  <p:tag name="AS_UNIQUEID" val="2224"/>
</p:tagLst>
</file>

<file path=ppt/tags/tag12.xml><?xml version="1.0" encoding="utf-8"?>
<p:tagLst xmlns:p="http://schemas.openxmlformats.org/presentationml/2006/main">
  <p:tag name="AS_UNIQUEID" val="2070"/>
</p:tagLst>
</file>

<file path=ppt/tags/tag120.xml><?xml version="1.0" encoding="utf-8"?>
<p:tagLst xmlns:p="http://schemas.openxmlformats.org/presentationml/2006/main">
  <p:tag name="AS_UNIQUEID" val="210"/>
</p:tagLst>
</file>

<file path=ppt/tags/tag121.xml><?xml version="1.0" encoding="utf-8"?>
<p:tagLst xmlns:p="http://schemas.openxmlformats.org/presentationml/2006/main">
  <p:tag name="AS_UNIQUEID" val="211"/>
</p:tagLst>
</file>

<file path=ppt/tags/tag122.xml><?xml version="1.0" encoding="utf-8"?>
<p:tagLst xmlns:p="http://schemas.openxmlformats.org/presentationml/2006/main">
  <p:tag name="AS_UNIQUEID" val="212"/>
</p:tagLst>
</file>

<file path=ppt/tags/tag123.xml><?xml version="1.0" encoding="utf-8"?>
<p:tagLst xmlns:p="http://schemas.openxmlformats.org/presentationml/2006/main">
  <p:tag name="AS_UNIQUEID" val="2225"/>
</p:tagLst>
</file>

<file path=ppt/tags/tag124.xml><?xml version="1.0" encoding="utf-8"?>
<p:tagLst xmlns:p="http://schemas.openxmlformats.org/presentationml/2006/main">
  <p:tag name="KSO_WM_BEAUTIFY_FLAG" val="#wm#"/>
  <p:tag name="KSO_WM_TEMPLATE_CATEGORY" val="custom"/>
  <p:tag name="KSO_WM_TEMPLATE_INDEX" val="20204165"/>
</p:tagLst>
</file>

<file path=ppt/tags/tag125.xml><?xml version="1.0" encoding="utf-8"?>
<p:tagLst xmlns:p="http://schemas.openxmlformats.org/presentationml/2006/main">
  <p:tag name="AS_UNIQUEID" val="2227"/>
</p:tagLst>
</file>

<file path=ppt/tags/tag126.xml><?xml version="1.0" encoding="utf-8"?>
<p:tagLst xmlns:p="http://schemas.openxmlformats.org/presentationml/2006/main">
  <p:tag name="AS_UNIQUEID" val="2228"/>
</p:tagLst>
</file>

<file path=ppt/tags/tag127.xml><?xml version="1.0" encoding="utf-8"?>
<p:tagLst xmlns:p="http://schemas.openxmlformats.org/presentationml/2006/main">
  <p:tag name="AS_UNIQUEID" val="2229"/>
</p:tagLst>
</file>

<file path=ppt/tags/tag128.xml><?xml version="1.0" encoding="utf-8"?>
<p:tagLst xmlns:p="http://schemas.openxmlformats.org/presentationml/2006/main">
  <p:tag name="AS_UNIQUEID" val="2230"/>
</p:tagLst>
</file>

<file path=ppt/tags/tag129.xml><?xml version="1.0" encoding="utf-8"?>
<p:tagLst xmlns:p="http://schemas.openxmlformats.org/presentationml/2006/main">
  <p:tag name="AS_UNIQUEID" val="2231"/>
</p:tagLst>
</file>

<file path=ppt/tags/tag13.xml><?xml version="1.0" encoding="utf-8"?>
<p:tagLst xmlns:p="http://schemas.openxmlformats.org/presentationml/2006/main">
  <p:tag name="AS_UNIQUEID" val="2071"/>
</p:tagLst>
</file>

<file path=ppt/tags/tag130.xml><?xml version="1.0" encoding="utf-8"?>
<p:tagLst xmlns:p="http://schemas.openxmlformats.org/presentationml/2006/main">
  <p:tag name="AS_UNIQUEID" val="2232"/>
</p:tagLst>
</file>

<file path=ppt/tags/tag131.xml><?xml version="1.0" encoding="utf-8"?>
<p:tagLst xmlns:p="http://schemas.openxmlformats.org/presentationml/2006/main">
  <p:tag name="AS_UNIQUEID" val="2233"/>
</p:tagLst>
</file>

<file path=ppt/tags/tag132.xml><?xml version="1.0" encoding="utf-8"?>
<p:tagLst xmlns:p="http://schemas.openxmlformats.org/presentationml/2006/main">
  <p:tag name="AS_UNIQUEID" val="2234"/>
</p:tagLst>
</file>

<file path=ppt/tags/tag133.xml><?xml version="1.0" encoding="utf-8"?>
<p:tagLst xmlns:p="http://schemas.openxmlformats.org/presentationml/2006/main">
  <p:tag name="AS_UNIQUEID" val="2235"/>
</p:tagLst>
</file>

<file path=ppt/tags/tag134.xml><?xml version="1.0" encoding="utf-8"?>
<p:tagLst xmlns:p="http://schemas.openxmlformats.org/presentationml/2006/main">
  <p:tag name="AS_UNIQUEID" val="2236"/>
</p:tagLst>
</file>

<file path=ppt/tags/tag135.xml><?xml version="1.0" encoding="utf-8"?>
<p:tagLst xmlns:p="http://schemas.openxmlformats.org/presentationml/2006/main">
  <p:tag name="AS_UNIQUEID" val="2238"/>
</p:tagLst>
</file>

<file path=ppt/tags/tag136.xml><?xml version="1.0" encoding="utf-8"?>
<p:tagLst xmlns:p="http://schemas.openxmlformats.org/presentationml/2006/main">
  <p:tag name="AS_UNIQUEID" val="2239"/>
</p:tagLst>
</file>

<file path=ppt/tags/tag137.xml><?xml version="1.0" encoding="utf-8"?>
<p:tagLst xmlns:p="http://schemas.openxmlformats.org/presentationml/2006/main">
  <p:tag name="AS_UNIQUEID" val="2240"/>
</p:tagLst>
</file>

<file path=ppt/tags/tag138.xml><?xml version="1.0" encoding="utf-8"?>
<p:tagLst xmlns:p="http://schemas.openxmlformats.org/presentationml/2006/main">
  <p:tag name="AS_UNIQUEID" val="2241"/>
</p:tagLst>
</file>

<file path=ppt/tags/tag139.xml><?xml version="1.0" encoding="utf-8"?>
<p:tagLst xmlns:p="http://schemas.openxmlformats.org/presentationml/2006/main">
  <p:tag name="AS_UNIQUEID" val="2242"/>
</p:tagLst>
</file>

<file path=ppt/tags/tag14.xml><?xml version="1.0" encoding="utf-8"?>
<p:tagLst xmlns:p="http://schemas.openxmlformats.org/presentationml/2006/main">
  <p:tag name="AS_UNIQUEID" val="2072"/>
</p:tagLst>
</file>

<file path=ppt/tags/tag140.xml><?xml version="1.0" encoding="utf-8"?>
<p:tagLst xmlns:p="http://schemas.openxmlformats.org/presentationml/2006/main">
  <p:tag name="AS_UNIQUEID" val="2243"/>
</p:tagLst>
</file>

<file path=ppt/tags/tag141.xml><?xml version="1.0" encoding="utf-8"?>
<p:tagLst xmlns:p="http://schemas.openxmlformats.org/presentationml/2006/main">
  <p:tag name="AS_UNIQUEID" val="2244"/>
</p:tagLst>
</file>

<file path=ppt/tags/tag142.xml><?xml version="1.0" encoding="utf-8"?>
<p:tagLst xmlns:p="http://schemas.openxmlformats.org/presentationml/2006/main">
  <p:tag name="AS_UNIQUEID" val="2245"/>
</p:tagLst>
</file>

<file path=ppt/tags/tag143.xml><?xml version="1.0" encoding="utf-8"?>
<p:tagLst xmlns:p="http://schemas.openxmlformats.org/presentationml/2006/main">
  <p:tag name="AS_UNIQUEID" val="2246"/>
</p:tagLst>
</file>

<file path=ppt/tags/tag144.xml><?xml version="1.0" encoding="utf-8"?>
<p:tagLst xmlns:p="http://schemas.openxmlformats.org/presentationml/2006/main">
  <p:tag name="AS_UNIQUEID" val="2247"/>
</p:tagLst>
</file>

<file path=ppt/tags/tag145.xml><?xml version="1.0" encoding="utf-8"?>
<p:tagLst xmlns:p="http://schemas.openxmlformats.org/presentationml/2006/main">
  <p:tag name="AS_UNIQUEID" val="2253"/>
</p:tagLst>
</file>

<file path=ppt/tags/tag146.xml><?xml version="1.0" encoding="utf-8"?>
<p:tagLst xmlns:p="http://schemas.openxmlformats.org/presentationml/2006/main">
  <p:tag name="AS_UNIQUEID" val="2254"/>
</p:tagLst>
</file>

<file path=ppt/tags/tag147.xml><?xml version="1.0" encoding="utf-8"?>
<p:tagLst xmlns:p="http://schemas.openxmlformats.org/presentationml/2006/main">
  <p:tag name="AS_UNIQUEID" val="2255"/>
</p:tagLst>
</file>

<file path=ppt/tags/tag148.xml><?xml version="1.0" encoding="utf-8"?>
<p:tagLst xmlns:p="http://schemas.openxmlformats.org/presentationml/2006/main">
  <p:tag name="AS_UNIQUEID" val="2256"/>
</p:tagLst>
</file>

<file path=ppt/tags/tag149.xml><?xml version="1.0" encoding="utf-8"?>
<p:tagLst xmlns:p="http://schemas.openxmlformats.org/presentationml/2006/main">
  <p:tag name="AS_UNIQUEID" val="2257"/>
</p:tagLst>
</file>

<file path=ppt/tags/tag15.xml><?xml version="1.0" encoding="utf-8"?>
<p:tagLst xmlns:p="http://schemas.openxmlformats.org/presentationml/2006/main">
  <p:tag name="AS_UNIQUEID" val="2073"/>
</p:tagLst>
</file>

<file path=ppt/tags/tag150.xml><?xml version="1.0" encoding="utf-8"?>
<p:tagLst xmlns:p="http://schemas.openxmlformats.org/presentationml/2006/main">
  <p:tag name="AS_UNIQUEID" val="2258"/>
</p:tagLst>
</file>

<file path=ppt/tags/tag151.xml><?xml version="1.0" encoding="utf-8"?>
<p:tagLst xmlns:p="http://schemas.openxmlformats.org/presentationml/2006/main">
  <p:tag name="AS_UNIQUEID" val="2260"/>
</p:tagLst>
</file>

<file path=ppt/tags/tag152.xml><?xml version="1.0" encoding="utf-8"?>
<p:tagLst xmlns:p="http://schemas.openxmlformats.org/presentationml/2006/main">
  <p:tag name="KSO_WM_BEAUTIFY_FLAG" val="#wm#"/>
  <p:tag name="KSO_WM_TEMPLATE_CATEGORY" val="custom"/>
  <p:tag name="KSO_WM_TEMPLATE_INDEX" val="20204165"/>
</p:tagLst>
</file>

<file path=ppt/tags/tag153.xml><?xml version="1.0" encoding="utf-8"?>
<p:tagLst xmlns:p="http://schemas.openxmlformats.org/presentationml/2006/main">
  <p:tag name="AS_UNIQUEID" val="2262"/>
</p:tagLst>
</file>

<file path=ppt/tags/tag154.xml><?xml version="1.0" encoding="utf-8"?>
<p:tagLst xmlns:p="http://schemas.openxmlformats.org/presentationml/2006/main">
  <p:tag name="AS_UNIQUEID" val="2263"/>
</p:tagLst>
</file>

<file path=ppt/tags/tag155.xml><?xml version="1.0" encoding="utf-8"?>
<p:tagLst xmlns:p="http://schemas.openxmlformats.org/presentationml/2006/main">
  <p:tag name="AS_UNIQUEID" val="370"/>
</p:tagLst>
</file>

<file path=ppt/tags/tag156.xml><?xml version="1.0" encoding="utf-8"?>
<p:tagLst xmlns:p="http://schemas.openxmlformats.org/presentationml/2006/main">
  <p:tag name="KSO_WM_BEAUTIFY_FLAG" val="#wm#"/>
  <p:tag name="KSO_WM_TEMPLATE_CATEGORY" val="custom"/>
  <p:tag name="KSO_WM_TEMPLATE_INDEX" val="20204165"/>
</p:tagLst>
</file>

<file path=ppt/tags/tag157.xml><?xml version="1.0" encoding="utf-8"?>
<p:tagLst xmlns:p="http://schemas.openxmlformats.org/presentationml/2006/main">
  <p:tag name="AS_UNIQUEID" val="2265"/>
</p:tagLst>
</file>

<file path=ppt/tags/tag158.xml><?xml version="1.0" encoding="utf-8"?>
<p:tagLst xmlns:p="http://schemas.openxmlformats.org/presentationml/2006/main">
  <p:tag name="AS_UNIQUEID" val="2267"/>
</p:tagLst>
</file>

<file path=ppt/tags/tag159.xml><?xml version="1.0" encoding="utf-8"?>
<p:tagLst xmlns:p="http://schemas.openxmlformats.org/presentationml/2006/main">
  <p:tag name="AS_UNIQUEID" val="288"/>
</p:tagLst>
</file>

<file path=ppt/tags/tag16.xml><?xml version="1.0" encoding="utf-8"?>
<p:tagLst xmlns:p="http://schemas.openxmlformats.org/presentationml/2006/main">
  <p:tag name="AS_UNIQUEID" val="2074"/>
</p:tagLst>
</file>

<file path=ppt/tags/tag160.xml><?xml version="1.0" encoding="utf-8"?>
<p:tagLst xmlns:p="http://schemas.openxmlformats.org/presentationml/2006/main">
  <p:tag name="KSO_WM_BEAUTIFY_FLAG" val="#wm#"/>
  <p:tag name="KSO_WM_TEMPLATE_CATEGORY" val="custom"/>
  <p:tag name="KSO_WM_TEMPLATE_INDEX" val="20204165"/>
</p:tagLst>
</file>

<file path=ppt/tags/tag161.xml><?xml version="1.0" encoding="utf-8"?>
<p:tagLst xmlns:p="http://schemas.openxmlformats.org/presentationml/2006/main">
  <p:tag name="AS_UNIQUEID" val="2269"/>
</p:tagLst>
</file>

<file path=ppt/tags/tag162.xml><?xml version="1.0" encoding="utf-8"?>
<p:tagLst xmlns:p="http://schemas.openxmlformats.org/presentationml/2006/main">
  <p:tag name="AS_UNIQUEID" val="2270"/>
</p:tagLst>
</file>

<file path=ppt/tags/tag163.xml><?xml version="1.0" encoding="utf-8"?>
<p:tagLst xmlns:p="http://schemas.openxmlformats.org/presentationml/2006/main">
  <p:tag name="AS_UNIQUEID" val="2271"/>
</p:tagLst>
</file>

<file path=ppt/tags/tag164.xml><?xml version="1.0" encoding="utf-8"?>
<p:tagLst xmlns:p="http://schemas.openxmlformats.org/presentationml/2006/main">
  <p:tag name="AS_UNIQUEID" val="2272"/>
</p:tagLst>
</file>

<file path=ppt/tags/tag165.xml><?xml version="1.0" encoding="utf-8"?>
<p:tagLst xmlns:p="http://schemas.openxmlformats.org/presentationml/2006/main">
  <p:tag name="AS_UNIQUEID" val="2273"/>
</p:tagLst>
</file>

<file path=ppt/tags/tag166.xml><?xml version="1.0" encoding="utf-8"?>
<p:tagLst xmlns:p="http://schemas.openxmlformats.org/presentationml/2006/main">
  <p:tag name="AS_UNIQUEID" val="2274"/>
</p:tagLst>
</file>

<file path=ppt/tags/tag167.xml><?xml version="1.0" encoding="utf-8"?>
<p:tagLst xmlns:p="http://schemas.openxmlformats.org/presentationml/2006/main">
  <p:tag name="AS_UNIQUEID" val="2275"/>
</p:tagLst>
</file>

<file path=ppt/tags/tag168.xml><?xml version="1.0" encoding="utf-8"?>
<p:tagLst xmlns:p="http://schemas.openxmlformats.org/presentationml/2006/main">
  <p:tag name="AS_UNIQUEID" val="2276"/>
</p:tagLst>
</file>

<file path=ppt/tags/tag169.xml><?xml version="1.0" encoding="utf-8"?>
<p:tagLst xmlns:p="http://schemas.openxmlformats.org/presentationml/2006/main">
  <p:tag name="AS_UNIQUEID" val="2277"/>
</p:tagLst>
</file>

<file path=ppt/tags/tag17.xml><?xml version="1.0" encoding="utf-8"?>
<p:tagLst xmlns:p="http://schemas.openxmlformats.org/presentationml/2006/main">
  <p:tag name="AS_UNIQUEID" val="2075"/>
</p:tagLst>
</file>

<file path=ppt/tags/tag170.xml><?xml version="1.0" encoding="utf-8"?>
<p:tagLst xmlns:p="http://schemas.openxmlformats.org/presentationml/2006/main">
  <p:tag name="AS_UNIQUEID" val="2278"/>
</p:tagLst>
</file>

<file path=ppt/tags/tag171.xml><?xml version="1.0" encoding="utf-8"?>
<p:tagLst xmlns:p="http://schemas.openxmlformats.org/presentationml/2006/main">
  <p:tag name="AS_UNIQUEID" val="2279"/>
</p:tagLst>
</file>

<file path=ppt/tags/tag172.xml><?xml version="1.0" encoding="utf-8"?>
<p:tagLst xmlns:p="http://schemas.openxmlformats.org/presentationml/2006/main">
  <p:tag name="AS_UNIQUEID" val="2280"/>
</p:tagLst>
</file>

<file path=ppt/tags/tag173.xml><?xml version="1.0" encoding="utf-8"?>
<p:tagLst xmlns:p="http://schemas.openxmlformats.org/presentationml/2006/main">
  <p:tag name="AS_UNIQUEID" val="2281"/>
</p:tagLst>
</file>

<file path=ppt/tags/tag174.xml><?xml version="1.0" encoding="utf-8"?>
<p:tagLst xmlns:p="http://schemas.openxmlformats.org/presentationml/2006/main">
  <p:tag name="AS_UNIQUEID" val="2282"/>
</p:tagLst>
</file>

<file path=ppt/tags/tag175.xml><?xml version="1.0" encoding="utf-8"?>
<p:tagLst xmlns:p="http://schemas.openxmlformats.org/presentationml/2006/main">
  <p:tag name="AS_UNIQUEID" val="2283"/>
</p:tagLst>
</file>

<file path=ppt/tags/tag176.xml><?xml version="1.0" encoding="utf-8"?>
<p:tagLst xmlns:p="http://schemas.openxmlformats.org/presentationml/2006/main">
  <p:tag name="AS_UNIQUEID" val="2284"/>
</p:tagLst>
</file>

<file path=ppt/tags/tag177.xml><?xml version="1.0" encoding="utf-8"?>
<p:tagLst xmlns:p="http://schemas.openxmlformats.org/presentationml/2006/main">
  <p:tag name="AS_UNIQUEID" val="2285"/>
</p:tagLst>
</file>

<file path=ppt/tags/tag178.xml><?xml version="1.0" encoding="utf-8"?>
<p:tagLst xmlns:p="http://schemas.openxmlformats.org/presentationml/2006/main">
  <p:tag name="AS_UNIQUEID" val="2286"/>
</p:tagLst>
</file>

<file path=ppt/tags/tag179.xml><?xml version="1.0" encoding="utf-8"?>
<p:tagLst xmlns:p="http://schemas.openxmlformats.org/presentationml/2006/main">
  <p:tag name="AS_UNIQUEID" val="2287"/>
</p:tagLst>
</file>

<file path=ppt/tags/tag18.xml><?xml version="1.0" encoding="utf-8"?>
<p:tagLst xmlns:p="http://schemas.openxmlformats.org/presentationml/2006/main">
  <p:tag name="AS_UNIQUEID" val="2076"/>
</p:tagLst>
</file>

<file path=ppt/tags/tag180.xml><?xml version="1.0" encoding="utf-8"?>
<p:tagLst xmlns:p="http://schemas.openxmlformats.org/presentationml/2006/main">
  <p:tag name="KSO_WM_BEAUTIFY_FLAG" val="#wm#"/>
  <p:tag name="KSO_WM_TEMPLATE_CATEGORY" val="custom"/>
  <p:tag name="KSO_WM_TEMPLATE_INDEX" val="20205081"/>
</p:tagLst>
</file>

<file path=ppt/tags/tag181.xml><?xml version="1.0" encoding="utf-8"?>
<p:tagLst xmlns:p="http://schemas.openxmlformats.org/presentationml/2006/main">
  <p:tag name="REFSHAPE" val="756430636"/>
</p:tagLst>
</file>

<file path=ppt/tags/tag182.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COMPATIBLE" val="0"/>
  <p:tag name="KSO_WM_UNIT_DIAGRAM_SCHEMECOLOR_ID" val="0"/>
  <p:tag name="KSO_WM_UNIT_FILL_FORE_SCHEMECOLOR_INDEX" val="5"/>
  <p:tag name="KSO_WM_UNIT_FILL_TYPE" val="1"/>
  <p:tag name="KSO_WM_UNIT_HIGHLIGHT" val="0"/>
  <p:tag name="KSO_WM_UNIT_ID" val="diagram689_1*m_h_a*1_1_1"/>
  <p:tag name="KSO_WM_UNIT_INDEX" val="1_1_1"/>
  <p:tag name="KSO_WM_UNIT_LAYERLEVEL" val="1_1_1"/>
  <p:tag name="KSO_WM_UNIT_PRESET_TEXT_INDEX" val="3"/>
  <p:tag name="KSO_WM_UNIT_PRESET_TEXT_LEN" val="5"/>
  <p:tag name="KSO_WM_UNIT_TEXT_FILL_FORE_SCHEMECOLOR_INDEX" val="2"/>
  <p:tag name="KSO_WM_UNIT_TEXT_FILL_TYPE" val="1"/>
  <p:tag name="KSO_WM_UNIT_TYPE" val="m_h_a"/>
  <p:tag name="KSO_WM_UNIT_USESOURCEFORMAT_APPLY" val="1"/>
  <p:tag name="KSO_WM_UNIT_VALUE" val="14"/>
  <p:tag name="REFSHAPE" val="1655076052"/>
</p:tagLst>
</file>

<file path=ppt/tags/tag183.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DIAGRAM_SCHEMECOLOR_ID" val="0"/>
  <p:tag name="KSO_WM_UNIT_ID" val="diagram689_1*m_i*1_1"/>
  <p:tag name="KSO_WM_UNIT_INDEX" val="1_1"/>
  <p:tag name="KSO_WM_UNIT_LAYERLEVEL" val="1_1"/>
  <p:tag name="KSO_WM_UNIT_TEXT_FILL_FORE_SCHEMECOLOR_INDEX" val="13"/>
  <p:tag name="KSO_WM_UNIT_TEXT_FILL_TYPE" val="1"/>
  <p:tag name="KSO_WM_UNIT_TYPE" val="m_i"/>
  <p:tag name="KSO_WM_UNIT_USESOURCEFORMAT_APPLY" val="1"/>
  <p:tag name="REFSHAPE" val="1655076188"/>
</p:tagLst>
</file>

<file path=ppt/tags/tag184.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COMPATIBLE" val="0"/>
  <p:tag name="KSO_WM_UNIT_DIAGRAM_SCHEMECOLOR_ID" val="0"/>
  <p:tag name="KSO_WM_UNIT_FILL_FORE_SCHEMECOLOR_INDEX" val="6"/>
  <p:tag name="KSO_WM_UNIT_FILL_TYPE" val="1"/>
  <p:tag name="KSO_WM_UNIT_HIGHLIGHT" val="0"/>
  <p:tag name="KSO_WM_UNIT_ID" val="diagram689_1*m_h_a*1_2_1"/>
  <p:tag name="KSO_WM_UNIT_INDEX" val="1_2_1"/>
  <p:tag name="KSO_WM_UNIT_LAYERLEVEL" val="1_1_1"/>
  <p:tag name="KSO_WM_UNIT_PRESET_TEXT_INDEX" val="3"/>
  <p:tag name="KSO_WM_UNIT_PRESET_TEXT_LEN" val="5"/>
  <p:tag name="KSO_WM_UNIT_TEXT_FILL_FORE_SCHEMECOLOR_INDEX" val="2"/>
  <p:tag name="KSO_WM_UNIT_TEXT_FILL_TYPE" val="1"/>
  <p:tag name="KSO_WM_UNIT_TYPE" val="m_h_a"/>
  <p:tag name="KSO_WM_UNIT_USESOURCEFORMAT_APPLY" val="1"/>
  <p:tag name="KSO_WM_UNIT_VALUE" val="14"/>
  <p:tag name="REFSHAPE" val="1655076732"/>
</p:tagLst>
</file>

<file path=ppt/tags/tag185.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DIAGRAM_SCHEMECOLOR_ID" val="0"/>
  <p:tag name="KSO_WM_UNIT_ID" val="diagram689_1*m_i*1_2"/>
  <p:tag name="KSO_WM_UNIT_INDEX" val="1_2"/>
  <p:tag name="KSO_WM_UNIT_LAYERLEVEL" val="1_1"/>
  <p:tag name="KSO_WM_UNIT_TEXT_FILL_FORE_SCHEMECOLOR_INDEX" val="13"/>
  <p:tag name="KSO_WM_UNIT_TEXT_FILL_TYPE" val="1"/>
  <p:tag name="KSO_WM_UNIT_TYPE" val="m_i"/>
  <p:tag name="KSO_WM_UNIT_USESOURCEFORMAT_APPLY" val="1"/>
  <p:tag name="REFSHAPE" val="1655076596"/>
</p:tagLst>
</file>

<file path=ppt/tags/tag186.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COMPATIBLE" val="0"/>
  <p:tag name="KSO_WM_UNIT_DIAGRAM_SCHEMECOLOR_ID" val="0"/>
  <p:tag name="KSO_WM_UNIT_FILL_FORE_SCHEMECOLOR_INDEX" val="7"/>
  <p:tag name="KSO_WM_UNIT_FILL_TYPE" val="1"/>
  <p:tag name="KSO_WM_UNIT_HIGHLIGHT" val="0"/>
  <p:tag name="KSO_WM_UNIT_ID" val="diagram689_1*m_h_a*1_3_1"/>
  <p:tag name="KSO_WM_UNIT_INDEX" val="1_3_1"/>
  <p:tag name="KSO_WM_UNIT_LAYERLEVEL" val="1_1_1"/>
  <p:tag name="KSO_WM_UNIT_PRESET_TEXT_INDEX" val="3"/>
  <p:tag name="KSO_WM_UNIT_PRESET_TEXT_LEN" val="5"/>
  <p:tag name="KSO_WM_UNIT_TEXT_FILL_FORE_SCHEMECOLOR_INDEX" val="2"/>
  <p:tag name="KSO_WM_UNIT_TEXT_FILL_TYPE" val="1"/>
  <p:tag name="KSO_WM_UNIT_TYPE" val="m_h_a"/>
  <p:tag name="KSO_WM_UNIT_USESOURCEFORMAT_APPLY" val="1"/>
  <p:tag name="KSO_WM_UNIT_VALUE" val="14"/>
  <p:tag name="REFSHAPE" val="1655076324"/>
</p:tagLst>
</file>

<file path=ppt/tags/tag187.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DIAGRAM_SCHEMECOLOR_ID" val="0"/>
  <p:tag name="KSO_WM_UNIT_ID" val="diagram689_1*m_i*1_3"/>
  <p:tag name="KSO_WM_UNIT_INDEX" val="1_3"/>
  <p:tag name="KSO_WM_UNIT_LAYERLEVEL" val="1_1"/>
  <p:tag name="KSO_WM_UNIT_TEXT_FILL_FORE_SCHEMECOLOR_INDEX" val="13"/>
  <p:tag name="KSO_WM_UNIT_TEXT_FILL_TYPE" val="1"/>
  <p:tag name="KSO_WM_UNIT_TYPE" val="m_i"/>
  <p:tag name="KSO_WM_UNIT_USESOURCEFORMAT_APPLY" val="1"/>
  <p:tag name="REFSHAPE" val="1655076868"/>
</p:tagLst>
</file>

<file path=ppt/tags/tag188.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COMPATIBLE" val="0"/>
  <p:tag name="KSO_WM_UNIT_DIAGRAM_SCHEMECOLOR_ID" val="0"/>
  <p:tag name="KSO_WM_UNIT_FILL_FORE_SCHEMECOLOR_INDEX" val="5"/>
  <p:tag name="KSO_WM_UNIT_FILL_TYPE" val="1"/>
  <p:tag name="KSO_WM_UNIT_HIGHLIGHT" val="0"/>
  <p:tag name="KSO_WM_UNIT_ID" val="diagram689_1*m_h_a*1_4_1"/>
  <p:tag name="KSO_WM_UNIT_INDEX" val="1_4_1"/>
  <p:tag name="KSO_WM_UNIT_LAYERLEVEL" val="1_1_1"/>
  <p:tag name="KSO_WM_UNIT_PRESET_TEXT_INDEX" val="3"/>
  <p:tag name="KSO_WM_UNIT_PRESET_TEXT_LEN" val="5"/>
  <p:tag name="KSO_WM_UNIT_TEXT_FILL_FORE_SCHEMECOLOR_INDEX" val="2"/>
  <p:tag name="KSO_WM_UNIT_TEXT_FILL_TYPE" val="1"/>
  <p:tag name="KSO_WM_UNIT_TYPE" val="m_h_a"/>
  <p:tag name="KSO_WM_UNIT_USESOURCEFORMAT_APPLY" val="1"/>
  <p:tag name="KSO_WM_UNIT_VALUE" val="14"/>
  <p:tag name="REFSHAPE" val="1655077004"/>
</p:tagLst>
</file>

<file path=ppt/tags/tag189.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DIAGRAM_SCHEMECOLOR_ID" val="0"/>
  <p:tag name="KSO_WM_UNIT_ID" val="diagram689_1*m_i*1_4"/>
  <p:tag name="KSO_WM_UNIT_INDEX" val="1_4"/>
  <p:tag name="KSO_WM_UNIT_LAYERLEVEL" val="1_1"/>
  <p:tag name="KSO_WM_UNIT_TEXT_FILL_FORE_SCHEMECOLOR_INDEX" val="13"/>
  <p:tag name="KSO_WM_UNIT_TEXT_FILL_TYPE" val="1"/>
  <p:tag name="KSO_WM_UNIT_TYPE" val="m_i"/>
  <p:tag name="KSO_WM_UNIT_USESOURCEFORMAT_APPLY" val="1"/>
  <p:tag name="REFSHAPE" val="1655077140"/>
</p:tagLst>
</file>

<file path=ppt/tags/tag19.xml><?xml version="1.0" encoding="utf-8"?>
<p:tagLst xmlns:p="http://schemas.openxmlformats.org/presentationml/2006/main">
  <p:tag name="AS_UNIQUEID" val="2077"/>
</p:tagLst>
</file>

<file path=ppt/tags/tag190.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COMPATIBLE" val="0"/>
  <p:tag name="KSO_WM_UNIT_DIAGRAM_SCHEMECOLOR_ID" val="0"/>
  <p:tag name="KSO_WM_UNIT_FILL_FORE_SCHEMECOLOR_INDEX" val="6"/>
  <p:tag name="KSO_WM_UNIT_FILL_TYPE" val="1"/>
  <p:tag name="KSO_WM_UNIT_HIGHLIGHT" val="0"/>
  <p:tag name="KSO_WM_UNIT_ID" val="diagram689_1*m_h_a*1_5_1"/>
  <p:tag name="KSO_WM_UNIT_INDEX" val="1_5_1"/>
  <p:tag name="KSO_WM_UNIT_LAYERLEVEL" val="1_1_1"/>
  <p:tag name="KSO_WM_UNIT_PRESET_TEXT_INDEX" val="3"/>
  <p:tag name="KSO_WM_UNIT_PRESET_TEXT_LEN" val="5"/>
  <p:tag name="KSO_WM_UNIT_TEXT_FILL_FORE_SCHEMECOLOR_INDEX" val="2"/>
  <p:tag name="KSO_WM_UNIT_TEXT_FILL_TYPE" val="1"/>
  <p:tag name="KSO_WM_UNIT_TYPE" val="m_h_a"/>
  <p:tag name="KSO_WM_UNIT_USESOURCEFORMAT_APPLY" val="1"/>
  <p:tag name="KSO_WM_UNIT_VALUE" val="14"/>
  <p:tag name="REFSHAPE" val="1655077276"/>
</p:tagLst>
</file>

<file path=ppt/tags/tag191.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DIAGRAM_SCHEMECOLOR_ID" val="0"/>
  <p:tag name="KSO_WM_UNIT_ID" val="diagram689_1*m_i*1_5"/>
  <p:tag name="KSO_WM_UNIT_INDEX" val="1_5"/>
  <p:tag name="KSO_WM_UNIT_LAYERLEVEL" val="1_1"/>
  <p:tag name="KSO_WM_UNIT_TEXT_FILL_FORE_SCHEMECOLOR_INDEX" val="13"/>
  <p:tag name="KSO_WM_UNIT_TEXT_FILL_TYPE" val="1"/>
  <p:tag name="KSO_WM_UNIT_TYPE" val="m_i"/>
  <p:tag name="KSO_WM_UNIT_USESOURCEFORMAT_APPLY" val="1"/>
  <p:tag name="REFSHAPE" val="1655077412"/>
</p:tagLst>
</file>

<file path=ppt/tags/tag192.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COMPATIBLE" val="0"/>
  <p:tag name="KSO_WM_UNIT_DIAGRAM_SCHEMECOLOR_ID" val="0"/>
  <p:tag name="KSO_WM_UNIT_FILL_FORE_SCHEMECOLOR_INDEX" val="7"/>
  <p:tag name="KSO_WM_UNIT_FILL_TYPE" val="1"/>
  <p:tag name="KSO_WM_UNIT_HIGHLIGHT" val="0"/>
  <p:tag name="KSO_WM_UNIT_ID" val="diagram689_1*m_h_a*1_6_1"/>
  <p:tag name="KSO_WM_UNIT_INDEX" val="1_6_1"/>
  <p:tag name="KSO_WM_UNIT_LAYERLEVEL" val="1_1_1"/>
  <p:tag name="KSO_WM_UNIT_PRESET_TEXT_INDEX" val="3"/>
  <p:tag name="KSO_WM_UNIT_PRESET_TEXT_LEN" val="5"/>
  <p:tag name="KSO_WM_UNIT_TEXT_FILL_FORE_SCHEMECOLOR_INDEX" val="2"/>
  <p:tag name="KSO_WM_UNIT_TEXT_FILL_TYPE" val="1"/>
  <p:tag name="KSO_WM_UNIT_TYPE" val="m_h_a"/>
  <p:tag name="KSO_WM_UNIT_USESOURCEFORMAT_APPLY" val="1"/>
  <p:tag name="KSO_WM_UNIT_VALUE" val="14"/>
  <p:tag name="REFSHAPE" val="1655077548"/>
</p:tagLst>
</file>

<file path=ppt/tags/tag193.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COMPATIBLE" val="0"/>
  <p:tag name="KSO_WM_UNIT_DIAGRAM_SCHEMECOLOR_ID" val="0"/>
  <p:tag name="KSO_WM_UNIT_HIGHLIGHT" val="0"/>
  <p:tag name="KSO_WM_UNIT_ID" val="diagram689_1*m_h_f*1_1_1"/>
  <p:tag name="KSO_WM_UNIT_INDEX" val="1_1_1"/>
  <p:tag name="KSO_WM_UNIT_LAYERLEVEL" val="1_1_1"/>
  <p:tag name="KSO_WM_UNIT_PRESET_TEXT_INDEX" val="4"/>
  <p:tag name="KSO_WM_UNIT_PRESET_TEXT_LEN" val="51"/>
  <p:tag name="KSO_WM_UNIT_TEXT_FILL_FORE_SCHEMECOLOR_INDEX" val="13"/>
  <p:tag name="KSO_WM_UNIT_TEXT_FILL_TYPE" val="1"/>
  <p:tag name="KSO_WM_UNIT_TYPE" val="m_h_f"/>
  <p:tag name="KSO_WM_UNIT_USESOURCEFORMAT_APPLY" val="1"/>
  <p:tag name="KSO_WM_UNIT_VALUE" val="24"/>
  <p:tag name="REFSHAPE" val="1655077684"/>
</p:tagLst>
</file>

<file path=ppt/tags/tag194.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COMPATIBLE" val="0"/>
  <p:tag name="KSO_WM_UNIT_DIAGRAM_SCHEMECOLOR_ID" val="0"/>
  <p:tag name="KSO_WM_UNIT_HIGHLIGHT" val="0"/>
  <p:tag name="KSO_WM_UNIT_ID" val="diagram689_1*m_h_f*1_3_1"/>
  <p:tag name="KSO_WM_UNIT_INDEX" val="1_3_1"/>
  <p:tag name="KSO_WM_UNIT_LAYERLEVEL" val="1_1_1"/>
  <p:tag name="KSO_WM_UNIT_PRESET_TEXT_INDEX" val="4"/>
  <p:tag name="KSO_WM_UNIT_PRESET_TEXT_LEN" val="51"/>
  <p:tag name="KSO_WM_UNIT_TEXT_FILL_FORE_SCHEMECOLOR_INDEX" val="13"/>
  <p:tag name="KSO_WM_UNIT_TEXT_FILL_TYPE" val="1"/>
  <p:tag name="KSO_WM_UNIT_TYPE" val="m_h_f"/>
  <p:tag name="KSO_WM_UNIT_USESOURCEFORMAT_APPLY" val="1"/>
  <p:tag name="KSO_WM_UNIT_VALUE" val="24"/>
  <p:tag name="REFSHAPE" val="1655077820"/>
</p:tagLst>
</file>

<file path=ppt/tags/tag195.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COMPATIBLE" val="0"/>
  <p:tag name="KSO_WM_UNIT_DIAGRAM_SCHEMECOLOR_ID" val="0"/>
  <p:tag name="KSO_WM_UNIT_HIGHLIGHT" val="0"/>
  <p:tag name="KSO_WM_UNIT_ID" val="diagram689_1*m_h_f*1_5_1"/>
  <p:tag name="KSO_WM_UNIT_INDEX" val="1_5_1"/>
  <p:tag name="KSO_WM_UNIT_LAYERLEVEL" val="1_1_1"/>
  <p:tag name="KSO_WM_UNIT_PRESET_TEXT_INDEX" val="4"/>
  <p:tag name="KSO_WM_UNIT_PRESET_TEXT_LEN" val="51"/>
  <p:tag name="KSO_WM_UNIT_TEXT_FILL_FORE_SCHEMECOLOR_INDEX" val="13"/>
  <p:tag name="KSO_WM_UNIT_TEXT_FILL_TYPE" val="1"/>
  <p:tag name="KSO_WM_UNIT_TYPE" val="m_h_f"/>
  <p:tag name="KSO_WM_UNIT_USESOURCEFORMAT_APPLY" val="1"/>
  <p:tag name="KSO_WM_UNIT_VALUE" val="24"/>
  <p:tag name="REFSHAPE" val="1655077956"/>
</p:tagLst>
</file>

<file path=ppt/tags/tag196.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COMPATIBLE" val="0"/>
  <p:tag name="KSO_WM_UNIT_DIAGRAM_SCHEMECOLOR_ID" val="0"/>
  <p:tag name="KSO_WM_UNIT_HIGHLIGHT" val="0"/>
  <p:tag name="KSO_WM_UNIT_ID" val="diagram689_1*m_h_f*1_2_1"/>
  <p:tag name="KSO_WM_UNIT_INDEX" val="1_2_1"/>
  <p:tag name="KSO_WM_UNIT_LAYERLEVEL" val="1_1_1"/>
  <p:tag name="KSO_WM_UNIT_PRESET_TEXT_INDEX" val="4"/>
  <p:tag name="KSO_WM_UNIT_PRESET_TEXT_LEN" val="51"/>
  <p:tag name="KSO_WM_UNIT_TEXT_FILL_FORE_SCHEMECOLOR_INDEX" val="13"/>
  <p:tag name="KSO_WM_UNIT_TEXT_FILL_TYPE" val="1"/>
  <p:tag name="KSO_WM_UNIT_TYPE" val="m_h_f"/>
  <p:tag name="KSO_WM_UNIT_USESOURCEFORMAT_APPLY" val="1"/>
  <p:tag name="KSO_WM_UNIT_VALUE" val="24"/>
  <p:tag name="REFSHAPE" val="1655078092"/>
</p:tagLst>
</file>

<file path=ppt/tags/tag197.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COMPATIBLE" val="0"/>
  <p:tag name="KSO_WM_UNIT_DIAGRAM_SCHEMECOLOR_ID" val="0"/>
  <p:tag name="KSO_WM_UNIT_HIGHLIGHT" val="0"/>
  <p:tag name="KSO_WM_UNIT_ID" val="diagram689_1*m_h_f*1_4_1"/>
  <p:tag name="KSO_WM_UNIT_INDEX" val="1_4_1"/>
  <p:tag name="KSO_WM_UNIT_LAYERLEVEL" val="1_1_1"/>
  <p:tag name="KSO_WM_UNIT_PRESET_TEXT_INDEX" val="4"/>
  <p:tag name="KSO_WM_UNIT_PRESET_TEXT_LEN" val="51"/>
  <p:tag name="KSO_WM_UNIT_TEXT_FILL_FORE_SCHEMECOLOR_INDEX" val="13"/>
  <p:tag name="KSO_WM_UNIT_TEXT_FILL_TYPE" val="1"/>
  <p:tag name="KSO_WM_UNIT_TYPE" val="m_h_f"/>
  <p:tag name="KSO_WM_UNIT_USESOURCEFORMAT_APPLY" val="1"/>
  <p:tag name="KSO_WM_UNIT_VALUE" val="24"/>
  <p:tag name="REFSHAPE" val="1655078228"/>
</p:tagLst>
</file>

<file path=ppt/tags/tag198.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689"/>
  <p:tag name="KSO_WM_UNIT_CLEAR" val="1"/>
  <p:tag name="KSO_WM_UNIT_COMPATIBLE" val="0"/>
  <p:tag name="KSO_WM_UNIT_DIAGRAM_SCHEMECOLOR_ID" val="0"/>
  <p:tag name="KSO_WM_UNIT_HIGHLIGHT" val="0"/>
  <p:tag name="KSO_WM_UNIT_ID" val="diagram689_1*m_h_f*1_6_1"/>
  <p:tag name="KSO_WM_UNIT_INDEX" val="1_6_1"/>
  <p:tag name="KSO_WM_UNIT_LAYERLEVEL" val="1_1_1"/>
  <p:tag name="KSO_WM_UNIT_PRESET_TEXT_INDEX" val="4"/>
  <p:tag name="KSO_WM_UNIT_PRESET_TEXT_LEN" val="51"/>
  <p:tag name="KSO_WM_UNIT_TEXT_FILL_FORE_SCHEMECOLOR_INDEX" val="13"/>
  <p:tag name="KSO_WM_UNIT_TEXT_FILL_TYPE" val="1"/>
  <p:tag name="KSO_WM_UNIT_TYPE" val="m_h_f"/>
  <p:tag name="KSO_WM_UNIT_USESOURCEFORMAT_APPLY" val="1"/>
  <p:tag name="KSO_WM_UNIT_VALUE" val="24"/>
  <p:tag name="REFSHAPE" val="1655078364"/>
</p:tagLst>
</file>

<file path=ppt/tags/tag199.xml><?xml version="1.0" encoding="utf-8"?>
<p:tagLst xmlns:p="http://schemas.openxmlformats.org/presentationml/2006/main">
  <p:tag name="KSO_WM_TEMPLATE_CATEGORY" val="custom"/>
  <p:tag name="KSO_WM_TEMPLATE_INDEX" val="20204310"/>
</p:tagLst>
</file>

<file path=ppt/tags/tag2.xml><?xml version="1.0" encoding="utf-8"?>
<p:tagLst xmlns:p="http://schemas.openxmlformats.org/presentationml/2006/main">
  <p:tag name="AS_UNIQUEID" val="73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0.xml><?xml version="1.0" encoding="utf-8"?>
<p:tagLst xmlns:p="http://schemas.openxmlformats.org/presentationml/2006/main">
  <p:tag name="AS_UNIQUEID" val="2078"/>
</p:tagLst>
</file>

<file path=ppt/tags/tag200.xml><?xml version="1.0" encoding="utf-8"?>
<p:tagLst xmlns:p="http://schemas.openxmlformats.org/presentationml/2006/main">
  <p:tag name="KSO_WM_TEMPLATE_CATEGORY" val="custom"/>
  <p:tag name="KSO_WM_TEMPLATE_INDEX" val="20204310"/>
</p:tagLst>
</file>

<file path=ppt/tags/tag201.xml><?xml version="1.0" encoding="utf-8"?>
<p:tagLst xmlns:p="http://schemas.openxmlformats.org/presentationml/2006/main">
  <p:tag name="KSO_WM_TEMPLATE_CATEGORY" val="custom"/>
  <p:tag name="KSO_WM_TEMPLATE_INDEX" val="20204310"/>
</p:tagLst>
</file>

<file path=ppt/tags/tag202.xml><?xml version="1.0" encoding="utf-8"?>
<p:tagLst xmlns:p="http://schemas.openxmlformats.org/presentationml/2006/main">
  <p:tag name="AS_UNIQUEID" val="904"/>
</p:tagLst>
</file>

<file path=ppt/tags/tag203.xml><?xml version="1.0" encoding="utf-8"?>
<p:tagLst xmlns:p="http://schemas.openxmlformats.org/presentationml/2006/main">
  <p:tag name="AS_UNIQUEID" val="905"/>
</p:tagLst>
</file>

<file path=ppt/tags/tag204.xml><?xml version="1.0" encoding="utf-8"?>
<p:tagLst xmlns:p="http://schemas.openxmlformats.org/presentationml/2006/main">
  <p:tag name="KSO_WM_TEMPLATE_CATEGORY" val="custom"/>
  <p:tag name="KSO_WM_TEMPLATE_INDEX" val="20203614"/>
</p:tagLst>
</file>

<file path=ppt/tags/tag205.xml><?xml version="1.0" encoding="utf-8"?>
<p:tagLst xmlns:p="http://schemas.openxmlformats.org/presentationml/2006/main">
  <p:tag name="AS_UNIQUEID" val="674"/>
</p:tagLst>
</file>

<file path=ppt/tags/tag206.xml><?xml version="1.0" encoding="utf-8"?>
<p:tagLst xmlns:p="http://schemas.openxmlformats.org/presentationml/2006/main">
  <p:tag name="AS_UNIQUEID" val="675"/>
</p:tagLst>
</file>

<file path=ppt/tags/tag207.xml><?xml version="1.0" encoding="utf-8"?>
<p:tagLst xmlns:p="http://schemas.openxmlformats.org/presentationml/2006/main">
  <p:tag name="AS_UNIQUEID" val="676"/>
</p:tagLst>
</file>

<file path=ppt/tags/tag208.xml><?xml version="1.0" encoding="utf-8"?>
<p:tagLst xmlns:p="http://schemas.openxmlformats.org/presentationml/2006/main">
  <p:tag name="AS_UNIQUEID" val="677"/>
</p:tagLst>
</file>

<file path=ppt/tags/tag209.xml><?xml version="1.0" encoding="utf-8"?>
<p:tagLst xmlns:p="http://schemas.openxmlformats.org/presentationml/2006/main">
  <p:tag name="AS_UNIQUEID" val="678"/>
</p:tagLst>
</file>

<file path=ppt/tags/tag21.xml><?xml version="1.0" encoding="utf-8"?>
<p:tagLst xmlns:p="http://schemas.openxmlformats.org/presentationml/2006/main">
  <p:tag name="AS_UNIQUEID" val="2079"/>
</p:tagLst>
</file>

<file path=ppt/tags/tag210.xml><?xml version="1.0" encoding="utf-8"?>
<p:tagLst xmlns:p="http://schemas.openxmlformats.org/presentationml/2006/main">
  <p:tag name="AS_UNIQUEID" val="670"/>
</p:tagLst>
</file>

<file path=ppt/tags/tag211.xml><?xml version="1.0" encoding="utf-8"?>
<p:tagLst xmlns:p="http://schemas.openxmlformats.org/presentationml/2006/main">
  <p:tag name="AS_UNIQUEID" val="671"/>
</p:tagLst>
</file>

<file path=ppt/tags/tag212.xml><?xml version="1.0" encoding="utf-8"?>
<p:tagLst xmlns:p="http://schemas.openxmlformats.org/presentationml/2006/main">
  <p:tag name="AS_UNIQUEID" val="1071"/>
</p:tagLst>
</file>

<file path=ppt/tags/tag213.xml><?xml version="1.0" encoding="utf-8"?>
<p:tagLst xmlns:p="http://schemas.openxmlformats.org/presentationml/2006/main">
  <p:tag name="AS_UNIQUEID" val="1072"/>
</p:tagLst>
</file>

<file path=ppt/tags/tag214.xml><?xml version="1.0" encoding="utf-8"?>
<p:tagLst xmlns:p="http://schemas.openxmlformats.org/presentationml/2006/main">
  <p:tag name="AS_UNIQUEID" val="1073"/>
</p:tagLst>
</file>

<file path=ppt/tags/tag215.xml><?xml version="1.0" encoding="utf-8"?>
<p:tagLst xmlns:p="http://schemas.openxmlformats.org/presentationml/2006/main">
  <p:tag name="AS_UNIQUEID" val="1074"/>
</p:tagLst>
</file>

<file path=ppt/tags/tag216.xml><?xml version="1.0" encoding="utf-8"?>
<p:tagLst xmlns:p="http://schemas.openxmlformats.org/presentationml/2006/main">
  <p:tag name="AS_UNIQUEID" val="1075"/>
</p:tagLst>
</file>

<file path=ppt/tags/tag217.xml><?xml version="1.0" encoding="utf-8"?>
<p:tagLst xmlns:p="http://schemas.openxmlformats.org/presentationml/2006/main">
  <p:tag name="AS_UNIQUEID" val="1076"/>
</p:tagLst>
</file>

<file path=ppt/tags/tag218.xml><?xml version="1.0" encoding="utf-8"?>
<p:tagLst xmlns:p="http://schemas.openxmlformats.org/presentationml/2006/main">
  <p:tag name="AS_UNIQUEID" val="1077"/>
</p:tagLst>
</file>

<file path=ppt/tags/tag219.xml><?xml version="1.0" encoding="utf-8"?>
<p:tagLst xmlns:p="http://schemas.openxmlformats.org/presentationml/2006/main">
  <p:tag name="AS_UNIQUEID" val="1078"/>
</p:tagLst>
</file>

<file path=ppt/tags/tag22.xml><?xml version="1.0" encoding="utf-8"?>
<p:tagLst xmlns:p="http://schemas.openxmlformats.org/presentationml/2006/main">
  <p:tag name="AS_UNIQUEID" val="2080"/>
</p:tagLst>
</file>

<file path=ppt/tags/tag220.xml><?xml version="1.0" encoding="utf-8"?>
<p:tagLst xmlns:p="http://schemas.openxmlformats.org/presentationml/2006/main">
  <p:tag name="AS_UNIQUEID" val="1080"/>
</p:tagLst>
</file>

<file path=ppt/tags/tag221.xml><?xml version="1.0" encoding="utf-8"?>
<p:tagLst xmlns:p="http://schemas.openxmlformats.org/presentationml/2006/main">
  <p:tag name="AS_UNIQUEID" val="1081"/>
</p:tagLst>
</file>

<file path=ppt/tags/tag222.xml><?xml version="1.0" encoding="utf-8"?>
<p:tagLst xmlns:p="http://schemas.openxmlformats.org/presentationml/2006/main">
  <p:tag name="AS_UNIQUEID" val="1082"/>
</p:tagLst>
</file>

<file path=ppt/tags/tag223.xml><?xml version="1.0" encoding="utf-8"?>
<p:tagLst xmlns:p="http://schemas.openxmlformats.org/presentationml/2006/main">
  <p:tag name="AS_UNIQUEID" val="1083"/>
</p:tagLst>
</file>

<file path=ppt/tags/tag224.xml><?xml version="1.0" encoding="utf-8"?>
<p:tagLst xmlns:p="http://schemas.openxmlformats.org/presentationml/2006/main">
  <p:tag name="AS_UNIQUEID" val="1084"/>
</p:tagLst>
</file>

<file path=ppt/tags/tag225.xml><?xml version="1.0" encoding="utf-8"?>
<p:tagLst xmlns:p="http://schemas.openxmlformats.org/presentationml/2006/main">
  <p:tag name="AS_UNIQUEID" val="1085"/>
</p:tagLst>
</file>

<file path=ppt/tags/tag226.xml><?xml version="1.0" encoding="utf-8"?>
<p:tagLst xmlns:p="http://schemas.openxmlformats.org/presentationml/2006/main">
  <p:tag name="AS_UNIQUEID" val="1086"/>
</p:tagLst>
</file>

<file path=ppt/tags/tag227.xml><?xml version="1.0" encoding="utf-8"?>
<p:tagLst xmlns:p="http://schemas.openxmlformats.org/presentationml/2006/main">
  <p:tag name="AS_UNIQUEID" val="1087"/>
</p:tagLst>
</file>

<file path=ppt/tags/tag228.xml><?xml version="1.0" encoding="utf-8"?>
<p:tagLst xmlns:p="http://schemas.openxmlformats.org/presentationml/2006/main">
  <p:tag name="AS_UNIQUEID" val="385"/>
  <p:tag name="KSO_WM_UNIT_TABLE_BEAUTIFY" val="smartTable{be90b983-7cf6-4c0f-bce8-314dcdbec992}"/>
</p:tagLst>
</file>

<file path=ppt/tags/tag229.xml><?xml version="1.0" encoding="utf-8"?>
<p:tagLst xmlns:p="http://schemas.openxmlformats.org/presentationml/2006/main">
  <p:tag name="AS_UNIQUEID" val="37"/>
</p:tagLst>
</file>

<file path=ppt/tags/tag23.xml><?xml version="1.0" encoding="utf-8"?>
<p:tagLst xmlns:p="http://schemas.openxmlformats.org/presentationml/2006/main">
  <p:tag name="AS_UNIQUEID" val="2081"/>
</p:tagLst>
</file>

<file path=ppt/tags/tag230.xml><?xml version="1.0" encoding="utf-8"?>
<p:tagLst xmlns:p="http://schemas.openxmlformats.org/presentationml/2006/main">
  <p:tag name="AS_UNIQUEID" val="38"/>
</p:tagLst>
</file>

<file path=ppt/tags/tag231.xml><?xml version="1.0" encoding="utf-8"?>
<p:tagLst xmlns:p="http://schemas.openxmlformats.org/presentationml/2006/main">
  <p:tag name="AS_UNIQUEID" val="39"/>
</p:tagLst>
</file>

<file path=ppt/tags/tag232.xml><?xml version="1.0" encoding="utf-8"?>
<p:tagLst xmlns:p="http://schemas.openxmlformats.org/presentationml/2006/main">
  <p:tag name="AS_UNIQUEID" val="40"/>
</p:tagLst>
</file>

<file path=ppt/tags/tag233.xml><?xml version="1.0" encoding="utf-8"?>
<p:tagLst xmlns:p="http://schemas.openxmlformats.org/presentationml/2006/main">
  <p:tag name="AS_UNIQUEID" val="41"/>
</p:tagLst>
</file>

<file path=ppt/tags/tag234.xml><?xml version="1.0" encoding="utf-8"?>
<p:tagLst xmlns:p="http://schemas.openxmlformats.org/presentationml/2006/main">
  <p:tag name="AS_UNIQUEID" val="42"/>
</p:tagLst>
</file>

<file path=ppt/tags/tag235.xml><?xml version="1.0" encoding="utf-8"?>
<p:tagLst xmlns:p="http://schemas.openxmlformats.org/presentationml/2006/main">
  <p:tag name="AS_UNIQUEID" val="43"/>
</p:tagLst>
</file>

<file path=ppt/tags/tag236.xml><?xml version="1.0" encoding="utf-8"?>
<p:tagLst xmlns:p="http://schemas.openxmlformats.org/presentationml/2006/main">
  <p:tag name="AS_UNIQUEID" val="44"/>
</p:tagLst>
</file>

<file path=ppt/tags/tag237.xml><?xml version="1.0" encoding="utf-8"?>
<p:tagLst xmlns:p="http://schemas.openxmlformats.org/presentationml/2006/main">
  <p:tag name="AS_UNIQUEID" val="45"/>
</p:tagLst>
</file>

<file path=ppt/tags/tag238.xml><?xml version="1.0" encoding="utf-8"?>
<p:tagLst xmlns:p="http://schemas.openxmlformats.org/presentationml/2006/main">
  <p:tag name="AS_UNIQUEID" val="46"/>
</p:tagLst>
</file>

<file path=ppt/tags/tag239.xml><?xml version="1.0" encoding="utf-8"?>
<p:tagLst xmlns:p="http://schemas.openxmlformats.org/presentationml/2006/main">
  <p:tag name="AS_UNIQUEID" val="47"/>
</p:tagLst>
</file>

<file path=ppt/tags/tag24.xml><?xml version="1.0" encoding="utf-8"?>
<p:tagLst xmlns:p="http://schemas.openxmlformats.org/presentationml/2006/main">
  <p:tag name="AS_UNIQUEID" val="2082"/>
</p:tagLst>
</file>

<file path=ppt/tags/tag240.xml><?xml version="1.0" encoding="utf-8"?>
<p:tagLst xmlns:p="http://schemas.openxmlformats.org/presentationml/2006/main">
  <p:tag name="AS_UNIQUEID" val="48"/>
</p:tagLst>
</file>

<file path=ppt/tags/tag241.xml><?xml version="1.0" encoding="utf-8"?>
<p:tagLst xmlns:p="http://schemas.openxmlformats.org/presentationml/2006/main">
  <p:tag name="AS_UNIQUEID" val="49"/>
</p:tagLst>
</file>

<file path=ppt/tags/tag242.xml><?xml version="1.0" encoding="utf-8"?>
<p:tagLst xmlns:p="http://schemas.openxmlformats.org/presentationml/2006/main">
  <p:tag name="AS_UNIQUEID" val="50"/>
</p:tagLst>
</file>

<file path=ppt/tags/tag243.xml><?xml version="1.0" encoding="utf-8"?>
<p:tagLst xmlns:p="http://schemas.openxmlformats.org/presentationml/2006/main">
  <p:tag name="AS_UNIQUEID" val="51"/>
</p:tagLst>
</file>

<file path=ppt/tags/tag244.xml><?xml version="1.0" encoding="utf-8"?>
<p:tagLst xmlns:p="http://schemas.openxmlformats.org/presentationml/2006/main">
  <p:tag name="AS_UNIQUEID" val="386"/>
</p:tagLst>
</file>

<file path=ppt/tags/tag245.xml><?xml version="1.0" encoding="utf-8"?>
<p:tagLst xmlns:p="http://schemas.openxmlformats.org/presentationml/2006/main">
  <p:tag name="AS_UNIQUEID" val="1005"/>
</p:tagLst>
</file>

<file path=ppt/tags/tag246.xml><?xml version="1.0" encoding="utf-8"?>
<p:tagLst xmlns:p="http://schemas.openxmlformats.org/presentationml/2006/main">
  <p:tag name="AS_UNIQUEID" val="950"/>
</p:tagLst>
</file>

<file path=ppt/tags/tag247.xml><?xml version="1.0" encoding="utf-8"?>
<p:tagLst xmlns:p="http://schemas.openxmlformats.org/presentationml/2006/main">
  <p:tag name="AS_UNIQUEID" val="951"/>
</p:tagLst>
</file>

<file path=ppt/tags/tag248.xml><?xml version="1.0" encoding="utf-8"?>
<p:tagLst xmlns:p="http://schemas.openxmlformats.org/presentationml/2006/main">
  <p:tag name="AS_UNIQUEID" val="952"/>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201497_4*m_h_i*1_2_1"/>
  <p:tag name="KSO_WM_UNIT_INDEX" val="1_2_1"/>
  <p:tag name="KSO_WM_UNIT_LAYERLEVEL" val="1_1_1"/>
  <p:tag name="KSO_WM_UNIT_TEXT_FILL_FORE_SCHEMECOLOR_INDEX" val="13"/>
  <p:tag name="KSO_WM_UNIT_TEXT_FILL_TYPE" val="1"/>
  <p:tag name="KSO_WM_UNIT_TYPE" val="m_h_i"/>
</p:tagLst>
</file>

<file path=ppt/tags/tag249.xml><?xml version="1.0" encoding="utf-8"?>
<p:tagLst xmlns:p="http://schemas.openxmlformats.org/presentationml/2006/main">
  <p:tag name="AS_UNIQUEID" val="953"/>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201497_4*m_h_i*1_2_2"/>
  <p:tag name="KSO_WM_UNIT_INDEX" val="1_2_2"/>
  <p:tag name="KSO_WM_UNIT_LAYERLEVEL" val="1_1_1"/>
  <p:tag name="KSO_WM_UNIT_TEXT_FILL_FORE_SCHEMECOLOR_INDEX" val="13"/>
  <p:tag name="KSO_WM_UNIT_TEXT_FILL_TYPE" val="1"/>
  <p:tag name="KSO_WM_UNIT_TYPE" val="m_h_i"/>
</p:tagLst>
</file>

<file path=ppt/tags/tag25.xml><?xml version="1.0" encoding="utf-8"?>
<p:tagLst xmlns:p="http://schemas.openxmlformats.org/presentationml/2006/main">
  <p:tag name="AS_UNIQUEID" val="2083"/>
</p:tagLst>
</file>

<file path=ppt/tags/tag250.xml><?xml version="1.0" encoding="utf-8"?>
<p:tagLst xmlns:p="http://schemas.openxmlformats.org/presentationml/2006/main">
  <p:tag name="AS_UNIQUEID" val="954"/>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i*1_2_3"/>
  <p:tag name="KSO_WM_UNIT_INDEX" val="1_2_3"/>
  <p:tag name="KSO_WM_UNIT_LAYERLEVEL" val="1_1_1"/>
  <p:tag name="KSO_WM_UNIT_LINE_FILL_TYPE" val="2"/>
  <p:tag name="KSO_WM_UNIT_LINE_FORE_SCHEMECOLOR_INDEX" val="14"/>
  <p:tag name="KSO_WM_UNIT_TEXT_FILL_FORE_SCHEMECOLOR_INDEX" val="13"/>
  <p:tag name="KSO_WM_UNIT_TEXT_FILL_TYPE" val="1"/>
  <p:tag name="KSO_WM_UNIT_TYPE" val="m_h_i"/>
</p:tagLst>
</file>

<file path=ppt/tags/tag251.xml><?xml version="1.0" encoding="utf-8"?>
<p:tagLst xmlns:p="http://schemas.openxmlformats.org/presentationml/2006/main">
  <p:tag name="AS_UNIQUEID" val="955"/>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h_a*1_2_1_1"/>
  <p:tag name="KSO_WM_UNIT_INDEX" val="1_2_1_1"/>
  <p:tag name="KSO_WM_UNIT_ISCONTENTSTITLE" val="0"/>
  <p:tag name="KSO_WM_UNIT_LAYERLEVEL" val="1_1_1_1"/>
  <p:tag name="KSO_WM_UNIT_NOCLEAR" val="0"/>
  <p:tag name="KSO_WM_UNIT_PRESET_TEXT" val="添加标题"/>
  <p:tag name="KSO_WM_UNIT_TEXT_FILL_FORE_SCHEMECOLOR_INDEX" val="13"/>
  <p:tag name="KSO_WM_UNIT_TEXT_FILL_TYPE" val="1"/>
  <p:tag name="KSO_WM_UNIT_TYPE" val="m_h_h_a"/>
  <p:tag name="KSO_WM_UNIT_VALUE" val="7"/>
</p:tagLst>
</file>

<file path=ppt/tags/tag252.xml><?xml version="1.0" encoding="utf-8"?>
<p:tagLst xmlns:p="http://schemas.openxmlformats.org/presentationml/2006/main">
  <p:tag name="AS_UNIQUEID" val="956"/>
</p:tagLst>
</file>

<file path=ppt/tags/tag253.xml><?xml version="1.0" encoding="utf-8"?>
<p:tagLst xmlns:p="http://schemas.openxmlformats.org/presentationml/2006/main">
  <p:tag name="AS_UNIQUEID" val="957"/>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201497_4*m_h_i*1_3_1"/>
  <p:tag name="KSO_WM_UNIT_INDEX" val="1_3_1"/>
  <p:tag name="KSO_WM_UNIT_LAYERLEVEL" val="1_1_1"/>
  <p:tag name="KSO_WM_UNIT_TEXT_FILL_FORE_SCHEMECOLOR_INDEX" val="13"/>
  <p:tag name="KSO_WM_UNIT_TEXT_FILL_TYPE" val="1"/>
  <p:tag name="KSO_WM_UNIT_TYPE" val="m_h_i"/>
</p:tagLst>
</file>

<file path=ppt/tags/tag254.xml><?xml version="1.0" encoding="utf-8"?>
<p:tagLst xmlns:p="http://schemas.openxmlformats.org/presentationml/2006/main">
  <p:tag name="AS_UNIQUEID" val="958"/>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1497_4*m_h_i*1_3_2"/>
  <p:tag name="KSO_WM_UNIT_INDEX" val="1_3_2"/>
  <p:tag name="KSO_WM_UNIT_LAYERLEVEL" val="1_1_1"/>
  <p:tag name="KSO_WM_UNIT_TEXT_FILL_FORE_SCHEMECOLOR_INDEX" val="13"/>
  <p:tag name="KSO_WM_UNIT_TEXT_FILL_TYPE" val="1"/>
  <p:tag name="KSO_WM_UNIT_TYPE" val="m_h_i"/>
</p:tagLst>
</file>

<file path=ppt/tags/tag255.xml><?xml version="1.0" encoding="utf-8"?>
<p:tagLst xmlns:p="http://schemas.openxmlformats.org/presentationml/2006/main">
  <p:tag name="AS_UNIQUEID" val="959"/>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i*1_3_3"/>
  <p:tag name="KSO_WM_UNIT_INDEX" val="1_3_3"/>
  <p:tag name="KSO_WM_UNIT_LAYERLEVEL" val="1_1_1"/>
  <p:tag name="KSO_WM_UNIT_LINE_FILL_TYPE" val="2"/>
  <p:tag name="KSO_WM_UNIT_LINE_FORE_SCHEMECOLOR_INDEX" val="14"/>
  <p:tag name="KSO_WM_UNIT_TEXT_FILL_FORE_SCHEMECOLOR_INDEX" val="13"/>
  <p:tag name="KSO_WM_UNIT_TEXT_FILL_TYPE" val="1"/>
  <p:tag name="KSO_WM_UNIT_TYPE" val="m_h_i"/>
</p:tagLst>
</file>

<file path=ppt/tags/tag256.xml><?xml version="1.0" encoding="utf-8"?>
<p:tagLst xmlns:p="http://schemas.openxmlformats.org/presentationml/2006/main">
  <p:tag name="AS_UNIQUEID" val="960"/>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h_a*1_3_1_1"/>
  <p:tag name="KSO_WM_UNIT_INDEX" val="1_3_1_1"/>
  <p:tag name="KSO_WM_UNIT_ISCONTENTSTITLE" val="0"/>
  <p:tag name="KSO_WM_UNIT_LAYERLEVEL" val="1_1_1_1"/>
  <p:tag name="KSO_WM_UNIT_NOCLEAR" val="0"/>
  <p:tag name="KSO_WM_UNIT_PRESET_TEXT" val="添加标题"/>
  <p:tag name="KSO_WM_UNIT_TEXT_FILL_FORE_SCHEMECOLOR_INDEX" val="13"/>
  <p:tag name="KSO_WM_UNIT_TEXT_FILL_TYPE" val="1"/>
  <p:tag name="KSO_WM_UNIT_TYPE" val="m_h_h_a"/>
  <p:tag name="KSO_WM_UNIT_VALUE" val="7"/>
</p:tagLst>
</file>

<file path=ppt/tags/tag257.xml><?xml version="1.0" encoding="utf-8"?>
<p:tagLst xmlns:p="http://schemas.openxmlformats.org/presentationml/2006/main">
  <p:tag name="AS_UNIQUEID" val="961"/>
</p:tagLst>
</file>

<file path=ppt/tags/tag258.xml><?xml version="1.0" encoding="utf-8"?>
<p:tagLst xmlns:p="http://schemas.openxmlformats.org/presentationml/2006/main">
  <p:tag name="AS_UNIQUEID" val="962"/>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201497_4*m_h_i*1_5_1"/>
  <p:tag name="KSO_WM_UNIT_INDEX" val="1_5_1"/>
  <p:tag name="KSO_WM_UNIT_LAYERLEVEL" val="1_1_1"/>
  <p:tag name="KSO_WM_UNIT_TEXT_FILL_FORE_SCHEMECOLOR_INDEX" val="13"/>
  <p:tag name="KSO_WM_UNIT_TEXT_FILL_TYPE" val="1"/>
  <p:tag name="KSO_WM_UNIT_TYPE" val="m_h_i"/>
</p:tagLst>
</file>

<file path=ppt/tags/tag259.xml><?xml version="1.0" encoding="utf-8"?>
<p:tagLst xmlns:p="http://schemas.openxmlformats.org/presentationml/2006/main">
  <p:tag name="AS_UNIQUEID" val="963"/>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1497_4*m_h_i*1_5_2"/>
  <p:tag name="KSO_WM_UNIT_INDEX" val="1_5_2"/>
  <p:tag name="KSO_WM_UNIT_LAYERLEVEL" val="1_1_1"/>
  <p:tag name="KSO_WM_UNIT_TEXT_FILL_FORE_SCHEMECOLOR_INDEX" val="13"/>
  <p:tag name="KSO_WM_UNIT_TEXT_FILL_TYPE" val="1"/>
  <p:tag name="KSO_WM_UNIT_TYPE" val="m_h_i"/>
</p:tagLst>
</file>

<file path=ppt/tags/tag26.xml><?xml version="1.0" encoding="utf-8"?>
<p:tagLst xmlns:p="http://schemas.openxmlformats.org/presentationml/2006/main">
  <p:tag name="AS_UNIQUEID" val="2084"/>
</p:tagLst>
</file>

<file path=ppt/tags/tag260.xml><?xml version="1.0" encoding="utf-8"?>
<p:tagLst xmlns:p="http://schemas.openxmlformats.org/presentationml/2006/main">
  <p:tag name="AS_UNIQUEID" val="964"/>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i*1_5_3"/>
  <p:tag name="KSO_WM_UNIT_INDEX" val="1_5_3"/>
  <p:tag name="KSO_WM_UNIT_LAYERLEVEL" val="1_1_1"/>
  <p:tag name="KSO_WM_UNIT_LINE_FILL_TYPE" val="2"/>
  <p:tag name="KSO_WM_UNIT_LINE_FORE_SCHEMECOLOR_INDEX" val="14"/>
  <p:tag name="KSO_WM_UNIT_TEXT_FILL_FORE_SCHEMECOLOR_INDEX" val="13"/>
  <p:tag name="KSO_WM_UNIT_TEXT_FILL_TYPE" val="1"/>
  <p:tag name="KSO_WM_UNIT_TYPE" val="m_h_i"/>
</p:tagLst>
</file>

<file path=ppt/tags/tag261.xml><?xml version="1.0" encoding="utf-8"?>
<p:tagLst xmlns:p="http://schemas.openxmlformats.org/presentationml/2006/main">
  <p:tag name="AS_UNIQUEID" val="965"/>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h_a*1_5_1_1"/>
  <p:tag name="KSO_WM_UNIT_INDEX" val="1_5_1_1"/>
  <p:tag name="KSO_WM_UNIT_ISCONTENTSTITLE" val="0"/>
  <p:tag name="KSO_WM_UNIT_LAYERLEVEL" val="1_1_1_1"/>
  <p:tag name="KSO_WM_UNIT_NOCLEAR" val="0"/>
  <p:tag name="KSO_WM_UNIT_PRESET_TEXT" val="添加标题"/>
  <p:tag name="KSO_WM_UNIT_TEXT_FILL_FORE_SCHEMECOLOR_INDEX" val="13"/>
  <p:tag name="KSO_WM_UNIT_TEXT_FILL_TYPE" val="1"/>
  <p:tag name="KSO_WM_UNIT_TYPE" val="m_h_h_a"/>
  <p:tag name="KSO_WM_UNIT_VALUE" val="7"/>
</p:tagLst>
</file>

<file path=ppt/tags/tag262.xml><?xml version="1.0" encoding="utf-8"?>
<p:tagLst xmlns:p="http://schemas.openxmlformats.org/presentationml/2006/main">
  <p:tag name="AS_UNIQUEID" val="966"/>
</p:tagLst>
</file>

<file path=ppt/tags/tag263.xml><?xml version="1.0" encoding="utf-8"?>
<p:tagLst xmlns:p="http://schemas.openxmlformats.org/presentationml/2006/main">
  <p:tag name="AS_UNIQUEID" val="967"/>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201497_4*m_h_i*1_4_1"/>
  <p:tag name="KSO_WM_UNIT_INDEX" val="1_4_1"/>
  <p:tag name="KSO_WM_UNIT_LAYERLEVEL" val="1_1_1"/>
  <p:tag name="KSO_WM_UNIT_TEXT_FILL_FORE_SCHEMECOLOR_INDEX" val="13"/>
  <p:tag name="KSO_WM_UNIT_TEXT_FILL_TYPE" val="1"/>
  <p:tag name="KSO_WM_UNIT_TYPE" val="m_h_i"/>
</p:tagLst>
</file>

<file path=ppt/tags/tag264.xml><?xml version="1.0" encoding="utf-8"?>
<p:tagLst xmlns:p="http://schemas.openxmlformats.org/presentationml/2006/main">
  <p:tag name="AS_UNIQUEID" val="968"/>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201497_4*m_h_i*1_4_2"/>
  <p:tag name="KSO_WM_UNIT_INDEX" val="1_4_2"/>
  <p:tag name="KSO_WM_UNIT_LAYERLEVEL" val="1_1_1"/>
  <p:tag name="KSO_WM_UNIT_TEXT_FILL_FORE_SCHEMECOLOR_INDEX" val="13"/>
  <p:tag name="KSO_WM_UNIT_TEXT_FILL_TYPE" val="1"/>
  <p:tag name="KSO_WM_UNIT_TYPE" val="m_h_i"/>
</p:tagLst>
</file>

<file path=ppt/tags/tag265.xml><?xml version="1.0" encoding="utf-8"?>
<p:tagLst xmlns:p="http://schemas.openxmlformats.org/presentationml/2006/main">
  <p:tag name="AS_UNIQUEID" val="969"/>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i*1_4_3"/>
  <p:tag name="KSO_WM_UNIT_INDEX" val="1_4_3"/>
  <p:tag name="KSO_WM_UNIT_LAYERLEVEL" val="1_1_1"/>
  <p:tag name="KSO_WM_UNIT_LINE_FILL_TYPE" val="2"/>
  <p:tag name="KSO_WM_UNIT_LINE_FORE_SCHEMECOLOR_INDEX" val="14"/>
  <p:tag name="KSO_WM_UNIT_TEXT_FILL_FORE_SCHEMECOLOR_INDEX" val="13"/>
  <p:tag name="KSO_WM_UNIT_TEXT_FILL_TYPE" val="1"/>
  <p:tag name="KSO_WM_UNIT_TYPE" val="m_h_i"/>
</p:tagLst>
</file>

<file path=ppt/tags/tag266.xml><?xml version="1.0" encoding="utf-8"?>
<p:tagLst xmlns:p="http://schemas.openxmlformats.org/presentationml/2006/main">
  <p:tag name="AS_UNIQUEID" val="970"/>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h_a*1_4_1_1"/>
  <p:tag name="KSO_WM_UNIT_INDEX" val="1_4_1_1"/>
  <p:tag name="KSO_WM_UNIT_ISCONTENTSTITLE" val="0"/>
  <p:tag name="KSO_WM_UNIT_LAYERLEVEL" val="1_1_1_1"/>
  <p:tag name="KSO_WM_UNIT_NOCLEAR" val="0"/>
  <p:tag name="KSO_WM_UNIT_PRESET_TEXT" val="添加标题"/>
  <p:tag name="KSO_WM_UNIT_TEXT_FILL_FORE_SCHEMECOLOR_INDEX" val="13"/>
  <p:tag name="KSO_WM_UNIT_TEXT_FILL_TYPE" val="1"/>
  <p:tag name="KSO_WM_UNIT_TYPE" val="m_h_h_a"/>
  <p:tag name="KSO_WM_UNIT_VALUE" val="7"/>
</p:tagLst>
</file>

<file path=ppt/tags/tag267.xml><?xml version="1.0" encoding="utf-8"?>
<p:tagLst xmlns:p="http://schemas.openxmlformats.org/presentationml/2006/main">
  <p:tag name="AS_UNIQUEID" val="971"/>
</p:tagLst>
</file>

<file path=ppt/tags/tag268.xml><?xml version="1.0" encoding="utf-8"?>
<p:tagLst xmlns:p="http://schemas.openxmlformats.org/presentationml/2006/main">
  <p:tag name="AS_UNIQUEID" val="972"/>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201497_4*m_h_i*1_6_1"/>
  <p:tag name="KSO_WM_UNIT_INDEX" val="1_6_1"/>
  <p:tag name="KSO_WM_UNIT_LAYERLEVEL" val="1_1_1"/>
  <p:tag name="KSO_WM_UNIT_TEXT_FILL_FORE_SCHEMECOLOR_INDEX" val="13"/>
  <p:tag name="KSO_WM_UNIT_TEXT_FILL_TYPE" val="1"/>
  <p:tag name="KSO_WM_UNIT_TYPE" val="m_h_i"/>
</p:tagLst>
</file>

<file path=ppt/tags/tag269.xml><?xml version="1.0" encoding="utf-8"?>
<p:tagLst xmlns:p="http://schemas.openxmlformats.org/presentationml/2006/main">
  <p:tag name="AS_UNIQUEID" val="973"/>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201497_4*m_h_i*1_6_2"/>
  <p:tag name="KSO_WM_UNIT_INDEX" val="1_6_2"/>
  <p:tag name="KSO_WM_UNIT_LAYERLEVEL" val="1_1_1"/>
  <p:tag name="KSO_WM_UNIT_TEXT_FILL_FORE_SCHEMECOLOR_INDEX" val="13"/>
  <p:tag name="KSO_WM_UNIT_TEXT_FILL_TYPE" val="1"/>
  <p:tag name="KSO_WM_UNIT_TYPE" val="m_h_i"/>
</p:tagLst>
</file>

<file path=ppt/tags/tag27.xml><?xml version="1.0" encoding="utf-8"?>
<p:tagLst xmlns:p="http://schemas.openxmlformats.org/presentationml/2006/main">
  <p:tag name="AS_UNIQUEID" val="2085"/>
</p:tagLst>
</file>

<file path=ppt/tags/tag270.xml><?xml version="1.0" encoding="utf-8"?>
<p:tagLst xmlns:p="http://schemas.openxmlformats.org/presentationml/2006/main">
  <p:tag name="AS_UNIQUEID" val="974"/>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i*1_6_3"/>
  <p:tag name="KSO_WM_UNIT_INDEX" val="1_6_3"/>
  <p:tag name="KSO_WM_UNIT_LAYERLEVEL" val="1_1_1"/>
  <p:tag name="KSO_WM_UNIT_LINE_FILL_TYPE" val="2"/>
  <p:tag name="KSO_WM_UNIT_LINE_FORE_SCHEMECOLOR_INDEX" val="14"/>
  <p:tag name="KSO_WM_UNIT_TEXT_FILL_FORE_SCHEMECOLOR_INDEX" val="13"/>
  <p:tag name="KSO_WM_UNIT_TEXT_FILL_TYPE" val="1"/>
  <p:tag name="KSO_WM_UNIT_TYPE" val="m_h_i"/>
</p:tagLst>
</file>

<file path=ppt/tags/tag271.xml><?xml version="1.0" encoding="utf-8"?>
<p:tagLst xmlns:p="http://schemas.openxmlformats.org/presentationml/2006/main">
  <p:tag name="AS_UNIQUEID" val="975"/>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h_a*1_6_1_1"/>
  <p:tag name="KSO_WM_UNIT_INDEX" val="1_6_1_1"/>
  <p:tag name="KSO_WM_UNIT_ISCONTENTSTITLE" val="0"/>
  <p:tag name="KSO_WM_UNIT_LAYERLEVEL" val="1_1_1_1"/>
  <p:tag name="KSO_WM_UNIT_NOCLEAR" val="0"/>
  <p:tag name="KSO_WM_UNIT_PRESET_TEXT" val="添加标题"/>
  <p:tag name="KSO_WM_UNIT_TEXT_FILL_FORE_SCHEMECOLOR_INDEX" val="13"/>
  <p:tag name="KSO_WM_UNIT_TEXT_FILL_TYPE" val="1"/>
  <p:tag name="KSO_WM_UNIT_TYPE" val="m_h_h_a"/>
  <p:tag name="KSO_WM_UNIT_VALUE" val="7"/>
</p:tagLst>
</file>

<file path=ppt/tags/tag272.xml><?xml version="1.0" encoding="utf-8"?>
<p:tagLst xmlns:p="http://schemas.openxmlformats.org/presentationml/2006/main">
  <p:tag name="AS_UNIQUEID" val="976"/>
</p:tagLst>
</file>

<file path=ppt/tags/tag273.xml><?xml version="1.0" encoding="utf-8"?>
<p:tagLst xmlns:p="http://schemas.openxmlformats.org/presentationml/2006/main">
  <p:tag name="AS_UNIQUEID" val="977"/>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201497_4*m_h_i*1_1_1"/>
  <p:tag name="KSO_WM_UNIT_INDEX" val="1_1_1"/>
  <p:tag name="KSO_WM_UNIT_LAYERLEVEL" val="1_1_1"/>
  <p:tag name="KSO_WM_UNIT_TEXT_FILL_FORE_SCHEMECOLOR_INDEX" val="13"/>
  <p:tag name="KSO_WM_UNIT_TEXT_FILL_TYPE" val="1"/>
  <p:tag name="KSO_WM_UNIT_TYPE" val="m_h_i"/>
</p:tagLst>
</file>

<file path=ppt/tags/tag274.xml><?xml version="1.0" encoding="utf-8"?>
<p:tagLst xmlns:p="http://schemas.openxmlformats.org/presentationml/2006/main">
  <p:tag name="AS_UNIQUEID" val="978"/>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1497_4*m_h_i*1_1_2"/>
  <p:tag name="KSO_WM_UNIT_INDEX" val="1_1_2"/>
  <p:tag name="KSO_WM_UNIT_LAYERLEVEL" val="1_1_1"/>
  <p:tag name="KSO_WM_UNIT_TEXT_FILL_FORE_SCHEMECOLOR_INDEX" val="13"/>
  <p:tag name="KSO_WM_UNIT_TEXT_FILL_TYPE" val="1"/>
  <p:tag name="KSO_WM_UNIT_TYPE" val="m_h_i"/>
</p:tagLst>
</file>

<file path=ppt/tags/tag275.xml><?xml version="1.0" encoding="utf-8"?>
<p:tagLst xmlns:p="http://schemas.openxmlformats.org/presentationml/2006/main">
  <p:tag name="AS_UNIQUEID" val="979"/>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VALUE" val="6"/>
</p:tagLst>
</file>

<file path=ppt/tags/tag276.xml><?xml version="1.0" encoding="utf-8"?>
<p:tagLst xmlns:p="http://schemas.openxmlformats.org/presentationml/2006/main">
  <p:tag name="AS_UNIQUEID" val="980"/>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i*1_1_3"/>
  <p:tag name="KSO_WM_UNIT_INDEX" val="1_1_3"/>
  <p:tag name="KSO_WM_UNIT_LAYERLEVEL" val="1_1_1"/>
  <p:tag name="KSO_WM_UNIT_LINE_FILL_TYPE" val="2"/>
  <p:tag name="KSO_WM_UNIT_LINE_FORE_SCHEMECOLOR_INDEX" val="14"/>
  <p:tag name="KSO_WM_UNIT_TEXT_FILL_FORE_SCHEMECOLOR_INDEX" val="13"/>
  <p:tag name="KSO_WM_UNIT_TEXT_FILL_TYPE" val="1"/>
  <p:tag name="KSO_WM_UNIT_TYPE" val="m_h_i"/>
</p:tagLst>
</file>

<file path=ppt/tags/tag277.xml><?xml version="1.0" encoding="utf-8"?>
<p:tagLst xmlns:p="http://schemas.openxmlformats.org/presentationml/2006/main">
  <p:tag name="AS_UNIQUEID" val="981"/>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h_a*1_1_1_1"/>
  <p:tag name="KSO_WM_UNIT_INDEX" val="1_1_1_1"/>
  <p:tag name="KSO_WM_UNIT_ISCONTENTSTITLE" val="0"/>
  <p:tag name="KSO_WM_UNIT_LAYERLEVEL" val="1_1_1_1"/>
  <p:tag name="KSO_WM_UNIT_NOCLEAR" val="0"/>
  <p:tag name="KSO_WM_UNIT_PRESET_TEXT" val="添加标题"/>
  <p:tag name="KSO_WM_UNIT_TEXT_FILL_FORE_SCHEMECOLOR_INDEX" val="13"/>
  <p:tag name="KSO_WM_UNIT_TEXT_FILL_TYPE" val="1"/>
  <p:tag name="KSO_WM_UNIT_TYPE" val="m_h_h_a"/>
  <p:tag name="KSO_WM_UNIT_VALUE" val="7"/>
</p:tagLst>
</file>

<file path=ppt/tags/tag278.xml><?xml version="1.0" encoding="utf-8"?>
<p:tagLst xmlns:p="http://schemas.openxmlformats.org/presentationml/2006/main">
  <p:tag name="AS_UNIQUEID" val="982"/>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VALUE" val="6"/>
</p:tagLst>
</file>

<file path=ppt/tags/tag279.xml><?xml version="1.0" encoding="utf-8"?>
<p:tagLst xmlns:p="http://schemas.openxmlformats.org/presentationml/2006/main">
  <p:tag name="AS_UNIQUEID" val="983"/>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VALUE" val="6"/>
</p:tagLst>
</file>

<file path=ppt/tags/tag28.xml><?xml version="1.0" encoding="utf-8"?>
<p:tagLst xmlns:p="http://schemas.openxmlformats.org/presentationml/2006/main">
  <p:tag name="AS_UNIQUEID" val="2086"/>
</p:tagLst>
</file>

<file path=ppt/tags/tag280.xml><?xml version="1.0" encoding="utf-8"?>
<p:tagLst xmlns:p="http://schemas.openxmlformats.org/presentationml/2006/main">
  <p:tag name="AS_UNIQUEID" val="984"/>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VALUE" val="6"/>
</p:tagLst>
</file>

<file path=ppt/tags/tag281.xml><?xml version="1.0" encoding="utf-8"?>
<p:tagLst xmlns:p="http://schemas.openxmlformats.org/presentationml/2006/main">
  <p:tag name="AS_UNIQUEID" val="985"/>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VALUE" val="6"/>
</p:tagLst>
</file>

<file path=ppt/tags/tag282.xml><?xml version="1.0" encoding="utf-8"?>
<p:tagLst xmlns:p="http://schemas.openxmlformats.org/presentationml/2006/main">
  <p:tag name="AS_UNIQUEID" val="986"/>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VALUE" val="6"/>
</p:tagLst>
</file>

<file path=ppt/tags/tag283.xml><?xml version="1.0" encoding="utf-8"?>
<p:tagLst xmlns:p="http://schemas.openxmlformats.org/presentationml/2006/main">
  <p:tag name="AS_UNIQUEID" val="987"/>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VALUE" val="6"/>
</p:tagLst>
</file>

<file path=ppt/tags/tag284.xml><?xml version="1.0" encoding="utf-8"?>
<p:tagLst xmlns:p="http://schemas.openxmlformats.org/presentationml/2006/main">
  <p:tag name="AS_UNIQUEID" val="988"/>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h_a*1_1_1_1"/>
  <p:tag name="KSO_WM_UNIT_INDEX" val="1_1_1_1"/>
  <p:tag name="KSO_WM_UNIT_ISCONTENTSTITLE" val="0"/>
  <p:tag name="KSO_WM_UNIT_LAYERLEVEL" val="1_1_1_1"/>
  <p:tag name="KSO_WM_UNIT_NOCLEAR" val="0"/>
  <p:tag name="KSO_WM_UNIT_PRESET_TEXT" val="添加标题"/>
  <p:tag name="KSO_WM_UNIT_TEXT_FILL_FORE_SCHEMECOLOR_INDEX" val="13"/>
  <p:tag name="KSO_WM_UNIT_TEXT_FILL_TYPE" val="1"/>
  <p:tag name="KSO_WM_UNIT_TYPE" val="m_h_h_a"/>
  <p:tag name="KSO_WM_UNIT_VALUE" val="7"/>
</p:tagLst>
</file>

<file path=ppt/tags/tag285.xml><?xml version="1.0" encoding="utf-8"?>
<p:tagLst xmlns:p="http://schemas.openxmlformats.org/presentationml/2006/main">
  <p:tag name="AS_UNIQUEID" val="989"/>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VALUE" val="6"/>
</p:tagLst>
</file>

<file path=ppt/tags/tag286.xml><?xml version="1.0" encoding="utf-8"?>
<p:tagLst xmlns:p="http://schemas.openxmlformats.org/presentationml/2006/main">
  <p:tag name="AS_UNIQUEID" val="990"/>
  <p:tag name="KSO_WM_BEAUTIFY_FLAG" val="#wm#"/>
  <p:tag name="KSO_WM_DIAGRAM_GROUP_CODE" val="m1-1"/>
  <p:tag name="KSO_WM_TAG_VERSION" val="1.0"/>
  <p:tag name="KSO_WM_TEMPLATE_CATEGORY" val="diagram"/>
  <p:tag name="KSO_WM_TEMPLATE_INDEX" val="20201497"/>
  <p:tag name="KSO_WM_UNIT_COMPATIBLE" val="0"/>
  <p:tag name="KSO_WM_UNIT_DIAGRAM_ISNUMVISUAL" val="0"/>
  <p:tag name="KSO_WM_UNIT_DIAGRAM_ISREFERUNIT" val="0"/>
  <p:tag name="KSO_WM_UNIT_HIGHLIGHT" val="0"/>
  <p:tag name="KSO_WM_UNIT_ID" val="diagram20201497_4*m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VALUE" val="6"/>
</p:tagLst>
</file>

<file path=ppt/tags/tag287.xml><?xml version="1.0" encoding="utf-8"?>
<p:tagLst xmlns:p="http://schemas.openxmlformats.org/presentationml/2006/main">
  <p:tag name="KSO_WM_SLIDE_ANIMATION_ID" val="3167240"/>
  <p:tag name="KSO_WM_SLIDE_ANIMATION_TYPE" val="1_3_2_3"/>
  <p:tag name="KSO_WM_TEMPLATE_CATEGORY" val="custom"/>
  <p:tag name="KSO_WM_TEMPLATE_INDEX" val="20203614"/>
</p:tagLst>
</file>

<file path=ppt/tags/tag288.xml><?xml version="1.0" encoding="utf-8"?>
<p:tagLst xmlns:p="http://schemas.openxmlformats.org/presentationml/2006/main">
  <p:tag name="KSO_WM_UNIT_TABLE_BEAUTIFY" val="smartTable{6f4b6aff-9b0b-40f3-b3d8-e8f99f320195}"/>
</p:tagLst>
</file>

<file path=ppt/tags/tag289.xml><?xml version="1.0" encoding="utf-8"?>
<p:tagLst xmlns:p="http://schemas.openxmlformats.org/presentationml/2006/main">
  <p:tag name="KSO_WM_UNIT_PLACING_PICTURE_USER_VIEWPORT" val="{&quot;height&quot;:5561,&quot;width&quot;:3994}"/>
</p:tagLst>
</file>

<file path=ppt/tags/tag29.xml><?xml version="1.0" encoding="utf-8"?>
<p:tagLst xmlns:p="http://schemas.openxmlformats.org/presentationml/2006/main">
  <p:tag name="AS_UNIQUEID" val="2087"/>
</p:tagLst>
</file>

<file path=ppt/tags/tag290.xml><?xml version="1.0" encoding="utf-8"?>
<p:tagLst xmlns:p="http://schemas.openxmlformats.org/presentationml/2006/main">
  <p:tag name="KSO_WM_UNIT_PLACING_PICTURE_USER_VIEWPORT" val="{&quot;height&quot;:5560,&quot;width&quot;:4238}"/>
</p:tagLst>
</file>

<file path=ppt/tags/tag291.xml><?xml version="1.0" encoding="utf-8"?>
<p:tagLst xmlns:p="http://schemas.openxmlformats.org/presentationml/2006/main">
  <p:tag name="KSO_WM_UNIT_PLACING_PICTURE_USER_VIEWPORT" val="{&quot;height&quot;:5561,&quot;width&quot;:4150}"/>
</p:tagLst>
</file>

<file path=ppt/tags/tag292.xml><?xml version="1.0" encoding="utf-8"?>
<p:tagLst xmlns:p="http://schemas.openxmlformats.org/presentationml/2006/main">
  <p:tag name="KSO_WM_UNIT_PLACING_PICTURE_USER_VIEWPORT" val="{&quot;height&quot;:5558,&quot;width&quot;:4447}"/>
</p:tagLst>
</file>

<file path=ppt/tags/tag293.xml><?xml version="1.0" encoding="utf-8"?>
<p:tagLst xmlns:p="http://schemas.openxmlformats.org/presentationml/2006/main">
  <p:tag name="KSO_WM_UNIT_TABLE_BEAUTIFY" val="smartTable{0df79105-40c9-46c1-a6c5-f14c3ea01055}"/>
</p:tagLst>
</file>

<file path=ppt/tags/tag294.xml><?xml version="1.0" encoding="utf-8"?>
<p:tagLst xmlns:p="http://schemas.openxmlformats.org/presentationml/2006/main">
  <p:tag name="AS_UNIQUEID" val="232"/>
  <p:tag name="KSO_WM_FULL_TEXT_BEAUTIFY_COPY_ID" val="8"/>
</p:tagLst>
</file>

<file path=ppt/tags/tag295.xml><?xml version="1.0" encoding="utf-8"?>
<p:tagLst xmlns:p="http://schemas.openxmlformats.org/presentationml/2006/main">
  <p:tag name="AS_UNIQUEID" val="879"/>
</p:tagLst>
</file>

<file path=ppt/tags/tag296.xml><?xml version="1.0" encoding="utf-8"?>
<p:tagLst xmlns:p="http://schemas.openxmlformats.org/presentationml/2006/main">
  <p:tag name="AS_UNIQUEID" val="880"/>
  <p:tag name="KSO_WM_FULL_TEXT_BEAUTIFY_COPY_ID" val="10"/>
</p:tagLst>
</file>

<file path=ppt/tags/tag297.xml><?xml version="1.0" encoding="utf-8"?>
<p:tagLst xmlns:p="http://schemas.openxmlformats.org/presentationml/2006/main">
  <p:tag name="AS_UNIQUEID" val="881"/>
  <p:tag name="KSO_WM_FULL_TEXT_BEAUTIFY_COPY_ID" val="17"/>
</p:tagLst>
</file>

<file path=ppt/tags/tag298.xml><?xml version="1.0" encoding="utf-8"?>
<p:tagLst xmlns:p="http://schemas.openxmlformats.org/presentationml/2006/main">
  <p:tag name="AS_UNIQUEID" val="882"/>
</p:tagLst>
</file>

<file path=ppt/tags/tag299.xml><?xml version="1.0" encoding="utf-8"?>
<p:tagLst xmlns:p="http://schemas.openxmlformats.org/presentationml/2006/main">
  <p:tag name="AS_UNIQUEID" val="883"/>
  <p:tag name="KSO_WM_FULL_TEXT_BEAUTIFY_COPY_ID" val="3"/>
</p:tagLst>
</file>

<file path=ppt/tags/tag3.xml><?xml version="1.0" encoding="utf-8"?>
<p:tagLst xmlns:p="http://schemas.openxmlformats.org/presentationml/2006/main">
  <p:tag name="AS_UNIQUEID" val="73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0.xml><?xml version="1.0" encoding="utf-8"?>
<p:tagLst xmlns:p="http://schemas.openxmlformats.org/presentationml/2006/main">
  <p:tag name="AS_UNIQUEID" val="2088"/>
</p:tagLst>
</file>

<file path=ppt/tags/tag300.xml><?xml version="1.0" encoding="utf-8"?>
<p:tagLst xmlns:p="http://schemas.openxmlformats.org/presentationml/2006/main">
  <p:tag name="AS_UNIQUEID" val="884"/>
  <p:tag name="KSO_WM_FULL_TEXT_BEAUTIFY_COPY_ID" val="11"/>
</p:tagLst>
</file>

<file path=ppt/tags/tag301.xml><?xml version="1.0" encoding="utf-8"?>
<p:tagLst xmlns:p="http://schemas.openxmlformats.org/presentationml/2006/main">
  <p:tag name="AS_UNIQUEID" val="885"/>
  <p:tag name="KSO_WM_FULL_TEXT_BEAUTIFY_COPY_ID" val="14"/>
</p:tagLst>
</file>

<file path=ppt/tags/tag302.xml><?xml version="1.0" encoding="utf-8"?>
<p:tagLst xmlns:p="http://schemas.openxmlformats.org/presentationml/2006/main">
  <p:tag name="AS_UNIQUEID" val="886"/>
  <p:tag name="KSO_WM_FULL_TEXT_BEAUTIFY_COPY_ID" val="20"/>
</p:tagLst>
</file>

<file path=ppt/tags/tag303.xml><?xml version="1.0" encoding="utf-8"?>
<p:tagLst xmlns:p="http://schemas.openxmlformats.org/presentationml/2006/main">
  <p:tag name="AS_UNIQUEID" val="887"/>
  <p:tag name="KSO_WM_FULL_TEXT_BEAUTIFY_COPY_ID" val="21"/>
</p:tagLst>
</file>

<file path=ppt/tags/tag304.xml><?xml version="1.0" encoding="utf-8"?>
<p:tagLst xmlns:p="http://schemas.openxmlformats.org/presentationml/2006/main">
  <p:tag name="AS_UNIQUEID" val="888"/>
</p:tagLst>
</file>

<file path=ppt/tags/tag305.xml><?xml version="1.0" encoding="utf-8"?>
<p:tagLst xmlns:p="http://schemas.openxmlformats.org/presentationml/2006/main">
  <p:tag name="AS_UNIQUEID" val="889"/>
  <p:tag name="KSO_WM_FULL_TEXT_BEAUTIFY_COPY_ID" val="6"/>
</p:tagLst>
</file>

<file path=ppt/tags/tag306.xml><?xml version="1.0" encoding="utf-8"?>
<p:tagLst xmlns:p="http://schemas.openxmlformats.org/presentationml/2006/main">
  <p:tag name="AS_UNIQUEID" val="890"/>
  <p:tag name="KSO_WM_FULL_TEXT_BEAUTIFY_COPY_ID" val="12"/>
</p:tagLst>
</file>

<file path=ppt/tags/tag307.xml><?xml version="1.0" encoding="utf-8"?>
<p:tagLst xmlns:p="http://schemas.openxmlformats.org/presentationml/2006/main">
  <p:tag name="AS_UNIQUEID" val="891"/>
  <p:tag name="KSO_WM_FULL_TEXT_BEAUTIFY_COPY_ID" val="15"/>
</p:tagLst>
</file>

<file path=ppt/tags/tag308.xml><?xml version="1.0" encoding="utf-8"?>
<p:tagLst xmlns:p="http://schemas.openxmlformats.org/presentationml/2006/main">
  <p:tag name="AS_UNIQUEID" val="892"/>
  <p:tag name="KSO_WM_FULL_TEXT_BEAUTIFY_COPY_ID" val="22"/>
</p:tagLst>
</file>

<file path=ppt/tags/tag309.xml><?xml version="1.0" encoding="utf-8"?>
<p:tagLst xmlns:p="http://schemas.openxmlformats.org/presentationml/2006/main">
  <p:tag name="AS_UNIQUEID" val="893"/>
</p:tagLst>
</file>

<file path=ppt/tags/tag31.xml><?xml version="1.0" encoding="utf-8"?>
<p:tagLst xmlns:p="http://schemas.openxmlformats.org/presentationml/2006/main">
  <p:tag name="AS_UNIQUEID" val="2089"/>
</p:tagLst>
</file>

<file path=ppt/tags/tag310.xml><?xml version="1.0" encoding="utf-8"?>
<p:tagLst xmlns:p="http://schemas.openxmlformats.org/presentationml/2006/main">
  <p:tag name="AS_UNIQUEID" val="894"/>
  <p:tag name="KSO_WM_FULL_TEXT_BEAUTIFY_COPY_ID" val="7"/>
</p:tagLst>
</file>

<file path=ppt/tags/tag311.xml><?xml version="1.0" encoding="utf-8"?>
<p:tagLst xmlns:p="http://schemas.openxmlformats.org/presentationml/2006/main">
  <p:tag name="AS_UNIQUEID" val="895"/>
  <p:tag name="KSO_WM_FULL_TEXT_BEAUTIFY_COPY_ID" val="13"/>
</p:tagLst>
</file>

<file path=ppt/tags/tag312.xml><?xml version="1.0" encoding="utf-8"?>
<p:tagLst xmlns:p="http://schemas.openxmlformats.org/presentationml/2006/main">
  <p:tag name="AS_UNIQUEID" val="896"/>
  <p:tag name="KSO_WM_FULL_TEXT_BEAUTIFY_COPY_ID" val="16"/>
</p:tagLst>
</file>

<file path=ppt/tags/tag313.xml><?xml version="1.0" encoding="utf-8"?>
<p:tagLst xmlns:p="http://schemas.openxmlformats.org/presentationml/2006/main">
  <p:tag name="AS_UNIQUEID" val="897"/>
  <p:tag name="KSO_WM_FULL_TEXT_BEAUTIFY_COPY_ID" val="23"/>
</p:tagLst>
</file>

<file path=ppt/tags/tag314.xml><?xml version="1.0" encoding="utf-8"?>
<p:tagLst xmlns:p="http://schemas.openxmlformats.org/presentationml/2006/main">
  <p:tag name="AS_UNIQUEID" val="898"/>
</p:tagLst>
</file>

<file path=ppt/tags/tag315.xml><?xml version="1.0" encoding="utf-8"?>
<p:tagLst xmlns:p="http://schemas.openxmlformats.org/presentationml/2006/main">
  <p:tag name="AS_UNIQUEID" val="899"/>
  <p:tag name="KSO_WM_FULL_TEXT_BEAUTIFY_COPY_ID" val="9"/>
</p:tagLst>
</file>

<file path=ppt/tags/tag316.xml><?xml version="1.0" encoding="utf-8"?>
<p:tagLst xmlns:p="http://schemas.openxmlformats.org/presentationml/2006/main">
  <p:tag name="AS_UNIQUEID" val="900"/>
  <p:tag name="KSO_WM_FULL_TEXT_BEAUTIFY_COPY_ID" val="24"/>
</p:tagLst>
</file>

<file path=ppt/tags/tag317.xml><?xml version="1.0" encoding="utf-8"?>
<p:tagLst xmlns:p="http://schemas.openxmlformats.org/presentationml/2006/main">
  <p:tag name="KSO_WM_FULL_TEXT_BEAUTIFY_COPY_ID" val="150995354"/>
</p:tagLst>
</file>

<file path=ppt/tags/tag318.xml><?xml version="1.0" encoding="utf-8"?>
<p:tagLst xmlns:p="http://schemas.openxmlformats.org/presentationml/2006/main">
  <p:tag name="KSO_WM_BEAUTIFY_FLAG" val="#wm#"/>
  <p:tag name="KSO_WM_TEMPLATE_CATEGORY" val="custom"/>
  <p:tag name="KSO_WM_TEMPLATE_INDEX" val="20205081"/>
</p:tagLst>
</file>

<file path=ppt/tags/tag32.xml><?xml version="1.0" encoding="utf-8"?>
<p:tagLst xmlns:p="http://schemas.openxmlformats.org/presentationml/2006/main">
  <p:tag name="AS_UNIQUEID" val="2090"/>
</p:tagLst>
</file>

<file path=ppt/tags/tag33.xml><?xml version="1.0" encoding="utf-8"?>
<p:tagLst xmlns:p="http://schemas.openxmlformats.org/presentationml/2006/main">
  <p:tag name="AS_UNIQUEID" val="2091"/>
</p:tagLst>
</file>

<file path=ppt/tags/tag34.xml><?xml version="1.0" encoding="utf-8"?>
<p:tagLst xmlns:p="http://schemas.openxmlformats.org/presentationml/2006/main">
  <p:tag name="AS_UNIQUEID" val="2092"/>
</p:tagLst>
</file>

<file path=ppt/tags/tag35.xml><?xml version="1.0" encoding="utf-8"?>
<p:tagLst xmlns:p="http://schemas.openxmlformats.org/presentationml/2006/main">
  <p:tag name="AS_UNIQUEID" val="2093"/>
</p:tagLst>
</file>

<file path=ppt/tags/tag36.xml><?xml version="1.0" encoding="utf-8"?>
<p:tagLst xmlns:p="http://schemas.openxmlformats.org/presentationml/2006/main">
  <p:tag name="AS_UNIQUEID" val="2094"/>
</p:tagLst>
</file>

<file path=ppt/tags/tag37.xml><?xml version="1.0" encoding="utf-8"?>
<p:tagLst xmlns:p="http://schemas.openxmlformats.org/presentationml/2006/main">
  <p:tag name="AS_UNIQUEID" val="372"/>
</p:tagLst>
</file>

<file path=ppt/tags/tag38.xml><?xml version="1.0" encoding="utf-8"?>
<p:tagLst xmlns:p="http://schemas.openxmlformats.org/presentationml/2006/main">
  <p:tag name="KSO_WM_BEAUTIFY_FLAG" val="#wm#"/>
  <p:tag name="KSO_WM_TEMPLATE_CATEGORY" val="custom"/>
  <p:tag name="KSO_WM_TEMPLATE_INDEX" val="20202806"/>
</p:tagLst>
</file>

<file path=ppt/tags/tag39.xml><?xml version="1.0" encoding="utf-8"?>
<p:tagLst xmlns:p="http://schemas.openxmlformats.org/presentationml/2006/main">
  <p:tag name="AS_UNIQUEID" val="2290"/>
</p:tagLst>
</file>

<file path=ppt/tags/tag4.xml><?xml version="1.0" encoding="utf-8"?>
<p:tagLst xmlns:p="http://schemas.openxmlformats.org/presentationml/2006/main">
  <p:tag name="AS_UNIQUEID" val="73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0.xml><?xml version="1.0" encoding="utf-8"?>
<p:tagLst xmlns:p="http://schemas.openxmlformats.org/presentationml/2006/main">
  <p:tag name="AS_UNIQUEID" val="2291"/>
</p:tagLst>
</file>

<file path=ppt/tags/tag41.xml><?xml version="1.0" encoding="utf-8"?>
<p:tagLst xmlns:p="http://schemas.openxmlformats.org/presentationml/2006/main">
  <p:tag name="AS_UNIQUEID" val="2292"/>
</p:tagLst>
</file>

<file path=ppt/tags/tag42.xml><?xml version="1.0" encoding="utf-8"?>
<p:tagLst xmlns:p="http://schemas.openxmlformats.org/presentationml/2006/main">
  <p:tag name="AS_UNIQUEID" val="2293"/>
</p:tagLst>
</file>

<file path=ppt/tags/tag43.xml><?xml version="1.0" encoding="utf-8"?>
<p:tagLst xmlns:p="http://schemas.openxmlformats.org/presentationml/2006/main">
  <p:tag name="AS_UNIQUEID" val="2294"/>
</p:tagLst>
</file>

<file path=ppt/tags/tag44.xml><?xml version="1.0" encoding="utf-8"?>
<p:tagLst xmlns:p="http://schemas.openxmlformats.org/presentationml/2006/main">
  <p:tag name="AS_UNIQUEID" val="2295"/>
</p:tagLst>
</file>

<file path=ppt/tags/tag45.xml><?xml version="1.0" encoding="utf-8"?>
<p:tagLst xmlns:p="http://schemas.openxmlformats.org/presentationml/2006/main">
  <p:tag name="AS_UNIQUEID" val="2296"/>
</p:tagLst>
</file>

<file path=ppt/tags/tag46.xml><?xml version="1.0" encoding="utf-8"?>
<p:tagLst xmlns:p="http://schemas.openxmlformats.org/presentationml/2006/main">
  <p:tag name="AS_UNIQUEID" val="2297"/>
</p:tagLst>
</file>

<file path=ppt/tags/tag47.xml><?xml version="1.0" encoding="utf-8"?>
<p:tagLst xmlns:p="http://schemas.openxmlformats.org/presentationml/2006/main">
  <p:tag name="AS_UNIQUEID" val="2298"/>
</p:tagLst>
</file>

<file path=ppt/tags/tag48.xml><?xml version="1.0" encoding="utf-8"?>
<p:tagLst xmlns:p="http://schemas.openxmlformats.org/presentationml/2006/main">
  <p:tag name="AS_UNIQUEID" val="2299"/>
</p:tagLst>
</file>

<file path=ppt/tags/tag49.xml><?xml version="1.0" encoding="utf-8"?>
<p:tagLst xmlns:p="http://schemas.openxmlformats.org/presentationml/2006/main">
  <p:tag name="AS_UNIQUEID" val="230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AS_UNIQUEID" val="2301"/>
</p:tagLst>
</file>

<file path=ppt/tags/tag51.xml><?xml version="1.0" encoding="utf-8"?>
<p:tagLst xmlns:p="http://schemas.openxmlformats.org/presentationml/2006/main">
  <p:tag name="AS_UNIQUEID" val="2302"/>
</p:tagLst>
</file>

<file path=ppt/tags/tag52.xml><?xml version="1.0" encoding="utf-8"?>
<p:tagLst xmlns:p="http://schemas.openxmlformats.org/presentationml/2006/main">
  <p:tag name="AS_UNIQUEID" val="2303"/>
</p:tagLst>
</file>

<file path=ppt/tags/tag53.xml><?xml version="1.0" encoding="utf-8"?>
<p:tagLst xmlns:p="http://schemas.openxmlformats.org/presentationml/2006/main">
  <p:tag name="AS_UNIQUEID" val="2304"/>
</p:tagLst>
</file>

<file path=ppt/tags/tag54.xml><?xml version="1.0" encoding="utf-8"?>
<p:tagLst xmlns:p="http://schemas.openxmlformats.org/presentationml/2006/main">
  <p:tag name="AS_UNIQUEID" val="2131"/>
  <p:tag name="KSO_WM_BEAUTIFY_FLAG" val="#wm#"/>
  <p:tag name="KSO_WM_DIAGRAM_GROUP_CODE" val="l1-2"/>
  <p:tag name="KSO_WM_TAG_VERSION" val="1.0"/>
  <p:tag name="KSO_WM_TEMPLATE_CATEGORY" val="custom"/>
  <p:tag name="KSO_WM_TEMPLATE_INDEX" val="20202730"/>
  <p:tag name="KSO_WM_UNIT_COMPATIBLE" val="0"/>
  <p:tag name="KSO_WM_UNIT_DIAGRAM_ISNUMVISUAL" val="0"/>
  <p:tag name="KSO_WM_UNIT_DIAGRAM_ISREFERUNIT" val="0"/>
  <p:tag name="KSO_WM_UNIT_HIGHLIGHT" val="0"/>
  <p:tag name="KSO_WM_UNIT_ID" val="custom20202730_11*i*8"/>
  <p:tag name="KSO_WM_UNIT_INDEX" val="8"/>
  <p:tag name="KSO_WM_UNIT_LAYERLEVEL" val="1"/>
  <p:tag name="KSO_WM_UNIT_TEXT_FILL_FORE_SCHEMECOLOR_INDEX" val="2"/>
  <p:tag name="KSO_WM_UNIT_TEXT_FILL_TYPE" val="1"/>
  <p:tag name="KSO_WM_UNIT_TYPE" val="i"/>
  <p:tag name="KSO_WM_UNIT_USESOURCEFORMAT_APPLY" val="1"/>
</p:tagLst>
</file>

<file path=ppt/tags/tag55.xml><?xml version="1.0" encoding="utf-8"?>
<p:tagLst xmlns:p="http://schemas.openxmlformats.org/presentationml/2006/main">
  <p:tag name="AS_UNIQUEID" val="2132"/>
</p:tagLst>
</file>

<file path=ppt/tags/tag56.xml><?xml version="1.0" encoding="utf-8"?>
<p:tagLst xmlns:p="http://schemas.openxmlformats.org/presentationml/2006/main">
  <p:tag name="AS_UNIQUEID" val="2133"/>
</p:tagLst>
</file>

<file path=ppt/tags/tag57.xml><?xml version="1.0" encoding="utf-8"?>
<p:tagLst xmlns:p="http://schemas.openxmlformats.org/presentationml/2006/main">
  <p:tag name="AS_UNIQUEID" val="2134"/>
</p:tagLst>
</file>

<file path=ppt/tags/tag58.xml><?xml version="1.0" encoding="utf-8"?>
<p:tagLst xmlns:p="http://schemas.openxmlformats.org/presentationml/2006/main">
  <p:tag name="AS_UNIQUEID" val="2135"/>
</p:tagLst>
</file>

<file path=ppt/tags/tag59.xml><?xml version="1.0" encoding="utf-8"?>
<p:tagLst xmlns:p="http://schemas.openxmlformats.org/presentationml/2006/main">
  <p:tag name="AS_UNIQUEID" val="2136"/>
</p:tagLst>
</file>

<file path=ppt/tags/tag6.xml><?xml version="1.0" encoding="utf-8"?>
<p:tagLst xmlns:p="http://schemas.openxmlformats.org/presentationml/2006/main">
  <p:tag name="AS_UNIQUEID" val="170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0.xml><?xml version="1.0" encoding="utf-8"?>
<p:tagLst xmlns:p="http://schemas.openxmlformats.org/presentationml/2006/main">
  <p:tag name="AS_UNIQUEID" val="2137"/>
</p:tagLst>
</file>

<file path=ppt/tags/tag61.xml><?xml version="1.0" encoding="utf-8"?>
<p:tagLst xmlns:p="http://schemas.openxmlformats.org/presentationml/2006/main">
  <p:tag name="AS_UNIQUEID" val="2138"/>
</p:tagLst>
</file>

<file path=ppt/tags/tag62.xml><?xml version="1.0" encoding="utf-8"?>
<p:tagLst xmlns:p="http://schemas.openxmlformats.org/presentationml/2006/main">
  <p:tag name="AS_UNIQUEID" val="2139"/>
</p:tagLst>
</file>

<file path=ppt/tags/tag63.xml><?xml version="1.0" encoding="utf-8"?>
<p:tagLst xmlns:p="http://schemas.openxmlformats.org/presentationml/2006/main">
  <p:tag name="AS_UNIQUEID" val="2140"/>
</p:tagLst>
</file>

<file path=ppt/tags/tag64.xml><?xml version="1.0" encoding="utf-8"?>
<p:tagLst xmlns:p="http://schemas.openxmlformats.org/presentationml/2006/main">
  <p:tag name="AS_UNIQUEID" val="2141"/>
</p:tagLst>
</file>

<file path=ppt/tags/tag65.xml><?xml version="1.0" encoding="utf-8"?>
<p:tagLst xmlns:p="http://schemas.openxmlformats.org/presentationml/2006/main">
  <p:tag name="AS_UNIQUEID" val="2142"/>
</p:tagLst>
</file>

<file path=ppt/tags/tag66.xml><?xml version="1.0" encoding="utf-8"?>
<p:tagLst xmlns:p="http://schemas.openxmlformats.org/presentationml/2006/main">
  <p:tag name="AS_UNIQUEID" val="2143"/>
</p:tagLst>
</file>

<file path=ppt/tags/tag67.xml><?xml version="1.0" encoding="utf-8"?>
<p:tagLst xmlns:p="http://schemas.openxmlformats.org/presentationml/2006/main">
  <p:tag name="AS_UNIQUEID" val="2144"/>
</p:tagLst>
</file>

<file path=ppt/tags/tag68.xml><?xml version="1.0" encoding="utf-8"?>
<p:tagLst xmlns:p="http://schemas.openxmlformats.org/presentationml/2006/main">
  <p:tag name="AS_UNIQUEID" val="2145"/>
</p:tagLst>
</file>

<file path=ppt/tags/tag69.xml><?xml version="1.0" encoding="utf-8"?>
<p:tagLst xmlns:p="http://schemas.openxmlformats.org/presentationml/2006/main">
  <p:tag name="AS_UNIQUEID" val="2146"/>
</p:tagLst>
</file>

<file path=ppt/tags/tag7.xml><?xml version="1.0" encoding="utf-8"?>
<p:tagLst xmlns:p="http://schemas.openxmlformats.org/presentationml/2006/main">
  <p:tag name="AS_UNIQUEID" val="170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0.xml><?xml version="1.0" encoding="utf-8"?>
<p:tagLst xmlns:p="http://schemas.openxmlformats.org/presentationml/2006/main">
  <p:tag name="KSO_WM_BEAUTIFY_FLAG" val="#wm#"/>
  <p:tag name="KSO_WM_DIAGRAM_GROUP_CODE" val="l1-2"/>
  <p:tag name="KSO_WM_SLIDE_DIAGTYPE" val="l"/>
  <p:tag name="KSO_WM_SLIDE_ID" val="custom20202730_11"/>
  <p:tag name="KSO_WM_SLIDE_INDEX" val="11"/>
  <p:tag name="KSO_WM_SLIDE_ITEM_CNT" val="3"/>
  <p:tag name="KSO_WM_SLIDE_LAYOUT" val="a_b_l"/>
  <p:tag name="KSO_WM_SLIDE_LAYOUT_CNT" val="1_1_1"/>
  <p:tag name="KSO_WM_SLIDE_POSITION" val="57.3328*207.693"/>
  <p:tag name="KSO_WM_SLIDE_SIZE" val="823.975*268.741"/>
  <p:tag name="KSO_WM_SLIDE_SUBTYPE" val="diag"/>
  <p:tag name="KSO_WM_SLIDE_TYPE" val="text"/>
  <p:tag name="KSO_WM_TAG_VERSION" val="1.0"/>
  <p:tag name="KSO_WM_TEMPLATE_CATEGORY" val="custom"/>
  <p:tag name="KSO_WM_TEMPLATE_COLOR_TYPE" val="1"/>
  <p:tag name="KSO_WM_TEMPLATE_INDEX" val="20202730"/>
  <p:tag name="KSO_WM_TEMPLATE_MASTER_TYPE" val="1"/>
  <p:tag name="KSO_WM_TEMPLATE_SUBCATEGORY" val="0"/>
</p:tagLst>
</file>

<file path=ppt/tags/tag71.xml><?xml version="1.0" encoding="utf-8"?>
<p:tagLst xmlns:p="http://schemas.openxmlformats.org/presentationml/2006/main">
  <p:tag name="AS_UNIQUEID" val="2127"/>
</p:tagLst>
</file>

<file path=ppt/tags/tag72.xml><?xml version="1.0" encoding="utf-8"?>
<p:tagLst xmlns:p="http://schemas.openxmlformats.org/presentationml/2006/main">
  <p:tag name="AS_UNIQUEID" val="2128"/>
</p:tagLst>
</file>

<file path=ppt/tags/tag73.xml><?xml version="1.0" encoding="utf-8"?>
<p:tagLst xmlns:p="http://schemas.openxmlformats.org/presentationml/2006/main">
  <p:tag name="AS_UNIQUEID" val="2129"/>
</p:tagLst>
</file>

<file path=ppt/tags/tag74.xml><?xml version="1.0" encoding="utf-8"?>
<p:tagLst xmlns:p="http://schemas.openxmlformats.org/presentationml/2006/main">
  <p:tag name="AS_UNIQUEID" val="1106"/>
  <p:tag name="KSO_WM_UNIT_TABLE_BEAUTIFY" val="smartTable{9e918b76-417d-4e3b-9f0b-7d76ea6ebd38}"/>
</p:tagLst>
</file>

<file path=ppt/tags/tag75.xml><?xml version="1.0" encoding="utf-8"?>
<p:tagLst xmlns:p="http://schemas.openxmlformats.org/presentationml/2006/main">
  <p:tag name="AS_UNIQUEID" val="1107"/>
</p:tagLst>
</file>

<file path=ppt/tags/tag76.xml><?xml version="1.0" encoding="utf-8"?>
<p:tagLst xmlns:p="http://schemas.openxmlformats.org/presentationml/2006/main">
  <p:tag name="AS_UNIQUEID" val="1108"/>
</p:tagLst>
</file>

<file path=ppt/tags/tag77.xml><?xml version="1.0" encoding="utf-8"?>
<p:tagLst xmlns:p="http://schemas.openxmlformats.org/presentationml/2006/main">
  <p:tag name="AS_UNIQUEID" val="2189"/>
</p:tagLst>
</file>

<file path=ppt/tags/tag78.xml><?xml version="1.0" encoding="utf-8"?>
<p:tagLst xmlns:p="http://schemas.openxmlformats.org/presentationml/2006/main">
  <p:tag name="AS_UNIQUEID" val="2190"/>
</p:tagLst>
</file>

<file path=ppt/tags/tag79.xml><?xml version="1.0" encoding="utf-8"?>
<p:tagLst xmlns:p="http://schemas.openxmlformats.org/presentationml/2006/main">
  <p:tag name="AS_UNIQUEID" val="2191"/>
</p:tagLst>
</file>

<file path=ppt/tags/tag8.xml><?xml version="1.0" encoding="utf-8"?>
<p:tagLst xmlns:p="http://schemas.openxmlformats.org/presentationml/2006/main">
  <p:tag name="AS_UNIQUEID" val="171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0.xml><?xml version="1.0" encoding="utf-8"?>
<p:tagLst xmlns:p="http://schemas.openxmlformats.org/presentationml/2006/main">
  <p:tag name="KSO_WM_BEAUTIFY_FLAG" val="#wm#"/>
  <p:tag name="KSO_WM_TEMPLATE_CATEGORY" val="custom"/>
  <p:tag name="KSO_WM_TEMPLATE_INDEX" val="20204165"/>
</p:tagLst>
</file>

<file path=ppt/tags/tag81.xml><?xml version="1.0" encoding="utf-8"?>
<p:tagLst xmlns:p="http://schemas.openxmlformats.org/presentationml/2006/main">
  <p:tag name="AS_UNIQUEID" val="2193"/>
</p:tagLst>
</file>

<file path=ppt/tags/tag82.xml><?xml version="1.0" encoding="utf-8"?>
<p:tagLst xmlns:p="http://schemas.openxmlformats.org/presentationml/2006/main">
  <p:tag name="AS_UNIQUEID" val="2194"/>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FILL_FORE_SCHEMECOLOR_INDEX" val="13"/>
  <p:tag name="KSO_WM_UNIT_FILL_TYPE" val="1"/>
  <p:tag name="KSO_WM_UNIT_HIGHLIGHT" val="0"/>
  <p:tag name="KSO_WM_UNIT_ID" val="diagram20201467_2*m_h_i*1_3_1"/>
  <p:tag name="KSO_WM_UNIT_INDEX" val="1_3_1"/>
  <p:tag name="KSO_WM_UNIT_LAYERLEVEL" val="1_1_1"/>
  <p:tag name="KSO_WM_UNIT_LINE_FILL_TYPE" val="2"/>
  <p:tag name="KSO_WM_UNIT_LINE_FORE_SCHEMECOLOR_INDEX" val="5"/>
  <p:tag name="KSO_WM_UNIT_TYPE" val="m_h_i"/>
</p:tagLst>
</file>

<file path=ppt/tags/tag83.xml><?xml version="1.0" encoding="utf-8"?>
<p:tagLst xmlns:p="http://schemas.openxmlformats.org/presentationml/2006/main">
  <p:tag name="AS_UNIQUEID" val="2195"/>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FILL_FORE_SCHEMECOLOR_INDEX" val="13"/>
  <p:tag name="KSO_WM_UNIT_FILL_TYPE" val="1"/>
  <p:tag name="KSO_WM_UNIT_HIGHLIGHT" val="0"/>
  <p:tag name="KSO_WM_UNIT_ID" val="diagram20201467_2*m_h_i*1_1_1"/>
  <p:tag name="KSO_WM_UNIT_INDEX" val="1_1_1"/>
  <p:tag name="KSO_WM_UNIT_LAYERLEVEL" val="1_1_1"/>
  <p:tag name="KSO_WM_UNIT_LINE_FILL_TYPE" val="2"/>
  <p:tag name="KSO_WM_UNIT_LINE_FORE_SCHEMECOLOR_INDEX" val="5"/>
  <p:tag name="KSO_WM_UNIT_TYPE" val="m_h_i"/>
</p:tagLst>
</file>

<file path=ppt/tags/tag84.xml><?xml version="1.0" encoding="utf-8"?>
<p:tagLst xmlns:p="http://schemas.openxmlformats.org/presentationml/2006/main">
  <p:tag name="AS_UNIQUEID" val="2196"/>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FILL_FORE_SCHEMECOLOR_INDEX" val="13"/>
  <p:tag name="KSO_WM_UNIT_FILL_TYPE" val="1"/>
  <p:tag name="KSO_WM_UNIT_HIGHLIGHT" val="0"/>
  <p:tag name="KSO_WM_UNIT_ID" val="diagram20201467_2*m_h_i*1_2_1"/>
  <p:tag name="KSO_WM_UNIT_INDEX" val="1_2_1"/>
  <p:tag name="KSO_WM_UNIT_LAYERLEVEL" val="1_1_1"/>
  <p:tag name="KSO_WM_UNIT_LINE_FILL_TYPE" val="2"/>
  <p:tag name="KSO_WM_UNIT_LINE_FORE_SCHEMECOLOR_INDEX" val="5"/>
  <p:tag name="KSO_WM_UNIT_TYPE" val="m_h_i"/>
</p:tagLst>
</file>

<file path=ppt/tags/tag85.xml><?xml version="1.0" encoding="utf-8"?>
<p:tagLst xmlns:p="http://schemas.openxmlformats.org/presentationml/2006/main">
  <p:tag name="AS_UNIQUEID" val="2197"/>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FILL_FORE_SCHEMECOLOR_INDEX" val="14"/>
  <p:tag name="KSO_WM_UNIT_FILL_TYPE" val="1"/>
  <p:tag name="KSO_WM_UNIT_HIGHLIGHT" val="0"/>
  <p:tag name="KSO_WM_UNIT_ID" val="diagram20201467_2*m_h_i*1_1_2"/>
  <p:tag name="KSO_WM_UNIT_INDEX" val="1_1_2"/>
  <p:tag name="KSO_WM_UNIT_LAYERLEVEL" val="1_1_1"/>
  <p:tag name="KSO_WM_UNIT_LINE_FILL_TYPE" val="2"/>
  <p:tag name="KSO_WM_UNIT_LINE_FORE_SCHEMECOLOR_INDEX" val="5"/>
  <p:tag name="KSO_WM_UNIT_TYPE" val="m_h_i"/>
</p:tagLst>
</file>

<file path=ppt/tags/tag86.xml><?xml version="1.0" encoding="utf-8"?>
<p:tagLst xmlns:p="http://schemas.openxmlformats.org/presentationml/2006/main">
  <p:tag name="AS_UNIQUEID" val="2198"/>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FILL_FORE_SCHEMECOLOR_INDEX" val="14"/>
  <p:tag name="KSO_WM_UNIT_FILL_TYPE" val="1"/>
  <p:tag name="KSO_WM_UNIT_HIGHLIGHT" val="0"/>
  <p:tag name="KSO_WM_UNIT_ID" val="diagram20201467_2*m_h_i*1_2_2"/>
  <p:tag name="KSO_WM_UNIT_INDEX" val="1_2_2"/>
  <p:tag name="KSO_WM_UNIT_LAYERLEVEL" val="1_1_1"/>
  <p:tag name="KSO_WM_UNIT_LINE_FILL_TYPE" val="2"/>
  <p:tag name="KSO_WM_UNIT_LINE_FORE_SCHEMECOLOR_INDEX" val="5"/>
  <p:tag name="KSO_WM_UNIT_TYPE" val="m_h_i"/>
</p:tagLst>
</file>

<file path=ppt/tags/tag87.xml><?xml version="1.0" encoding="utf-8"?>
<p:tagLst xmlns:p="http://schemas.openxmlformats.org/presentationml/2006/main">
  <p:tag name="AS_UNIQUEID" val="2199"/>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FILL_FORE_SCHEMECOLOR_INDEX" val="14"/>
  <p:tag name="KSO_WM_UNIT_FILL_TYPE" val="1"/>
  <p:tag name="KSO_WM_UNIT_HIGHLIGHT" val="0"/>
  <p:tag name="KSO_WM_UNIT_ID" val="diagram20201467_2*m_h_i*1_4_1"/>
  <p:tag name="KSO_WM_UNIT_INDEX" val="1_4_1"/>
  <p:tag name="KSO_WM_UNIT_LAYERLEVEL" val="1_1_1"/>
  <p:tag name="KSO_WM_UNIT_LINE_FILL_TYPE" val="2"/>
  <p:tag name="KSO_WM_UNIT_LINE_FORE_SCHEMECOLOR_INDEX" val="5"/>
  <p:tag name="KSO_WM_UNIT_TYPE" val="m_h_i"/>
</p:tagLst>
</file>

<file path=ppt/tags/tag88.xml><?xml version="1.0" encoding="utf-8"?>
<p:tagLst xmlns:p="http://schemas.openxmlformats.org/presentationml/2006/main">
  <p:tag name="AS_UNIQUEID" val="2200"/>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HIGHLIGHT" val="0"/>
  <p:tag name="KSO_WM_UNIT_ID" val="diagram20201467_2*m_h_a*1_1_1"/>
  <p:tag name="KSO_WM_UNIT_INDEX" val="1_1_1"/>
  <p:tag name="KSO_WM_UNIT_ISCONTENTSTITLE" val="0"/>
  <p:tag name="KSO_WM_UNIT_LAYERLEVEL" val="1_1_1"/>
  <p:tag name="KSO_WM_UNIT_NOCLEAR" val="0"/>
  <p:tag name="KSO_WM_UNIT_PRESET_TEXT" val="添加标题"/>
  <p:tag name="KSO_WM_UNIT_TYPE" val="m_h_a"/>
  <p:tag name="KSO_WM_UNIT_VALUE" val="6"/>
</p:tagLst>
</file>

<file path=ppt/tags/tag89.xml><?xml version="1.0" encoding="utf-8"?>
<p:tagLst xmlns:p="http://schemas.openxmlformats.org/presentationml/2006/main">
  <p:tag name="AS_UNIQUEID" val="2201"/>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HIGHLIGHT" val="0"/>
  <p:tag name="KSO_WM_UNIT_ID" val="diagram20201467_2*m_h_i*1_1_3"/>
  <p:tag name="KSO_WM_UNIT_INDEX" val="1_1_3"/>
  <p:tag name="KSO_WM_UNIT_LAYERLEVEL" val="1_1_1"/>
  <p:tag name="KSO_WM_UNIT_LINE_FILL_TYPE" val="2"/>
  <p:tag name="KSO_WM_UNIT_LINE_FORE_SCHEMECOLOR_INDEX" val="5"/>
  <p:tag name="KSO_WM_UNIT_TYPE" val="m_h_i"/>
</p:tagLst>
</file>

<file path=ppt/tags/tag9.xml><?xml version="1.0" encoding="utf-8"?>
<p:tagLst xmlns:p="http://schemas.openxmlformats.org/presentationml/2006/main">
  <p:tag name="AS_UNIQUEID" val="1711"/>
</p:tagLst>
</file>

<file path=ppt/tags/tag90.xml><?xml version="1.0" encoding="utf-8"?>
<p:tagLst xmlns:p="http://schemas.openxmlformats.org/presentationml/2006/main">
  <p:tag name="AS_UNIQUEID" val="2202"/>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HIGHLIGHT" val="0"/>
  <p:tag name="KSO_WM_UNIT_ID" val="diagram20201467_2*m_h_a*1_2_1"/>
  <p:tag name="KSO_WM_UNIT_INDEX" val="1_2_1"/>
  <p:tag name="KSO_WM_UNIT_ISCONTENTSTITLE" val="0"/>
  <p:tag name="KSO_WM_UNIT_LAYERLEVEL" val="1_1_1"/>
  <p:tag name="KSO_WM_UNIT_NOCLEAR" val="0"/>
  <p:tag name="KSO_WM_UNIT_PRESET_TEXT" val="添加标题"/>
  <p:tag name="KSO_WM_UNIT_TYPE" val="m_h_a"/>
  <p:tag name="KSO_WM_UNIT_VALUE" val="6"/>
</p:tagLst>
</file>

<file path=ppt/tags/tag91.xml><?xml version="1.0" encoding="utf-8"?>
<p:tagLst xmlns:p="http://schemas.openxmlformats.org/presentationml/2006/main">
  <p:tag name="AS_UNIQUEID" val="2203"/>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HIGHLIGHT" val="0"/>
  <p:tag name="KSO_WM_UNIT_ID" val="diagram20201467_2*m_h_i*1_2_3"/>
  <p:tag name="KSO_WM_UNIT_INDEX" val="1_2_3"/>
  <p:tag name="KSO_WM_UNIT_LAYERLEVEL" val="1_1_1"/>
  <p:tag name="KSO_WM_UNIT_LINE_FILL_TYPE" val="2"/>
  <p:tag name="KSO_WM_UNIT_LINE_FORE_SCHEMECOLOR_INDEX" val="5"/>
  <p:tag name="KSO_WM_UNIT_TYPE" val="m_h_i"/>
</p:tagLst>
</file>

<file path=ppt/tags/tag92.xml><?xml version="1.0" encoding="utf-8"?>
<p:tagLst xmlns:p="http://schemas.openxmlformats.org/presentationml/2006/main">
  <p:tag name="AS_UNIQUEID" val="2204"/>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HIGHLIGHT" val="0"/>
  <p:tag name="KSO_WM_UNIT_ID" val="diagram20201467_2*m_h_f*1_4_1"/>
  <p:tag name="KSO_WM_UNIT_INDEX" val="1_4_1"/>
  <p:tag name="KSO_WM_UNIT_LAYERLEVEL" val="1_1_1"/>
  <p:tag name="KSO_WM_UNIT_NOCLEAR" val="0"/>
  <p:tag name="KSO_WM_UNIT_PRESET_TEXT" val="单击此处添加文本具体内容，简明扼要的阐述您的观点。"/>
  <p:tag name="KSO_WM_UNIT_TYPE" val="m_h_f"/>
  <p:tag name="KSO_WM_UNIT_VALUE" val="35"/>
</p:tagLst>
</file>

<file path=ppt/tags/tag93.xml><?xml version="1.0" encoding="utf-8"?>
<p:tagLst xmlns:p="http://schemas.openxmlformats.org/presentationml/2006/main">
  <p:tag name="AS_UNIQUEID" val="2205"/>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FILL_FORE_SCHEMECOLOR_INDEX" val="5"/>
  <p:tag name="KSO_WM_UNIT_FILL_TYPE" val="1"/>
  <p:tag name="KSO_WM_UNIT_HIGHLIGHT" val="0"/>
  <p:tag name="KSO_WM_UNIT_ID" val="diagram20201467_2*m_h_i*1_4_2"/>
  <p:tag name="KSO_WM_UNIT_INDEX" val="1_4_2"/>
  <p:tag name="KSO_WM_UNIT_LAYERLEVEL" val="1_1_1"/>
  <p:tag name="KSO_WM_UNIT_TYPE" val="m_h_i"/>
</p:tagLst>
</file>

<file path=ppt/tags/tag94.xml><?xml version="1.0" encoding="utf-8"?>
<p:tagLst xmlns:p="http://schemas.openxmlformats.org/presentationml/2006/main">
  <p:tag name="AS_UNIQUEID" val="2206"/>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FILL_FORE_SCHEMECOLOR_INDEX" val="14"/>
  <p:tag name="KSO_WM_UNIT_FILL_TYPE" val="1"/>
  <p:tag name="KSO_WM_UNIT_HIGHLIGHT" val="0"/>
  <p:tag name="KSO_WM_UNIT_ID" val="diagram20201467_2*m_h_i*1_3_2"/>
  <p:tag name="KSO_WM_UNIT_INDEX" val="1_3_2"/>
  <p:tag name="KSO_WM_UNIT_LAYERLEVEL" val="1_1_1"/>
  <p:tag name="KSO_WM_UNIT_LINE_FILL_TYPE" val="2"/>
  <p:tag name="KSO_WM_UNIT_LINE_FORE_SCHEMECOLOR_INDEX" val="5"/>
  <p:tag name="KSO_WM_UNIT_TYPE" val="m_h_i"/>
</p:tagLst>
</file>

<file path=ppt/tags/tag95.xml><?xml version="1.0" encoding="utf-8"?>
<p:tagLst xmlns:p="http://schemas.openxmlformats.org/presentationml/2006/main">
  <p:tag name="AS_UNIQUEID" val="2207"/>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HIGHLIGHT" val="0"/>
  <p:tag name="KSO_WM_UNIT_ID" val="diagram20201467_2*m_h_a*1_3_1"/>
  <p:tag name="KSO_WM_UNIT_INDEX" val="1_3_1"/>
  <p:tag name="KSO_WM_UNIT_ISCONTENTSTITLE" val="0"/>
  <p:tag name="KSO_WM_UNIT_LAYERLEVEL" val="1_1_1"/>
  <p:tag name="KSO_WM_UNIT_NOCLEAR" val="0"/>
  <p:tag name="KSO_WM_UNIT_PRESET_TEXT" val="添加标题"/>
  <p:tag name="KSO_WM_UNIT_TYPE" val="m_h_a"/>
  <p:tag name="KSO_WM_UNIT_VALUE" val="6"/>
</p:tagLst>
</file>

<file path=ppt/tags/tag96.xml><?xml version="1.0" encoding="utf-8"?>
<p:tagLst xmlns:p="http://schemas.openxmlformats.org/presentationml/2006/main">
  <p:tag name="AS_UNIQUEID" val="2208"/>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HIGHLIGHT" val="0"/>
  <p:tag name="KSO_WM_UNIT_ID" val="diagram20201467_2*m_h_i*1_3_3"/>
  <p:tag name="KSO_WM_UNIT_INDEX" val="1_3_3"/>
  <p:tag name="KSO_WM_UNIT_LAYERLEVEL" val="1_1_1"/>
  <p:tag name="KSO_WM_UNIT_LINE_FILL_TYPE" val="2"/>
  <p:tag name="KSO_WM_UNIT_LINE_FORE_SCHEMECOLOR_INDEX" val="5"/>
  <p:tag name="KSO_WM_UNIT_TYPE" val="m_h_i"/>
</p:tagLst>
</file>

<file path=ppt/tags/tag97.xml><?xml version="1.0" encoding="utf-8"?>
<p:tagLst xmlns:p="http://schemas.openxmlformats.org/presentationml/2006/main">
  <p:tag name="AS_UNIQUEID" val="2209"/>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HIGHLIGHT" val="0"/>
  <p:tag name="KSO_WM_UNIT_ID" val="diagram20201467_2*m_h_f*1_1_1"/>
  <p:tag name="KSO_WM_UNIT_INDEX" val="1_1_1"/>
  <p:tag name="KSO_WM_UNIT_LAYERLEVEL" val="1_1_1"/>
  <p:tag name="KSO_WM_UNIT_NOCLEAR" val="0"/>
  <p:tag name="KSO_WM_UNIT_PRESET_TEXT" val="单击此处添加文本具体内容，简明扼要的阐述您的观点。"/>
  <p:tag name="KSO_WM_UNIT_TYPE" val="m_h_f"/>
  <p:tag name="KSO_WM_UNIT_VALUE" val="63"/>
</p:tagLst>
</file>

<file path=ppt/tags/tag98.xml><?xml version="1.0" encoding="utf-8"?>
<p:tagLst xmlns:p="http://schemas.openxmlformats.org/presentationml/2006/main">
  <p:tag name="AS_UNIQUEID" val="2210"/>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HIGHLIGHT" val="0"/>
  <p:tag name="KSO_WM_UNIT_ID" val="diagram20201467_2*m_h_f*1_2_1"/>
  <p:tag name="KSO_WM_UNIT_INDEX" val="1_2_1"/>
  <p:tag name="KSO_WM_UNIT_LAYERLEVEL" val="1_1_1"/>
  <p:tag name="KSO_WM_UNIT_NOCLEAR" val="0"/>
  <p:tag name="KSO_WM_UNIT_PRESET_TEXT" val="单击此处添加文本具体内容，简明扼要的阐述您的观点。"/>
  <p:tag name="KSO_WM_UNIT_TYPE" val="m_h_f"/>
  <p:tag name="KSO_WM_UNIT_VALUE" val="63"/>
</p:tagLst>
</file>

<file path=ppt/tags/tag99.xml><?xml version="1.0" encoding="utf-8"?>
<p:tagLst xmlns:p="http://schemas.openxmlformats.org/presentationml/2006/main">
  <p:tag name="AS_UNIQUEID" val="2211"/>
  <p:tag name="KSO_WM_BEAUTIFY_FLAG" val="#wm#"/>
  <p:tag name="KSO_WM_DIAGRAM_GROUP_CODE" val="m1-1"/>
  <p:tag name="KSO_WM_TAG_VERSION" val="1.0"/>
  <p:tag name="KSO_WM_TEMPLATE_CATEGORY" val="diagram"/>
  <p:tag name="KSO_WM_TEMPLATE_INDEX" val="20201467"/>
  <p:tag name="KSO_WM_UNIT_COMPATIBLE" val="0"/>
  <p:tag name="KSO_WM_UNIT_DIAGRAM_ISNUMVISUAL" val="0"/>
  <p:tag name="KSO_WM_UNIT_DIAGRAM_ISREFERUNIT" val="0"/>
  <p:tag name="KSO_WM_UNIT_DIAGRAM_SCHEMECOLOR_ID" val="0"/>
  <p:tag name="KSO_WM_UNIT_HIGHLIGHT" val="0"/>
  <p:tag name="KSO_WM_UNIT_ID" val="diagram20201467_2*m_h_f*1_3_1"/>
  <p:tag name="KSO_WM_UNIT_INDEX" val="1_3_1"/>
  <p:tag name="KSO_WM_UNIT_LAYERLEVEL" val="1_1_1"/>
  <p:tag name="KSO_WM_UNIT_NOCLEAR" val="0"/>
  <p:tag name="KSO_WM_UNIT_PRESET_TEXT" val="单击此处添加文本具体内容，简明扼要的阐述您的观点。"/>
  <p:tag name="KSO_WM_UNIT_TYPE" val="m_h_f"/>
  <p:tag name="KSO_WM_UNIT_VALUE" val="63"/>
</p:tagLst>
</file>

<file path=ppt/theme/theme1.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otalTime>0</ap:TotalTime>
  <ap:Words>19809</ap:Words>
  <ap:PresentationFormat>宽屏</ap:PresentationFormat>
  <ap:Paragraphs>1947</ap:Paragraphs>
  <ap:Slides>124</ap:Slides>
  <ap:Notes>4</ap:Notes>
  <ap:HiddenSlides>0</ap:HiddenSlides>
  <ap:MMClips>0</ap:MMClips>
  <ap:ScaleCrop>false</ap:ScaleCrop>
  <ap:HeadingPairs>
    <vt:vector baseType="variant" size="8">
      <vt:variant>
        <vt:lpstr>已用的字体</vt:lpstr>
      </vt:variant>
      <vt:variant>
        <vt:i4>28</vt:i4>
      </vt:variant>
      <vt:variant>
        <vt:lpstr>主题</vt:lpstr>
      </vt:variant>
      <vt:variant>
        <vt:i4>4</vt:i4>
      </vt:variant>
      <vt:variant>
        <vt:lpstr>嵌入 OLE 服务器</vt:lpstr>
      </vt:variant>
      <vt:variant>
        <vt:i4>7</vt:i4>
      </vt:variant>
      <vt:variant>
        <vt:lpstr>幻灯片标题</vt:lpstr>
      </vt:variant>
      <vt:variant>
        <vt:i4>124</vt:i4>
      </vt:variant>
    </vt:vector>
  </ap:HeadingPairs>
  <ap:TitlesOfParts>
    <vt:vector baseType="lpstr" size="163">
      <vt:lpstr>Arial</vt:lpstr>
      <vt:lpstr>宋体</vt:lpstr>
      <vt:lpstr>Wingdings</vt:lpstr>
      <vt:lpstr>微软雅黑</vt:lpstr>
      <vt:lpstr>Wingdings</vt:lpstr>
      <vt:lpstr>Times New Roman</vt:lpstr>
      <vt:lpstr>黑体</vt:lpstr>
      <vt:lpstr>迷你简隶书</vt:lpstr>
      <vt:lpstr>隶书</vt:lpstr>
      <vt:lpstr>楷体_GB2312</vt:lpstr>
      <vt:lpstr>新宋体</vt:lpstr>
      <vt:lpstr>楷体</vt:lpstr>
      <vt:lpstr>方正兰亭粗黑_GBK</vt:lpstr>
      <vt:lpstr>Arial Unicode MS</vt:lpstr>
      <vt:lpstr>Calibri</vt:lpstr>
      <vt:lpstr>华文行楷</vt:lpstr>
      <vt:lpstr>华文新魏</vt:lpstr>
      <vt:lpstr>Times New Roman</vt:lpstr>
      <vt:lpstr>华康行书体W5</vt:lpstr>
      <vt:lpstr>Calibri</vt:lpstr>
      <vt:lpstr>方正姚体</vt:lpstr>
      <vt:lpstr>Arial</vt:lpstr>
      <vt:lpstr>华文中宋</vt:lpstr>
      <vt:lpstr>Helvetica Neue Medium</vt:lpstr>
      <vt:lpstr>Impact</vt:lpstr>
      <vt:lpstr>仿宋_GB2312</vt:lpstr>
      <vt:lpstr>仿宋</vt:lpstr>
      <vt:lpstr>华文楷体</vt:lpstr>
      <vt:lpstr>1_自定义设计方案</vt:lpstr>
      <vt:lpstr>自定义设计方案</vt:lpstr>
      <vt:lpstr>2_自定义设计方案</vt:lpstr>
      <vt:lpstr>3_自定义设计方案</vt:lpstr>
      <vt:lpstr>Paint.Picture</vt:lpstr>
      <vt:lpstr>Paint.Picture</vt:lpstr>
      <vt:lpstr>Paint.Picture</vt:lpstr>
      <vt:lpstr>Paint.Picture</vt:lpstr>
      <vt:lpstr>Paint.Picture</vt:lpstr>
      <vt:lpstr>Paint.Picture</vt:lpstr>
      <vt:lpstr>PBrush</vt:lpstr>
      <vt:lpstr>中国现代史通史</vt:lpstr>
      <vt:lpstr>PowerPoint 演示文稿</vt:lpstr>
      <vt:lpstr>中华人民共和国史（现代史）发展线索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《中华人民共和国宪法》（1954）</vt:lpstr>
      <vt:lpstr>PowerPoint 演示文稿</vt:lpstr>
      <vt:lpstr>PowerPoint 演示文稿</vt:lpstr>
      <vt:lpstr>PowerPoint 演示文稿</vt:lpstr>
      <vt:lpstr>PowerPoint 演示文稿</vt:lpstr>
      <vt:lpstr>PowerPoint 演示文稿</vt:lpstr>
      <vt:lpstr>三.开创独立自主的和平外交</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对外关系发展的特点： 平等性 革命性 结盟性 过渡性：革命型外交向国家型外交过渡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[联系比较]</vt:lpstr>
      <vt:lpstr>[联系比较]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[重点分析]  “文革”对民主法制建设的破坏给我们留下的教训</vt:lpstr>
      <vt:lpstr>PowerPoint 演示文稿</vt:lpstr>
      <vt:lpstr>PowerPoint 演示文稿</vt:lpstr>
      <vt:lpstr>PowerPoint 演示文稿</vt:lpstr>
      <vt:lpstr>一、政治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1.改革开放、 2.对外开放、 3.农村、城市经济体制改革、 4.社会主义市场经济体制的建立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三、思想</vt:lpstr>
      <vt:lpstr>PowerPoint 演示文稿</vt:lpstr>
      <vt:lpstr>PowerPoint 演示文稿</vt:lpstr>
      <vt:lpstr>PowerPoint 演示文稿</vt:lpstr>
      <vt:lpstr>PowerPoint 演示文稿</vt:lpstr>
      <vt:lpstr>   中国特色社会主义理论的形成与发展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ap:TitlesOfParts>
  <ap:LinksUpToDate>false</ap:LinksUpToDate>
  <ap:SharedDoc>false</ap:SharedDoc>
  <ap:HyperlinksChanged>false</ap:HyperlinksChanged>
  <ap:AppVersion>100.001</ap:AppVersion>
</ap:Properties>
</file>

<file path=docProps/core.xml><?xml version="1.0" encoding="utf-8"?>
<coreProperties xmlns:dc="http://purl.org/dc/elements/1.1/" xmlns:dcterms="http://purl.org/dc/terms/" xmlns:xsi="http://www.w3.org/2001/XMLSchema-instance" xmlns="http://schemas.openxmlformats.org/package/2006/metadata/core-properties">
  <dcterms:created xsi:type="dcterms:W3CDTF">2019-06-19T02:08:00.0000000Z</dcterms:created>
  <dcterms:modified xsi:type="dcterms:W3CDTF">2022-04-07T15:20:49.0000000Z</dcterms:modified>
  <dc:creator/>
  <revision/>
</coreProperties>
</file>

<file path=docProps/custom.xml><?xml version="1.0" encoding="utf-8"?>
<op:Properties xmlns:vt="http://schemas.openxmlformats.org/officeDocument/2006/docPropsVTypes" xmlns:op="http://schemas.openxmlformats.org/officeDocument/2006/custom-properties">
  <op:property fmtid="{D5CDD505-2E9C-101B-9397-08002B2CF9AE}" pid="2" name="KSOProductBuildVer">
    <vt:lpwstr>2052-11.1.0.11566</vt:lpwstr>
  </op:property>
  <op:property fmtid="{D5CDD505-2E9C-101B-9397-08002B2CF9AE}" pid="3" name="ICV">
    <vt:lpwstr>B205B2999CF34B36B1F6F4FF7ACE5799</vt:lpwstr>
  </op:property>
</op:Properties>
</file>