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Lst>
  <p:sldSz cx="12192000" cy="6858000"/>
  <p:notesSz cx="6858000" cy="9144000"/>
  <p:custDataLst>
    <p:tags r:id="rId8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3" Type="http://schemas.openxmlformats.org/officeDocument/2006/relationships/tags" Target="tags/tag17.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idx="2"/>
          </p:nvPr>
        </p:nvSpPr>
        <p:spPr bwMode="auto">
          <a:xfrm>
            <a:off x="381000" y="685800"/>
            <a:ext cx="6096000" cy="3429000"/>
          </a:xfrm>
          <a:noFill/>
          <a:ln w="12700">
            <a:solidFill>
              <a:srgbClr val="000000"/>
            </a:solidFill>
            <a:miter lim="800000"/>
          </a:ln>
        </p:spPr>
      </p:sp>
      <p:sp>
        <p:nvSpPr>
          <p:cNvPr id="59395" name="备注占位符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eaLnBrk="1" hangingPunct="1">
              <a:spcBef>
                <a:spcPct val="0"/>
              </a:spcBef>
            </a:pPr>
            <a:endParaRPr lang="zh-CN" altLang="en-US"/>
          </a:p>
        </p:txBody>
      </p:sp>
      <p:sp>
        <p:nvSpPr>
          <p:cNvPr id="59396" name="灯片编号占位符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algn="r" eaLnBrk="1" hangingPunct="1"/>
            <a:fld id="{DCA62A31-476B-4BEE-9E1F-A39975FEBEC3}" type="slidenum">
              <a:rPr lang="zh-CN" altLang="en-US" sz="1200">
                <a:latin typeface="Calibri" panose="020F0502020204030204" charset="0"/>
              </a:rPr>
            </a:fld>
            <a:endParaRPr lang="zh-CN" altLang="en-US" sz="1200">
              <a:latin typeface="Calibri" panose="020F050202020403020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idx="2"/>
          </p:nvPr>
        </p:nvSpPr>
        <p:spPr bwMode="auto">
          <a:xfrm>
            <a:off x="381000" y="685800"/>
            <a:ext cx="6096000" cy="3429000"/>
          </a:xfrm>
          <a:noFill/>
          <a:ln w="12700">
            <a:solidFill>
              <a:srgbClr val="000000"/>
            </a:solidFill>
            <a:miter lim="800000"/>
          </a:ln>
        </p:spPr>
      </p:sp>
      <p:sp>
        <p:nvSpPr>
          <p:cNvPr id="60419" name="备注占位符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eaLnBrk="1" hangingPunct="1">
              <a:spcBef>
                <a:spcPct val="0"/>
              </a:spcBef>
            </a:pPr>
            <a:endParaRPr lang="zh-CN" altLang="en-US"/>
          </a:p>
        </p:txBody>
      </p:sp>
      <p:sp>
        <p:nvSpPr>
          <p:cNvPr id="60420" name="灯片编号占位符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algn="r" eaLnBrk="1" hangingPunct="1"/>
            <a:fld id="{F2D443FD-5408-415D-9BC1-A39557F0EFEE}" type="slidenum">
              <a:rPr lang="zh-CN" altLang="en-US" sz="1200">
                <a:latin typeface="Calibri" panose="020F0502020204030204" charset="0"/>
              </a:rPr>
            </a:fld>
            <a:endParaRPr lang="zh-CN" altLang="en-US" sz="1200">
              <a:latin typeface="Calibri" panose="020F050202020403020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idx="2"/>
          </p:nvPr>
        </p:nvSpPr>
        <p:spPr bwMode="auto">
          <a:xfrm>
            <a:off x="381000" y="685800"/>
            <a:ext cx="6096000" cy="3429000"/>
          </a:xfrm>
          <a:noFill/>
          <a:ln w="12700">
            <a:solidFill>
              <a:srgbClr val="000000"/>
            </a:solidFill>
            <a:miter lim="800000"/>
          </a:ln>
        </p:spPr>
      </p:sp>
      <p:sp>
        <p:nvSpPr>
          <p:cNvPr id="61443" name="备注占位符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eaLnBrk="1" hangingPunct="1">
              <a:spcBef>
                <a:spcPct val="0"/>
              </a:spcBef>
            </a:pPr>
            <a:endParaRPr lang="zh-CN" altLang="en-US"/>
          </a:p>
        </p:txBody>
      </p:sp>
      <p:sp>
        <p:nvSpPr>
          <p:cNvPr id="61444" name="灯片编号占位符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algn="r" eaLnBrk="1" hangingPunct="1"/>
            <a:fld id="{900FC261-F4B6-43F2-BC46-35AE712904F4}" type="slidenum">
              <a:rPr lang="zh-CN" altLang="en-US" sz="1200">
                <a:latin typeface="Calibri" panose="020F0502020204030204" charset="0"/>
              </a:rPr>
            </a:fld>
            <a:endParaRPr lang="zh-CN" altLang="en-US" sz="1200">
              <a:latin typeface="Calibri" panose="020F050202020403020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idx="2"/>
          </p:nvPr>
        </p:nvSpPr>
        <p:spPr bwMode="auto">
          <a:xfrm>
            <a:off x="381000" y="685800"/>
            <a:ext cx="6096000" cy="3429000"/>
          </a:xfrm>
          <a:noFill/>
          <a:ln w="12700">
            <a:solidFill>
              <a:srgbClr val="000000"/>
            </a:solidFill>
            <a:miter lim="800000"/>
          </a:ln>
        </p:spPr>
      </p:sp>
      <p:sp>
        <p:nvSpPr>
          <p:cNvPr id="62467"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eaLnBrk="1" hangingPunct="1">
              <a:spcBef>
                <a:spcPct val="0"/>
              </a:spcBef>
            </a:pPr>
            <a:endParaRPr lang="en-US" altLang="zh-CN"/>
          </a:p>
        </p:txBody>
      </p:sp>
      <p:sp>
        <p:nvSpPr>
          <p:cNvPr id="62468"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defTabSz="1030605" eaLnBrk="1" hangingPunct="1"/>
            <a:r>
              <a:rPr lang="en-US" altLang="zh-CN" sz="1200">
                <a:solidFill>
                  <a:srgbClr val="000000"/>
                </a:solidFill>
                <a:latin typeface="Calibri" panose="020F0502020204030204" charset="0"/>
                <a:ea typeface="等线" panose="02010600030101010101" pitchFamily="2" charset="-122"/>
              </a:rPr>
              <a:t>My First Template</a:t>
            </a:r>
            <a:endParaRPr lang="en-US" altLang="zh-CN" sz="1200">
              <a:solidFill>
                <a:srgbClr val="000000"/>
              </a:solidFill>
              <a:latin typeface="Calibri" panose="020F0502020204030204" charset="0"/>
              <a:ea typeface="等线"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idx="2"/>
          </p:nvPr>
        </p:nvSpPr>
        <p:spPr bwMode="auto">
          <a:xfrm>
            <a:off x="381000" y="685800"/>
            <a:ext cx="6096000" cy="3429000"/>
          </a:xfrm>
          <a:noFill/>
          <a:ln w="12700">
            <a:solidFill>
              <a:srgbClr val="000000"/>
            </a:solidFill>
            <a:miter lim="800000"/>
          </a:ln>
        </p:spPr>
      </p:sp>
      <p:sp>
        <p:nvSpPr>
          <p:cNvPr id="63491"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eaLnBrk="1" hangingPunct="1">
              <a:spcBef>
                <a:spcPct val="0"/>
              </a:spcBef>
            </a:pPr>
            <a:endParaRPr lang="en-US" altLang="zh-CN"/>
          </a:p>
        </p:txBody>
      </p:sp>
      <p:sp>
        <p:nvSpPr>
          <p:cNvPr id="63492"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defTabSz="1030605" eaLnBrk="1" hangingPunct="1"/>
            <a:r>
              <a:rPr lang="en-US" altLang="zh-CN" sz="1200">
                <a:solidFill>
                  <a:srgbClr val="000000"/>
                </a:solidFill>
                <a:latin typeface="Calibri" panose="020F0502020204030204" charset="0"/>
                <a:ea typeface="等线" panose="02010600030101010101" pitchFamily="2" charset="-122"/>
              </a:rPr>
              <a:t>My First Template</a:t>
            </a:r>
            <a:endParaRPr lang="en-US" altLang="zh-CN" sz="1200">
              <a:solidFill>
                <a:srgbClr val="000000"/>
              </a:solidFill>
              <a:latin typeface="Calibri" panose="020F0502020204030204" charset="0"/>
              <a:ea typeface="等线"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idx="2"/>
          </p:nvPr>
        </p:nvSpPr>
        <p:spPr bwMode="auto">
          <a:xfrm>
            <a:off x="381000" y="685800"/>
            <a:ext cx="6096000" cy="3429000"/>
          </a:xfrm>
          <a:noFill/>
          <a:ln w="12700">
            <a:solidFill>
              <a:srgbClr val="000000"/>
            </a:solidFill>
            <a:miter lim="800000"/>
          </a:ln>
        </p:spPr>
      </p:sp>
      <p:sp>
        <p:nvSpPr>
          <p:cNvPr id="64515" name="备注占位符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eaLnBrk="1" hangingPunct="1">
              <a:spcBef>
                <a:spcPct val="0"/>
              </a:spcBef>
            </a:pPr>
            <a:endParaRPr lang="zh-CN" altLang="en-US"/>
          </a:p>
        </p:txBody>
      </p:sp>
      <p:sp>
        <p:nvSpPr>
          <p:cNvPr id="64516" name="灯片编号占位符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algn="r" eaLnBrk="1" hangingPunct="1"/>
            <a:fld id="{F052AA78-0E30-4EE2-99DD-568BFEF296EB}" type="slidenum">
              <a:rPr lang="zh-CN" altLang="en-US" sz="1200">
                <a:latin typeface="Calibri" panose="020F0502020204030204" charset="0"/>
              </a:rPr>
            </a:fld>
            <a:endParaRPr lang="zh-CN" altLang="en-US" sz="1200">
              <a:latin typeface="Calibri" panose="020F050202020403020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idx="2"/>
          </p:nvPr>
        </p:nvSpPr>
        <p:spPr bwMode="auto">
          <a:xfrm>
            <a:off x="381000" y="685800"/>
            <a:ext cx="6096000" cy="3429000"/>
          </a:xfrm>
          <a:noFill/>
          <a:ln w="12700">
            <a:solidFill>
              <a:srgbClr val="000000"/>
            </a:solidFill>
            <a:miter lim="800000"/>
          </a:ln>
        </p:spPr>
      </p:sp>
      <p:sp>
        <p:nvSpPr>
          <p:cNvPr id="65539"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eaLnBrk="1" hangingPunct="1">
              <a:spcBef>
                <a:spcPct val="0"/>
              </a:spcBef>
            </a:pPr>
            <a:endParaRPr lang="en-US" altLang="zh-CN"/>
          </a:p>
        </p:txBody>
      </p:sp>
      <p:sp>
        <p:nvSpPr>
          <p:cNvPr id="65540"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defTabSz="1030605" eaLnBrk="1" hangingPunct="1"/>
            <a:r>
              <a:rPr lang="en-US" altLang="zh-CN" sz="1200">
                <a:solidFill>
                  <a:srgbClr val="000000"/>
                </a:solidFill>
                <a:latin typeface="Calibri" panose="020F0502020204030204" charset="0"/>
                <a:ea typeface="等线" panose="02010600030101010101" pitchFamily="2" charset="-122"/>
              </a:rPr>
              <a:t>My First Template</a:t>
            </a:r>
            <a:endParaRPr lang="en-US" altLang="zh-CN" sz="1200">
              <a:solidFill>
                <a:srgbClr val="000000"/>
              </a:solidFill>
              <a:latin typeface="Calibri" panose="020F0502020204030204" charset="0"/>
              <a:ea typeface="等线"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idx="2"/>
          </p:nvPr>
        </p:nvSpPr>
        <p:spPr bwMode="auto">
          <a:xfrm>
            <a:off x="381000" y="685800"/>
            <a:ext cx="6096000" cy="3429000"/>
          </a:xfrm>
          <a:noFill/>
          <a:ln w="12700">
            <a:solidFill>
              <a:srgbClr val="000000"/>
            </a:solidFill>
            <a:miter lim="800000"/>
          </a:ln>
        </p:spPr>
      </p:sp>
      <p:sp>
        <p:nvSpPr>
          <p:cNvPr id="66563"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eaLnBrk="1" hangingPunct="1">
              <a:spcBef>
                <a:spcPct val="0"/>
              </a:spcBef>
            </a:pPr>
            <a:endParaRPr lang="en-US" altLang="zh-CN"/>
          </a:p>
        </p:txBody>
      </p:sp>
      <p:sp>
        <p:nvSpPr>
          <p:cNvPr id="66564"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defTabSz="1030605" eaLnBrk="1" hangingPunct="1"/>
            <a:r>
              <a:rPr lang="en-US" altLang="zh-CN" sz="1200">
                <a:solidFill>
                  <a:srgbClr val="000000"/>
                </a:solidFill>
                <a:latin typeface="Calibri" panose="020F0502020204030204" charset="0"/>
                <a:ea typeface="等线" panose="02010600030101010101" pitchFamily="2" charset="-122"/>
              </a:rPr>
              <a:t>My First Template</a:t>
            </a:r>
            <a:endParaRPr lang="en-US" altLang="zh-CN" sz="1200">
              <a:solidFill>
                <a:srgbClr val="000000"/>
              </a:solidFill>
              <a:latin typeface="Calibri" panose="020F0502020204030204" charset="0"/>
              <a:ea typeface="等线"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idx="2"/>
          </p:nvPr>
        </p:nvSpPr>
        <p:spPr bwMode="auto">
          <a:xfrm>
            <a:off x="381000" y="685800"/>
            <a:ext cx="6096000" cy="3429000"/>
          </a:xfrm>
          <a:noFill/>
          <a:ln w="12700">
            <a:solidFill>
              <a:srgbClr val="000000"/>
            </a:solidFill>
            <a:miter lim="800000"/>
          </a:ln>
        </p:spPr>
      </p:sp>
      <p:sp>
        <p:nvSpPr>
          <p:cNvPr id="67587"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eaLnBrk="1" hangingPunct="1">
              <a:spcBef>
                <a:spcPct val="0"/>
              </a:spcBef>
            </a:pPr>
            <a:endParaRPr lang="en-US" altLang="zh-CN"/>
          </a:p>
        </p:txBody>
      </p:sp>
      <p:sp>
        <p:nvSpPr>
          <p:cNvPr id="67588"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defTabSz="1030605" eaLnBrk="1" hangingPunct="1"/>
            <a:r>
              <a:rPr lang="en-US" altLang="zh-CN" sz="1200">
                <a:solidFill>
                  <a:srgbClr val="000000"/>
                </a:solidFill>
                <a:latin typeface="Calibri" panose="020F0502020204030204" charset="0"/>
                <a:ea typeface="等线" panose="02010600030101010101" pitchFamily="2" charset="-122"/>
              </a:rPr>
              <a:t>My First Template</a:t>
            </a:r>
            <a:endParaRPr lang="en-US" altLang="zh-CN" sz="1200">
              <a:solidFill>
                <a:srgbClr val="000000"/>
              </a:solidFill>
              <a:latin typeface="Calibri" panose="020F0502020204030204" charset="0"/>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idx="2"/>
          </p:nvPr>
        </p:nvSpPr>
        <p:spPr bwMode="auto">
          <a:xfrm>
            <a:off x="381000" y="685800"/>
            <a:ext cx="6096000" cy="3429000"/>
          </a:xfrm>
          <a:noFill/>
          <a:ln w="12700">
            <a:solidFill>
              <a:srgbClr val="000000"/>
            </a:solidFill>
            <a:miter lim="800000"/>
          </a:ln>
        </p:spPr>
      </p:sp>
      <p:sp>
        <p:nvSpPr>
          <p:cNvPr id="68611"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eaLnBrk="1" hangingPunct="1">
              <a:spcBef>
                <a:spcPct val="0"/>
              </a:spcBef>
            </a:pPr>
            <a:endParaRPr lang="en-US" altLang="zh-CN"/>
          </a:p>
        </p:txBody>
      </p:sp>
      <p:sp>
        <p:nvSpPr>
          <p:cNvPr id="68612"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defTabSz="1030605" eaLnBrk="1" hangingPunct="1"/>
            <a:r>
              <a:rPr lang="en-US" altLang="zh-CN" sz="1200">
                <a:solidFill>
                  <a:srgbClr val="000000"/>
                </a:solidFill>
                <a:latin typeface="Calibri" panose="020F0502020204030204" charset="0"/>
                <a:ea typeface="等线" panose="02010600030101010101" pitchFamily="2" charset="-122"/>
              </a:rPr>
              <a:t>My First Template</a:t>
            </a:r>
            <a:endParaRPr lang="en-US" altLang="zh-CN" sz="1200">
              <a:solidFill>
                <a:srgbClr val="000000"/>
              </a:solidFill>
              <a:latin typeface="Calibri" panose="020F0502020204030204" charset="0"/>
              <a:ea typeface="等线"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idx="2"/>
          </p:nvPr>
        </p:nvSpPr>
        <p:spPr bwMode="auto">
          <a:xfrm>
            <a:off x="381000" y="685800"/>
            <a:ext cx="6096000" cy="3429000"/>
          </a:xfrm>
          <a:noFill/>
          <a:ln w="12700">
            <a:solidFill>
              <a:srgbClr val="000000"/>
            </a:solidFill>
            <a:miter lim="800000"/>
          </a:ln>
        </p:spPr>
      </p:sp>
      <p:sp>
        <p:nvSpPr>
          <p:cNvPr id="69635"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eaLnBrk="1" hangingPunct="1">
              <a:spcBef>
                <a:spcPct val="0"/>
              </a:spcBef>
            </a:pPr>
            <a:endParaRPr lang="en-US" altLang="zh-CN"/>
          </a:p>
        </p:txBody>
      </p:sp>
      <p:sp>
        <p:nvSpPr>
          <p:cNvPr id="69636"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defTabSz="1030605" eaLnBrk="1" hangingPunct="1"/>
            <a:r>
              <a:rPr lang="en-US" altLang="zh-CN" sz="1200">
                <a:solidFill>
                  <a:srgbClr val="000000"/>
                </a:solidFill>
                <a:latin typeface="Calibri" panose="020F0502020204030204" charset="0"/>
                <a:ea typeface="等线" panose="02010600030101010101" pitchFamily="2" charset="-122"/>
              </a:rPr>
              <a:t>My First Template</a:t>
            </a:r>
            <a:endParaRPr lang="en-US" altLang="zh-CN" sz="1200">
              <a:solidFill>
                <a:srgbClr val="000000"/>
              </a:solidFill>
              <a:latin typeface="Calibri" panose="020F0502020204030204" charset="0"/>
              <a:ea typeface="等线"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idx="2"/>
          </p:nvPr>
        </p:nvSpPr>
        <p:spPr bwMode="auto">
          <a:xfrm>
            <a:off x="381000" y="685800"/>
            <a:ext cx="6096000" cy="3429000"/>
          </a:xfrm>
          <a:noFill/>
          <a:ln w="12700">
            <a:solidFill>
              <a:srgbClr val="000000"/>
            </a:solidFill>
            <a:miter lim="800000"/>
          </a:ln>
        </p:spPr>
      </p:sp>
      <p:sp>
        <p:nvSpPr>
          <p:cNvPr id="70659"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eaLnBrk="1" hangingPunct="1">
              <a:spcBef>
                <a:spcPct val="0"/>
              </a:spcBef>
            </a:pPr>
            <a:endParaRPr lang="en-US" altLang="zh-CN"/>
          </a:p>
        </p:txBody>
      </p:sp>
      <p:sp>
        <p:nvSpPr>
          <p:cNvPr id="70660"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defTabSz="1030605" eaLnBrk="1" hangingPunct="1"/>
            <a:r>
              <a:rPr lang="en-US" altLang="zh-CN" sz="1200">
                <a:solidFill>
                  <a:srgbClr val="000000"/>
                </a:solidFill>
                <a:latin typeface="Calibri" panose="020F0502020204030204" charset="0"/>
                <a:ea typeface="等线" panose="02010600030101010101" pitchFamily="2" charset="-122"/>
              </a:rPr>
              <a:t>My First Template</a:t>
            </a:r>
            <a:endParaRPr lang="en-US" altLang="zh-CN" sz="1200">
              <a:solidFill>
                <a:srgbClr val="000000"/>
              </a:solidFill>
              <a:latin typeface="Calibri" panose="020F0502020204030204" charset="0"/>
              <a:ea typeface="等线"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idx="2"/>
          </p:nvPr>
        </p:nvSpPr>
        <p:spPr bwMode="auto">
          <a:xfrm>
            <a:off x="381000" y="685800"/>
            <a:ext cx="6096000" cy="3429000"/>
          </a:xfrm>
          <a:noFill/>
          <a:ln w="12700">
            <a:solidFill>
              <a:srgbClr val="000000"/>
            </a:solidFill>
            <a:miter lim="800000"/>
          </a:ln>
        </p:spPr>
      </p:sp>
      <p:sp>
        <p:nvSpPr>
          <p:cNvPr id="71683"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eaLnBrk="1" hangingPunct="1">
              <a:spcBef>
                <a:spcPct val="0"/>
              </a:spcBef>
            </a:pPr>
            <a:endParaRPr lang="en-US" altLang="zh-CN"/>
          </a:p>
        </p:txBody>
      </p:sp>
      <p:sp>
        <p:nvSpPr>
          <p:cNvPr id="71684"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defTabSz="1030605" eaLnBrk="1" hangingPunct="1"/>
            <a:r>
              <a:rPr lang="en-US" altLang="zh-CN" sz="1200">
                <a:solidFill>
                  <a:srgbClr val="000000"/>
                </a:solidFill>
                <a:latin typeface="Calibri" panose="020F0502020204030204" charset="0"/>
                <a:ea typeface="等线" panose="02010600030101010101" pitchFamily="2" charset="-122"/>
              </a:rPr>
              <a:t>My First Template</a:t>
            </a:r>
            <a:endParaRPr lang="en-US" altLang="zh-CN" sz="1200">
              <a:solidFill>
                <a:srgbClr val="000000"/>
              </a:solidFill>
              <a:latin typeface="Calibri" panose="020F0502020204030204" charset="0"/>
              <a:ea typeface="等线"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idx="2"/>
          </p:nvPr>
        </p:nvSpPr>
        <p:spPr>
          <a:xfrm>
            <a:off x="381000" y="685800"/>
            <a:ext cx="6096000" cy="3429000"/>
          </a:xfrm>
          <a:noFill/>
          <a:ln w="12700">
            <a:miter lim="800000"/>
          </a:ln>
        </p:spPr>
      </p:sp>
      <p:sp>
        <p:nvSpPr>
          <p:cNvPr id="57347" name="备注占位符 2"/>
          <p:cNvSpPr>
            <a:spLocks noGrp="1"/>
          </p:cNvSpPr>
          <p:nvPr>
            <p:ph type="body" idx="3"/>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a:spcBef>
                <a:spcPct val="0"/>
              </a:spcBef>
            </a:pPr>
            <a:endParaRPr lang="zh-CN" altLang="en-US"/>
          </a:p>
        </p:txBody>
      </p:sp>
      <p:sp>
        <p:nvSpPr>
          <p:cNvPr id="57348" name="灯片编号占位符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gn="r"/>
            <a:fld id="{1B65AA59-1C68-47F0-B639-EBE71A1B12FA}"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idx="2"/>
          </p:nvPr>
        </p:nvSpPr>
        <p:spPr>
          <a:xfrm>
            <a:off x="381000" y="685800"/>
            <a:ext cx="6096000" cy="3429000"/>
          </a:xfrm>
          <a:noFill/>
          <a:ln w="12700">
            <a:miter lim="800000"/>
          </a:ln>
        </p:spPr>
      </p:sp>
      <p:sp>
        <p:nvSpPr>
          <p:cNvPr id="58371" name="备注占位符 2"/>
          <p:cNvSpPr>
            <a:spLocks noGrp="1"/>
          </p:cNvSpPr>
          <p:nvPr>
            <p:ph type="body" idx="3"/>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a:spcBef>
                <a:spcPct val="0"/>
              </a:spcBef>
            </a:pPr>
            <a:endParaRPr lang="zh-CN" altLang="en-US"/>
          </a:p>
        </p:txBody>
      </p:sp>
      <p:sp>
        <p:nvSpPr>
          <p:cNvPr id="58372" name="灯片编号占位符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gn="r"/>
            <a:fld id="{18C45CBD-A8B3-42E8-BA53-F255C758940E}"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idx="2"/>
          </p:nvPr>
        </p:nvSpPr>
        <p:spPr>
          <a:xfrm>
            <a:off x="381000" y="685800"/>
            <a:ext cx="6096000" cy="3429000"/>
          </a:xfrm>
          <a:noFill/>
          <a:ln w="12700">
            <a:miter lim="800000"/>
          </a:ln>
        </p:spPr>
      </p:sp>
      <p:sp>
        <p:nvSpPr>
          <p:cNvPr id="59395" name="备注占位符 2"/>
          <p:cNvSpPr>
            <a:spLocks noGrp="1"/>
          </p:cNvSpPr>
          <p:nvPr>
            <p:ph type="body" idx="3"/>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a:spcBef>
                <a:spcPct val="0"/>
              </a:spcBef>
            </a:pPr>
            <a:endParaRPr lang="zh-CN" altLang="en-US"/>
          </a:p>
        </p:txBody>
      </p:sp>
      <p:sp>
        <p:nvSpPr>
          <p:cNvPr id="59396" name="灯片编号占位符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gn="r"/>
            <a:fld id="{2D6D3D38-7E20-437F-A1E6-0E224493F1B7}"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idx="2"/>
          </p:nvPr>
        </p:nvSpPr>
        <p:spPr>
          <a:xfrm>
            <a:off x="381000" y="685800"/>
            <a:ext cx="6096000" cy="3429000"/>
          </a:xfrm>
          <a:noFill/>
          <a:ln w="12700">
            <a:miter lim="800000"/>
          </a:ln>
        </p:spPr>
      </p:sp>
      <p:sp>
        <p:nvSpPr>
          <p:cNvPr id="60419" name="Notes Placeholder 2"/>
          <p:cNvSpPr>
            <a:spLocks noGrp="1"/>
          </p:cNvSpPr>
          <p:nvPr>
            <p:ph type="body" idx="3"/>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a:spcBef>
                <a:spcPct val="0"/>
              </a:spcBef>
            </a:pPr>
            <a:endParaRPr lang="en-US" altLang="zh-CN"/>
          </a:p>
        </p:txBody>
      </p:sp>
      <p:sp>
        <p:nvSpPr>
          <p:cNvPr id="60420"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defTabSz="1030605"/>
            <a:r>
              <a:rPr lang="en-US" altLang="zh-CN" sz="1200">
                <a:solidFill>
                  <a:srgbClr val="000000"/>
                </a:solidFill>
                <a:latin typeface="Calibri" panose="020F0502020204030204" charset="0"/>
              </a:rPr>
              <a:t>My First Template</a:t>
            </a:r>
            <a:endParaRPr lang="en-US" altLang="zh-CN" sz="1200">
              <a:solidFill>
                <a:srgbClr val="000000"/>
              </a:solidFill>
              <a:latin typeface="Calibri" panose="020F050202020403020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idx="2"/>
          </p:nvPr>
        </p:nvSpPr>
        <p:spPr>
          <a:xfrm>
            <a:off x="381000" y="685800"/>
            <a:ext cx="6096000" cy="3429000"/>
          </a:xfrm>
          <a:noFill/>
          <a:ln w="12700">
            <a:miter lim="800000"/>
          </a:ln>
        </p:spPr>
      </p:sp>
      <p:sp>
        <p:nvSpPr>
          <p:cNvPr id="61443" name="Notes Placeholder 2"/>
          <p:cNvSpPr>
            <a:spLocks noGrp="1"/>
          </p:cNvSpPr>
          <p:nvPr>
            <p:ph type="body" idx="3"/>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a:spcBef>
                <a:spcPct val="0"/>
              </a:spcBef>
            </a:pPr>
            <a:endParaRPr lang="en-US" altLang="zh-CN"/>
          </a:p>
        </p:txBody>
      </p:sp>
      <p:sp>
        <p:nvSpPr>
          <p:cNvPr id="61444"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defTabSz="1030605"/>
            <a:r>
              <a:rPr lang="en-US" altLang="zh-CN" sz="1200">
                <a:solidFill>
                  <a:srgbClr val="000000"/>
                </a:solidFill>
                <a:latin typeface="Calibri" panose="020F0502020204030204" charset="0"/>
              </a:rPr>
              <a:t>My First Template</a:t>
            </a:r>
            <a:endParaRPr lang="en-US" altLang="zh-CN" sz="1200">
              <a:solidFill>
                <a:srgbClr val="000000"/>
              </a:solidFill>
              <a:latin typeface="Calibri" panose="020F050202020403020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idx="2"/>
          </p:nvPr>
        </p:nvSpPr>
        <p:spPr>
          <a:xfrm>
            <a:off x="381000" y="685800"/>
            <a:ext cx="6096000" cy="3429000"/>
          </a:xfrm>
          <a:noFill/>
          <a:ln w="12700">
            <a:miter lim="800000"/>
          </a:ln>
        </p:spPr>
      </p:sp>
      <p:sp>
        <p:nvSpPr>
          <p:cNvPr id="62467" name="备注占位符 2"/>
          <p:cNvSpPr>
            <a:spLocks noGrp="1"/>
          </p:cNvSpPr>
          <p:nvPr>
            <p:ph type="body" idx="3"/>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a:spcBef>
                <a:spcPct val="0"/>
              </a:spcBef>
            </a:pPr>
            <a:endParaRPr lang="zh-CN" altLang="en-US"/>
          </a:p>
        </p:txBody>
      </p:sp>
      <p:sp>
        <p:nvSpPr>
          <p:cNvPr id="62468" name="灯片编号占位符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gn="r"/>
            <a:fld id="{9DBFFF9A-4BBA-439E-9BB5-FE658207C15D}"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idx="2"/>
          </p:nvPr>
        </p:nvSpPr>
        <p:spPr>
          <a:xfrm>
            <a:off x="381000" y="685800"/>
            <a:ext cx="6096000" cy="3429000"/>
          </a:xfrm>
          <a:noFill/>
          <a:ln w="12700">
            <a:miter lim="800000"/>
          </a:ln>
        </p:spPr>
      </p:sp>
      <p:sp>
        <p:nvSpPr>
          <p:cNvPr id="63491" name="Notes Placeholder 2"/>
          <p:cNvSpPr>
            <a:spLocks noGrp="1"/>
          </p:cNvSpPr>
          <p:nvPr>
            <p:ph type="body" idx="3"/>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a:spcBef>
                <a:spcPct val="0"/>
              </a:spcBef>
            </a:pPr>
            <a:endParaRPr lang="en-US" altLang="zh-CN"/>
          </a:p>
        </p:txBody>
      </p:sp>
      <p:sp>
        <p:nvSpPr>
          <p:cNvPr id="63492"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defTabSz="1030605"/>
            <a:r>
              <a:rPr lang="en-US" altLang="zh-CN" sz="1200">
                <a:solidFill>
                  <a:srgbClr val="000000"/>
                </a:solidFill>
                <a:latin typeface="Calibri" panose="020F0502020204030204" charset="0"/>
              </a:rPr>
              <a:t>My First Template</a:t>
            </a:r>
            <a:endParaRPr lang="en-US" altLang="zh-CN" sz="1200">
              <a:solidFill>
                <a:srgbClr val="000000"/>
              </a:solidFill>
              <a:latin typeface="Calibri" panose="020F050202020403020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idx="2"/>
          </p:nvPr>
        </p:nvSpPr>
        <p:spPr>
          <a:xfrm>
            <a:off x="381000" y="685800"/>
            <a:ext cx="6096000" cy="3429000"/>
          </a:xfrm>
          <a:noFill/>
          <a:ln w="12700">
            <a:miter lim="800000"/>
          </a:ln>
        </p:spPr>
      </p:sp>
      <p:sp>
        <p:nvSpPr>
          <p:cNvPr id="64515" name="Notes Placeholder 2"/>
          <p:cNvSpPr>
            <a:spLocks noGrp="1"/>
          </p:cNvSpPr>
          <p:nvPr>
            <p:ph type="body" idx="3"/>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a:spcBef>
                <a:spcPct val="0"/>
              </a:spcBef>
            </a:pPr>
            <a:endParaRPr lang="en-US" altLang="zh-CN"/>
          </a:p>
        </p:txBody>
      </p:sp>
      <p:sp>
        <p:nvSpPr>
          <p:cNvPr id="64516"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defTabSz="1030605"/>
            <a:r>
              <a:rPr lang="en-US" altLang="zh-CN" sz="1200">
                <a:solidFill>
                  <a:srgbClr val="000000"/>
                </a:solidFill>
                <a:latin typeface="Calibri" panose="020F0502020204030204" charset="0"/>
              </a:rPr>
              <a:t>My First Template</a:t>
            </a:r>
            <a:endParaRPr lang="en-US" altLang="zh-CN" sz="1200">
              <a:solidFill>
                <a:srgbClr val="000000"/>
              </a:solidFill>
              <a:latin typeface="Calibri" panose="020F050202020403020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idx="2"/>
          </p:nvPr>
        </p:nvSpPr>
        <p:spPr>
          <a:xfrm>
            <a:off x="381000" y="685800"/>
            <a:ext cx="6096000" cy="3429000"/>
          </a:xfrm>
          <a:noFill/>
          <a:ln w="12700">
            <a:miter lim="800000"/>
          </a:ln>
        </p:spPr>
      </p:sp>
      <p:sp>
        <p:nvSpPr>
          <p:cNvPr id="65539" name="Notes Placeholder 2"/>
          <p:cNvSpPr>
            <a:spLocks noGrp="1"/>
          </p:cNvSpPr>
          <p:nvPr>
            <p:ph type="body" idx="3"/>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a:spcBef>
                <a:spcPct val="0"/>
              </a:spcBef>
            </a:pPr>
            <a:endParaRPr lang="en-US" altLang="zh-CN"/>
          </a:p>
        </p:txBody>
      </p:sp>
      <p:sp>
        <p:nvSpPr>
          <p:cNvPr id="65540"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defTabSz="1030605"/>
            <a:r>
              <a:rPr lang="en-US" altLang="zh-CN" sz="1200">
                <a:solidFill>
                  <a:srgbClr val="000000"/>
                </a:solidFill>
                <a:latin typeface="Calibri" panose="020F0502020204030204" charset="0"/>
              </a:rPr>
              <a:t>My First Template</a:t>
            </a:r>
            <a:endParaRPr lang="en-US" altLang="zh-CN" sz="1200">
              <a:solidFill>
                <a:srgbClr val="000000"/>
              </a:solidFill>
              <a:latin typeface="Calibri" panose="020F050202020403020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idx="2"/>
          </p:nvPr>
        </p:nvSpPr>
        <p:spPr>
          <a:xfrm>
            <a:off x="381000" y="685800"/>
            <a:ext cx="6096000" cy="3429000"/>
          </a:xfrm>
          <a:noFill/>
          <a:ln w="12700">
            <a:miter lim="800000"/>
          </a:ln>
        </p:spPr>
      </p:sp>
      <p:sp>
        <p:nvSpPr>
          <p:cNvPr id="66563" name="Notes Placeholder 2"/>
          <p:cNvSpPr>
            <a:spLocks noGrp="1"/>
          </p:cNvSpPr>
          <p:nvPr>
            <p:ph type="body" idx="3"/>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a:spcBef>
                <a:spcPct val="0"/>
              </a:spcBef>
            </a:pPr>
            <a:endParaRPr lang="en-US" altLang="zh-CN"/>
          </a:p>
        </p:txBody>
      </p:sp>
      <p:sp>
        <p:nvSpPr>
          <p:cNvPr id="66564"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defTabSz="1030605"/>
            <a:r>
              <a:rPr lang="en-US" altLang="zh-CN" sz="1200">
                <a:solidFill>
                  <a:srgbClr val="000000"/>
                </a:solidFill>
                <a:latin typeface="Calibri" panose="020F0502020204030204" charset="0"/>
              </a:rPr>
              <a:t>My First Template</a:t>
            </a:r>
            <a:endParaRPr lang="en-US" altLang="zh-CN" sz="1200">
              <a:solidFill>
                <a:srgbClr val="000000"/>
              </a:solidFill>
              <a:latin typeface="Calibri" panose="020F050202020403020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idx="2"/>
          </p:nvPr>
        </p:nvSpPr>
        <p:spPr>
          <a:xfrm>
            <a:off x="381000" y="685800"/>
            <a:ext cx="6096000" cy="3429000"/>
          </a:xfrm>
          <a:noFill/>
          <a:ln w="12700">
            <a:miter lim="800000"/>
          </a:ln>
        </p:spPr>
      </p:sp>
      <p:sp>
        <p:nvSpPr>
          <p:cNvPr id="67587" name="Notes Placeholder 2"/>
          <p:cNvSpPr>
            <a:spLocks noGrp="1"/>
          </p:cNvSpPr>
          <p:nvPr>
            <p:ph type="body" idx="3"/>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a:spcBef>
                <a:spcPct val="0"/>
              </a:spcBef>
            </a:pPr>
            <a:endParaRPr lang="en-US" altLang="zh-CN"/>
          </a:p>
        </p:txBody>
      </p:sp>
      <p:sp>
        <p:nvSpPr>
          <p:cNvPr id="67588"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defTabSz="1030605"/>
            <a:r>
              <a:rPr lang="en-US" altLang="zh-CN" sz="1200">
                <a:solidFill>
                  <a:srgbClr val="000000"/>
                </a:solidFill>
                <a:latin typeface="Calibri" panose="020F0502020204030204" charset="0"/>
              </a:rPr>
              <a:t>My First Template</a:t>
            </a:r>
            <a:endParaRPr lang="en-US" altLang="zh-CN" sz="1200">
              <a:solidFill>
                <a:srgbClr val="000000"/>
              </a:solidFill>
              <a:latin typeface="Calibri" panose="020F050202020403020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idx="2"/>
          </p:nvPr>
        </p:nvSpPr>
        <p:spPr>
          <a:xfrm>
            <a:off x="381000" y="685800"/>
            <a:ext cx="6096000" cy="3429000"/>
          </a:xfrm>
          <a:noFill/>
          <a:ln w="12700">
            <a:miter lim="800000"/>
          </a:ln>
        </p:spPr>
      </p:sp>
      <p:sp>
        <p:nvSpPr>
          <p:cNvPr id="68611" name="Notes Placeholder 2"/>
          <p:cNvSpPr>
            <a:spLocks noGrp="1"/>
          </p:cNvSpPr>
          <p:nvPr>
            <p:ph type="body" idx="3"/>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a:spcBef>
                <a:spcPct val="0"/>
              </a:spcBef>
            </a:pPr>
            <a:endParaRPr lang="en-US" altLang="zh-CN"/>
          </a:p>
        </p:txBody>
      </p:sp>
      <p:sp>
        <p:nvSpPr>
          <p:cNvPr id="68612"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defTabSz="1030605"/>
            <a:r>
              <a:rPr lang="en-US" altLang="zh-CN" sz="1200">
                <a:solidFill>
                  <a:srgbClr val="000000"/>
                </a:solidFill>
                <a:latin typeface="Calibri" panose="020F0502020204030204" charset="0"/>
              </a:rPr>
              <a:t>My First Template</a:t>
            </a:r>
            <a:endParaRPr lang="en-US" altLang="zh-CN" sz="1200">
              <a:solidFill>
                <a:srgbClr val="000000"/>
              </a:solidFill>
              <a:latin typeface="Calibri" panose="020F050202020403020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idx="2"/>
          </p:nvPr>
        </p:nvSpPr>
        <p:spPr>
          <a:xfrm>
            <a:off x="381000" y="685800"/>
            <a:ext cx="6096000" cy="3429000"/>
          </a:xfrm>
          <a:noFill/>
          <a:ln w="12700">
            <a:miter lim="800000"/>
          </a:ln>
        </p:spPr>
      </p:sp>
      <p:sp>
        <p:nvSpPr>
          <p:cNvPr id="69635" name="Notes Placeholder 2"/>
          <p:cNvSpPr>
            <a:spLocks noGrp="1"/>
          </p:cNvSpPr>
          <p:nvPr>
            <p:ph type="body" idx="3"/>
          </p:nvPr>
        </p:nvSpPr>
        <p:spPr>
          <a:xfrm>
            <a:off x="685800" y="4343400"/>
            <a:ext cx="5486400" cy="411480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charset="0"/>
                <a:ea typeface="宋体" panose="02010600030101010101" pitchFamily="2" charset="-122"/>
              </a:defRPr>
            </a:lvl5pPr>
          </a:lstStyle>
          <a:p>
            <a:pPr marL="0" lvl="0" indent="0">
              <a:spcBef>
                <a:spcPct val="0"/>
              </a:spcBef>
            </a:pPr>
            <a:endParaRPr lang="en-US" altLang="zh-CN"/>
          </a:p>
        </p:txBody>
      </p:sp>
      <p:sp>
        <p:nvSpPr>
          <p:cNvPr id="69636" name="Header Placeholder 3"/>
          <p:cNvSpPr>
            <a:spLocks noGrp="1"/>
          </p:cNvSpPr>
          <p:nvPr>
            <p:ph type="hdr"/>
          </p:nvPr>
        </p:nvSpPr>
        <p:spPr>
          <a:xfrm>
            <a:off x="0" y="0"/>
            <a:ext cx="2971800" cy="457200"/>
          </a:xfrm>
          <a:prstGeom prst="rect">
            <a:avLst/>
          </a:prstGeom>
          <a:noFill/>
          <a:ln>
            <a:noFill/>
            <a:miter lim="800000"/>
          </a:ln>
        </p:spPr>
        <p:txBody>
          <a:bodyPr>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defTabSz="1030605"/>
            <a:r>
              <a:rPr lang="en-US" altLang="zh-CN" sz="1200">
                <a:solidFill>
                  <a:srgbClr val="000000"/>
                </a:solidFill>
                <a:latin typeface="Calibri" panose="020F0502020204030204" charset="0"/>
              </a:rPr>
              <a:t>My First Template</a:t>
            </a:r>
            <a:endParaRPr lang="en-US" altLang="zh-CN" sz="1200">
              <a:solidFill>
                <a:srgbClr val="000000"/>
              </a:solidFill>
              <a:latin typeface="Calibri" panose="020F05020202040302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AAA882-1486-4003-B534-8E395E6DAB3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rcRect r="26692" b="34023"/>
          <a:stretch>
            <a:fillRect/>
          </a:stretch>
        </p:blipFill>
        <p:spPr>
          <a:xfrm>
            <a:off x="0" y="-1"/>
            <a:ext cx="12192000" cy="6858001"/>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1.png"/><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GIF"/><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4.png"/><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5.png"/><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6.png"/><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7.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28.png"/><Relationship Id="rId1" Type="http://schemas.openxmlformats.org/officeDocument/2006/relationships/tags" Target="../tags/tag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55.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7.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28.png"/><Relationship Id="rId1" Type="http://schemas.openxmlformats.org/officeDocument/2006/relationships/tags" Target="../tags/tag5.xml"/></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1.png"/></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3.png"/></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7.xml"/><Relationship Id="rId2" Type="http://schemas.openxmlformats.org/officeDocument/2006/relationships/image" Target="../media/image36.png"/><Relationship Id="rId1" Type="http://schemas.openxmlformats.org/officeDocument/2006/relationships/image" Target="../media/image35.png"/></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2.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7" Type="http://schemas.openxmlformats.org/officeDocument/2006/relationships/notesSlide" Target="../notesSlides/notesSlide46.xml"/><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28.png"/><Relationship Id="rId1" Type="http://schemas.openxmlformats.org/officeDocument/2006/relationships/tags" Target="../tags/tag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7.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image" Target="../media/image44.png"/></Relationships>
</file>

<file path=ppt/slides/_rels/slide69.xml.rels><?xml version="1.0" encoding="UTF-8" standalone="yes"?>
<Relationships xmlns="http://schemas.openxmlformats.org/package/2006/relationships"><Relationship Id="rId7" Type="http://schemas.openxmlformats.org/officeDocument/2006/relationships/notesSlide" Target="../notesSlides/notesSlide49.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28.png"/><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7.xml"/><Relationship Id="rId2" Type="http://schemas.openxmlformats.org/officeDocument/2006/relationships/image" Target="../media/image46.png"/><Relationship Id="rId1" Type="http://schemas.openxmlformats.org/officeDocument/2006/relationships/image" Target="../media/image45.png"/></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7.xml"/><Relationship Id="rId2" Type="http://schemas.openxmlformats.org/officeDocument/2006/relationships/image" Target="../media/image48.png"/><Relationship Id="rId1" Type="http://schemas.openxmlformats.org/officeDocument/2006/relationships/image" Target="../media/image47.png"/></Relationships>
</file>

<file path=ppt/slides/_rels/slide72.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7.xml"/><Relationship Id="rId2" Type="http://schemas.openxmlformats.org/officeDocument/2006/relationships/image" Target="../media/image50.png"/><Relationship Id="rId1" Type="http://schemas.openxmlformats.org/officeDocument/2006/relationships/image" Target="../media/image49.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image" Target="../media/image5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image" Target="../media/image52.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image" Target="../media/image5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410547"/>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0" y="6447453"/>
            <a:ext cx="12192000" cy="410547"/>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593166" y="2673596"/>
            <a:ext cx="9005668" cy="3364345"/>
            <a:chOff x="1593163" y="1524094"/>
            <a:chExt cx="9005668" cy="3364345"/>
          </a:xfrm>
        </p:grpSpPr>
        <p:sp>
          <p:nvSpPr>
            <p:cNvPr id="20" name="矩形 19"/>
            <p:cNvSpPr/>
            <p:nvPr/>
          </p:nvSpPr>
          <p:spPr>
            <a:xfrm>
              <a:off x="2226538" y="2082191"/>
              <a:ext cx="7738918" cy="2248952"/>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03999" y="1590823"/>
              <a:ext cx="530620" cy="530620"/>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005335" y="1902033"/>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593163" y="1524094"/>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965456" y="4245190"/>
              <a:ext cx="530620" cy="530620"/>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0266792" y="4556400"/>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9854620" y="4178461"/>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913909" y="1823525"/>
              <a:ext cx="4364182" cy="410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3232850" y="3478497"/>
            <a:ext cx="5726305" cy="706755"/>
          </a:xfrm>
          <a:prstGeom prst="rect">
            <a:avLst/>
          </a:prstGeom>
          <a:noFill/>
        </p:spPr>
        <p:txBody>
          <a:bodyPr wrap="square" rtlCol="0">
            <a:spAutoFit/>
          </a:bodyPr>
          <a:lstStyle/>
          <a:p>
            <a:pPr algn="dist"/>
            <a:r>
              <a:rPr lang="zh-CN" altLang="en-US" sz="4000" b="1" smtClean="0">
                <a:solidFill>
                  <a:srgbClr val="084772"/>
                </a:solidFill>
                <a:latin typeface="微软雅黑" panose="020B0503020204020204" charset="-122"/>
                <a:ea typeface="微软雅黑" panose="020B0503020204020204" charset="-122"/>
              </a:rPr>
              <a:t>初中历史核心素养</a:t>
            </a:r>
            <a:endParaRPr lang="zh-CN" altLang="en-US" sz="4000" b="1">
              <a:solidFill>
                <a:srgbClr val="084772"/>
              </a:solidFill>
              <a:latin typeface="微软雅黑" panose="020B0503020204020204" charset="-122"/>
              <a:ea typeface="微软雅黑" panose="020B0503020204020204" charset="-122"/>
            </a:endParaRPr>
          </a:p>
        </p:txBody>
      </p:sp>
      <p:cxnSp>
        <p:nvCxnSpPr>
          <p:cNvPr id="33" name="直接连接符 32"/>
          <p:cNvCxnSpPr/>
          <p:nvPr/>
        </p:nvCxnSpPr>
        <p:spPr>
          <a:xfrm>
            <a:off x="4056955" y="4327209"/>
            <a:ext cx="4084782" cy="0"/>
          </a:xfrm>
          <a:prstGeom prst="line">
            <a:avLst/>
          </a:prstGeom>
          <a:ln w="19050">
            <a:solidFill>
              <a:srgbClr val="084772"/>
            </a:solidFill>
          </a:ln>
        </p:spPr>
        <p:style>
          <a:lnRef idx="1">
            <a:schemeClr val="accent1"/>
          </a:lnRef>
          <a:fillRef idx="0">
            <a:schemeClr val="accent1"/>
          </a:fillRef>
          <a:effectRef idx="0">
            <a:schemeClr val="accent1"/>
          </a:effectRef>
          <a:fontRef idx="minor">
            <a:schemeClr val="tx1"/>
          </a:fontRef>
        </p:style>
      </p:cxnSp>
      <p:sp>
        <p:nvSpPr>
          <p:cNvPr id="34" name="等腰三角形 33"/>
          <p:cNvSpPr/>
          <p:nvPr/>
        </p:nvSpPr>
        <p:spPr>
          <a:xfrm rot="10800000">
            <a:off x="5882454" y="4327209"/>
            <a:ext cx="427095" cy="368186"/>
          </a:xfrm>
          <a:prstGeom prst="triangle">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980669" y="2944429"/>
            <a:ext cx="4912609" cy="400110"/>
          </a:xfrm>
          <a:prstGeom prst="rect">
            <a:avLst/>
          </a:prstGeom>
          <a:noFill/>
        </p:spPr>
        <p:txBody>
          <a:bodyPr wrap="square" rtlCol="0">
            <a:spAutoFit/>
          </a:bodyPr>
          <a:lstStyle/>
          <a:p>
            <a:r>
              <a:rPr lang="en-US" altLang="zh-CN" sz="2000" b="1" smtClean="0">
                <a:solidFill>
                  <a:srgbClr val="7030A0"/>
                </a:solidFill>
                <a:latin typeface="微软雅黑" panose="020B0503020204020204" charset="-122"/>
                <a:ea typeface="微软雅黑" panose="020B0503020204020204" charset="-122"/>
              </a:rPr>
              <a:t>2023</a:t>
            </a:r>
            <a:r>
              <a:rPr lang="zh-CN" altLang="zh-CN" sz="2000" b="1" smtClean="0">
                <a:solidFill>
                  <a:srgbClr val="7030A0"/>
                </a:solidFill>
                <a:latin typeface="微软雅黑" panose="020B0503020204020204" charset="-122"/>
                <a:ea typeface="微软雅黑" panose="020B0503020204020204" charset="-122"/>
              </a:rPr>
              <a:t>届中考历史学科核心素养专题</a:t>
            </a:r>
            <a:endParaRPr lang="zh-CN" altLang="en-US" sz="2000">
              <a:solidFill>
                <a:srgbClr val="7030A0"/>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2492477" y="1150127"/>
            <a:ext cx="947276" cy="947539"/>
          </a:xfrm>
          <a:prstGeom prst="rect">
            <a:avLst/>
          </a:prstGeom>
        </p:spPr>
      </p:pic>
      <p:pic>
        <p:nvPicPr>
          <p:cNvPr id="1026" name="Picture 2"/>
          <p:cNvPicPr>
            <a:picLocks noChangeAspect="1" noChangeArrowheads="1"/>
          </p:cNvPicPr>
          <p:nvPr/>
        </p:nvPicPr>
        <p:blipFill>
          <a:blip r:embed="rId2">
            <a:lum bright="10000"/>
          </a:blip>
          <a:stretch>
            <a:fillRect/>
          </a:stretch>
        </p:blipFill>
        <p:spPr bwMode="auto">
          <a:xfrm flipH="1">
            <a:off x="9674942" y="444756"/>
            <a:ext cx="1887793" cy="2310209"/>
          </a:xfrm>
          <a:prstGeom prst="rect">
            <a:avLst/>
          </a:prstGeom>
          <a:noFill/>
          <a:ln w="9525">
            <a:noFill/>
            <a:miter lim="800000"/>
            <a:headEnd/>
            <a:tailEnd/>
          </a:ln>
        </p:spPr>
      </p:pic>
      <p:sp>
        <p:nvSpPr>
          <p:cNvPr id="22" name="矩形 21"/>
          <p:cNvSpPr/>
          <p:nvPr/>
        </p:nvSpPr>
        <p:spPr>
          <a:xfrm>
            <a:off x="3346848" y="1182780"/>
            <a:ext cx="5439310" cy="923330"/>
          </a:xfrm>
          <a:prstGeom prst="rect">
            <a:avLst/>
          </a:prstGeom>
          <a:noFill/>
        </p:spPr>
        <p:txBody>
          <a:bodyPr wrap="none" lIns="91440" tIns="45720" rIns="91440" bIns="45720">
            <a:spAutoFit/>
            <a:scene3d>
              <a:camera prst="orthographicFront"/>
              <a:lightRig rig="soft" dir="tl"/>
            </a:scene3d>
            <a:sp3d contourW="25400" prstMaterial="matte">
              <a:bevelT w="25400" h="55880" prst="artDeco"/>
              <a:contourClr>
                <a:schemeClr val="accent2">
                  <a:tint val="20000"/>
                </a:schemeClr>
              </a:contourClr>
            </a:sp3d>
          </a:bodyPr>
          <a:lstStyle/>
          <a:p>
            <a:pPr algn="ctr"/>
            <a:r>
              <a:rPr lang="zh-CN" altLang="en-US" sz="5400" b="1" cap="none" spc="50" smtClean="0">
                <a:ln w="11430"/>
                <a:solidFill>
                  <a:srgbClr val="FF0000"/>
                </a:solidFill>
                <a:effectLst>
                  <a:outerShdw blurRad="76200" dist="50800" dir="5400000" algn="tl" rotWithShape="0">
                    <a:srgbClr val="000000">
                      <a:alpha val="65000"/>
                    </a:srgbClr>
                  </a:outerShdw>
                </a:effectLst>
              </a:rPr>
              <a:t>专题</a:t>
            </a:r>
            <a:r>
              <a:rPr lang="en-US" altLang="zh-CN" sz="5400" b="1" cap="none" spc="50" smtClean="0">
                <a:ln w="11430"/>
                <a:solidFill>
                  <a:srgbClr val="FF0000"/>
                </a:solidFill>
                <a:effectLst>
                  <a:outerShdw blurRad="76200" dist="50800" dir="5400000" algn="tl" rotWithShape="0">
                    <a:srgbClr val="000000">
                      <a:alpha val="65000"/>
                    </a:srgbClr>
                  </a:outerShdw>
                </a:effectLst>
              </a:rPr>
              <a:t>01  </a:t>
            </a:r>
            <a:r>
              <a:rPr lang="zh-CN" altLang="en-US" sz="5400" b="1" cap="none" spc="50" smtClean="0">
                <a:ln w="11430"/>
                <a:solidFill>
                  <a:srgbClr val="FF0000"/>
                </a:solidFill>
                <a:effectLst>
                  <a:outerShdw blurRad="76200" dist="50800" dir="5400000" algn="tl" rotWithShape="0">
                    <a:srgbClr val="000000">
                      <a:alpha val="65000"/>
                    </a:srgbClr>
                  </a:outerShdw>
                </a:effectLst>
              </a:rPr>
              <a:t>时空观念</a:t>
            </a:r>
            <a:endParaRPr lang="zh-CN" altLang="en-US" sz="5400" b="1" cap="none" spc="50">
              <a:ln w="11430"/>
              <a:solidFill>
                <a:srgbClr val="FF0000"/>
              </a:solidFill>
              <a:effectLst>
                <a:outerShdw blurRad="76200" dist="50800" dir="5400000" algn="tl" rotWithShape="0">
                  <a:srgbClr val="000000">
                    <a:alpha val="65000"/>
                  </a:srgbClr>
                </a:outerShdw>
              </a:effectLst>
            </a:endParaRPr>
          </a:p>
        </p:txBody>
      </p:sp>
      <p:sp>
        <p:nvSpPr>
          <p:cNvPr id="23" name="椭圆 22"/>
          <p:cNvSpPr/>
          <p:nvPr/>
        </p:nvSpPr>
        <p:spPr>
          <a:xfrm>
            <a:off x="0" y="1725561"/>
            <a:ext cx="1533832" cy="1047136"/>
          </a:xfrm>
          <a:prstGeom prst="ellipse">
            <a:avLst/>
          </a:prstGeom>
          <a:effectLst>
            <a:outerShdw blurRad="558800" dist="50800" dir="5400000" sx="89000" sy="89000" algn="ctr" rotWithShape="0">
              <a:srgbClr val="000000">
                <a:alpha val="43137"/>
              </a:srgb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800" smtClean="0">
                <a:latin typeface="微软雅黑" panose="020B0503020204020204" charset="-122"/>
                <a:ea typeface="微软雅黑" panose="020B0503020204020204" charset="-122"/>
              </a:rPr>
              <a:t>唯物史观</a:t>
            </a:r>
            <a:endParaRPr lang="zh-CN" altLang="en-US" sz="2800">
              <a:latin typeface="微软雅黑" panose="020B0503020204020204" charset="-122"/>
              <a:ea typeface="微软雅黑" panose="020B0503020204020204" charset="-122"/>
            </a:endParaRPr>
          </a:p>
        </p:txBody>
      </p:sp>
      <p:sp>
        <p:nvSpPr>
          <p:cNvPr id="32" name="椭圆 31"/>
          <p:cNvSpPr/>
          <p:nvPr/>
        </p:nvSpPr>
        <p:spPr>
          <a:xfrm>
            <a:off x="594852" y="2246671"/>
            <a:ext cx="1533832" cy="1047136"/>
          </a:xfrm>
          <a:prstGeom prst="ellipse">
            <a:avLst/>
          </a:prstGeom>
          <a:effectLst>
            <a:outerShdw blurRad="266700" dist="50800" dir="5400000" algn="ctr" rotWithShape="0">
              <a:srgbClr val="000000">
                <a:alpha val="43137"/>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800" smtClean="0">
                <a:latin typeface="微软雅黑" panose="020B0503020204020204" charset="-122"/>
                <a:ea typeface="微软雅黑" panose="020B0503020204020204" charset="-122"/>
              </a:rPr>
              <a:t>史料实证</a:t>
            </a:r>
            <a:endParaRPr lang="zh-CN" altLang="en-US" sz="2800">
              <a:latin typeface="微软雅黑" panose="020B0503020204020204" charset="-122"/>
              <a:ea typeface="微软雅黑" panose="020B0503020204020204" charset="-122"/>
            </a:endParaRPr>
          </a:p>
        </p:txBody>
      </p:sp>
      <p:sp>
        <p:nvSpPr>
          <p:cNvPr id="37" name="椭圆 36"/>
          <p:cNvSpPr/>
          <p:nvPr/>
        </p:nvSpPr>
        <p:spPr>
          <a:xfrm>
            <a:off x="629265" y="2856271"/>
            <a:ext cx="1533832" cy="1047136"/>
          </a:xfrm>
          <a:prstGeom prst="ellipse">
            <a:avLst/>
          </a:prstGeom>
          <a:solidFill>
            <a:srgbClr val="FF0000"/>
          </a:solidFill>
          <a:effectLst>
            <a:outerShdw blurRad="292100" dist="50800" dir="5400000" algn="ctr" rotWithShape="0">
              <a:srgbClr val="000000">
                <a:alpha val="43137"/>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800" smtClean="0">
                <a:latin typeface="微软雅黑" panose="020B0503020204020204" charset="-122"/>
                <a:ea typeface="微软雅黑" panose="020B0503020204020204" charset="-122"/>
              </a:rPr>
              <a:t>时空观念</a:t>
            </a:r>
            <a:endParaRPr lang="zh-CN" altLang="en-US" sz="2800">
              <a:latin typeface="微软雅黑" panose="020B0503020204020204" charset="-122"/>
              <a:ea typeface="微软雅黑" panose="020B0503020204020204" charset="-122"/>
            </a:endParaRPr>
          </a:p>
        </p:txBody>
      </p:sp>
      <p:sp>
        <p:nvSpPr>
          <p:cNvPr id="38" name="椭圆 37"/>
          <p:cNvSpPr/>
          <p:nvPr/>
        </p:nvSpPr>
        <p:spPr>
          <a:xfrm>
            <a:off x="1356852" y="3510116"/>
            <a:ext cx="1533832" cy="1047136"/>
          </a:xfrm>
          <a:prstGeom prst="ellipse">
            <a:avLst/>
          </a:prstGeom>
          <a:solidFill>
            <a:schemeClr val="accent5"/>
          </a:solidFill>
          <a:ln>
            <a:solidFill>
              <a:srgbClr val="0070C0"/>
            </a:solidFill>
          </a:ln>
          <a:effectLst>
            <a:outerShdw blurRad="1270000" dist="50800" dir="5400000" algn="ctr" rotWithShape="0">
              <a:srgbClr val="000000">
                <a:alpha val="49000"/>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800" smtClean="0">
                <a:latin typeface="微软雅黑" panose="020B0503020204020204" charset="-122"/>
                <a:ea typeface="微软雅黑" panose="020B0503020204020204" charset="-122"/>
              </a:rPr>
              <a:t>历史解释</a:t>
            </a:r>
            <a:endParaRPr lang="zh-CN" altLang="en-US" sz="2800">
              <a:latin typeface="微软雅黑" panose="020B0503020204020204" charset="-122"/>
              <a:ea typeface="微软雅黑" panose="020B0503020204020204" charset="-122"/>
            </a:endParaRPr>
          </a:p>
        </p:txBody>
      </p:sp>
      <p:sp>
        <p:nvSpPr>
          <p:cNvPr id="39" name="椭圆 38"/>
          <p:cNvSpPr/>
          <p:nvPr/>
        </p:nvSpPr>
        <p:spPr>
          <a:xfrm>
            <a:off x="668595" y="4252451"/>
            <a:ext cx="1533832" cy="1047136"/>
          </a:xfrm>
          <a:prstGeom prst="ellipse">
            <a:avLst/>
          </a:prstGeom>
          <a:solidFill>
            <a:srgbClr val="3A27CA"/>
          </a:solidFill>
          <a:ln>
            <a:solidFill>
              <a:srgbClr val="3A27CA"/>
            </a:solidFill>
          </a:ln>
          <a:effectLst>
            <a:outerShdw blurRad="838200" dist="50800" dir="5400000" algn="ctr" rotWithShape="0">
              <a:srgbClr val="000000">
                <a:alpha val="52000"/>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800" smtClean="0">
                <a:latin typeface="微软雅黑" panose="020B0503020204020204" charset="-122"/>
                <a:ea typeface="微软雅黑" panose="020B0503020204020204" charset="-122"/>
              </a:rPr>
              <a:t>家国情怀</a:t>
            </a:r>
            <a:endParaRPr lang="zh-CN" altLang="en-US" sz="2800">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9" grpId="0" bldLvl="0" animBg="1"/>
      <p:bldP spid="31" grpId="0"/>
      <p:bldP spid="34" grpId="0" bldLvl="0" animBg="1"/>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4993659" y="3336620"/>
            <a:ext cx="315139" cy="311197"/>
            <a:chOff x="9071432" y="2401956"/>
            <a:chExt cx="1073666" cy="1060237"/>
          </a:xfrm>
        </p:grpSpPr>
        <p:sp>
          <p:nvSpPr>
            <p:cNvPr id="29" name="任意多边形 28"/>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弧形 29"/>
            <p:cNvSpPr/>
            <p:nvPr/>
          </p:nvSpPr>
          <p:spPr>
            <a:xfrm rot="18074004">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3" name="组合 30"/>
          <p:cNvGrpSpPr/>
          <p:nvPr/>
        </p:nvGrpSpPr>
        <p:grpSpPr>
          <a:xfrm>
            <a:off x="206477" y="6394280"/>
            <a:ext cx="283100" cy="281032"/>
            <a:chOff x="3914408" y="1848112"/>
            <a:chExt cx="805721" cy="799838"/>
          </a:xfrm>
        </p:grpSpPr>
        <p:cxnSp>
          <p:nvCxnSpPr>
            <p:cNvPr id="32" name="直接连接符 31"/>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组合 39"/>
          <p:cNvGrpSpPr/>
          <p:nvPr/>
        </p:nvGrpSpPr>
        <p:grpSpPr>
          <a:xfrm>
            <a:off x="5030752" y="2489860"/>
            <a:ext cx="215280" cy="407561"/>
            <a:chOff x="5130721" y="-266700"/>
            <a:chExt cx="990600" cy="1875362"/>
          </a:xfrm>
        </p:grpSpPr>
        <p:sp>
          <p:nvSpPr>
            <p:cNvPr id="4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弧形 4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43" name="直接连接符 4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4" name="弧形 43"/>
            <p:cNvSpPr/>
            <p:nvPr/>
          </p:nvSpPr>
          <p:spPr>
            <a:xfrm rot="18538540">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5" name="弧形 4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50" name="矩形 6"/>
          <p:cNvSpPr>
            <a:spLocks noChangeArrowheads="1"/>
          </p:cNvSpPr>
          <p:nvPr/>
        </p:nvSpPr>
        <p:spPr bwMode="auto">
          <a:xfrm>
            <a:off x="2328507" y="2661927"/>
            <a:ext cx="15545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b="1">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335" b="1" i="1">
              <a:solidFill>
                <a:schemeClr val="bg1"/>
              </a:solidFill>
              <a:latin typeface="Segoe UI Light" panose="020B0502040204020203" pitchFamily="34" charset="0"/>
              <a:cs typeface="Segoe UI Light" panose="020B0502040204020203" pitchFamily="34" charset="0"/>
            </a:endParaRPr>
          </a:p>
        </p:txBody>
      </p:sp>
      <p:grpSp>
        <p:nvGrpSpPr>
          <p:cNvPr id="5" name="组合 50"/>
          <p:cNvGrpSpPr/>
          <p:nvPr/>
        </p:nvGrpSpPr>
        <p:grpSpPr>
          <a:xfrm>
            <a:off x="0" y="188956"/>
            <a:ext cx="12192000" cy="400110"/>
            <a:chOff x="0" y="247949"/>
            <a:chExt cx="12192000" cy="400110"/>
          </a:xfrm>
        </p:grpSpPr>
        <p:sp>
          <p:nvSpPr>
            <p:cNvPr id="52" name="矩形 51"/>
            <p:cNvSpPr/>
            <p:nvPr/>
          </p:nvSpPr>
          <p:spPr>
            <a:xfrm>
              <a:off x="3405938" y="247949"/>
              <a:ext cx="8786062"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27"/>
            <p:cNvSpPr txBox="1"/>
            <p:nvPr/>
          </p:nvSpPr>
          <p:spPr>
            <a:xfrm>
              <a:off x="993710" y="247949"/>
              <a:ext cx="1851789" cy="400110"/>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2000" spc="600" smtClean="0">
                  <a:solidFill>
                    <a:srgbClr val="084772"/>
                  </a:solidFill>
                  <a:latin typeface="微软雅黑" panose="020B0503020204020204" charset="-122"/>
                  <a:ea typeface="微软雅黑" panose="020B0503020204020204" charset="-122"/>
                </a:rPr>
                <a:t>现状与对策</a:t>
              </a:r>
              <a:endParaRPr lang="zh-CN" altLang="en-US" sz="2000" spc="600">
                <a:solidFill>
                  <a:srgbClr val="084772"/>
                </a:solidFill>
                <a:latin typeface="微软雅黑" panose="020B0503020204020204" charset="-122"/>
                <a:ea typeface="微软雅黑" panose="020B0503020204020204" charset="-122"/>
              </a:endParaRPr>
            </a:p>
          </p:txBody>
        </p:sp>
        <p:sp>
          <p:nvSpPr>
            <p:cNvPr id="54" name="矩形 53"/>
            <p:cNvSpPr/>
            <p:nvPr/>
          </p:nvSpPr>
          <p:spPr>
            <a:xfrm>
              <a:off x="0" y="247949"/>
              <a:ext cx="613186"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3841522" y="2287668"/>
            <a:ext cx="3842388" cy="3891906"/>
            <a:chOff x="3266686" y="1718281"/>
            <a:chExt cx="5133640" cy="4970707"/>
          </a:xfrm>
        </p:grpSpPr>
        <p:sp>
          <p:nvSpPr>
            <p:cNvPr id="27" name="任意多边形 11"/>
            <p:cNvSpPr/>
            <p:nvPr/>
          </p:nvSpPr>
          <p:spPr>
            <a:xfrm rot="19484048">
              <a:off x="3266686" y="4131467"/>
              <a:ext cx="2076451" cy="2291932"/>
            </a:xfrm>
            <a:custGeom>
              <a:avLst/>
              <a:gdLst>
                <a:gd name="connsiteX0" fmla="*/ 2066925 w 2076450"/>
                <a:gd name="connsiteY0" fmla="*/ 2505075 h 2505075"/>
                <a:gd name="connsiteX1" fmla="*/ 1724025 w 2076450"/>
                <a:gd name="connsiteY1" fmla="*/ 2505075 h 2505075"/>
                <a:gd name="connsiteX2" fmla="*/ 1724025 w 2076450"/>
                <a:gd name="connsiteY2" fmla="*/ 1476375 h 2505075"/>
                <a:gd name="connsiteX3" fmla="*/ 1266825 w 2076450"/>
                <a:gd name="connsiteY3" fmla="*/ 1476375 h 2505075"/>
                <a:gd name="connsiteX4" fmla="*/ 400050 w 2076450"/>
                <a:gd name="connsiteY4" fmla="*/ 571500 h 2505075"/>
                <a:gd name="connsiteX5" fmla="*/ 0 w 2076450"/>
                <a:gd name="connsiteY5" fmla="*/ 571500 h 2505075"/>
                <a:gd name="connsiteX6" fmla="*/ 571500 w 2076450"/>
                <a:gd name="connsiteY6" fmla="*/ 0 h 2505075"/>
                <a:gd name="connsiteX7" fmla="*/ 1114425 w 2076450"/>
                <a:gd name="connsiteY7" fmla="*/ 542925 h 2505075"/>
                <a:gd name="connsiteX8" fmla="*/ 752475 w 2076450"/>
                <a:gd name="connsiteY8" fmla="*/ 542925 h 2505075"/>
                <a:gd name="connsiteX9" fmla="*/ 1638300 w 2076450"/>
                <a:gd name="connsiteY9" fmla="*/ 1104900 h 2505075"/>
                <a:gd name="connsiteX10" fmla="*/ 2076450 w 2076450"/>
                <a:gd name="connsiteY10" fmla="*/ 1428750 h 2505075"/>
                <a:gd name="connsiteX11" fmla="*/ 2066925 w 2076450"/>
                <a:gd name="connsiteY11" fmla="*/ 2505075 h 2505075"/>
                <a:gd name="connsiteX0-1" fmla="*/ 2066925 w 2076450"/>
                <a:gd name="connsiteY0-2" fmla="*/ 2505075 h 2547408"/>
                <a:gd name="connsiteX1-3" fmla="*/ 1724025 w 2076450"/>
                <a:gd name="connsiteY1-4" fmla="*/ 2505075 h 2547408"/>
                <a:gd name="connsiteX2-5" fmla="*/ 1724025 w 2076450"/>
                <a:gd name="connsiteY2-6" fmla="*/ 1476375 h 2547408"/>
                <a:gd name="connsiteX3-7" fmla="*/ 1266825 w 2076450"/>
                <a:gd name="connsiteY3-8" fmla="*/ 1476375 h 2547408"/>
                <a:gd name="connsiteX4-9" fmla="*/ 400050 w 2076450"/>
                <a:gd name="connsiteY4-10" fmla="*/ 571500 h 2547408"/>
                <a:gd name="connsiteX5-11" fmla="*/ 0 w 2076450"/>
                <a:gd name="connsiteY5-12" fmla="*/ 571500 h 2547408"/>
                <a:gd name="connsiteX6-13" fmla="*/ 571500 w 2076450"/>
                <a:gd name="connsiteY6-14" fmla="*/ 0 h 2547408"/>
                <a:gd name="connsiteX7-15" fmla="*/ 1114425 w 2076450"/>
                <a:gd name="connsiteY7-16" fmla="*/ 542925 h 2547408"/>
                <a:gd name="connsiteX8-17" fmla="*/ 752475 w 2076450"/>
                <a:gd name="connsiteY8-18" fmla="*/ 542925 h 2547408"/>
                <a:gd name="connsiteX9-19" fmla="*/ 1638300 w 2076450"/>
                <a:gd name="connsiteY9-20" fmla="*/ 1104900 h 2547408"/>
                <a:gd name="connsiteX10-21" fmla="*/ 2076450 w 2076450"/>
                <a:gd name="connsiteY10-22" fmla="*/ 1428750 h 2547408"/>
                <a:gd name="connsiteX11-23" fmla="*/ 2066925 w 2076450"/>
                <a:gd name="connsiteY11-24" fmla="*/ 2505075 h 2547408"/>
                <a:gd name="connsiteX0-25" fmla="*/ 2066925 w 2076450"/>
                <a:gd name="connsiteY0-26" fmla="*/ 2505075 h 2583817"/>
                <a:gd name="connsiteX1-27" fmla="*/ 1724025 w 2076450"/>
                <a:gd name="connsiteY1-28" fmla="*/ 2505075 h 2583817"/>
                <a:gd name="connsiteX2-29" fmla="*/ 1724025 w 2076450"/>
                <a:gd name="connsiteY2-30" fmla="*/ 1476375 h 2583817"/>
                <a:gd name="connsiteX3-31" fmla="*/ 1266825 w 2076450"/>
                <a:gd name="connsiteY3-32" fmla="*/ 1476375 h 2583817"/>
                <a:gd name="connsiteX4-33" fmla="*/ 400050 w 2076450"/>
                <a:gd name="connsiteY4-34" fmla="*/ 571500 h 2583817"/>
                <a:gd name="connsiteX5-35" fmla="*/ 0 w 2076450"/>
                <a:gd name="connsiteY5-36" fmla="*/ 571500 h 2583817"/>
                <a:gd name="connsiteX6-37" fmla="*/ 571500 w 2076450"/>
                <a:gd name="connsiteY6-38" fmla="*/ 0 h 2583817"/>
                <a:gd name="connsiteX7-39" fmla="*/ 1114425 w 2076450"/>
                <a:gd name="connsiteY7-40" fmla="*/ 542925 h 2583817"/>
                <a:gd name="connsiteX8-41" fmla="*/ 752475 w 2076450"/>
                <a:gd name="connsiteY8-42" fmla="*/ 542925 h 2583817"/>
                <a:gd name="connsiteX9-43" fmla="*/ 1638300 w 2076450"/>
                <a:gd name="connsiteY9-44" fmla="*/ 1104900 h 2583817"/>
                <a:gd name="connsiteX10-45" fmla="*/ 2076450 w 2076450"/>
                <a:gd name="connsiteY10-46" fmla="*/ 1428750 h 2583817"/>
                <a:gd name="connsiteX11-47" fmla="*/ 2066925 w 2076450"/>
                <a:gd name="connsiteY11-48" fmla="*/ 2505075 h 2583817"/>
                <a:gd name="connsiteX0-49" fmla="*/ 2066925 w 2076450"/>
                <a:gd name="connsiteY0-50" fmla="*/ 2505075 h 2599149"/>
                <a:gd name="connsiteX1-51" fmla="*/ 1724025 w 2076450"/>
                <a:gd name="connsiteY1-52" fmla="*/ 2505075 h 2599149"/>
                <a:gd name="connsiteX2-53" fmla="*/ 1724025 w 2076450"/>
                <a:gd name="connsiteY2-54" fmla="*/ 1476375 h 2599149"/>
                <a:gd name="connsiteX3-55" fmla="*/ 1266825 w 2076450"/>
                <a:gd name="connsiteY3-56" fmla="*/ 1476375 h 2599149"/>
                <a:gd name="connsiteX4-57" fmla="*/ 400050 w 2076450"/>
                <a:gd name="connsiteY4-58" fmla="*/ 571500 h 2599149"/>
                <a:gd name="connsiteX5-59" fmla="*/ 0 w 2076450"/>
                <a:gd name="connsiteY5-60" fmla="*/ 571500 h 2599149"/>
                <a:gd name="connsiteX6-61" fmla="*/ 571500 w 2076450"/>
                <a:gd name="connsiteY6-62" fmla="*/ 0 h 2599149"/>
                <a:gd name="connsiteX7-63" fmla="*/ 1114425 w 2076450"/>
                <a:gd name="connsiteY7-64" fmla="*/ 542925 h 2599149"/>
                <a:gd name="connsiteX8-65" fmla="*/ 752475 w 2076450"/>
                <a:gd name="connsiteY8-66" fmla="*/ 542925 h 2599149"/>
                <a:gd name="connsiteX9-67" fmla="*/ 1638300 w 2076450"/>
                <a:gd name="connsiteY9-68" fmla="*/ 1104900 h 2599149"/>
                <a:gd name="connsiteX10-69" fmla="*/ 2076450 w 2076450"/>
                <a:gd name="connsiteY10-70" fmla="*/ 1428750 h 2599149"/>
                <a:gd name="connsiteX11-71" fmla="*/ 2066925 w 2076450"/>
                <a:gd name="connsiteY11-72" fmla="*/ 2505075 h 2599149"/>
                <a:gd name="connsiteX0-73" fmla="*/ 2066925 w 2076450"/>
                <a:gd name="connsiteY0-74" fmla="*/ 2505075 h 2599149"/>
                <a:gd name="connsiteX1-75" fmla="*/ 1724025 w 2076450"/>
                <a:gd name="connsiteY1-76" fmla="*/ 2505075 h 2599149"/>
                <a:gd name="connsiteX2-77" fmla="*/ 1724025 w 2076450"/>
                <a:gd name="connsiteY2-78" fmla="*/ 1476375 h 2599149"/>
                <a:gd name="connsiteX3-79" fmla="*/ 1266825 w 2076450"/>
                <a:gd name="connsiteY3-80" fmla="*/ 1476375 h 2599149"/>
                <a:gd name="connsiteX4-81" fmla="*/ 400050 w 2076450"/>
                <a:gd name="connsiteY4-82" fmla="*/ 571500 h 2599149"/>
                <a:gd name="connsiteX5-83" fmla="*/ 0 w 2076450"/>
                <a:gd name="connsiteY5-84" fmla="*/ 571500 h 2599149"/>
                <a:gd name="connsiteX6-85" fmla="*/ 571500 w 2076450"/>
                <a:gd name="connsiteY6-86" fmla="*/ 0 h 2599149"/>
                <a:gd name="connsiteX7-87" fmla="*/ 1114425 w 2076450"/>
                <a:gd name="connsiteY7-88" fmla="*/ 542925 h 2599149"/>
                <a:gd name="connsiteX8-89" fmla="*/ 752475 w 2076450"/>
                <a:gd name="connsiteY8-90" fmla="*/ 542925 h 2599149"/>
                <a:gd name="connsiteX9-91" fmla="*/ 1638300 w 2076450"/>
                <a:gd name="connsiteY9-92" fmla="*/ 1104900 h 2599149"/>
                <a:gd name="connsiteX10-93" fmla="*/ 2076450 w 2076450"/>
                <a:gd name="connsiteY10-94" fmla="*/ 1428750 h 2599149"/>
                <a:gd name="connsiteX11-95" fmla="*/ 2066925 w 2076450"/>
                <a:gd name="connsiteY11-96" fmla="*/ 2505075 h 2599149"/>
                <a:gd name="connsiteX0-97" fmla="*/ 2066925 w 2076450"/>
                <a:gd name="connsiteY0-98" fmla="*/ 2505075 h 2599149"/>
                <a:gd name="connsiteX1-99" fmla="*/ 1724025 w 2076450"/>
                <a:gd name="connsiteY1-100" fmla="*/ 2505075 h 2599149"/>
                <a:gd name="connsiteX2-101" fmla="*/ 1724025 w 2076450"/>
                <a:gd name="connsiteY2-102" fmla="*/ 1476375 h 2599149"/>
                <a:gd name="connsiteX3-103" fmla="*/ 1266825 w 2076450"/>
                <a:gd name="connsiteY3-104" fmla="*/ 1476375 h 2599149"/>
                <a:gd name="connsiteX4-105" fmla="*/ 400050 w 2076450"/>
                <a:gd name="connsiteY4-106" fmla="*/ 571500 h 2599149"/>
                <a:gd name="connsiteX5-107" fmla="*/ 0 w 2076450"/>
                <a:gd name="connsiteY5-108" fmla="*/ 571500 h 2599149"/>
                <a:gd name="connsiteX6-109" fmla="*/ 571500 w 2076450"/>
                <a:gd name="connsiteY6-110" fmla="*/ 0 h 2599149"/>
                <a:gd name="connsiteX7-111" fmla="*/ 1114425 w 2076450"/>
                <a:gd name="connsiteY7-112" fmla="*/ 542925 h 2599149"/>
                <a:gd name="connsiteX8-113" fmla="*/ 752475 w 2076450"/>
                <a:gd name="connsiteY8-114" fmla="*/ 542925 h 2599149"/>
                <a:gd name="connsiteX9-115" fmla="*/ 1638300 w 2076450"/>
                <a:gd name="connsiteY9-116" fmla="*/ 1104900 h 2599149"/>
                <a:gd name="connsiteX10-117" fmla="*/ 2076450 w 2076450"/>
                <a:gd name="connsiteY10-118" fmla="*/ 1428750 h 2599149"/>
                <a:gd name="connsiteX11-119" fmla="*/ 2066925 w 2076450"/>
                <a:gd name="connsiteY11-120" fmla="*/ 2505075 h 2599149"/>
                <a:gd name="connsiteX0-121" fmla="*/ 2066925 w 2076450"/>
                <a:gd name="connsiteY0-122" fmla="*/ 2505075 h 2599149"/>
                <a:gd name="connsiteX1-123" fmla="*/ 1724025 w 2076450"/>
                <a:gd name="connsiteY1-124" fmla="*/ 2505075 h 2599149"/>
                <a:gd name="connsiteX2-125" fmla="*/ 1724025 w 2076450"/>
                <a:gd name="connsiteY2-126" fmla="*/ 1476375 h 2599149"/>
                <a:gd name="connsiteX3-127" fmla="*/ 1266825 w 2076450"/>
                <a:gd name="connsiteY3-128" fmla="*/ 1476375 h 2599149"/>
                <a:gd name="connsiteX4-129" fmla="*/ 400050 w 2076450"/>
                <a:gd name="connsiteY4-130" fmla="*/ 571500 h 2599149"/>
                <a:gd name="connsiteX5-131" fmla="*/ 0 w 2076450"/>
                <a:gd name="connsiteY5-132" fmla="*/ 571500 h 2599149"/>
                <a:gd name="connsiteX6-133" fmla="*/ 571500 w 2076450"/>
                <a:gd name="connsiteY6-134" fmla="*/ 0 h 2599149"/>
                <a:gd name="connsiteX7-135" fmla="*/ 1114425 w 2076450"/>
                <a:gd name="connsiteY7-136" fmla="*/ 542925 h 2599149"/>
                <a:gd name="connsiteX8-137" fmla="*/ 752475 w 2076450"/>
                <a:gd name="connsiteY8-138" fmla="*/ 542925 h 2599149"/>
                <a:gd name="connsiteX9-139" fmla="*/ 1638300 w 2076450"/>
                <a:gd name="connsiteY9-140" fmla="*/ 1104900 h 2599149"/>
                <a:gd name="connsiteX10-141" fmla="*/ 2076450 w 2076450"/>
                <a:gd name="connsiteY10-142" fmla="*/ 1428750 h 2599149"/>
                <a:gd name="connsiteX11-143" fmla="*/ 2066925 w 2076450"/>
                <a:gd name="connsiteY11-144" fmla="*/ 2505075 h 2599149"/>
                <a:gd name="connsiteX0-145" fmla="*/ 2066925 w 2076450"/>
                <a:gd name="connsiteY0-146" fmla="*/ 2505075 h 2599149"/>
                <a:gd name="connsiteX1-147" fmla="*/ 1724025 w 2076450"/>
                <a:gd name="connsiteY1-148" fmla="*/ 2505075 h 2599149"/>
                <a:gd name="connsiteX2-149" fmla="*/ 1724025 w 2076450"/>
                <a:gd name="connsiteY2-150" fmla="*/ 1476375 h 2599149"/>
                <a:gd name="connsiteX3-151" fmla="*/ 1266825 w 2076450"/>
                <a:gd name="connsiteY3-152" fmla="*/ 1476375 h 2599149"/>
                <a:gd name="connsiteX4-153" fmla="*/ 400050 w 2076450"/>
                <a:gd name="connsiteY4-154" fmla="*/ 571500 h 2599149"/>
                <a:gd name="connsiteX5-155" fmla="*/ 0 w 2076450"/>
                <a:gd name="connsiteY5-156" fmla="*/ 571500 h 2599149"/>
                <a:gd name="connsiteX6-157" fmla="*/ 571500 w 2076450"/>
                <a:gd name="connsiteY6-158" fmla="*/ 0 h 2599149"/>
                <a:gd name="connsiteX7-159" fmla="*/ 1114425 w 2076450"/>
                <a:gd name="connsiteY7-160" fmla="*/ 542925 h 2599149"/>
                <a:gd name="connsiteX8-161" fmla="*/ 752475 w 2076450"/>
                <a:gd name="connsiteY8-162" fmla="*/ 542925 h 2599149"/>
                <a:gd name="connsiteX9-163" fmla="*/ 1638300 w 2076450"/>
                <a:gd name="connsiteY9-164" fmla="*/ 1104900 h 2599149"/>
                <a:gd name="connsiteX10-165" fmla="*/ 2076450 w 2076450"/>
                <a:gd name="connsiteY10-166" fmla="*/ 1428750 h 2599149"/>
                <a:gd name="connsiteX11-167" fmla="*/ 2066925 w 2076450"/>
                <a:gd name="connsiteY11-168" fmla="*/ 2505075 h 2599149"/>
                <a:gd name="connsiteX0-169" fmla="*/ 2066925 w 2076450"/>
                <a:gd name="connsiteY0-170" fmla="*/ 2505075 h 2599149"/>
                <a:gd name="connsiteX1-171" fmla="*/ 1724025 w 2076450"/>
                <a:gd name="connsiteY1-172" fmla="*/ 2505075 h 2599149"/>
                <a:gd name="connsiteX2-173" fmla="*/ 1724025 w 2076450"/>
                <a:gd name="connsiteY2-174" fmla="*/ 1476375 h 2599149"/>
                <a:gd name="connsiteX3-175" fmla="*/ 1266825 w 2076450"/>
                <a:gd name="connsiteY3-176" fmla="*/ 1476375 h 2599149"/>
                <a:gd name="connsiteX4-177" fmla="*/ 400050 w 2076450"/>
                <a:gd name="connsiteY4-178" fmla="*/ 571500 h 2599149"/>
                <a:gd name="connsiteX5-179" fmla="*/ 0 w 2076450"/>
                <a:gd name="connsiteY5-180" fmla="*/ 571500 h 2599149"/>
                <a:gd name="connsiteX6-181" fmla="*/ 571500 w 2076450"/>
                <a:gd name="connsiteY6-182" fmla="*/ 0 h 2599149"/>
                <a:gd name="connsiteX7-183" fmla="*/ 1114425 w 2076450"/>
                <a:gd name="connsiteY7-184" fmla="*/ 542925 h 2599149"/>
                <a:gd name="connsiteX8-185" fmla="*/ 752475 w 2076450"/>
                <a:gd name="connsiteY8-186" fmla="*/ 542925 h 2599149"/>
                <a:gd name="connsiteX9-187" fmla="*/ 1638300 w 2076450"/>
                <a:gd name="connsiteY9-188" fmla="*/ 1104900 h 2599149"/>
                <a:gd name="connsiteX10-189" fmla="*/ 2076450 w 2076450"/>
                <a:gd name="connsiteY10-190" fmla="*/ 1428750 h 2599149"/>
                <a:gd name="connsiteX11-191" fmla="*/ 2066925 w 2076450"/>
                <a:gd name="connsiteY11-192" fmla="*/ 2505075 h 2599149"/>
                <a:gd name="connsiteX0-193" fmla="*/ 2066925 w 2076450"/>
                <a:gd name="connsiteY0-194" fmla="*/ 2505075 h 2599149"/>
                <a:gd name="connsiteX1-195" fmla="*/ 1724025 w 2076450"/>
                <a:gd name="connsiteY1-196" fmla="*/ 2505075 h 2599149"/>
                <a:gd name="connsiteX2-197" fmla="*/ 1724025 w 2076450"/>
                <a:gd name="connsiteY2-198" fmla="*/ 1476375 h 2599149"/>
                <a:gd name="connsiteX3-199" fmla="*/ 1266825 w 2076450"/>
                <a:gd name="connsiteY3-200" fmla="*/ 1476375 h 2599149"/>
                <a:gd name="connsiteX4-201" fmla="*/ 400050 w 2076450"/>
                <a:gd name="connsiteY4-202" fmla="*/ 571500 h 2599149"/>
                <a:gd name="connsiteX5-203" fmla="*/ 0 w 2076450"/>
                <a:gd name="connsiteY5-204" fmla="*/ 571500 h 2599149"/>
                <a:gd name="connsiteX6-205" fmla="*/ 571500 w 2076450"/>
                <a:gd name="connsiteY6-206" fmla="*/ 0 h 2599149"/>
                <a:gd name="connsiteX7-207" fmla="*/ 1114425 w 2076450"/>
                <a:gd name="connsiteY7-208" fmla="*/ 542925 h 2599149"/>
                <a:gd name="connsiteX8-209" fmla="*/ 752475 w 2076450"/>
                <a:gd name="connsiteY8-210" fmla="*/ 542925 h 2599149"/>
                <a:gd name="connsiteX9-211" fmla="*/ 1638300 w 2076450"/>
                <a:gd name="connsiteY9-212" fmla="*/ 1104900 h 2599149"/>
                <a:gd name="connsiteX10-213" fmla="*/ 2076450 w 2076450"/>
                <a:gd name="connsiteY10-214" fmla="*/ 1428750 h 2599149"/>
                <a:gd name="connsiteX11-215" fmla="*/ 2066925 w 2076450"/>
                <a:gd name="connsiteY11-216" fmla="*/ 2505075 h 2599149"/>
                <a:gd name="connsiteX0-217" fmla="*/ 2066925 w 2076450"/>
                <a:gd name="connsiteY0-218" fmla="*/ 2505075 h 2599149"/>
                <a:gd name="connsiteX1-219" fmla="*/ 1724025 w 2076450"/>
                <a:gd name="connsiteY1-220" fmla="*/ 2505075 h 2599149"/>
                <a:gd name="connsiteX2-221" fmla="*/ 1724025 w 2076450"/>
                <a:gd name="connsiteY2-222" fmla="*/ 1476375 h 2599149"/>
                <a:gd name="connsiteX3-223" fmla="*/ 1266825 w 2076450"/>
                <a:gd name="connsiteY3-224" fmla="*/ 1476375 h 2599149"/>
                <a:gd name="connsiteX4-225" fmla="*/ 400050 w 2076450"/>
                <a:gd name="connsiteY4-226" fmla="*/ 571500 h 2599149"/>
                <a:gd name="connsiteX5-227" fmla="*/ 0 w 2076450"/>
                <a:gd name="connsiteY5-228" fmla="*/ 571500 h 2599149"/>
                <a:gd name="connsiteX6-229" fmla="*/ 571500 w 2076450"/>
                <a:gd name="connsiteY6-230" fmla="*/ 0 h 2599149"/>
                <a:gd name="connsiteX7-231" fmla="*/ 1114425 w 2076450"/>
                <a:gd name="connsiteY7-232" fmla="*/ 542925 h 2599149"/>
                <a:gd name="connsiteX8-233" fmla="*/ 752475 w 2076450"/>
                <a:gd name="connsiteY8-234" fmla="*/ 542925 h 2599149"/>
                <a:gd name="connsiteX9-235" fmla="*/ 1638300 w 2076450"/>
                <a:gd name="connsiteY9-236" fmla="*/ 1104900 h 2599149"/>
                <a:gd name="connsiteX10-237" fmla="*/ 2076450 w 2076450"/>
                <a:gd name="connsiteY10-238" fmla="*/ 1428750 h 2599149"/>
                <a:gd name="connsiteX11-239" fmla="*/ 2066925 w 2076450"/>
                <a:gd name="connsiteY11-240" fmla="*/ 2505075 h 25991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076450" h="2599149">
                  <a:moveTo>
                    <a:pt x="2066925" y="2505075"/>
                  </a:moveTo>
                  <a:cubicBezTo>
                    <a:pt x="2047875" y="2600325"/>
                    <a:pt x="1809750" y="2657475"/>
                    <a:pt x="1724025" y="2505075"/>
                  </a:cubicBezTo>
                  <a:lnTo>
                    <a:pt x="1724025" y="1476375"/>
                  </a:lnTo>
                  <a:lnTo>
                    <a:pt x="1266825" y="1476375"/>
                  </a:lnTo>
                  <a:cubicBezTo>
                    <a:pt x="873125" y="1489075"/>
                    <a:pt x="365125" y="1006475"/>
                    <a:pt x="400050" y="571500"/>
                  </a:cubicBezTo>
                  <a:lnTo>
                    <a:pt x="0" y="571500"/>
                  </a:lnTo>
                  <a:lnTo>
                    <a:pt x="571500" y="0"/>
                  </a:lnTo>
                  <a:lnTo>
                    <a:pt x="1114425" y="542925"/>
                  </a:lnTo>
                  <a:lnTo>
                    <a:pt x="752475" y="542925"/>
                  </a:lnTo>
                  <a:cubicBezTo>
                    <a:pt x="942975" y="1158875"/>
                    <a:pt x="1333500" y="1098550"/>
                    <a:pt x="1638300" y="1104900"/>
                  </a:cubicBezTo>
                  <a:cubicBezTo>
                    <a:pt x="1879600" y="1117600"/>
                    <a:pt x="2073275" y="1244600"/>
                    <a:pt x="2076450" y="1428750"/>
                  </a:cubicBezTo>
                  <a:lnTo>
                    <a:pt x="2066925" y="2505075"/>
                  </a:lnTo>
                  <a:close/>
                </a:path>
              </a:pathLst>
            </a:custGeom>
            <a:solidFill>
              <a:schemeClr val="bg1">
                <a:lumMod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14"/>
            <p:cNvSpPr/>
            <p:nvPr/>
          </p:nvSpPr>
          <p:spPr>
            <a:xfrm rot="21104376">
              <a:off x="4187798" y="2450594"/>
              <a:ext cx="1671997" cy="3318787"/>
            </a:xfrm>
            <a:custGeom>
              <a:avLst/>
              <a:gdLst>
                <a:gd name="connsiteX0" fmla="*/ 1362075 w 1724025"/>
                <a:gd name="connsiteY0" fmla="*/ 3552825 h 3552825"/>
                <a:gd name="connsiteX1" fmla="*/ 1362075 w 1724025"/>
                <a:gd name="connsiteY1" fmla="*/ 1847850 h 3552825"/>
                <a:gd name="connsiteX2" fmla="*/ 1238250 w 1724025"/>
                <a:gd name="connsiteY2" fmla="*/ 1533525 h 3552825"/>
                <a:gd name="connsiteX3" fmla="*/ 266700 w 1724025"/>
                <a:gd name="connsiteY3" fmla="*/ 561975 h 3552825"/>
                <a:gd name="connsiteX4" fmla="*/ 0 w 1724025"/>
                <a:gd name="connsiteY4" fmla="*/ 828675 h 3552825"/>
                <a:gd name="connsiteX5" fmla="*/ 0 w 1724025"/>
                <a:gd name="connsiteY5" fmla="*/ 0 h 3552825"/>
                <a:gd name="connsiteX6" fmla="*/ 809625 w 1724025"/>
                <a:gd name="connsiteY6" fmla="*/ 0 h 3552825"/>
                <a:gd name="connsiteX7" fmla="*/ 533400 w 1724025"/>
                <a:gd name="connsiteY7" fmla="*/ 276225 h 3552825"/>
                <a:gd name="connsiteX8" fmla="*/ 1381125 w 1724025"/>
                <a:gd name="connsiteY8" fmla="*/ 1123950 h 3552825"/>
                <a:gd name="connsiteX9" fmla="*/ 1724025 w 1724025"/>
                <a:gd name="connsiteY9" fmla="*/ 1676400 h 3552825"/>
                <a:gd name="connsiteX10" fmla="*/ 1724025 w 1724025"/>
                <a:gd name="connsiteY10" fmla="*/ 3543300 h 3552825"/>
                <a:gd name="connsiteX11" fmla="*/ 1362075 w 1724025"/>
                <a:gd name="connsiteY11" fmla="*/ 3552825 h 3552825"/>
                <a:gd name="connsiteX0-1" fmla="*/ 1362075 w 1724025"/>
                <a:gd name="connsiteY0-2" fmla="*/ 3552825 h 3552825"/>
                <a:gd name="connsiteX1-3" fmla="*/ 1362075 w 1724025"/>
                <a:gd name="connsiteY1-4" fmla="*/ 1847850 h 3552825"/>
                <a:gd name="connsiteX2-5" fmla="*/ 1238250 w 1724025"/>
                <a:gd name="connsiteY2-6" fmla="*/ 1533525 h 3552825"/>
                <a:gd name="connsiteX3-7" fmla="*/ 266700 w 1724025"/>
                <a:gd name="connsiteY3-8" fmla="*/ 561975 h 3552825"/>
                <a:gd name="connsiteX4-9" fmla="*/ 0 w 1724025"/>
                <a:gd name="connsiteY4-10" fmla="*/ 828675 h 3552825"/>
                <a:gd name="connsiteX5-11" fmla="*/ 0 w 1724025"/>
                <a:gd name="connsiteY5-12" fmla="*/ 0 h 3552825"/>
                <a:gd name="connsiteX6-13" fmla="*/ 809625 w 1724025"/>
                <a:gd name="connsiteY6-14" fmla="*/ 0 h 3552825"/>
                <a:gd name="connsiteX7-15" fmla="*/ 533400 w 1724025"/>
                <a:gd name="connsiteY7-16" fmla="*/ 276225 h 3552825"/>
                <a:gd name="connsiteX8-17" fmla="*/ 1381125 w 1724025"/>
                <a:gd name="connsiteY8-18" fmla="*/ 1123950 h 3552825"/>
                <a:gd name="connsiteX9-19" fmla="*/ 1724025 w 1724025"/>
                <a:gd name="connsiteY9-20" fmla="*/ 1676400 h 3552825"/>
                <a:gd name="connsiteX10-21" fmla="*/ 1724025 w 1724025"/>
                <a:gd name="connsiteY10-22" fmla="*/ 3543300 h 3552825"/>
                <a:gd name="connsiteX11-23" fmla="*/ 1362075 w 1724025"/>
                <a:gd name="connsiteY11-24" fmla="*/ 3552825 h 3552825"/>
                <a:gd name="connsiteX0-25" fmla="*/ 1362075 w 1724025"/>
                <a:gd name="connsiteY0-26" fmla="*/ 3552825 h 3552825"/>
                <a:gd name="connsiteX1-27" fmla="*/ 1362075 w 1724025"/>
                <a:gd name="connsiteY1-28" fmla="*/ 1847850 h 3552825"/>
                <a:gd name="connsiteX2-29" fmla="*/ 1238250 w 1724025"/>
                <a:gd name="connsiteY2-30" fmla="*/ 1533525 h 3552825"/>
                <a:gd name="connsiteX3-31" fmla="*/ 266700 w 1724025"/>
                <a:gd name="connsiteY3-32" fmla="*/ 561975 h 3552825"/>
                <a:gd name="connsiteX4-33" fmla="*/ 0 w 1724025"/>
                <a:gd name="connsiteY4-34" fmla="*/ 828675 h 3552825"/>
                <a:gd name="connsiteX5-35" fmla="*/ 0 w 1724025"/>
                <a:gd name="connsiteY5-36" fmla="*/ 0 h 3552825"/>
                <a:gd name="connsiteX6-37" fmla="*/ 809625 w 1724025"/>
                <a:gd name="connsiteY6-38" fmla="*/ 0 h 3552825"/>
                <a:gd name="connsiteX7-39" fmla="*/ 533400 w 1724025"/>
                <a:gd name="connsiteY7-40" fmla="*/ 276225 h 3552825"/>
                <a:gd name="connsiteX8-41" fmla="*/ 1381125 w 1724025"/>
                <a:gd name="connsiteY8-42" fmla="*/ 1123950 h 3552825"/>
                <a:gd name="connsiteX9-43" fmla="*/ 1724025 w 1724025"/>
                <a:gd name="connsiteY9-44" fmla="*/ 1676400 h 3552825"/>
                <a:gd name="connsiteX10-45" fmla="*/ 1724025 w 1724025"/>
                <a:gd name="connsiteY10-46" fmla="*/ 3543300 h 3552825"/>
                <a:gd name="connsiteX11-47" fmla="*/ 1362075 w 1724025"/>
                <a:gd name="connsiteY11-48" fmla="*/ 3552825 h 3552825"/>
                <a:gd name="connsiteX0-49" fmla="*/ 1362075 w 1724025"/>
                <a:gd name="connsiteY0-50" fmla="*/ 3552825 h 3552825"/>
                <a:gd name="connsiteX1-51" fmla="*/ 1362075 w 1724025"/>
                <a:gd name="connsiteY1-52" fmla="*/ 1847850 h 3552825"/>
                <a:gd name="connsiteX2-53" fmla="*/ 1238250 w 1724025"/>
                <a:gd name="connsiteY2-54" fmla="*/ 1533525 h 3552825"/>
                <a:gd name="connsiteX3-55" fmla="*/ 266700 w 1724025"/>
                <a:gd name="connsiteY3-56" fmla="*/ 561975 h 3552825"/>
                <a:gd name="connsiteX4-57" fmla="*/ 0 w 1724025"/>
                <a:gd name="connsiteY4-58" fmla="*/ 828675 h 3552825"/>
                <a:gd name="connsiteX5-59" fmla="*/ 0 w 1724025"/>
                <a:gd name="connsiteY5-60" fmla="*/ 0 h 3552825"/>
                <a:gd name="connsiteX6-61" fmla="*/ 809625 w 1724025"/>
                <a:gd name="connsiteY6-62" fmla="*/ 0 h 3552825"/>
                <a:gd name="connsiteX7-63" fmla="*/ 533400 w 1724025"/>
                <a:gd name="connsiteY7-64" fmla="*/ 276225 h 3552825"/>
                <a:gd name="connsiteX8-65" fmla="*/ 1381125 w 1724025"/>
                <a:gd name="connsiteY8-66" fmla="*/ 1123950 h 3552825"/>
                <a:gd name="connsiteX9-67" fmla="*/ 1724025 w 1724025"/>
                <a:gd name="connsiteY9-68" fmla="*/ 1676400 h 3552825"/>
                <a:gd name="connsiteX10-69" fmla="*/ 1724025 w 1724025"/>
                <a:gd name="connsiteY10-70" fmla="*/ 3543300 h 3552825"/>
                <a:gd name="connsiteX11-71" fmla="*/ 1362075 w 1724025"/>
                <a:gd name="connsiteY11-72" fmla="*/ 3552825 h 3552825"/>
                <a:gd name="connsiteX0-73" fmla="*/ 1362075 w 1724025"/>
                <a:gd name="connsiteY0-74" fmla="*/ 3552825 h 3552825"/>
                <a:gd name="connsiteX1-75" fmla="*/ 1362075 w 1724025"/>
                <a:gd name="connsiteY1-76" fmla="*/ 1847850 h 3552825"/>
                <a:gd name="connsiteX2-77" fmla="*/ 1238250 w 1724025"/>
                <a:gd name="connsiteY2-78" fmla="*/ 1533525 h 3552825"/>
                <a:gd name="connsiteX3-79" fmla="*/ 266700 w 1724025"/>
                <a:gd name="connsiteY3-80" fmla="*/ 561975 h 3552825"/>
                <a:gd name="connsiteX4-81" fmla="*/ 0 w 1724025"/>
                <a:gd name="connsiteY4-82" fmla="*/ 828675 h 3552825"/>
                <a:gd name="connsiteX5-83" fmla="*/ 0 w 1724025"/>
                <a:gd name="connsiteY5-84" fmla="*/ 0 h 3552825"/>
                <a:gd name="connsiteX6-85" fmla="*/ 809625 w 1724025"/>
                <a:gd name="connsiteY6-86" fmla="*/ 0 h 3552825"/>
                <a:gd name="connsiteX7-87" fmla="*/ 533400 w 1724025"/>
                <a:gd name="connsiteY7-88" fmla="*/ 276225 h 3552825"/>
                <a:gd name="connsiteX8-89" fmla="*/ 1381125 w 1724025"/>
                <a:gd name="connsiteY8-90" fmla="*/ 1123950 h 3552825"/>
                <a:gd name="connsiteX9-91" fmla="*/ 1724025 w 1724025"/>
                <a:gd name="connsiteY9-92" fmla="*/ 1676400 h 3552825"/>
                <a:gd name="connsiteX10-93" fmla="*/ 1724025 w 1724025"/>
                <a:gd name="connsiteY10-94" fmla="*/ 3543300 h 3552825"/>
                <a:gd name="connsiteX11-95" fmla="*/ 1362075 w 1724025"/>
                <a:gd name="connsiteY11-96" fmla="*/ 3552825 h 3552825"/>
                <a:gd name="connsiteX0-97" fmla="*/ 1362075 w 1724025"/>
                <a:gd name="connsiteY0-98" fmla="*/ 3552825 h 3610028"/>
                <a:gd name="connsiteX1-99" fmla="*/ 1362075 w 1724025"/>
                <a:gd name="connsiteY1-100" fmla="*/ 1847850 h 3610028"/>
                <a:gd name="connsiteX2-101" fmla="*/ 1238250 w 1724025"/>
                <a:gd name="connsiteY2-102" fmla="*/ 1533525 h 3610028"/>
                <a:gd name="connsiteX3-103" fmla="*/ 266700 w 1724025"/>
                <a:gd name="connsiteY3-104" fmla="*/ 561975 h 3610028"/>
                <a:gd name="connsiteX4-105" fmla="*/ 0 w 1724025"/>
                <a:gd name="connsiteY4-106" fmla="*/ 828675 h 3610028"/>
                <a:gd name="connsiteX5-107" fmla="*/ 0 w 1724025"/>
                <a:gd name="connsiteY5-108" fmla="*/ 0 h 3610028"/>
                <a:gd name="connsiteX6-109" fmla="*/ 809625 w 1724025"/>
                <a:gd name="connsiteY6-110" fmla="*/ 0 h 3610028"/>
                <a:gd name="connsiteX7-111" fmla="*/ 533400 w 1724025"/>
                <a:gd name="connsiteY7-112" fmla="*/ 276225 h 3610028"/>
                <a:gd name="connsiteX8-113" fmla="*/ 1381125 w 1724025"/>
                <a:gd name="connsiteY8-114" fmla="*/ 1123950 h 3610028"/>
                <a:gd name="connsiteX9-115" fmla="*/ 1724025 w 1724025"/>
                <a:gd name="connsiteY9-116" fmla="*/ 1676400 h 3610028"/>
                <a:gd name="connsiteX10-117" fmla="*/ 1724025 w 1724025"/>
                <a:gd name="connsiteY10-118" fmla="*/ 3543300 h 3610028"/>
                <a:gd name="connsiteX11-119" fmla="*/ 1362075 w 1724025"/>
                <a:gd name="connsiteY11-120" fmla="*/ 3552825 h 3610028"/>
                <a:gd name="connsiteX0-121" fmla="*/ 1362075 w 1724025"/>
                <a:gd name="connsiteY0-122" fmla="*/ 3552825 h 3648089"/>
                <a:gd name="connsiteX1-123" fmla="*/ 1362075 w 1724025"/>
                <a:gd name="connsiteY1-124" fmla="*/ 1847850 h 3648089"/>
                <a:gd name="connsiteX2-125" fmla="*/ 1238250 w 1724025"/>
                <a:gd name="connsiteY2-126" fmla="*/ 1533525 h 3648089"/>
                <a:gd name="connsiteX3-127" fmla="*/ 266700 w 1724025"/>
                <a:gd name="connsiteY3-128" fmla="*/ 561975 h 3648089"/>
                <a:gd name="connsiteX4-129" fmla="*/ 0 w 1724025"/>
                <a:gd name="connsiteY4-130" fmla="*/ 828675 h 3648089"/>
                <a:gd name="connsiteX5-131" fmla="*/ 0 w 1724025"/>
                <a:gd name="connsiteY5-132" fmla="*/ 0 h 3648089"/>
                <a:gd name="connsiteX6-133" fmla="*/ 809625 w 1724025"/>
                <a:gd name="connsiteY6-134" fmla="*/ 0 h 3648089"/>
                <a:gd name="connsiteX7-135" fmla="*/ 533400 w 1724025"/>
                <a:gd name="connsiteY7-136" fmla="*/ 276225 h 3648089"/>
                <a:gd name="connsiteX8-137" fmla="*/ 1381125 w 1724025"/>
                <a:gd name="connsiteY8-138" fmla="*/ 1123950 h 3648089"/>
                <a:gd name="connsiteX9-139" fmla="*/ 1724025 w 1724025"/>
                <a:gd name="connsiteY9-140" fmla="*/ 1676400 h 3648089"/>
                <a:gd name="connsiteX10-141" fmla="*/ 1724025 w 1724025"/>
                <a:gd name="connsiteY10-142" fmla="*/ 3543300 h 3648089"/>
                <a:gd name="connsiteX11-143" fmla="*/ 1362075 w 1724025"/>
                <a:gd name="connsiteY11-144" fmla="*/ 3552825 h 36480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24025" h="3648089">
                  <a:moveTo>
                    <a:pt x="1362075" y="3552825"/>
                  </a:moveTo>
                  <a:lnTo>
                    <a:pt x="1362075" y="1847850"/>
                  </a:lnTo>
                  <a:cubicBezTo>
                    <a:pt x="1358900" y="1743075"/>
                    <a:pt x="1327150" y="1628775"/>
                    <a:pt x="1238250" y="1533525"/>
                  </a:cubicBezTo>
                  <a:lnTo>
                    <a:pt x="266700" y="561975"/>
                  </a:lnTo>
                  <a:lnTo>
                    <a:pt x="0" y="828675"/>
                  </a:lnTo>
                  <a:lnTo>
                    <a:pt x="0" y="0"/>
                  </a:lnTo>
                  <a:lnTo>
                    <a:pt x="809625" y="0"/>
                  </a:lnTo>
                  <a:lnTo>
                    <a:pt x="533400" y="276225"/>
                  </a:lnTo>
                  <a:lnTo>
                    <a:pt x="1381125" y="1123950"/>
                  </a:lnTo>
                  <a:cubicBezTo>
                    <a:pt x="1524000" y="1289050"/>
                    <a:pt x="1724025" y="1530350"/>
                    <a:pt x="1724025" y="1676400"/>
                  </a:cubicBezTo>
                  <a:lnTo>
                    <a:pt x="1724025" y="3543300"/>
                  </a:lnTo>
                  <a:cubicBezTo>
                    <a:pt x="1717675" y="3689350"/>
                    <a:pt x="1368425" y="3673475"/>
                    <a:pt x="1362075" y="3552825"/>
                  </a:cubicBezTo>
                  <a:close/>
                </a:path>
              </a:pathLst>
            </a:custGeom>
            <a:solidFill>
              <a:schemeClr val="tx1">
                <a:lumMod val="95000"/>
                <a:lumOff val="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任意多边形 15"/>
            <p:cNvSpPr/>
            <p:nvPr/>
          </p:nvSpPr>
          <p:spPr>
            <a:xfrm>
              <a:off x="5731022" y="1718281"/>
              <a:ext cx="1114425" cy="3934177"/>
            </a:xfrm>
            <a:custGeom>
              <a:avLst/>
              <a:gdLst>
                <a:gd name="connsiteX0" fmla="*/ 742950 w 1114425"/>
                <a:gd name="connsiteY0" fmla="*/ 3838575 h 3838575"/>
                <a:gd name="connsiteX1" fmla="*/ 742950 w 1114425"/>
                <a:gd name="connsiteY1" fmla="*/ 552450 h 3838575"/>
                <a:gd name="connsiteX2" fmla="*/ 1114425 w 1114425"/>
                <a:gd name="connsiteY2" fmla="*/ 552450 h 3838575"/>
                <a:gd name="connsiteX3" fmla="*/ 561975 w 1114425"/>
                <a:gd name="connsiteY3" fmla="*/ 0 h 3838575"/>
                <a:gd name="connsiteX4" fmla="*/ 0 w 1114425"/>
                <a:gd name="connsiteY4" fmla="*/ 561975 h 3838575"/>
                <a:gd name="connsiteX5" fmla="*/ 361950 w 1114425"/>
                <a:gd name="connsiteY5" fmla="*/ 561975 h 3838575"/>
                <a:gd name="connsiteX6" fmla="*/ 361950 w 1114425"/>
                <a:gd name="connsiteY6" fmla="*/ 3829050 h 3838575"/>
                <a:gd name="connsiteX7" fmla="*/ 742950 w 1114425"/>
                <a:gd name="connsiteY7" fmla="*/ 3838575 h 3838575"/>
                <a:gd name="connsiteX0-1" fmla="*/ 742950 w 1114425"/>
                <a:gd name="connsiteY0-2" fmla="*/ 3838575 h 3898952"/>
                <a:gd name="connsiteX1-3" fmla="*/ 742950 w 1114425"/>
                <a:gd name="connsiteY1-4" fmla="*/ 552450 h 3898952"/>
                <a:gd name="connsiteX2-5" fmla="*/ 1114425 w 1114425"/>
                <a:gd name="connsiteY2-6" fmla="*/ 552450 h 3898952"/>
                <a:gd name="connsiteX3-7" fmla="*/ 561975 w 1114425"/>
                <a:gd name="connsiteY3-8" fmla="*/ 0 h 3898952"/>
                <a:gd name="connsiteX4-9" fmla="*/ 0 w 1114425"/>
                <a:gd name="connsiteY4-10" fmla="*/ 561975 h 3898952"/>
                <a:gd name="connsiteX5-11" fmla="*/ 361950 w 1114425"/>
                <a:gd name="connsiteY5-12" fmla="*/ 561975 h 3898952"/>
                <a:gd name="connsiteX6-13" fmla="*/ 361950 w 1114425"/>
                <a:gd name="connsiteY6-14" fmla="*/ 3829050 h 3898952"/>
                <a:gd name="connsiteX7-15" fmla="*/ 742950 w 1114425"/>
                <a:gd name="connsiteY7-16" fmla="*/ 3838575 h 3898952"/>
                <a:gd name="connsiteX0-17" fmla="*/ 742950 w 1114425"/>
                <a:gd name="connsiteY0-18" fmla="*/ 3838575 h 3934177"/>
                <a:gd name="connsiteX1-19" fmla="*/ 742950 w 1114425"/>
                <a:gd name="connsiteY1-20" fmla="*/ 552450 h 3934177"/>
                <a:gd name="connsiteX2-21" fmla="*/ 1114425 w 1114425"/>
                <a:gd name="connsiteY2-22" fmla="*/ 552450 h 3934177"/>
                <a:gd name="connsiteX3-23" fmla="*/ 561975 w 1114425"/>
                <a:gd name="connsiteY3-24" fmla="*/ 0 h 3934177"/>
                <a:gd name="connsiteX4-25" fmla="*/ 0 w 1114425"/>
                <a:gd name="connsiteY4-26" fmla="*/ 561975 h 3934177"/>
                <a:gd name="connsiteX5-27" fmla="*/ 361950 w 1114425"/>
                <a:gd name="connsiteY5-28" fmla="*/ 561975 h 3934177"/>
                <a:gd name="connsiteX6-29" fmla="*/ 361950 w 1114425"/>
                <a:gd name="connsiteY6-30" fmla="*/ 3829050 h 3934177"/>
                <a:gd name="connsiteX7-31" fmla="*/ 742950 w 1114425"/>
                <a:gd name="connsiteY7-32" fmla="*/ 3838575 h 39341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14425" h="3934177">
                  <a:moveTo>
                    <a:pt x="742950" y="3838575"/>
                  </a:moveTo>
                  <a:lnTo>
                    <a:pt x="742950" y="552450"/>
                  </a:lnTo>
                  <a:lnTo>
                    <a:pt x="1114425" y="552450"/>
                  </a:lnTo>
                  <a:lnTo>
                    <a:pt x="561975" y="0"/>
                  </a:lnTo>
                  <a:lnTo>
                    <a:pt x="0" y="561975"/>
                  </a:lnTo>
                  <a:lnTo>
                    <a:pt x="361950" y="561975"/>
                  </a:lnTo>
                  <a:lnTo>
                    <a:pt x="361950" y="3829050"/>
                  </a:lnTo>
                  <a:cubicBezTo>
                    <a:pt x="346075" y="3956050"/>
                    <a:pt x="739775" y="3978275"/>
                    <a:pt x="742950" y="3838575"/>
                  </a:cubicBezTo>
                  <a:close/>
                </a:path>
              </a:pathLst>
            </a:custGeom>
            <a:solidFill>
              <a:schemeClr val="tx1">
                <a:lumMod val="95000"/>
                <a:lumOff val="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任意多边形 16"/>
            <p:cNvSpPr/>
            <p:nvPr/>
          </p:nvSpPr>
          <p:spPr>
            <a:xfrm>
              <a:off x="6468924" y="3638772"/>
              <a:ext cx="1931402" cy="2002048"/>
            </a:xfrm>
            <a:custGeom>
              <a:avLst/>
              <a:gdLst>
                <a:gd name="connsiteX0" fmla="*/ 351692 w 1914211"/>
                <a:gd name="connsiteY0" fmla="*/ 1934308 h 1939332"/>
                <a:gd name="connsiteX1" fmla="*/ 351692 w 1914211"/>
                <a:gd name="connsiteY1" fmla="*/ 854110 h 1939332"/>
                <a:gd name="connsiteX2" fmla="*/ 467248 w 1914211"/>
                <a:gd name="connsiteY2" fmla="*/ 758651 h 1939332"/>
                <a:gd name="connsiteX3" fmla="*/ 1351503 w 1914211"/>
                <a:gd name="connsiteY3" fmla="*/ 758651 h 1939332"/>
                <a:gd name="connsiteX4" fmla="*/ 1351503 w 1914211"/>
                <a:gd name="connsiteY4" fmla="*/ 1130440 h 1939332"/>
                <a:gd name="connsiteX5" fmla="*/ 1914211 w 1914211"/>
                <a:gd name="connsiteY5" fmla="*/ 557684 h 1939332"/>
                <a:gd name="connsiteX6" fmla="*/ 1356527 w 1914211"/>
                <a:gd name="connsiteY6" fmla="*/ 0 h 1939332"/>
                <a:gd name="connsiteX7" fmla="*/ 1356527 w 1914211"/>
                <a:gd name="connsiteY7" fmla="*/ 371789 h 1939332"/>
                <a:gd name="connsiteX8" fmla="*/ 437103 w 1914211"/>
                <a:gd name="connsiteY8" fmla="*/ 371789 h 1939332"/>
                <a:gd name="connsiteX9" fmla="*/ 0 w 1914211"/>
                <a:gd name="connsiteY9" fmla="*/ 668216 h 1939332"/>
                <a:gd name="connsiteX10" fmla="*/ 0 w 1914211"/>
                <a:gd name="connsiteY10" fmla="*/ 1939332 h 1939332"/>
                <a:gd name="connsiteX11" fmla="*/ 351692 w 1914211"/>
                <a:gd name="connsiteY11" fmla="*/ 1934308 h 1939332"/>
                <a:gd name="connsiteX0-1" fmla="*/ 351692 w 1914211"/>
                <a:gd name="connsiteY0-2" fmla="*/ 1934308 h 1965043"/>
                <a:gd name="connsiteX1-3" fmla="*/ 351692 w 1914211"/>
                <a:gd name="connsiteY1-4" fmla="*/ 854110 h 1965043"/>
                <a:gd name="connsiteX2-5" fmla="*/ 467248 w 1914211"/>
                <a:gd name="connsiteY2-6" fmla="*/ 758651 h 1965043"/>
                <a:gd name="connsiteX3-7" fmla="*/ 1351503 w 1914211"/>
                <a:gd name="connsiteY3-8" fmla="*/ 758651 h 1965043"/>
                <a:gd name="connsiteX4-9" fmla="*/ 1351503 w 1914211"/>
                <a:gd name="connsiteY4-10" fmla="*/ 1130440 h 1965043"/>
                <a:gd name="connsiteX5-11" fmla="*/ 1914211 w 1914211"/>
                <a:gd name="connsiteY5-12" fmla="*/ 557684 h 1965043"/>
                <a:gd name="connsiteX6-13" fmla="*/ 1356527 w 1914211"/>
                <a:gd name="connsiteY6-14" fmla="*/ 0 h 1965043"/>
                <a:gd name="connsiteX7-15" fmla="*/ 1356527 w 1914211"/>
                <a:gd name="connsiteY7-16" fmla="*/ 371789 h 1965043"/>
                <a:gd name="connsiteX8-17" fmla="*/ 437103 w 1914211"/>
                <a:gd name="connsiteY8-18" fmla="*/ 371789 h 1965043"/>
                <a:gd name="connsiteX9-19" fmla="*/ 0 w 1914211"/>
                <a:gd name="connsiteY9-20" fmla="*/ 668216 h 1965043"/>
                <a:gd name="connsiteX10-21" fmla="*/ 0 w 1914211"/>
                <a:gd name="connsiteY10-22" fmla="*/ 1939332 h 1965043"/>
                <a:gd name="connsiteX11-23" fmla="*/ 351692 w 1914211"/>
                <a:gd name="connsiteY11-24" fmla="*/ 1934308 h 1965043"/>
                <a:gd name="connsiteX0-25" fmla="*/ 351692 w 1914211"/>
                <a:gd name="connsiteY0-26" fmla="*/ 1934308 h 2002048"/>
                <a:gd name="connsiteX1-27" fmla="*/ 351692 w 1914211"/>
                <a:gd name="connsiteY1-28" fmla="*/ 854110 h 2002048"/>
                <a:gd name="connsiteX2-29" fmla="*/ 467248 w 1914211"/>
                <a:gd name="connsiteY2-30" fmla="*/ 758651 h 2002048"/>
                <a:gd name="connsiteX3-31" fmla="*/ 1351503 w 1914211"/>
                <a:gd name="connsiteY3-32" fmla="*/ 758651 h 2002048"/>
                <a:gd name="connsiteX4-33" fmla="*/ 1351503 w 1914211"/>
                <a:gd name="connsiteY4-34" fmla="*/ 1130440 h 2002048"/>
                <a:gd name="connsiteX5-35" fmla="*/ 1914211 w 1914211"/>
                <a:gd name="connsiteY5-36" fmla="*/ 557684 h 2002048"/>
                <a:gd name="connsiteX6-37" fmla="*/ 1356527 w 1914211"/>
                <a:gd name="connsiteY6-38" fmla="*/ 0 h 2002048"/>
                <a:gd name="connsiteX7-39" fmla="*/ 1356527 w 1914211"/>
                <a:gd name="connsiteY7-40" fmla="*/ 371789 h 2002048"/>
                <a:gd name="connsiteX8-41" fmla="*/ 437103 w 1914211"/>
                <a:gd name="connsiteY8-42" fmla="*/ 371789 h 2002048"/>
                <a:gd name="connsiteX9-43" fmla="*/ 0 w 1914211"/>
                <a:gd name="connsiteY9-44" fmla="*/ 668216 h 2002048"/>
                <a:gd name="connsiteX10-45" fmla="*/ 0 w 1914211"/>
                <a:gd name="connsiteY10-46" fmla="*/ 1939332 h 2002048"/>
                <a:gd name="connsiteX11-47" fmla="*/ 351692 w 1914211"/>
                <a:gd name="connsiteY11-48" fmla="*/ 1934308 h 2002048"/>
                <a:gd name="connsiteX0-49" fmla="*/ 351692 w 1914211"/>
                <a:gd name="connsiteY0-50" fmla="*/ 1934308 h 2002048"/>
                <a:gd name="connsiteX1-51" fmla="*/ 351692 w 1914211"/>
                <a:gd name="connsiteY1-52" fmla="*/ 854110 h 2002048"/>
                <a:gd name="connsiteX2-53" fmla="*/ 467248 w 1914211"/>
                <a:gd name="connsiteY2-54" fmla="*/ 758651 h 2002048"/>
                <a:gd name="connsiteX3-55" fmla="*/ 1351503 w 1914211"/>
                <a:gd name="connsiteY3-56" fmla="*/ 758651 h 2002048"/>
                <a:gd name="connsiteX4-57" fmla="*/ 1351503 w 1914211"/>
                <a:gd name="connsiteY4-58" fmla="*/ 1130440 h 2002048"/>
                <a:gd name="connsiteX5-59" fmla="*/ 1914211 w 1914211"/>
                <a:gd name="connsiteY5-60" fmla="*/ 557684 h 2002048"/>
                <a:gd name="connsiteX6-61" fmla="*/ 1356527 w 1914211"/>
                <a:gd name="connsiteY6-62" fmla="*/ 0 h 2002048"/>
                <a:gd name="connsiteX7-63" fmla="*/ 1356527 w 1914211"/>
                <a:gd name="connsiteY7-64" fmla="*/ 371789 h 2002048"/>
                <a:gd name="connsiteX8-65" fmla="*/ 437103 w 1914211"/>
                <a:gd name="connsiteY8-66" fmla="*/ 371789 h 2002048"/>
                <a:gd name="connsiteX9-67" fmla="*/ 0 w 1914211"/>
                <a:gd name="connsiteY9-68" fmla="*/ 668216 h 2002048"/>
                <a:gd name="connsiteX10-69" fmla="*/ 0 w 1914211"/>
                <a:gd name="connsiteY10-70" fmla="*/ 1939332 h 2002048"/>
                <a:gd name="connsiteX11-71" fmla="*/ 351692 w 1914211"/>
                <a:gd name="connsiteY11-72" fmla="*/ 1934308 h 2002048"/>
                <a:gd name="connsiteX0-73" fmla="*/ 351692 w 1914211"/>
                <a:gd name="connsiteY0-74" fmla="*/ 1934308 h 2002048"/>
                <a:gd name="connsiteX1-75" fmla="*/ 351692 w 1914211"/>
                <a:gd name="connsiteY1-76" fmla="*/ 854110 h 2002048"/>
                <a:gd name="connsiteX2-77" fmla="*/ 467248 w 1914211"/>
                <a:gd name="connsiteY2-78" fmla="*/ 758651 h 2002048"/>
                <a:gd name="connsiteX3-79" fmla="*/ 1351503 w 1914211"/>
                <a:gd name="connsiteY3-80" fmla="*/ 758651 h 2002048"/>
                <a:gd name="connsiteX4-81" fmla="*/ 1351503 w 1914211"/>
                <a:gd name="connsiteY4-82" fmla="*/ 1130440 h 2002048"/>
                <a:gd name="connsiteX5-83" fmla="*/ 1914211 w 1914211"/>
                <a:gd name="connsiteY5-84" fmla="*/ 557684 h 2002048"/>
                <a:gd name="connsiteX6-85" fmla="*/ 1356527 w 1914211"/>
                <a:gd name="connsiteY6-86" fmla="*/ 0 h 2002048"/>
                <a:gd name="connsiteX7-87" fmla="*/ 1356527 w 1914211"/>
                <a:gd name="connsiteY7-88" fmla="*/ 371789 h 2002048"/>
                <a:gd name="connsiteX8-89" fmla="*/ 437103 w 1914211"/>
                <a:gd name="connsiteY8-90" fmla="*/ 371789 h 2002048"/>
                <a:gd name="connsiteX9-91" fmla="*/ 0 w 1914211"/>
                <a:gd name="connsiteY9-92" fmla="*/ 668216 h 2002048"/>
                <a:gd name="connsiteX10-93" fmla="*/ 0 w 1914211"/>
                <a:gd name="connsiteY10-94" fmla="*/ 1939332 h 2002048"/>
                <a:gd name="connsiteX11-95" fmla="*/ 351692 w 1914211"/>
                <a:gd name="connsiteY11-96" fmla="*/ 1934308 h 2002048"/>
                <a:gd name="connsiteX0-97" fmla="*/ 351692 w 1914211"/>
                <a:gd name="connsiteY0-98" fmla="*/ 1934308 h 2002048"/>
                <a:gd name="connsiteX1-99" fmla="*/ 351692 w 1914211"/>
                <a:gd name="connsiteY1-100" fmla="*/ 854110 h 2002048"/>
                <a:gd name="connsiteX2-101" fmla="*/ 467248 w 1914211"/>
                <a:gd name="connsiteY2-102" fmla="*/ 758651 h 2002048"/>
                <a:gd name="connsiteX3-103" fmla="*/ 1351503 w 1914211"/>
                <a:gd name="connsiteY3-104" fmla="*/ 758651 h 2002048"/>
                <a:gd name="connsiteX4-105" fmla="*/ 1351503 w 1914211"/>
                <a:gd name="connsiteY4-106" fmla="*/ 1130440 h 2002048"/>
                <a:gd name="connsiteX5-107" fmla="*/ 1914211 w 1914211"/>
                <a:gd name="connsiteY5-108" fmla="*/ 557684 h 2002048"/>
                <a:gd name="connsiteX6-109" fmla="*/ 1356527 w 1914211"/>
                <a:gd name="connsiteY6-110" fmla="*/ 0 h 2002048"/>
                <a:gd name="connsiteX7-111" fmla="*/ 1356527 w 1914211"/>
                <a:gd name="connsiteY7-112" fmla="*/ 371789 h 2002048"/>
                <a:gd name="connsiteX8-113" fmla="*/ 437103 w 1914211"/>
                <a:gd name="connsiteY8-114" fmla="*/ 371789 h 2002048"/>
                <a:gd name="connsiteX9-115" fmla="*/ 0 w 1914211"/>
                <a:gd name="connsiteY9-116" fmla="*/ 668216 h 2002048"/>
                <a:gd name="connsiteX10-117" fmla="*/ 0 w 1914211"/>
                <a:gd name="connsiteY10-118" fmla="*/ 1939332 h 2002048"/>
                <a:gd name="connsiteX11-119" fmla="*/ 351692 w 1914211"/>
                <a:gd name="connsiteY11-120" fmla="*/ 1934308 h 2002048"/>
                <a:gd name="connsiteX0-121" fmla="*/ 351692 w 1914211"/>
                <a:gd name="connsiteY0-122" fmla="*/ 1934308 h 2002048"/>
                <a:gd name="connsiteX1-123" fmla="*/ 351692 w 1914211"/>
                <a:gd name="connsiteY1-124" fmla="*/ 854110 h 2002048"/>
                <a:gd name="connsiteX2-125" fmla="*/ 467248 w 1914211"/>
                <a:gd name="connsiteY2-126" fmla="*/ 758651 h 2002048"/>
                <a:gd name="connsiteX3-127" fmla="*/ 1351503 w 1914211"/>
                <a:gd name="connsiteY3-128" fmla="*/ 758651 h 2002048"/>
                <a:gd name="connsiteX4-129" fmla="*/ 1351503 w 1914211"/>
                <a:gd name="connsiteY4-130" fmla="*/ 1130440 h 2002048"/>
                <a:gd name="connsiteX5-131" fmla="*/ 1914211 w 1914211"/>
                <a:gd name="connsiteY5-132" fmla="*/ 557684 h 2002048"/>
                <a:gd name="connsiteX6-133" fmla="*/ 1356527 w 1914211"/>
                <a:gd name="connsiteY6-134" fmla="*/ 0 h 2002048"/>
                <a:gd name="connsiteX7-135" fmla="*/ 1356527 w 1914211"/>
                <a:gd name="connsiteY7-136" fmla="*/ 371789 h 2002048"/>
                <a:gd name="connsiteX8-137" fmla="*/ 437103 w 1914211"/>
                <a:gd name="connsiteY8-138" fmla="*/ 371789 h 2002048"/>
                <a:gd name="connsiteX9-139" fmla="*/ 0 w 1914211"/>
                <a:gd name="connsiteY9-140" fmla="*/ 668216 h 2002048"/>
                <a:gd name="connsiteX10-141" fmla="*/ 0 w 1914211"/>
                <a:gd name="connsiteY10-142" fmla="*/ 1939332 h 2002048"/>
                <a:gd name="connsiteX11-143" fmla="*/ 351692 w 1914211"/>
                <a:gd name="connsiteY11-144" fmla="*/ 1934308 h 2002048"/>
                <a:gd name="connsiteX0-145" fmla="*/ 351692 w 1914211"/>
                <a:gd name="connsiteY0-146" fmla="*/ 1934308 h 2002048"/>
                <a:gd name="connsiteX1-147" fmla="*/ 351692 w 1914211"/>
                <a:gd name="connsiteY1-148" fmla="*/ 854110 h 2002048"/>
                <a:gd name="connsiteX2-149" fmla="*/ 467248 w 1914211"/>
                <a:gd name="connsiteY2-150" fmla="*/ 758651 h 2002048"/>
                <a:gd name="connsiteX3-151" fmla="*/ 1351503 w 1914211"/>
                <a:gd name="connsiteY3-152" fmla="*/ 758651 h 2002048"/>
                <a:gd name="connsiteX4-153" fmla="*/ 1351503 w 1914211"/>
                <a:gd name="connsiteY4-154" fmla="*/ 1130440 h 2002048"/>
                <a:gd name="connsiteX5-155" fmla="*/ 1914211 w 1914211"/>
                <a:gd name="connsiteY5-156" fmla="*/ 557684 h 2002048"/>
                <a:gd name="connsiteX6-157" fmla="*/ 1356527 w 1914211"/>
                <a:gd name="connsiteY6-158" fmla="*/ 0 h 2002048"/>
                <a:gd name="connsiteX7-159" fmla="*/ 1356527 w 1914211"/>
                <a:gd name="connsiteY7-160" fmla="*/ 371789 h 2002048"/>
                <a:gd name="connsiteX8-161" fmla="*/ 437103 w 1914211"/>
                <a:gd name="connsiteY8-162" fmla="*/ 371789 h 2002048"/>
                <a:gd name="connsiteX9-163" fmla="*/ 0 w 1914211"/>
                <a:gd name="connsiteY9-164" fmla="*/ 668216 h 2002048"/>
                <a:gd name="connsiteX10-165" fmla="*/ 0 w 1914211"/>
                <a:gd name="connsiteY10-166" fmla="*/ 1939332 h 2002048"/>
                <a:gd name="connsiteX11-167" fmla="*/ 351692 w 1914211"/>
                <a:gd name="connsiteY11-168" fmla="*/ 1934308 h 2002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914211" h="2002048">
                  <a:moveTo>
                    <a:pt x="351692" y="1934308"/>
                  </a:moveTo>
                  <a:lnTo>
                    <a:pt x="351692" y="854110"/>
                  </a:lnTo>
                  <a:cubicBezTo>
                    <a:pt x="350017" y="792145"/>
                    <a:pt x="383511" y="760326"/>
                    <a:pt x="467248" y="758651"/>
                  </a:cubicBezTo>
                  <a:lnTo>
                    <a:pt x="1351503" y="758651"/>
                  </a:lnTo>
                  <a:lnTo>
                    <a:pt x="1351503" y="1130440"/>
                  </a:lnTo>
                  <a:lnTo>
                    <a:pt x="1914211" y="557684"/>
                  </a:lnTo>
                  <a:lnTo>
                    <a:pt x="1356527" y="0"/>
                  </a:lnTo>
                  <a:lnTo>
                    <a:pt x="1356527" y="371789"/>
                  </a:lnTo>
                  <a:lnTo>
                    <a:pt x="437103" y="371789"/>
                  </a:lnTo>
                  <a:cubicBezTo>
                    <a:pt x="216039" y="385187"/>
                    <a:pt x="0" y="544286"/>
                    <a:pt x="0" y="668216"/>
                  </a:cubicBezTo>
                  <a:lnTo>
                    <a:pt x="0" y="1939332"/>
                  </a:lnTo>
                  <a:cubicBezTo>
                    <a:pt x="6699" y="2043165"/>
                    <a:pt x="355041" y="2001297"/>
                    <a:pt x="351692" y="1934308"/>
                  </a:cubicBezTo>
                  <a:close/>
                </a:path>
              </a:pathLst>
            </a:custGeom>
            <a:solidFill>
              <a:schemeClr val="bg1">
                <a:lumMod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6" name="组合 45"/>
            <p:cNvGrpSpPr/>
            <p:nvPr/>
          </p:nvGrpSpPr>
          <p:grpSpPr>
            <a:xfrm>
              <a:off x="5374802" y="5573080"/>
              <a:ext cx="1457011" cy="1115908"/>
              <a:chOff x="5445141" y="5516808"/>
              <a:chExt cx="1457011" cy="1115908"/>
            </a:xfrm>
          </p:grpSpPr>
          <p:sp>
            <p:nvSpPr>
              <p:cNvPr id="47" name="任意多边形 18"/>
              <p:cNvSpPr/>
              <p:nvPr/>
            </p:nvSpPr>
            <p:spPr>
              <a:xfrm>
                <a:off x="5445141" y="5516808"/>
                <a:ext cx="1457011" cy="1038748"/>
              </a:xfrm>
              <a:custGeom>
                <a:avLst/>
                <a:gdLst>
                  <a:gd name="connsiteX0" fmla="*/ 0 w 1457011"/>
                  <a:gd name="connsiteY0" fmla="*/ 0 h 989763"/>
                  <a:gd name="connsiteX1" fmla="*/ 1457011 w 1457011"/>
                  <a:gd name="connsiteY1" fmla="*/ 0 h 989763"/>
                  <a:gd name="connsiteX2" fmla="*/ 823965 w 1457011"/>
                  <a:gd name="connsiteY2" fmla="*/ 989763 h 989763"/>
                  <a:gd name="connsiteX3" fmla="*/ 638071 w 1457011"/>
                  <a:gd name="connsiteY3" fmla="*/ 989763 h 989763"/>
                  <a:gd name="connsiteX4" fmla="*/ 0 w 1457011"/>
                  <a:gd name="connsiteY4" fmla="*/ 0 h 989763"/>
                  <a:gd name="connsiteX0-1" fmla="*/ 0 w 1457011"/>
                  <a:gd name="connsiteY0-2" fmla="*/ 0 h 1012092"/>
                  <a:gd name="connsiteX1-3" fmla="*/ 1457011 w 1457011"/>
                  <a:gd name="connsiteY1-4" fmla="*/ 0 h 1012092"/>
                  <a:gd name="connsiteX2-5" fmla="*/ 823965 w 1457011"/>
                  <a:gd name="connsiteY2-6" fmla="*/ 989763 h 1012092"/>
                  <a:gd name="connsiteX3-7" fmla="*/ 638071 w 1457011"/>
                  <a:gd name="connsiteY3-8" fmla="*/ 989763 h 1012092"/>
                  <a:gd name="connsiteX4-9" fmla="*/ 0 w 1457011"/>
                  <a:gd name="connsiteY4-10" fmla="*/ 0 h 1012092"/>
                  <a:gd name="connsiteX0-11" fmla="*/ 0 w 1457011"/>
                  <a:gd name="connsiteY0-12" fmla="*/ 0 h 1033278"/>
                  <a:gd name="connsiteX1-13" fmla="*/ 1457011 w 1457011"/>
                  <a:gd name="connsiteY1-14" fmla="*/ 0 h 1033278"/>
                  <a:gd name="connsiteX2-15" fmla="*/ 823965 w 1457011"/>
                  <a:gd name="connsiteY2-16" fmla="*/ 989763 h 1033278"/>
                  <a:gd name="connsiteX3-17" fmla="*/ 638071 w 1457011"/>
                  <a:gd name="connsiteY3-18" fmla="*/ 989763 h 1033278"/>
                  <a:gd name="connsiteX4-19" fmla="*/ 0 w 1457011"/>
                  <a:gd name="connsiteY4-20" fmla="*/ 0 h 1033278"/>
                  <a:gd name="connsiteX0-21" fmla="*/ 0 w 1457011"/>
                  <a:gd name="connsiteY0-22" fmla="*/ 0 h 1038748"/>
                  <a:gd name="connsiteX1-23" fmla="*/ 1457011 w 1457011"/>
                  <a:gd name="connsiteY1-24" fmla="*/ 0 h 1038748"/>
                  <a:gd name="connsiteX2-25" fmla="*/ 823965 w 1457011"/>
                  <a:gd name="connsiteY2-26" fmla="*/ 989763 h 1038748"/>
                  <a:gd name="connsiteX3-27" fmla="*/ 638071 w 1457011"/>
                  <a:gd name="connsiteY3-28" fmla="*/ 989763 h 1038748"/>
                  <a:gd name="connsiteX4-29" fmla="*/ 0 w 1457011"/>
                  <a:gd name="connsiteY4-30" fmla="*/ 0 h 10387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7011" h="1038748">
                    <a:moveTo>
                      <a:pt x="0" y="0"/>
                    </a:moveTo>
                    <a:lnTo>
                      <a:pt x="1457011" y="0"/>
                    </a:lnTo>
                    <a:lnTo>
                      <a:pt x="823965" y="989763"/>
                    </a:lnTo>
                    <a:cubicBezTo>
                      <a:pt x="787121" y="1055076"/>
                      <a:pt x="684964" y="1055077"/>
                      <a:pt x="638071" y="989763"/>
                    </a:cubicBezTo>
                    <a:lnTo>
                      <a:pt x="0" y="0"/>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任意多边形 19"/>
              <p:cNvSpPr/>
              <p:nvPr/>
            </p:nvSpPr>
            <p:spPr>
              <a:xfrm>
                <a:off x="5826708" y="6138028"/>
                <a:ext cx="693876" cy="494688"/>
              </a:xfrm>
              <a:custGeom>
                <a:avLst/>
                <a:gdLst>
                  <a:gd name="connsiteX0" fmla="*/ 0 w 1457011"/>
                  <a:gd name="connsiteY0" fmla="*/ 0 h 989763"/>
                  <a:gd name="connsiteX1" fmla="*/ 1457011 w 1457011"/>
                  <a:gd name="connsiteY1" fmla="*/ 0 h 989763"/>
                  <a:gd name="connsiteX2" fmla="*/ 823965 w 1457011"/>
                  <a:gd name="connsiteY2" fmla="*/ 989763 h 989763"/>
                  <a:gd name="connsiteX3" fmla="*/ 638071 w 1457011"/>
                  <a:gd name="connsiteY3" fmla="*/ 989763 h 989763"/>
                  <a:gd name="connsiteX4" fmla="*/ 0 w 1457011"/>
                  <a:gd name="connsiteY4" fmla="*/ 0 h 989763"/>
                  <a:gd name="connsiteX0-1" fmla="*/ 0 w 1457011"/>
                  <a:gd name="connsiteY0-2" fmla="*/ 0 h 1012092"/>
                  <a:gd name="connsiteX1-3" fmla="*/ 1457011 w 1457011"/>
                  <a:gd name="connsiteY1-4" fmla="*/ 0 h 1012092"/>
                  <a:gd name="connsiteX2-5" fmla="*/ 823965 w 1457011"/>
                  <a:gd name="connsiteY2-6" fmla="*/ 989763 h 1012092"/>
                  <a:gd name="connsiteX3-7" fmla="*/ 638071 w 1457011"/>
                  <a:gd name="connsiteY3-8" fmla="*/ 989763 h 1012092"/>
                  <a:gd name="connsiteX4-9" fmla="*/ 0 w 1457011"/>
                  <a:gd name="connsiteY4-10" fmla="*/ 0 h 1012092"/>
                  <a:gd name="connsiteX0-11" fmla="*/ 0 w 1457011"/>
                  <a:gd name="connsiteY0-12" fmla="*/ 0 h 1033278"/>
                  <a:gd name="connsiteX1-13" fmla="*/ 1457011 w 1457011"/>
                  <a:gd name="connsiteY1-14" fmla="*/ 0 h 1033278"/>
                  <a:gd name="connsiteX2-15" fmla="*/ 823965 w 1457011"/>
                  <a:gd name="connsiteY2-16" fmla="*/ 989763 h 1033278"/>
                  <a:gd name="connsiteX3-17" fmla="*/ 638071 w 1457011"/>
                  <a:gd name="connsiteY3-18" fmla="*/ 989763 h 1033278"/>
                  <a:gd name="connsiteX4-19" fmla="*/ 0 w 1457011"/>
                  <a:gd name="connsiteY4-20" fmla="*/ 0 h 1033278"/>
                  <a:gd name="connsiteX0-21" fmla="*/ 0 w 1457011"/>
                  <a:gd name="connsiteY0-22" fmla="*/ 0 h 1038748"/>
                  <a:gd name="connsiteX1-23" fmla="*/ 1457011 w 1457011"/>
                  <a:gd name="connsiteY1-24" fmla="*/ 0 h 1038748"/>
                  <a:gd name="connsiteX2-25" fmla="*/ 823965 w 1457011"/>
                  <a:gd name="connsiteY2-26" fmla="*/ 989763 h 1038748"/>
                  <a:gd name="connsiteX3-27" fmla="*/ 638071 w 1457011"/>
                  <a:gd name="connsiteY3-28" fmla="*/ 989763 h 1038748"/>
                  <a:gd name="connsiteX4-29" fmla="*/ 0 w 1457011"/>
                  <a:gd name="connsiteY4-30" fmla="*/ 0 h 10387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7011" h="1038748">
                    <a:moveTo>
                      <a:pt x="0" y="0"/>
                    </a:moveTo>
                    <a:lnTo>
                      <a:pt x="1457011" y="0"/>
                    </a:lnTo>
                    <a:lnTo>
                      <a:pt x="823965" y="989763"/>
                    </a:lnTo>
                    <a:cubicBezTo>
                      <a:pt x="787121" y="1055076"/>
                      <a:pt x="684964" y="1055077"/>
                      <a:pt x="638071" y="989763"/>
                    </a:cubicBezTo>
                    <a:lnTo>
                      <a:pt x="0" y="0"/>
                    </a:lnTo>
                    <a:close/>
                  </a:path>
                </a:pathLst>
              </a:cu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097" name="Rectangle 1"/>
          <p:cNvSpPr>
            <a:spLocks noChangeArrowheads="1"/>
          </p:cNvSpPr>
          <p:nvPr/>
        </p:nvSpPr>
        <p:spPr bwMode="auto">
          <a:xfrm>
            <a:off x="383458" y="1331567"/>
            <a:ext cx="4129548"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spAutoFit/>
          </a:bodyPr>
          <a:lstStyle/>
          <a:p>
            <a:pPr marL="0" marR="0" lvl="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bg1"/>
                </a:solidFill>
                <a:effectLst/>
                <a:latin typeface="微软雅黑" panose="020B0503020204020204" charset="-122"/>
                <a:ea typeface="微软雅黑" panose="020B0503020204020204" charset="-122"/>
                <a:cs typeface="Times New Roman" panose="02020603050405020304" pitchFamily="18" charset="0"/>
              </a:rPr>
              <a:t>1</a:t>
            </a:r>
            <a:r>
              <a:rPr kumimoji="0" lang="zh-CN" altLang="en-US" sz="2400" b="0" i="0" u="none" strike="noStrike" cap="none" normalizeH="0" baseline="0" smtClean="0">
                <a:ln>
                  <a:noFill/>
                </a:ln>
                <a:solidFill>
                  <a:schemeClr val="bg1"/>
                </a:solidFill>
                <a:effectLst/>
                <a:latin typeface="微软雅黑" panose="020B0503020204020204" charset="-122"/>
                <a:ea typeface="微软雅黑" panose="020B0503020204020204" charset="-122"/>
                <a:cs typeface="Times New Roman" panose="02020603050405020304" pitchFamily="18" charset="0"/>
              </a:rPr>
              <a:t>、教师教学过程中不注重时空线索的构建，学生学习历史过程中出现时空错乱的现象时有发生。</a:t>
            </a:r>
            <a:endParaRPr kumimoji="0" lang="zh-CN" altLang="en-US" sz="4800" b="0" i="0" u="none" strike="noStrike" cap="none" normalizeH="0" baseline="0" smtClean="0">
              <a:ln>
                <a:noFill/>
              </a:ln>
              <a:solidFill>
                <a:schemeClr val="bg1"/>
              </a:solidFill>
              <a:effectLst/>
              <a:latin typeface="微软雅黑" panose="020B0503020204020204" charset="-122"/>
              <a:ea typeface="微软雅黑" panose="020B0503020204020204" charset="-122"/>
              <a:cs typeface="宋体" panose="02010600030101010101" pitchFamily="2" charset="-122"/>
            </a:endParaRPr>
          </a:p>
        </p:txBody>
      </p:sp>
      <p:sp>
        <p:nvSpPr>
          <p:cNvPr id="4099" name="Rectangle 3"/>
          <p:cNvSpPr>
            <a:spLocks noChangeArrowheads="1"/>
          </p:cNvSpPr>
          <p:nvPr/>
        </p:nvSpPr>
        <p:spPr bwMode="auto">
          <a:xfrm>
            <a:off x="6961238" y="878208"/>
            <a:ext cx="4365523" cy="13849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spAutoFit/>
          </a:bodyPr>
          <a:lstStyle/>
          <a:p>
            <a:pPr marL="0" marR="0" lvl="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bg1"/>
                </a:solidFill>
                <a:effectLst/>
                <a:latin typeface="微软雅黑" panose="020B0503020204020204" charset="-122"/>
                <a:ea typeface="微软雅黑" panose="020B0503020204020204" charset="-122"/>
                <a:cs typeface="Times New Roman" panose="02020603050405020304" pitchFamily="18" charset="0"/>
              </a:rPr>
              <a:t>2</a:t>
            </a:r>
            <a:r>
              <a:rPr kumimoji="0" lang="zh-CN" altLang="en-US" sz="2800" b="0" i="0" u="none" strike="noStrike" cap="none" normalizeH="0" baseline="0" smtClean="0">
                <a:ln>
                  <a:noFill/>
                </a:ln>
                <a:solidFill>
                  <a:schemeClr val="bg1"/>
                </a:solidFill>
                <a:effectLst/>
                <a:latin typeface="微软雅黑" panose="020B0503020204020204" charset="-122"/>
                <a:ea typeface="微软雅黑" panose="020B0503020204020204" charset="-122"/>
                <a:cs typeface="Times New Roman" panose="02020603050405020304" pitchFamily="18" charset="0"/>
              </a:rPr>
              <a:t>、教学中忽视课本插图及配套图册的运用，学生空间地理位置不清。</a:t>
            </a:r>
            <a:endParaRPr kumimoji="0" lang="zh-CN" altLang="en-US" sz="5400" b="0" i="0" u="none" strike="noStrike" cap="none" normalizeH="0" baseline="0" smtClean="0">
              <a:ln>
                <a:noFill/>
              </a:ln>
              <a:solidFill>
                <a:schemeClr val="bg1"/>
              </a:solidFill>
              <a:effectLst/>
              <a:latin typeface="微软雅黑" panose="020B0503020204020204" charset="-122"/>
              <a:ea typeface="微软雅黑" panose="020B0503020204020204" charset="-122"/>
              <a:cs typeface="宋体" panose="02010600030101010101" pitchFamily="2" charset="-122"/>
            </a:endParaRPr>
          </a:p>
        </p:txBody>
      </p:sp>
      <p:sp>
        <p:nvSpPr>
          <p:cNvPr id="49" name="Rectangle 3"/>
          <p:cNvSpPr>
            <a:spLocks noChangeArrowheads="1"/>
          </p:cNvSpPr>
          <p:nvPr/>
        </p:nvSpPr>
        <p:spPr bwMode="auto">
          <a:xfrm>
            <a:off x="250722" y="3348704"/>
            <a:ext cx="3274143" cy="2677656"/>
          </a:xfrm>
          <a:prstGeom prst="rect">
            <a:avLst/>
          </a:prstGeom>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spAutoFit/>
          </a:bodyPr>
          <a:lstStyle/>
          <a:p>
            <a:pPr lvl="0" fontAlgn="base">
              <a:spcBef>
                <a:spcPct val="0"/>
              </a:spcBef>
              <a:spcAft>
                <a:spcPct val="0"/>
              </a:spcAft>
            </a:pPr>
            <a:r>
              <a:rPr lang="en-US" altLang="zh-CN" sz="2400" smtClean="0">
                <a:latin typeface="微软雅黑" panose="020B0503020204020204" charset="-122"/>
                <a:ea typeface="微软雅黑" panose="020B0503020204020204" charset="-122"/>
              </a:rPr>
              <a:t>3</a:t>
            </a:r>
            <a:r>
              <a:rPr lang="zh-CN" altLang="en-US" sz="2400" smtClean="0">
                <a:latin typeface="微软雅黑" panose="020B0503020204020204" charset="-122"/>
                <a:ea typeface="微软雅黑" panose="020B0503020204020204" charset="-122"/>
              </a:rPr>
              <a:t>、</a:t>
            </a:r>
            <a:r>
              <a:rPr lang="zh-CN" altLang="zh-CN" sz="2400" smtClean="0">
                <a:latin typeface="微软雅黑" panose="020B0503020204020204" charset="-122"/>
                <a:ea typeface="微软雅黑" panose="020B0503020204020204" charset="-122"/>
              </a:rPr>
              <a:t>学生在运用历史时空观念时，没有将历史时间和空间进行有机的结合，割裂了二者之间的内在联系，导致学生无法全方面掌握历史知识。</a:t>
            </a:r>
            <a:endParaRPr kumimoji="0" lang="zh-CN" altLang="en-US" sz="4800" b="0" i="0" u="none" strike="noStrike" cap="none" normalizeH="0" baseline="0" smtClean="0">
              <a:ln>
                <a:noFill/>
              </a:ln>
              <a:solidFill>
                <a:schemeClr val="bg1"/>
              </a:solidFill>
              <a:effectLst/>
              <a:latin typeface="微软雅黑" panose="020B0503020204020204" charset="-122"/>
              <a:ea typeface="微软雅黑" panose="020B0503020204020204" charset="-122"/>
              <a:cs typeface="宋体" panose="02010600030101010101" pitchFamily="2" charset="-122"/>
            </a:endParaRPr>
          </a:p>
        </p:txBody>
      </p:sp>
      <p:sp>
        <p:nvSpPr>
          <p:cNvPr id="51" name="Rectangle 3"/>
          <p:cNvSpPr>
            <a:spLocks noChangeArrowheads="1"/>
          </p:cNvSpPr>
          <p:nvPr/>
        </p:nvSpPr>
        <p:spPr bwMode="auto">
          <a:xfrm>
            <a:off x="7801897" y="2593354"/>
            <a:ext cx="3583858" cy="3539430"/>
          </a:xfrm>
          <a:prstGeom prst="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spAutoFit/>
          </a:bodyPr>
          <a:lstStyle/>
          <a:p>
            <a:r>
              <a:rPr lang="en-US" altLang="zh-CN" sz="2800" smtClean="0">
                <a:latin typeface="微软雅黑" panose="020B0503020204020204" charset="-122"/>
                <a:ea typeface="微软雅黑" panose="020B0503020204020204" charset="-122"/>
              </a:rPr>
              <a:t>4</a:t>
            </a:r>
            <a:r>
              <a:rPr lang="zh-CN" altLang="zh-CN" sz="2800" smtClean="0">
                <a:latin typeface="微软雅黑" panose="020B0503020204020204" charset="-122"/>
                <a:ea typeface="微软雅黑" panose="020B0503020204020204" charset="-122"/>
              </a:rPr>
              <a:t>、学生不会把历史人物护历史事件放在特定的历史时空背景下去考虑和探究，用当代人的视角衡量古人、苛求古人，导致对历史的认知发生偏差。</a:t>
            </a:r>
            <a:endParaRPr lang="zh-CN" altLang="zh-CN" sz="2800">
              <a:latin typeface="微软雅黑" panose="020B0503020204020204" charset="-122"/>
              <a:ea typeface="微软雅黑" panose="020B0503020204020204" charset="-122"/>
            </a:endParaRPr>
          </a:p>
        </p:txBody>
      </p:sp>
      <p:sp>
        <p:nvSpPr>
          <p:cNvPr id="55" name="椭圆 54"/>
          <p:cNvSpPr/>
          <p:nvPr/>
        </p:nvSpPr>
        <p:spPr>
          <a:xfrm>
            <a:off x="5102942" y="1076632"/>
            <a:ext cx="1135626" cy="10471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mtClean="0">
                <a:latin typeface="微软雅黑" panose="020B0503020204020204" charset="-122"/>
                <a:ea typeface="微软雅黑" panose="020B0503020204020204" charset="-122"/>
              </a:rPr>
              <a:t>教</a:t>
            </a:r>
            <a:endParaRPr lang="zh-CN" altLang="en-US" sz="4000" b="1">
              <a:latin typeface="微软雅黑" panose="020B0503020204020204" charset="-122"/>
              <a:ea typeface="微软雅黑" panose="020B0503020204020204" charset="-122"/>
            </a:endParaRPr>
          </a:p>
        </p:txBody>
      </p:sp>
      <p:sp>
        <p:nvSpPr>
          <p:cNvPr id="56" name="椭圆 55"/>
          <p:cNvSpPr/>
          <p:nvPr/>
        </p:nvSpPr>
        <p:spPr>
          <a:xfrm>
            <a:off x="4222955" y="5560142"/>
            <a:ext cx="1115961" cy="98814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mtClean="0">
                <a:latin typeface="微软雅黑" panose="020B0503020204020204" charset="-122"/>
                <a:ea typeface="微软雅黑" panose="020B0503020204020204" charset="-122"/>
              </a:rPr>
              <a:t>学</a:t>
            </a:r>
            <a:endParaRPr lang="zh-CN" altLang="en-US" sz="4000" b="1">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dissolve">
                                      <p:cBhvr>
                                        <p:cTn id="7" dur="500"/>
                                        <p:tgtEl>
                                          <p:spTgt spid="409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dissolv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ldLvl="0" animBg="1"/>
      <p:bldP spid="4099" grpId="0" bldLvl="0" animBg="1"/>
      <p:bldP spid="49" grpId="0" bldLvl="0" animBg="1"/>
      <p:bldP spid="5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82640" y="5966803"/>
            <a:ext cx="586680" cy="586680"/>
          </a:xfrm>
          <a:prstGeom prst="ellipse">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28" name="组合 27"/>
          <p:cNvGrpSpPr/>
          <p:nvPr/>
        </p:nvGrpSpPr>
        <p:grpSpPr>
          <a:xfrm>
            <a:off x="4993659" y="3336620"/>
            <a:ext cx="315139" cy="311197"/>
            <a:chOff x="9071432" y="2401956"/>
            <a:chExt cx="1073666" cy="1060237"/>
          </a:xfrm>
        </p:grpSpPr>
        <p:sp>
          <p:nvSpPr>
            <p:cNvPr id="29" name="任意多边形 28"/>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弧形 29"/>
            <p:cNvSpPr/>
            <p:nvPr/>
          </p:nvSpPr>
          <p:spPr>
            <a:xfrm rot="18074004">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31" name="组合 30"/>
          <p:cNvGrpSpPr/>
          <p:nvPr/>
        </p:nvGrpSpPr>
        <p:grpSpPr>
          <a:xfrm>
            <a:off x="500632" y="6158305"/>
            <a:ext cx="283100" cy="281032"/>
            <a:chOff x="3914408" y="1848112"/>
            <a:chExt cx="805721" cy="799838"/>
          </a:xfrm>
        </p:grpSpPr>
        <p:cxnSp>
          <p:nvCxnSpPr>
            <p:cNvPr id="32" name="直接连接符 31"/>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030752" y="2489860"/>
            <a:ext cx="215280" cy="407561"/>
            <a:chOff x="5130721" y="-266700"/>
            <a:chExt cx="990600" cy="1875362"/>
          </a:xfrm>
        </p:grpSpPr>
        <p:sp>
          <p:nvSpPr>
            <p:cNvPr id="4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弧形 4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43" name="直接连接符 4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4" name="弧形 43"/>
            <p:cNvSpPr/>
            <p:nvPr/>
          </p:nvSpPr>
          <p:spPr>
            <a:xfrm rot="18538540">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5" name="弧形 4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50" name="矩形 6"/>
          <p:cNvSpPr>
            <a:spLocks noChangeArrowheads="1"/>
          </p:cNvSpPr>
          <p:nvPr/>
        </p:nvSpPr>
        <p:spPr bwMode="auto">
          <a:xfrm>
            <a:off x="2328507" y="2661927"/>
            <a:ext cx="15545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b="1">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335" b="1" i="1">
              <a:solidFill>
                <a:schemeClr val="bg1"/>
              </a:solidFill>
              <a:latin typeface="Segoe UI Light" panose="020B0502040204020203" pitchFamily="34" charset="0"/>
              <a:cs typeface="Segoe UI Light" panose="020B0502040204020203" pitchFamily="34" charset="0"/>
            </a:endParaRPr>
          </a:p>
        </p:txBody>
      </p:sp>
      <p:grpSp>
        <p:nvGrpSpPr>
          <p:cNvPr id="51" name="组合 50"/>
          <p:cNvGrpSpPr/>
          <p:nvPr/>
        </p:nvGrpSpPr>
        <p:grpSpPr>
          <a:xfrm>
            <a:off x="0" y="247949"/>
            <a:ext cx="12192000" cy="400110"/>
            <a:chOff x="0" y="247949"/>
            <a:chExt cx="12192000" cy="400110"/>
          </a:xfrm>
        </p:grpSpPr>
        <p:sp>
          <p:nvSpPr>
            <p:cNvPr id="52" name="矩形 51"/>
            <p:cNvSpPr/>
            <p:nvPr/>
          </p:nvSpPr>
          <p:spPr>
            <a:xfrm>
              <a:off x="3405938" y="247949"/>
              <a:ext cx="8786062"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27"/>
            <p:cNvSpPr txBox="1"/>
            <p:nvPr/>
          </p:nvSpPr>
          <p:spPr>
            <a:xfrm>
              <a:off x="993710" y="247949"/>
              <a:ext cx="1851789" cy="400110"/>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2000" spc="600" smtClean="0">
                  <a:solidFill>
                    <a:srgbClr val="084772"/>
                  </a:solidFill>
                  <a:latin typeface="微软雅黑" panose="020B0503020204020204" charset="-122"/>
                  <a:ea typeface="微软雅黑" panose="020B0503020204020204" charset="-122"/>
                </a:rPr>
                <a:t>现状与对策</a:t>
              </a:r>
              <a:endParaRPr lang="zh-CN" altLang="en-US" sz="2000" spc="600">
                <a:solidFill>
                  <a:srgbClr val="084772"/>
                </a:solidFill>
                <a:latin typeface="微软雅黑" panose="020B0503020204020204" charset="-122"/>
                <a:ea typeface="微软雅黑" panose="020B0503020204020204" charset="-122"/>
              </a:endParaRPr>
            </a:p>
          </p:txBody>
        </p:sp>
        <p:sp>
          <p:nvSpPr>
            <p:cNvPr id="54" name="矩形 53"/>
            <p:cNvSpPr/>
            <p:nvPr/>
          </p:nvSpPr>
          <p:spPr>
            <a:xfrm>
              <a:off x="0" y="247949"/>
              <a:ext cx="613186"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865" name="Rectangle 1"/>
          <p:cNvSpPr>
            <a:spLocks noChangeArrowheads="1"/>
          </p:cNvSpPr>
          <p:nvPr/>
        </p:nvSpPr>
        <p:spPr bwMode="auto">
          <a:xfrm>
            <a:off x="191729" y="806370"/>
            <a:ext cx="2492477" cy="584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rPr>
              <a:t>四、对策：</a:t>
            </a:r>
            <a:endParaRPr kumimoji="0" lang="zh-CN" sz="6000" b="1" i="0" u="none" strike="noStrike" cap="none" normalizeH="0" baseline="0" smtClean="0">
              <a:ln>
                <a:noFill/>
              </a:ln>
              <a:solidFill>
                <a:srgbClr val="FF0000"/>
              </a:solidFill>
              <a:effectLst/>
              <a:latin typeface="微软雅黑" panose="020B0503020204020204" charset="-122"/>
              <a:ea typeface="微软雅黑" panose="020B0503020204020204" charset="-122"/>
              <a:cs typeface="宋体" panose="02010600030101010101" pitchFamily="2" charset="-122"/>
            </a:endParaRPr>
          </a:p>
        </p:txBody>
      </p:sp>
      <p:sp>
        <p:nvSpPr>
          <p:cNvPr id="36866" name="Rectangle 2"/>
          <p:cNvSpPr>
            <a:spLocks noChangeArrowheads="1"/>
          </p:cNvSpPr>
          <p:nvPr/>
        </p:nvSpPr>
        <p:spPr bwMode="auto">
          <a:xfrm>
            <a:off x="840657" y="1626533"/>
            <a:ext cx="10412362" cy="15696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algn="l" defTabSz="914400" rtl="0" eaLnBrk="1" fontAlgn="base" latinLnBrk="0" hangingPunct="1">
              <a:lnSpc>
                <a:spcPct val="100000"/>
              </a:lnSpc>
              <a:spcBef>
                <a:spcPct val="0"/>
              </a:spcBef>
              <a:spcAft>
                <a:spcPct val="0"/>
              </a:spcAft>
              <a:buClrTx/>
              <a:buSzTx/>
              <a:buFontTx/>
              <a:buNone/>
            </a:pPr>
            <a:r>
              <a:rPr kumimoji="0" lang="en-US" altLang="zh-CN" sz="32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a:t>
            </a:r>
            <a:r>
              <a:rPr kumimoji="0" lang="zh-CN" altLang="en-US" sz="32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、教师要转变观念，改变应试教育的功利性，多从学生出发，注意使用“情境教学法”，让学生“如临其境”，充分感受历史学习的快乐，让他们成为课堂的主人。</a:t>
            </a:r>
            <a:endParaRPr kumimoji="0" lang="zh-CN" altLang="en-US" sz="6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55" name="矩形 54"/>
          <p:cNvSpPr/>
          <p:nvPr/>
        </p:nvSpPr>
        <p:spPr>
          <a:xfrm>
            <a:off x="1307183" y="4799044"/>
            <a:ext cx="9312166" cy="923330"/>
          </a:xfrm>
          <a:prstGeom prst="rect">
            <a:avLst/>
          </a:prstGeom>
          <a:noFill/>
        </p:spPr>
        <p:txBody>
          <a:bodyPr wrap="none" lIns="91440" tIns="45720" rIns="91440" bIns="45720">
            <a:spAutoFit/>
            <a:scene3d>
              <a:camera prst="orthographicFront"/>
              <a:lightRig rig="soft" dir="tl"/>
            </a:scene3d>
            <a:sp3d contourW="25400" prstMaterial="matte">
              <a:bevelT w="25400" h="55880" prst="artDeco"/>
              <a:contourClr>
                <a:schemeClr val="accent2">
                  <a:tint val="20000"/>
                </a:schemeClr>
              </a:contourClr>
            </a:sp3d>
          </a:bodyPr>
          <a:lstStyle/>
          <a:p>
            <a:pPr algn="ctr"/>
            <a:r>
              <a:rPr lang="zh-CN" altLang="en-US" sz="5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让学生主动参与、主动学习！</a:t>
            </a:r>
            <a:endParaRPr lang="zh-CN" altLang="en-US" sz="5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6" name="矩形 55"/>
          <p:cNvSpPr/>
          <p:nvPr/>
        </p:nvSpPr>
        <p:spPr>
          <a:xfrm>
            <a:off x="2463479" y="4955147"/>
            <a:ext cx="242374" cy="369332"/>
          </a:xfrm>
          <a:prstGeom prst="rect">
            <a:avLst/>
          </a:prstGeom>
        </p:spPr>
        <p:txBody>
          <a:bodyPr wrap="none">
            <a:spAutoFit/>
          </a:bodyPr>
          <a:lstStyle/>
          <a:p>
            <a:r>
              <a:rPr lang="en-US" altLang="zh-CN" smtClean="0"/>
              <a:t>,</a:t>
            </a:r>
            <a:endParaRPr lang="zh-CN" altLang="en-US"/>
          </a:p>
        </p:txBody>
      </p:sp>
      <p:sp>
        <p:nvSpPr>
          <p:cNvPr id="57" name="矩形 56"/>
          <p:cNvSpPr/>
          <p:nvPr/>
        </p:nvSpPr>
        <p:spPr>
          <a:xfrm>
            <a:off x="2017951" y="3468781"/>
            <a:ext cx="780213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smtClean="0">
                <a:solidFill>
                  <a:srgbClr val="3A27CA"/>
                </a:solidFill>
              </a:rPr>
              <a:t>创设宽松自主的学习环境</a:t>
            </a:r>
            <a:endParaRPr lang="zh-CN" altLang="en-US" sz="5400" b="1" cap="all" spc="0">
              <a:ln w="0"/>
              <a:solidFill>
                <a:srgbClr val="3A27CA"/>
              </a:solidFill>
              <a:effectLst>
                <a:reflection blurRad="12700" stA="50000" endPos="50000" dist="5000" dir="5400000" sy="-100000" rotWithShape="0"/>
              </a:effectLs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82640" y="5966803"/>
            <a:ext cx="586680" cy="586680"/>
          </a:xfrm>
          <a:prstGeom prst="ellipse">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2" name="组合 27"/>
          <p:cNvGrpSpPr/>
          <p:nvPr/>
        </p:nvGrpSpPr>
        <p:grpSpPr>
          <a:xfrm>
            <a:off x="4993659" y="3336620"/>
            <a:ext cx="315139" cy="311197"/>
            <a:chOff x="9071432" y="2401956"/>
            <a:chExt cx="1073666" cy="1060237"/>
          </a:xfrm>
        </p:grpSpPr>
        <p:sp>
          <p:nvSpPr>
            <p:cNvPr id="29" name="任意多边形 28"/>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弧形 29"/>
            <p:cNvSpPr/>
            <p:nvPr/>
          </p:nvSpPr>
          <p:spPr>
            <a:xfrm rot="18074004">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3" name="组合 30"/>
          <p:cNvGrpSpPr/>
          <p:nvPr/>
        </p:nvGrpSpPr>
        <p:grpSpPr>
          <a:xfrm>
            <a:off x="500632" y="6158305"/>
            <a:ext cx="283100" cy="281032"/>
            <a:chOff x="3914408" y="1848112"/>
            <a:chExt cx="805721" cy="799838"/>
          </a:xfrm>
        </p:grpSpPr>
        <p:cxnSp>
          <p:nvCxnSpPr>
            <p:cNvPr id="32" name="直接连接符 31"/>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组合 39"/>
          <p:cNvGrpSpPr/>
          <p:nvPr/>
        </p:nvGrpSpPr>
        <p:grpSpPr>
          <a:xfrm>
            <a:off x="5030752" y="2489860"/>
            <a:ext cx="215280" cy="407561"/>
            <a:chOff x="5130721" y="-266700"/>
            <a:chExt cx="990600" cy="1875362"/>
          </a:xfrm>
        </p:grpSpPr>
        <p:sp>
          <p:nvSpPr>
            <p:cNvPr id="4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弧形 4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43" name="直接连接符 4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4" name="弧形 43"/>
            <p:cNvSpPr/>
            <p:nvPr/>
          </p:nvSpPr>
          <p:spPr>
            <a:xfrm rot="18538540">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5" name="弧形 4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50" name="矩形 6"/>
          <p:cNvSpPr>
            <a:spLocks noChangeArrowheads="1"/>
          </p:cNvSpPr>
          <p:nvPr/>
        </p:nvSpPr>
        <p:spPr bwMode="auto">
          <a:xfrm>
            <a:off x="2328507" y="2661927"/>
            <a:ext cx="15545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b="1">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335" b="1" i="1">
              <a:solidFill>
                <a:schemeClr val="bg1"/>
              </a:solidFill>
              <a:latin typeface="Segoe UI Light" panose="020B0502040204020203" pitchFamily="34" charset="0"/>
              <a:cs typeface="Segoe UI Light" panose="020B0502040204020203" pitchFamily="34" charset="0"/>
            </a:endParaRPr>
          </a:p>
        </p:txBody>
      </p:sp>
      <p:grpSp>
        <p:nvGrpSpPr>
          <p:cNvPr id="5" name="组合 50"/>
          <p:cNvGrpSpPr/>
          <p:nvPr/>
        </p:nvGrpSpPr>
        <p:grpSpPr>
          <a:xfrm>
            <a:off x="0" y="247949"/>
            <a:ext cx="12192000" cy="400110"/>
            <a:chOff x="0" y="247949"/>
            <a:chExt cx="12192000" cy="400110"/>
          </a:xfrm>
        </p:grpSpPr>
        <p:sp>
          <p:nvSpPr>
            <p:cNvPr id="52" name="矩形 51"/>
            <p:cNvSpPr/>
            <p:nvPr/>
          </p:nvSpPr>
          <p:spPr>
            <a:xfrm>
              <a:off x="3405938" y="247949"/>
              <a:ext cx="8786062"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27"/>
            <p:cNvSpPr txBox="1"/>
            <p:nvPr/>
          </p:nvSpPr>
          <p:spPr>
            <a:xfrm>
              <a:off x="993710" y="247949"/>
              <a:ext cx="1851789" cy="400110"/>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2000" spc="600" smtClean="0">
                  <a:solidFill>
                    <a:srgbClr val="084772"/>
                  </a:solidFill>
                  <a:latin typeface="微软雅黑" panose="020B0503020204020204" charset="-122"/>
                  <a:ea typeface="微软雅黑" panose="020B0503020204020204" charset="-122"/>
                </a:rPr>
                <a:t>现状与对策</a:t>
              </a:r>
              <a:endParaRPr lang="zh-CN" altLang="en-US" sz="2000" spc="600">
                <a:solidFill>
                  <a:srgbClr val="084772"/>
                </a:solidFill>
                <a:latin typeface="微软雅黑" panose="020B0503020204020204" charset="-122"/>
                <a:ea typeface="微软雅黑" panose="020B0503020204020204" charset="-122"/>
              </a:endParaRPr>
            </a:p>
          </p:txBody>
        </p:sp>
        <p:sp>
          <p:nvSpPr>
            <p:cNvPr id="54" name="矩形 53"/>
            <p:cNvSpPr/>
            <p:nvPr/>
          </p:nvSpPr>
          <p:spPr>
            <a:xfrm>
              <a:off x="0" y="247949"/>
              <a:ext cx="613186"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49" name="Rectangle 1"/>
          <p:cNvSpPr>
            <a:spLocks noChangeArrowheads="1"/>
          </p:cNvSpPr>
          <p:nvPr/>
        </p:nvSpPr>
        <p:spPr bwMode="auto">
          <a:xfrm>
            <a:off x="309717" y="1027220"/>
            <a:ext cx="4336026" cy="465608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57175" algn="l" defTabSz="914400" rtl="0" eaLnBrk="1" fontAlgn="base" latinLnBrk="0" hangingPunct="1">
              <a:lnSpc>
                <a:spcPts val="3000"/>
              </a:lnSpc>
              <a:spcBef>
                <a:spcPct val="0"/>
              </a:spcBef>
              <a:spcAft>
                <a:spcPct val="0"/>
              </a:spcAft>
              <a:buClrTx/>
              <a:buSzTx/>
              <a:buFontTx/>
              <a:buNone/>
            </a:pPr>
            <a:r>
              <a:rPr kumimoji="0" lang="en-US" altLang="zh-CN" sz="20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2</a:t>
            </a:r>
            <a:r>
              <a:rPr kumimoji="0" lang="zh-CN" altLang="en-US" sz="20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、教师要充分运用配套历史地图和历史插图，注重时间空间的结合</a:t>
            </a:r>
            <a:endParaRPr kumimoji="0" lang="zh-CN" altLang="en-US" sz="28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宋体" panose="02010600030101010101" pitchFamily="2" charset="-122"/>
            </a:endParaRPr>
          </a:p>
          <a:p>
            <a:pPr marL="0" marR="0" lvl="0" indent="266700" algn="l" defTabSz="914400" rtl="0" eaLnBrk="0" fontAlgn="base" latinLnBrk="0" hangingPunct="0">
              <a:lnSpc>
                <a:spcPts val="3000"/>
              </a:lnSpc>
              <a:spcBef>
                <a:spcPct val="0"/>
              </a:spcBef>
              <a:spcAft>
                <a:spcPct val="0"/>
              </a:spcAft>
              <a:buClrTx/>
              <a:buSzTx/>
              <a:buFontTx/>
              <a:buNone/>
            </a:pPr>
            <a:r>
              <a:rPr kumimoji="0" lang="zh-CN" altLang="en-US" sz="20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地图在历史学科中是必不可少的教学工具，能够带给学生更加直观和立体的感受，它是历史知识教学和历史学习重要重要的辅助手段。</a:t>
            </a:r>
            <a:endParaRPr kumimoji="0" lang="zh-CN" altLang="en-US" sz="28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宋体" panose="02010600030101010101" pitchFamily="2" charset="-122"/>
            </a:endParaRPr>
          </a:p>
          <a:p>
            <a:pPr marL="0" marR="0" lvl="0" indent="266700" algn="l" defTabSz="914400" rtl="0" eaLnBrk="0" fontAlgn="base" latinLnBrk="0" hangingPunct="0">
              <a:lnSpc>
                <a:spcPts val="3000"/>
              </a:lnSpc>
              <a:spcBef>
                <a:spcPct val="0"/>
              </a:spcBef>
              <a:spcAft>
                <a:spcPct val="0"/>
              </a:spcAft>
              <a:buClrTx/>
              <a:buSzTx/>
              <a:buFontTx/>
              <a:buNone/>
            </a:pPr>
            <a:r>
              <a:rPr kumimoji="0" lang="zh-CN" altLang="en-US" sz="20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例如，在教学部编版初九年级上册世界历史第五单元</a:t>
            </a:r>
            <a:r>
              <a:rPr kumimoji="0" lang="en-US" altLang="zh-CN" sz="20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a:t>
            </a:r>
            <a:r>
              <a:rPr kumimoji="0" lang="zh-CN" altLang="en-US" sz="20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探寻新航路</a:t>
            </a:r>
            <a:r>
              <a:rPr kumimoji="0" lang="en-US" altLang="zh-CN" sz="20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a:t>
            </a:r>
            <a:r>
              <a:rPr kumimoji="0" lang="zh-CN" altLang="en-US" sz="20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时，教师就可以利用世界地图，为学生展示</a:t>
            </a:r>
            <a:r>
              <a:rPr kumimoji="0" lang="en-US" altLang="zh-CN" sz="20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15</a:t>
            </a:r>
            <a:r>
              <a:rPr kumimoji="0" lang="zh-CN" altLang="en-US" sz="20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世纪欧洲国家探寻新航路的路线图，把时间、空间结合在一起，给学生一个直观、立体的展示。</a:t>
            </a:r>
            <a:endParaRPr kumimoji="0" lang="zh-CN" altLang="en-US" sz="44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宋体" panose="02010600030101010101" pitchFamily="2" charset="-122"/>
            </a:endParaRPr>
          </a:p>
        </p:txBody>
      </p:sp>
      <p:pic>
        <p:nvPicPr>
          <p:cNvPr id="2050" name="Picture 2"/>
          <p:cNvPicPr>
            <a:picLocks noChangeAspect="1" noChangeArrowheads="1"/>
          </p:cNvPicPr>
          <p:nvPr/>
        </p:nvPicPr>
        <p:blipFill>
          <a:blip r:embed="rId1"/>
          <a:stretch>
            <a:fillRect/>
          </a:stretch>
        </p:blipFill>
        <p:spPr bwMode="auto">
          <a:xfrm>
            <a:off x="4768338" y="1236253"/>
            <a:ext cx="7040220" cy="4530366"/>
          </a:xfrm>
          <a:prstGeom prst="rect">
            <a:avLst/>
          </a:prstGeom>
          <a:noFill/>
          <a:ln w="9525">
            <a:noFill/>
            <a:miter lim="800000"/>
            <a:headEnd/>
            <a:tailEnd/>
          </a:ln>
        </p:spPr>
      </p:pic>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82640" y="5966803"/>
            <a:ext cx="586680" cy="586680"/>
          </a:xfrm>
          <a:prstGeom prst="ellipse">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2" name="组合 27"/>
          <p:cNvGrpSpPr/>
          <p:nvPr/>
        </p:nvGrpSpPr>
        <p:grpSpPr>
          <a:xfrm>
            <a:off x="4993659" y="3336620"/>
            <a:ext cx="315139" cy="311197"/>
            <a:chOff x="9071432" y="2401956"/>
            <a:chExt cx="1073666" cy="1060237"/>
          </a:xfrm>
        </p:grpSpPr>
        <p:sp>
          <p:nvSpPr>
            <p:cNvPr id="29" name="任意多边形 28"/>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弧形 29"/>
            <p:cNvSpPr/>
            <p:nvPr/>
          </p:nvSpPr>
          <p:spPr>
            <a:xfrm rot="18074004">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3" name="组合 30"/>
          <p:cNvGrpSpPr/>
          <p:nvPr/>
        </p:nvGrpSpPr>
        <p:grpSpPr>
          <a:xfrm>
            <a:off x="500632" y="6158305"/>
            <a:ext cx="283100" cy="281032"/>
            <a:chOff x="3914408" y="1848112"/>
            <a:chExt cx="805721" cy="799838"/>
          </a:xfrm>
        </p:grpSpPr>
        <p:cxnSp>
          <p:nvCxnSpPr>
            <p:cNvPr id="32" name="直接连接符 31"/>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组合 39"/>
          <p:cNvGrpSpPr/>
          <p:nvPr/>
        </p:nvGrpSpPr>
        <p:grpSpPr>
          <a:xfrm>
            <a:off x="5030752" y="2489860"/>
            <a:ext cx="215280" cy="407561"/>
            <a:chOff x="5130721" y="-266700"/>
            <a:chExt cx="990600" cy="1875362"/>
          </a:xfrm>
        </p:grpSpPr>
        <p:sp>
          <p:nvSpPr>
            <p:cNvPr id="4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弧形 4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43" name="直接连接符 4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4" name="弧形 43"/>
            <p:cNvSpPr/>
            <p:nvPr/>
          </p:nvSpPr>
          <p:spPr>
            <a:xfrm rot="18538540">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5" name="弧形 4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50" name="矩形 6"/>
          <p:cNvSpPr>
            <a:spLocks noChangeArrowheads="1"/>
          </p:cNvSpPr>
          <p:nvPr/>
        </p:nvSpPr>
        <p:spPr bwMode="auto">
          <a:xfrm>
            <a:off x="2328507" y="2661927"/>
            <a:ext cx="15545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b="1">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335" b="1" i="1">
              <a:solidFill>
                <a:schemeClr val="bg1"/>
              </a:solidFill>
              <a:latin typeface="Segoe UI Light" panose="020B0502040204020203" pitchFamily="34" charset="0"/>
              <a:cs typeface="Segoe UI Light" panose="020B0502040204020203" pitchFamily="34" charset="0"/>
            </a:endParaRPr>
          </a:p>
        </p:txBody>
      </p:sp>
      <p:grpSp>
        <p:nvGrpSpPr>
          <p:cNvPr id="5" name="组合 50"/>
          <p:cNvGrpSpPr/>
          <p:nvPr/>
        </p:nvGrpSpPr>
        <p:grpSpPr>
          <a:xfrm>
            <a:off x="0" y="247949"/>
            <a:ext cx="12192000" cy="400110"/>
            <a:chOff x="0" y="247949"/>
            <a:chExt cx="12192000" cy="400110"/>
          </a:xfrm>
        </p:grpSpPr>
        <p:sp>
          <p:nvSpPr>
            <p:cNvPr id="52" name="矩形 51"/>
            <p:cNvSpPr/>
            <p:nvPr/>
          </p:nvSpPr>
          <p:spPr>
            <a:xfrm>
              <a:off x="3405938" y="247949"/>
              <a:ext cx="8786062"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27"/>
            <p:cNvSpPr txBox="1"/>
            <p:nvPr/>
          </p:nvSpPr>
          <p:spPr>
            <a:xfrm>
              <a:off x="993710" y="247949"/>
              <a:ext cx="1851789" cy="400110"/>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2000" spc="600" smtClean="0">
                  <a:solidFill>
                    <a:srgbClr val="084772"/>
                  </a:solidFill>
                  <a:latin typeface="微软雅黑" panose="020B0503020204020204" charset="-122"/>
                  <a:ea typeface="微软雅黑" panose="020B0503020204020204" charset="-122"/>
                </a:rPr>
                <a:t>现状与对策</a:t>
              </a:r>
              <a:endParaRPr lang="zh-CN" altLang="en-US" sz="2000" spc="600">
                <a:solidFill>
                  <a:srgbClr val="084772"/>
                </a:solidFill>
                <a:latin typeface="微软雅黑" panose="020B0503020204020204" charset="-122"/>
                <a:ea typeface="微软雅黑" panose="020B0503020204020204" charset="-122"/>
              </a:endParaRPr>
            </a:p>
          </p:txBody>
        </p:sp>
        <p:sp>
          <p:nvSpPr>
            <p:cNvPr id="54" name="矩形 53"/>
            <p:cNvSpPr/>
            <p:nvPr/>
          </p:nvSpPr>
          <p:spPr>
            <a:xfrm>
              <a:off x="0" y="247949"/>
              <a:ext cx="613186"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849" name="Rectangle 1"/>
          <p:cNvSpPr>
            <a:spLocks noChangeArrowheads="1"/>
          </p:cNvSpPr>
          <p:nvPr/>
        </p:nvSpPr>
        <p:spPr bwMode="auto">
          <a:xfrm>
            <a:off x="604683" y="1019986"/>
            <a:ext cx="10471355" cy="378565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50000"/>
              </a:lnSpc>
              <a:spcBef>
                <a:spcPct val="0"/>
              </a:spcBef>
              <a:spcAft>
                <a:spcPct val="0"/>
              </a:spcAft>
              <a:buClrTx/>
              <a:buSzTx/>
              <a:buFontTx/>
              <a:buNone/>
            </a:pPr>
            <a:r>
              <a:rPr kumimoji="0" lang="en-US" altLang="zh-CN" sz="32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3</a:t>
            </a:r>
            <a:r>
              <a:rPr kumimoji="0" lang="zh-CN" altLang="en-US" sz="32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梳理整合历史事件，把握历史知识的时空迁移在初中历史学科教学中，历史的学习方法和思维策略是非常重要的，在历史概念相关学习中，要帮助学生对零散的历史事件进行整体性的看待和分析，从纵向和横向的历史事件进行整合，探索出历史发展的内在规律。</a:t>
            </a:r>
            <a:endParaRPr kumimoji="0" lang="zh-CN" altLang="en-US" sz="60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宋体" panose="02010600030101010101" pitchFamily="2" charset="-122"/>
            </a:endParaRPr>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82640" y="5966803"/>
            <a:ext cx="586680" cy="586680"/>
          </a:xfrm>
          <a:prstGeom prst="ellipse">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2" name="组合 27"/>
          <p:cNvGrpSpPr/>
          <p:nvPr/>
        </p:nvGrpSpPr>
        <p:grpSpPr>
          <a:xfrm>
            <a:off x="4993659" y="3336620"/>
            <a:ext cx="315139" cy="311197"/>
            <a:chOff x="9071432" y="2401956"/>
            <a:chExt cx="1073666" cy="1060237"/>
          </a:xfrm>
        </p:grpSpPr>
        <p:sp>
          <p:nvSpPr>
            <p:cNvPr id="29" name="任意多边形 28"/>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弧形 29"/>
            <p:cNvSpPr/>
            <p:nvPr/>
          </p:nvSpPr>
          <p:spPr>
            <a:xfrm rot="18074004">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3" name="组合 30"/>
          <p:cNvGrpSpPr/>
          <p:nvPr/>
        </p:nvGrpSpPr>
        <p:grpSpPr>
          <a:xfrm>
            <a:off x="500632" y="6158305"/>
            <a:ext cx="283100" cy="281032"/>
            <a:chOff x="3914408" y="1848112"/>
            <a:chExt cx="805721" cy="799838"/>
          </a:xfrm>
        </p:grpSpPr>
        <p:cxnSp>
          <p:nvCxnSpPr>
            <p:cNvPr id="32" name="直接连接符 31"/>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组合 39"/>
          <p:cNvGrpSpPr/>
          <p:nvPr/>
        </p:nvGrpSpPr>
        <p:grpSpPr>
          <a:xfrm>
            <a:off x="5030752" y="2489860"/>
            <a:ext cx="215280" cy="407561"/>
            <a:chOff x="5130721" y="-266700"/>
            <a:chExt cx="990600" cy="1875362"/>
          </a:xfrm>
        </p:grpSpPr>
        <p:sp>
          <p:nvSpPr>
            <p:cNvPr id="4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弧形 4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43" name="直接连接符 4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4" name="弧形 43"/>
            <p:cNvSpPr/>
            <p:nvPr/>
          </p:nvSpPr>
          <p:spPr>
            <a:xfrm rot="18538540">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5" name="弧形 4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50" name="矩形 6"/>
          <p:cNvSpPr>
            <a:spLocks noChangeArrowheads="1"/>
          </p:cNvSpPr>
          <p:nvPr/>
        </p:nvSpPr>
        <p:spPr bwMode="auto">
          <a:xfrm>
            <a:off x="2328507" y="2661927"/>
            <a:ext cx="15545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b="1">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335" b="1" i="1">
              <a:solidFill>
                <a:schemeClr val="bg1"/>
              </a:solidFill>
              <a:latin typeface="Segoe UI Light" panose="020B0502040204020203" pitchFamily="34" charset="0"/>
              <a:cs typeface="Segoe UI Light" panose="020B0502040204020203" pitchFamily="34" charset="0"/>
            </a:endParaRPr>
          </a:p>
        </p:txBody>
      </p:sp>
      <p:grpSp>
        <p:nvGrpSpPr>
          <p:cNvPr id="5" name="组合 50"/>
          <p:cNvGrpSpPr/>
          <p:nvPr/>
        </p:nvGrpSpPr>
        <p:grpSpPr>
          <a:xfrm>
            <a:off x="0" y="247949"/>
            <a:ext cx="12192000" cy="400110"/>
            <a:chOff x="0" y="247949"/>
            <a:chExt cx="12192000" cy="400110"/>
          </a:xfrm>
        </p:grpSpPr>
        <p:sp>
          <p:nvSpPr>
            <p:cNvPr id="52" name="矩形 51"/>
            <p:cNvSpPr/>
            <p:nvPr/>
          </p:nvSpPr>
          <p:spPr>
            <a:xfrm>
              <a:off x="3405938" y="247949"/>
              <a:ext cx="8786062"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27"/>
            <p:cNvSpPr txBox="1"/>
            <p:nvPr/>
          </p:nvSpPr>
          <p:spPr>
            <a:xfrm>
              <a:off x="993710" y="247949"/>
              <a:ext cx="1851789" cy="400110"/>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2000" spc="600" smtClean="0">
                  <a:solidFill>
                    <a:srgbClr val="084772"/>
                  </a:solidFill>
                  <a:latin typeface="微软雅黑" panose="020B0503020204020204" charset="-122"/>
                  <a:ea typeface="微软雅黑" panose="020B0503020204020204" charset="-122"/>
                </a:rPr>
                <a:t>现状与对策</a:t>
              </a:r>
              <a:endParaRPr lang="zh-CN" altLang="en-US" sz="2000" spc="600">
                <a:solidFill>
                  <a:srgbClr val="084772"/>
                </a:solidFill>
                <a:latin typeface="微软雅黑" panose="020B0503020204020204" charset="-122"/>
                <a:ea typeface="微软雅黑" panose="020B0503020204020204" charset="-122"/>
              </a:endParaRPr>
            </a:p>
          </p:txBody>
        </p:sp>
        <p:sp>
          <p:nvSpPr>
            <p:cNvPr id="54" name="矩形 53"/>
            <p:cNvSpPr/>
            <p:nvPr/>
          </p:nvSpPr>
          <p:spPr>
            <a:xfrm>
              <a:off x="0" y="247949"/>
              <a:ext cx="613186"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898" name="Rectangle 2"/>
          <p:cNvSpPr>
            <a:spLocks noChangeArrowheads="1"/>
          </p:cNvSpPr>
          <p:nvPr/>
        </p:nvSpPr>
        <p:spPr bwMode="auto">
          <a:xfrm>
            <a:off x="486697" y="885332"/>
            <a:ext cx="11105535" cy="38779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00000"/>
              </a:lnSpc>
              <a:spcBef>
                <a:spcPct val="0"/>
              </a:spcBef>
              <a:spcAft>
                <a:spcPct val="0"/>
              </a:spcAft>
              <a:buClrTx/>
              <a:buSzTx/>
              <a:buFontTx/>
              <a:buNone/>
            </a:pPr>
            <a:r>
              <a:rPr kumimoji="0" lang="zh-CN" sz="36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a:t>
            </a:r>
            <a:r>
              <a:rPr kumimoji="0" lang="en-US" altLang="zh-CN" sz="36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1</a:t>
            </a:r>
            <a:r>
              <a:rPr kumimoji="0" lang="zh-CN" altLang="en-US" sz="36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纵向的整合：如对历史发生事件从产生到消亡发展的过程进行全面、准确地反映，在历史时空观念上可以看作是一种线性的过程。如学习儒学的发展历程，可以建一个数轴画抛物线的方法让学生有一个直观的了解。</a:t>
            </a:r>
            <a:endParaRPr kumimoji="0" lang="zh-CN" altLang="en-US" sz="44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宋体" panose="02010600030101010101" pitchFamily="2" charset="-122"/>
            </a:endParaRPr>
          </a:p>
          <a:p>
            <a:pPr marL="0" marR="0" lvl="0" indent="200025" algn="l" defTabSz="914400" rtl="0" eaLnBrk="0" fontAlgn="base" latinLnBrk="0" hangingPunct="0">
              <a:lnSpc>
                <a:spcPct val="100000"/>
              </a:lnSpc>
              <a:spcBef>
                <a:spcPct val="0"/>
              </a:spcBef>
              <a:spcAft>
                <a:spcPct val="0"/>
              </a:spcAft>
              <a:buClrTx/>
              <a:buSzTx/>
              <a:buFontTx/>
              <a:buNone/>
            </a:pPr>
            <a:endParaRPr kumimoji="0" lang="zh-CN" altLang="en-US" sz="66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宋体" panose="02010600030101010101" pitchFamily="2" charset="-122"/>
            </a:endParaRPr>
          </a:p>
        </p:txBody>
      </p:sp>
      <p:pic>
        <p:nvPicPr>
          <p:cNvPr id="80897" name="图片 2"/>
          <p:cNvPicPr>
            <a:picLocks noChangeAspect="1" noChangeArrowheads="1"/>
          </p:cNvPicPr>
          <p:nvPr/>
        </p:nvPicPr>
        <p:blipFill>
          <a:blip r:embed="rId1">
            <a:lum bright="10000" contrast="-12000"/>
          </a:blip>
          <a:stretch>
            <a:fillRect/>
          </a:stretch>
        </p:blipFill>
        <p:spPr bwMode="auto">
          <a:xfrm>
            <a:off x="3569111" y="3569110"/>
            <a:ext cx="5245202" cy="2390467"/>
          </a:xfrm>
          <a:prstGeom prst="rect">
            <a:avLst/>
          </a:prstGeom>
          <a:noFill/>
        </p:spPr>
      </p:pic>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82640" y="5966803"/>
            <a:ext cx="586680" cy="586680"/>
          </a:xfrm>
          <a:prstGeom prst="ellipse">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2" name="组合 27"/>
          <p:cNvGrpSpPr/>
          <p:nvPr/>
        </p:nvGrpSpPr>
        <p:grpSpPr>
          <a:xfrm>
            <a:off x="4993659" y="3336620"/>
            <a:ext cx="315139" cy="311197"/>
            <a:chOff x="9071432" y="2401956"/>
            <a:chExt cx="1073666" cy="1060237"/>
          </a:xfrm>
        </p:grpSpPr>
        <p:sp>
          <p:nvSpPr>
            <p:cNvPr id="29" name="任意多边形 28"/>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弧形 29"/>
            <p:cNvSpPr/>
            <p:nvPr/>
          </p:nvSpPr>
          <p:spPr>
            <a:xfrm rot="18074004">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3" name="组合 30"/>
          <p:cNvGrpSpPr/>
          <p:nvPr/>
        </p:nvGrpSpPr>
        <p:grpSpPr>
          <a:xfrm>
            <a:off x="500632" y="6158305"/>
            <a:ext cx="283100" cy="281032"/>
            <a:chOff x="3914408" y="1848112"/>
            <a:chExt cx="805721" cy="799838"/>
          </a:xfrm>
        </p:grpSpPr>
        <p:cxnSp>
          <p:nvCxnSpPr>
            <p:cNvPr id="32" name="直接连接符 31"/>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组合 39"/>
          <p:cNvGrpSpPr/>
          <p:nvPr/>
        </p:nvGrpSpPr>
        <p:grpSpPr>
          <a:xfrm>
            <a:off x="5030752" y="2489860"/>
            <a:ext cx="215280" cy="407561"/>
            <a:chOff x="5130721" y="-266700"/>
            <a:chExt cx="990600" cy="1875362"/>
          </a:xfrm>
        </p:grpSpPr>
        <p:sp>
          <p:nvSpPr>
            <p:cNvPr id="4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弧形 4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43" name="直接连接符 4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4" name="弧形 43"/>
            <p:cNvSpPr/>
            <p:nvPr/>
          </p:nvSpPr>
          <p:spPr>
            <a:xfrm rot="18538540">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5" name="弧形 4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50" name="矩形 6"/>
          <p:cNvSpPr>
            <a:spLocks noChangeArrowheads="1"/>
          </p:cNvSpPr>
          <p:nvPr/>
        </p:nvSpPr>
        <p:spPr bwMode="auto">
          <a:xfrm>
            <a:off x="2328507" y="2661927"/>
            <a:ext cx="15545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b="1">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335" b="1" i="1">
              <a:solidFill>
                <a:schemeClr val="bg1"/>
              </a:solidFill>
              <a:latin typeface="Segoe UI Light" panose="020B0502040204020203" pitchFamily="34" charset="0"/>
              <a:cs typeface="Segoe UI Light" panose="020B0502040204020203" pitchFamily="34" charset="0"/>
            </a:endParaRPr>
          </a:p>
        </p:txBody>
      </p:sp>
      <p:grpSp>
        <p:nvGrpSpPr>
          <p:cNvPr id="5" name="组合 50"/>
          <p:cNvGrpSpPr/>
          <p:nvPr/>
        </p:nvGrpSpPr>
        <p:grpSpPr>
          <a:xfrm>
            <a:off x="0" y="247949"/>
            <a:ext cx="12192000" cy="400110"/>
            <a:chOff x="0" y="247949"/>
            <a:chExt cx="12192000" cy="400110"/>
          </a:xfrm>
        </p:grpSpPr>
        <p:sp>
          <p:nvSpPr>
            <p:cNvPr id="52" name="矩形 51"/>
            <p:cNvSpPr/>
            <p:nvPr/>
          </p:nvSpPr>
          <p:spPr>
            <a:xfrm>
              <a:off x="3405938" y="247949"/>
              <a:ext cx="8786062"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27"/>
            <p:cNvSpPr txBox="1"/>
            <p:nvPr/>
          </p:nvSpPr>
          <p:spPr>
            <a:xfrm>
              <a:off x="993710" y="247949"/>
              <a:ext cx="1851789" cy="400110"/>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2000" spc="600" smtClean="0">
                  <a:solidFill>
                    <a:srgbClr val="084772"/>
                  </a:solidFill>
                  <a:latin typeface="微软雅黑" panose="020B0503020204020204" charset="-122"/>
                  <a:ea typeface="微软雅黑" panose="020B0503020204020204" charset="-122"/>
                </a:rPr>
                <a:t>现状与对策</a:t>
              </a:r>
              <a:endParaRPr lang="zh-CN" altLang="en-US" sz="2000" spc="600">
                <a:solidFill>
                  <a:srgbClr val="084772"/>
                </a:solidFill>
                <a:latin typeface="微软雅黑" panose="020B0503020204020204" charset="-122"/>
                <a:ea typeface="微软雅黑" panose="020B0503020204020204" charset="-122"/>
              </a:endParaRPr>
            </a:p>
          </p:txBody>
        </p:sp>
        <p:sp>
          <p:nvSpPr>
            <p:cNvPr id="54" name="矩形 53"/>
            <p:cNvSpPr/>
            <p:nvPr/>
          </p:nvSpPr>
          <p:spPr>
            <a:xfrm>
              <a:off x="0" y="247949"/>
              <a:ext cx="613186"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945" name="Rectangle 1"/>
          <p:cNvSpPr>
            <a:spLocks noChangeArrowheads="1"/>
          </p:cNvSpPr>
          <p:nvPr/>
        </p:nvSpPr>
        <p:spPr bwMode="auto">
          <a:xfrm>
            <a:off x="855407" y="1151298"/>
            <a:ext cx="10500360" cy="452591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ts val="4400"/>
              </a:lnSpc>
              <a:spcBef>
                <a:spcPct val="0"/>
              </a:spcBef>
              <a:spcAft>
                <a:spcPct val="0"/>
              </a:spcAft>
              <a:buClrTx/>
              <a:buSzTx/>
              <a:buFontTx/>
              <a:buNone/>
            </a:pPr>
            <a:r>
              <a:rPr kumimoji="0" 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a:t>
            </a:r>
            <a:r>
              <a:rPr kumimoji="0" lang="en-US"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a:t>
            </a:r>
            <a:r>
              <a:rPr kumimoji="0" lang="zh-CN" altLang="en-US"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）横向的整合：将历史知识进行横向的联系</a:t>
            </a:r>
            <a:r>
              <a:rPr kumimoji="0" lang="en-US"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 </a:t>
            </a:r>
            <a:r>
              <a:rPr kumimoji="0" lang="zh-CN" altLang="en-US"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也就是跨越地点和空间范围，探究同一时间范围内（或相差时间不远）不同空间的历史事件，通过比较法获得更深刻的认识。</a:t>
            </a:r>
            <a:endParaRPr kumimoji="0" lang="zh-CN" altLang="en-US" sz="3600" b="0" i="0" u="none" strike="noStrike" cap="none" normalizeH="0" baseline="0" smtClean="0">
              <a:ln>
                <a:noFill/>
              </a:ln>
              <a:solidFill>
                <a:schemeClr val="tx1"/>
              </a:solidFill>
              <a:effectLst/>
              <a:latin typeface="微软雅黑" panose="020B0503020204020204" charset="-122"/>
              <a:ea typeface="微软雅黑" panose="020B0503020204020204" charset="-122"/>
              <a:cs typeface="宋体" panose="02010600030101010101" pitchFamily="2" charset="-122"/>
            </a:endParaRPr>
          </a:p>
          <a:p>
            <a:pPr marL="0" marR="0" lvl="0" indent="200025" algn="l" defTabSz="914400" rtl="0" eaLnBrk="0" fontAlgn="base" latinLnBrk="0" hangingPunct="0">
              <a:lnSpc>
                <a:spcPts val="4400"/>
              </a:lnSpc>
              <a:spcBef>
                <a:spcPct val="0"/>
              </a:spcBef>
              <a:spcAft>
                <a:spcPct val="0"/>
              </a:spcAft>
              <a:buClrTx/>
              <a:buSzTx/>
              <a:buFontTx/>
              <a:buNone/>
            </a:pPr>
            <a:r>
              <a:rPr kumimoji="0" lang="zh-CN" altLang="en-US" sz="28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r>
              <a:rPr kumimoji="0" lang="zh-CN" altLang="en-US"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例如</a:t>
            </a:r>
            <a:r>
              <a:rPr kumimoji="0" lang="en-US"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19</a:t>
            </a:r>
            <a:r>
              <a:rPr kumimoji="0" lang="zh-CN" altLang="en-US"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世纪</a:t>
            </a:r>
            <a:r>
              <a:rPr kumimoji="0" lang="en-US"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60</a:t>
            </a:r>
            <a:r>
              <a:rPr kumimoji="0" lang="zh-CN" altLang="en-US"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年代中国和日本都派团到德意志去学习，一个是学“器物”（造枪造炮，技术层），一个是学普鲁士宪法（制度层）；铁血宰相俾斯麦层预言：“</a:t>
            </a:r>
            <a:r>
              <a:rPr kumimoji="0" lang="en-US"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30</a:t>
            </a:r>
            <a:r>
              <a:rPr kumimoji="0" lang="zh-CN" altLang="en-US"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年后，日本其强中国其弱乎！”，对照历史</a:t>
            </a:r>
            <a:r>
              <a:rPr kumimoji="0" lang="en-US"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30</a:t>
            </a:r>
            <a:r>
              <a:rPr kumimoji="0" lang="zh-CN" altLang="en-US"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年后即</a:t>
            </a:r>
            <a:r>
              <a:rPr kumimoji="0" lang="en-US" altLang="zh-CN"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1894-1895</a:t>
            </a:r>
            <a:r>
              <a:rPr kumimoji="0" lang="zh-CN" altLang="en-US"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年，中日爆发甲午战争，中国战败，赔款割地，原因何在？发人深思，这就是横向比较的好处。</a:t>
            </a:r>
            <a:endParaRPr kumimoji="0" lang="zh-CN" altLang="en-US" sz="54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宋体" panose="02010600030101010101" pitchFamily="2" charset="-122"/>
            </a:endParaRPr>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82640" y="5966803"/>
            <a:ext cx="586680" cy="586680"/>
          </a:xfrm>
          <a:prstGeom prst="ellipse">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2" name="组合 27"/>
          <p:cNvGrpSpPr/>
          <p:nvPr/>
        </p:nvGrpSpPr>
        <p:grpSpPr>
          <a:xfrm>
            <a:off x="4993659" y="3336620"/>
            <a:ext cx="315139" cy="311197"/>
            <a:chOff x="9071432" y="2401956"/>
            <a:chExt cx="1073666" cy="1060237"/>
          </a:xfrm>
        </p:grpSpPr>
        <p:sp>
          <p:nvSpPr>
            <p:cNvPr id="29" name="任意多边形 28"/>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弧形 29"/>
            <p:cNvSpPr/>
            <p:nvPr/>
          </p:nvSpPr>
          <p:spPr>
            <a:xfrm rot="18074004">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3" name="组合 30"/>
          <p:cNvGrpSpPr/>
          <p:nvPr/>
        </p:nvGrpSpPr>
        <p:grpSpPr>
          <a:xfrm>
            <a:off x="500632" y="6158305"/>
            <a:ext cx="283100" cy="281032"/>
            <a:chOff x="3914408" y="1848112"/>
            <a:chExt cx="805721" cy="799838"/>
          </a:xfrm>
        </p:grpSpPr>
        <p:cxnSp>
          <p:nvCxnSpPr>
            <p:cNvPr id="32" name="直接连接符 31"/>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组合 39"/>
          <p:cNvGrpSpPr/>
          <p:nvPr/>
        </p:nvGrpSpPr>
        <p:grpSpPr>
          <a:xfrm>
            <a:off x="5030752" y="2489860"/>
            <a:ext cx="215280" cy="407561"/>
            <a:chOff x="5130721" y="-266700"/>
            <a:chExt cx="990600" cy="1875362"/>
          </a:xfrm>
        </p:grpSpPr>
        <p:sp>
          <p:nvSpPr>
            <p:cNvPr id="4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弧形 4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43" name="直接连接符 4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4" name="弧形 43"/>
            <p:cNvSpPr/>
            <p:nvPr/>
          </p:nvSpPr>
          <p:spPr>
            <a:xfrm rot="18538540">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5" name="弧形 4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50" name="矩形 6"/>
          <p:cNvSpPr>
            <a:spLocks noChangeArrowheads="1"/>
          </p:cNvSpPr>
          <p:nvPr/>
        </p:nvSpPr>
        <p:spPr bwMode="auto">
          <a:xfrm>
            <a:off x="2328507" y="2661927"/>
            <a:ext cx="15545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b="1">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335" b="1" i="1">
              <a:solidFill>
                <a:schemeClr val="bg1"/>
              </a:solidFill>
              <a:latin typeface="Segoe UI Light" panose="020B0502040204020203" pitchFamily="34" charset="0"/>
              <a:cs typeface="Segoe UI Light" panose="020B0502040204020203" pitchFamily="34" charset="0"/>
            </a:endParaRPr>
          </a:p>
        </p:txBody>
      </p:sp>
      <p:grpSp>
        <p:nvGrpSpPr>
          <p:cNvPr id="5" name="组合 50"/>
          <p:cNvGrpSpPr/>
          <p:nvPr/>
        </p:nvGrpSpPr>
        <p:grpSpPr>
          <a:xfrm>
            <a:off x="0" y="247949"/>
            <a:ext cx="12192000" cy="400110"/>
            <a:chOff x="0" y="247949"/>
            <a:chExt cx="12192000" cy="400110"/>
          </a:xfrm>
        </p:grpSpPr>
        <p:sp>
          <p:nvSpPr>
            <p:cNvPr id="52" name="矩形 51"/>
            <p:cNvSpPr/>
            <p:nvPr/>
          </p:nvSpPr>
          <p:spPr>
            <a:xfrm>
              <a:off x="3405938" y="247949"/>
              <a:ext cx="8786062"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27"/>
            <p:cNvSpPr txBox="1"/>
            <p:nvPr/>
          </p:nvSpPr>
          <p:spPr>
            <a:xfrm>
              <a:off x="993710" y="247949"/>
              <a:ext cx="1851789" cy="400110"/>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2000" spc="600" smtClean="0">
                  <a:solidFill>
                    <a:srgbClr val="084772"/>
                  </a:solidFill>
                  <a:latin typeface="微软雅黑" panose="020B0503020204020204" charset="-122"/>
                  <a:ea typeface="微软雅黑" panose="020B0503020204020204" charset="-122"/>
                </a:rPr>
                <a:t>现状与对策</a:t>
              </a:r>
              <a:endParaRPr lang="zh-CN" altLang="en-US" sz="2000" spc="600">
                <a:solidFill>
                  <a:srgbClr val="084772"/>
                </a:solidFill>
                <a:latin typeface="微软雅黑" panose="020B0503020204020204" charset="-122"/>
                <a:ea typeface="微软雅黑" panose="020B0503020204020204" charset="-122"/>
              </a:endParaRPr>
            </a:p>
          </p:txBody>
        </p:sp>
        <p:sp>
          <p:nvSpPr>
            <p:cNvPr id="54" name="矩形 53"/>
            <p:cNvSpPr/>
            <p:nvPr/>
          </p:nvSpPr>
          <p:spPr>
            <a:xfrm>
              <a:off x="0" y="247949"/>
              <a:ext cx="613186"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042" name="Rectangle 2"/>
          <p:cNvSpPr>
            <a:spLocks noChangeArrowheads="1"/>
          </p:cNvSpPr>
          <p:nvPr/>
        </p:nvSpPr>
        <p:spPr bwMode="auto">
          <a:xfrm>
            <a:off x="353962" y="878255"/>
            <a:ext cx="11371006" cy="280076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4</a:t>
            </a:r>
            <a:r>
              <a:rPr kumimoji="0" lang="zh-CN" altLang="en-US" sz="28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、巧用历史时间轴，搭建历史时空框架</a:t>
            </a:r>
            <a:endParaRPr kumimoji="0" lang="zh-CN" altLang="en-US" sz="36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宋体" panose="02010600030101010101" pitchFamily="2" charset="-122"/>
            </a:endParaRPr>
          </a:p>
          <a:p>
            <a:pPr marL="0" marR="0" lvl="0" algn="l"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历史具有很强的年代特征，而在学习历史相关知识时，最常用到的一种方法就是时间轴，即时空坐标，让学生更容易认知和掌握。</a:t>
            </a:r>
            <a:endParaRPr kumimoji="0" lang="zh-CN" altLang="en-US" sz="36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宋体" panose="02010600030101010101" pitchFamily="2" charset="-122"/>
            </a:endParaRPr>
          </a:p>
          <a:p>
            <a:pPr marL="0" marR="0" lvl="0" algn="l"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 </a:t>
            </a:r>
            <a:endParaRPr kumimoji="0" lang="zh-CN" altLang="en-US" sz="36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6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宋体" panose="02010600030101010101" pitchFamily="2" charset="-122"/>
            </a:endParaRPr>
          </a:p>
        </p:txBody>
      </p:sp>
      <p:pic>
        <p:nvPicPr>
          <p:cNvPr id="87041" name="图片 20"/>
          <p:cNvPicPr>
            <a:picLocks noChangeAspect="1" noChangeArrowheads="1"/>
          </p:cNvPicPr>
          <p:nvPr/>
        </p:nvPicPr>
        <p:blipFill>
          <a:blip r:embed="rId1"/>
          <a:stretch>
            <a:fillRect/>
          </a:stretch>
        </p:blipFill>
        <p:spPr bwMode="auto">
          <a:xfrm>
            <a:off x="1520795" y="2610465"/>
            <a:ext cx="9058500" cy="3834580"/>
          </a:xfrm>
          <a:prstGeom prst="rect">
            <a:avLst/>
          </a:prstGeom>
          <a:noFill/>
        </p:spPr>
      </p:pic>
      <p:sp>
        <p:nvSpPr>
          <p:cNvPr id="87043" name="Rectangle 3"/>
          <p:cNvSpPr>
            <a:spLocks noChangeArrowheads="1"/>
          </p:cNvSpPr>
          <p:nvPr/>
        </p:nvSpPr>
        <p:spPr bwMode="auto">
          <a:xfrm>
            <a:off x="0" y="24288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53340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82640" y="5966803"/>
            <a:ext cx="586680" cy="586680"/>
          </a:xfrm>
          <a:prstGeom prst="ellipse">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2" name="组合 27"/>
          <p:cNvGrpSpPr/>
          <p:nvPr/>
        </p:nvGrpSpPr>
        <p:grpSpPr>
          <a:xfrm>
            <a:off x="4993659" y="3336620"/>
            <a:ext cx="315139" cy="311197"/>
            <a:chOff x="9071432" y="2401956"/>
            <a:chExt cx="1073666" cy="1060237"/>
          </a:xfrm>
        </p:grpSpPr>
        <p:sp>
          <p:nvSpPr>
            <p:cNvPr id="29" name="任意多边形 28"/>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弧形 29"/>
            <p:cNvSpPr/>
            <p:nvPr/>
          </p:nvSpPr>
          <p:spPr>
            <a:xfrm rot="18074004">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3" name="组合 30"/>
          <p:cNvGrpSpPr/>
          <p:nvPr/>
        </p:nvGrpSpPr>
        <p:grpSpPr>
          <a:xfrm>
            <a:off x="500632" y="6158305"/>
            <a:ext cx="283100" cy="281032"/>
            <a:chOff x="3914408" y="1848112"/>
            <a:chExt cx="805721" cy="799838"/>
          </a:xfrm>
        </p:grpSpPr>
        <p:cxnSp>
          <p:nvCxnSpPr>
            <p:cNvPr id="32" name="直接连接符 31"/>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组合 39"/>
          <p:cNvGrpSpPr/>
          <p:nvPr/>
        </p:nvGrpSpPr>
        <p:grpSpPr>
          <a:xfrm>
            <a:off x="5030752" y="2489860"/>
            <a:ext cx="215280" cy="407561"/>
            <a:chOff x="5130721" y="-266700"/>
            <a:chExt cx="990600" cy="1875362"/>
          </a:xfrm>
        </p:grpSpPr>
        <p:sp>
          <p:nvSpPr>
            <p:cNvPr id="4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弧形 4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43" name="直接连接符 4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4" name="弧形 43"/>
            <p:cNvSpPr/>
            <p:nvPr/>
          </p:nvSpPr>
          <p:spPr>
            <a:xfrm rot="18538540">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5" name="弧形 4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50" name="矩形 6"/>
          <p:cNvSpPr>
            <a:spLocks noChangeArrowheads="1"/>
          </p:cNvSpPr>
          <p:nvPr/>
        </p:nvSpPr>
        <p:spPr bwMode="auto">
          <a:xfrm>
            <a:off x="2328507" y="2661927"/>
            <a:ext cx="15545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b="1">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335" b="1" i="1">
              <a:solidFill>
                <a:schemeClr val="bg1"/>
              </a:solidFill>
              <a:latin typeface="Segoe UI Light" panose="020B0502040204020203" pitchFamily="34" charset="0"/>
              <a:cs typeface="Segoe UI Light" panose="020B0502040204020203" pitchFamily="34" charset="0"/>
            </a:endParaRPr>
          </a:p>
        </p:txBody>
      </p:sp>
      <p:grpSp>
        <p:nvGrpSpPr>
          <p:cNvPr id="5" name="组合 50"/>
          <p:cNvGrpSpPr/>
          <p:nvPr/>
        </p:nvGrpSpPr>
        <p:grpSpPr>
          <a:xfrm>
            <a:off x="0" y="247949"/>
            <a:ext cx="12192000" cy="400110"/>
            <a:chOff x="0" y="247949"/>
            <a:chExt cx="12192000" cy="400110"/>
          </a:xfrm>
        </p:grpSpPr>
        <p:sp>
          <p:nvSpPr>
            <p:cNvPr id="52" name="矩形 51"/>
            <p:cNvSpPr/>
            <p:nvPr/>
          </p:nvSpPr>
          <p:spPr>
            <a:xfrm>
              <a:off x="3405938" y="247949"/>
              <a:ext cx="8786062"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27"/>
            <p:cNvSpPr txBox="1"/>
            <p:nvPr/>
          </p:nvSpPr>
          <p:spPr>
            <a:xfrm>
              <a:off x="993710" y="247949"/>
              <a:ext cx="1851789" cy="400110"/>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2000" spc="600" smtClean="0">
                  <a:solidFill>
                    <a:srgbClr val="084772"/>
                  </a:solidFill>
                  <a:latin typeface="微软雅黑" panose="020B0503020204020204" charset="-122"/>
                  <a:ea typeface="微软雅黑" panose="020B0503020204020204" charset="-122"/>
                </a:rPr>
                <a:t>现状与对策</a:t>
              </a:r>
              <a:endParaRPr lang="zh-CN" altLang="en-US" sz="2000" spc="600">
                <a:solidFill>
                  <a:srgbClr val="084772"/>
                </a:solidFill>
                <a:latin typeface="微软雅黑" panose="020B0503020204020204" charset="-122"/>
                <a:ea typeface="微软雅黑" panose="020B0503020204020204" charset="-122"/>
              </a:endParaRPr>
            </a:p>
          </p:txBody>
        </p:sp>
        <p:sp>
          <p:nvSpPr>
            <p:cNvPr id="54" name="矩形 53"/>
            <p:cNvSpPr/>
            <p:nvPr/>
          </p:nvSpPr>
          <p:spPr>
            <a:xfrm>
              <a:off x="0" y="247949"/>
              <a:ext cx="613186"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042" name="Rectangle 2"/>
          <p:cNvSpPr>
            <a:spLocks noChangeArrowheads="1"/>
          </p:cNvSpPr>
          <p:nvPr/>
        </p:nvSpPr>
        <p:spPr bwMode="auto">
          <a:xfrm>
            <a:off x="353962" y="853223"/>
            <a:ext cx="11371006" cy="187743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5</a:t>
            </a:r>
            <a:r>
              <a:rPr kumimoji="0" lang="zh-CN" altLang="en-US" sz="28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、涉及教案及教学</a:t>
            </a:r>
            <a:r>
              <a:rPr kumimoji="0" lang="en-US" altLang="zh-CN" sz="2800" b="1" i="0" u="none" strike="noStrike" cap="none" normalizeH="0" baseline="0" err="1"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ppt</a:t>
            </a:r>
            <a:r>
              <a:rPr kumimoji="0" lang="zh-CN" altLang="en-US" sz="28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时注意对本课要从学科素养的解读，明确教学素养目标。 </a:t>
            </a:r>
            <a:endParaRPr kumimoji="0" lang="zh-CN" altLang="en-US" sz="3600" b="1" i="0" u="none" strike="noStrike" cap="none" normalizeH="0" baseline="0" smtClean="0">
              <a:ln>
                <a:noFill/>
              </a:ln>
              <a:solidFill>
                <a:srgbClr val="002060"/>
              </a:solidFill>
              <a:effectLst/>
              <a:latin typeface="楷体" panose="02010609060101010101" pitchFamily="49" charset="-122"/>
              <a:ea typeface="楷体" panose="02010609060101010101" pitchFamily="49"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6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87043" name="Rectangle 3"/>
          <p:cNvSpPr>
            <a:spLocks noChangeArrowheads="1"/>
          </p:cNvSpPr>
          <p:nvPr/>
        </p:nvSpPr>
        <p:spPr bwMode="auto">
          <a:xfrm>
            <a:off x="0" y="24288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53340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108546" name="Picture 2"/>
          <p:cNvPicPr>
            <a:picLocks noChangeAspect="1" noChangeArrowheads="1"/>
          </p:cNvPicPr>
          <p:nvPr/>
        </p:nvPicPr>
        <p:blipFill>
          <a:blip r:embed="rId1"/>
          <a:stretch>
            <a:fillRect/>
          </a:stretch>
        </p:blipFill>
        <p:spPr bwMode="auto">
          <a:xfrm>
            <a:off x="2226853" y="1715884"/>
            <a:ext cx="7713560" cy="4454309"/>
          </a:xfrm>
          <a:prstGeom prst="rect">
            <a:avLst/>
          </a:prstGeom>
          <a:noFill/>
          <a:ln w="9525">
            <a:noFill/>
            <a:miter lim="800000"/>
            <a:headEnd/>
            <a:tailEnd/>
          </a:ln>
        </p:spPr>
      </p:pic>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410547"/>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0" y="6447453"/>
            <a:ext cx="12192000" cy="410547"/>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593166" y="2673596"/>
            <a:ext cx="9005668" cy="3364345"/>
            <a:chOff x="1593163" y="1524094"/>
            <a:chExt cx="9005668" cy="3364345"/>
          </a:xfrm>
        </p:grpSpPr>
        <p:sp>
          <p:nvSpPr>
            <p:cNvPr id="20" name="矩形 19"/>
            <p:cNvSpPr/>
            <p:nvPr/>
          </p:nvSpPr>
          <p:spPr>
            <a:xfrm>
              <a:off x="2226538" y="2082191"/>
              <a:ext cx="7738918" cy="2248952"/>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03999" y="1590823"/>
              <a:ext cx="530620" cy="530620"/>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005335" y="1902033"/>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593163" y="1524094"/>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965456" y="4245190"/>
              <a:ext cx="530620" cy="530620"/>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0266792" y="4556400"/>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9854620" y="4178461"/>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913909" y="1823525"/>
              <a:ext cx="4364182" cy="410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3690050" y="3587354"/>
            <a:ext cx="5726305" cy="706755"/>
          </a:xfrm>
          <a:prstGeom prst="rect">
            <a:avLst/>
          </a:prstGeom>
          <a:noFill/>
        </p:spPr>
        <p:txBody>
          <a:bodyPr wrap="square" rtlCol="0">
            <a:spAutoFit/>
          </a:bodyPr>
          <a:lstStyle/>
          <a:p>
            <a:pPr algn="dist"/>
            <a:r>
              <a:rPr lang="zh-CN" altLang="en-US" sz="4000" b="1" smtClean="0">
                <a:solidFill>
                  <a:srgbClr val="084772"/>
                </a:solidFill>
                <a:latin typeface="微软雅黑" panose="020B0503020204020204" charset="-122"/>
                <a:ea typeface="微软雅黑" panose="020B0503020204020204" charset="-122"/>
              </a:rPr>
              <a:t>初中历史核心素养</a:t>
            </a:r>
            <a:endParaRPr lang="zh-CN" altLang="en-US" sz="4000" b="1">
              <a:solidFill>
                <a:srgbClr val="084772"/>
              </a:solidFill>
              <a:latin typeface="微软雅黑" panose="020B0503020204020204" charset="-122"/>
              <a:ea typeface="微软雅黑" panose="020B0503020204020204" charset="-122"/>
            </a:endParaRPr>
          </a:p>
        </p:txBody>
      </p:sp>
      <p:cxnSp>
        <p:nvCxnSpPr>
          <p:cNvPr id="33" name="直接连接符 32"/>
          <p:cNvCxnSpPr/>
          <p:nvPr/>
        </p:nvCxnSpPr>
        <p:spPr>
          <a:xfrm>
            <a:off x="4056955" y="4327209"/>
            <a:ext cx="4084782" cy="0"/>
          </a:xfrm>
          <a:prstGeom prst="line">
            <a:avLst/>
          </a:prstGeom>
          <a:ln w="19050">
            <a:solidFill>
              <a:srgbClr val="084772"/>
            </a:solidFill>
          </a:ln>
        </p:spPr>
        <p:style>
          <a:lnRef idx="1">
            <a:schemeClr val="accent1"/>
          </a:lnRef>
          <a:fillRef idx="0">
            <a:schemeClr val="accent1"/>
          </a:fillRef>
          <a:effectRef idx="0">
            <a:schemeClr val="accent1"/>
          </a:effectRef>
          <a:fontRef idx="minor">
            <a:schemeClr val="tx1"/>
          </a:fontRef>
        </p:style>
      </p:cxnSp>
      <p:sp>
        <p:nvSpPr>
          <p:cNvPr id="34" name="等腰三角形 33"/>
          <p:cNvSpPr/>
          <p:nvPr/>
        </p:nvSpPr>
        <p:spPr>
          <a:xfrm rot="10800000">
            <a:off x="5882454" y="4327209"/>
            <a:ext cx="427095" cy="368186"/>
          </a:xfrm>
          <a:prstGeom prst="triangle">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689915" y="2838030"/>
            <a:ext cx="4912609" cy="707886"/>
          </a:xfrm>
          <a:prstGeom prst="rect">
            <a:avLst/>
          </a:prstGeom>
          <a:noFill/>
        </p:spPr>
        <p:txBody>
          <a:bodyPr wrap="square" rtlCol="0">
            <a:spAutoFit/>
          </a:bodyPr>
          <a:lstStyle/>
          <a:p>
            <a:pPr algn="ctr"/>
            <a:r>
              <a:rPr lang="en-US" altLang="zh-CN" sz="2000" b="1" smtClean="0">
                <a:solidFill>
                  <a:srgbClr val="7030A0"/>
                </a:solidFill>
                <a:latin typeface="微软雅黑" panose="020B0503020204020204" charset="-122"/>
                <a:ea typeface="微软雅黑" panose="020B0503020204020204" charset="-122"/>
              </a:rPr>
              <a:t>2023</a:t>
            </a:r>
            <a:r>
              <a:rPr lang="zh-CN" altLang="en-US" sz="2000" b="1" smtClean="0">
                <a:solidFill>
                  <a:srgbClr val="7030A0"/>
                </a:solidFill>
                <a:latin typeface="微软雅黑" panose="020B0503020204020204" charset="-122"/>
                <a:ea typeface="微软雅黑" panose="020B0503020204020204" charset="-122"/>
              </a:rPr>
              <a:t>届中考历史学科核心素养专题解读</a:t>
            </a:r>
            <a:endParaRPr lang="en-US" altLang="zh-CN" sz="2000" b="1" smtClean="0">
              <a:solidFill>
                <a:srgbClr val="7030A0"/>
              </a:solidFill>
              <a:latin typeface="微软雅黑" panose="020B0503020204020204" charset="-122"/>
              <a:ea typeface="微软雅黑" panose="020B0503020204020204" charset="-122"/>
            </a:endParaRPr>
          </a:p>
          <a:p>
            <a:pPr algn="ctr"/>
            <a:r>
              <a:rPr lang="zh-CN" altLang="en-US" sz="2000" b="1" smtClean="0">
                <a:solidFill>
                  <a:srgbClr val="7030A0"/>
                </a:solidFill>
                <a:latin typeface="微软雅黑" panose="020B0503020204020204" charset="-122"/>
                <a:ea typeface="微软雅黑" panose="020B0503020204020204" charset="-122"/>
              </a:rPr>
              <a:t>课件（</a:t>
            </a:r>
            <a:r>
              <a:rPr lang="en-US" altLang="zh-CN" sz="2000" b="1" smtClean="0">
                <a:solidFill>
                  <a:srgbClr val="7030A0"/>
                </a:solidFill>
                <a:latin typeface="微软雅黑" panose="020B0503020204020204" charset="-122"/>
                <a:ea typeface="微软雅黑" panose="020B0503020204020204" charset="-122"/>
              </a:rPr>
              <a:t>2022</a:t>
            </a:r>
            <a:r>
              <a:rPr lang="zh-CN" altLang="en-US" sz="2000" b="1" smtClean="0">
                <a:solidFill>
                  <a:srgbClr val="7030A0"/>
                </a:solidFill>
                <a:latin typeface="微软雅黑" panose="020B0503020204020204" charset="-122"/>
                <a:ea typeface="微软雅黑" panose="020B0503020204020204" charset="-122"/>
              </a:rPr>
              <a:t>版新课标）</a:t>
            </a:r>
            <a:endParaRPr lang="zh-CN" altLang="en-US" sz="2000" b="1">
              <a:solidFill>
                <a:srgbClr val="7030A0"/>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2492477" y="1150127"/>
            <a:ext cx="947276" cy="947539"/>
          </a:xfrm>
          <a:prstGeom prst="rect">
            <a:avLst/>
          </a:prstGeom>
        </p:spPr>
      </p:pic>
      <p:pic>
        <p:nvPicPr>
          <p:cNvPr id="1026" name="Picture 2"/>
          <p:cNvPicPr>
            <a:picLocks noChangeAspect="1" noChangeArrowheads="1"/>
          </p:cNvPicPr>
          <p:nvPr/>
        </p:nvPicPr>
        <p:blipFill>
          <a:blip r:embed="rId2">
            <a:lum bright="10000"/>
          </a:blip>
          <a:stretch>
            <a:fillRect/>
          </a:stretch>
        </p:blipFill>
        <p:spPr bwMode="auto">
          <a:xfrm flipH="1">
            <a:off x="9674942" y="444756"/>
            <a:ext cx="1887793" cy="2310209"/>
          </a:xfrm>
          <a:prstGeom prst="rect">
            <a:avLst/>
          </a:prstGeom>
          <a:noFill/>
          <a:ln w="9525">
            <a:noFill/>
            <a:miter lim="800000"/>
            <a:headEnd/>
            <a:tailEnd/>
          </a:ln>
        </p:spPr>
      </p:pic>
      <p:sp>
        <p:nvSpPr>
          <p:cNvPr id="22" name="矩形 21"/>
          <p:cNvSpPr/>
          <p:nvPr/>
        </p:nvSpPr>
        <p:spPr>
          <a:xfrm>
            <a:off x="3665577" y="1169133"/>
            <a:ext cx="5456943" cy="923330"/>
          </a:xfrm>
          <a:prstGeom prst="rect">
            <a:avLst/>
          </a:prstGeom>
          <a:noFill/>
        </p:spPr>
        <p:txBody>
          <a:bodyPr wrap="none" lIns="91440" tIns="45720" rIns="91440" bIns="45720">
            <a:spAutoFit/>
            <a:scene3d>
              <a:camera prst="orthographicFront"/>
              <a:lightRig rig="soft" dir="tl"/>
            </a:scene3d>
            <a:sp3d contourW="25400" prstMaterial="matte">
              <a:bevelT w="25400" h="55880" prst="artDeco"/>
              <a:contourClr>
                <a:schemeClr val="accent2">
                  <a:tint val="20000"/>
                </a:schemeClr>
              </a:contourClr>
            </a:sp3d>
          </a:bodyPr>
          <a:lstStyle/>
          <a:p>
            <a:pPr algn="ctr"/>
            <a:r>
              <a:rPr lang="zh-CN" altLang="en-US" sz="5400" b="1" cap="none" spc="50" smtClean="0">
                <a:ln w="11430"/>
                <a:solidFill>
                  <a:srgbClr val="FF0000"/>
                </a:solidFill>
                <a:effectLst>
                  <a:outerShdw blurRad="76200" dist="50800" dir="5400000" algn="tl" rotWithShape="0">
                    <a:srgbClr val="000000">
                      <a:alpha val="65000"/>
                    </a:srgbClr>
                  </a:outerShdw>
                </a:effectLst>
              </a:rPr>
              <a:t>专题</a:t>
            </a:r>
            <a:r>
              <a:rPr lang="en-US" altLang="zh-CN" sz="5400" b="1" cap="none" spc="50" smtClean="0">
                <a:ln w="11430"/>
                <a:solidFill>
                  <a:srgbClr val="FF0000"/>
                </a:solidFill>
                <a:effectLst>
                  <a:outerShdw blurRad="76200" dist="50800" dir="5400000" algn="tl" rotWithShape="0">
                    <a:srgbClr val="000000">
                      <a:alpha val="65000"/>
                    </a:srgbClr>
                  </a:outerShdw>
                </a:effectLst>
              </a:rPr>
              <a:t>02 </a:t>
            </a:r>
            <a:r>
              <a:rPr lang="zh-CN" altLang="en-US" sz="5400" b="1" cap="none" spc="50" smtClean="0">
                <a:ln w="11430"/>
                <a:solidFill>
                  <a:srgbClr val="FF0000"/>
                </a:solidFill>
                <a:effectLst>
                  <a:outerShdw blurRad="76200" dist="50800" dir="5400000" algn="tl" rotWithShape="0">
                    <a:srgbClr val="000000">
                      <a:alpha val="65000"/>
                    </a:srgbClr>
                  </a:outerShdw>
                </a:effectLst>
              </a:rPr>
              <a:t>史料实证</a:t>
            </a:r>
            <a:endParaRPr lang="zh-CN" altLang="en-US" sz="5400" b="1" cap="none" spc="50">
              <a:ln w="11430"/>
              <a:solidFill>
                <a:srgbClr val="FF0000"/>
              </a:solidFill>
              <a:effectLst>
                <a:outerShdw blurRad="76200" dist="50800" dir="5400000" algn="tl" rotWithShape="0">
                  <a:srgbClr val="000000">
                    <a:alpha val="65000"/>
                  </a:srgbClr>
                </a:outerShdw>
              </a:effectLst>
            </a:endParaRPr>
          </a:p>
        </p:txBody>
      </p:sp>
      <p:pic>
        <p:nvPicPr>
          <p:cNvPr id="4" name="Picture 2"/>
          <p:cNvPicPr>
            <a:picLocks noChangeAspect="1" noChangeArrowheads="1"/>
          </p:cNvPicPr>
          <p:nvPr/>
        </p:nvPicPr>
        <p:blipFill>
          <a:blip r:embed="rId3">
            <a:lum bright="10000"/>
          </a:blip>
          <a:stretch>
            <a:fillRect/>
          </a:stretch>
        </p:blipFill>
        <p:spPr bwMode="auto">
          <a:xfrm rot="21435888">
            <a:off x="64386" y="785133"/>
            <a:ext cx="2117271" cy="2749037"/>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tretch>
            <a:fillRect/>
          </a:stretch>
        </p:blipFill>
        <p:spPr bwMode="auto">
          <a:xfrm>
            <a:off x="282763" y="2096151"/>
            <a:ext cx="3810532" cy="5077534"/>
          </a:xfrm>
          <a:prstGeom prst="rect">
            <a:avLst/>
          </a:prstGeom>
          <a:noFill/>
        </p:spPr>
      </p:pic>
      <p:pic>
        <p:nvPicPr>
          <p:cNvPr id="1030" name="Picture 6"/>
          <p:cNvPicPr>
            <a:picLocks noChangeAspect="1" noChangeArrowheads="1"/>
          </p:cNvPicPr>
          <p:nvPr/>
        </p:nvPicPr>
        <p:blipFill>
          <a:blip r:embed="rId5"/>
          <a:stretch>
            <a:fillRect/>
          </a:stretch>
        </p:blipFill>
        <p:spPr bwMode="auto">
          <a:xfrm>
            <a:off x="1502228" y="1979004"/>
            <a:ext cx="1387929" cy="1913999"/>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tretch>
            <a:fillRect/>
          </a:stretch>
        </p:blipFill>
        <p:spPr bwMode="auto">
          <a:xfrm>
            <a:off x="804200" y="3494313"/>
            <a:ext cx="2388033" cy="1323977"/>
          </a:xfrm>
          <a:prstGeom prst="rect">
            <a:avLst/>
          </a:prstGeom>
          <a:noFill/>
          <a:ln w="9525">
            <a:noFill/>
            <a:miter lim="800000"/>
            <a:headEnd/>
            <a:tailEnd/>
          </a:ln>
          <a:effectLst/>
        </p:spPr>
      </p:pic>
      <p:sp>
        <p:nvSpPr>
          <p:cNvPr id="35" name="TextBox 34"/>
          <p:cNvSpPr txBox="1"/>
          <p:nvPr/>
        </p:nvSpPr>
        <p:spPr>
          <a:xfrm>
            <a:off x="790195" y="3788228"/>
            <a:ext cx="461665" cy="642257"/>
          </a:xfrm>
          <a:prstGeom prst="rect">
            <a:avLst/>
          </a:prstGeom>
          <a:noFill/>
        </p:spPr>
        <p:txBody>
          <a:bodyPr vert="eaVert" wrap="square" rtlCol="0">
            <a:spAutoFit/>
          </a:bodyPr>
          <a:lstStyle/>
          <a:p>
            <a:r>
              <a:rPr lang="zh-CN" altLang="en-US" smtClean="0">
                <a:solidFill>
                  <a:schemeClr val="bg1"/>
                </a:solidFill>
              </a:rPr>
              <a:t>砖画</a:t>
            </a:r>
            <a:endParaRPr lang="zh-CN" altLang="en-US">
              <a:solidFill>
                <a:schemeClr val="bg1"/>
              </a:solidFill>
            </a:endParaRPr>
          </a:p>
        </p:txBody>
      </p:sp>
      <p:sp>
        <p:nvSpPr>
          <p:cNvPr id="40" name="TextBox 39"/>
          <p:cNvSpPr txBox="1"/>
          <p:nvPr/>
        </p:nvSpPr>
        <p:spPr>
          <a:xfrm>
            <a:off x="393456" y="2525486"/>
            <a:ext cx="738664" cy="642257"/>
          </a:xfrm>
          <a:prstGeom prst="rect">
            <a:avLst/>
          </a:prstGeom>
          <a:noFill/>
        </p:spPr>
        <p:txBody>
          <a:bodyPr vert="eaVert" wrap="square" rtlCol="0">
            <a:spAutoFit/>
          </a:bodyPr>
          <a:lstStyle/>
          <a:p>
            <a:r>
              <a:rPr lang="zh-CN" altLang="en-US" smtClean="0">
                <a:solidFill>
                  <a:schemeClr val="bg1"/>
                </a:solidFill>
              </a:rPr>
              <a:t>实物</a:t>
            </a:r>
            <a:endParaRPr lang="en-US" altLang="zh-CN" smtClean="0">
              <a:solidFill>
                <a:schemeClr val="bg1"/>
              </a:solidFill>
            </a:endParaRPr>
          </a:p>
          <a:p>
            <a:endParaRPr lang="zh-CN" altLang="en-US">
              <a:solidFill>
                <a:schemeClr val="bg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9" grpId="0" bldLvl="0" animBg="1"/>
      <p:bldP spid="31" grpId="0"/>
      <p:bldP spid="34" grpId="0" bldLvl="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107885" y="1964526"/>
            <a:ext cx="4477432" cy="1721287"/>
            <a:chOff x="1107885" y="1964526"/>
            <a:chExt cx="4477432" cy="1721287"/>
          </a:xfrm>
        </p:grpSpPr>
        <p:pic>
          <p:nvPicPr>
            <p:cNvPr id="3" name="图片 2"/>
            <p:cNvPicPr>
              <a:picLocks noChangeAspect="1"/>
            </p:cNvPicPr>
            <p:nvPr/>
          </p:nvPicPr>
          <p:blipFill>
            <a:blip r:embed="rId1"/>
            <a:srcRect t="55896"/>
            <a:stretch>
              <a:fillRect/>
            </a:stretch>
          </p:blipFill>
          <p:spPr>
            <a:xfrm>
              <a:off x="2547101" y="3360952"/>
              <a:ext cx="2729076" cy="202019"/>
            </a:xfrm>
            <a:prstGeom prst="rect">
              <a:avLst/>
            </a:prstGeom>
          </p:spPr>
        </p:pic>
        <p:sp>
          <p:nvSpPr>
            <p:cNvPr id="4" name="矩形 3"/>
            <p:cNvSpPr/>
            <p:nvPr/>
          </p:nvSpPr>
          <p:spPr>
            <a:xfrm>
              <a:off x="2469789" y="2331612"/>
              <a:ext cx="3115528" cy="1047741"/>
            </a:xfrm>
            <a:prstGeom prst="rect">
              <a:avLst/>
            </a:prstGeom>
            <a:gradFill>
              <a:gsLst>
                <a:gs pos="100000">
                  <a:srgbClr val="FC9103"/>
                </a:gs>
                <a:gs pos="47000">
                  <a:srgbClr val="F45921"/>
                </a:gs>
                <a:gs pos="0">
                  <a:srgbClr val="CC3D0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10" name="图片 9"/>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1677341" y="2758392"/>
              <a:ext cx="1721287" cy="133555"/>
            </a:xfrm>
            <a:prstGeom prst="rect">
              <a:avLst/>
            </a:prstGeom>
          </p:spPr>
        </p:pic>
        <p:pic>
          <p:nvPicPr>
            <p:cNvPr id="11" name="图片 10"/>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16200000" flipH="1">
              <a:off x="314019" y="2758392"/>
              <a:ext cx="1721287" cy="133555"/>
            </a:xfrm>
            <a:prstGeom prst="rect">
              <a:avLst/>
            </a:prstGeom>
          </p:spPr>
        </p:pic>
        <p:sp>
          <p:nvSpPr>
            <p:cNvPr id="101" name="文本框 100"/>
            <p:cNvSpPr txBox="1"/>
            <p:nvPr/>
          </p:nvSpPr>
          <p:spPr>
            <a:xfrm>
              <a:off x="1427800" y="2404372"/>
              <a:ext cx="741702" cy="769441"/>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400">
                  <a:ln w="15875">
                    <a:noFill/>
                  </a:ln>
                  <a:solidFill>
                    <a:srgbClr val="F45921"/>
                  </a:solidFill>
                  <a:latin typeface="Impact" panose="020B0806030902050204" pitchFamily="34" charset="0"/>
                </a:rPr>
                <a:t>01</a:t>
              </a:r>
              <a:endParaRPr lang="zh-CN" altLang="en-US" sz="4400">
                <a:ln w="15875">
                  <a:noFill/>
                </a:ln>
                <a:solidFill>
                  <a:srgbClr val="F45921"/>
                </a:solidFill>
                <a:latin typeface="Impact" panose="020B0806030902050204" pitchFamily="34" charset="0"/>
              </a:endParaRPr>
            </a:p>
          </p:txBody>
        </p:sp>
        <p:grpSp>
          <p:nvGrpSpPr>
            <p:cNvPr id="13" name="组合 12"/>
            <p:cNvGrpSpPr/>
            <p:nvPr/>
          </p:nvGrpSpPr>
          <p:grpSpPr>
            <a:xfrm>
              <a:off x="2185507" y="2678303"/>
              <a:ext cx="163496" cy="163496"/>
              <a:chOff x="4746321" y="3768630"/>
              <a:chExt cx="422370" cy="422370"/>
            </a:xfrm>
          </p:grpSpPr>
          <p:sp>
            <p:nvSpPr>
              <p:cNvPr id="99" name="椭圆 98"/>
              <p:cNvSpPr/>
              <p:nvPr/>
            </p:nvSpPr>
            <p:spPr>
              <a:xfrm>
                <a:off x="4746321" y="3768630"/>
                <a:ext cx="422370" cy="42237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0" name="任意多边形 15"/>
              <p:cNvSpPr/>
              <p:nvPr/>
            </p:nvSpPr>
            <p:spPr>
              <a:xfrm rot="18900000" flipH="1">
                <a:off x="4830073" y="3880829"/>
                <a:ext cx="197973" cy="197973"/>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7" name="文本框 96"/>
            <p:cNvSpPr txBox="1"/>
            <p:nvPr/>
          </p:nvSpPr>
          <p:spPr>
            <a:xfrm>
              <a:off x="3109730" y="2521852"/>
              <a:ext cx="1826141" cy="584775"/>
            </a:xfrm>
            <a:prstGeom prst="rect">
              <a:avLst/>
            </a:prstGeom>
            <a:noFill/>
          </p:spPr>
          <p:txBody>
            <a:bodyPr wrap="none" rtlCol="0">
              <a:spAutoFit/>
            </a:bodyPr>
            <a:lstStyle>
              <a:defPPr>
                <a:defRPr lang="zh-CN"/>
              </a:defPPr>
              <a:lvl1pPr>
                <a:defRPr sz="4500" b="1">
                  <a:solidFill>
                    <a:srgbClr val="C00000"/>
                  </a:solidFill>
                  <a:latin typeface="+mj-ea"/>
                  <a:ea typeface="+mj-ea"/>
                </a:defRPr>
              </a:lvl1pPr>
            </a:lstStyle>
            <a:p>
              <a:r>
                <a:rPr lang="zh-CN" altLang="en-US" sz="3200" smtClean="0">
                  <a:solidFill>
                    <a:schemeClr val="bg1"/>
                  </a:solidFill>
                </a:rPr>
                <a:t>概念解读</a:t>
              </a:r>
              <a:endParaRPr lang="zh-CN" altLang="en-US" sz="3200">
                <a:solidFill>
                  <a:schemeClr val="bg1"/>
                </a:solidFill>
              </a:endParaRPr>
            </a:p>
          </p:txBody>
        </p:sp>
      </p:grpSp>
      <p:grpSp>
        <p:nvGrpSpPr>
          <p:cNvPr id="109" name="组合 108"/>
          <p:cNvGrpSpPr/>
          <p:nvPr/>
        </p:nvGrpSpPr>
        <p:grpSpPr>
          <a:xfrm>
            <a:off x="6606685" y="1964526"/>
            <a:ext cx="4477434" cy="1721287"/>
            <a:chOff x="6606685" y="1964526"/>
            <a:chExt cx="4477434" cy="1721287"/>
          </a:xfrm>
        </p:grpSpPr>
        <p:pic>
          <p:nvPicPr>
            <p:cNvPr id="15" name="图片 14"/>
            <p:cNvPicPr>
              <a:picLocks noChangeAspect="1"/>
            </p:cNvPicPr>
            <p:nvPr/>
          </p:nvPicPr>
          <p:blipFill>
            <a:blip r:embed="rId1"/>
            <a:srcRect t="55896"/>
            <a:stretch>
              <a:fillRect/>
            </a:stretch>
          </p:blipFill>
          <p:spPr>
            <a:xfrm flipH="1">
              <a:off x="6915826" y="3360952"/>
              <a:ext cx="2729076" cy="202019"/>
            </a:xfrm>
            <a:prstGeom prst="rect">
              <a:avLst/>
            </a:prstGeom>
          </p:spPr>
        </p:pic>
        <p:sp>
          <p:nvSpPr>
            <p:cNvPr id="16" name="矩形 15"/>
            <p:cNvSpPr/>
            <p:nvPr/>
          </p:nvSpPr>
          <p:spPr>
            <a:xfrm flipH="1">
              <a:off x="6606685" y="2331612"/>
              <a:ext cx="3115529" cy="1047741"/>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18" name="图片 17"/>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16200000" flipH="1">
              <a:off x="8793377" y="2758392"/>
              <a:ext cx="1721287" cy="133555"/>
            </a:xfrm>
            <a:prstGeom prst="rect">
              <a:avLst/>
            </a:prstGeom>
          </p:spPr>
        </p:pic>
        <p:pic>
          <p:nvPicPr>
            <p:cNvPr id="19" name="图片 18"/>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10156698" y="2758392"/>
              <a:ext cx="1721287" cy="133555"/>
            </a:xfrm>
            <a:prstGeom prst="rect">
              <a:avLst/>
            </a:prstGeom>
          </p:spPr>
        </p:pic>
        <p:sp>
          <p:nvSpPr>
            <p:cNvPr id="90" name="文本框 89"/>
            <p:cNvSpPr txBox="1"/>
            <p:nvPr/>
          </p:nvSpPr>
          <p:spPr>
            <a:xfrm flipH="1">
              <a:off x="9969159" y="2404372"/>
              <a:ext cx="823571" cy="769441"/>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400">
                  <a:ln w="15875">
                    <a:noFill/>
                  </a:ln>
                  <a:solidFill>
                    <a:srgbClr val="01ACBE"/>
                  </a:solidFill>
                  <a:latin typeface="Impact" panose="020B0806030902050204" pitchFamily="34" charset="0"/>
                </a:rPr>
                <a:t>02</a:t>
              </a:r>
              <a:endParaRPr lang="zh-CN" altLang="en-US" sz="4400">
                <a:ln w="15875">
                  <a:noFill/>
                </a:ln>
                <a:solidFill>
                  <a:srgbClr val="01ACBE"/>
                </a:solidFill>
                <a:latin typeface="Impact" panose="020B0806030902050204" pitchFamily="34" charset="0"/>
              </a:endParaRPr>
            </a:p>
          </p:txBody>
        </p:sp>
        <p:grpSp>
          <p:nvGrpSpPr>
            <p:cNvPr id="21" name="组合 20"/>
            <p:cNvGrpSpPr/>
            <p:nvPr/>
          </p:nvGrpSpPr>
          <p:grpSpPr>
            <a:xfrm flipH="1">
              <a:off x="9842999" y="2678303"/>
              <a:ext cx="163496" cy="163496"/>
              <a:chOff x="4746321" y="3768630"/>
              <a:chExt cx="422370" cy="422370"/>
            </a:xfrm>
          </p:grpSpPr>
          <p:sp>
            <p:nvSpPr>
              <p:cNvPr id="88" name="椭圆 87"/>
              <p:cNvSpPr/>
              <p:nvPr/>
            </p:nvSpPr>
            <p:spPr>
              <a:xfrm>
                <a:off x="4746321" y="3768630"/>
                <a:ext cx="422370" cy="422370"/>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任意多边形 116"/>
              <p:cNvSpPr/>
              <p:nvPr/>
            </p:nvSpPr>
            <p:spPr>
              <a:xfrm rot="18900000" flipH="1">
                <a:off x="4830073" y="3880829"/>
                <a:ext cx="197973" cy="197973"/>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6" name="文本框 85"/>
            <p:cNvSpPr txBox="1"/>
            <p:nvPr/>
          </p:nvSpPr>
          <p:spPr>
            <a:xfrm>
              <a:off x="6969730" y="2521852"/>
              <a:ext cx="2236510" cy="584775"/>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mtClean="0"/>
                <a:t>现状与对策</a:t>
              </a:r>
              <a:endParaRPr lang="zh-CN" altLang="en-US"/>
            </a:p>
          </p:txBody>
        </p:sp>
      </p:grpSp>
      <p:grpSp>
        <p:nvGrpSpPr>
          <p:cNvPr id="23" name="组合 22"/>
          <p:cNvGrpSpPr/>
          <p:nvPr/>
        </p:nvGrpSpPr>
        <p:grpSpPr>
          <a:xfrm>
            <a:off x="1107885" y="4110419"/>
            <a:ext cx="4476014" cy="1721288"/>
            <a:chOff x="1176867" y="1109289"/>
            <a:chExt cx="4476014" cy="1721287"/>
          </a:xfrm>
        </p:grpSpPr>
        <p:pic>
          <p:nvPicPr>
            <p:cNvPr id="67" name="图片 66"/>
            <p:cNvPicPr>
              <a:picLocks noChangeAspect="1"/>
            </p:cNvPicPr>
            <p:nvPr/>
          </p:nvPicPr>
          <p:blipFill>
            <a:blip r:embed="rId1"/>
            <a:srcRect t="55896"/>
            <a:stretch>
              <a:fillRect/>
            </a:stretch>
          </p:blipFill>
          <p:spPr>
            <a:xfrm>
              <a:off x="2616083" y="2505715"/>
              <a:ext cx="2729076" cy="202018"/>
            </a:xfrm>
            <a:prstGeom prst="rect">
              <a:avLst/>
            </a:prstGeom>
          </p:spPr>
        </p:pic>
        <p:sp>
          <p:nvSpPr>
            <p:cNvPr id="68" name="矩形 67"/>
            <p:cNvSpPr/>
            <p:nvPr/>
          </p:nvSpPr>
          <p:spPr>
            <a:xfrm>
              <a:off x="2538770" y="1476375"/>
              <a:ext cx="3114111" cy="1047741"/>
            </a:xfrm>
            <a:prstGeom prst="rect">
              <a:avLst/>
            </a:prstGeom>
            <a:gradFill>
              <a:gsLst>
                <a:gs pos="100000">
                  <a:srgbClr val="FFC000"/>
                </a:gs>
                <a:gs pos="47000">
                  <a:srgbClr val="FB921D"/>
                </a:gs>
                <a:gs pos="0">
                  <a:srgbClr val="D2700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70" name="图片 69"/>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1746322" y="1903155"/>
              <a:ext cx="1721287" cy="133555"/>
            </a:xfrm>
            <a:prstGeom prst="rect">
              <a:avLst/>
            </a:prstGeom>
          </p:spPr>
        </p:pic>
        <p:pic>
          <p:nvPicPr>
            <p:cNvPr id="71" name="图片 70"/>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16200000" flipH="1">
              <a:off x="383001" y="1903155"/>
              <a:ext cx="1721287" cy="133555"/>
            </a:xfrm>
            <a:prstGeom prst="rect">
              <a:avLst/>
            </a:prstGeom>
          </p:spPr>
        </p:pic>
        <p:sp>
          <p:nvSpPr>
            <p:cNvPr id="79" name="文本框 78"/>
            <p:cNvSpPr txBox="1"/>
            <p:nvPr/>
          </p:nvSpPr>
          <p:spPr>
            <a:xfrm>
              <a:off x="1470371" y="1549134"/>
              <a:ext cx="794526" cy="769441"/>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400">
                  <a:ln w="15875">
                    <a:noFill/>
                  </a:ln>
                  <a:solidFill>
                    <a:srgbClr val="FFC000"/>
                  </a:solidFill>
                  <a:latin typeface="Impact" panose="020B0806030902050204" pitchFamily="34" charset="0"/>
                </a:rPr>
                <a:t>03</a:t>
              </a:r>
              <a:endParaRPr lang="zh-CN" altLang="en-US" sz="4400">
                <a:ln w="15875">
                  <a:noFill/>
                </a:ln>
                <a:solidFill>
                  <a:srgbClr val="FFC000"/>
                </a:solidFill>
                <a:latin typeface="Impact" panose="020B0806030902050204" pitchFamily="34" charset="0"/>
              </a:endParaRPr>
            </a:p>
          </p:txBody>
        </p:sp>
        <p:grpSp>
          <p:nvGrpSpPr>
            <p:cNvPr id="73" name="组合 72"/>
            <p:cNvGrpSpPr/>
            <p:nvPr/>
          </p:nvGrpSpPr>
          <p:grpSpPr>
            <a:xfrm>
              <a:off x="2254489" y="1823065"/>
              <a:ext cx="163496" cy="163496"/>
              <a:chOff x="4746321" y="3768630"/>
              <a:chExt cx="422370" cy="422370"/>
            </a:xfrm>
          </p:grpSpPr>
          <p:sp>
            <p:nvSpPr>
              <p:cNvPr id="77" name="椭圆 76"/>
              <p:cNvSpPr/>
              <p:nvPr/>
            </p:nvSpPr>
            <p:spPr>
              <a:xfrm>
                <a:off x="4746321" y="3768630"/>
                <a:ext cx="422370" cy="4223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任意多边形 136"/>
              <p:cNvSpPr/>
              <p:nvPr/>
            </p:nvSpPr>
            <p:spPr>
              <a:xfrm rot="18900000" flipH="1">
                <a:off x="4830073" y="3880829"/>
                <a:ext cx="197973" cy="197973"/>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5" name="文本框 74"/>
            <p:cNvSpPr txBox="1"/>
            <p:nvPr/>
          </p:nvSpPr>
          <p:spPr>
            <a:xfrm>
              <a:off x="3329502" y="1732135"/>
              <a:ext cx="1826141" cy="584775"/>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mtClean="0"/>
                <a:t>例题讲解</a:t>
              </a:r>
              <a:endParaRPr lang="zh-CN" altLang="en-US"/>
            </a:p>
          </p:txBody>
        </p:sp>
      </p:grpSp>
      <p:grpSp>
        <p:nvGrpSpPr>
          <p:cNvPr id="24" name="组合 23"/>
          <p:cNvGrpSpPr/>
          <p:nvPr/>
        </p:nvGrpSpPr>
        <p:grpSpPr>
          <a:xfrm>
            <a:off x="6635716" y="4110419"/>
            <a:ext cx="4448402" cy="1721287"/>
            <a:chOff x="6704698" y="3474601"/>
            <a:chExt cx="4448402" cy="1721287"/>
          </a:xfrm>
        </p:grpSpPr>
        <p:pic>
          <p:nvPicPr>
            <p:cNvPr id="48" name="图片 47"/>
            <p:cNvPicPr>
              <a:picLocks noChangeAspect="1"/>
            </p:cNvPicPr>
            <p:nvPr/>
          </p:nvPicPr>
          <p:blipFill>
            <a:blip r:embed="rId1"/>
            <a:srcRect t="55896"/>
            <a:stretch>
              <a:fillRect/>
            </a:stretch>
          </p:blipFill>
          <p:spPr>
            <a:xfrm flipH="1">
              <a:off x="6984808" y="4871027"/>
              <a:ext cx="2729076" cy="202018"/>
            </a:xfrm>
            <a:prstGeom prst="rect">
              <a:avLst/>
            </a:prstGeom>
          </p:spPr>
        </p:pic>
        <p:sp>
          <p:nvSpPr>
            <p:cNvPr id="49" name="矩形 48"/>
            <p:cNvSpPr/>
            <p:nvPr/>
          </p:nvSpPr>
          <p:spPr>
            <a:xfrm flipH="1">
              <a:off x="6704698" y="3841687"/>
              <a:ext cx="3086498" cy="1047741"/>
            </a:xfrm>
            <a:prstGeom prst="rect">
              <a:avLst/>
            </a:prstGeom>
            <a:gradFill>
              <a:gsLst>
                <a:gs pos="47000">
                  <a:srgbClr val="25B476"/>
                </a:gs>
                <a:gs pos="96104">
                  <a:srgbClr val="92D050"/>
                </a:gs>
                <a:gs pos="0">
                  <a:srgbClr val="1C86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1" name="图片 50"/>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16200000" flipH="1">
              <a:off x="8862358" y="4268467"/>
              <a:ext cx="1721287" cy="133555"/>
            </a:xfrm>
            <a:prstGeom prst="rect">
              <a:avLst/>
            </a:prstGeom>
          </p:spPr>
        </p:pic>
        <p:pic>
          <p:nvPicPr>
            <p:cNvPr id="52" name="图片 51"/>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10225679" y="4268467"/>
              <a:ext cx="1721287" cy="133555"/>
            </a:xfrm>
            <a:prstGeom prst="rect">
              <a:avLst/>
            </a:prstGeom>
          </p:spPr>
        </p:pic>
        <p:sp>
          <p:nvSpPr>
            <p:cNvPr id="60" name="文本框 59"/>
            <p:cNvSpPr txBox="1"/>
            <p:nvPr/>
          </p:nvSpPr>
          <p:spPr>
            <a:xfrm flipH="1">
              <a:off x="10009611" y="3914445"/>
              <a:ext cx="905440" cy="769441"/>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400">
                  <a:ln w="15875">
                    <a:noFill/>
                  </a:ln>
                  <a:solidFill>
                    <a:srgbClr val="25B476"/>
                  </a:solidFill>
                  <a:latin typeface="Impact" panose="020B0806030902050204" pitchFamily="34" charset="0"/>
                </a:rPr>
                <a:t>04</a:t>
              </a:r>
              <a:endParaRPr lang="zh-CN" altLang="en-US" sz="4400">
                <a:ln w="15875">
                  <a:noFill/>
                </a:ln>
                <a:solidFill>
                  <a:srgbClr val="25B476"/>
                </a:solidFill>
                <a:latin typeface="Impact" panose="020B0806030902050204" pitchFamily="34" charset="0"/>
              </a:endParaRPr>
            </a:p>
          </p:txBody>
        </p:sp>
        <p:grpSp>
          <p:nvGrpSpPr>
            <p:cNvPr id="54" name="组合 53"/>
            <p:cNvGrpSpPr/>
            <p:nvPr/>
          </p:nvGrpSpPr>
          <p:grpSpPr>
            <a:xfrm flipH="1">
              <a:off x="9911982" y="4188377"/>
              <a:ext cx="163496" cy="163496"/>
              <a:chOff x="4746321" y="3768630"/>
              <a:chExt cx="422370" cy="422370"/>
            </a:xfrm>
          </p:grpSpPr>
          <p:sp>
            <p:nvSpPr>
              <p:cNvPr id="58" name="椭圆 57"/>
              <p:cNvSpPr/>
              <p:nvPr/>
            </p:nvSpPr>
            <p:spPr>
              <a:xfrm>
                <a:off x="4746321" y="3768630"/>
                <a:ext cx="422370" cy="42237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 name="任意多边形 179"/>
              <p:cNvSpPr/>
              <p:nvPr/>
            </p:nvSpPr>
            <p:spPr>
              <a:xfrm rot="18900000" flipH="1">
                <a:off x="4830073" y="3880829"/>
                <a:ext cx="197973" cy="197973"/>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6" name="文本框 55"/>
            <p:cNvSpPr txBox="1"/>
            <p:nvPr/>
          </p:nvSpPr>
          <p:spPr>
            <a:xfrm>
              <a:off x="7370326" y="4081021"/>
              <a:ext cx="3093909" cy="584775"/>
            </a:xfrm>
            <a:prstGeom prst="rect">
              <a:avLst/>
            </a:prstGeom>
            <a:noFill/>
          </p:spPr>
          <p:txBody>
            <a:bodyPr wrap="square" rtlCol="0">
              <a:spAutoFit/>
            </a:bodyPr>
            <a:lstStyle>
              <a:defPPr>
                <a:defRPr lang="zh-CN"/>
              </a:defPPr>
              <a:lvl1pPr>
                <a:defRPr sz="3200" b="1">
                  <a:solidFill>
                    <a:schemeClr val="bg1"/>
                  </a:solidFill>
                  <a:latin typeface="+mj-ea"/>
                  <a:ea typeface="+mj-ea"/>
                </a:defRPr>
              </a:lvl1pPr>
            </a:lstStyle>
            <a:p>
              <a:r>
                <a:rPr lang="zh-CN" altLang="en-US" smtClean="0"/>
                <a:t>真题再现</a:t>
              </a:r>
              <a:endParaRPr lang="zh-CN" altLang="en-US"/>
            </a:p>
          </p:txBody>
        </p:sp>
      </p:grpSp>
      <p:grpSp>
        <p:nvGrpSpPr>
          <p:cNvPr id="103" name="组合 102"/>
          <p:cNvGrpSpPr/>
          <p:nvPr/>
        </p:nvGrpSpPr>
        <p:grpSpPr>
          <a:xfrm>
            <a:off x="1174662" y="445676"/>
            <a:ext cx="1415772" cy="1078855"/>
            <a:chOff x="4743772" y="545529"/>
            <a:chExt cx="1415772" cy="1078855"/>
          </a:xfrm>
        </p:grpSpPr>
        <p:sp>
          <p:nvSpPr>
            <p:cNvPr id="106" name="文本框 105"/>
            <p:cNvSpPr txBox="1"/>
            <p:nvPr/>
          </p:nvSpPr>
          <p:spPr>
            <a:xfrm>
              <a:off x="4743772" y="545529"/>
              <a:ext cx="1415772" cy="830997"/>
            </a:xfrm>
            <a:prstGeom prst="rect">
              <a:avLst/>
            </a:prstGeom>
            <a:noFill/>
          </p:spPr>
          <p:txBody>
            <a:bodyPr wrap="none" rtlCol="0">
              <a:spAutoFit/>
            </a:bodyPr>
            <a:lstStyle/>
            <a:p>
              <a:r>
                <a:rPr lang="zh-CN" altLang="en-US" sz="4800" b="1">
                  <a:latin typeface="+mj-ea"/>
                  <a:ea typeface="+mj-ea"/>
                </a:rPr>
                <a:t>目录</a:t>
              </a:r>
              <a:endParaRPr lang="zh-CN" altLang="en-US" sz="4800" b="1">
                <a:latin typeface="+mj-ea"/>
                <a:ea typeface="+mj-ea"/>
              </a:endParaRPr>
            </a:p>
          </p:txBody>
        </p:sp>
        <p:sp>
          <p:nvSpPr>
            <p:cNvPr id="107" name="文本框 106"/>
            <p:cNvSpPr txBox="1"/>
            <p:nvPr/>
          </p:nvSpPr>
          <p:spPr>
            <a:xfrm>
              <a:off x="4809884" y="1178108"/>
              <a:ext cx="1349087" cy="446276"/>
            </a:xfrm>
            <a:prstGeom prst="rect">
              <a:avLst/>
            </a:prstGeom>
            <a:noFill/>
          </p:spPr>
          <p:txBody>
            <a:bodyPr wrap="none" rtlCol="0">
              <a:spAutoFit/>
            </a:bodyPr>
            <a:lstStyle>
              <a:defPPr>
                <a:defRPr lang="zh-CN"/>
              </a:defPPr>
              <a:lvl1pPr>
                <a:defRPr b="1">
                  <a:solidFill>
                    <a:schemeClr val="bg1">
                      <a:lumMod val="75000"/>
                    </a:schemeClr>
                  </a:solidFill>
                </a:defRPr>
              </a:lvl1pPr>
            </a:lstStyle>
            <a:p>
              <a:r>
                <a:rPr lang="en-US" altLang="zh-CN" sz="2300" b="0">
                  <a:solidFill>
                    <a:schemeClr val="tx1"/>
                  </a:solidFill>
                </a:rPr>
                <a:t>CONTENT</a:t>
              </a:r>
              <a:endParaRPr lang="zh-CN" altLang="en-US" sz="2300" b="0">
                <a:solidFill>
                  <a:schemeClr val="tx1"/>
                </a:solidFill>
              </a:endParaRPr>
            </a:p>
          </p:txBody>
        </p:sp>
      </p:grpSp>
      <p:sp>
        <p:nvSpPr>
          <p:cNvPr id="110" name="椭圆 109"/>
          <p:cNvSpPr>
            <a:spLocks noChangeAspect="1"/>
          </p:cNvSpPr>
          <p:nvPr/>
        </p:nvSpPr>
        <p:spPr>
          <a:xfrm>
            <a:off x="2523478" y="1237833"/>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p:nvSpPr>
        <p:spPr>
          <a:xfrm>
            <a:off x="2862559" y="1237833"/>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a:spLocks noChangeAspect="1"/>
          </p:cNvSpPr>
          <p:nvPr/>
        </p:nvSpPr>
        <p:spPr>
          <a:xfrm>
            <a:off x="3202880" y="1237833"/>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a:spLocks noChangeAspect="1"/>
          </p:cNvSpPr>
          <p:nvPr/>
        </p:nvSpPr>
        <p:spPr>
          <a:xfrm>
            <a:off x="3543201" y="1237833"/>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1000" fill="hold"/>
                                        <p:tgtEl>
                                          <p:spTgt spid="103"/>
                                        </p:tgtEl>
                                        <p:attrNameLst>
                                          <p:attrName>ppt_x</p:attrName>
                                        </p:attrNameLst>
                                      </p:cBhvr>
                                      <p:tavLst>
                                        <p:tav tm="0">
                                          <p:val>
                                            <p:strVal val="#ppt_x"/>
                                          </p:val>
                                        </p:tav>
                                        <p:tav tm="100000">
                                          <p:val>
                                            <p:strVal val="#ppt_x"/>
                                          </p:val>
                                        </p:tav>
                                      </p:tavLst>
                                    </p:anim>
                                    <p:anim calcmode="lin" valueType="num">
                                      <p:cBhvr additive="base">
                                        <p:cTn id="8" dur="1000" fill="hold"/>
                                        <p:tgtEl>
                                          <p:spTgt spid="10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50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750"/>
                                        <p:tgtEl>
                                          <p:spTgt spid="110"/>
                                        </p:tgtEl>
                                      </p:cBhvr>
                                    </p:animEffect>
                                  </p:childTnLst>
                                </p:cTn>
                              </p:par>
                              <p:par>
                                <p:cTn id="12" presetID="42" presetClass="path" presetSubtype="0" decel="30000" fill="hold" grpId="1" nodeType="withEffect">
                                  <p:stCondLst>
                                    <p:cond delay="1500"/>
                                  </p:stCondLst>
                                  <p:childTnLst>
                                    <p:animMotion origin="layout" path="M -6.25E-07 -0.03981 L -6.25E-07 0.14815" pathEditMode="relative" rAng="0" ptsTypes="AA">
                                      <p:cBhvr>
                                        <p:cTn id="13" dur="750" spd="-100000" fill="hold"/>
                                        <p:tgtEl>
                                          <p:spTgt spid="110"/>
                                        </p:tgtEl>
                                        <p:attrNameLst>
                                          <p:attrName>ppt_x</p:attrName>
                                          <p:attrName>ppt_y</p:attrName>
                                        </p:attrNameLst>
                                      </p:cBhvr>
                                      <p:rCtr x="0" y="9398"/>
                                    </p:animMotion>
                                  </p:childTnLst>
                                </p:cTn>
                              </p:par>
                              <p:par>
                                <p:cTn id="14" presetID="42" presetClass="path" presetSubtype="0" accel="30000" decel="30000" fill="hold" grpId="2" nodeType="withEffect">
                                  <p:stCondLst>
                                    <p:cond delay="2250"/>
                                  </p:stCondLst>
                                  <p:childTnLst>
                                    <p:animMotion origin="layout" path="M -6.25E-07 -0.03981 L -6.25E-07 -2.22222E-06" pathEditMode="relative" rAng="0" ptsTypes="AA">
                                      <p:cBhvr>
                                        <p:cTn id="15" dur="750" fill="hold"/>
                                        <p:tgtEl>
                                          <p:spTgt spid="110"/>
                                        </p:tgtEl>
                                        <p:attrNameLst>
                                          <p:attrName>ppt_x</p:attrName>
                                          <p:attrName>ppt_y</p:attrName>
                                        </p:attrNameLst>
                                      </p:cBhvr>
                                      <p:rCtr x="0" y="1991"/>
                                    </p:animMotion>
                                  </p:childTnLst>
                                </p:cTn>
                              </p:par>
                              <p:par>
                                <p:cTn id="16" presetID="10" presetClass="entr" presetSubtype="0" fill="hold" grpId="0" nodeType="withEffect">
                                  <p:stCondLst>
                                    <p:cond delay="165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750"/>
                                        <p:tgtEl>
                                          <p:spTgt spid="111"/>
                                        </p:tgtEl>
                                      </p:cBhvr>
                                    </p:animEffect>
                                  </p:childTnLst>
                                </p:cTn>
                              </p:par>
                              <p:par>
                                <p:cTn id="19" presetID="42" presetClass="path" presetSubtype="0" decel="30000" fill="hold" grpId="1" nodeType="withEffect">
                                  <p:stCondLst>
                                    <p:cond delay="1650"/>
                                  </p:stCondLst>
                                  <p:childTnLst>
                                    <p:animMotion origin="layout" path="M 5E-06 -0.03981 L 5E-06 0.14815" pathEditMode="relative" rAng="0" ptsTypes="AA">
                                      <p:cBhvr>
                                        <p:cTn id="20" dur="750" spd="-100000" fill="hold"/>
                                        <p:tgtEl>
                                          <p:spTgt spid="111"/>
                                        </p:tgtEl>
                                        <p:attrNameLst>
                                          <p:attrName>ppt_x</p:attrName>
                                          <p:attrName>ppt_y</p:attrName>
                                        </p:attrNameLst>
                                      </p:cBhvr>
                                      <p:rCtr x="0" y="9398"/>
                                    </p:animMotion>
                                  </p:childTnLst>
                                </p:cTn>
                              </p:par>
                              <p:par>
                                <p:cTn id="21" presetID="42" presetClass="path" presetSubtype="0" accel="30000" decel="30000" fill="hold" grpId="2" nodeType="withEffect">
                                  <p:stCondLst>
                                    <p:cond delay="2400"/>
                                  </p:stCondLst>
                                  <p:childTnLst>
                                    <p:animMotion origin="layout" path="M 5E-06 -0.03981 L 5E-06 -2.22222E-06" pathEditMode="relative" rAng="0" ptsTypes="AA">
                                      <p:cBhvr>
                                        <p:cTn id="22" dur="750" fill="hold"/>
                                        <p:tgtEl>
                                          <p:spTgt spid="111"/>
                                        </p:tgtEl>
                                        <p:attrNameLst>
                                          <p:attrName>ppt_x</p:attrName>
                                          <p:attrName>ppt_y</p:attrName>
                                        </p:attrNameLst>
                                      </p:cBhvr>
                                      <p:rCtr x="0" y="1991"/>
                                    </p:animMotion>
                                  </p:childTnLst>
                                </p:cTn>
                              </p:par>
                              <p:par>
                                <p:cTn id="23" presetID="10" presetClass="entr" presetSubtype="0" fill="hold" grpId="0" nodeType="withEffect">
                                  <p:stCondLst>
                                    <p:cond delay="180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750"/>
                                        <p:tgtEl>
                                          <p:spTgt spid="112"/>
                                        </p:tgtEl>
                                      </p:cBhvr>
                                    </p:animEffect>
                                  </p:childTnLst>
                                </p:cTn>
                              </p:par>
                              <p:par>
                                <p:cTn id="26" presetID="42" presetClass="path" presetSubtype="0" decel="30000" fill="hold" grpId="1" nodeType="withEffect">
                                  <p:stCondLst>
                                    <p:cond delay="1800"/>
                                  </p:stCondLst>
                                  <p:childTnLst>
                                    <p:animMotion origin="layout" path="M 2.08333E-07 -0.03981 L 2.08333E-07 0.14815" pathEditMode="relative" rAng="0" ptsTypes="AA">
                                      <p:cBhvr>
                                        <p:cTn id="27" dur="750" spd="-100000" fill="hold"/>
                                        <p:tgtEl>
                                          <p:spTgt spid="112"/>
                                        </p:tgtEl>
                                        <p:attrNameLst>
                                          <p:attrName>ppt_x</p:attrName>
                                          <p:attrName>ppt_y</p:attrName>
                                        </p:attrNameLst>
                                      </p:cBhvr>
                                      <p:rCtr x="0" y="9398"/>
                                    </p:animMotion>
                                  </p:childTnLst>
                                </p:cTn>
                              </p:par>
                              <p:par>
                                <p:cTn id="28" presetID="42" presetClass="path" presetSubtype="0" accel="30000" decel="30000" fill="hold" grpId="2" nodeType="withEffect">
                                  <p:stCondLst>
                                    <p:cond delay="2650"/>
                                  </p:stCondLst>
                                  <p:childTnLst>
                                    <p:animMotion origin="layout" path="M 2.08333E-07 -0.03981 L 2.08333E-07 -2.22222E-06" pathEditMode="relative" rAng="0" ptsTypes="AA">
                                      <p:cBhvr>
                                        <p:cTn id="29" dur="750" fill="hold"/>
                                        <p:tgtEl>
                                          <p:spTgt spid="112"/>
                                        </p:tgtEl>
                                        <p:attrNameLst>
                                          <p:attrName>ppt_x</p:attrName>
                                          <p:attrName>ppt_y</p:attrName>
                                        </p:attrNameLst>
                                      </p:cBhvr>
                                      <p:rCtr x="0" y="1991"/>
                                    </p:animMotion>
                                  </p:childTnLst>
                                </p:cTn>
                              </p:par>
                              <p:par>
                                <p:cTn id="30" presetID="10" presetClass="entr" presetSubtype="0" fill="hold" grpId="0" nodeType="withEffect">
                                  <p:stCondLst>
                                    <p:cond delay="195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750"/>
                                        <p:tgtEl>
                                          <p:spTgt spid="113"/>
                                        </p:tgtEl>
                                      </p:cBhvr>
                                    </p:animEffect>
                                  </p:childTnLst>
                                </p:cTn>
                              </p:par>
                              <p:par>
                                <p:cTn id="33" presetID="42" presetClass="path" presetSubtype="0" decel="30000" fill="hold" grpId="1" nodeType="withEffect">
                                  <p:stCondLst>
                                    <p:cond delay="1950"/>
                                  </p:stCondLst>
                                  <p:childTnLst>
                                    <p:animMotion origin="layout" path="M -4.375E-06 -0.03981 L -4.375E-06 0.14815" pathEditMode="relative" rAng="0" ptsTypes="AA">
                                      <p:cBhvr>
                                        <p:cTn id="34" dur="750" spd="-100000" fill="hold"/>
                                        <p:tgtEl>
                                          <p:spTgt spid="113"/>
                                        </p:tgtEl>
                                        <p:attrNameLst>
                                          <p:attrName>ppt_x</p:attrName>
                                          <p:attrName>ppt_y</p:attrName>
                                        </p:attrNameLst>
                                      </p:cBhvr>
                                      <p:rCtr x="0" y="9398"/>
                                    </p:animMotion>
                                  </p:childTnLst>
                                </p:cTn>
                              </p:par>
                              <p:par>
                                <p:cTn id="35" presetID="42" presetClass="path" presetSubtype="0" accel="30000" decel="30000" fill="hold" grpId="2" nodeType="withEffect">
                                  <p:stCondLst>
                                    <p:cond delay="2700"/>
                                  </p:stCondLst>
                                  <p:childTnLst>
                                    <p:animMotion origin="layout" path="M -4.375E-06 -0.03981 L -4.375E-06 -2.22222E-06" pathEditMode="relative" rAng="0" ptsTypes="AA">
                                      <p:cBhvr>
                                        <p:cTn id="36" dur="750" fill="hold"/>
                                        <p:tgtEl>
                                          <p:spTgt spid="113"/>
                                        </p:tgtEl>
                                        <p:attrNameLst>
                                          <p:attrName>ppt_x</p:attrName>
                                          <p:attrName>ppt_y</p:attrName>
                                        </p:attrNameLst>
                                      </p:cBhvr>
                                      <p:rCtr x="0" y="1991"/>
                                    </p:animMotion>
                                  </p:childTnLst>
                                </p:cTn>
                              </p:par>
                            </p:childTnLst>
                          </p:cTn>
                        </p:par>
                        <p:par>
                          <p:cTn id="37" fill="hold">
                            <p:stCondLst>
                              <p:cond delay="1000"/>
                            </p:stCondLst>
                            <p:childTnLst>
                              <p:par>
                                <p:cTn id="38" presetID="2" presetClass="entr" presetSubtype="8" accel="35000" fill="hold" nodeType="afterEffect">
                                  <p:stCondLst>
                                    <p:cond delay="0"/>
                                  </p:stCondLst>
                                  <p:childTnLst>
                                    <p:set>
                                      <p:cBhvr>
                                        <p:cTn id="39" dur="1" fill="hold">
                                          <p:stCondLst>
                                            <p:cond delay="0"/>
                                          </p:stCondLst>
                                        </p:cTn>
                                        <p:tgtEl>
                                          <p:spTgt spid="108"/>
                                        </p:tgtEl>
                                        <p:attrNameLst>
                                          <p:attrName>style.visibility</p:attrName>
                                        </p:attrNameLst>
                                      </p:cBhvr>
                                      <p:to>
                                        <p:strVal val="visible"/>
                                      </p:to>
                                    </p:set>
                                    <p:anim calcmode="lin" valueType="num">
                                      <p:cBhvr additive="base">
                                        <p:cTn id="40" dur="1000" fill="hold"/>
                                        <p:tgtEl>
                                          <p:spTgt spid="108"/>
                                        </p:tgtEl>
                                        <p:attrNameLst>
                                          <p:attrName>ppt_x</p:attrName>
                                        </p:attrNameLst>
                                      </p:cBhvr>
                                      <p:tavLst>
                                        <p:tav tm="0">
                                          <p:val>
                                            <p:strVal val="0-#ppt_w/2"/>
                                          </p:val>
                                        </p:tav>
                                        <p:tav tm="100000">
                                          <p:val>
                                            <p:strVal val="#ppt_x"/>
                                          </p:val>
                                        </p:tav>
                                      </p:tavLst>
                                    </p:anim>
                                    <p:anim calcmode="lin" valueType="num">
                                      <p:cBhvr additive="base">
                                        <p:cTn id="41" dur="1000" fill="hold"/>
                                        <p:tgtEl>
                                          <p:spTgt spid="108"/>
                                        </p:tgtEl>
                                        <p:attrNameLst>
                                          <p:attrName>ppt_y</p:attrName>
                                        </p:attrNameLst>
                                      </p:cBhvr>
                                      <p:tavLst>
                                        <p:tav tm="0">
                                          <p:val>
                                            <p:strVal val="#ppt_y"/>
                                          </p:val>
                                        </p:tav>
                                        <p:tav tm="100000">
                                          <p:val>
                                            <p:strVal val="#ppt_y"/>
                                          </p:val>
                                        </p:tav>
                                      </p:tavLst>
                                    </p:anim>
                                  </p:childTnLst>
                                </p:cTn>
                              </p:par>
                              <p:par>
                                <p:cTn id="42" presetID="2" presetClass="entr" presetSubtype="2" accel="35000" fill="hold" nodeType="withEffect">
                                  <p:stCondLst>
                                    <p:cond delay="0"/>
                                  </p:stCondLst>
                                  <p:childTnLst>
                                    <p:set>
                                      <p:cBhvr>
                                        <p:cTn id="43" dur="1" fill="hold">
                                          <p:stCondLst>
                                            <p:cond delay="0"/>
                                          </p:stCondLst>
                                        </p:cTn>
                                        <p:tgtEl>
                                          <p:spTgt spid="109"/>
                                        </p:tgtEl>
                                        <p:attrNameLst>
                                          <p:attrName>style.visibility</p:attrName>
                                        </p:attrNameLst>
                                      </p:cBhvr>
                                      <p:to>
                                        <p:strVal val="visible"/>
                                      </p:to>
                                    </p:set>
                                    <p:anim calcmode="lin" valueType="num">
                                      <p:cBhvr additive="base">
                                        <p:cTn id="44" dur="1000" fill="hold"/>
                                        <p:tgtEl>
                                          <p:spTgt spid="109"/>
                                        </p:tgtEl>
                                        <p:attrNameLst>
                                          <p:attrName>ppt_x</p:attrName>
                                        </p:attrNameLst>
                                      </p:cBhvr>
                                      <p:tavLst>
                                        <p:tav tm="0">
                                          <p:val>
                                            <p:strVal val="1+#ppt_w/2"/>
                                          </p:val>
                                        </p:tav>
                                        <p:tav tm="100000">
                                          <p:val>
                                            <p:strVal val="#ppt_x"/>
                                          </p:val>
                                        </p:tav>
                                      </p:tavLst>
                                    </p:anim>
                                    <p:anim calcmode="lin" valueType="num">
                                      <p:cBhvr additive="base">
                                        <p:cTn id="45" dur="1000" fill="hold"/>
                                        <p:tgtEl>
                                          <p:spTgt spid="109"/>
                                        </p:tgtEl>
                                        <p:attrNameLst>
                                          <p:attrName>ppt_y</p:attrName>
                                        </p:attrNameLst>
                                      </p:cBhvr>
                                      <p:tavLst>
                                        <p:tav tm="0">
                                          <p:val>
                                            <p:strVal val="#ppt_y"/>
                                          </p:val>
                                        </p:tav>
                                        <p:tav tm="100000">
                                          <p:val>
                                            <p:strVal val="#ppt_y"/>
                                          </p:val>
                                        </p:tav>
                                      </p:tavLst>
                                    </p:anim>
                                  </p:childTnLst>
                                </p:cTn>
                              </p:par>
                              <p:par>
                                <p:cTn id="46" presetID="2" presetClass="entr" presetSubtype="2" accel="3500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1000" fill="hold"/>
                                        <p:tgtEl>
                                          <p:spTgt spid="23"/>
                                        </p:tgtEl>
                                        <p:attrNameLst>
                                          <p:attrName>ppt_x</p:attrName>
                                        </p:attrNameLst>
                                      </p:cBhvr>
                                      <p:tavLst>
                                        <p:tav tm="0">
                                          <p:val>
                                            <p:strVal val="1+#ppt_w/2"/>
                                          </p:val>
                                        </p:tav>
                                        <p:tav tm="100000">
                                          <p:val>
                                            <p:strVal val="#ppt_x"/>
                                          </p:val>
                                        </p:tav>
                                      </p:tavLst>
                                    </p:anim>
                                    <p:anim calcmode="lin" valueType="num">
                                      <p:cBhvr additive="base">
                                        <p:cTn id="49" dur="1000" fill="hold"/>
                                        <p:tgtEl>
                                          <p:spTgt spid="23"/>
                                        </p:tgtEl>
                                        <p:attrNameLst>
                                          <p:attrName>ppt_y</p:attrName>
                                        </p:attrNameLst>
                                      </p:cBhvr>
                                      <p:tavLst>
                                        <p:tav tm="0">
                                          <p:val>
                                            <p:strVal val="#ppt_y"/>
                                          </p:val>
                                        </p:tav>
                                        <p:tav tm="100000">
                                          <p:val>
                                            <p:strVal val="#ppt_y"/>
                                          </p:val>
                                        </p:tav>
                                      </p:tavLst>
                                    </p:anim>
                                  </p:childTnLst>
                                </p:cTn>
                              </p:par>
                              <p:par>
                                <p:cTn id="50" presetID="2" presetClass="entr" presetSubtype="8" accel="3500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1000" fill="hold"/>
                                        <p:tgtEl>
                                          <p:spTgt spid="24"/>
                                        </p:tgtEl>
                                        <p:attrNameLst>
                                          <p:attrName>ppt_x</p:attrName>
                                        </p:attrNameLst>
                                      </p:cBhvr>
                                      <p:tavLst>
                                        <p:tav tm="0">
                                          <p:val>
                                            <p:strVal val="0-#ppt_w/2"/>
                                          </p:val>
                                        </p:tav>
                                        <p:tav tm="100000">
                                          <p:val>
                                            <p:strVal val="#ppt_x"/>
                                          </p:val>
                                        </p:tav>
                                      </p:tavLst>
                                    </p:anim>
                                    <p:anim calcmode="lin" valueType="num">
                                      <p:cBhvr additive="base">
                                        <p:cTn id="5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ldLvl="0" animBg="1"/>
      <p:bldP spid="110" grpId="1" bldLvl="0" animBg="1"/>
      <p:bldP spid="110" grpId="2" bldLvl="0" animBg="1"/>
      <p:bldP spid="111" grpId="0" bldLvl="0" animBg="1"/>
      <p:bldP spid="111" grpId="1" bldLvl="0" animBg="1"/>
      <p:bldP spid="111" grpId="2" bldLvl="0" animBg="1"/>
      <p:bldP spid="112" grpId="0" bldLvl="0" animBg="1"/>
      <p:bldP spid="112" grpId="1" bldLvl="0" animBg="1"/>
      <p:bldP spid="112" grpId="2" bldLvl="0" animBg="1"/>
      <p:bldP spid="113" grpId="0" bldLvl="0" animBg="1"/>
      <p:bldP spid="113" grpId="1" bldLvl="0" animBg="1"/>
      <p:bldP spid="113" grpId="2"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12192000" cy="410547"/>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447453"/>
            <a:ext cx="12192000" cy="410547"/>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029642" y="658476"/>
            <a:ext cx="4132716" cy="901599"/>
            <a:chOff x="4029642" y="658476"/>
            <a:chExt cx="4132716" cy="901599"/>
          </a:xfrm>
        </p:grpSpPr>
        <p:sp>
          <p:nvSpPr>
            <p:cNvPr id="21" name="文本框 20"/>
            <p:cNvSpPr txBox="1"/>
            <p:nvPr/>
          </p:nvSpPr>
          <p:spPr>
            <a:xfrm>
              <a:off x="4029642" y="658476"/>
              <a:ext cx="4132716" cy="461665"/>
            </a:xfrm>
            <a:prstGeom prst="rect">
              <a:avLst/>
            </a:prstGeom>
            <a:noFill/>
          </p:spPr>
          <p:txBody>
            <a:bodyPr wrap="square" rtlCol="0">
              <a:spAutoFit/>
            </a:bodyPr>
            <a:lstStyle/>
            <a:p>
              <a:r>
                <a:rPr lang="en-US" altLang="zh-CN" sz="2400" spc="300">
                  <a:solidFill>
                    <a:srgbClr val="084772"/>
                  </a:solidFill>
                  <a:latin typeface="造字工房悦黑体验版纤细体" pitchFamily="50" charset="-122"/>
                  <a:ea typeface="造字工房悦黑体验版纤细体" pitchFamily="50" charset="-122"/>
                </a:rPr>
                <a:t>THE MAIN CONTENTS</a:t>
              </a:r>
              <a:endParaRPr lang="zh-CN" altLang="en-US" sz="2400" spc="300">
                <a:solidFill>
                  <a:srgbClr val="084772"/>
                </a:solidFill>
                <a:latin typeface="造字工房悦黑体验版纤细体" pitchFamily="50" charset="-122"/>
                <a:ea typeface="造字工房悦黑体验版纤细体" pitchFamily="50" charset="-122"/>
              </a:endParaRPr>
            </a:p>
          </p:txBody>
        </p:sp>
        <p:cxnSp>
          <p:nvCxnSpPr>
            <p:cNvPr id="22" name="直接连接符 21"/>
            <p:cNvCxnSpPr/>
            <p:nvPr/>
          </p:nvCxnSpPr>
          <p:spPr>
            <a:xfrm>
              <a:off x="4053609" y="1191889"/>
              <a:ext cx="4084782" cy="0"/>
            </a:xfrm>
            <a:prstGeom prst="line">
              <a:avLst/>
            </a:prstGeom>
            <a:ln w="19050">
              <a:solidFill>
                <a:srgbClr val="084772"/>
              </a:solidFill>
            </a:ln>
          </p:spPr>
          <p:style>
            <a:lnRef idx="1">
              <a:schemeClr val="accent1"/>
            </a:lnRef>
            <a:fillRef idx="0">
              <a:schemeClr val="accent1"/>
            </a:fillRef>
            <a:effectRef idx="0">
              <a:schemeClr val="accent1"/>
            </a:effectRef>
            <a:fontRef idx="minor">
              <a:schemeClr val="tx1"/>
            </a:fontRef>
          </p:style>
        </p:cxnSp>
        <p:sp>
          <p:nvSpPr>
            <p:cNvPr id="23" name="等腰三角形 22"/>
            <p:cNvSpPr/>
            <p:nvPr/>
          </p:nvSpPr>
          <p:spPr>
            <a:xfrm rot="10800000">
              <a:off x="5882452" y="1191889"/>
              <a:ext cx="427095" cy="368186"/>
            </a:xfrm>
            <a:prstGeom prst="triangle">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302901" y="2422429"/>
            <a:ext cx="4579551" cy="651773"/>
            <a:chOff x="1302901" y="2422429"/>
            <a:chExt cx="4579551" cy="651773"/>
          </a:xfrm>
        </p:grpSpPr>
        <p:sp>
          <p:nvSpPr>
            <p:cNvPr id="24" name="矩形 23"/>
            <p:cNvSpPr/>
            <p:nvPr/>
          </p:nvSpPr>
          <p:spPr>
            <a:xfrm>
              <a:off x="1302901" y="2422429"/>
              <a:ext cx="682917"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157263" y="2422429"/>
              <a:ext cx="3513863"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328821" y="2486705"/>
              <a:ext cx="886449" cy="523220"/>
            </a:xfrm>
            <a:prstGeom prst="rect">
              <a:avLst/>
            </a:prstGeom>
            <a:noFill/>
          </p:spPr>
          <p:txBody>
            <a:bodyPr wrap="square" rtlCol="0">
              <a:spAutoFit/>
            </a:bodyPr>
            <a:lstStyle/>
            <a:p>
              <a:r>
                <a:rPr lang="en-US" altLang="zh-CN" sz="2800" b="1" spc="300">
                  <a:solidFill>
                    <a:srgbClr val="084772"/>
                  </a:solidFill>
                  <a:latin typeface="微软雅黑" panose="020B0503020204020204" charset="-122"/>
                  <a:ea typeface="微软雅黑" panose="020B0503020204020204" charset="-122"/>
                </a:rPr>
                <a:t>01</a:t>
              </a:r>
              <a:endParaRPr lang="zh-CN" altLang="en-US" sz="2800" b="1" spc="300">
                <a:solidFill>
                  <a:srgbClr val="084772"/>
                </a:solidFill>
                <a:latin typeface="微软雅黑" panose="020B0503020204020204" charset="-122"/>
                <a:ea typeface="微软雅黑" panose="020B0503020204020204" charset="-122"/>
              </a:endParaRPr>
            </a:p>
          </p:txBody>
        </p:sp>
        <p:sp>
          <p:nvSpPr>
            <p:cNvPr id="27" name="文本框 26"/>
            <p:cNvSpPr txBox="1"/>
            <p:nvPr/>
          </p:nvSpPr>
          <p:spPr>
            <a:xfrm>
              <a:off x="3048260" y="2494178"/>
              <a:ext cx="2834192" cy="523220"/>
            </a:xfrm>
            <a:prstGeom prst="rect">
              <a:avLst/>
            </a:prstGeom>
            <a:noFill/>
          </p:spPr>
          <p:txBody>
            <a:bodyPr wrap="square" rtlCol="0">
              <a:spAutoFit/>
            </a:bodyPr>
            <a:lstStyle/>
            <a:p>
              <a:r>
                <a:rPr lang="zh-CN" altLang="en-US" sz="2800" b="1" spc="300" smtClean="0">
                  <a:solidFill>
                    <a:srgbClr val="084772"/>
                  </a:solidFill>
                  <a:latin typeface="微软雅黑" panose="020B0503020204020204" charset="-122"/>
                  <a:ea typeface="微软雅黑" panose="020B0503020204020204" charset="-122"/>
                </a:rPr>
                <a:t>概念解读</a:t>
              </a:r>
              <a:endParaRPr lang="zh-CN" altLang="en-US" sz="2800" b="1" spc="300">
                <a:solidFill>
                  <a:srgbClr val="084772"/>
                </a:solidFill>
                <a:latin typeface="微软雅黑" panose="020B0503020204020204" charset="-122"/>
                <a:ea typeface="微软雅黑" panose="020B0503020204020204" charset="-122"/>
              </a:endParaRPr>
            </a:p>
          </p:txBody>
        </p:sp>
        <p:sp>
          <p:nvSpPr>
            <p:cNvPr id="28" name="Freeform 864"/>
            <p:cNvSpPr>
              <a:spLocks noEditPoints="1"/>
            </p:cNvSpPr>
            <p:nvPr/>
          </p:nvSpPr>
          <p:spPr bwMode="auto">
            <a:xfrm>
              <a:off x="2353670" y="2598625"/>
              <a:ext cx="465138" cy="314325"/>
            </a:xfrm>
            <a:custGeom>
              <a:avLst/>
              <a:gdLst>
                <a:gd name="T0" fmla="*/ 119 w 303"/>
                <a:gd name="T1" fmla="*/ 13 h 204"/>
                <a:gd name="T2" fmla="*/ 163 w 303"/>
                <a:gd name="T3" fmla="*/ 6 h 204"/>
                <a:gd name="T4" fmla="*/ 303 w 303"/>
                <a:gd name="T5" fmla="*/ 50 h 204"/>
                <a:gd name="T6" fmla="*/ 244 w 303"/>
                <a:gd name="T7" fmla="*/ 77 h 204"/>
                <a:gd name="T8" fmla="*/ 265 w 303"/>
                <a:gd name="T9" fmla="*/ 126 h 204"/>
                <a:gd name="T10" fmla="*/ 293 w 303"/>
                <a:gd name="T11" fmla="*/ 198 h 204"/>
                <a:gd name="T12" fmla="*/ 265 w 303"/>
                <a:gd name="T13" fmla="*/ 204 h 204"/>
                <a:gd name="T14" fmla="*/ 256 w 303"/>
                <a:gd name="T15" fmla="*/ 126 h 204"/>
                <a:gd name="T16" fmla="*/ 247 w 303"/>
                <a:gd name="T17" fmla="*/ 92 h 204"/>
                <a:gd name="T18" fmla="*/ 221 w 303"/>
                <a:gd name="T19" fmla="*/ 79 h 204"/>
                <a:gd name="T20" fmla="*/ 145 w 303"/>
                <a:gd name="T21" fmla="*/ 53 h 204"/>
                <a:gd name="T22" fmla="*/ 220 w 303"/>
                <a:gd name="T23" fmla="*/ 88 h 204"/>
                <a:gd name="T24" fmla="*/ 152 w 303"/>
                <a:gd name="T25" fmla="*/ 119 h 204"/>
                <a:gd name="T26" fmla="*/ 0 w 303"/>
                <a:gd name="T27" fmla="*/ 50 h 204"/>
                <a:gd name="T28" fmla="*/ 119 w 303"/>
                <a:gd name="T29" fmla="*/ 13 h 204"/>
                <a:gd name="T30" fmla="*/ 66 w 303"/>
                <a:gd name="T31" fmla="*/ 91 h 204"/>
                <a:gd name="T32" fmla="*/ 62 w 303"/>
                <a:gd name="T33" fmla="*/ 155 h 204"/>
                <a:gd name="T34" fmla="*/ 152 w 303"/>
                <a:gd name="T35" fmla="*/ 196 h 204"/>
                <a:gd name="T36" fmla="*/ 240 w 303"/>
                <a:gd name="T37" fmla="*/ 155 h 204"/>
                <a:gd name="T38" fmla="*/ 236 w 303"/>
                <a:gd name="T39" fmla="*/ 92 h 204"/>
                <a:gd name="T40" fmla="*/ 152 w 303"/>
                <a:gd name="T41" fmla="*/ 128 h 204"/>
                <a:gd name="T42" fmla="*/ 66 w 303"/>
                <a:gd name="T43" fmla="*/ 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3" h="204">
                  <a:moveTo>
                    <a:pt x="119" y="13"/>
                  </a:moveTo>
                  <a:cubicBezTo>
                    <a:pt x="133" y="9"/>
                    <a:pt x="148" y="0"/>
                    <a:pt x="163" y="6"/>
                  </a:cubicBezTo>
                  <a:cubicBezTo>
                    <a:pt x="209" y="22"/>
                    <a:pt x="257" y="33"/>
                    <a:pt x="303" y="50"/>
                  </a:cubicBezTo>
                  <a:cubicBezTo>
                    <a:pt x="284" y="61"/>
                    <a:pt x="264" y="69"/>
                    <a:pt x="244" y="77"/>
                  </a:cubicBezTo>
                  <a:cubicBezTo>
                    <a:pt x="259" y="89"/>
                    <a:pt x="260" y="109"/>
                    <a:pt x="265" y="126"/>
                  </a:cubicBezTo>
                  <a:cubicBezTo>
                    <a:pt x="274" y="150"/>
                    <a:pt x="283" y="175"/>
                    <a:pt x="293" y="198"/>
                  </a:cubicBezTo>
                  <a:cubicBezTo>
                    <a:pt x="283" y="200"/>
                    <a:pt x="274" y="202"/>
                    <a:pt x="265" y="204"/>
                  </a:cubicBezTo>
                  <a:cubicBezTo>
                    <a:pt x="267" y="177"/>
                    <a:pt x="255" y="152"/>
                    <a:pt x="256" y="126"/>
                  </a:cubicBezTo>
                  <a:cubicBezTo>
                    <a:pt x="254" y="114"/>
                    <a:pt x="252" y="103"/>
                    <a:pt x="247" y="92"/>
                  </a:cubicBezTo>
                  <a:cubicBezTo>
                    <a:pt x="240" y="86"/>
                    <a:pt x="230" y="83"/>
                    <a:pt x="221" y="79"/>
                  </a:cubicBezTo>
                  <a:cubicBezTo>
                    <a:pt x="196" y="70"/>
                    <a:pt x="171" y="59"/>
                    <a:pt x="145" y="53"/>
                  </a:cubicBezTo>
                  <a:cubicBezTo>
                    <a:pt x="169" y="67"/>
                    <a:pt x="196" y="75"/>
                    <a:pt x="220" y="88"/>
                  </a:cubicBezTo>
                  <a:cubicBezTo>
                    <a:pt x="198" y="99"/>
                    <a:pt x="174" y="107"/>
                    <a:pt x="152" y="119"/>
                  </a:cubicBezTo>
                  <a:cubicBezTo>
                    <a:pt x="102" y="96"/>
                    <a:pt x="50" y="75"/>
                    <a:pt x="0" y="50"/>
                  </a:cubicBezTo>
                  <a:cubicBezTo>
                    <a:pt x="39" y="35"/>
                    <a:pt x="80" y="26"/>
                    <a:pt x="119" y="13"/>
                  </a:cubicBezTo>
                  <a:close/>
                  <a:moveTo>
                    <a:pt x="66" y="91"/>
                  </a:moveTo>
                  <a:cubicBezTo>
                    <a:pt x="65" y="113"/>
                    <a:pt x="65" y="134"/>
                    <a:pt x="62" y="155"/>
                  </a:cubicBezTo>
                  <a:cubicBezTo>
                    <a:pt x="98" y="148"/>
                    <a:pt x="131" y="168"/>
                    <a:pt x="152" y="196"/>
                  </a:cubicBezTo>
                  <a:cubicBezTo>
                    <a:pt x="172" y="169"/>
                    <a:pt x="205" y="148"/>
                    <a:pt x="240" y="155"/>
                  </a:cubicBezTo>
                  <a:cubicBezTo>
                    <a:pt x="239" y="134"/>
                    <a:pt x="238" y="113"/>
                    <a:pt x="236" y="92"/>
                  </a:cubicBezTo>
                  <a:cubicBezTo>
                    <a:pt x="208" y="103"/>
                    <a:pt x="181" y="117"/>
                    <a:pt x="152" y="128"/>
                  </a:cubicBezTo>
                  <a:cubicBezTo>
                    <a:pt x="123" y="118"/>
                    <a:pt x="95" y="102"/>
                    <a:pt x="66" y="91"/>
                  </a:cubicBezTo>
                  <a:close/>
                </a:path>
              </a:pathLst>
            </a:custGeom>
            <a:solidFill>
              <a:srgbClr val="3D3836"/>
            </a:solidFill>
            <a:ln>
              <a:noFill/>
            </a:ln>
          </p:spPr>
          <p:txBody>
            <a:bodyPr vert="horz" wrap="square" lIns="91440" tIns="45720" rIns="91440" bIns="45720" numCol="1" anchor="t" anchorCtr="0" compatLnSpc="1"/>
            <a:lstStyle/>
            <a:p>
              <a:pPr defTabSz="914400">
                <a:defRPr/>
              </a:pPr>
              <a:endParaRPr lang="zh-CN" altLang="en-US" sz="1800" kern="0">
                <a:solidFill>
                  <a:prstClr val="black"/>
                </a:solidFill>
                <a:ea typeface="微软雅黑" panose="020B0503020204020204" charset="-122"/>
              </a:endParaRPr>
            </a:p>
          </p:txBody>
        </p:sp>
        <p:cxnSp>
          <p:nvCxnSpPr>
            <p:cNvPr id="3" name="直接连接符 2"/>
            <p:cNvCxnSpPr/>
            <p:nvPr/>
          </p:nvCxnSpPr>
          <p:spPr>
            <a:xfrm flipH="1">
              <a:off x="2974109" y="2422429"/>
              <a:ext cx="0" cy="651773"/>
            </a:xfrm>
            <a:prstGeom prst="line">
              <a:avLst/>
            </a:prstGeom>
            <a:ln w="15875">
              <a:solidFill>
                <a:srgbClr val="084772"/>
              </a:solidFill>
              <a:prstDash val="sysDash"/>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1302901" y="3676252"/>
            <a:ext cx="4579551" cy="651773"/>
            <a:chOff x="1302901" y="3676252"/>
            <a:chExt cx="4579551" cy="651773"/>
          </a:xfrm>
        </p:grpSpPr>
        <p:grpSp>
          <p:nvGrpSpPr>
            <p:cNvPr id="29" name="组合 28"/>
            <p:cNvGrpSpPr/>
            <p:nvPr/>
          </p:nvGrpSpPr>
          <p:grpSpPr>
            <a:xfrm>
              <a:off x="1302901" y="3676252"/>
              <a:ext cx="4579551" cy="651773"/>
              <a:chOff x="1302901" y="2422429"/>
              <a:chExt cx="4579551" cy="651773"/>
            </a:xfrm>
          </p:grpSpPr>
          <p:sp>
            <p:nvSpPr>
              <p:cNvPr id="30" name="矩形 29"/>
              <p:cNvSpPr/>
              <p:nvPr/>
            </p:nvSpPr>
            <p:spPr>
              <a:xfrm>
                <a:off x="1302901" y="2422429"/>
                <a:ext cx="682917"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157263" y="2422429"/>
                <a:ext cx="3513863"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328821" y="2486705"/>
                <a:ext cx="886449" cy="523220"/>
              </a:xfrm>
              <a:prstGeom prst="rect">
                <a:avLst/>
              </a:prstGeom>
              <a:noFill/>
            </p:spPr>
            <p:txBody>
              <a:bodyPr wrap="square" rtlCol="0">
                <a:spAutoFit/>
              </a:bodyPr>
              <a:lstStyle/>
              <a:p>
                <a:r>
                  <a:rPr lang="en-US" altLang="zh-CN" sz="2800" b="1" spc="300">
                    <a:solidFill>
                      <a:srgbClr val="084772"/>
                    </a:solidFill>
                    <a:latin typeface="微软雅黑" panose="020B0503020204020204" charset="-122"/>
                    <a:ea typeface="微软雅黑" panose="020B0503020204020204" charset="-122"/>
                  </a:rPr>
                  <a:t>02</a:t>
                </a:r>
                <a:endParaRPr lang="zh-CN" altLang="en-US" sz="2800" b="1" spc="300">
                  <a:solidFill>
                    <a:srgbClr val="084772"/>
                  </a:solidFill>
                  <a:latin typeface="微软雅黑" panose="020B0503020204020204" charset="-122"/>
                  <a:ea typeface="微软雅黑" panose="020B0503020204020204" charset="-122"/>
                </a:endParaRPr>
              </a:p>
            </p:txBody>
          </p:sp>
          <p:sp>
            <p:nvSpPr>
              <p:cNvPr id="33" name="文本框 32"/>
              <p:cNvSpPr txBox="1"/>
              <p:nvPr/>
            </p:nvSpPr>
            <p:spPr>
              <a:xfrm>
                <a:off x="3048260" y="2494178"/>
                <a:ext cx="2834192" cy="523220"/>
              </a:xfrm>
              <a:prstGeom prst="rect">
                <a:avLst/>
              </a:prstGeom>
              <a:noFill/>
            </p:spPr>
            <p:txBody>
              <a:bodyPr wrap="square" rtlCol="0">
                <a:spAutoFit/>
              </a:bodyPr>
              <a:lstStyle/>
              <a:p>
                <a:r>
                  <a:rPr lang="zh-CN" altLang="en-US" sz="2800" b="1" spc="300" smtClean="0">
                    <a:solidFill>
                      <a:srgbClr val="084772"/>
                    </a:solidFill>
                    <a:latin typeface="微软雅黑" panose="020B0503020204020204" charset="-122"/>
                    <a:ea typeface="微软雅黑" panose="020B0503020204020204" charset="-122"/>
                  </a:rPr>
                  <a:t>例题讲解</a:t>
                </a:r>
                <a:endParaRPr lang="zh-CN" altLang="en-US" sz="2800" b="1" spc="300">
                  <a:solidFill>
                    <a:srgbClr val="084772"/>
                  </a:solidFill>
                  <a:latin typeface="微软雅黑" panose="020B0503020204020204" charset="-122"/>
                  <a:ea typeface="微软雅黑" panose="020B0503020204020204" charset="-122"/>
                </a:endParaRPr>
              </a:p>
            </p:txBody>
          </p:sp>
          <p:cxnSp>
            <p:nvCxnSpPr>
              <p:cNvPr id="35" name="直接连接符 34"/>
              <p:cNvCxnSpPr/>
              <p:nvPr/>
            </p:nvCxnSpPr>
            <p:spPr>
              <a:xfrm flipH="1">
                <a:off x="2974109" y="2422429"/>
                <a:ext cx="0" cy="651773"/>
              </a:xfrm>
              <a:prstGeom prst="line">
                <a:avLst/>
              </a:prstGeom>
              <a:ln w="15875">
                <a:solidFill>
                  <a:srgbClr val="084772"/>
                </a:solidFill>
                <a:prstDash val="sysDash"/>
              </a:ln>
            </p:spPr>
            <p:style>
              <a:lnRef idx="1">
                <a:schemeClr val="accent1"/>
              </a:lnRef>
              <a:fillRef idx="0">
                <a:schemeClr val="accent1"/>
              </a:fillRef>
              <a:effectRef idx="0">
                <a:schemeClr val="accent1"/>
              </a:effectRef>
              <a:fontRef idx="minor">
                <a:schemeClr val="tx1"/>
              </a:fontRef>
            </p:style>
          </p:cxnSp>
        </p:grpSp>
        <p:sp>
          <p:nvSpPr>
            <p:cNvPr id="50" name="Freeform 863"/>
            <p:cNvSpPr>
              <a:spLocks noEditPoints="1"/>
            </p:cNvSpPr>
            <p:nvPr/>
          </p:nvSpPr>
          <p:spPr bwMode="auto">
            <a:xfrm>
              <a:off x="2332499" y="3797214"/>
              <a:ext cx="419100" cy="454025"/>
            </a:xfrm>
            <a:custGeom>
              <a:avLst/>
              <a:gdLst>
                <a:gd name="T0" fmla="*/ 112 w 272"/>
                <a:gd name="T1" fmla="*/ 3 h 295"/>
                <a:gd name="T2" fmla="*/ 247 w 272"/>
                <a:gd name="T3" fmla="*/ 73 h 295"/>
                <a:gd name="T4" fmla="*/ 60 w 272"/>
                <a:gd name="T5" fmla="*/ 213 h 295"/>
                <a:gd name="T6" fmla="*/ 88 w 272"/>
                <a:gd name="T7" fmla="*/ 20 h 295"/>
                <a:gd name="T8" fmla="*/ 53 w 272"/>
                <a:gd name="T9" fmla="*/ 164 h 295"/>
                <a:gd name="T10" fmla="*/ 236 w 272"/>
                <a:gd name="T11" fmla="*/ 30 h 295"/>
                <a:gd name="T12" fmla="*/ 222 w 272"/>
                <a:gd name="T13" fmla="*/ 146 h 295"/>
                <a:gd name="T14" fmla="*/ 207 w 272"/>
                <a:gd name="T15" fmla="*/ 219 h 295"/>
                <a:gd name="T16" fmla="*/ 46 w 272"/>
                <a:gd name="T17" fmla="*/ 178 h 295"/>
                <a:gd name="T18" fmla="*/ 194 w 272"/>
                <a:gd name="T19" fmla="*/ 220 h 295"/>
                <a:gd name="T20" fmla="*/ 102 w 272"/>
                <a:gd name="T21" fmla="*/ 180 h 295"/>
                <a:gd name="T22" fmla="*/ 123 w 272"/>
                <a:gd name="T23" fmla="*/ 37 h 295"/>
                <a:gd name="T24" fmla="*/ 208 w 272"/>
                <a:gd name="T25" fmla="*/ 65 h 295"/>
                <a:gd name="T26" fmla="*/ 123 w 272"/>
                <a:gd name="T27" fmla="*/ 37 h 295"/>
                <a:gd name="T28" fmla="*/ 121 w 272"/>
                <a:gd name="T29" fmla="*/ 65 h 295"/>
                <a:gd name="T30" fmla="*/ 198 w 272"/>
                <a:gd name="T31" fmla="*/ 68 h 295"/>
                <a:gd name="T32" fmla="*/ 4 w 272"/>
                <a:gd name="T33" fmla="*/ 93 h 295"/>
                <a:gd name="T34" fmla="*/ 67 w 272"/>
                <a:gd name="T35" fmla="*/ 60 h 295"/>
                <a:gd name="T36" fmla="*/ 92 w 272"/>
                <a:gd name="T37" fmla="*/ 146 h 295"/>
                <a:gd name="T38" fmla="*/ 158 w 272"/>
                <a:gd name="T39" fmla="*/ 90 h 295"/>
                <a:gd name="T40" fmla="*/ 188 w 272"/>
                <a:gd name="T41" fmla="*/ 146 h 295"/>
                <a:gd name="T42" fmla="*/ 115 w 272"/>
                <a:gd name="T43" fmla="*/ 70 h 295"/>
                <a:gd name="T44" fmla="*/ 163 w 272"/>
                <a:gd name="T45" fmla="*/ 103 h 295"/>
                <a:gd name="T46" fmla="*/ 170 w 272"/>
                <a:gd name="T47" fmla="*/ 129 h 295"/>
                <a:gd name="T48" fmla="*/ 130 w 272"/>
                <a:gd name="T49" fmla="*/ 150 h 295"/>
                <a:gd name="T50" fmla="*/ 171 w 272"/>
                <a:gd name="T51" fmla="*/ 142 h 295"/>
                <a:gd name="T52" fmla="*/ 240 w 272"/>
                <a:gd name="T53" fmla="*/ 149 h 295"/>
                <a:gd name="T54" fmla="*/ 247 w 272"/>
                <a:gd name="T55" fmla="*/ 205 h 295"/>
                <a:gd name="T56" fmla="*/ 111 w 272"/>
                <a:gd name="T57" fmla="*/ 282 h 295"/>
                <a:gd name="T58" fmla="*/ 168 w 272"/>
                <a:gd name="T59" fmla="*/ 236 h 295"/>
                <a:gd name="T60" fmla="*/ 103 w 272"/>
                <a:gd name="T61" fmla="*/ 286 h 295"/>
                <a:gd name="T62" fmla="*/ 272 w 272"/>
                <a:gd name="T63" fmla="*/ 226 h 295"/>
                <a:gd name="T64" fmla="*/ 267 w 272"/>
                <a:gd name="T65" fmla="*/ 19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2" h="295">
                  <a:moveTo>
                    <a:pt x="88" y="20"/>
                  </a:moveTo>
                  <a:cubicBezTo>
                    <a:pt x="90" y="10"/>
                    <a:pt x="100" y="0"/>
                    <a:pt x="112" y="3"/>
                  </a:cubicBezTo>
                  <a:cubicBezTo>
                    <a:pt x="157" y="8"/>
                    <a:pt x="203" y="14"/>
                    <a:pt x="248" y="20"/>
                  </a:cubicBezTo>
                  <a:cubicBezTo>
                    <a:pt x="244" y="38"/>
                    <a:pt x="244" y="55"/>
                    <a:pt x="247" y="73"/>
                  </a:cubicBezTo>
                  <a:cubicBezTo>
                    <a:pt x="238" y="127"/>
                    <a:pt x="227" y="180"/>
                    <a:pt x="218" y="234"/>
                  </a:cubicBezTo>
                  <a:cubicBezTo>
                    <a:pt x="165" y="229"/>
                    <a:pt x="112" y="220"/>
                    <a:pt x="60" y="213"/>
                  </a:cubicBezTo>
                  <a:cubicBezTo>
                    <a:pt x="43" y="211"/>
                    <a:pt x="30" y="193"/>
                    <a:pt x="37" y="177"/>
                  </a:cubicBezTo>
                  <a:cubicBezTo>
                    <a:pt x="54" y="125"/>
                    <a:pt x="71" y="73"/>
                    <a:pt x="88" y="20"/>
                  </a:cubicBezTo>
                  <a:close/>
                  <a:moveTo>
                    <a:pt x="102" y="14"/>
                  </a:moveTo>
                  <a:cubicBezTo>
                    <a:pt x="84" y="63"/>
                    <a:pt x="69" y="114"/>
                    <a:pt x="53" y="164"/>
                  </a:cubicBezTo>
                  <a:cubicBezTo>
                    <a:pt x="103" y="167"/>
                    <a:pt x="153" y="176"/>
                    <a:pt x="203" y="180"/>
                  </a:cubicBezTo>
                  <a:cubicBezTo>
                    <a:pt x="214" y="130"/>
                    <a:pt x="225" y="80"/>
                    <a:pt x="236" y="30"/>
                  </a:cubicBezTo>
                  <a:cubicBezTo>
                    <a:pt x="192" y="24"/>
                    <a:pt x="147" y="17"/>
                    <a:pt x="102" y="14"/>
                  </a:cubicBezTo>
                  <a:close/>
                  <a:moveTo>
                    <a:pt x="222" y="146"/>
                  </a:moveTo>
                  <a:cubicBezTo>
                    <a:pt x="217" y="162"/>
                    <a:pt x="217" y="179"/>
                    <a:pt x="207" y="193"/>
                  </a:cubicBezTo>
                  <a:cubicBezTo>
                    <a:pt x="200" y="200"/>
                    <a:pt x="206" y="210"/>
                    <a:pt x="207" y="219"/>
                  </a:cubicBezTo>
                  <a:cubicBezTo>
                    <a:pt x="216" y="196"/>
                    <a:pt x="219" y="170"/>
                    <a:pt x="222" y="146"/>
                  </a:cubicBezTo>
                  <a:close/>
                  <a:moveTo>
                    <a:pt x="46" y="178"/>
                  </a:moveTo>
                  <a:cubicBezTo>
                    <a:pt x="45" y="188"/>
                    <a:pt x="49" y="200"/>
                    <a:pt x="61" y="202"/>
                  </a:cubicBezTo>
                  <a:cubicBezTo>
                    <a:pt x="105" y="209"/>
                    <a:pt x="150" y="215"/>
                    <a:pt x="194" y="220"/>
                  </a:cubicBezTo>
                  <a:cubicBezTo>
                    <a:pt x="193" y="210"/>
                    <a:pt x="193" y="200"/>
                    <a:pt x="192" y="190"/>
                  </a:cubicBezTo>
                  <a:cubicBezTo>
                    <a:pt x="162" y="188"/>
                    <a:pt x="132" y="183"/>
                    <a:pt x="102" y="180"/>
                  </a:cubicBezTo>
                  <a:cubicBezTo>
                    <a:pt x="83" y="178"/>
                    <a:pt x="64" y="173"/>
                    <a:pt x="46" y="178"/>
                  </a:cubicBezTo>
                  <a:close/>
                  <a:moveTo>
                    <a:pt x="123" y="37"/>
                  </a:moveTo>
                  <a:cubicBezTo>
                    <a:pt x="122" y="42"/>
                    <a:pt x="121" y="50"/>
                    <a:pt x="120" y="54"/>
                  </a:cubicBezTo>
                  <a:cubicBezTo>
                    <a:pt x="150" y="57"/>
                    <a:pt x="179" y="62"/>
                    <a:pt x="208" y="65"/>
                  </a:cubicBezTo>
                  <a:cubicBezTo>
                    <a:pt x="208" y="61"/>
                    <a:pt x="209" y="52"/>
                    <a:pt x="210" y="48"/>
                  </a:cubicBezTo>
                  <a:cubicBezTo>
                    <a:pt x="181" y="44"/>
                    <a:pt x="152" y="40"/>
                    <a:pt x="123" y="37"/>
                  </a:cubicBezTo>
                  <a:close/>
                  <a:moveTo>
                    <a:pt x="114" y="59"/>
                  </a:moveTo>
                  <a:cubicBezTo>
                    <a:pt x="116" y="61"/>
                    <a:pt x="119" y="64"/>
                    <a:pt x="121" y="65"/>
                  </a:cubicBezTo>
                  <a:cubicBezTo>
                    <a:pt x="150" y="70"/>
                    <a:pt x="179" y="76"/>
                    <a:pt x="208" y="75"/>
                  </a:cubicBezTo>
                  <a:cubicBezTo>
                    <a:pt x="206" y="73"/>
                    <a:pt x="201" y="70"/>
                    <a:pt x="198" y="68"/>
                  </a:cubicBezTo>
                  <a:cubicBezTo>
                    <a:pt x="170" y="65"/>
                    <a:pt x="142" y="59"/>
                    <a:pt x="114" y="59"/>
                  </a:cubicBezTo>
                  <a:close/>
                  <a:moveTo>
                    <a:pt x="4" y="93"/>
                  </a:moveTo>
                  <a:cubicBezTo>
                    <a:pt x="0" y="119"/>
                    <a:pt x="23" y="140"/>
                    <a:pt x="34" y="163"/>
                  </a:cubicBezTo>
                  <a:cubicBezTo>
                    <a:pt x="45" y="129"/>
                    <a:pt x="57" y="94"/>
                    <a:pt x="67" y="60"/>
                  </a:cubicBezTo>
                  <a:cubicBezTo>
                    <a:pt x="46" y="69"/>
                    <a:pt x="14" y="68"/>
                    <a:pt x="4" y="93"/>
                  </a:cubicBezTo>
                  <a:close/>
                  <a:moveTo>
                    <a:pt x="92" y="146"/>
                  </a:moveTo>
                  <a:cubicBezTo>
                    <a:pt x="100" y="145"/>
                    <a:pt x="112" y="152"/>
                    <a:pt x="118" y="143"/>
                  </a:cubicBezTo>
                  <a:cubicBezTo>
                    <a:pt x="132" y="126"/>
                    <a:pt x="144" y="107"/>
                    <a:pt x="158" y="90"/>
                  </a:cubicBezTo>
                  <a:cubicBezTo>
                    <a:pt x="164" y="89"/>
                    <a:pt x="169" y="87"/>
                    <a:pt x="175" y="86"/>
                  </a:cubicBezTo>
                  <a:cubicBezTo>
                    <a:pt x="180" y="106"/>
                    <a:pt x="184" y="126"/>
                    <a:pt x="188" y="146"/>
                  </a:cubicBezTo>
                  <a:cubicBezTo>
                    <a:pt x="194" y="125"/>
                    <a:pt x="199" y="103"/>
                    <a:pt x="203" y="81"/>
                  </a:cubicBezTo>
                  <a:cubicBezTo>
                    <a:pt x="174" y="78"/>
                    <a:pt x="144" y="74"/>
                    <a:pt x="115" y="70"/>
                  </a:cubicBezTo>
                  <a:cubicBezTo>
                    <a:pt x="107" y="95"/>
                    <a:pt x="99" y="121"/>
                    <a:pt x="92" y="146"/>
                  </a:cubicBezTo>
                  <a:close/>
                  <a:moveTo>
                    <a:pt x="163" y="103"/>
                  </a:moveTo>
                  <a:cubicBezTo>
                    <a:pt x="158" y="111"/>
                    <a:pt x="153" y="118"/>
                    <a:pt x="148" y="126"/>
                  </a:cubicBezTo>
                  <a:cubicBezTo>
                    <a:pt x="155" y="127"/>
                    <a:pt x="163" y="128"/>
                    <a:pt x="170" y="129"/>
                  </a:cubicBezTo>
                  <a:cubicBezTo>
                    <a:pt x="168" y="120"/>
                    <a:pt x="166" y="112"/>
                    <a:pt x="163" y="103"/>
                  </a:cubicBezTo>
                  <a:close/>
                  <a:moveTo>
                    <a:pt x="130" y="150"/>
                  </a:moveTo>
                  <a:cubicBezTo>
                    <a:pt x="145" y="152"/>
                    <a:pt x="159" y="154"/>
                    <a:pt x="174" y="156"/>
                  </a:cubicBezTo>
                  <a:cubicBezTo>
                    <a:pt x="173" y="152"/>
                    <a:pt x="172" y="145"/>
                    <a:pt x="171" y="142"/>
                  </a:cubicBezTo>
                  <a:cubicBezTo>
                    <a:pt x="157" y="138"/>
                    <a:pt x="138" y="133"/>
                    <a:pt x="130" y="150"/>
                  </a:cubicBezTo>
                  <a:close/>
                  <a:moveTo>
                    <a:pt x="240" y="149"/>
                  </a:moveTo>
                  <a:cubicBezTo>
                    <a:pt x="237" y="170"/>
                    <a:pt x="233" y="191"/>
                    <a:pt x="230" y="212"/>
                  </a:cubicBezTo>
                  <a:cubicBezTo>
                    <a:pt x="235" y="210"/>
                    <a:pt x="241" y="208"/>
                    <a:pt x="247" y="205"/>
                  </a:cubicBezTo>
                  <a:cubicBezTo>
                    <a:pt x="249" y="211"/>
                    <a:pt x="251" y="217"/>
                    <a:pt x="253" y="223"/>
                  </a:cubicBezTo>
                  <a:cubicBezTo>
                    <a:pt x="205" y="243"/>
                    <a:pt x="158" y="263"/>
                    <a:pt x="111" y="282"/>
                  </a:cubicBezTo>
                  <a:cubicBezTo>
                    <a:pt x="109" y="274"/>
                    <a:pt x="106" y="264"/>
                    <a:pt x="115" y="260"/>
                  </a:cubicBezTo>
                  <a:cubicBezTo>
                    <a:pt x="132" y="250"/>
                    <a:pt x="151" y="245"/>
                    <a:pt x="168" y="236"/>
                  </a:cubicBezTo>
                  <a:cubicBezTo>
                    <a:pt x="134" y="231"/>
                    <a:pt x="101" y="226"/>
                    <a:pt x="67" y="222"/>
                  </a:cubicBezTo>
                  <a:cubicBezTo>
                    <a:pt x="78" y="243"/>
                    <a:pt x="89" y="265"/>
                    <a:pt x="103" y="286"/>
                  </a:cubicBezTo>
                  <a:cubicBezTo>
                    <a:pt x="108" y="295"/>
                    <a:pt x="120" y="291"/>
                    <a:pt x="128" y="287"/>
                  </a:cubicBezTo>
                  <a:cubicBezTo>
                    <a:pt x="176" y="267"/>
                    <a:pt x="224" y="248"/>
                    <a:pt x="272" y="226"/>
                  </a:cubicBezTo>
                  <a:cubicBezTo>
                    <a:pt x="267" y="220"/>
                    <a:pt x="263" y="214"/>
                    <a:pt x="258" y="208"/>
                  </a:cubicBezTo>
                  <a:cubicBezTo>
                    <a:pt x="261" y="202"/>
                    <a:pt x="265" y="196"/>
                    <a:pt x="267" y="190"/>
                  </a:cubicBezTo>
                  <a:cubicBezTo>
                    <a:pt x="259" y="176"/>
                    <a:pt x="250" y="162"/>
                    <a:pt x="240" y="149"/>
                  </a:cubicBezTo>
                  <a:close/>
                </a:path>
              </a:pathLst>
            </a:custGeom>
            <a:solidFill>
              <a:srgbClr val="3D3836"/>
            </a:solidFill>
            <a:ln>
              <a:noFill/>
            </a:ln>
          </p:spPr>
          <p:txBody>
            <a:bodyPr vert="horz" wrap="square" lIns="91440" tIns="45720" rIns="91440" bIns="45720" numCol="1" anchor="t" anchorCtr="0" compatLnSpc="1"/>
            <a:lstStyle/>
            <a:p>
              <a:pPr defTabSz="914400">
                <a:defRPr/>
              </a:pPr>
              <a:endParaRPr lang="zh-CN" altLang="en-US" sz="1800" kern="0">
                <a:solidFill>
                  <a:prstClr val="black"/>
                </a:solidFill>
                <a:ea typeface="微软雅黑" panose="020B0503020204020204" charset="-122"/>
              </a:endParaRPr>
            </a:p>
          </p:txBody>
        </p:sp>
      </p:grpSp>
      <p:grpSp>
        <p:nvGrpSpPr>
          <p:cNvPr id="53" name="组合 52"/>
          <p:cNvGrpSpPr/>
          <p:nvPr/>
        </p:nvGrpSpPr>
        <p:grpSpPr>
          <a:xfrm>
            <a:off x="6725758" y="2422429"/>
            <a:ext cx="4579551" cy="651773"/>
            <a:chOff x="6725758" y="2422429"/>
            <a:chExt cx="4579551" cy="651773"/>
          </a:xfrm>
        </p:grpSpPr>
        <p:grpSp>
          <p:nvGrpSpPr>
            <p:cNvPr id="36" name="组合 35"/>
            <p:cNvGrpSpPr/>
            <p:nvPr/>
          </p:nvGrpSpPr>
          <p:grpSpPr>
            <a:xfrm>
              <a:off x="6725758" y="2422429"/>
              <a:ext cx="4579551" cy="651773"/>
              <a:chOff x="1302901" y="2422429"/>
              <a:chExt cx="4579551" cy="651773"/>
            </a:xfrm>
          </p:grpSpPr>
          <p:sp>
            <p:nvSpPr>
              <p:cNvPr id="37" name="矩形 36"/>
              <p:cNvSpPr/>
              <p:nvPr/>
            </p:nvSpPr>
            <p:spPr>
              <a:xfrm>
                <a:off x="1302901" y="2422429"/>
                <a:ext cx="682917"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157263" y="2422429"/>
                <a:ext cx="3513863"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328821" y="2486705"/>
                <a:ext cx="886449" cy="523220"/>
              </a:xfrm>
              <a:prstGeom prst="rect">
                <a:avLst/>
              </a:prstGeom>
              <a:noFill/>
            </p:spPr>
            <p:txBody>
              <a:bodyPr wrap="square" rtlCol="0">
                <a:spAutoFit/>
              </a:bodyPr>
              <a:lstStyle/>
              <a:p>
                <a:r>
                  <a:rPr lang="en-US" altLang="zh-CN" sz="2800" b="1" spc="300">
                    <a:solidFill>
                      <a:srgbClr val="084772"/>
                    </a:solidFill>
                    <a:latin typeface="微软雅黑" panose="020B0503020204020204" charset="-122"/>
                    <a:ea typeface="微软雅黑" panose="020B0503020204020204" charset="-122"/>
                  </a:rPr>
                  <a:t>03</a:t>
                </a:r>
                <a:endParaRPr lang="zh-CN" altLang="en-US" sz="2800" b="1" spc="300">
                  <a:solidFill>
                    <a:srgbClr val="084772"/>
                  </a:solidFill>
                  <a:latin typeface="微软雅黑" panose="020B0503020204020204" charset="-122"/>
                  <a:ea typeface="微软雅黑" panose="020B0503020204020204" charset="-122"/>
                </a:endParaRPr>
              </a:p>
            </p:txBody>
          </p:sp>
          <p:sp>
            <p:nvSpPr>
              <p:cNvPr id="40" name="文本框 39"/>
              <p:cNvSpPr txBox="1"/>
              <p:nvPr/>
            </p:nvSpPr>
            <p:spPr>
              <a:xfrm>
                <a:off x="3048260" y="2494178"/>
                <a:ext cx="2834192" cy="523220"/>
              </a:xfrm>
              <a:prstGeom prst="rect">
                <a:avLst/>
              </a:prstGeom>
              <a:noFill/>
            </p:spPr>
            <p:txBody>
              <a:bodyPr wrap="square" rtlCol="0">
                <a:spAutoFit/>
              </a:bodyPr>
              <a:lstStyle/>
              <a:p>
                <a:r>
                  <a:rPr lang="zh-CN" altLang="en-US" sz="2800" b="1" spc="300" smtClean="0">
                    <a:solidFill>
                      <a:srgbClr val="084772"/>
                    </a:solidFill>
                    <a:latin typeface="微软雅黑" panose="020B0503020204020204" charset="-122"/>
                    <a:ea typeface="微软雅黑" panose="020B0503020204020204" charset="-122"/>
                  </a:rPr>
                  <a:t>现状与对策</a:t>
                </a:r>
                <a:endParaRPr lang="zh-CN" altLang="en-US" sz="2800" b="1" spc="300">
                  <a:solidFill>
                    <a:srgbClr val="084772"/>
                  </a:solidFill>
                  <a:latin typeface="微软雅黑" panose="020B0503020204020204" charset="-122"/>
                  <a:ea typeface="微软雅黑" panose="020B0503020204020204" charset="-122"/>
                </a:endParaRPr>
              </a:p>
            </p:txBody>
          </p:sp>
          <p:cxnSp>
            <p:nvCxnSpPr>
              <p:cNvPr id="42" name="直接连接符 41"/>
              <p:cNvCxnSpPr/>
              <p:nvPr/>
            </p:nvCxnSpPr>
            <p:spPr>
              <a:xfrm flipH="1">
                <a:off x="2974109" y="2422429"/>
                <a:ext cx="0" cy="651773"/>
              </a:xfrm>
              <a:prstGeom prst="line">
                <a:avLst/>
              </a:prstGeom>
              <a:ln w="15875">
                <a:solidFill>
                  <a:srgbClr val="084772"/>
                </a:solidFill>
                <a:prstDash val="sysDash"/>
              </a:ln>
            </p:spPr>
            <p:style>
              <a:lnRef idx="1">
                <a:schemeClr val="accent1"/>
              </a:lnRef>
              <a:fillRef idx="0">
                <a:schemeClr val="accent1"/>
              </a:fillRef>
              <a:effectRef idx="0">
                <a:schemeClr val="accent1"/>
              </a:effectRef>
              <a:fontRef idx="minor">
                <a:schemeClr val="tx1"/>
              </a:fontRef>
            </p:style>
          </p:cxnSp>
        </p:grpSp>
        <p:sp>
          <p:nvSpPr>
            <p:cNvPr id="52" name="Freeform 889"/>
            <p:cNvSpPr>
              <a:spLocks noEditPoints="1"/>
            </p:cNvSpPr>
            <p:nvPr/>
          </p:nvSpPr>
          <p:spPr bwMode="auto">
            <a:xfrm>
              <a:off x="7776516" y="2486705"/>
              <a:ext cx="449005" cy="467135"/>
            </a:xfrm>
            <a:custGeom>
              <a:avLst/>
              <a:gdLst>
                <a:gd name="T0" fmla="*/ 178 w 178"/>
                <a:gd name="T1" fmla="*/ 180 h 185"/>
                <a:gd name="T2" fmla="*/ 5 w 178"/>
                <a:gd name="T3" fmla="*/ 185 h 185"/>
                <a:gd name="T4" fmla="*/ 0 w 178"/>
                <a:gd name="T5" fmla="*/ 180 h 185"/>
                <a:gd name="T6" fmla="*/ 173 w 178"/>
                <a:gd name="T7" fmla="*/ 175 h 185"/>
                <a:gd name="T8" fmla="*/ 6 w 178"/>
                <a:gd name="T9" fmla="*/ 162 h 185"/>
                <a:gd name="T10" fmla="*/ 11 w 178"/>
                <a:gd name="T11" fmla="*/ 167 h 185"/>
                <a:gd name="T12" fmla="*/ 172 w 178"/>
                <a:gd name="T13" fmla="*/ 162 h 185"/>
                <a:gd name="T14" fmla="*/ 167 w 178"/>
                <a:gd name="T15" fmla="*/ 157 h 185"/>
                <a:gd name="T16" fmla="*/ 6 w 178"/>
                <a:gd name="T17" fmla="*/ 162 h 185"/>
                <a:gd name="T18" fmla="*/ 8 w 178"/>
                <a:gd name="T19" fmla="*/ 50 h 185"/>
                <a:gd name="T20" fmla="*/ 91 w 178"/>
                <a:gd name="T21" fmla="*/ 1 h 185"/>
                <a:gd name="T22" fmla="*/ 174 w 178"/>
                <a:gd name="T23" fmla="*/ 57 h 185"/>
                <a:gd name="T24" fmla="*/ 9 w 178"/>
                <a:gd name="T25" fmla="*/ 61 h 185"/>
                <a:gd name="T26" fmla="*/ 77 w 178"/>
                <a:gd name="T27" fmla="*/ 34 h 185"/>
                <a:gd name="T28" fmla="*/ 101 w 178"/>
                <a:gd name="T29" fmla="*/ 34 h 185"/>
                <a:gd name="T30" fmla="*/ 77 w 178"/>
                <a:gd name="T31" fmla="*/ 34 h 185"/>
                <a:gd name="T32" fmla="*/ 19 w 178"/>
                <a:gd name="T33" fmla="*/ 141 h 185"/>
                <a:gd name="T34" fmla="*/ 25 w 178"/>
                <a:gd name="T35" fmla="*/ 147 h 185"/>
                <a:gd name="T36" fmla="*/ 54 w 178"/>
                <a:gd name="T37" fmla="*/ 142 h 185"/>
                <a:gd name="T38" fmla="*/ 49 w 178"/>
                <a:gd name="T39" fmla="*/ 137 h 185"/>
                <a:gd name="T40" fmla="*/ 47 w 178"/>
                <a:gd name="T41" fmla="*/ 80 h 185"/>
                <a:gd name="T42" fmla="*/ 54 w 178"/>
                <a:gd name="T43" fmla="*/ 76 h 185"/>
                <a:gd name="T44" fmla="*/ 50 w 178"/>
                <a:gd name="T45" fmla="*/ 70 h 185"/>
                <a:gd name="T46" fmla="*/ 19 w 178"/>
                <a:gd name="T47" fmla="*/ 75 h 185"/>
                <a:gd name="T48" fmla="*/ 24 w 178"/>
                <a:gd name="T49" fmla="*/ 80 h 185"/>
                <a:gd name="T50" fmla="*/ 25 w 178"/>
                <a:gd name="T51" fmla="*/ 137 h 185"/>
                <a:gd name="T52" fmla="*/ 77 w 178"/>
                <a:gd name="T53" fmla="*/ 137 h 185"/>
                <a:gd name="T54" fmla="*/ 72 w 178"/>
                <a:gd name="T55" fmla="*/ 142 h 185"/>
                <a:gd name="T56" fmla="*/ 101 w 178"/>
                <a:gd name="T57" fmla="*/ 147 h 185"/>
                <a:gd name="T58" fmla="*/ 106 w 178"/>
                <a:gd name="T59" fmla="*/ 141 h 185"/>
                <a:gd name="T60" fmla="*/ 100 w 178"/>
                <a:gd name="T61" fmla="*/ 137 h 185"/>
                <a:gd name="T62" fmla="*/ 101 w 178"/>
                <a:gd name="T63" fmla="*/ 80 h 185"/>
                <a:gd name="T64" fmla="*/ 106 w 178"/>
                <a:gd name="T65" fmla="*/ 75 h 185"/>
                <a:gd name="T66" fmla="*/ 78 w 178"/>
                <a:gd name="T67" fmla="*/ 70 h 185"/>
                <a:gd name="T68" fmla="*/ 72 w 178"/>
                <a:gd name="T69" fmla="*/ 76 h 185"/>
                <a:gd name="T70" fmla="*/ 78 w 178"/>
                <a:gd name="T71" fmla="*/ 80 h 185"/>
                <a:gd name="T72" fmla="*/ 77 w 178"/>
                <a:gd name="T73" fmla="*/ 137 h 185"/>
                <a:gd name="T74" fmla="*/ 124 w 178"/>
                <a:gd name="T75" fmla="*/ 141 h 185"/>
                <a:gd name="T76" fmla="*/ 130 w 178"/>
                <a:gd name="T77" fmla="*/ 147 h 185"/>
                <a:gd name="T78" fmla="*/ 159 w 178"/>
                <a:gd name="T79" fmla="*/ 142 h 185"/>
                <a:gd name="T80" fmla="*/ 154 w 178"/>
                <a:gd name="T81" fmla="*/ 137 h 185"/>
                <a:gd name="T82" fmla="*/ 152 w 178"/>
                <a:gd name="T83" fmla="*/ 80 h 185"/>
                <a:gd name="T84" fmla="*/ 159 w 178"/>
                <a:gd name="T85" fmla="*/ 76 h 185"/>
                <a:gd name="T86" fmla="*/ 155 w 178"/>
                <a:gd name="T87" fmla="*/ 70 h 185"/>
                <a:gd name="T88" fmla="*/ 124 w 178"/>
                <a:gd name="T89" fmla="*/ 75 h 185"/>
                <a:gd name="T90" fmla="*/ 129 w 178"/>
                <a:gd name="T91" fmla="*/ 80 h 185"/>
                <a:gd name="T92" fmla="*/ 130 w 178"/>
                <a:gd name="T93" fmla="*/ 13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85">
                  <a:moveTo>
                    <a:pt x="178" y="180"/>
                  </a:moveTo>
                  <a:cubicBezTo>
                    <a:pt x="178" y="180"/>
                    <a:pt x="178" y="180"/>
                    <a:pt x="178" y="180"/>
                  </a:cubicBezTo>
                  <a:cubicBezTo>
                    <a:pt x="178" y="183"/>
                    <a:pt x="176" y="185"/>
                    <a:pt x="173" y="185"/>
                  </a:cubicBezTo>
                  <a:cubicBezTo>
                    <a:pt x="5" y="185"/>
                    <a:pt x="5" y="185"/>
                    <a:pt x="5" y="185"/>
                  </a:cubicBezTo>
                  <a:cubicBezTo>
                    <a:pt x="2" y="185"/>
                    <a:pt x="0" y="183"/>
                    <a:pt x="0" y="180"/>
                  </a:cubicBezTo>
                  <a:cubicBezTo>
                    <a:pt x="0" y="180"/>
                    <a:pt x="0" y="180"/>
                    <a:pt x="0" y="180"/>
                  </a:cubicBezTo>
                  <a:cubicBezTo>
                    <a:pt x="0" y="177"/>
                    <a:pt x="2" y="175"/>
                    <a:pt x="5" y="175"/>
                  </a:cubicBezTo>
                  <a:cubicBezTo>
                    <a:pt x="173" y="175"/>
                    <a:pt x="173" y="175"/>
                    <a:pt x="173" y="175"/>
                  </a:cubicBezTo>
                  <a:cubicBezTo>
                    <a:pt x="176" y="175"/>
                    <a:pt x="178" y="177"/>
                    <a:pt x="178" y="180"/>
                  </a:cubicBezTo>
                  <a:close/>
                  <a:moveTo>
                    <a:pt x="6" y="162"/>
                  </a:moveTo>
                  <a:cubicBezTo>
                    <a:pt x="6" y="162"/>
                    <a:pt x="6" y="162"/>
                    <a:pt x="6" y="162"/>
                  </a:cubicBezTo>
                  <a:cubicBezTo>
                    <a:pt x="6" y="165"/>
                    <a:pt x="9" y="167"/>
                    <a:pt x="11" y="167"/>
                  </a:cubicBezTo>
                  <a:cubicBezTo>
                    <a:pt x="167" y="167"/>
                    <a:pt x="167" y="167"/>
                    <a:pt x="167" y="167"/>
                  </a:cubicBezTo>
                  <a:cubicBezTo>
                    <a:pt x="169" y="167"/>
                    <a:pt x="172" y="165"/>
                    <a:pt x="172" y="162"/>
                  </a:cubicBezTo>
                  <a:cubicBezTo>
                    <a:pt x="172" y="162"/>
                    <a:pt x="172" y="162"/>
                    <a:pt x="172" y="162"/>
                  </a:cubicBezTo>
                  <a:cubicBezTo>
                    <a:pt x="172" y="159"/>
                    <a:pt x="169" y="157"/>
                    <a:pt x="167" y="157"/>
                  </a:cubicBezTo>
                  <a:cubicBezTo>
                    <a:pt x="11" y="157"/>
                    <a:pt x="11" y="157"/>
                    <a:pt x="11" y="157"/>
                  </a:cubicBezTo>
                  <a:cubicBezTo>
                    <a:pt x="9" y="157"/>
                    <a:pt x="6" y="159"/>
                    <a:pt x="6" y="162"/>
                  </a:cubicBezTo>
                  <a:close/>
                  <a:moveTo>
                    <a:pt x="4" y="57"/>
                  </a:moveTo>
                  <a:cubicBezTo>
                    <a:pt x="4" y="54"/>
                    <a:pt x="3" y="52"/>
                    <a:pt x="8" y="50"/>
                  </a:cubicBezTo>
                  <a:cubicBezTo>
                    <a:pt x="12" y="47"/>
                    <a:pt x="87" y="1"/>
                    <a:pt x="87" y="1"/>
                  </a:cubicBezTo>
                  <a:cubicBezTo>
                    <a:pt x="88" y="0"/>
                    <a:pt x="90" y="0"/>
                    <a:pt x="91" y="1"/>
                  </a:cubicBezTo>
                  <a:cubicBezTo>
                    <a:pt x="91" y="1"/>
                    <a:pt x="167" y="47"/>
                    <a:pt x="170" y="50"/>
                  </a:cubicBezTo>
                  <a:cubicBezTo>
                    <a:pt x="174" y="52"/>
                    <a:pt x="174" y="54"/>
                    <a:pt x="174" y="57"/>
                  </a:cubicBezTo>
                  <a:cubicBezTo>
                    <a:pt x="174" y="59"/>
                    <a:pt x="171" y="61"/>
                    <a:pt x="169" y="61"/>
                  </a:cubicBezTo>
                  <a:cubicBezTo>
                    <a:pt x="9" y="61"/>
                    <a:pt x="9" y="61"/>
                    <a:pt x="9" y="61"/>
                  </a:cubicBezTo>
                  <a:cubicBezTo>
                    <a:pt x="7" y="61"/>
                    <a:pt x="4" y="59"/>
                    <a:pt x="4" y="57"/>
                  </a:cubicBezTo>
                  <a:close/>
                  <a:moveTo>
                    <a:pt x="77" y="34"/>
                  </a:moveTo>
                  <a:cubicBezTo>
                    <a:pt x="77" y="40"/>
                    <a:pt x="83" y="45"/>
                    <a:pt x="89" y="45"/>
                  </a:cubicBezTo>
                  <a:cubicBezTo>
                    <a:pt x="95" y="45"/>
                    <a:pt x="101" y="40"/>
                    <a:pt x="101" y="34"/>
                  </a:cubicBezTo>
                  <a:cubicBezTo>
                    <a:pt x="101" y="27"/>
                    <a:pt x="95" y="22"/>
                    <a:pt x="89" y="22"/>
                  </a:cubicBezTo>
                  <a:cubicBezTo>
                    <a:pt x="83" y="22"/>
                    <a:pt x="77" y="27"/>
                    <a:pt x="77" y="34"/>
                  </a:cubicBezTo>
                  <a:close/>
                  <a:moveTo>
                    <a:pt x="24" y="137"/>
                  </a:moveTo>
                  <a:cubicBezTo>
                    <a:pt x="21" y="137"/>
                    <a:pt x="19" y="139"/>
                    <a:pt x="19" y="141"/>
                  </a:cubicBezTo>
                  <a:cubicBezTo>
                    <a:pt x="19" y="142"/>
                    <a:pt x="19" y="142"/>
                    <a:pt x="19" y="142"/>
                  </a:cubicBezTo>
                  <a:cubicBezTo>
                    <a:pt x="19" y="144"/>
                    <a:pt x="22" y="147"/>
                    <a:pt x="25" y="147"/>
                  </a:cubicBezTo>
                  <a:cubicBezTo>
                    <a:pt x="49" y="147"/>
                    <a:pt x="49" y="147"/>
                    <a:pt x="49" y="147"/>
                  </a:cubicBezTo>
                  <a:cubicBezTo>
                    <a:pt x="52" y="147"/>
                    <a:pt x="54" y="144"/>
                    <a:pt x="54" y="142"/>
                  </a:cubicBezTo>
                  <a:cubicBezTo>
                    <a:pt x="54" y="141"/>
                    <a:pt x="54" y="141"/>
                    <a:pt x="54" y="141"/>
                  </a:cubicBezTo>
                  <a:cubicBezTo>
                    <a:pt x="54" y="139"/>
                    <a:pt x="52" y="137"/>
                    <a:pt x="49" y="137"/>
                  </a:cubicBezTo>
                  <a:cubicBezTo>
                    <a:pt x="47" y="137"/>
                    <a:pt x="47" y="137"/>
                    <a:pt x="47" y="137"/>
                  </a:cubicBezTo>
                  <a:cubicBezTo>
                    <a:pt x="47" y="80"/>
                    <a:pt x="47" y="80"/>
                    <a:pt x="47" y="80"/>
                  </a:cubicBezTo>
                  <a:cubicBezTo>
                    <a:pt x="49" y="80"/>
                    <a:pt x="49" y="80"/>
                    <a:pt x="49" y="80"/>
                  </a:cubicBezTo>
                  <a:cubicBezTo>
                    <a:pt x="52" y="80"/>
                    <a:pt x="54" y="78"/>
                    <a:pt x="54" y="76"/>
                  </a:cubicBezTo>
                  <a:cubicBezTo>
                    <a:pt x="54" y="75"/>
                    <a:pt x="54" y="75"/>
                    <a:pt x="54" y="75"/>
                  </a:cubicBezTo>
                  <a:cubicBezTo>
                    <a:pt x="54" y="73"/>
                    <a:pt x="52" y="70"/>
                    <a:pt x="50" y="70"/>
                  </a:cubicBezTo>
                  <a:cubicBezTo>
                    <a:pt x="25" y="70"/>
                    <a:pt x="25" y="70"/>
                    <a:pt x="25" y="70"/>
                  </a:cubicBezTo>
                  <a:cubicBezTo>
                    <a:pt x="21" y="70"/>
                    <a:pt x="19" y="73"/>
                    <a:pt x="19" y="75"/>
                  </a:cubicBezTo>
                  <a:cubicBezTo>
                    <a:pt x="19" y="76"/>
                    <a:pt x="19" y="76"/>
                    <a:pt x="19" y="76"/>
                  </a:cubicBezTo>
                  <a:cubicBezTo>
                    <a:pt x="19" y="78"/>
                    <a:pt x="21" y="80"/>
                    <a:pt x="24" y="80"/>
                  </a:cubicBezTo>
                  <a:cubicBezTo>
                    <a:pt x="25" y="80"/>
                    <a:pt x="25" y="80"/>
                    <a:pt x="25" y="80"/>
                  </a:cubicBezTo>
                  <a:cubicBezTo>
                    <a:pt x="25" y="137"/>
                    <a:pt x="25" y="137"/>
                    <a:pt x="25" y="137"/>
                  </a:cubicBezTo>
                  <a:lnTo>
                    <a:pt x="24" y="137"/>
                  </a:lnTo>
                  <a:close/>
                  <a:moveTo>
                    <a:pt x="77" y="137"/>
                  </a:moveTo>
                  <a:cubicBezTo>
                    <a:pt x="74" y="137"/>
                    <a:pt x="72" y="139"/>
                    <a:pt x="72" y="141"/>
                  </a:cubicBezTo>
                  <a:cubicBezTo>
                    <a:pt x="72" y="142"/>
                    <a:pt x="72" y="142"/>
                    <a:pt x="72" y="142"/>
                  </a:cubicBezTo>
                  <a:cubicBezTo>
                    <a:pt x="72" y="144"/>
                    <a:pt x="75" y="147"/>
                    <a:pt x="78" y="147"/>
                  </a:cubicBezTo>
                  <a:cubicBezTo>
                    <a:pt x="101" y="147"/>
                    <a:pt x="101" y="147"/>
                    <a:pt x="101" y="147"/>
                  </a:cubicBezTo>
                  <a:cubicBezTo>
                    <a:pt x="104" y="147"/>
                    <a:pt x="106" y="144"/>
                    <a:pt x="106" y="142"/>
                  </a:cubicBezTo>
                  <a:cubicBezTo>
                    <a:pt x="106" y="141"/>
                    <a:pt x="106" y="141"/>
                    <a:pt x="106" y="141"/>
                  </a:cubicBezTo>
                  <a:cubicBezTo>
                    <a:pt x="106" y="139"/>
                    <a:pt x="104" y="137"/>
                    <a:pt x="101" y="137"/>
                  </a:cubicBezTo>
                  <a:cubicBezTo>
                    <a:pt x="100" y="137"/>
                    <a:pt x="100" y="137"/>
                    <a:pt x="100" y="137"/>
                  </a:cubicBezTo>
                  <a:cubicBezTo>
                    <a:pt x="100" y="80"/>
                    <a:pt x="100" y="80"/>
                    <a:pt x="100" y="80"/>
                  </a:cubicBezTo>
                  <a:cubicBezTo>
                    <a:pt x="101" y="80"/>
                    <a:pt x="101" y="80"/>
                    <a:pt x="101" y="80"/>
                  </a:cubicBezTo>
                  <a:cubicBezTo>
                    <a:pt x="104" y="80"/>
                    <a:pt x="106" y="78"/>
                    <a:pt x="106" y="76"/>
                  </a:cubicBezTo>
                  <a:cubicBezTo>
                    <a:pt x="106" y="75"/>
                    <a:pt x="106" y="75"/>
                    <a:pt x="106" y="75"/>
                  </a:cubicBezTo>
                  <a:cubicBezTo>
                    <a:pt x="106" y="73"/>
                    <a:pt x="104" y="70"/>
                    <a:pt x="102" y="70"/>
                  </a:cubicBezTo>
                  <a:cubicBezTo>
                    <a:pt x="78" y="70"/>
                    <a:pt x="78" y="70"/>
                    <a:pt x="78" y="70"/>
                  </a:cubicBezTo>
                  <a:cubicBezTo>
                    <a:pt x="74" y="70"/>
                    <a:pt x="72" y="73"/>
                    <a:pt x="72" y="75"/>
                  </a:cubicBezTo>
                  <a:cubicBezTo>
                    <a:pt x="72" y="76"/>
                    <a:pt x="72" y="76"/>
                    <a:pt x="72" y="76"/>
                  </a:cubicBezTo>
                  <a:cubicBezTo>
                    <a:pt x="72" y="78"/>
                    <a:pt x="74" y="80"/>
                    <a:pt x="77" y="80"/>
                  </a:cubicBezTo>
                  <a:cubicBezTo>
                    <a:pt x="78" y="80"/>
                    <a:pt x="78" y="80"/>
                    <a:pt x="78" y="80"/>
                  </a:cubicBezTo>
                  <a:cubicBezTo>
                    <a:pt x="78" y="137"/>
                    <a:pt x="78" y="137"/>
                    <a:pt x="78" y="137"/>
                  </a:cubicBezTo>
                  <a:lnTo>
                    <a:pt x="77" y="137"/>
                  </a:lnTo>
                  <a:close/>
                  <a:moveTo>
                    <a:pt x="129" y="137"/>
                  </a:moveTo>
                  <a:cubicBezTo>
                    <a:pt x="126" y="137"/>
                    <a:pt x="124" y="139"/>
                    <a:pt x="124" y="141"/>
                  </a:cubicBezTo>
                  <a:cubicBezTo>
                    <a:pt x="124" y="142"/>
                    <a:pt x="124" y="142"/>
                    <a:pt x="124" y="142"/>
                  </a:cubicBezTo>
                  <a:cubicBezTo>
                    <a:pt x="124" y="144"/>
                    <a:pt x="127" y="147"/>
                    <a:pt x="130" y="147"/>
                  </a:cubicBezTo>
                  <a:cubicBezTo>
                    <a:pt x="154" y="147"/>
                    <a:pt x="154" y="147"/>
                    <a:pt x="154" y="147"/>
                  </a:cubicBezTo>
                  <a:cubicBezTo>
                    <a:pt x="157" y="147"/>
                    <a:pt x="159" y="144"/>
                    <a:pt x="159" y="142"/>
                  </a:cubicBezTo>
                  <a:cubicBezTo>
                    <a:pt x="159" y="141"/>
                    <a:pt x="159" y="141"/>
                    <a:pt x="159" y="141"/>
                  </a:cubicBezTo>
                  <a:cubicBezTo>
                    <a:pt x="159" y="139"/>
                    <a:pt x="157" y="137"/>
                    <a:pt x="154" y="137"/>
                  </a:cubicBezTo>
                  <a:cubicBezTo>
                    <a:pt x="152" y="137"/>
                    <a:pt x="152" y="137"/>
                    <a:pt x="152" y="137"/>
                  </a:cubicBezTo>
                  <a:cubicBezTo>
                    <a:pt x="152" y="80"/>
                    <a:pt x="152" y="80"/>
                    <a:pt x="152" y="80"/>
                  </a:cubicBezTo>
                  <a:cubicBezTo>
                    <a:pt x="154" y="80"/>
                    <a:pt x="154" y="80"/>
                    <a:pt x="154" y="80"/>
                  </a:cubicBezTo>
                  <a:cubicBezTo>
                    <a:pt x="157" y="80"/>
                    <a:pt x="159" y="78"/>
                    <a:pt x="159" y="76"/>
                  </a:cubicBezTo>
                  <a:cubicBezTo>
                    <a:pt x="159" y="75"/>
                    <a:pt x="159" y="75"/>
                    <a:pt x="159" y="75"/>
                  </a:cubicBezTo>
                  <a:cubicBezTo>
                    <a:pt x="159" y="73"/>
                    <a:pt x="157" y="70"/>
                    <a:pt x="155" y="70"/>
                  </a:cubicBezTo>
                  <a:cubicBezTo>
                    <a:pt x="130" y="70"/>
                    <a:pt x="130" y="70"/>
                    <a:pt x="130" y="70"/>
                  </a:cubicBezTo>
                  <a:cubicBezTo>
                    <a:pt x="126" y="70"/>
                    <a:pt x="124" y="73"/>
                    <a:pt x="124" y="75"/>
                  </a:cubicBezTo>
                  <a:cubicBezTo>
                    <a:pt x="124" y="76"/>
                    <a:pt x="124" y="76"/>
                    <a:pt x="124" y="76"/>
                  </a:cubicBezTo>
                  <a:cubicBezTo>
                    <a:pt x="124" y="78"/>
                    <a:pt x="126" y="80"/>
                    <a:pt x="129" y="80"/>
                  </a:cubicBezTo>
                  <a:cubicBezTo>
                    <a:pt x="130" y="80"/>
                    <a:pt x="130" y="80"/>
                    <a:pt x="130" y="80"/>
                  </a:cubicBezTo>
                  <a:cubicBezTo>
                    <a:pt x="130" y="137"/>
                    <a:pt x="130" y="137"/>
                    <a:pt x="130" y="137"/>
                  </a:cubicBezTo>
                  <a:lnTo>
                    <a:pt x="129" y="137"/>
                  </a:lnTo>
                  <a:close/>
                </a:path>
              </a:pathLst>
            </a:custGeom>
            <a:solidFill>
              <a:srgbClr val="3D3836"/>
            </a:solidFill>
            <a:ln>
              <a:noFill/>
            </a:ln>
          </p:spPr>
          <p:txBody>
            <a:bodyPr vert="horz" wrap="square" lIns="91440" tIns="45720" rIns="91440" bIns="45720" numCol="1" anchor="t" anchorCtr="0" compatLnSpc="1"/>
            <a:lstStyle/>
            <a:p>
              <a:pPr defTabSz="914400">
                <a:defRPr/>
              </a:pPr>
              <a:endParaRPr lang="zh-CN" altLang="en-US" sz="1800" kern="0">
                <a:solidFill>
                  <a:prstClr val="black"/>
                </a:solidFill>
                <a:ea typeface="微软雅黑" panose="020B0503020204020204" charset="-122"/>
              </a:endParaRPr>
            </a:p>
          </p:txBody>
        </p:sp>
      </p:grpSp>
      <p:grpSp>
        <p:nvGrpSpPr>
          <p:cNvPr id="55" name="组合 54"/>
          <p:cNvGrpSpPr/>
          <p:nvPr/>
        </p:nvGrpSpPr>
        <p:grpSpPr>
          <a:xfrm>
            <a:off x="6725758" y="3676252"/>
            <a:ext cx="4579551" cy="651773"/>
            <a:chOff x="6725758" y="3676252"/>
            <a:chExt cx="4579551" cy="651773"/>
          </a:xfrm>
        </p:grpSpPr>
        <p:grpSp>
          <p:nvGrpSpPr>
            <p:cNvPr id="43" name="组合 42"/>
            <p:cNvGrpSpPr/>
            <p:nvPr/>
          </p:nvGrpSpPr>
          <p:grpSpPr>
            <a:xfrm>
              <a:off x="6725758" y="3676252"/>
              <a:ext cx="4579551" cy="651773"/>
              <a:chOff x="1302901" y="2422429"/>
              <a:chExt cx="4579551" cy="651773"/>
            </a:xfrm>
          </p:grpSpPr>
          <p:sp>
            <p:nvSpPr>
              <p:cNvPr id="44" name="矩形 43"/>
              <p:cNvSpPr/>
              <p:nvPr/>
            </p:nvSpPr>
            <p:spPr>
              <a:xfrm>
                <a:off x="1302901" y="2422429"/>
                <a:ext cx="682917"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157263" y="2422429"/>
                <a:ext cx="3513863"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328821" y="2486705"/>
                <a:ext cx="886449" cy="523220"/>
              </a:xfrm>
              <a:prstGeom prst="rect">
                <a:avLst/>
              </a:prstGeom>
              <a:noFill/>
            </p:spPr>
            <p:txBody>
              <a:bodyPr wrap="square" rtlCol="0">
                <a:spAutoFit/>
              </a:bodyPr>
              <a:lstStyle/>
              <a:p>
                <a:r>
                  <a:rPr lang="en-US" altLang="zh-CN" sz="2800" b="1" spc="300">
                    <a:solidFill>
                      <a:srgbClr val="084772"/>
                    </a:solidFill>
                    <a:latin typeface="微软雅黑" panose="020B0503020204020204" charset="-122"/>
                    <a:ea typeface="微软雅黑" panose="020B0503020204020204" charset="-122"/>
                  </a:rPr>
                  <a:t>04</a:t>
                </a:r>
                <a:endParaRPr lang="zh-CN" altLang="en-US" sz="2800" b="1" spc="300">
                  <a:solidFill>
                    <a:srgbClr val="084772"/>
                  </a:solidFill>
                  <a:latin typeface="微软雅黑" panose="020B0503020204020204" charset="-122"/>
                  <a:ea typeface="微软雅黑" panose="020B0503020204020204" charset="-122"/>
                </a:endParaRPr>
              </a:p>
            </p:txBody>
          </p:sp>
          <p:sp>
            <p:nvSpPr>
              <p:cNvPr id="47" name="文本框 46"/>
              <p:cNvSpPr txBox="1"/>
              <p:nvPr/>
            </p:nvSpPr>
            <p:spPr>
              <a:xfrm>
                <a:off x="3048260" y="2494178"/>
                <a:ext cx="2834192" cy="523220"/>
              </a:xfrm>
              <a:prstGeom prst="rect">
                <a:avLst/>
              </a:prstGeom>
              <a:noFill/>
            </p:spPr>
            <p:txBody>
              <a:bodyPr wrap="square" rtlCol="0">
                <a:spAutoFit/>
              </a:bodyPr>
              <a:lstStyle/>
              <a:p>
                <a:r>
                  <a:rPr lang="zh-CN" altLang="en-US" sz="2800" b="1" spc="300" smtClean="0">
                    <a:solidFill>
                      <a:srgbClr val="084772"/>
                    </a:solidFill>
                    <a:latin typeface="微软雅黑" panose="020B0503020204020204" charset="-122"/>
                    <a:ea typeface="微软雅黑" panose="020B0503020204020204" charset="-122"/>
                  </a:rPr>
                  <a:t>真题再现</a:t>
                </a:r>
                <a:endParaRPr lang="zh-CN" altLang="en-US" sz="2800" b="1" spc="300">
                  <a:solidFill>
                    <a:srgbClr val="084772"/>
                  </a:solidFill>
                  <a:latin typeface="微软雅黑" panose="020B0503020204020204" charset="-122"/>
                  <a:ea typeface="微软雅黑" panose="020B0503020204020204" charset="-122"/>
                </a:endParaRPr>
              </a:p>
            </p:txBody>
          </p:sp>
          <p:cxnSp>
            <p:nvCxnSpPr>
              <p:cNvPr id="49" name="直接连接符 48"/>
              <p:cNvCxnSpPr/>
              <p:nvPr/>
            </p:nvCxnSpPr>
            <p:spPr>
              <a:xfrm flipH="1">
                <a:off x="2974109" y="2422429"/>
                <a:ext cx="0" cy="651773"/>
              </a:xfrm>
              <a:prstGeom prst="line">
                <a:avLst/>
              </a:prstGeom>
              <a:ln w="15875">
                <a:solidFill>
                  <a:srgbClr val="084772"/>
                </a:solidFill>
                <a:prstDash val="sysDash"/>
              </a:ln>
            </p:spPr>
            <p:style>
              <a:lnRef idx="1">
                <a:schemeClr val="accent1"/>
              </a:lnRef>
              <a:fillRef idx="0">
                <a:schemeClr val="accent1"/>
              </a:fillRef>
              <a:effectRef idx="0">
                <a:schemeClr val="accent1"/>
              </a:effectRef>
              <a:fontRef idx="minor">
                <a:schemeClr val="tx1"/>
              </a:fontRef>
            </p:style>
          </p:cxnSp>
        </p:grpSp>
        <p:sp>
          <p:nvSpPr>
            <p:cNvPr id="54" name="Freeform 877"/>
            <p:cNvSpPr>
              <a:spLocks noEditPoints="1"/>
            </p:cNvSpPr>
            <p:nvPr/>
          </p:nvSpPr>
          <p:spPr bwMode="auto">
            <a:xfrm>
              <a:off x="7847502" y="3783798"/>
              <a:ext cx="338138" cy="393700"/>
            </a:xfrm>
            <a:custGeom>
              <a:avLst/>
              <a:gdLst>
                <a:gd name="T0" fmla="*/ 50 w 220"/>
                <a:gd name="T1" fmla="*/ 16 h 256"/>
                <a:gd name="T2" fmla="*/ 166 w 220"/>
                <a:gd name="T3" fmla="*/ 15 h 256"/>
                <a:gd name="T4" fmla="*/ 190 w 220"/>
                <a:gd name="T5" fmla="*/ 54 h 256"/>
                <a:gd name="T6" fmla="*/ 210 w 220"/>
                <a:gd name="T7" fmla="*/ 167 h 256"/>
                <a:gd name="T8" fmla="*/ 152 w 220"/>
                <a:gd name="T9" fmla="*/ 215 h 256"/>
                <a:gd name="T10" fmla="*/ 209 w 220"/>
                <a:gd name="T11" fmla="*/ 236 h 256"/>
                <a:gd name="T12" fmla="*/ 132 w 220"/>
                <a:gd name="T13" fmla="*/ 256 h 256"/>
                <a:gd name="T14" fmla="*/ 11 w 220"/>
                <a:gd name="T15" fmla="*/ 249 h 256"/>
                <a:gd name="T16" fmla="*/ 64 w 220"/>
                <a:gd name="T17" fmla="*/ 236 h 256"/>
                <a:gd name="T18" fmla="*/ 60 w 220"/>
                <a:gd name="T19" fmla="*/ 233 h 256"/>
                <a:gd name="T20" fmla="*/ 14 w 220"/>
                <a:gd name="T21" fmla="*/ 109 h 256"/>
                <a:gd name="T22" fmla="*/ 24 w 220"/>
                <a:gd name="T23" fmla="*/ 0 h 256"/>
                <a:gd name="T24" fmla="*/ 35 w 220"/>
                <a:gd name="T25" fmla="*/ 43 h 256"/>
                <a:gd name="T26" fmla="*/ 106 w 220"/>
                <a:gd name="T27" fmla="*/ 86 h 256"/>
                <a:gd name="T28" fmla="*/ 134 w 220"/>
                <a:gd name="T29" fmla="*/ 39 h 256"/>
                <a:gd name="T30" fmla="*/ 192 w 220"/>
                <a:gd name="T31" fmla="*/ 24 h 256"/>
                <a:gd name="T32" fmla="*/ 28 w 220"/>
                <a:gd name="T33" fmla="*/ 23 h 256"/>
                <a:gd name="T34" fmla="*/ 41 w 220"/>
                <a:gd name="T35" fmla="*/ 89 h 256"/>
                <a:gd name="T36" fmla="*/ 56 w 220"/>
                <a:gd name="T37" fmla="*/ 48 h 256"/>
                <a:gd name="T38" fmla="*/ 133 w 220"/>
                <a:gd name="T39" fmla="*/ 94 h 256"/>
                <a:gd name="T40" fmla="*/ 142 w 220"/>
                <a:gd name="T41" fmla="*/ 49 h 256"/>
                <a:gd name="T42" fmla="*/ 110 w 220"/>
                <a:gd name="T43" fmla="*/ 117 h 256"/>
                <a:gd name="T44" fmla="*/ 109 w 220"/>
                <a:gd name="T45" fmla="*/ 97 h 256"/>
                <a:gd name="T46" fmla="*/ 156 w 220"/>
                <a:gd name="T47" fmla="*/ 114 h 256"/>
                <a:gd name="T48" fmla="*/ 75 w 220"/>
                <a:gd name="T49" fmla="*/ 115 h 256"/>
                <a:gd name="T50" fmla="*/ 39 w 220"/>
                <a:gd name="T51" fmla="*/ 116 h 256"/>
                <a:gd name="T52" fmla="*/ 77 w 220"/>
                <a:gd name="T53" fmla="*/ 213 h 256"/>
                <a:gd name="T54" fmla="*/ 152 w 220"/>
                <a:gd name="T55" fmla="*/ 197 h 256"/>
                <a:gd name="T56" fmla="*/ 190 w 220"/>
                <a:gd name="T57" fmla="*/ 96 h 256"/>
                <a:gd name="T58" fmla="*/ 19 w 220"/>
                <a:gd name="T59" fmla="*/ 159 h 256"/>
                <a:gd name="T60" fmla="*/ 30 w 220"/>
                <a:gd name="T61" fmla="*/ 168 h 256"/>
                <a:gd name="T62" fmla="*/ 19 w 220"/>
                <a:gd name="T63" fmla="*/ 159 h 256"/>
                <a:gd name="T64" fmla="*/ 168 w 220"/>
                <a:gd name="T65" fmla="*/ 217 h 256"/>
                <a:gd name="T66" fmla="*/ 197 w 220"/>
                <a:gd name="T67" fmla="*/ 121 h 256"/>
                <a:gd name="T68" fmla="*/ 81 w 220"/>
                <a:gd name="T69" fmla="*/ 226 h 256"/>
                <a:gd name="T70" fmla="*/ 89 w 220"/>
                <a:gd name="T71" fmla="*/ 244 h 256"/>
                <a:gd name="T72" fmla="*/ 81 w 220"/>
                <a:gd name="T73" fmla="*/ 226 h 256"/>
                <a:gd name="T74" fmla="*/ 132 w 220"/>
                <a:gd name="T75" fmla="*/ 244 h 256"/>
                <a:gd name="T76" fmla="*/ 118 w 220"/>
                <a:gd name="T77" fmla="*/ 231 h 256"/>
                <a:gd name="T78" fmla="*/ 65 w 220"/>
                <a:gd name="T79" fmla="*/ 73 h 256"/>
                <a:gd name="T80" fmla="*/ 57 w 220"/>
                <a:gd name="T81" fmla="*/ 87 h 256"/>
                <a:gd name="T82" fmla="*/ 62 w 220"/>
                <a:gd name="T83" fmla="*/ 57 h 256"/>
                <a:gd name="T84" fmla="*/ 152 w 220"/>
                <a:gd name="T85" fmla="*/ 73 h 256"/>
                <a:gd name="T86" fmla="*/ 152 w 220"/>
                <a:gd name="T87" fmla="*/ 90 h 256"/>
                <a:gd name="T88" fmla="*/ 153 w 220"/>
                <a:gd name="T89" fmla="*/ 57 h 256"/>
                <a:gd name="T90" fmla="*/ 104 w 220"/>
                <a:gd name="T91" fmla="*/ 171 h 256"/>
                <a:gd name="T92" fmla="*/ 116 w 220"/>
                <a:gd name="T93" fmla="*/ 161 h 256"/>
                <a:gd name="T94" fmla="*/ 116 w 220"/>
                <a:gd name="T95" fmla="*/ 161 h 256"/>
                <a:gd name="T96" fmla="*/ 80 w 220"/>
                <a:gd name="T97" fmla="*/ 177 h 256"/>
                <a:gd name="T98" fmla="*/ 135 w 220"/>
                <a:gd name="T99" fmla="*/ 166 h 256"/>
                <a:gd name="T100" fmla="*/ 135 w 220"/>
                <a:gd name="T101" fmla="*/ 166 h 256"/>
                <a:gd name="T102" fmla="*/ 85 w 220"/>
                <a:gd name="T103" fmla="*/ 193 h 256"/>
                <a:gd name="T104" fmla="*/ 104 w 220"/>
                <a:gd name="T105" fmla="*/ 178 h 256"/>
                <a:gd name="T106" fmla="*/ 104 w 220"/>
                <a:gd name="T107" fmla="*/ 178 h 256"/>
                <a:gd name="T108" fmla="*/ 133 w 220"/>
                <a:gd name="T109" fmla="*/ 192 h 256"/>
                <a:gd name="T110" fmla="*/ 99 w 220"/>
                <a:gd name="T111" fmla="*/ 194 h 256"/>
                <a:gd name="T112" fmla="*/ 99 w 220"/>
                <a:gd name="T113" fmla="*/ 194 h 256"/>
                <a:gd name="T114" fmla="*/ 123 w 220"/>
                <a:gd name="T115" fmla="*/ 20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0" h="256">
                  <a:moveTo>
                    <a:pt x="24" y="0"/>
                  </a:moveTo>
                  <a:cubicBezTo>
                    <a:pt x="33" y="5"/>
                    <a:pt x="39" y="14"/>
                    <a:pt x="50" y="16"/>
                  </a:cubicBezTo>
                  <a:cubicBezTo>
                    <a:pt x="70" y="15"/>
                    <a:pt x="88" y="3"/>
                    <a:pt x="108" y="3"/>
                  </a:cubicBezTo>
                  <a:cubicBezTo>
                    <a:pt x="128" y="2"/>
                    <a:pt x="146" y="13"/>
                    <a:pt x="166" y="15"/>
                  </a:cubicBezTo>
                  <a:cubicBezTo>
                    <a:pt x="177" y="17"/>
                    <a:pt x="185" y="6"/>
                    <a:pt x="193" y="0"/>
                  </a:cubicBezTo>
                  <a:cubicBezTo>
                    <a:pt x="207" y="16"/>
                    <a:pt x="204" y="40"/>
                    <a:pt x="190" y="54"/>
                  </a:cubicBezTo>
                  <a:cubicBezTo>
                    <a:pt x="196" y="72"/>
                    <a:pt x="202" y="90"/>
                    <a:pt x="203" y="108"/>
                  </a:cubicBezTo>
                  <a:cubicBezTo>
                    <a:pt x="220" y="123"/>
                    <a:pt x="216" y="148"/>
                    <a:pt x="210" y="167"/>
                  </a:cubicBezTo>
                  <a:cubicBezTo>
                    <a:pt x="202" y="192"/>
                    <a:pt x="188" y="217"/>
                    <a:pt x="165" y="231"/>
                  </a:cubicBezTo>
                  <a:cubicBezTo>
                    <a:pt x="155" y="233"/>
                    <a:pt x="156" y="221"/>
                    <a:pt x="152" y="215"/>
                  </a:cubicBezTo>
                  <a:cubicBezTo>
                    <a:pt x="152" y="222"/>
                    <a:pt x="151" y="230"/>
                    <a:pt x="156" y="236"/>
                  </a:cubicBezTo>
                  <a:cubicBezTo>
                    <a:pt x="174" y="237"/>
                    <a:pt x="191" y="235"/>
                    <a:pt x="209" y="236"/>
                  </a:cubicBezTo>
                  <a:cubicBezTo>
                    <a:pt x="209" y="239"/>
                    <a:pt x="209" y="246"/>
                    <a:pt x="209" y="249"/>
                  </a:cubicBezTo>
                  <a:cubicBezTo>
                    <a:pt x="183" y="250"/>
                    <a:pt x="156" y="246"/>
                    <a:pt x="132" y="256"/>
                  </a:cubicBezTo>
                  <a:cubicBezTo>
                    <a:pt x="117" y="251"/>
                    <a:pt x="103" y="249"/>
                    <a:pt x="89" y="255"/>
                  </a:cubicBezTo>
                  <a:cubicBezTo>
                    <a:pt x="64" y="247"/>
                    <a:pt x="37" y="249"/>
                    <a:pt x="11" y="249"/>
                  </a:cubicBezTo>
                  <a:cubicBezTo>
                    <a:pt x="10" y="245"/>
                    <a:pt x="9" y="241"/>
                    <a:pt x="8" y="237"/>
                  </a:cubicBezTo>
                  <a:cubicBezTo>
                    <a:pt x="27" y="235"/>
                    <a:pt x="46" y="236"/>
                    <a:pt x="64" y="236"/>
                  </a:cubicBezTo>
                  <a:cubicBezTo>
                    <a:pt x="66" y="229"/>
                    <a:pt x="67" y="222"/>
                    <a:pt x="69" y="215"/>
                  </a:cubicBezTo>
                  <a:cubicBezTo>
                    <a:pt x="65" y="221"/>
                    <a:pt x="62" y="227"/>
                    <a:pt x="60" y="233"/>
                  </a:cubicBezTo>
                  <a:cubicBezTo>
                    <a:pt x="25" y="218"/>
                    <a:pt x="9" y="179"/>
                    <a:pt x="3" y="144"/>
                  </a:cubicBezTo>
                  <a:cubicBezTo>
                    <a:pt x="0" y="131"/>
                    <a:pt x="7" y="119"/>
                    <a:pt x="14" y="109"/>
                  </a:cubicBezTo>
                  <a:cubicBezTo>
                    <a:pt x="18" y="90"/>
                    <a:pt x="23" y="72"/>
                    <a:pt x="29" y="54"/>
                  </a:cubicBezTo>
                  <a:cubicBezTo>
                    <a:pt x="14" y="40"/>
                    <a:pt x="13" y="17"/>
                    <a:pt x="24" y="0"/>
                  </a:cubicBezTo>
                  <a:close/>
                  <a:moveTo>
                    <a:pt x="28" y="23"/>
                  </a:moveTo>
                  <a:cubicBezTo>
                    <a:pt x="30" y="30"/>
                    <a:pt x="33" y="37"/>
                    <a:pt x="35" y="43"/>
                  </a:cubicBezTo>
                  <a:cubicBezTo>
                    <a:pt x="49" y="37"/>
                    <a:pt x="65" y="29"/>
                    <a:pt x="80" y="37"/>
                  </a:cubicBezTo>
                  <a:cubicBezTo>
                    <a:pt x="100" y="44"/>
                    <a:pt x="108" y="66"/>
                    <a:pt x="106" y="86"/>
                  </a:cubicBezTo>
                  <a:cubicBezTo>
                    <a:pt x="112" y="86"/>
                    <a:pt x="112" y="86"/>
                    <a:pt x="112" y="86"/>
                  </a:cubicBezTo>
                  <a:cubicBezTo>
                    <a:pt x="111" y="68"/>
                    <a:pt x="116" y="47"/>
                    <a:pt x="134" y="39"/>
                  </a:cubicBezTo>
                  <a:cubicBezTo>
                    <a:pt x="149" y="29"/>
                    <a:pt x="168" y="35"/>
                    <a:pt x="183" y="44"/>
                  </a:cubicBezTo>
                  <a:cubicBezTo>
                    <a:pt x="186" y="37"/>
                    <a:pt x="189" y="30"/>
                    <a:pt x="192" y="24"/>
                  </a:cubicBezTo>
                  <a:cubicBezTo>
                    <a:pt x="165" y="36"/>
                    <a:pt x="139" y="19"/>
                    <a:pt x="112" y="15"/>
                  </a:cubicBezTo>
                  <a:cubicBezTo>
                    <a:pt x="84" y="15"/>
                    <a:pt x="56" y="38"/>
                    <a:pt x="28" y="23"/>
                  </a:cubicBezTo>
                  <a:close/>
                  <a:moveTo>
                    <a:pt x="56" y="48"/>
                  </a:moveTo>
                  <a:cubicBezTo>
                    <a:pt x="39" y="54"/>
                    <a:pt x="32" y="75"/>
                    <a:pt x="41" y="89"/>
                  </a:cubicBezTo>
                  <a:cubicBezTo>
                    <a:pt x="52" y="109"/>
                    <a:pt x="85" y="106"/>
                    <a:pt x="91" y="84"/>
                  </a:cubicBezTo>
                  <a:cubicBezTo>
                    <a:pt x="101" y="63"/>
                    <a:pt x="77" y="39"/>
                    <a:pt x="56" y="48"/>
                  </a:cubicBezTo>
                  <a:close/>
                  <a:moveTo>
                    <a:pt x="142" y="49"/>
                  </a:moveTo>
                  <a:cubicBezTo>
                    <a:pt x="125" y="56"/>
                    <a:pt x="120" y="81"/>
                    <a:pt x="133" y="94"/>
                  </a:cubicBezTo>
                  <a:cubicBezTo>
                    <a:pt x="147" y="110"/>
                    <a:pt x="177" y="102"/>
                    <a:pt x="180" y="81"/>
                  </a:cubicBezTo>
                  <a:cubicBezTo>
                    <a:pt x="187" y="59"/>
                    <a:pt x="162" y="39"/>
                    <a:pt x="142" y="49"/>
                  </a:cubicBezTo>
                  <a:close/>
                  <a:moveTo>
                    <a:pt x="92" y="107"/>
                  </a:moveTo>
                  <a:cubicBezTo>
                    <a:pt x="98" y="110"/>
                    <a:pt x="104" y="114"/>
                    <a:pt x="110" y="117"/>
                  </a:cubicBezTo>
                  <a:cubicBezTo>
                    <a:pt x="116" y="113"/>
                    <a:pt x="121" y="110"/>
                    <a:pt x="126" y="106"/>
                  </a:cubicBezTo>
                  <a:cubicBezTo>
                    <a:pt x="121" y="103"/>
                    <a:pt x="115" y="99"/>
                    <a:pt x="109" y="97"/>
                  </a:cubicBezTo>
                  <a:cubicBezTo>
                    <a:pt x="103" y="100"/>
                    <a:pt x="98" y="103"/>
                    <a:pt x="92" y="107"/>
                  </a:cubicBezTo>
                  <a:close/>
                  <a:moveTo>
                    <a:pt x="156" y="114"/>
                  </a:moveTo>
                  <a:cubicBezTo>
                    <a:pt x="138" y="114"/>
                    <a:pt x="119" y="122"/>
                    <a:pt x="110" y="139"/>
                  </a:cubicBezTo>
                  <a:cubicBezTo>
                    <a:pt x="101" y="127"/>
                    <a:pt x="89" y="119"/>
                    <a:pt x="75" y="115"/>
                  </a:cubicBezTo>
                  <a:cubicBezTo>
                    <a:pt x="57" y="118"/>
                    <a:pt x="41" y="109"/>
                    <a:pt x="28" y="97"/>
                  </a:cubicBezTo>
                  <a:cubicBezTo>
                    <a:pt x="29" y="105"/>
                    <a:pt x="31" y="112"/>
                    <a:pt x="39" y="116"/>
                  </a:cubicBezTo>
                  <a:cubicBezTo>
                    <a:pt x="63" y="133"/>
                    <a:pt x="64" y="166"/>
                    <a:pt x="65" y="192"/>
                  </a:cubicBezTo>
                  <a:cubicBezTo>
                    <a:pt x="64" y="201"/>
                    <a:pt x="73" y="207"/>
                    <a:pt x="77" y="213"/>
                  </a:cubicBezTo>
                  <a:cubicBezTo>
                    <a:pt x="90" y="211"/>
                    <a:pt x="101" y="215"/>
                    <a:pt x="110" y="224"/>
                  </a:cubicBezTo>
                  <a:cubicBezTo>
                    <a:pt x="120" y="208"/>
                    <a:pt x="148" y="219"/>
                    <a:pt x="152" y="197"/>
                  </a:cubicBezTo>
                  <a:cubicBezTo>
                    <a:pt x="155" y="166"/>
                    <a:pt x="156" y="125"/>
                    <a:pt x="189" y="110"/>
                  </a:cubicBezTo>
                  <a:cubicBezTo>
                    <a:pt x="189" y="106"/>
                    <a:pt x="190" y="99"/>
                    <a:pt x="190" y="96"/>
                  </a:cubicBezTo>
                  <a:cubicBezTo>
                    <a:pt x="180" y="105"/>
                    <a:pt x="170" y="115"/>
                    <a:pt x="156" y="114"/>
                  </a:cubicBezTo>
                  <a:close/>
                  <a:moveTo>
                    <a:pt x="19" y="159"/>
                  </a:moveTo>
                  <a:cubicBezTo>
                    <a:pt x="26" y="180"/>
                    <a:pt x="34" y="203"/>
                    <a:pt x="55" y="214"/>
                  </a:cubicBezTo>
                  <a:cubicBezTo>
                    <a:pt x="46" y="199"/>
                    <a:pt x="35" y="185"/>
                    <a:pt x="30" y="168"/>
                  </a:cubicBezTo>
                  <a:cubicBezTo>
                    <a:pt x="24" y="153"/>
                    <a:pt x="25" y="136"/>
                    <a:pt x="25" y="120"/>
                  </a:cubicBezTo>
                  <a:cubicBezTo>
                    <a:pt x="10" y="129"/>
                    <a:pt x="16" y="147"/>
                    <a:pt x="19" y="159"/>
                  </a:cubicBezTo>
                  <a:close/>
                  <a:moveTo>
                    <a:pt x="174" y="142"/>
                  </a:moveTo>
                  <a:cubicBezTo>
                    <a:pt x="165" y="166"/>
                    <a:pt x="164" y="192"/>
                    <a:pt x="168" y="217"/>
                  </a:cubicBezTo>
                  <a:cubicBezTo>
                    <a:pt x="179" y="201"/>
                    <a:pt x="172" y="180"/>
                    <a:pt x="176" y="163"/>
                  </a:cubicBezTo>
                  <a:cubicBezTo>
                    <a:pt x="178" y="146"/>
                    <a:pt x="187" y="133"/>
                    <a:pt x="197" y="121"/>
                  </a:cubicBezTo>
                  <a:cubicBezTo>
                    <a:pt x="187" y="125"/>
                    <a:pt x="178" y="131"/>
                    <a:pt x="174" y="142"/>
                  </a:cubicBezTo>
                  <a:close/>
                  <a:moveTo>
                    <a:pt x="81" y="226"/>
                  </a:moveTo>
                  <a:cubicBezTo>
                    <a:pt x="79" y="229"/>
                    <a:pt x="77" y="234"/>
                    <a:pt x="76" y="237"/>
                  </a:cubicBezTo>
                  <a:cubicBezTo>
                    <a:pt x="80" y="239"/>
                    <a:pt x="84" y="242"/>
                    <a:pt x="89" y="244"/>
                  </a:cubicBezTo>
                  <a:cubicBezTo>
                    <a:pt x="93" y="241"/>
                    <a:pt x="102" y="237"/>
                    <a:pt x="97" y="231"/>
                  </a:cubicBezTo>
                  <a:cubicBezTo>
                    <a:pt x="95" y="224"/>
                    <a:pt x="86" y="228"/>
                    <a:pt x="81" y="226"/>
                  </a:cubicBezTo>
                  <a:close/>
                  <a:moveTo>
                    <a:pt x="118" y="231"/>
                  </a:moveTo>
                  <a:cubicBezTo>
                    <a:pt x="122" y="236"/>
                    <a:pt x="125" y="244"/>
                    <a:pt x="132" y="244"/>
                  </a:cubicBezTo>
                  <a:cubicBezTo>
                    <a:pt x="136" y="242"/>
                    <a:pt x="146" y="237"/>
                    <a:pt x="141" y="231"/>
                  </a:cubicBezTo>
                  <a:cubicBezTo>
                    <a:pt x="136" y="221"/>
                    <a:pt x="125" y="228"/>
                    <a:pt x="118" y="231"/>
                  </a:cubicBezTo>
                  <a:close/>
                  <a:moveTo>
                    <a:pt x="62" y="57"/>
                  </a:moveTo>
                  <a:cubicBezTo>
                    <a:pt x="63" y="63"/>
                    <a:pt x="64" y="68"/>
                    <a:pt x="65" y="73"/>
                  </a:cubicBezTo>
                  <a:cubicBezTo>
                    <a:pt x="60" y="73"/>
                    <a:pt x="52" y="73"/>
                    <a:pt x="48" y="72"/>
                  </a:cubicBezTo>
                  <a:cubicBezTo>
                    <a:pt x="51" y="77"/>
                    <a:pt x="53" y="83"/>
                    <a:pt x="57" y="87"/>
                  </a:cubicBezTo>
                  <a:cubicBezTo>
                    <a:pt x="68" y="94"/>
                    <a:pt x="84" y="84"/>
                    <a:pt x="79" y="71"/>
                  </a:cubicBezTo>
                  <a:cubicBezTo>
                    <a:pt x="80" y="62"/>
                    <a:pt x="68" y="61"/>
                    <a:pt x="62" y="57"/>
                  </a:cubicBezTo>
                  <a:close/>
                  <a:moveTo>
                    <a:pt x="153" y="57"/>
                  </a:moveTo>
                  <a:cubicBezTo>
                    <a:pt x="152" y="61"/>
                    <a:pt x="152" y="69"/>
                    <a:pt x="152" y="73"/>
                  </a:cubicBezTo>
                  <a:cubicBezTo>
                    <a:pt x="148" y="73"/>
                    <a:pt x="139" y="73"/>
                    <a:pt x="135" y="73"/>
                  </a:cubicBezTo>
                  <a:cubicBezTo>
                    <a:pt x="140" y="79"/>
                    <a:pt x="143" y="88"/>
                    <a:pt x="152" y="90"/>
                  </a:cubicBezTo>
                  <a:cubicBezTo>
                    <a:pt x="162" y="91"/>
                    <a:pt x="170" y="80"/>
                    <a:pt x="167" y="70"/>
                  </a:cubicBezTo>
                  <a:cubicBezTo>
                    <a:pt x="166" y="63"/>
                    <a:pt x="158" y="61"/>
                    <a:pt x="153" y="57"/>
                  </a:cubicBezTo>
                  <a:close/>
                  <a:moveTo>
                    <a:pt x="94" y="160"/>
                  </a:moveTo>
                  <a:cubicBezTo>
                    <a:pt x="87" y="166"/>
                    <a:pt x="98" y="179"/>
                    <a:pt x="104" y="171"/>
                  </a:cubicBezTo>
                  <a:cubicBezTo>
                    <a:pt x="111" y="164"/>
                    <a:pt x="101" y="154"/>
                    <a:pt x="94" y="160"/>
                  </a:cubicBezTo>
                  <a:close/>
                  <a:moveTo>
                    <a:pt x="116" y="161"/>
                  </a:moveTo>
                  <a:cubicBezTo>
                    <a:pt x="107" y="166"/>
                    <a:pt x="119" y="179"/>
                    <a:pt x="124" y="170"/>
                  </a:cubicBezTo>
                  <a:cubicBezTo>
                    <a:pt x="131" y="165"/>
                    <a:pt x="120" y="153"/>
                    <a:pt x="116" y="161"/>
                  </a:cubicBezTo>
                  <a:close/>
                  <a:moveTo>
                    <a:pt x="76" y="162"/>
                  </a:moveTo>
                  <a:cubicBezTo>
                    <a:pt x="68" y="165"/>
                    <a:pt x="71" y="179"/>
                    <a:pt x="80" y="177"/>
                  </a:cubicBezTo>
                  <a:cubicBezTo>
                    <a:pt x="90" y="175"/>
                    <a:pt x="86" y="159"/>
                    <a:pt x="76" y="162"/>
                  </a:cubicBezTo>
                  <a:close/>
                  <a:moveTo>
                    <a:pt x="135" y="166"/>
                  </a:moveTo>
                  <a:cubicBezTo>
                    <a:pt x="129" y="171"/>
                    <a:pt x="139" y="181"/>
                    <a:pt x="144" y="174"/>
                  </a:cubicBezTo>
                  <a:cubicBezTo>
                    <a:pt x="153" y="169"/>
                    <a:pt x="140" y="157"/>
                    <a:pt x="135" y="166"/>
                  </a:cubicBezTo>
                  <a:close/>
                  <a:moveTo>
                    <a:pt x="89" y="179"/>
                  </a:moveTo>
                  <a:cubicBezTo>
                    <a:pt x="80" y="176"/>
                    <a:pt x="76" y="191"/>
                    <a:pt x="85" y="193"/>
                  </a:cubicBezTo>
                  <a:cubicBezTo>
                    <a:pt x="95" y="196"/>
                    <a:pt x="99" y="181"/>
                    <a:pt x="89" y="179"/>
                  </a:cubicBezTo>
                  <a:close/>
                  <a:moveTo>
                    <a:pt x="104" y="178"/>
                  </a:moveTo>
                  <a:cubicBezTo>
                    <a:pt x="97" y="185"/>
                    <a:pt x="109" y="195"/>
                    <a:pt x="115" y="189"/>
                  </a:cubicBezTo>
                  <a:cubicBezTo>
                    <a:pt x="122" y="182"/>
                    <a:pt x="110" y="171"/>
                    <a:pt x="104" y="178"/>
                  </a:cubicBezTo>
                  <a:close/>
                  <a:moveTo>
                    <a:pt x="129" y="179"/>
                  </a:moveTo>
                  <a:cubicBezTo>
                    <a:pt x="121" y="181"/>
                    <a:pt x="124" y="195"/>
                    <a:pt x="133" y="192"/>
                  </a:cubicBezTo>
                  <a:cubicBezTo>
                    <a:pt x="142" y="191"/>
                    <a:pt x="137" y="176"/>
                    <a:pt x="129" y="179"/>
                  </a:cubicBezTo>
                  <a:close/>
                  <a:moveTo>
                    <a:pt x="99" y="194"/>
                  </a:moveTo>
                  <a:cubicBezTo>
                    <a:pt x="90" y="191"/>
                    <a:pt x="87" y="206"/>
                    <a:pt x="95" y="208"/>
                  </a:cubicBezTo>
                  <a:cubicBezTo>
                    <a:pt x="105" y="212"/>
                    <a:pt x="109" y="195"/>
                    <a:pt x="99" y="194"/>
                  </a:cubicBezTo>
                  <a:close/>
                  <a:moveTo>
                    <a:pt x="118" y="194"/>
                  </a:moveTo>
                  <a:cubicBezTo>
                    <a:pt x="109" y="196"/>
                    <a:pt x="114" y="210"/>
                    <a:pt x="123" y="208"/>
                  </a:cubicBezTo>
                  <a:cubicBezTo>
                    <a:pt x="133" y="206"/>
                    <a:pt x="127" y="191"/>
                    <a:pt x="118" y="194"/>
                  </a:cubicBezTo>
                  <a:close/>
                </a:path>
              </a:pathLst>
            </a:custGeom>
            <a:solidFill>
              <a:srgbClr val="3D3836"/>
            </a:solidFill>
            <a:ln>
              <a:noFill/>
            </a:ln>
          </p:spPr>
          <p:txBody>
            <a:bodyPr vert="horz" wrap="square" lIns="91440" tIns="45720" rIns="91440" bIns="45720" numCol="1" anchor="t" anchorCtr="0" compatLnSpc="1"/>
            <a:lstStyle/>
            <a:p>
              <a:pPr defTabSz="914400">
                <a:defRPr/>
              </a:pPr>
              <a:endParaRPr lang="zh-CN" altLang="en-US" sz="1800" kern="0">
                <a:solidFill>
                  <a:prstClr val="black"/>
                </a:solidFill>
                <a:ea typeface="微软雅黑" panose="020B0503020204020204"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800" decel="100000"/>
                                        <p:tgtEl>
                                          <p:spTgt spid="5"/>
                                        </p:tgtEl>
                                      </p:cBhvr>
                                    </p:animEffect>
                                    <p:anim calcmode="lin" valueType="num">
                                      <p:cBhvr>
                                        <p:cTn id="23" dur="800" decel="100000" fill="hold"/>
                                        <p:tgtEl>
                                          <p:spTgt spid="5"/>
                                        </p:tgtEl>
                                        <p:attrNameLst>
                                          <p:attrName>style.rotation</p:attrName>
                                        </p:attrNameLst>
                                      </p:cBhvr>
                                      <p:tavLst>
                                        <p:tav tm="0">
                                          <p:val>
                                            <p:fltVal val="-90"/>
                                          </p:val>
                                        </p:tav>
                                        <p:tav tm="100000">
                                          <p:val>
                                            <p:fltVal val="0"/>
                                          </p:val>
                                        </p:tav>
                                      </p:tavLst>
                                    </p:anim>
                                    <p:anim calcmode="lin" valueType="num">
                                      <p:cBhvr>
                                        <p:cTn id="24" dur="800" decel="100000" fill="hold"/>
                                        <p:tgtEl>
                                          <p:spTgt spid="5"/>
                                        </p:tgtEl>
                                        <p:attrNameLst>
                                          <p:attrName>ppt_x</p:attrName>
                                        </p:attrNameLst>
                                      </p:cBhvr>
                                      <p:tavLst>
                                        <p:tav tm="0">
                                          <p:val>
                                            <p:strVal val="#ppt_x+0.4"/>
                                          </p:val>
                                        </p:tav>
                                        <p:tav tm="100000">
                                          <p:val>
                                            <p:strVal val="#ppt_x-0.05"/>
                                          </p:val>
                                        </p:tav>
                                      </p:tavLst>
                                    </p:anim>
                                    <p:anim calcmode="lin" valueType="num">
                                      <p:cBhvr>
                                        <p:cTn id="25" dur="800" decel="100000" fill="hold"/>
                                        <p:tgtEl>
                                          <p:spTgt spid="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8" presetID="30" presetClass="entr" presetSubtype="0"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800" decel="100000"/>
                                        <p:tgtEl>
                                          <p:spTgt spid="51"/>
                                        </p:tgtEl>
                                      </p:cBhvr>
                                    </p:animEffect>
                                    <p:anim calcmode="lin" valueType="num">
                                      <p:cBhvr>
                                        <p:cTn id="31" dur="800" decel="100000" fill="hold"/>
                                        <p:tgtEl>
                                          <p:spTgt spid="51"/>
                                        </p:tgtEl>
                                        <p:attrNameLst>
                                          <p:attrName>style.rotation</p:attrName>
                                        </p:attrNameLst>
                                      </p:cBhvr>
                                      <p:tavLst>
                                        <p:tav tm="0">
                                          <p:val>
                                            <p:fltVal val="-90"/>
                                          </p:val>
                                        </p:tav>
                                        <p:tav tm="100000">
                                          <p:val>
                                            <p:fltVal val="0"/>
                                          </p:val>
                                        </p:tav>
                                      </p:tavLst>
                                    </p:anim>
                                    <p:anim calcmode="lin" valueType="num">
                                      <p:cBhvr>
                                        <p:cTn id="32" dur="800" decel="100000" fill="hold"/>
                                        <p:tgtEl>
                                          <p:spTgt spid="51"/>
                                        </p:tgtEl>
                                        <p:attrNameLst>
                                          <p:attrName>ppt_x</p:attrName>
                                        </p:attrNameLst>
                                      </p:cBhvr>
                                      <p:tavLst>
                                        <p:tav tm="0">
                                          <p:val>
                                            <p:strVal val="#ppt_x+0.4"/>
                                          </p:val>
                                        </p:tav>
                                        <p:tav tm="100000">
                                          <p:val>
                                            <p:strVal val="#ppt_x-0.05"/>
                                          </p:val>
                                        </p:tav>
                                      </p:tavLst>
                                    </p:anim>
                                    <p:anim calcmode="lin" valueType="num">
                                      <p:cBhvr>
                                        <p:cTn id="33" dur="800" decel="100000" fill="hold"/>
                                        <p:tgtEl>
                                          <p:spTgt spid="5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36" presetID="30" presetClass="entr" presetSubtype="0"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800" decel="100000"/>
                                        <p:tgtEl>
                                          <p:spTgt spid="53"/>
                                        </p:tgtEl>
                                      </p:cBhvr>
                                    </p:animEffect>
                                    <p:anim calcmode="lin" valueType="num">
                                      <p:cBhvr>
                                        <p:cTn id="39" dur="800" decel="100000" fill="hold"/>
                                        <p:tgtEl>
                                          <p:spTgt spid="53"/>
                                        </p:tgtEl>
                                        <p:attrNameLst>
                                          <p:attrName>style.rotation</p:attrName>
                                        </p:attrNameLst>
                                      </p:cBhvr>
                                      <p:tavLst>
                                        <p:tav tm="0">
                                          <p:val>
                                            <p:fltVal val="-90"/>
                                          </p:val>
                                        </p:tav>
                                        <p:tav tm="100000">
                                          <p:val>
                                            <p:fltVal val="0"/>
                                          </p:val>
                                        </p:tav>
                                      </p:tavLst>
                                    </p:anim>
                                    <p:anim calcmode="lin" valueType="num">
                                      <p:cBhvr>
                                        <p:cTn id="40" dur="800" decel="100000" fill="hold"/>
                                        <p:tgtEl>
                                          <p:spTgt spid="53"/>
                                        </p:tgtEl>
                                        <p:attrNameLst>
                                          <p:attrName>ppt_x</p:attrName>
                                        </p:attrNameLst>
                                      </p:cBhvr>
                                      <p:tavLst>
                                        <p:tav tm="0">
                                          <p:val>
                                            <p:strVal val="#ppt_x+0.4"/>
                                          </p:val>
                                        </p:tav>
                                        <p:tav tm="100000">
                                          <p:val>
                                            <p:strVal val="#ppt_x-0.05"/>
                                          </p:val>
                                        </p:tav>
                                      </p:tavLst>
                                    </p:anim>
                                    <p:anim calcmode="lin" valueType="num">
                                      <p:cBhvr>
                                        <p:cTn id="41" dur="800" decel="100000" fill="hold"/>
                                        <p:tgtEl>
                                          <p:spTgt spid="53"/>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par>
                                <p:cTn id="44" presetID="30" presetClass="entr" presetSubtype="0"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800" decel="100000"/>
                                        <p:tgtEl>
                                          <p:spTgt spid="55"/>
                                        </p:tgtEl>
                                      </p:cBhvr>
                                    </p:animEffect>
                                    <p:anim calcmode="lin" valueType="num">
                                      <p:cBhvr>
                                        <p:cTn id="47" dur="800" decel="100000" fill="hold"/>
                                        <p:tgtEl>
                                          <p:spTgt spid="55"/>
                                        </p:tgtEl>
                                        <p:attrNameLst>
                                          <p:attrName>style.rotation</p:attrName>
                                        </p:attrNameLst>
                                      </p:cBhvr>
                                      <p:tavLst>
                                        <p:tav tm="0">
                                          <p:val>
                                            <p:fltVal val="-90"/>
                                          </p:val>
                                        </p:tav>
                                        <p:tav tm="100000">
                                          <p:val>
                                            <p:fltVal val="0"/>
                                          </p:val>
                                        </p:tav>
                                      </p:tavLst>
                                    </p:anim>
                                    <p:anim calcmode="lin" valueType="num">
                                      <p:cBhvr>
                                        <p:cTn id="48" dur="800" decel="100000" fill="hold"/>
                                        <p:tgtEl>
                                          <p:spTgt spid="55"/>
                                        </p:tgtEl>
                                        <p:attrNameLst>
                                          <p:attrName>ppt_x</p:attrName>
                                        </p:attrNameLst>
                                      </p:cBhvr>
                                      <p:tavLst>
                                        <p:tav tm="0">
                                          <p:val>
                                            <p:strVal val="#ppt_x+0.4"/>
                                          </p:val>
                                        </p:tav>
                                        <p:tav tm="100000">
                                          <p:val>
                                            <p:strVal val="#ppt_x-0.05"/>
                                          </p:val>
                                        </p:tav>
                                      </p:tavLst>
                                    </p:anim>
                                    <p:anim calcmode="lin" valueType="num">
                                      <p:cBhvr>
                                        <p:cTn id="49" dur="800" decel="100000" fill="hold"/>
                                        <p:tgtEl>
                                          <p:spTgt spid="55"/>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55"/>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220106" y="2286372"/>
            <a:ext cx="3662878" cy="1721287"/>
            <a:chOff x="6157656" y="2286372"/>
            <a:chExt cx="3662878" cy="1721287"/>
          </a:xfrm>
        </p:grpSpPr>
        <p:pic>
          <p:nvPicPr>
            <p:cNvPr id="47" name="图片 46"/>
            <p:cNvPicPr>
              <a:picLocks noChangeAspect="1"/>
            </p:cNvPicPr>
            <p:nvPr/>
          </p:nvPicPr>
          <p:blipFill>
            <a:blip r:embed="rId1"/>
            <a:srcRect t="55896"/>
            <a:stretch>
              <a:fillRect/>
            </a:stretch>
          </p:blipFill>
          <p:spPr>
            <a:xfrm>
              <a:off x="6234968" y="3682798"/>
              <a:ext cx="3585566" cy="265420"/>
            </a:xfrm>
            <a:prstGeom prst="rect">
              <a:avLst/>
            </a:prstGeom>
          </p:spPr>
        </p:pic>
        <p:sp>
          <p:nvSpPr>
            <p:cNvPr id="48" name="矩形 47"/>
            <p:cNvSpPr/>
            <p:nvPr/>
          </p:nvSpPr>
          <p:spPr>
            <a:xfrm>
              <a:off x="6157656" y="2653458"/>
              <a:ext cx="3585566" cy="1047741"/>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55" name="图片 54"/>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 name="单圆角矩形 1"/>
          <p:cNvSpPr/>
          <p:nvPr/>
        </p:nvSpPr>
        <p:spPr>
          <a:xfrm flipH="1">
            <a:off x="3005748" y="1748128"/>
            <a:ext cx="2152702" cy="2152702"/>
          </a:xfrm>
          <a:prstGeom prst="round1Rect">
            <a:avLst>
              <a:gd name="adj" fmla="val 21387"/>
            </a:avLst>
          </a:prstGeom>
          <a:gradFill>
            <a:gsLst>
              <a:gs pos="100000">
                <a:srgbClr val="F5F5F5"/>
              </a:gs>
              <a:gs pos="0">
                <a:schemeClr val="bg1">
                  <a:lumMod val="85000"/>
                </a:schemeClr>
              </a:gs>
            </a:gsLst>
            <a:lin ang="8100000" scaled="0"/>
          </a:gradFill>
          <a:ln w="31750">
            <a:gradFill>
              <a:gsLst>
                <a:gs pos="0">
                  <a:schemeClr val="bg1"/>
                </a:gs>
                <a:gs pos="100000">
                  <a:schemeClr val="bg1">
                    <a:lumMod val="75000"/>
                  </a:schemeClr>
                </a:gs>
              </a:gsLst>
              <a:lin ang="8100000" scaled="0"/>
            </a:gradFill>
          </a:ln>
          <a:effectLst>
            <a:outerShdw blurRad="2921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单圆角矩形 9"/>
          <p:cNvSpPr/>
          <p:nvPr/>
        </p:nvSpPr>
        <p:spPr>
          <a:xfrm flipH="1">
            <a:off x="3219405" y="1961785"/>
            <a:ext cx="1725387" cy="1725387"/>
          </a:xfrm>
          <a:prstGeom prst="round1Rect">
            <a:avLst/>
          </a:prstGeom>
          <a:solidFill>
            <a:schemeClr val="bg1">
              <a:lumMod val="65000"/>
            </a:schemeClr>
          </a:solidFill>
          <a:ln w="25400">
            <a:gradFill>
              <a:gsLst>
                <a:gs pos="0">
                  <a:schemeClr val="bg1">
                    <a:lumMod val="65000"/>
                  </a:schemeClr>
                </a:gs>
                <a:gs pos="100000">
                  <a:schemeClr val="bg1"/>
                </a:gs>
              </a:gsLst>
              <a:lin ang="8100000" scaled="0"/>
            </a:gradFill>
          </a:ln>
          <a:effectLst>
            <a:innerShdw blurRad="1016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bg1">
                  <a:lumMod val="85000"/>
                </a:schemeClr>
              </a:solidFill>
            </a:endParaRPr>
          </a:p>
        </p:txBody>
      </p:sp>
      <p:sp>
        <p:nvSpPr>
          <p:cNvPr id="5" name="文本框 4"/>
          <p:cNvSpPr txBox="1"/>
          <p:nvPr/>
        </p:nvSpPr>
        <p:spPr>
          <a:xfrm>
            <a:off x="4077615" y="2270481"/>
            <a:ext cx="541020" cy="1118319"/>
          </a:xfrm>
          <a:prstGeom prst="rect">
            <a:avLst/>
          </a:prstGeom>
          <a:noFill/>
        </p:spPr>
        <p:txBody>
          <a:bodyPr wrap="square" lIns="91440" tIns="45720" rIns="91440" bIns="45720" rtlCol="0">
            <a:spAutoFit/>
          </a:bodyPr>
          <a:lstStyle/>
          <a:p>
            <a:r>
              <a:rPr lang="en-US" altLang="zh-CN" sz="6665">
                <a:solidFill>
                  <a:schemeClr val="bg1"/>
                </a:solidFill>
                <a:latin typeface="Impact" panose="020B0806030902050204" pitchFamily="34" charset="0"/>
              </a:rPr>
              <a:t>1</a:t>
            </a:r>
            <a:endParaRPr lang="zh-CN" altLang="en-US" sz="6665">
              <a:solidFill>
                <a:schemeClr val="bg1"/>
              </a:solidFill>
              <a:latin typeface="Impact" panose="020B0806030902050204" pitchFamily="34" charset="0"/>
            </a:endParaRPr>
          </a:p>
        </p:txBody>
      </p:sp>
      <p:sp>
        <p:nvSpPr>
          <p:cNvPr id="16" name="椭圆 15"/>
          <p:cNvSpPr/>
          <p:nvPr/>
        </p:nvSpPr>
        <p:spPr>
          <a:xfrm>
            <a:off x="3499763" y="2608531"/>
            <a:ext cx="577852" cy="577852"/>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17" name="Group 52"/>
          <p:cNvGrpSpPr>
            <a:grpSpLocks noChangeAspect="1"/>
          </p:cNvGrpSpPr>
          <p:nvPr/>
        </p:nvGrpSpPr>
        <p:grpSpPr>
          <a:xfrm>
            <a:off x="3625153" y="2740820"/>
            <a:ext cx="303359" cy="300744"/>
            <a:chOff x="3783" y="2102"/>
            <a:chExt cx="116" cy="115"/>
          </a:xfrm>
          <a:solidFill>
            <a:schemeClr val="bg1"/>
          </a:solidFill>
          <a:effectLst/>
        </p:grpSpPr>
        <p:sp>
          <p:nvSpPr>
            <p:cNvPr id="18"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9"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0"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1"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2"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3"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38" name="文本框 37"/>
          <p:cNvSpPr txBox="1"/>
          <p:nvPr/>
        </p:nvSpPr>
        <p:spPr>
          <a:xfrm>
            <a:off x="6391687" y="2821150"/>
            <a:ext cx="1826141" cy="584775"/>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mtClean="0"/>
              <a:t>概念解读</a:t>
            </a:r>
            <a:endParaRPr lang="zh-CN" altLang="en-US"/>
          </a:p>
        </p:txBody>
      </p:sp>
      <p:grpSp>
        <p:nvGrpSpPr>
          <p:cNvPr id="67" name="组合 66"/>
          <p:cNvGrpSpPr/>
          <p:nvPr/>
        </p:nvGrpSpPr>
        <p:grpSpPr>
          <a:xfrm>
            <a:off x="4383422" y="2231447"/>
            <a:ext cx="1650207" cy="1700799"/>
            <a:chOff x="9246436" y="2231447"/>
            <a:chExt cx="1650207" cy="1700799"/>
          </a:xfrm>
        </p:grpSpPr>
        <p:grpSp>
          <p:nvGrpSpPr>
            <p:cNvPr id="49" name="组合 48"/>
            <p:cNvGrpSpPr/>
            <p:nvPr/>
          </p:nvGrpSpPr>
          <p:grpSpPr>
            <a:xfrm flipH="1">
              <a:off x="9246436" y="2231447"/>
              <a:ext cx="1650207" cy="1700799"/>
              <a:chOff x="4744103" y="765856"/>
              <a:chExt cx="2210055" cy="2277812"/>
            </a:xfrm>
          </p:grpSpPr>
          <p:sp>
            <p:nvSpPr>
              <p:cNvPr id="50" name="椭圆 49"/>
              <p:cNvSpPr/>
              <p:nvPr/>
            </p:nvSpPr>
            <p:spPr>
              <a:xfrm>
                <a:off x="4940770" y="1109289"/>
                <a:ext cx="1737713" cy="1737712"/>
              </a:xfrm>
              <a:prstGeom prst="ellipse">
                <a:avLst/>
              </a:prstGeom>
              <a:gradFill flip="none" rotWithShape="1">
                <a:gsLst>
                  <a:gs pos="100000">
                    <a:srgbClr val="01D7ED"/>
                  </a:gs>
                  <a:gs pos="91000">
                    <a:srgbClr val="01ACBE"/>
                  </a:gs>
                  <a:gs pos="0">
                    <a:srgbClr val="018391"/>
                  </a:gs>
                </a:gsLst>
                <a:path path="shape">
                  <a:fillToRect l="50000" t="50000" r="50000" b="50000"/>
                </a:path>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椭圆 50"/>
              <p:cNvSpPr/>
              <p:nvPr/>
            </p:nvSpPr>
            <p:spPr>
              <a:xfrm>
                <a:off x="4744103" y="912622"/>
                <a:ext cx="2131046" cy="2131046"/>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任意多边形 121"/>
              <p:cNvSpPr/>
              <p:nvPr/>
            </p:nvSpPr>
            <p:spPr>
              <a:xfrm>
                <a:off x="4744103" y="912622"/>
                <a:ext cx="1893467" cy="1893467"/>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椭圆 52"/>
              <p:cNvSpPr/>
              <p:nvPr/>
            </p:nvSpPr>
            <p:spPr>
              <a:xfrm>
                <a:off x="4867478" y="765856"/>
                <a:ext cx="880598" cy="880597"/>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 name="椭圆 53"/>
              <p:cNvSpPr/>
              <p:nvPr/>
            </p:nvSpPr>
            <p:spPr>
              <a:xfrm rot="19629600">
                <a:off x="5746945" y="2412328"/>
                <a:ext cx="1207213" cy="394391"/>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2" name="Group 13"/>
            <p:cNvGrpSpPr>
              <a:grpSpLocks noChangeAspect="1"/>
            </p:cNvGrpSpPr>
            <p:nvPr/>
          </p:nvGrpSpPr>
          <p:grpSpPr>
            <a:xfrm flipH="1">
              <a:off x="9889768" y="2886734"/>
              <a:ext cx="423877" cy="431025"/>
              <a:chOff x="2426" y="2745"/>
              <a:chExt cx="593" cy="603"/>
            </a:xfrm>
            <a:solidFill>
              <a:schemeClr val="bg1"/>
            </a:solidFill>
          </p:grpSpPr>
          <p:sp>
            <p:nvSpPr>
              <p:cNvPr id="63"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64"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sp>
        <p:nvSpPr>
          <p:cNvPr id="69" name="椭圆 68"/>
          <p:cNvSpPr>
            <a:spLocks noChangeAspect="1"/>
          </p:cNvSpPr>
          <p:nvPr/>
        </p:nvSpPr>
        <p:spPr>
          <a:xfrm>
            <a:off x="8577040" y="4038911"/>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8916121" y="4038911"/>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p:nvSpPr>
        <p:spPr>
          <a:xfrm>
            <a:off x="9256442" y="4038911"/>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a:spLocks noChangeAspect="1"/>
          </p:cNvSpPr>
          <p:nvPr/>
        </p:nvSpPr>
        <p:spPr>
          <a:xfrm>
            <a:off x="9596763" y="4038911"/>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500"/>
                            </p:stCondLst>
                            <p:childTnLst>
                              <p:par>
                                <p:cTn id="21" presetID="42" presetClass="path" presetSubtype="0" accel="50000" decel="50000" fill="hold" nodeType="afterEffect">
                                  <p:stCondLst>
                                    <p:cond delay="0"/>
                                  </p:stCondLst>
                                  <p:childTnLst>
                                    <p:animMotion origin="layout" path="M -0.03295 0.11009 L 0.28227 0.11009" pathEditMode="relative" rAng="0" ptsTypes="AA">
                                      <p:cBhvr>
                                        <p:cTn id="22" dur="2000" fill="hold"/>
                                        <p:tgtEl>
                                          <p:spTgt spid="67"/>
                                        </p:tgtEl>
                                        <p:attrNameLst>
                                          <p:attrName>ppt_x</p:attrName>
                                          <p:attrName>ppt_y</p:attrName>
                                        </p:attrNameLst>
                                      </p:cBhvr>
                                      <p:rCtr x="158" y="0"/>
                                    </p:animMotion>
                                  </p:childTnLst>
                                </p:cTn>
                              </p:par>
                              <p:par>
                                <p:cTn id="23" presetID="22" presetClass="entr" presetSubtype="8" fill="hold" grpId="0" nodeType="withEffect">
                                  <p:stCondLst>
                                    <p:cond delay="75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left)">
                                      <p:cBhvr>
                                        <p:cTn id="38" dur="500"/>
                                        <p:tgtEl>
                                          <p:spTgt spid="68"/>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750"/>
                                        <p:tgtEl>
                                          <p:spTgt spid="69"/>
                                        </p:tgtEl>
                                      </p:cBhvr>
                                    </p:animEffect>
                                  </p:childTnLst>
                                </p:cTn>
                              </p:par>
                              <p:par>
                                <p:cTn id="42" presetID="42" presetClass="path" presetSubtype="0" decel="30000" fill="hold" grpId="1" nodeType="withEffect">
                                  <p:stCondLst>
                                    <p:cond delay="1500"/>
                                  </p:stCondLst>
                                  <p:childTnLst>
                                    <p:animMotion origin="layout" path="M 5E-06 -0.03982 L 5E-06 0.14814" pathEditMode="relative" rAng="0" ptsTypes="AA">
                                      <p:cBhvr>
                                        <p:cTn id="43" dur="750" spd="-100000" fill="hold"/>
                                        <p:tgtEl>
                                          <p:spTgt spid="69"/>
                                        </p:tgtEl>
                                        <p:attrNameLst>
                                          <p:attrName>ppt_x</p:attrName>
                                          <p:attrName>ppt_y</p:attrName>
                                        </p:attrNameLst>
                                      </p:cBhvr>
                                      <p:rCtr x="0" y="9398"/>
                                    </p:animMotion>
                                  </p:childTnLst>
                                </p:cTn>
                              </p:par>
                              <p:par>
                                <p:cTn id="44" presetID="42" presetClass="path" presetSubtype="0" accel="30000" decel="30000" fill="hold" grpId="2" nodeType="withEffect">
                                  <p:stCondLst>
                                    <p:cond delay="2250"/>
                                  </p:stCondLst>
                                  <p:childTnLst>
                                    <p:animMotion origin="layout" path="M 5E-06 -0.03982 L 5E-06 4.44444E-06" pathEditMode="relative" rAng="0" ptsTypes="AA">
                                      <p:cBhvr>
                                        <p:cTn id="45" dur="750" fill="hold"/>
                                        <p:tgtEl>
                                          <p:spTgt spid="69"/>
                                        </p:tgtEl>
                                        <p:attrNameLst>
                                          <p:attrName>ppt_x</p:attrName>
                                          <p:attrName>ppt_y</p:attrName>
                                        </p:attrNameLst>
                                      </p:cBhvr>
                                      <p:rCtr x="0" y="1991"/>
                                    </p:animMotion>
                                  </p:childTnLst>
                                </p:cTn>
                              </p:par>
                              <p:par>
                                <p:cTn id="46" presetID="10" presetClass="entr" presetSubtype="0" fill="hold" grpId="0" nodeType="withEffect">
                                  <p:stCondLst>
                                    <p:cond delay="165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750"/>
                                        <p:tgtEl>
                                          <p:spTgt spid="70"/>
                                        </p:tgtEl>
                                      </p:cBhvr>
                                    </p:animEffect>
                                  </p:childTnLst>
                                </p:cTn>
                              </p:par>
                              <p:par>
                                <p:cTn id="49" presetID="42" presetClass="path" presetSubtype="0" decel="30000" fill="hold" grpId="1" nodeType="withEffect">
                                  <p:stCondLst>
                                    <p:cond delay="1650"/>
                                  </p:stCondLst>
                                  <p:childTnLst>
                                    <p:animMotion origin="layout" path="M 6.25E-07 -0.03982 L 6.25E-07 0.14814" pathEditMode="relative" rAng="0" ptsTypes="AA">
                                      <p:cBhvr>
                                        <p:cTn id="50" dur="750" spd="-100000" fill="hold"/>
                                        <p:tgtEl>
                                          <p:spTgt spid="70"/>
                                        </p:tgtEl>
                                        <p:attrNameLst>
                                          <p:attrName>ppt_x</p:attrName>
                                          <p:attrName>ppt_y</p:attrName>
                                        </p:attrNameLst>
                                      </p:cBhvr>
                                      <p:rCtr x="0" y="9398"/>
                                    </p:animMotion>
                                  </p:childTnLst>
                                </p:cTn>
                              </p:par>
                              <p:par>
                                <p:cTn id="51" presetID="42" presetClass="path" presetSubtype="0" accel="30000" decel="30000" fill="hold" grpId="2" nodeType="withEffect">
                                  <p:stCondLst>
                                    <p:cond delay="2400"/>
                                  </p:stCondLst>
                                  <p:childTnLst>
                                    <p:animMotion origin="layout" path="M 6.25E-07 -0.03982 L 6.25E-07 4.44444E-06" pathEditMode="relative" rAng="0" ptsTypes="AA">
                                      <p:cBhvr>
                                        <p:cTn id="52" dur="750" fill="hold"/>
                                        <p:tgtEl>
                                          <p:spTgt spid="70"/>
                                        </p:tgtEl>
                                        <p:attrNameLst>
                                          <p:attrName>ppt_x</p:attrName>
                                          <p:attrName>ppt_y</p:attrName>
                                        </p:attrNameLst>
                                      </p:cBhvr>
                                      <p:rCtr x="0" y="1991"/>
                                    </p:animMotion>
                                  </p:childTnLst>
                                </p:cTn>
                              </p:par>
                              <p:par>
                                <p:cTn id="53" presetID="10" presetClass="entr" presetSubtype="0" fill="hold" grpId="0" nodeType="withEffect">
                                  <p:stCondLst>
                                    <p:cond delay="180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750"/>
                                        <p:tgtEl>
                                          <p:spTgt spid="71"/>
                                        </p:tgtEl>
                                      </p:cBhvr>
                                    </p:animEffect>
                                  </p:childTnLst>
                                </p:cTn>
                              </p:par>
                              <p:par>
                                <p:cTn id="56" presetID="42" presetClass="path" presetSubtype="0" decel="30000" fill="hold" grpId="1" nodeType="withEffect">
                                  <p:stCondLst>
                                    <p:cond delay="1800"/>
                                  </p:stCondLst>
                                  <p:childTnLst>
                                    <p:animMotion origin="layout" path="M -4.16667E-06 -0.03982 L -4.16667E-06 0.14814" pathEditMode="relative" rAng="0" ptsTypes="AA">
                                      <p:cBhvr>
                                        <p:cTn id="57" dur="750" spd="-100000" fill="hold"/>
                                        <p:tgtEl>
                                          <p:spTgt spid="71"/>
                                        </p:tgtEl>
                                        <p:attrNameLst>
                                          <p:attrName>ppt_x</p:attrName>
                                          <p:attrName>ppt_y</p:attrName>
                                        </p:attrNameLst>
                                      </p:cBhvr>
                                      <p:rCtr x="0" y="9398"/>
                                    </p:animMotion>
                                  </p:childTnLst>
                                </p:cTn>
                              </p:par>
                              <p:par>
                                <p:cTn id="58" presetID="42" presetClass="path" presetSubtype="0" accel="30000" decel="30000" fill="hold" grpId="2" nodeType="withEffect">
                                  <p:stCondLst>
                                    <p:cond delay="2650"/>
                                  </p:stCondLst>
                                  <p:childTnLst>
                                    <p:animMotion origin="layout" path="M -4.16667E-06 -0.03982 L -4.16667E-06 4.44444E-06" pathEditMode="relative" rAng="0" ptsTypes="AA">
                                      <p:cBhvr>
                                        <p:cTn id="59" dur="750" fill="hold"/>
                                        <p:tgtEl>
                                          <p:spTgt spid="71"/>
                                        </p:tgtEl>
                                        <p:attrNameLst>
                                          <p:attrName>ppt_x</p:attrName>
                                          <p:attrName>ppt_y</p:attrName>
                                        </p:attrNameLst>
                                      </p:cBhvr>
                                      <p:rCtr x="0" y="1991"/>
                                    </p:animMotion>
                                  </p:childTnLst>
                                </p:cTn>
                              </p:par>
                              <p:par>
                                <p:cTn id="60" presetID="10" presetClass="entr" presetSubtype="0" fill="hold" grpId="0" nodeType="withEffect">
                                  <p:stCondLst>
                                    <p:cond delay="195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750"/>
                                        <p:tgtEl>
                                          <p:spTgt spid="72"/>
                                        </p:tgtEl>
                                      </p:cBhvr>
                                    </p:animEffect>
                                  </p:childTnLst>
                                </p:cTn>
                              </p:par>
                              <p:par>
                                <p:cTn id="63" presetID="42" presetClass="path" presetSubtype="0" decel="30000" fill="hold" grpId="1" nodeType="withEffect">
                                  <p:stCondLst>
                                    <p:cond delay="1950"/>
                                  </p:stCondLst>
                                  <p:childTnLst>
                                    <p:animMotion origin="layout" path="M 1.25E-06 -0.03982 L 1.25E-06 0.14814" pathEditMode="relative" rAng="0" ptsTypes="AA">
                                      <p:cBhvr>
                                        <p:cTn id="64" dur="750" spd="-100000" fill="hold"/>
                                        <p:tgtEl>
                                          <p:spTgt spid="72"/>
                                        </p:tgtEl>
                                        <p:attrNameLst>
                                          <p:attrName>ppt_x</p:attrName>
                                          <p:attrName>ppt_y</p:attrName>
                                        </p:attrNameLst>
                                      </p:cBhvr>
                                      <p:rCtr x="0" y="9398"/>
                                    </p:animMotion>
                                  </p:childTnLst>
                                </p:cTn>
                              </p:par>
                              <p:par>
                                <p:cTn id="65" presetID="42" presetClass="path" presetSubtype="0" accel="30000" decel="30000" fill="hold" grpId="2" nodeType="withEffect">
                                  <p:stCondLst>
                                    <p:cond delay="2700"/>
                                  </p:stCondLst>
                                  <p:childTnLst>
                                    <p:animMotion origin="layout" path="M 1.25E-06 -0.03982 L 1.25E-06 4.44444E-06" pathEditMode="relative" rAng="0" ptsTypes="AA">
                                      <p:cBhvr>
                                        <p:cTn id="66" dur="750" fill="hold"/>
                                        <p:tgtEl>
                                          <p:spTgt spid="72"/>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p:bldP spid="16" grpId="0" bldLvl="0" animBg="1"/>
      <p:bldP spid="38" grpId="0"/>
      <p:bldP spid="69" grpId="0" bldLvl="0" animBg="1"/>
      <p:bldP spid="69" grpId="1" bldLvl="0" animBg="1"/>
      <p:bldP spid="69" grpId="2" bldLvl="0" animBg="1"/>
      <p:bldP spid="70" grpId="0" bldLvl="0" animBg="1"/>
      <p:bldP spid="70" grpId="1" bldLvl="0" animBg="1"/>
      <p:bldP spid="70" grpId="2" bldLvl="0" animBg="1"/>
      <p:bldP spid="71" grpId="0" bldLvl="0" animBg="1"/>
      <p:bldP spid="71" grpId="1" bldLvl="0" animBg="1"/>
      <p:bldP spid="71" grpId="2" bldLvl="0" animBg="1"/>
      <p:bldP spid="72" grpId="0" bldLvl="0" animBg="1"/>
      <p:bldP spid="72" grpId="1" bldLvl="0" animBg="1"/>
      <p:bldP spid="72" grpId="2"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rot="21387852" flipH="1">
            <a:off x="5057277" y="5927249"/>
            <a:ext cx="3565277" cy="821592"/>
          </a:xfrm>
          <a:prstGeom prst="hexagon">
            <a:avLst/>
          </a:prstGeom>
          <a:gradFill>
            <a:gsLst>
              <a:gs pos="0">
                <a:srgbClr val="DBDBDB"/>
              </a:gs>
              <a:gs pos="100000">
                <a:srgbClr val="F7F7F7"/>
              </a:gs>
            </a:gsLst>
            <a:lin ang="5400000" scaled="0"/>
          </a:gra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3" name="六边形 2"/>
          <p:cNvSpPr/>
          <p:nvPr/>
        </p:nvSpPr>
        <p:spPr>
          <a:xfrm rot="20481296" flipH="1">
            <a:off x="4681568" y="4011239"/>
            <a:ext cx="2268999" cy="821592"/>
          </a:xfrm>
          <a:prstGeom prst="hexagon">
            <a:avLst/>
          </a:prstGeom>
          <a:gradFill>
            <a:gsLst>
              <a:gs pos="0">
                <a:srgbClr val="DBDBDB"/>
              </a:gs>
              <a:gs pos="100000">
                <a:srgbClr val="F7F7F7"/>
              </a:gs>
            </a:gsLst>
            <a:lin ang="5400000" scaled="0"/>
          </a:gra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4" name="六边形 3"/>
          <p:cNvSpPr/>
          <p:nvPr/>
        </p:nvSpPr>
        <p:spPr>
          <a:xfrm rot="21430544" flipH="1">
            <a:off x="2544134" y="4413820"/>
            <a:ext cx="7591741" cy="966068"/>
          </a:xfrm>
          <a:prstGeom prst="hexagon">
            <a:avLst/>
          </a:prstGeom>
          <a:gradFill>
            <a:gsLst>
              <a:gs pos="0">
                <a:srgbClr val="DBDBDB"/>
              </a:gs>
              <a:gs pos="100000">
                <a:srgbClr val="F7F7F7"/>
              </a:gs>
            </a:gsLst>
            <a:lin ang="5400000" scaled="0"/>
          </a:gradFill>
          <a:ln w="2540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400"/>
              <a:t>`</a:t>
            </a:r>
            <a:endParaRPr lang="zh-CN" altLang="en-US" sz="2400"/>
          </a:p>
        </p:txBody>
      </p:sp>
      <p:sp>
        <p:nvSpPr>
          <p:cNvPr id="5" name="六边形 4"/>
          <p:cNvSpPr/>
          <p:nvPr/>
        </p:nvSpPr>
        <p:spPr>
          <a:xfrm rot="21381728" flipH="1">
            <a:off x="1337996" y="5609951"/>
            <a:ext cx="8918926" cy="966068"/>
          </a:xfrm>
          <a:prstGeom prst="hexagon">
            <a:avLst/>
          </a:prstGeom>
          <a:gradFill>
            <a:gsLst>
              <a:gs pos="0">
                <a:srgbClr val="DBDBDB"/>
              </a:gs>
              <a:gs pos="100000">
                <a:srgbClr val="F7F7F7"/>
              </a:gs>
            </a:gsLst>
            <a:lin ang="5400000" scaled="0"/>
          </a:gradFill>
          <a:ln w="25400">
            <a:gradFill>
              <a:gsLst>
                <a:gs pos="0">
                  <a:schemeClr val="bg1"/>
                </a:gs>
                <a:gs pos="100000">
                  <a:srgbClr val="CBCBCB"/>
                </a:gs>
              </a:gsLst>
              <a:lin ang="5400000" scaled="1"/>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6" name="椭圆 5"/>
          <p:cNvSpPr/>
          <p:nvPr/>
        </p:nvSpPr>
        <p:spPr>
          <a:xfrm>
            <a:off x="4758487" y="4082885"/>
            <a:ext cx="2412982" cy="241298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7" name="Freeform 32"/>
          <p:cNvSpPr>
            <a:spLocks noEditPoints="1"/>
          </p:cNvSpPr>
          <p:nvPr/>
        </p:nvSpPr>
        <p:spPr bwMode="auto">
          <a:xfrm>
            <a:off x="6274705" y="4332933"/>
            <a:ext cx="563934" cy="403647"/>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2400"/>
          </a:p>
        </p:txBody>
      </p:sp>
      <p:sp>
        <p:nvSpPr>
          <p:cNvPr id="8" name="文本框 7"/>
          <p:cNvSpPr txBox="1"/>
          <p:nvPr/>
        </p:nvSpPr>
        <p:spPr>
          <a:xfrm>
            <a:off x="5089165" y="3908054"/>
            <a:ext cx="1349623" cy="1118319"/>
          </a:xfrm>
          <a:prstGeom prst="rect">
            <a:avLst/>
          </a:prstGeom>
          <a:noFill/>
        </p:spPr>
        <p:txBody>
          <a:bodyPr wrap="square" lIns="91440" tIns="45720" rIns="91440" bIns="45720" rtlCol="0">
            <a:spAutoFit/>
          </a:bodyPr>
          <a:lstStyle/>
          <a:p>
            <a:pPr algn="ctr"/>
            <a:r>
              <a:rPr lang="en-US" altLang="zh-CN" sz="6665">
                <a:solidFill>
                  <a:schemeClr val="tx1">
                    <a:lumMod val="65000"/>
                    <a:lumOff val="35000"/>
                  </a:schemeClr>
                </a:solidFill>
                <a:latin typeface="Impact" panose="020B0806030902050204" pitchFamily="34" charset="0"/>
                <a:cs typeface="Iskoola Pota" panose="020B0502040204020203" pitchFamily="34" charset="0"/>
              </a:rPr>
              <a:t>A</a:t>
            </a:r>
            <a:endParaRPr lang="zh-CN" altLang="en-US" sz="6665">
              <a:solidFill>
                <a:schemeClr val="tx1">
                  <a:lumMod val="65000"/>
                  <a:lumOff val="35000"/>
                </a:schemeClr>
              </a:solidFill>
              <a:latin typeface="Impact" panose="020B0806030902050204" pitchFamily="34" charset="0"/>
              <a:cs typeface="Iskoola Pota" panose="020B0502040204020203" pitchFamily="34" charset="0"/>
            </a:endParaRPr>
          </a:p>
        </p:txBody>
      </p:sp>
      <p:sp>
        <p:nvSpPr>
          <p:cNvPr id="13" name="文本框 12"/>
          <p:cNvSpPr txBox="1"/>
          <p:nvPr/>
        </p:nvSpPr>
        <p:spPr>
          <a:xfrm rot="21231766">
            <a:off x="1615798" y="2088976"/>
            <a:ext cx="1096963" cy="769441"/>
          </a:xfrm>
          <a:prstGeom prst="rect">
            <a:avLst/>
          </a:prstGeom>
          <a:noFill/>
        </p:spPr>
        <p:txBody>
          <a:bodyPr wrap="square" lIns="91440" tIns="45720" rIns="91440" bIns="45720" rtlCol="0">
            <a:spAutoFit/>
          </a:bodyPr>
          <a:lstStyle/>
          <a:p>
            <a:pPr algn="ctr"/>
            <a:r>
              <a:rPr lang="en-US" altLang="zh-CN" sz="4400">
                <a:solidFill>
                  <a:srgbClr val="F45921"/>
                </a:solidFill>
                <a:latin typeface="Impact" panose="020B0806030902050204" pitchFamily="34" charset="0"/>
              </a:rPr>
              <a:t>01</a:t>
            </a:r>
            <a:endParaRPr lang="zh-CN" altLang="en-US" sz="4400">
              <a:solidFill>
                <a:srgbClr val="F45921"/>
              </a:solidFill>
              <a:latin typeface="Impact" panose="020B0806030902050204" pitchFamily="34" charset="0"/>
            </a:endParaRPr>
          </a:p>
        </p:txBody>
      </p:sp>
      <p:sp>
        <p:nvSpPr>
          <p:cNvPr id="14" name="文本框 13"/>
          <p:cNvSpPr txBox="1"/>
          <p:nvPr/>
        </p:nvSpPr>
        <p:spPr>
          <a:xfrm rot="896113">
            <a:off x="8856160" y="2070438"/>
            <a:ext cx="1096963" cy="769441"/>
          </a:xfrm>
          <a:prstGeom prst="rect">
            <a:avLst/>
          </a:prstGeom>
          <a:noFill/>
        </p:spPr>
        <p:txBody>
          <a:bodyPr wrap="square" lIns="91440" tIns="45720" rIns="91440" bIns="45720" rtlCol="0">
            <a:spAutoFit/>
          </a:bodyPr>
          <a:lstStyle/>
          <a:p>
            <a:pPr algn="ctr"/>
            <a:r>
              <a:rPr lang="en-US" altLang="zh-CN" sz="4400">
                <a:solidFill>
                  <a:srgbClr val="01ACBE"/>
                </a:solidFill>
                <a:latin typeface="Impact" panose="020B0806030902050204" pitchFamily="34" charset="0"/>
              </a:rPr>
              <a:t>02</a:t>
            </a:r>
            <a:endParaRPr lang="zh-CN" altLang="en-US" sz="4400">
              <a:solidFill>
                <a:srgbClr val="01ACBE"/>
              </a:solidFill>
              <a:latin typeface="Impact" panose="020B0806030902050204" pitchFamily="34" charset="0"/>
            </a:endParaRPr>
          </a:p>
        </p:txBody>
      </p:sp>
      <p:sp>
        <p:nvSpPr>
          <p:cNvPr id="16" name="文本框 15"/>
          <p:cNvSpPr txBox="1"/>
          <p:nvPr/>
        </p:nvSpPr>
        <p:spPr>
          <a:xfrm rot="21130846">
            <a:off x="411475" y="2830171"/>
            <a:ext cx="4026976" cy="1569660"/>
          </a:xfrm>
          <a:prstGeom prst="rect">
            <a:avLst/>
          </a:prstGeom>
          <a:noFill/>
        </p:spPr>
        <p:txBody>
          <a:bodyPr wrap="square" lIns="91440" tIns="45720" rIns="91440" bIns="45720" rtlCol="0">
            <a:spAutoFit/>
          </a:bodyPr>
          <a:lstStyle/>
          <a:p>
            <a:pPr fontAlgn="base">
              <a:buClr>
                <a:srgbClr val="02A99F"/>
              </a:buClr>
            </a:pPr>
            <a:r>
              <a:rPr lang="zh-CN" altLang="en-US" sz="2400" smtClean="0"/>
              <a:t>要形成对历史的正确、客观的认识，必须重视史料的</a:t>
            </a:r>
            <a:r>
              <a:rPr lang="zh-CN" altLang="en-US" sz="2400" u="sng" smtClean="0">
                <a:solidFill>
                  <a:srgbClr val="3333FF"/>
                </a:solidFill>
              </a:rPr>
              <a:t>搜集和解读</a:t>
            </a:r>
            <a:r>
              <a:rPr lang="zh-CN" altLang="en-US" sz="2400" smtClean="0"/>
              <a:t>，去伪存真，并在学习和探究活动中加以运用。</a:t>
            </a:r>
            <a:endParaRPr lang="zh-CN" altLang="en-US" sz="2400">
              <a:solidFill>
                <a:schemeClr val="tx1">
                  <a:lumMod val="85000"/>
                  <a:lumOff val="15000"/>
                </a:schemeClr>
              </a:solidFill>
              <a:latin typeface="Open Sans" panose="020B0606030504020204" pitchFamily="34" charset="0"/>
            </a:endParaRPr>
          </a:p>
        </p:txBody>
      </p:sp>
      <p:grpSp>
        <p:nvGrpSpPr>
          <p:cNvPr id="17" name="组合 16"/>
          <p:cNvGrpSpPr/>
          <p:nvPr/>
        </p:nvGrpSpPr>
        <p:grpSpPr>
          <a:xfrm>
            <a:off x="-24686" y="-70287"/>
            <a:ext cx="2871407" cy="1721287"/>
            <a:chOff x="6157655" y="2286372"/>
            <a:chExt cx="2871407" cy="1721287"/>
          </a:xfrm>
        </p:grpSpPr>
        <p:pic>
          <p:nvPicPr>
            <p:cNvPr id="18" name="图片 17"/>
            <p:cNvPicPr>
              <a:picLocks noChangeAspect="1"/>
            </p:cNvPicPr>
            <p:nvPr/>
          </p:nvPicPr>
          <p:blipFill>
            <a:blip r:embed="rId1"/>
            <a:srcRect t="55896"/>
            <a:stretch>
              <a:fillRect/>
            </a:stretch>
          </p:blipFill>
          <p:spPr>
            <a:xfrm>
              <a:off x="6157655" y="3582778"/>
              <a:ext cx="2871407" cy="212555"/>
            </a:xfrm>
            <a:prstGeom prst="rect">
              <a:avLst/>
            </a:prstGeom>
          </p:spPr>
        </p:pic>
        <p:sp>
          <p:nvSpPr>
            <p:cNvPr id="19" name="矩形 18"/>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20" name="图片 19"/>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1" name="文本框 20"/>
          <p:cNvSpPr txBox="1"/>
          <p:nvPr/>
        </p:nvSpPr>
        <p:spPr>
          <a:xfrm>
            <a:off x="28842" y="528746"/>
            <a:ext cx="2698175"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a:t>什么</a:t>
            </a:r>
            <a:r>
              <a:rPr lang="zh-CN" altLang="en-US" sz="2800" smtClean="0"/>
              <a:t>是史料实证</a:t>
            </a:r>
            <a:endParaRPr lang="zh-CN" altLang="en-US" sz="2800"/>
          </a:p>
        </p:txBody>
      </p:sp>
      <p:sp>
        <p:nvSpPr>
          <p:cNvPr id="22" name="文本框 21"/>
          <p:cNvSpPr txBox="1"/>
          <p:nvPr/>
        </p:nvSpPr>
        <p:spPr>
          <a:xfrm rot="21280498">
            <a:off x="5207896" y="4900537"/>
            <a:ext cx="1329385" cy="1446550"/>
          </a:xfrm>
          <a:prstGeom prst="rect">
            <a:avLst/>
          </a:prstGeom>
          <a:noFill/>
        </p:spPr>
        <p:txBody>
          <a:bodyPr wrap="square" rtlCol="0">
            <a:spAutoFit/>
          </a:bodyPr>
          <a:lstStyle/>
          <a:p>
            <a:r>
              <a:rPr lang="zh-CN" altLang="en-US" sz="4400" b="1" smtClean="0"/>
              <a:t>史料</a:t>
            </a:r>
            <a:endParaRPr lang="en-US" altLang="zh-CN" sz="4400" b="1" smtClean="0"/>
          </a:p>
          <a:p>
            <a:r>
              <a:rPr lang="zh-CN" altLang="en-US" sz="4400" b="1" smtClean="0"/>
              <a:t>实证</a:t>
            </a:r>
            <a:endParaRPr lang="zh-CN" altLang="en-US" sz="4400" b="1"/>
          </a:p>
        </p:txBody>
      </p:sp>
      <p:sp>
        <p:nvSpPr>
          <p:cNvPr id="26" name="椭圆 25"/>
          <p:cNvSpPr>
            <a:spLocks noChangeAspect="1"/>
          </p:cNvSpPr>
          <p:nvPr/>
        </p:nvSpPr>
        <p:spPr>
          <a:xfrm>
            <a:off x="2835995" y="10410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175076" y="10410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515397" y="10410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3855718" y="10410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344538" y="356569"/>
            <a:ext cx="6491783" cy="1384995"/>
          </a:xfrm>
          <a:prstGeom prst="rect">
            <a:avLst/>
          </a:prstGeom>
        </p:spPr>
        <p:txBody>
          <a:bodyPr wrap="square">
            <a:spAutoFit/>
          </a:bodyPr>
          <a:lstStyle/>
          <a:p>
            <a:r>
              <a:rPr lang="zh-CN" altLang="en-US" sz="2800" smtClean="0">
                <a:solidFill>
                  <a:srgbClr val="002060"/>
                </a:solidFill>
              </a:rPr>
              <a:t>史料实证是指对获取的史料进行辨析，并运用可信史料努力</a:t>
            </a:r>
            <a:r>
              <a:rPr lang="zh-CN" altLang="en-US" sz="2800" b="1" smtClean="0">
                <a:solidFill>
                  <a:srgbClr val="FF0000"/>
                </a:solidFill>
              </a:rPr>
              <a:t>重现历史真实</a:t>
            </a:r>
            <a:r>
              <a:rPr lang="zh-CN" altLang="en-US" sz="2800" smtClean="0">
                <a:solidFill>
                  <a:srgbClr val="002060"/>
                </a:solidFill>
              </a:rPr>
              <a:t>的态度与方法。史料是认识历史的</a:t>
            </a:r>
            <a:r>
              <a:rPr lang="zh-CN" altLang="en-US" sz="2800" u="sng" smtClean="0">
                <a:solidFill>
                  <a:srgbClr val="3333FF"/>
                </a:solidFill>
              </a:rPr>
              <a:t>主要依据</a:t>
            </a:r>
            <a:r>
              <a:rPr lang="zh-CN" altLang="en-US" sz="2800" smtClean="0">
                <a:solidFill>
                  <a:srgbClr val="002060"/>
                </a:solidFill>
              </a:rPr>
              <a:t>。</a:t>
            </a:r>
            <a:endParaRPr lang="zh-CN" altLang="en-US" sz="2800">
              <a:solidFill>
                <a:srgbClr val="002060"/>
              </a:solidFill>
            </a:endParaRPr>
          </a:p>
        </p:txBody>
      </p:sp>
      <p:sp>
        <p:nvSpPr>
          <p:cNvPr id="31" name="矩形 30"/>
          <p:cNvSpPr/>
          <p:nvPr/>
        </p:nvSpPr>
        <p:spPr>
          <a:xfrm rot="715625">
            <a:off x="7301159" y="2841305"/>
            <a:ext cx="3849733" cy="1200329"/>
          </a:xfrm>
          <a:prstGeom prst="rect">
            <a:avLst/>
          </a:prstGeom>
        </p:spPr>
        <p:txBody>
          <a:bodyPr wrap="square">
            <a:spAutoFit/>
          </a:bodyPr>
          <a:lstStyle/>
          <a:p>
            <a:r>
              <a:rPr lang="zh-CN" altLang="en-US" sz="2400" smtClean="0"/>
              <a:t>在义务教育阶段，要求学生初步学会依靠可信史料了解和认识历史。</a:t>
            </a:r>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750"/>
                                        <p:tgtEl>
                                          <p:spTgt spid="26"/>
                                        </p:tgtEl>
                                      </p:cBhvr>
                                    </p:animEffect>
                                  </p:childTnLst>
                                </p:cTn>
                              </p:par>
                              <p:par>
                                <p:cTn id="14" presetID="42" presetClass="path" presetSubtype="0" decel="30000" fill="hold" grpId="1" nodeType="withEffect">
                                  <p:stCondLst>
                                    <p:cond delay="0"/>
                                  </p:stCondLst>
                                  <p:childTnLst>
                                    <p:animMotion origin="layout" path="M -1.45833E-06 -0.03982 L -1.45833E-06 0.14815" pathEditMode="relative" rAng="0" ptsTypes="AA">
                                      <p:cBhvr>
                                        <p:cTn id="15" dur="750" spd="-100000" fill="hold"/>
                                        <p:tgtEl>
                                          <p:spTgt spid="26"/>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1.45833E-06 -0.03982 L -1.45833E-06 1.48148E-06" pathEditMode="relative" rAng="0" ptsTypes="AA">
                                      <p:cBhvr>
                                        <p:cTn id="17" dur="750" fill="hold"/>
                                        <p:tgtEl>
                                          <p:spTgt spid="26"/>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750"/>
                                        <p:tgtEl>
                                          <p:spTgt spid="27"/>
                                        </p:tgtEl>
                                      </p:cBhvr>
                                    </p:animEffect>
                                  </p:childTnLst>
                                </p:cTn>
                              </p:par>
                              <p:par>
                                <p:cTn id="21" presetID="42" presetClass="path" presetSubtype="0" decel="30000" fill="hold" grpId="1" nodeType="withEffect">
                                  <p:stCondLst>
                                    <p:cond delay="150"/>
                                  </p:stCondLst>
                                  <p:childTnLst>
                                    <p:animMotion origin="layout" path="M 3.95833E-06 -0.03982 L 3.95833E-06 0.14815" pathEditMode="relative" rAng="0" ptsTypes="AA">
                                      <p:cBhvr>
                                        <p:cTn id="22" dur="750" spd="-100000" fill="hold"/>
                                        <p:tgtEl>
                                          <p:spTgt spid="27"/>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95833E-06 -0.03982 L 3.95833E-06 1.48148E-06" pathEditMode="relative" rAng="0" ptsTypes="AA">
                                      <p:cBhvr>
                                        <p:cTn id="24" dur="750" fill="hold"/>
                                        <p:tgtEl>
                                          <p:spTgt spid="27"/>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750"/>
                                        <p:tgtEl>
                                          <p:spTgt spid="28"/>
                                        </p:tgtEl>
                                      </p:cBhvr>
                                    </p:animEffect>
                                  </p:childTnLst>
                                </p:cTn>
                              </p:par>
                              <p:par>
                                <p:cTn id="28" presetID="42" presetClass="path" presetSubtype="0" decel="30000" fill="hold" grpId="1" nodeType="withEffect">
                                  <p:stCondLst>
                                    <p:cond delay="300"/>
                                  </p:stCondLst>
                                  <p:childTnLst>
                                    <p:animMotion origin="layout" path="M -6.25E-07 -0.03982 L -6.25E-07 0.14815" pathEditMode="relative" rAng="0" ptsTypes="AA">
                                      <p:cBhvr>
                                        <p:cTn id="29" dur="750" spd="-100000" fill="hold"/>
                                        <p:tgtEl>
                                          <p:spTgt spid="28"/>
                                        </p:tgtEl>
                                        <p:attrNameLst>
                                          <p:attrName>ppt_x</p:attrName>
                                          <p:attrName>ppt_y</p:attrName>
                                        </p:attrNameLst>
                                      </p:cBhvr>
                                      <p:rCtr x="0" y="9398"/>
                                    </p:animMotion>
                                  </p:childTnLst>
                                </p:cTn>
                              </p:par>
                              <p:par>
                                <p:cTn id="30" presetID="42" presetClass="path" presetSubtype="0" accel="30000" decel="30000" fill="hold" grpId="2" nodeType="withEffect">
                                  <p:stCondLst>
                                    <p:cond delay="0"/>
                                  </p:stCondLst>
                                  <p:childTnLst>
                                    <p:animMotion origin="layout" path="M -6.25E-07 -0.03982 L -6.25E-07 1.48148E-06" pathEditMode="relative" rAng="0" ptsTypes="AA">
                                      <p:cBhvr>
                                        <p:cTn id="31" dur="750" fill="hold"/>
                                        <p:tgtEl>
                                          <p:spTgt spid="28"/>
                                        </p:tgtEl>
                                        <p:attrNameLst>
                                          <p:attrName>ppt_x</p:attrName>
                                          <p:attrName>ppt_y</p:attrName>
                                        </p:attrNameLst>
                                      </p:cBhvr>
                                      <p:rCtr x="0" y="1991"/>
                                    </p:animMotion>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750"/>
                                        <p:tgtEl>
                                          <p:spTgt spid="29"/>
                                        </p:tgtEl>
                                      </p:cBhvr>
                                    </p:animEffect>
                                  </p:childTnLst>
                                </p:cTn>
                              </p:par>
                              <p:par>
                                <p:cTn id="35" presetID="42" presetClass="path" presetSubtype="0" decel="30000" fill="hold" grpId="1" nodeType="withEffect">
                                  <p:stCondLst>
                                    <p:cond delay="0"/>
                                  </p:stCondLst>
                                  <p:childTnLst>
                                    <p:animMotion origin="layout" path="M 4.58333E-06 -0.03982 L 4.58333E-06 0.14815" pathEditMode="relative" rAng="0" ptsTypes="AA">
                                      <p:cBhvr>
                                        <p:cTn id="36" dur="750" spd="-100000" fill="hold"/>
                                        <p:tgtEl>
                                          <p:spTgt spid="29"/>
                                        </p:tgtEl>
                                        <p:attrNameLst>
                                          <p:attrName>ppt_x</p:attrName>
                                          <p:attrName>ppt_y</p:attrName>
                                        </p:attrNameLst>
                                      </p:cBhvr>
                                      <p:rCtr x="0" y="9398"/>
                                    </p:animMotion>
                                  </p:childTnLst>
                                </p:cTn>
                              </p:par>
                              <p:par>
                                <p:cTn id="37" presetID="42" presetClass="path" presetSubtype="0" accel="30000" decel="30000" fill="hold" grpId="2" nodeType="withEffect">
                                  <p:stCondLst>
                                    <p:cond delay="50"/>
                                  </p:stCondLst>
                                  <p:childTnLst>
                                    <p:animMotion origin="layout" path="M 4.58333E-06 -0.03982 L 4.58333E-06 1.48148E-06" pathEditMode="relative" rAng="0" ptsTypes="AA">
                                      <p:cBhvr>
                                        <p:cTn id="38" dur="750" fill="hold"/>
                                        <p:tgtEl>
                                          <p:spTgt spid="29"/>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dissolv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500"/>
                                        <p:tgtEl>
                                          <p:spTgt spid="14"/>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dissolv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cBhvr additive="base">
                                        <p:cTn id="80" dur="500" fill="hold"/>
                                        <p:tgtEl>
                                          <p:spTgt spid="3"/>
                                        </p:tgtEl>
                                        <p:attrNameLst>
                                          <p:attrName>ppt_x</p:attrName>
                                        </p:attrNameLst>
                                      </p:cBhvr>
                                      <p:tavLst>
                                        <p:tav tm="0">
                                          <p:val>
                                            <p:strVal val="#ppt_x"/>
                                          </p:val>
                                        </p:tav>
                                        <p:tav tm="100000">
                                          <p:val>
                                            <p:strVal val="#ppt_x"/>
                                          </p:val>
                                        </p:tav>
                                      </p:tavLst>
                                    </p:anim>
                                    <p:anim calcmode="lin" valueType="num">
                                      <p:cBhvr additive="base">
                                        <p:cTn id="81" dur="500" fill="hold"/>
                                        <p:tgtEl>
                                          <p:spTgt spid="3"/>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additive="base">
                                        <p:cTn id="84" dur="500" fill="hold"/>
                                        <p:tgtEl>
                                          <p:spTgt spid="4"/>
                                        </p:tgtEl>
                                        <p:attrNameLst>
                                          <p:attrName>ppt_x</p:attrName>
                                        </p:attrNameLst>
                                      </p:cBhvr>
                                      <p:tavLst>
                                        <p:tav tm="0">
                                          <p:val>
                                            <p:strVal val="#ppt_x"/>
                                          </p:val>
                                        </p:tav>
                                        <p:tav tm="100000">
                                          <p:val>
                                            <p:strVal val="#ppt_x"/>
                                          </p:val>
                                        </p:tav>
                                      </p:tavLst>
                                    </p:anim>
                                    <p:anim calcmode="lin" valueType="num">
                                      <p:cBhvr additive="base">
                                        <p:cTn id="85" dur="500" fill="hold"/>
                                        <p:tgtEl>
                                          <p:spTgt spid="4"/>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 calcmode="lin" valueType="num">
                                      <p:cBhvr additive="base">
                                        <p:cTn id="88" dur="500" fill="hold"/>
                                        <p:tgtEl>
                                          <p:spTgt spid="5"/>
                                        </p:tgtEl>
                                        <p:attrNameLst>
                                          <p:attrName>ppt_x</p:attrName>
                                        </p:attrNameLst>
                                      </p:cBhvr>
                                      <p:tavLst>
                                        <p:tav tm="0">
                                          <p:val>
                                            <p:strVal val="#ppt_x"/>
                                          </p:val>
                                        </p:tav>
                                        <p:tav tm="100000">
                                          <p:val>
                                            <p:strVal val="#ppt_x"/>
                                          </p:val>
                                        </p:tav>
                                      </p:tavLst>
                                    </p:anim>
                                    <p:anim calcmode="lin" valueType="num">
                                      <p:cBhvr additive="base">
                                        <p:cTn id="89" dur="500" fill="hold"/>
                                        <p:tgtEl>
                                          <p:spTgt spid="5"/>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additive="base">
                                        <p:cTn id="92" dur="500" fill="hold"/>
                                        <p:tgtEl>
                                          <p:spTgt spid="2"/>
                                        </p:tgtEl>
                                        <p:attrNameLst>
                                          <p:attrName>ppt_x</p:attrName>
                                        </p:attrNameLst>
                                      </p:cBhvr>
                                      <p:tavLst>
                                        <p:tav tm="0">
                                          <p:val>
                                            <p:strVal val="#ppt_x"/>
                                          </p:val>
                                        </p:tav>
                                        <p:tav tm="100000">
                                          <p:val>
                                            <p:strVal val="#ppt_x"/>
                                          </p:val>
                                        </p:tav>
                                      </p:tavLst>
                                    </p:anim>
                                    <p:anim calcmode="lin" valueType="num">
                                      <p:cBhvr additive="base">
                                        <p:cTn id="9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p:bldP spid="13" grpId="0"/>
      <p:bldP spid="14" grpId="0"/>
      <p:bldP spid="16" grpId="0"/>
      <p:bldP spid="21" grpId="0"/>
      <p:bldP spid="22" grpId="0"/>
      <p:bldP spid="26" grpId="0" bldLvl="0" animBg="1"/>
      <p:bldP spid="26" grpId="1" bldLvl="0" animBg="1"/>
      <p:bldP spid="26" grpId="2" bldLvl="0" animBg="1"/>
      <p:bldP spid="27" grpId="0" bldLvl="0" animBg="1"/>
      <p:bldP spid="27" grpId="1" bldLvl="0" animBg="1"/>
      <p:bldP spid="27" grpId="2" bldLvl="0" animBg="1"/>
      <p:bldP spid="28" grpId="0" bldLvl="0" animBg="1"/>
      <p:bldP spid="28" grpId="1" bldLvl="0" animBg="1"/>
      <p:bldP spid="28" grpId="2" bldLvl="0" animBg="1"/>
      <p:bldP spid="29" grpId="0" bldLvl="0" animBg="1"/>
      <p:bldP spid="29" grpId="1" bldLvl="0" animBg="1"/>
      <p:bldP spid="29" grpId="2" bldLvl="0" animBg="1"/>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4686" y="-70287"/>
            <a:ext cx="2871407" cy="1721287"/>
            <a:chOff x="6157655" y="2286372"/>
            <a:chExt cx="2871407" cy="1721287"/>
          </a:xfrm>
        </p:grpSpPr>
        <p:pic>
          <p:nvPicPr>
            <p:cNvPr id="19" name="图片 18"/>
            <p:cNvPicPr>
              <a:picLocks noChangeAspect="1"/>
            </p:cNvPicPr>
            <p:nvPr/>
          </p:nvPicPr>
          <p:blipFill>
            <a:blip r:embed="rId1"/>
            <a:srcRect t="55896"/>
            <a:stretch>
              <a:fillRect/>
            </a:stretch>
          </p:blipFill>
          <p:spPr>
            <a:xfrm>
              <a:off x="6157655" y="3582778"/>
              <a:ext cx="2871407" cy="212555"/>
            </a:xfrm>
            <a:prstGeom prst="rect">
              <a:avLst/>
            </a:prstGeom>
          </p:spPr>
        </p:pic>
        <p:sp>
          <p:nvSpPr>
            <p:cNvPr id="20" name="矩形 19"/>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21" name="图片 20"/>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2" name="文本框 21"/>
          <p:cNvSpPr txBox="1"/>
          <p:nvPr/>
        </p:nvSpPr>
        <p:spPr>
          <a:xfrm>
            <a:off x="479008" y="570949"/>
            <a:ext cx="1620957"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smtClean="0"/>
              <a:t>史料实证</a:t>
            </a:r>
            <a:endParaRPr lang="zh-CN" altLang="en-US" sz="2800"/>
          </a:p>
        </p:txBody>
      </p:sp>
      <p:sp>
        <p:nvSpPr>
          <p:cNvPr id="45" name="椭圆 44"/>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05301" y="1339208"/>
            <a:ext cx="10654352" cy="5355312"/>
          </a:xfrm>
          <a:prstGeom prst="rect">
            <a:avLst/>
          </a:prstGeom>
        </p:spPr>
        <p:txBody>
          <a:bodyPr wrap="square">
            <a:spAutoFit/>
          </a:bodyPr>
          <a:lstStyle/>
          <a:p>
            <a:pPr>
              <a:lnSpc>
                <a:spcPct val="150000"/>
              </a:lnSpc>
            </a:pPr>
            <a:r>
              <a:rPr lang="zh-CN" altLang="en-US" sz="3600" b="1" smtClean="0">
                <a:solidFill>
                  <a:srgbClr val="FF0000"/>
                </a:solidFill>
              </a:rPr>
              <a:t>初步学会依靠可信史料了解和认识历史</a:t>
            </a:r>
            <a:endParaRPr lang="en-US" altLang="zh-CN" sz="3600" b="1" smtClean="0">
              <a:solidFill>
                <a:srgbClr val="FF0000"/>
              </a:solidFill>
            </a:endParaRPr>
          </a:p>
          <a:p>
            <a:pPr>
              <a:lnSpc>
                <a:spcPct val="150000"/>
              </a:lnSpc>
            </a:pPr>
            <a:r>
              <a:rPr lang="zh-CN" altLang="en-US" sz="3200" smtClean="0">
                <a:latin typeface="楷体" panose="02010609060101010101" pitchFamily="49" charset="-122"/>
                <a:ea typeface="楷体" panose="02010609060101010101" pitchFamily="49" charset="-122"/>
              </a:rPr>
              <a:t>（</a:t>
            </a:r>
            <a:r>
              <a:rPr lang="en-US" altLang="zh-CN" sz="3200" smtClean="0">
                <a:latin typeface="楷体" panose="02010609060101010101" pitchFamily="49" charset="-122"/>
                <a:ea typeface="楷体" panose="02010609060101010101" pitchFamily="49" charset="-122"/>
              </a:rPr>
              <a:t>1</a:t>
            </a:r>
            <a:r>
              <a:rPr lang="zh-CN" altLang="en-US" sz="3200" smtClean="0">
                <a:latin typeface="楷体" panose="02010609060101010101" pitchFamily="49" charset="-122"/>
                <a:ea typeface="楷体" panose="02010609060101010101" pitchFamily="49" charset="-122"/>
              </a:rPr>
              <a:t>）了解史料的主要类型，初步学会从多种渠道获取历史信息，提高对史料的识读能力</a:t>
            </a:r>
            <a:r>
              <a:rPr lang="en-US" altLang="zh-CN" sz="3200" smtClean="0">
                <a:latin typeface="楷体" panose="02010609060101010101" pitchFamily="49" charset="-122"/>
                <a:ea typeface="楷体" panose="02010609060101010101" pitchFamily="49" charset="-122"/>
              </a:rPr>
              <a:t>;</a:t>
            </a:r>
            <a:r>
              <a:rPr lang="zh-CN" altLang="en-US" sz="3200" b="1" smtClean="0">
                <a:solidFill>
                  <a:srgbClr val="002060"/>
                </a:solidFill>
                <a:latin typeface="楷体" panose="02010609060101010101" pitchFamily="49" charset="-122"/>
                <a:ea typeface="楷体" panose="02010609060101010101" pitchFamily="49" charset="-122"/>
              </a:rPr>
              <a:t>（史料识读）</a:t>
            </a:r>
            <a:endParaRPr lang="en-US" altLang="zh-CN" sz="3200" b="1" smtClean="0">
              <a:solidFill>
                <a:srgbClr val="002060"/>
              </a:solidFill>
              <a:latin typeface="楷体" panose="02010609060101010101" pitchFamily="49" charset="-122"/>
              <a:ea typeface="楷体" panose="02010609060101010101" pitchFamily="49" charset="-122"/>
            </a:endParaRPr>
          </a:p>
          <a:p>
            <a:pPr>
              <a:lnSpc>
                <a:spcPct val="150000"/>
              </a:lnSpc>
            </a:pPr>
            <a:r>
              <a:rPr lang="zh-CN" altLang="en-US" sz="3200" smtClean="0">
                <a:latin typeface="楷体" panose="02010609060101010101" pitchFamily="49" charset="-122"/>
                <a:ea typeface="楷体" panose="02010609060101010101" pitchFamily="49" charset="-122"/>
              </a:rPr>
              <a:t>（</a:t>
            </a:r>
            <a:r>
              <a:rPr lang="en-US" altLang="zh-CN" sz="3200" smtClean="0">
                <a:latin typeface="楷体" panose="02010609060101010101" pitchFamily="49" charset="-122"/>
                <a:ea typeface="楷体" panose="02010609060101010101" pitchFamily="49" charset="-122"/>
              </a:rPr>
              <a:t>2</a:t>
            </a:r>
            <a:r>
              <a:rPr lang="zh-CN" altLang="en-US" sz="3200" smtClean="0">
                <a:latin typeface="楷体" panose="02010609060101010101" pitchFamily="49" charset="-122"/>
                <a:ea typeface="楷体" panose="02010609060101010101" pitchFamily="49" charset="-122"/>
              </a:rPr>
              <a:t>）能够尝试运用史料说明历史问题，学会根据可信史料对历史进行论述</a:t>
            </a:r>
            <a:r>
              <a:rPr lang="en-US" altLang="zh-CN" sz="3200" smtClean="0">
                <a:latin typeface="楷体" panose="02010609060101010101" pitchFamily="49" charset="-122"/>
                <a:ea typeface="楷体" panose="02010609060101010101" pitchFamily="49" charset="-122"/>
              </a:rPr>
              <a:t>;</a:t>
            </a:r>
            <a:r>
              <a:rPr lang="zh-CN" altLang="en-US" sz="3200" b="1" smtClean="0">
                <a:solidFill>
                  <a:srgbClr val="002060"/>
                </a:solidFill>
                <a:latin typeface="楷体" panose="02010609060101010101" pitchFamily="49" charset="-122"/>
                <a:ea typeface="楷体" panose="02010609060101010101" pitchFamily="49" charset="-122"/>
              </a:rPr>
              <a:t>（史料运用）</a:t>
            </a:r>
            <a:endParaRPr lang="en-US" altLang="zh-CN" sz="3200" b="1" smtClean="0">
              <a:solidFill>
                <a:srgbClr val="002060"/>
              </a:solidFill>
              <a:latin typeface="楷体" panose="02010609060101010101" pitchFamily="49" charset="-122"/>
              <a:ea typeface="楷体" panose="02010609060101010101" pitchFamily="49" charset="-122"/>
            </a:endParaRPr>
          </a:p>
          <a:p>
            <a:pPr>
              <a:lnSpc>
                <a:spcPct val="150000"/>
              </a:lnSpc>
            </a:pPr>
            <a:r>
              <a:rPr lang="zh-CN" altLang="en-US" sz="3200" smtClean="0">
                <a:latin typeface="楷体" panose="02010609060101010101" pitchFamily="49" charset="-122"/>
                <a:ea typeface="楷体" panose="02010609060101010101" pitchFamily="49" charset="-122"/>
              </a:rPr>
              <a:t>（</a:t>
            </a:r>
            <a:r>
              <a:rPr lang="en-US" altLang="zh-CN" sz="3200" smtClean="0">
                <a:latin typeface="楷体" panose="02010609060101010101" pitchFamily="49" charset="-122"/>
                <a:ea typeface="楷体" panose="02010609060101010101" pitchFamily="49" charset="-122"/>
              </a:rPr>
              <a:t>3</a:t>
            </a:r>
            <a:r>
              <a:rPr lang="zh-CN" altLang="en-US" sz="3200" smtClean="0">
                <a:latin typeface="楷体" panose="02010609060101010101" pitchFamily="49" charset="-122"/>
                <a:ea typeface="楷体" panose="02010609060101010101" pitchFamily="49" charset="-122"/>
              </a:rPr>
              <a:t>）初步形成</a:t>
            </a:r>
            <a:r>
              <a:rPr lang="zh-CN" altLang="en-US" sz="3200" smtClean="0">
                <a:solidFill>
                  <a:srgbClr val="FF0000"/>
                </a:solidFill>
                <a:latin typeface="楷体" panose="02010609060101010101" pitchFamily="49" charset="-122"/>
                <a:ea typeface="楷体" panose="02010609060101010101" pitchFamily="49" charset="-122"/>
              </a:rPr>
              <a:t>重证据的意识</a:t>
            </a:r>
            <a:r>
              <a:rPr lang="zh-CN" altLang="en-US" sz="3200" smtClean="0">
                <a:latin typeface="楷体" panose="02010609060101010101" pitchFamily="49" charset="-122"/>
                <a:ea typeface="楷体" panose="02010609060101010101" pitchFamily="49" charset="-122"/>
              </a:rPr>
              <a:t>和处理历史信息的能力</a:t>
            </a:r>
            <a:r>
              <a:rPr lang="zh-CN" altLang="en-US" sz="3200" b="1" smtClean="0">
                <a:solidFill>
                  <a:srgbClr val="002060"/>
                </a:solidFill>
                <a:latin typeface="楷体" panose="02010609060101010101" pitchFamily="49" charset="-122"/>
                <a:ea typeface="楷体" panose="02010609060101010101" pitchFamily="49" charset="-122"/>
              </a:rPr>
              <a:t>。（意识和能力）</a:t>
            </a:r>
            <a:endParaRPr lang="zh-CN" altLang="en-US" sz="3200" b="1">
              <a:solidFill>
                <a:srgbClr val="002060"/>
              </a:solidFill>
              <a:latin typeface="楷体" panose="02010609060101010101" pitchFamily="49" charset="-122"/>
              <a:ea typeface="楷体" panose="02010609060101010101" pitchFamily="49" charset="-122"/>
            </a:endParaRPr>
          </a:p>
        </p:txBody>
      </p:sp>
      <p:sp>
        <p:nvSpPr>
          <p:cNvPr id="12" name="矩形 11"/>
          <p:cNvSpPr/>
          <p:nvPr/>
        </p:nvSpPr>
        <p:spPr>
          <a:xfrm>
            <a:off x="4129981" y="452735"/>
            <a:ext cx="3783934" cy="707886"/>
          </a:xfrm>
          <a:prstGeom prst="rect">
            <a:avLst/>
          </a:prstGeom>
          <a:noFill/>
        </p:spPr>
        <p:txBody>
          <a:bodyPr wrap="square" lIns="91440" tIns="45720" rIns="91440" bIns="45720">
            <a:spAutoFit/>
            <a:scene3d>
              <a:camera prst="orthographicFront"/>
              <a:lightRig rig="soft" dir="tl"/>
            </a:scene3d>
            <a:sp3d contourW="25400" prstMaterial="matte">
              <a:bevelT w="25400" h="55880" prst="artDeco"/>
              <a:contourClr>
                <a:schemeClr val="accent2">
                  <a:tint val="20000"/>
                </a:schemeClr>
              </a:contourClr>
            </a:sp3d>
          </a:bodyPr>
          <a:lstStyle/>
          <a:p>
            <a:pPr algn="ctr"/>
            <a:r>
              <a:rPr lang="en-US" altLang="zh-CN" sz="40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zh-CN" altLang="en-US" sz="40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课程目标</a:t>
            </a:r>
            <a:r>
              <a:rPr lang="en-US" altLang="zh-CN" sz="40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zh-CN" altLang="en-US" sz="4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50"/>
                                        <p:tgtEl>
                                          <p:spTgt spid="45"/>
                                        </p:tgtEl>
                                      </p:cBhvr>
                                    </p:animEffect>
                                  </p:childTnLst>
                                </p:cTn>
                              </p:par>
                              <p:par>
                                <p:cTn id="14" presetID="42" presetClass="path" presetSubtype="0" decel="30000" fill="hold" grpId="1" nodeType="withEffect">
                                  <p:stCondLst>
                                    <p:cond delay="0"/>
                                  </p:stCondLst>
                                  <p:childTnLst>
                                    <p:animMotion origin="layout" path="M 8.33333E-07 -0.03981 L 8.33333E-07 0.14815" pathEditMode="relative" rAng="0" ptsTypes="AA">
                                      <p:cBhvr>
                                        <p:cTn id="15" dur="750" spd="-100000" fill="hold"/>
                                        <p:tgtEl>
                                          <p:spTgt spid="45"/>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07 -0.03981 L 8.33333E-07 -1.48148E-06" pathEditMode="relative" rAng="0" ptsTypes="AA">
                                      <p:cBhvr>
                                        <p:cTn id="17" dur="750" fill="hold"/>
                                        <p:tgtEl>
                                          <p:spTgt spid="45"/>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750"/>
                                        <p:tgtEl>
                                          <p:spTgt spid="46"/>
                                        </p:tgtEl>
                                      </p:cBhvr>
                                    </p:animEffect>
                                  </p:childTnLst>
                                </p:cTn>
                              </p:par>
                              <p:par>
                                <p:cTn id="21" presetID="42" presetClass="path" presetSubtype="0" decel="30000" fill="hold" grpId="1" nodeType="withEffect">
                                  <p:stCondLst>
                                    <p:cond delay="150"/>
                                  </p:stCondLst>
                                  <p:childTnLst>
                                    <p:animMotion origin="layout" path="M -3.75E-06 -0.03981 L -3.75E-06 0.14815" pathEditMode="relative" rAng="0" ptsTypes="AA">
                                      <p:cBhvr>
                                        <p:cTn id="22" dur="750" spd="-100000" fill="hold"/>
                                        <p:tgtEl>
                                          <p:spTgt spid="46"/>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06 -0.03981 L -3.75E-06 -1.48148E-06" pathEditMode="relative" rAng="0" ptsTypes="AA">
                                      <p:cBhvr>
                                        <p:cTn id="24" dur="750" fill="hold"/>
                                        <p:tgtEl>
                                          <p:spTgt spid="46"/>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750"/>
                                        <p:tgtEl>
                                          <p:spTgt spid="47"/>
                                        </p:tgtEl>
                                      </p:cBhvr>
                                    </p:animEffect>
                                  </p:childTnLst>
                                </p:cTn>
                              </p:par>
                              <p:par>
                                <p:cTn id="28" presetID="42" presetClass="path" presetSubtype="0" decel="30000" fill="hold" grpId="1" nodeType="withEffect">
                                  <p:stCondLst>
                                    <p:cond delay="300"/>
                                  </p:stCondLst>
                                  <p:childTnLst>
                                    <p:animMotion origin="layout" path="M 1.66667E-06 -0.03981 L 1.66667E-06 0.14815" pathEditMode="relative" rAng="0" ptsTypes="AA">
                                      <p:cBhvr>
                                        <p:cTn id="29" dur="750" spd="-100000" fill="hold"/>
                                        <p:tgtEl>
                                          <p:spTgt spid="47"/>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06 -0.03981 L 1.66667E-06 -1.48148E-06" pathEditMode="relative" rAng="0" ptsTypes="AA">
                                      <p:cBhvr>
                                        <p:cTn id="31" dur="750" fill="hold"/>
                                        <p:tgtEl>
                                          <p:spTgt spid="47"/>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750"/>
                                        <p:tgtEl>
                                          <p:spTgt spid="48"/>
                                        </p:tgtEl>
                                      </p:cBhvr>
                                    </p:animEffect>
                                  </p:childTnLst>
                                </p:cTn>
                              </p:par>
                              <p:par>
                                <p:cTn id="35" presetID="42" presetClass="path" presetSubtype="0" decel="30000" fill="hold" grpId="1" nodeType="withEffect">
                                  <p:stCondLst>
                                    <p:cond delay="450"/>
                                  </p:stCondLst>
                                  <p:childTnLst>
                                    <p:animMotion origin="layout" path="M -2.91667E-06 -0.03981 L -2.91667E-06 0.14815" pathEditMode="relative" rAng="0" ptsTypes="AA">
                                      <p:cBhvr>
                                        <p:cTn id="36" dur="750" spd="-100000" fill="hold"/>
                                        <p:tgtEl>
                                          <p:spTgt spid="48"/>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06 -0.03981 L -2.91667E-06 -1.48148E-06" pathEditMode="relative" rAng="0" ptsTypes="AA">
                                      <p:cBhvr>
                                        <p:cTn id="38" dur="750" fill="hold"/>
                                        <p:tgtEl>
                                          <p:spTgt spid="48"/>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 calcmode="lin" valueType="num">
                                      <p:cBhvr additive="base">
                                        <p:cTn id="4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anim calcmode="lin" valueType="num">
                                      <p:cBhvr additive="base">
                                        <p:cTn id="55"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xEl>
                                              <p:pRg st="2" end="2"/>
                                            </p:txEl>
                                          </p:spTgt>
                                        </p:tgtEl>
                                        <p:attrNameLst>
                                          <p:attrName>style.visibility</p:attrName>
                                        </p:attrNameLst>
                                      </p:cBhvr>
                                      <p:to>
                                        <p:strVal val="visible"/>
                                      </p:to>
                                    </p:set>
                                    <p:anim calcmode="lin" valueType="num">
                                      <p:cBhvr additive="base">
                                        <p:cTn id="6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6">
                                            <p:txEl>
                                              <p:pRg st="3" end="3"/>
                                            </p:txEl>
                                          </p:spTgt>
                                        </p:tgtEl>
                                        <p:attrNameLst>
                                          <p:attrName>style.visibility</p:attrName>
                                        </p:attrNameLst>
                                      </p:cBhvr>
                                      <p:to>
                                        <p:strVal val="visible"/>
                                      </p:to>
                                    </p:set>
                                    <p:anim calcmode="lin" valueType="num">
                                      <p:cBhvr additive="base">
                                        <p:cTn id="6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5" grpId="0" bldLvl="0" animBg="1"/>
      <p:bldP spid="45" grpId="1" bldLvl="0" animBg="1"/>
      <p:bldP spid="45" grpId="2" bldLvl="0" animBg="1"/>
      <p:bldP spid="46" grpId="0" bldLvl="0" animBg="1"/>
      <p:bldP spid="46" grpId="1" bldLvl="0" animBg="1"/>
      <p:bldP spid="46" grpId="2" bldLvl="0" animBg="1"/>
      <p:bldP spid="47" grpId="0" bldLvl="0" animBg="1"/>
      <p:bldP spid="47" grpId="1" bldLvl="0" animBg="1"/>
      <p:bldP spid="47" grpId="2" bldLvl="0" animBg="1"/>
      <p:bldP spid="48" grpId="0" bldLvl="0" animBg="1"/>
      <p:bldP spid="48" grpId="1" bldLvl="0" animBg="1"/>
      <p:bldP spid="48" grpId="2" bldLvl="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24686" y="-70287"/>
            <a:ext cx="2871407" cy="1721287"/>
            <a:chOff x="6157655" y="2286372"/>
            <a:chExt cx="2871407" cy="1721287"/>
          </a:xfrm>
        </p:grpSpPr>
        <p:pic>
          <p:nvPicPr>
            <p:cNvPr id="19" name="图片 18"/>
            <p:cNvPicPr>
              <a:picLocks noChangeAspect="1"/>
            </p:cNvPicPr>
            <p:nvPr/>
          </p:nvPicPr>
          <p:blipFill>
            <a:blip r:embed="rId1"/>
            <a:srcRect t="55896"/>
            <a:stretch>
              <a:fillRect/>
            </a:stretch>
          </p:blipFill>
          <p:spPr>
            <a:xfrm>
              <a:off x="6157655" y="3582778"/>
              <a:ext cx="2871407" cy="212555"/>
            </a:xfrm>
            <a:prstGeom prst="rect">
              <a:avLst/>
            </a:prstGeom>
          </p:spPr>
        </p:pic>
        <p:sp>
          <p:nvSpPr>
            <p:cNvPr id="20" name="矩形 19"/>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21" name="图片 20"/>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2" name="文本框 21"/>
          <p:cNvSpPr txBox="1"/>
          <p:nvPr/>
        </p:nvSpPr>
        <p:spPr>
          <a:xfrm>
            <a:off x="479008" y="570949"/>
            <a:ext cx="1620957"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smtClean="0"/>
              <a:t>史料实证</a:t>
            </a:r>
            <a:endParaRPr lang="zh-CN" altLang="en-US" sz="2800"/>
          </a:p>
        </p:txBody>
      </p:sp>
      <p:sp>
        <p:nvSpPr>
          <p:cNvPr id="45" name="椭圆 44"/>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13899" y="1498152"/>
            <a:ext cx="11682483" cy="4747453"/>
          </a:xfrm>
          <a:prstGeom prst="rect">
            <a:avLst/>
          </a:prstGeom>
        </p:spPr>
        <p:txBody>
          <a:bodyPr wrap="square">
            <a:spAutoFit/>
          </a:bodyPr>
          <a:lstStyle/>
          <a:p>
            <a:pPr>
              <a:lnSpc>
                <a:spcPts val="3300"/>
              </a:lnSpc>
            </a:pPr>
            <a:r>
              <a:rPr lang="zh-CN" altLang="en-US" sz="2800" smtClean="0">
                <a:latin typeface="楷体" panose="02010609060101010101" pitchFamily="49" charset="-122"/>
                <a:ea typeface="楷体" panose="02010609060101010101" pitchFamily="49" charset="-122"/>
              </a:rPr>
              <a:t>史料是指能够记录或反映过去发生、存在过的事情的</a:t>
            </a:r>
            <a:r>
              <a:rPr lang="zh-CN" altLang="en-US" sz="2800" b="1" smtClean="0">
                <a:solidFill>
                  <a:srgbClr val="002060"/>
                </a:solidFill>
                <a:latin typeface="楷体" panose="02010609060101010101" pitchFamily="49" charset="-122"/>
                <a:ea typeface="楷体" panose="02010609060101010101" pitchFamily="49" charset="-122"/>
              </a:rPr>
              <a:t>文字记载和一切物品</a:t>
            </a:r>
            <a:r>
              <a:rPr lang="zh-CN" altLang="en-US" sz="2800" smtClean="0">
                <a:latin typeface="楷体" panose="02010609060101010101" pitchFamily="49" charset="-122"/>
                <a:ea typeface="楷体" panose="02010609060101010101" pitchFamily="49" charset="-122"/>
              </a:rPr>
              <a:t>，或者说，过去遗留下来的所有文字记载和物品都可以作为了解、认识历史的资料。</a:t>
            </a:r>
            <a:endParaRPr lang="en-US" altLang="zh-CN" sz="2800" smtClean="0">
              <a:latin typeface="楷体" panose="02010609060101010101" pitchFamily="49" charset="-122"/>
              <a:ea typeface="楷体" panose="02010609060101010101" pitchFamily="49" charset="-122"/>
            </a:endParaRPr>
          </a:p>
          <a:p>
            <a:pPr>
              <a:lnSpc>
                <a:spcPts val="3300"/>
              </a:lnSpc>
            </a:pPr>
            <a:r>
              <a:rPr lang="zh-CN" altLang="en-US" sz="2800" smtClean="0">
                <a:latin typeface="楷体" panose="02010609060101010101" pitchFamily="49" charset="-122"/>
                <a:ea typeface="楷体" panose="02010609060101010101" pitchFamily="49" charset="-122"/>
              </a:rPr>
              <a:t>史料的类别划分有多种，大体可以分为四类</a:t>
            </a:r>
            <a:r>
              <a:rPr lang="en-US" altLang="zh-CN" sz="2800" smtClean="0">
                <a:latin typeface="楷体" panose="02010609060101010101" pitchFamily="49" charset="-122"/>
                <a:ea typeface="楷体" panose="02010609060101010101" pitchFamily="49" charset="-122"/>
              </a:rPr>
              <a:t>:</a:t>
            </a:r>
            <a:r>
              <a:rPr lang="zh-CN" altLang="en-US" sz="2800" b="1" u="sng" smtClean="0">
                <a:solidFill>
                  <a:srgbClr val="FF0000"/>
                </a:solidFill>
                <a:latin typeface="楷体" panose="02010609060101010101" pitchFamily="49" charset="-122"/>
                <a:ea typeface="楷体" panose="02010609060101010101" pitchFamily="49" charset="-122"/>
              </a:rPr>
              <a:t>文献、实物、口述和图像</a:t>
            </a:r>
            <a:r>
              <a:rPr lang="zh-CN" altLang="en-US" sz="2800" smtClean="0">
                <a:latin typeface="楷体" panose="02010609060101010101" pitchFamily="49" charset="-122"/>
                <a:ea typeface="楷体" panose="02010609060101010101" pitchFamily="49" charset="-122"/>
              </a:rPr>
              <a:t>。（</a:t>
            </a:r>
            <a:r>
              <a:rPr lang="en-US" altLang="zh-CN" sz="2800" smtClean="0">
                <a:latin typeface="楷体" panose="02010609060101010101" pitchFamily="49" charset="-122"/>
                <a:ea typeface="楷体" panose="02010609060101010101" pitchFamily="49" charset="-122"/>
              </a:rPr>
              <a:t>1</a:t>
            </a:r>
            <a:r>
              <a:rPr lang="zh-CN" altLang="en-US" sz="2800" smtClean="0">
                <a:latin typeface="楷体" panose="02010609060101010101" pitchFamily="49" charset="-122"/>
                <a:ea typeface="楷体" panose="02010609060101010101" pitchFamily="49" charset="-122"/>
              </a:rPr>
              <a:t>）</a:t>
            </a:r>
            <a:r>
              <a:rPr lang="zh-CN" altLang="en-US" sz="2800" b="1" smtClean="0">
                <a:solidFill>
                  <a:srgbClr val="002060"/>
                </a:solidFill>
                <a:latin typeface="楷体" panose="02010609060101010101" pitchFamily="49" charset="-122"/>
                <a:ea typeface="楷体" panose="02010609060101010101" pitchFamily="49" charset="-122"/>
              </a:rPr>
              <a:t>文献史料</a:t>
            </a:r>
            <a:r>
              <a:rPr lang="zh-CN" altLang="en-US" sz="2800" smtClean="0">
                <a:latin typeface="楷体" panose="02010609060101010101" pitchFamily="49" charset="-122"/>
                <a:ea typeface="楷体" panose="02010609060101010101" pitchFamily="49" charset="-122"/>
              </a:rPr>
              <a:t>主要是指保存下来的文字记录、文字材料。</a:t>
            </a:r>
            <a:endParaRPr lang="en-US" altLang="zh-CN" sz="2800" smtClean="0">
              <a:latin typeface="楷体" panose="02010609060101010101" pitchFamily="49" charset="-122"/>
              <a:ea typeface="楷体" panose="02010609060101010101" pitchFamily="49" charset="-122"/>
            </a:endParaRPr>
          </a:p>
          <a:p>
            <a:pPr>
              <a:lnSpc>
                <a:spcPts val="3300"/>
              </a:lnSpc>
            </a:pPr>
            <a:r>
              <a:rPr lang="zh-CN" altLang="en-US" sz="2800" b="1" smtClean="0">
                <a:solidFill>
                  <a:srgbClr val="002060"/>
                </a:solidFill>
                <a:latin typeface="楷体" panose="02010609060101010101" pitchFamily="49" charset="-122"/>
                <a:ea typeface="楷体" panose="02010609060101010101" pitchFamily="49" charset="-122"/>
              </a:rPr>
              <a:t>（</a:t>
            </a:r>
            <a:r>
              <a:rPr lang="en-US" altLang="zh-CN" sz="2800" b="1" smtClean="0">
                <a:solidFill>
                  <a:srgbClr val="002060"/>
                </a:solidFill>
                <a:latin typeface="楷体" panose="02010609060101010101" pitchFamily="49" charset="-122"/>
                <a:ea typeface="楷体" panose="02010609060101010101" pitchFamily="49" charset="-122"/>
              </a:rPr>
              <a:t>2</a:t>
            </a:r>
            <a:r>
              <a:rPr lang="zh-CN" altLang="en-US" sz="2800" b="1" smtClean="0">
                <a:solidFill>
                  <a:srgbClr val="002060"/>
                </a:solidFill>
                <a:latin typeface="楷体" panose="02010609060101010101" pitchFamily="49" charset="-122"/>
                <a:ea typeface="楷体" panose="02010609060101010101" pitchFamily="49" charset="-122"/>
              </a:rPr>
              <a:t>）实物史料</a:t>
            </a:r>
            <a:r>
              <a:rPr lang="zh-CN" altLang="en-US" sz="2800" smtClean="0">
                <a:latin typeface="楷体" panose="02010609060101010101" pitchFamily="49" charset="-122"/>
                <a:ea typeface="楷体" panose="02010609060101010101" pitchFamily="49" charset="-122"/>
              </a:rPr>
              <a:t>是指那些可以明确反应和传递历史信息的物体，如历史的遗迹、遗址、物品等。</a:t>
            </a:r>
            <a:endParaRPr lang="en-US" altLang="zh-CN" sz="2800" smtClean="0">
              <a:latin typeface="楷体" panose="02010609060101010101" pitchFamily="49" charset="-122"/>
              <a:ea typeface="楷体" panose="02010609060101010101" pitchFamily="49" charset="-122"/>
            </a:endParaRPr>
          </a:p>
          <a:p>
            <a:pPr>
              <a:lnSpc>
                <a:spcPts val="3300"/>
              </a:lnSpc>
            </a:pPr>
            <a:r>
              <a:rPr lang="zh-CN" altLang="en-US" sz="2800" b="1" smtClean="0">
                <a:solidFill>
                  <a:srgbClr val="002060"/>
                </a:solidFill>
                <a:latin typeface="楷体" panose="02010609060101010101" pitchFamily="49" charset="-122"/>
                <a:ea typeface="楷体" panose="02010609060101010101" pitchFamily="49" charset="-122"/>
              </a:rPr>
              <a:t>（</a:t>
            </a:r>
            <a:r>
              <a:rPr lang="en-US" altLang="zh-CN" sz="2800" b="1" smtClean="0">
                <a:solidFill>
                  <a:srgbClr val="002060"/>
                </a:solidFill>
                <a:latin typeface="楷体" panose="02010609060101010101" pitchFamily="49" charset="-122"/>
                <a:ea typeface="楷体" panose="02010609060101010101" pitchFamily="49" charset="-122"/>
              </a:rPr>
              <a:t>3</a:t>
            </a:r>
            <a:r>
              <a:rPr lang="zh-CN" altLang="en-US" sz="2800" b="1" smtClean="0">
                <a:solidFill>
                  <a:srgbClr val="002060"/>
                </a:solidFill>
                <a:latin typeface="楷体" panose="02010609060101010101" pitchFamily="49" charset="-122"/>
                <a:ea typeface="楷体" panose="02010609060101010101" pitchFamily="49" charset="-122"/>
              </a:rPr>
              <a:t>）口述史料</a:t>
            </a:r>
            <a:r>
              <a:rPr lang="zh-CN" altLang="en-US" sz="2800" smtClean="0">
                <a:latin typeface="楷体" panose="02010609060101010101" pitchFamily="49" charset="-122"/>
                <a:ea typeface="楷体" panose="02010609060101010101" pitchFamily="49" charset="-122"/>
              </a:rPr>
              <a:t>是指人们口头讲述的对过去的回忆，主要通过笔录、录音、录像等形式把口述材料记录下来。</a:t>
            </a:r>
            <a:endParaRPr lang="en-US" altLang="zh-CN" sz="2800" smtClean="0">
              <a:latin typeface="楷体" panose="02010609060101010101" pitchFamily="49" charset="-122"/>
              <a:ea typeface="楷体" panose="02010609060101010101" pitchFamily="49" charset="-122"/>
            </a:endParaRPr>
          </a:p>
          <a:p>
            <a:pPr>
              <a:lnSpc>
                <a:spcPts val="3300"/>
              </a:lnSpc>
            </a:pPr>
            <a:r>
              <a:rPr lang="zh-CN" altLang="en-US" sz="2800" b="1" smtClean="0">
                <a:solidFill>
                  <a:srgbClr val="002060"/>
                </a:solidFill>
                <a:latin typeface="楷体" panose="02010609060101010101" pitchFamily="49" charset="-122"/>
                <a:ea typeface="楷体" panose="02010609060101010101" pitchFamily="49" charset="-122"/>
              </a:rPr>
              <a:t>（</a:t>
            </a:r>
            <a:r>
              <a:rPr lang="en-US" altLang="zh-CN" sz="2800" b="1" smtClean="0">
                <a:solidFill>
                  <a:srgbClr val="002060"/>
                </a:solidFill>
                <a:latin typeface="楷体" panose="02010609060101010101" pitchFamily="49" charset="-122"/>
                <a:ea typeface="楷体" panose="02010609060101010101" pitchFamily="49" charset="-122"/>
              </a:rPr>
              <a:t>4</a:t>
            </a:r>
            <a:r>
              <a:rPr lang="zh-CN" altLang="en-US" sz="2800" b="1" smtClean="0">
                <a:solidFill>
                  <a:srgbClr val="002060"/>
                </a:solidFill>
                <a:latin typeface="楷体" panose="02010609060101010101" pitchFamily="49" charset="-122"/>
                <a:ea typeface="楷体" panose="02010609060101010101" pitchFamily="49" charset="-122"/>
              </a:rPr>
              <a:t>）图像史料</a:t>
            </a:r>
            <a:r>
              <a:rPr lang="zh-CN" altLang="en-US" sz="2800" smtClean="0">
                <a:latin typeface="楷体" panose="02010609060101010101" pitchFamily="49" charset="-122"/>
                <a:ea typeface="楷体" panose="02010609060101010101" pitchFamily="49" charset="-122"/>
              </a:rPr>
              <a:t>是指适用于历史教学与研究的视觉图像，如绘画、雕刻、照片、古地图等。</a:t>
            </a:r>
            <a:endParaRPr lang="zh-CN" altLang="en-US" sz="2800" b="1">
              <a:solidFill>
                <a:srgbClr val="002060"/>
              </a:solidFill>
              <a:latin typeface="楷体" panose="02010609060101010101" pitchFamily="49" charset="-122"/>
              <a:ea typeface="楷体" panose="02010609060101010101" pitchFamily="49" charset="-122"/>
            </a:endParaRPr>
          </a:p>
        </p:txBody>
      </p:sp>
      <p:sp>
        <p:nvSpPr>
          <p:cNvPr id="12" name="矩形 11"/>
          <p:cNvSpPr/>
          <p:nvPr/>
        </p:nvSpPr>
        <p:spPr>
          <a:xfrm>
            <a:off x="4582524" y="543336"/>
            <a:ext cx="2236510" cy="584775"/>
          </a:xfrm>
          <a:prstGeom prst="rect">
            <a:avLst/>
          </a:prstGeom>
        </p:spPr>
        <p:txBody>
          <a:bodyPr wrap="none">
            <a:spAutoFit/>
          </a:bodyPr>
          <a:lstStyle/>
          <a:p>
            <a:r>
              <a:rPr lang="zh-CN" altLang="en-US" sz="3200" b="1" smtClean="0">
                <a:solidFill>
                  <a:srgbClr val="7030A0"/>
                </a:solidFill>
                <a:latin typeface="微软雅黑" panose="020B0503020204020204" charset="-122"/>
                <a:ea typeface="微软雅黑" panose="020B0503020204020204" charset="-122"/>
              </a:rPr>
              <a:t>史料的类别</a:t>
            </a:r>
            <a:endParaRPr lang="zh-CN" altLang="en-US" sz="3200" b="1">
              <a:solidFill>
                <a:srgbClr val="7030A0"/>
              </a:solidFill>
              <a:latin typeface="微软雅黑" panose="020B0503020204020204" charset="-122"/>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50"/>
                                        <p:tgtEl>
                                          <p:spTgt spid="45"/>
                                        </p:tgtEl>
                                      </p:cBhvr>
                                    </p:animEffect>
                                  </p:childTnLst>
                                </p:cTn>
                              </p:par>
                              <p:par>
                                <p:cTn id="14" presetID="42" presetClass="path" presetSubtype="0" decel="30000" fill="hold" grpId="1" nodeType="withEffect">
                                  <p:stCondLst>
                                    <p:cond delay="0"/>
                                  </p:stCondLst>
                                  <p:childTnLst>
                                    <p:animMotion origin="layout" path="M 8.33333E-07 -0.03981 L 8.33333E-07 0.14815" pathEditMode="relative" rAng="0" ptsTypes="AA">
                                      <p:cBhvr>
                                        <p:cTn id="15" dur="750" spd="-100000" fill="hold"/>
                                        <p:tgtEl>
                                          <p:spTgt spid="45"/>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07 -0.03981 L 8.33333E-07 -1.48148E-06" pathEditMode="relative" rAng="0" ptsTypes="AA">
                                      <p:cBhvr>
                                        <p:cTn id="17" dur="750" fill="hold"/>
                                        <p:tgtEl>
                                          <p:spTgt spid="45"/>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750"/>
                                        <p:tgtEl>
                                          <p:spTgt spid="46"/>
                                        </p:tgtEl>
                                      </p:cBhvr>
                                    </p:animEffect>
                                  </p:childTnLst>
                                </p:cTn>
                              </p:par>
                              <p:par>
                                <p:cTn id="21" presetID="42" presetClass="path" presetSubtype="0" decel="30000" fill="hold" grpId="1" nodeType="withEffect">
                                  <p:stCondLst>
                                    <p:cond delay="150"/>
                                  </p:stCondLst>
                                  <p:childTnLst>
                                    <p:animMotion origin="layout" path="M -3.75E-06 -0.03981 L -3.75E-06 0.14815" pathEditMode="relative" rAng="0" ptsTypes="AA">
                                      <p:cBhvr>
                                        <p:cTn id="22" dur="750" spd="-100000" fill="hold"/>
                                        <p:tgtEl>
                                          <p:spTgt spid="46"/>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06 -0.03981 L -3.75E-06 -1.48148E-06" pathEditMode="relative" rAng="0" ptsTypes="AA">
                                      <p:cBhvr>
                                        <p:cTn id="24" dur="750" fill="hold"/>
                                        <p:tgtEl>
                                          <p:spTgt spid="46"/>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750"/>
                                        <p:tgtEl>
                                          <p:spTgt spid="47"/>
                                        </p:tgtEl>
                                      </p:cBhvr>
                                    </p:animEffect>
                                  </p:childTnLst>
                                </p:cTn>
                              </p:par>
                              <p:par>
                                <p:cTn id="28" presetID="42" presetClass="path" presetSubtype="0" decel="30000" fill="hold" grpId="1" nodeType="withEffect">
                                  <p:stCondLst>
                                    <p:cond delay="300"/>
                                  </p:stCondLst>
                                  <p:childTnLst>
                                    <p:animMotion origin="layout" path="M 1.66667E-06 -0.03981 L 1.66667E-06 0.14815" pathEditMode="relative" rAng="0" ptsTypes="AA">
                                      <p:cBhvr>
                                        <p:cTn id="29" dur="750" spd="-100000" fill="hold"/>
                                        <p:tgtEl>
                                          <p:spTgt spid="47"/>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06 -0.03981 L 1.66667E-06 -1.48148E-06" pathEditMode="relative" rAng="0" ptsTypes="AA">
                                      <p:cBhvr>
                                        <p:cTn id="31" dur="750" fill="hold"/>
                                        <p:tgtEl>
                                          <p:spTgt spid="47"/>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750"/>
                                        <p:tgtEl>
                                          <p:spTgt spid="48"/>
                                        </p:tgtEl>
                                      </p:cBhvr>
                                    </p:animEffect>
                                  </p:childTnLst>
                                </p:cTn>
                              </p:par>
                              <p:par>
                                <p:cTn id="35" presetID="42" presetClass="path" presetSubtype="0" decel="30000" fill="hold" grpId="1" nodeType="withEffect">
                                  <p:stCondLst>
                                    <p:cond delay="450"/>
                                  </p:stCondLst>
                                  <p:childTnLst>
                                    <p:animMotion origin="layout" path="M -2.91667E-06 -0.03981 L -2.91667E-06 0.14815" pathEditMode="relative" rAng="0" ptsTypes="AA">
                                      <p:cBhvr>
                                        <p:cTn id="36" dur="750" spd="-100000" fill="hold"/>
                                        <p:tgtEl>
                                          <p:spTgt spid="48"/>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06 -0.03981 L -2.91667E-06 -1.48148E-06" pathEditMode="relative" rAng="0" ptsTypes="AA">
                                      <p:cBhvr>
                                        <p:cTn id="38" dur="750" fill="hold"/>
                                        <p:tgtEl>
                                          <p:spTgt spid="48"/>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 calcmode="lin" valueType="num">
                                      <p:cBhvr additive="base">
                                        <p:cTn id="4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anim calcmode="lin" valueType="num">
                                      <p:cBhvr additive="base">
                                        <p:cTn id="55"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xEl>
                                              <p:pRg st="2" end="2"/>
                                            </p:txEl>
                                          </p:spTgt>
                                        </p:tgtEl>
                                        <p:attrNameLst>
                                          <p:attrName>style.visibility</p:attrName>
                                        </p:attrNameLst>
                                      </p:cBhvr>
                                      <p:to>
                                        <p:strVal val="visible"/>
                                      </p:to>
                                    </p:set>
                                    <p:anim calcmode="lin" valueType="num">
                                      <p:cBhvr additive="base">
                                        <p:cTn id="6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6">
                                            <p:txEl>
                                              <p:pRg st="3" end="3"/>
                                            </p:txEl>
                                          </p:spTgt>
                                        </p:tgtEl>
                                        <p:attrNameLst>
                                          <p:attrName>style.visibility</p:attrName>
                                        </p:attrNameLst>
                                      </p:cBhvr>
                                      <p:to>
                                        <p:strVal val="visible"/>
                                      </p:to>
                                    </p:set>
                                    <p:anim calcmode="lin" valueType="num">
                                      <p:cBhvr additive="base">
                                        <p:cTn id="6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
                                            <p:txEl>
                                              <p:pRg st="4" end="4"/>
                                            </p:txEl>
                                          </p:spTgt>
                                        </p:tgtEl>
                                        <p:attrNameLst>
                                          <p:attrName>style.visibility</p:attrName>
                                        </p:attrNameLst>
                                      </p:cBhvr>
                                      <p:to>
                                        <p:strVal val="visible"/>
                                      </p:to>
                                    </p:set>
                                    <p:anim calcmode="lin" valueType="num">
                                      <p:cBhvr additive="base">
                                        <p:cTn id="73"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5" grpId="0" bldLvl="0" animBg="1"/>
      <p:bldP spid="45" grpId="1" bldLvl="0" animBg="1"/>
      <p:bldP spid="45" grpId="2" bldLvl="0" animBg="1"/>
      <p:bldP spid="46" grpId="0" bldLvl="0" animBg="1"/>
      <p:bldP spid="46" grpId="1" bldLvl="0" animBg="1"/>
      <p:bldP spid="46" grpId="2" bldLvl="0" animBg="1"/>
      <p:bldP spid="47" grpId="0" bldLvl="0" animBg="1"/>
      <p:bldP spid="47" grpId="1" bldLvl="0" animBg="1"/>
      <p:bldP spid="47" grpId="2" bldLvl="0" animBg="1"/>
      <p:bldP spid="48" grpId="0" bldLvl="0" animBg="1"/>
      <p:bldP spid="48" grpId="1" bldLvl="0" animBg="1"/>
      <p:bldP spid="48" grpId="2" bldLvl="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24686" y="-70287"/>
            <a:ext cx="2871407" cy="1721287"/>
            <a:chOff x="6157655" y="2286372"/>
            <a:chExt cx="2871407" cy="1721287"/>
          </a:xfrm>
        </p:grpSpPr>
        <p:pic>
          <p:nvPicPr>
            <p:cNvPr id="19" name="图片 18"/>
            <p:cNvPicPr>
              <a:picLocks noChangeAspect="1"/>
            </p:cNvPicPr>
            <p:nvPr/>
          </p:nvPicPr>
          <p:blipFill>
            <a:blip r:embed="rId1"/>
            <a:srcRect t="55896"/>
            <a:stretch>
              <a:fillRect/>
            </a:stretch>
          </p:blipFill>
          <p:spPr>
            <a:xfrm>
              <a:off x="6157655" y="3582778"/>
              <a:ext cx="2871407" cy="212555"/>
            </a:xfrm>
            <a:prstGeom prst="rect">
              <a:avLst/>
            </a:prstGeom>
          </p:spPr>
        </p:pic>
        <p:sp>
          <p:nvSpPr>
            <p:cNvPr id="20" name="矩形 19"/>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21" name="图片 20"/>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2" name="文本框 21"/>
          <p:cNvSpPr txBox="1"/>
          <p:nvPr/>
        </p:nvSpPr>
        <p:spPr>
          <a:xfrm>
            <a:off x="479008" y="570949"/>
            <a:ext cx="1620957"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smtClean="0"/>
              <a:t>史料实证</a:t>
            </a:r>
            <a:endParaRPr lang="zh-CN" altLang="en-US" sz="2800"/>
          </a:p>
        </p:txBody>
      </p:sp>
      <p:sp>
        <p:nvSpPr>
          <p:cNvPr id="45" name="椭圆 44"/>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13899" y="1498152"/>
            <a:ext cx="11682483" cy="515526"/>
          </a:xfrm>
          <a:prstGeom prst="rect">
            <a:avLst/>
          </a:prstGeom>
        </p:spPr>
        <p:txBody>
          <a:bodyPr wrap="square">
            <a:spAutoFit/>
          </a:bodyPr>
          <a:lstStyle/>
          <a:p>
            <a:pPr>
              <a:lnSpc>
                <a:spcPts val="3300"/>
              </a:lnSpc>
            </a:pPr>
            <a:r>
              <a:rPr lang="zh-CN" altLang="en-US" sz="2800" b="1" smtClean="0">
                <a:solidFill>
                  <a:srgbClr val="002060"/>
                </a:solidFill>
                <a:latin typeface="楷体" panose="02010609060101010101" pitchFamily="49" charset="-122"/>
                <a:ea typeface="楷体" panose="02010609060101010101" pitchFamily="49" charset="-122"/>
              </a:rPr>
              <a:t>实证是研究历史的主要方法。其途径一般是：</a:t>
            </a:r>
            <a:endParaRPr lang="zh-CN" altLang="en-US" sz="2800" b="1">
              <a:solidFill>
                <a:srgbClr val="002060"/>
              </a:solidFill>
              <a:latin typeface="楷体" panose="02010609060101010101" pitchFamily="49" charset="-122"/>
              <a:ea typeface="楷体" panose="02010609060101010101" pitchFamily="49" charset="-122"/>
            </a:endParaRPr>
          </a:p>
        </p:txBody>
      </p:sp>
      <p:sp>
        <p:nvSpPr>
          <p:cNvPr id="12" name="矩形 11"/>
          <p:cNvSpPr/>
          <p:nvPr/>
        </p:nvSpPr>
        <p:spPr>
          <a:xfrm>
            <a:off x="928468" y="2602523"/>
            <a:ext cx="1941341" cy="56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t>广集史料</a:t>
            </a:r>
            <a:endParaRPr lang="zh-CN" altLang="en-US" sz="2800" b="1"/>
          </a:p>
        </p:txBody>
      </p:sp>
      <p:sp>
        <p:nvSpPr>
          <p:cNvPr id="13" name="右箭头 12"/>
          <p:cNvSpPr/>
          <p:nvPr/>
        </p:nvSpPr>
        <p:spPr>
          <a:xfrm>
            <a:off x="3601329" y="2729132"/>
            <a:ext cx="914400" cy="351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654062" y="2628313"/>
            <a:ext cx="2801815" cy="56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t>整理、辨析史料</a:t>
            </a:r>
            <a:endParaRPr lang="zh-CN" altLang="en-US" sz="2800" b="1"/>
          </a:p>
        </p:txBody>
      </p:sp>
      <p:sp>
        <p:nvSpPr>
          <p:cNvPr id="16" name="下箭头 15"/>
          <p:cNvSpPr/>
          <p:nvPr/>
        </p:nvSpPr>
        <p:spPr>
          <a:xfrm>
            <a:off x="6258654" y="3391153"/>
            <a:ext cx="337625" cy="829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215896" y="4418444"/>
            <a:ext cx="3832571" cy="56270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t>说明、论述历史问题</a:t>
            </a:r>
            <a:endParaRPr lang="zh-CN" altLang="en-US" sz="2800" b="1"/>
          </a:p>
        </p:txBody>
      </p:sp>
      <p:sp>
        <p:nvSpPr>
          <p:cNvPr id="18" name="TextBox 17"/>
          <p:cNvSpPr txBox="1"/>
          <p:nvPr/>
        </p:nvSpPr>
        <p:spPr>
          <a:xfrm>
            <a:off x="1269242" y="3425588"/>
            <a:ext cx="1596788" cy="369332"/>
          </a:xfrm>
          <a:prstGeom prst="rect">
            <a:avLst/>
          </a:prstGeom>
          <a:noFill/>
        </p:spPr>
        <p:txBody>
          <a:bodyPr wrap="square" rtlCol="0">
            <a:spAutoFit/>
          </a:bodyPr>
          <a:lstStyle/>
          <a:p>
            <a:r>
              <a:rPr lang="zh-CN" altLang="en-US" smtClean="0"/>
              <a:t>全面收集</a:t>
            </a:r>
            <a:endParaRPr lang="zh-CN" altLang="en-US"/>
          </a:p>
        </p:txBody>
      </p:sp>
      <p:sp>
        <p:nvSpPr>
          <p:cNvPr id="23" name="TextBox 22"/>
          <p:cNvSpPr txBox="1"/>
          <p:nvPr/>
        </p:nvSpPr>
        <p:spPr>
          <a:xfrm>
            <a:off x="4778991" y="3414215"/>
            <a:ext cx="1596788" cy="369332"/>
          </a:xfrm>
          <a:prstGeom prst="rect">
            <a:avLst/>
          </a:prstGeom>
          <a:noFill/>
        </p:spPr>
        <p:txBody>
          <a:bodyPr wrap="square" rtlCol="0">
            <a:spAutoFit/>
          </a:bodyPr>
          <a:lstStyle/>
          <a:p>
            <a:r>
              <a:rPr lang="zh-CN" altLang="en-US" smtClean="0"/>
              <a:t>去伪存真</a:t>
            </a:r>
            <a:endParaRPr lang="zh-CN" altLang="en-US"/>
          </a:p>
        </p:txBody>
      </p:sp>
      <p:pic>
        <p:nvPicPr>
          <p:cNvPr id="1026" name="Picture 2"/>
          <p:cNvPicPr>
            <a:picLocks noChangeAspect="1" noChangeArrowheads="1"/>
          </p:cNvPicPr>
          <p:nvPr/>
        </p:nvPicPr>
        <p:blipFill>
          <a:blip r:embed="rId4">
            <a:lum bright="-4000" contrast="-4000"/>
          </a:blip>
          <a:stretch>
            <a:fillRect/>
          </a:stretch>
        </p:blipFill>
        <p:spPr bwMode="auto">
          <a:xfrm>
            <a:off x="9224110" y="255185"/>
            <a:ext cx="2314575" cy="3181350"/>
          </a:xfrm>
          <a:prstGeom prst="rect">
            <a:avLst/>
          </a:prstGeom>
          <a:noFill/>
          <a:ln w="9525">
            <a:noFill/>
            <a:miter lim="800000"/>
            <a:headEnd/>
            <a:tailEnd/>
          </a:ln>
        </p:spPr>
      </p:pic>
      <p:sp>
        <p:nvSpPr>
          <p:cNvPr id="24" name="TextBox 23"/>
          <p:cNvSpPr txBox="1"/>
          <p:nvPr/>
        </p:nvSpPr>
        <p:spPr>
          <a:xfrm>
            <a:off x="5301505" y="5177701"/>
            <a:ext cx="1596788" cy="369332"/>
          </a:xfrm>
          <a:prstGeom prst="rect">
            <a:avLst/>
          </a:prstGeom>
          <a:noFill/>
        </p:spPr>
        <p:txBody>
          <a:bodyPr wrap="square" rtlCol="0">
            <a:spAutoFit/>
          </a:bodyPr>
          <a:lstStyle/>
          <a:p>
            <a:r>
              <a:rPr lang="zh-CN" altLang="en-US" smtClean="0"/>
              <a:t>由表及里</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50"/>
                                        <p:tgtEl>
                                          <p:spTgt spid="45"/>
                                        </p:tgtEl>
                                      </p:cBhvr>
                                    </p:animEffect>
                                  </p:childTnLst>
                                </p:cTn>
                              </p:par>
                              <p:par>
                                <p:cTn id="14" presetID="42" presetClass="path" presetSubtype="0" decel="30000" fill="hold" grpId="1" nodeType="withEffect">
                                  <p:stCondLst>
                                    <p:cond delay="0"/>
                                  </p:stCondLst>
                                  <p:childTnLst>
                                    <p:animMotion origin="layout" path="M 8.33333E-07 -0.03981 L 8.33333E-07 0.14815" pathEditMode="relative" rAng="0" ptsTypes="AA">
                                      <p:cBhvr>
                                        <p:cTn id="15" dur="750" spd="-100000" fill="hold"/>
                                        <p:tgtEl>
                                          <p:spTgt spid="45"/>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07 -0.03981 L 8.33333E-07 -1.48148E-06" pathEditMode="relative" rAng="0" ptsTypes="AA">
                                      <p:cBhvr>
                                        <p:cTn id="17" dur="750" fill="hold"/>
                                        <p:tgtEl>
                                          <p:spTgt spid="45"/>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750"/>
                                        <p:tgtEl>
                                          <p:spTgt spid="46"/>
                                        </p:tgtEl>
                                      </p:cBhvr>
                                    </p:animEffect>
                                  </p:childTnLst>
                                </p:cTn>
                              </p:par>
                              <p:par>
                                <p:cTn id="21" presetID="42" presetClass="path" presetSubtype="0" decel="30000" fill="hold" grpId="1" nodeType="withEffect">
                                  <p:stCondLst>
                                    <p:cond delay="150"/>
                                  </p:stCondLst>
                                  <p:childTnLst>
                                    <p:animMotion origin="layout" path="M -3.75E-06 -0.03981 L -3.75E-06 0.14815" pathEditMode="relative" rAng="0" ptsTypes="AA">
                                      <p:cBhvr>
                                        <p:cTn id="22" dur="750" spd="-100000" fill="hold"/>
                                        <p:tgtEl>
                                          <p:spTgt spid="46"/>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06 -0.03981 L -3.75E-06 -1.48148E-06" pathEditMode="relative" rAng="0" ptsTypes="AA">
                                      <p:cBhvr>
                                        <p:cTn id="24" dur="750" fill="hold"/>
                                        <p:tgtEl>
                                          <p:spTgt spid="46"/>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750"/>
                                        <p:tgtEl>
                                          <p:spTgt spid="47"/>
                                        </p:tgtEl>
                                      </p:cBhvr>
                                    </p:animEffect>
                                  </p:childTnLst>
                                </p:cTn>
                              </p:par>
                              <p:par>
                                <p:cTn id="28" presetID="42" presetClass="path" presetSubtype="0" decel="30000" fill="hold" grpId="1" nodeType="withEffect">
                                  <p:stCondLst>
                                    <p:cond delay="300"/>
                                  </p:stCondLst>
                                  <p:childTnLst>
                                    <p:animMotion origin="layout" path="M 1.66667E-06 -0.03981 L 1.66667E-06 0.14815" pathEditMode="relative" rAng="0" ptsTypes="AA">
                                      <p:cBhvr>
                                        <p:cTn id="29" dur="750" spd="-100000" fill="hold"/>
                                        <p:tgtEl>
                                          <p:spTgt spid="47"/>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06 -0.03981 L 1.66667E-06 -1.48148E-06" pathEditMode="relative" rAng="0" ptsTypes="AA">
                                      <p:cBhvr>
                                        <p:cTn id="31" dur="750" fill="hold"/>
                                        <p:tgtEl>
                                          <p:spTgt spid="47"/>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750"/>
                                        <p:tgtEl>
                                          <p:spTgt spid="48"/>
                                        </p:tgtEl>
                                      </p:cBhvr>
                                    </p:animEffect>
                                  </p:childTnLst>
                                </p:cTn>
                              </p:par>
                              <p:par>
                                <p:cTn id="35" presetID="42" presetClass="path" presetSubtype="0" decel="30000" fill="hold" grpId="1" nodeType="withEffect">
                                  <p:stCondLst>
                                    <p:cond delay="450"/>
                                  </p:stCondLst>
                                  <p:childTnLst>
                                    <p:animMotion origin="layout" path="M -2.91667E-06 -0.03981 L -2.91667E-06 0.14815" pathEditMode="relative" rAng="0" ptsTypes="AA">
                                      <p:cBhvr>
                                        <p:cTn id="36" dur="750" spd="-100000" fill="hold"/>
                                        <p:tgtEl>
                                          <p:spTgt spid="48"/>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06 -0.03981 L -2.91667E-06 -1.48148E-06" pathEditMode="relative" rAng="0" ptsTypes="AA">
                                      <p:cBhvr>
                                        <p:cTn id="38" dur="750" fill="hold"/>
                                        <p:tgtEl>
                                          <p:spTgt spid="48"/>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 calcmode="lin" valueType="num">
                                      <p:cBhvr additive="base">
                                        <p:cTn id="4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1"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5" grpId="0" bldLvl="0" animBg="1"/>
      <p:bldP spid="45" grpId="1" bldLvl="0" animBg="1"/>
      <p:bldP spid="45" grpId="2" bldLvl="0" animBg="1"/>
      <p:bldP spid="46" grpId="0" bldLvl="0" animBg="1"/>
      <p:bldP spid="46" grpId="1" bldLvl="0" animBg="1"/>
      <p:bldP spid="46" grpId="2" bldLvl="0" animBg="1"/>
      <p:bldP spid="47" grpId="0" bldLvl="0" animBg="1"/>
      <p:bldP spid="47" grpId="1" bldLvl="0" animBg="1"/>
      <p:bldP spid="47" grpId="2" bldLvl="0" animBg="1"/>
      <p:bldP spid="48" grpId="0" bldLvl="0" animBg="1"/>
      <p:bldP spid="48" grpId="1" bldLvl="0" animBg="1"/>
      <p:bldP spid="48" grpId="2" bldLvl="0" animBg="1"/>
      <p:bldP spid="12" grpId="0" bldLvl="0" animBg="1"/>
      <p:bldP spid="13" grpId="0" bldLvl="0" animBg="1"/>
      <p:bldP spid="14" grpId="0" bldLvl="0" animBg="1"/>
      <p:bldP spid="16" grpId="0" bldLvl="0" animBg="1"/>
      <p:bldP spid="17" grpId="0" bldLvl="0" animBg="1"/>
      <p:bldP spid="18" grpId="0"/>
      <p:bldP spid="23" grpId="0"/>
      <p:bldP spid="24" grpId="0"/>
      <p:bldP spid="2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24686" y="-70287"/>
            <a:ext cx="2871407" cy="1721287"/>
            <a:chOff x="6157655" y="2286372"/>
            <a:chExt cx="2871407" cy="1721287"/>
          </a:xfrm>
        </p:grpSpPr>
        <p:pic>
          <p:nvPicPr>
            <p:cNvPr id="19" name="图片 18"/>
            <p:cNvPicPr>
              <a:picLocks noChangeAspect="1"/>
            </p:cNvPicPr>
            <p:nvPr/>
          </p:nvPicPr>
          <p:blipFill>
            <a:blip r:embed="rId1"/>
            <a:srcRect t="55896"/>
            <a:stretch>
              <a:fillRect/>
            </a:stretch>
          </p:blipFill>
          <p:spPr>
            <a:xfrm>
              <a:off x="6157655" y="3582778"/>
              <a:ext cx="2871407" cy="212555"/>
            </a:xfrm>
            <a:prstGeom prst="rect">
              <a:avLst/>
            </a:prstGeom>
          </p:spPr>
        </p:pic>
        <p:sp>
          <p:nvSpPr>
            <p:cNvPr id="20" name="矩形 19"/>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21" name="图片 20"/>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2" name="文本框 21"/>
          <p:cNvSpPr txBox="1"/>
          <p:nvPr/>
        </p:nvSpPr>
        <p:spPr>
          <a:xfrm>
            <a:off x="479008" y="570949"/>
            <a:ext cx="1620957"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smtClean="0"/>
              <a:t>史料实证</a:t>
            </a:r>
            <a:endParaRPr lang="zh-CN" altLang="en-US" sz="2800"/>
          </a:p>
        </p:txBody>
      </p:sp>
      <p:sp>
        <p:nvSpPr>
          <p:cNvPr id="45" name="椭圆 44"/>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582524" y="543336"/>
            <a:ext cx="3877985" cy="584775"/>
          </a:xfrm>
          <a:prstGeom prst="rect">
            <a:avLst/>
          </a:prstGeom>
        </p:spPr>
        <p:txBody>
          <a:bodyPr wrap="none">
            <a:spAutoFit/>
          </a:bodyPr>
          <a:lstStyle/>
          <a:p>
            <a:r>
              <a:rPr lang="zh-CN" altLang="en-US" sz="3200" b="1" smtClean="0">
                <a:solidFill>
                  <a:srgbClr val="7030A0"/>
                </a:solidFill>
                <a:latin typeface="微软雅黑" panose="020B0503020204020204" charset="-122"/>
                <a:ea typeface="微软雅黑" panose="020B0503020204020204" charset="-122"/>
              </a:rPr>
              <a:t>史料实证的重要原则</a:t>
            </a:r>
            <a:endParaRPr lang="zh-CN" altLang="en-US" sz="3200" b="1">
              <a:solidFill>
                <a:srgbClr val="7030A0"/>
              </a:solidFill>
              <a:latin typeface="微软雅黑" panose="020B0503020204020204" charset="-122"/>
              <a:ea typeface="微软雅黑" panose="020B0503020204020204" charset="-122"/>
            </a:endParaRPr>
          </a:p>
        </p:txBody>
      </p:sp>
      <p:sp>
        <p:nvSpPr>
          <p:cNvPr id="13" name="TextBox 12"/>
          <p:cNvSpPr txBox="1"/>
          <p:nvPr/>
        </p:nvSpPr>
        <p:spPr>
          <a:xfrm>
            <a:off x="790470" y="1315664"/>
            <a:ext cx="9959927" cy="4948471"/>
          </a:xfrm>
          <a:prstGeom prst="rect">
            <a:avLst/>
          </a:prstGeom>
          <a:noFill/>
        </p:spPr>
        <p:txBody>
          <a:bodyPr wrap="square" rtlCol="0">
            <a:spAutoFit/>
          </a:bodyPr>
          <a:lstStyle/>
          <a:p>
            <a:pPr>
              <a:lnSpc>
                <a:spcPct val="150000"/>
              </a:lnSpc>
            </a:pPr>
            <a:r>
              <a:rPr lang="en-US" altLang="zh-CN" sz="3600" smtClean="0">
                <a:latin typeface="楷体" panose="02010609060101010101" pitchFamily="49" charset="-122"/>
                <a:ea typeface="楷体" panose="02010609060101010101" pitchFamily="49" charset="-122"/>
              </a:rPr>
              <a:t>1</a:t>
            </a:r>
            <a:r>
              <a:rPr lang="zh-CN" altLang="en-US" sz="3600" smtClean="0">
                <a:latin typeface="楷体" panose="02010609060101010101" pitchFamily="49" charset="-122"/>
                <a:ea typeface="楷体" panose="02010609060101010101" pitchFamily="49" charset="-122"/>
              </a:rPr>
              <a:t>、论从史出</a:t>
            </a:r>
            <a:endParaRPr lang="en-US" altLang="zh-CN" sz="3600" smtClean="0">
              <a:latin typeface="楷体" panose="02010609060101010101" pitchFamily="49" charset="-122"/>
              <a:ea typeface="楷体" panose="02010609060101010101" pitchFamily="49" charset="-122"/>
            </a:endParaRPr>
          </a:p>
          <a:p>
            <a:pPr>
              <a:lnSpc>
                <a:spcPct val="150000"/>
              </a:lnSpc>
            </a:pPr>
            <a:r>
              <a:rPr lang="en-US" altLang="zh-CN" sz="3600" smtClean="0">
                <a:latin typeface="楷体" panose="02010609060101010101" pitchFamily="49" charset="-122"/>
                <a:ea typeface="楷体" panose="02010609060101010101" pitchFamily="49" charset="-122"/>
              </a:rPr>
              <a:t>2</a:t>
            </a:r>
            <a:r>
              <a:rPr lang="zh-CN" altLang="en-US" sz="3600" smtClean="0">
                <a:latin typeface="楷体" panose="02010609060101010101" pitchFamily="49" charset="-122"/>
                <a:ea typeface="楷体" panose="02010609060101010101" pitchFamily="49" charset="-122"/>
              </a:rPr>
              <a:t>、孤证不立，坚持多种类型史料互证</a:t>
            </a:r>
            <a:endParaRPr lang="en-US" altLang="zh-CN" sz="3600" smtClean="0">
              <a:latin typeface="楷体" panose="02010609060101010101" pitchFamily="49" charset="-122"/>
              <a:ea typeface="楷体" panose="02010609060101010101" pitchFamily="49" charset="-122"/>
            </a:endParaRPr>
          </a:p>
          <a:p>
            <a:pPr>
              <a:lnSpc>
                <a:spcPct val="150000"/>
              </a:lnSpc>
            </a:pPr>
            <a:r>
              <a:rPr lang="en-US" altLang="zh-CN" sz="3600" smtClean="0">
                <a:latin typeface="楷体" panose="02010609060101010101" pitchFamily="49" charset="-122"/>
                <a:ea typeface="楷体" panose="02010609060101010101" pitchFamily="49" charset="-122"/>
              </a:rPr>
              <a:t>3</a:t>
            </a:r>
            <a:r>
              <a:rPr lang="zh-CN" altLang="en-US" sz="3600" smtClean="0">
                <a:latin typeface="楷体" panose="02010609060101010101" pitchFamily="49" charset="-122"/>
                <a:ea typeface="楷体" panose="02010609060101010101" pitchFamily="49" charset="-122"/>
              </a:rPr>
              <a:t>、摆事实，讲道理</a:t>
            </a:r>
            <a:endParaRPr lang="en-US" altLang="zh-CN" sz="3600" smtClean="0">
              <a:latin typeface="楷体" panose="02010609060101010101" pitchFamily="49" charset="-122"/>
              <a:ea typeface="楷体" panose="02010609060101010101" pitchFamily="49" charset="-122"/>
            </a:endParaRPr>
          </a:p>
          <a:p>
            <a:pPr>
              <a:lnSpc>
                <a:spcPct val="150000"/>
              </a:lnSpc>
            </a:pPr>
            <a:r>
              <a:rPr lang="en-US" altLang="zh-CN" sz="3600" smtClean="0">
                <a:latin typeface="楷体" panose="02010609060101010101" pitchFamily="49" charset="-122"/>
                <a:ea typeface="楷体" panose="02010609060101010101" pitchFamily="49" charset="-122"/>
              </a:rPr>
              <a:t>4</a:t>
            </a:r>
            <a:r>
              <a:rPr lang="zh-CN" altLang="en-US" sz="3600" smtClean="0">
                <a:latin typeface="楷体" panose="02010609060101010101" pitchFamily="49" charset="-122"/>
                <a:ea typeface="楷体" panose="02010609060101010101" pitchFamily="49" charset="-122"/>
              </a:rPr>
              <a:t>、提高全面运用史料的能力</a:t>
            </a:r>
            <a:endParaRPr lang="en-US" altLang="zh-CN" sz="3600" smtClean="0">
              <a:latin typeface="楷体" panose="02010609060101010101" pitchFamily="49" charset="-122"/>
              <a:ea typeface="楷体" panose="02010609060101010101" pitchFamily="49" charset="-122"/>
            </a:endParaRPr>
          </a:p>
          <a:p>
            <a:pPr>
              <a:lnSpc>
                <a:spcPct val="150000"/>
              </a:lnSpc>
            </a:pPr>
            <a:r>
              <a:rPr lang="en-US" altLang="zh-CN" sz="3600" smtClean="0">
                <a:latin typeface="楷体" panose="02010609060101010101" pitchFamily="49" charset="-122"/>
                <a:ea typeface="楷体" panose="02010609060101010101" pitchFamily="49" charset="-122"/>
              </a:rPr>
              <a:t>5</a:t>
            </a:r>
            <a:r>
              <a:rPr lang="zh-CN" altLang="en-US" sz="3600" smtClean="0">
                <a:latin typeface="楷体" panose="02010609060101010101" pitchFamily="49" charset="-122"/>
                <a:ea typeface="楷体" panose="02010609060101010101" pitchFamily="49" charset="-122"/>
              </a:rPr>
              <a:t>、注意挖掘史料背后的社会背景含义和特定的微观情境，切忌望文生义、断章取义。</a:t>
            </a:r>
            <a:endParaRPr lang="zh-CN" altLang="en-US" sz="3600">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50"/>
                                        <p:tgtEl>
                                          <p:spTgt spid="45"/>
                                        </p:tgtEl>
                                      </p:cBhvr>
                                    </p:animEffect>
                                  </p:childTnLst>
                                </p:cTn>
                              </p:par>
                              <p:par>
                                <p:cTn id="14" presetID="42" presetClass="path" presetSubtype="0" decel="30000" fill="hold" grpId="1" nodeType="withEffect">
                                  <p:stCondLst>
                                    <p:cond delay="0"/>
                                  </p:stCondLst>
                                  <p:childTnLst>
                                    <p:animMotion origin="layout" path="M 8.33333E-07 -0.03981 L 8.33333E-07 0.14815" pathEditMode="relative" rAng="0" ptsTypes="AA">
                                      <p:cBhvr>
                                        <p:cTn id="15" dur="750" spd="-100000" fill="hold"/>
                                        <p:tgtEl>
                                          <p:spTgt spid="45"/>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07 -0.03981 L 8.33333E-07 -1.48148E-06" pathEditMode="relative" rAng="0" ptsTypes="AA">
                                      <p:cBhvr>
                                        <p:cTn id="17" dur="750" fill="hold"/>
                                        <p:tgtEl>
                                          <p:spTgt spid="45"/>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750"/>
                                        <p:tgtEl>
                                          <p:spTgt spid="46"/>
                                        </p:tgtEl>
                                      </p:cBhvr>
                                    </p:animEffect>
                                  </p:childTnLst>
                                </p:cTn>
                              </p:par>
                              <p:par>
                                <p:cTn id="21" presetID="42" presetClass="path" presetSubtype="0" decel="30000" fill="hold" grpId="1" nodeType="withEffect">
                                  <p:stCondLst>
                                    <p:cond delay="150"/>
                                  </p:stCondLst>
                                  <p:childTnLst>
                                    <p:animMotion origin="layout" path="M -3.75E-06 -0.03981 L -3.75E-06 0.14815" pathEditMode="relative" rAng="0" ptsTypes="AA">
                                      <p:cBhvr>
                                        <p:cTn id="22" dur="750" spd="-100000" fill="hold"/>
                                        <p:tgtEl>
                                          <p:spTgt spid="46"/>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06 -0.03981 L -3.75E-06 -1.48148E-06" pathEditMode="relative" rAng="0" ptsTypes="AA">
                                      <p:cBhvr>
                                        <p:cTn id="24" dur="750" fill="hold"/>
                                        <p:tgtEl>
                                          <p:spTgt spid="46"/>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750"/>
                                        <p:tgtEl>
                                          <p:spTgt spid="47"/>
                                        </p:tgtEl>
                                      </p:cBhvr>
                                    </p:animEffect>
                                  </p:childTnLst>
                                </p:cTn>
                              </p:par>
                              <p:par>
                                <p:cTn id="28" presetID="42" presetClass="path" presetSubtype="0" decel="30000" fill="hold" grpId="1" nodeType="withEffect">
                                  <p:stCondLst>
                                    <p:cond delay="300"/>
                                  </p:stCondLst>
                                  <p:childTnLst>
                                    <p:animMotion origin="layout" path="M 1.66667E-06 -0.03981 L 1.66667E-06 0.14815" pathEditMode="relative" rAng="0" ptsTypes="AA">
                                      <p:cBhvr>
                                        <p:cTn id="29" dur="750" spd="-100000" fill="hold"/>
                                        <p:tgtEl>
                                          <p:spTgt spid="47"/>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06 -0.03981 L 1.66667E-06 -1.48148E-06" pathEditMode="relative" rAng="0" ptsTypes="AA">
                                      <p:cBhvr>
                                        <p:cTn id="31" dur="750" fill="hold"/>
                                        <p:tgtEl>
                                          <p:spTgt spid="47"/>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750"/>
                                        <p:tgtEl>
                                          <p:spTgt spid="48"/>
                                        </p:tgtEl>
                                      </p:cBhvr>
                                    </p:animEffect>
                                  </p:childTnLst>
                                </p:cTn>
                              </p:par>
                              <p:par>
                                <p:cTn id="35" presetID="42" presetClass="path" presetSubtype="0" decel="30000" fill="hold" grpId="1" nodeType="withEffect">
                                  <p:stCondLst>
                                    <p:cond delay="450"/>
                                  </p:stCondLst>
                                  <p:childTnLst>
                                    <p:animMotion origin="layout" path="M -2.91667E-06 -0.03981 L -2.91667E-06 0.14815" pathEditMode="relative" rAng="0" ptsTypes="AA">
                                      <p:cBhvr>
                                        <p:cTn id="36" dur="750" spd="-100000" fill="hold"/>
                                        <p:tgtEl>
                                          <p:spTgt spid="48"/>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06 -0.03981 L -2.91667E-06 -1.48148E-06" pathEditMode="relative" rAng="0" ptsTypes="AA">
                                      <p:cBhvr>
                                        <p:cTn id="38" dur="750" fill="hold"/>
                                        <p:tgtEl>
                                          <p:spTgt spid="48"/>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5" grpId="0" bldLvl="0" animBg="1"/>
      <p:bldP spid="45" grpId="1" bldLvl="0" animBg="1"/>
      <p:bldP spid="45" grpId="2" bldLvl="0" animBg="1"/>
      <p:bldP spid="46" grpId="0" bldLvl="0" animBg="1"/>
      <p:bldP spid="46" grpId="1" bldLvl="0" animBg="1"/>
      <p:bldP spid="46" grpId="2" bldLvl="0" animBg="1"/>
      <p:bldP spid="47" grpId="0" bldLvl="0" animBg="1"/>
      <p:bldP spid="47" grpId="1" bldLvl="0" animBg="1"/>
      <p:bldP spid="47" grpId="2" bldLvl="0" animBg="1"/>
      <p:bldP spid="48" grpId="0" bldLvl="0" animBg="1"/>
      <p:bldP spid="48" grpId="1" bldLvl="0" animBg="1"/>
      <p:bldP spid="48" grpId="2" bldLvl="0" animBg="1"/>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220106" y="2286372"/>
            <a:ext cx="3662878" cy="1721287"/>
            <a:chOff x="6157656" y="2286372"/>
            <a:chExt cx="3662878" cy="1721287"/>
          </a:xfrm>
        </p:grpSpPr>
        <p:pic>
          <p:nvPicPr>
            <p:cNvPr id="47" name="图片 46"/>
            <p:cNvPicPr>
              <a:picLocks noChangeAspect="1"/>
            </p:cNvPicPr>
            <p:nvPr/>
          </p:nvPicPr>
          <p:blipFill>
            <a:blip r:embed="rId1"/>
            <a:srcRect t="55896"/>
            <a:stretch>
              <a:fillRect/>
            </a:stretch>
          </p:blipFill>
          <p:spPr>
            <a:xfrm>
              <a:off x="6234968" y="3682798"/>
              <a:ext cx="3585566" cy="265420"/>
            </a:xfrm>
            <a:prstGeom prst="rect">
              <a:avLst/>
            </a:prstGeom>
          </p:spPr>
        </p:pic>
        <p:sp>
          <p:nvSpPr>
            <p:cNvPr id="48" name="矩形 47"/>
            <p:cNvSpPr/>
            <p:nvPr/>
          </p:nvSpPr>
          <p:spPr>
            <a:xfrm>
              <a:off x="6157656" y="2653458"/>
              <a:ext cx="3585566" cy="1047741"/>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55" name="图片 54"/>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 name="单圆角矩形 1"/>
          <p:cNvSpPr/>
          <p:nvPr/>
        </p:nvSpPr>
        <p:spPr>
          <a:xfrm flipH="1">
            <a:off x="3005748" y="1748128"/>
            <a:ext cx="2152702" cy="2152702"/>
          </a:xfrm>
          <a:prstGeom prst="round1Rect">
            <a:avLst>
              <a:gd name="adj" fmla="val 21387"/>
            </a:avLst>
          </a:prstGeom>
          <a:gradFill>
            <a:gsLst>
              <a:gs pos="100000">
                <a:srgbClr val="F5F5F5"/>
              </a:gs>
              <a:gs pos="0">
                <a:schemeClr val="bg1">
                  <a:lumMod val="85000"/>
                </a:schemeClr>
              </a:gs>
            </a:gsLst>
            <a:lin ang="8100000" scaled="0"/>
          </a:gradFill>
          <a:ln w="31750">
            <a:gradFill>
              <a:gsLst>
                <a:gs pos="0">
                  <a:schemeClr val="bg1"/>
                </a:gs>
                <a:gs pos="100000">
                  <a:schemeClr val="bg1">
                    <a:lumMod val="75000"/>
                  </a:schemeClr>
                </a:gs>
              </a:gsLst>
              <a:lin ang="8100000" scaled="0"/>
            </a:gradFill>
          </a:ln>
          <a:effectLst>
            <a:outerShdw blurRad="2921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单圆角矩形 9"/>
          <p:cNvSpPr/>
          <p:nvPr/>
        </p:nvSpPr>
        <p:spPr>
          <a:xfrm flipH="1">
            <a:off x="3219405" y="1961785"/>
            <a:ext cx="1725387" cy="1725387"/>
          </a:xfrm>
          <a:prstGeom prst="round1Rect">
            <a:avLst/>
          </a:prstGeom>
          <a:solidFill>
            <a:schemeClr val="bg1">
              <a:lumMod val="65000"/>
            </a:schemeClr>
          </a:solidFill>
          <a:ln w="25400">
            <a:gradFill>
              <a:gsLst>
                <a:gs pos="0">
                  <a:schemeClr val="bg1">
                    <a:lumMod val="65000"/>
                  </a:schemeClr>
                </a:gs>
                <a:gs pos="100000">
                  <a:schemeClr val="bg1"/>
                </a:gs>
              </a:gsLst>
              <a:lin ang="8100000" scaled="0"/>
            </a:gradFill>
          </a:ln>
          <a:effectLst>
            <a:innerShdw blurRad="1016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bg1">
                  <a:lumMod val="85000"/>
                </a:schemeClr>
              </a:solidFill>
            </a:endParaRPr>
          </a:p>
        </p:txBody>
      </p:sp>
      <p:sp>
        <p:nvSpPr>
          <p:cNvPr id="5" name="文本框 4"/>
          <p:cNvSpPr txBox="1"/>
          <p:nvPr/>
        </p:nvSpPr>
        <p:spPr>
          <a:xfrm>
            <a:off x="4077615" y="2270481"/>
            <a:ext cx="541020" cy="1118319"/>
          </a:xfrm>
          <a:prstGeom prst="rect">
            <a:avLst/>
          </a:prstGeom>
          <a:noFill/>
        </p:spPr>
        <p:txBody>
          <a:bodyPr wrap="square" lIns="91440" tIns="45720" rIns="91440" bIns="45720" rtlCol="0">
            <a:spAutoFit/>
          </a:bodyPr>
          <a:lstStyle/>
          <a:p>
            <a:r>
              <a:rPr lang="en-US" altLang="zh-CN" sz="6665">
                <a:solidFill>
                  <a:schemeClr val="bg1"/>
                </a:solidFill>
                <a:latin typeface="Impact" panose="020B0806030902050204" pitchFamily="34" charset="0"/>
              </a:rPr>
              <a:t>2</a:t>
            </a:r>
            <a:endParaRPr lang="zh-CN" altLang="en-US" sz="6665">
              <a:solidFill>
                <a:schemeClr val="bg1"/>
              </a:solidFill>
              <a:latin typeface="Impact" panose="020B0806030902050204" pitchFamily="34" charset="0"/>
            </a:endParaRPr>
          </a:p>
        </p:txBody>
      </p:sp>
      <p:sp>
        <p:nvSpPr>
          <p:cNvPr id="16" name="椭圆 15"/>
          <p:cNvSpPr/>
          <p:nvPr/>
        </p:nvSpPr>
        <p:spPr>
          <a:xfrm>
            <a:off x="3499763" y="2608531"/>
            <a:ext cx="577852" cy="577852"/>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17" name="Group 52"/>
          <p:cNvGrpSpPr>
            <a:grpSpLocks noChangeAspect="1"/>
          </p:cNvGrpSpPr>
          <p:nvPr/>
        </p:nvGrpSpPr>
        <p:grpSpPr>
          <a:xfrm>
            <a:off x="3625153" y="2740820"/>
            <a:ext cx="303359" cy="300744"/>
            <a:chOff x="3783" y="2102"/>
            <a:chExt cx="116" cy="115"/>
          </a:xfrm>
          <a:solidFill>
            <a:schemeClr val="bg1"/>
          </a:solidFill>
          <a:effectLst/>
        </p:grpSpPr>
        <p:sp>
          <p:nvSpPr>
            <p:cNvPr id="18"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9"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0"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1"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2"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3"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38" name="文本框 37"/>
          <p:cNvSpPr txBox="1"/>
          <p:nvPr/>
        </p:nvSpPr>
        <p:spPr>
          <a:xfrm>
            <a:off x="5327162" y="2875741"/>
            <a:ext cx="2236510" cy="584775"/>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mtClean="0"/>
              <a:t>现状与对策</a:t>
            </a:r>
            <a:endParaRPr lang="zh-CN" altLang="en-US"/>
          </a:p>
        </p:txBody>
      </p:sp>
      <p:grpSp>
        <p:nvGrpSpPr>
          <p:cNvPr id="67" name="组合 66"/>
          <p:cNvGrpSpPr/>
          <p:nvPr/>
        </p:nvGrpSpPr>
        <p:grpSpPr>
          <a:xfrm>
            <a:off x="4383422" y="2231447"/>
            <a:ext cx="1650207" cy="1700799"/>
            <a:chOff x="9246436" y="2231447"/>
            <a:chExt cx="1650207" cy="1700799"/>
          </a:xfrm>
        </p:grpSpPr>
        <p:grpSp>
          <p:nvGrpSpPr>
            <p:cNvPr id="49" name="组合 48"/>
            <p:cNvGrpSpPr/>
            <p:nvPr/>
          </p:nvGrpSpPr>
          <p:grpSpPr>
            <a:xfrm flipH="1">
              <a:off x="9246436" y="2231447"/>
              <a:ext cx="1650207" cy="1700799"/>
              <a:chOff x="4744103" y="765856"/>
              <a:chExt cx="2210055" cy="2277812"/>
            </a:xfrm>
          </p:grpSpPr>
          <p:sp>
            <p:nvSpPr>
              <p:cNvPr id="50" name="椭圆 49"/>
              <p:cNvSpPr/>
              <p:nvPr/>
            </p:nvSpPr>
            <p:spPr>
              <a:xfrm>
                <a:off x="4940770" y="1109289"/>
                <a:ext cx="1737713" cy="1737712"/>
              </a:xfrm>
              <a:prstGeom prst="ellipse">
                <a:avLst/>
              </a:prstGeom>
              <a:gradFill flip="none" rotWithShape="1">
                <a:gsLst>
                  <a:gs pos="100000">
                    <a:srgbClr val="01D7ED"/>
                  </a:gs>
                  <a:gs pos="91000">
                    <a:srgbClr val="01ACBE"/>
                  </a:gs>
                  <a:gs pos="0">
                    <a:srgbClr val="018391"/>
                  </a:gs>
                </a:gsLst>
                <a:path path="shape">
                  <a:fillToRect l="50000" t="50000" r="50000" b="50000"/>
                </a:path>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椭圆 50"/>
              <p:cNvSpPr/>
              <p:nvPr/>
            </p:nvSpPr>
            <p:spPr>
              <a:xfrm>
                <a:off x="4744103" y="912622"/>
                <a:ext cx="2131046" cy="2131046"/>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任意多边形 121"/>
              <p:cNvSpPr/>
              <p:nvPr/>
            </p:nvSpPr>
            <p:spPr>
              <a:xfrm>
                <a:off x="4744103" y="912622"/>
                <a:ext cx="1893467" cy="1893467"/>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椭圆 52"/>
              <p:cNvSpPr/>
              <p:nvPr/>
            </p:nvSpPr>
            <p:spPr>
              <a:xfrm>
                <a:off x="4867478" y="765856"/>
                <a:ext cx="880598" cy="880597"/>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 name="椭圆 53"/>
              <p:cNvSpPr/>
              <p:nvPr/>
            </p:nvSpPr>
            <p:spPr>
              <a:xfrm rot="19629600">
                <a:off x="5746945" y="2412328"/>
                <a:ext cx="1207213" cy="394391"/>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2" name="Group 13"/>
            <p:cNvGrpSpPr>
              <a:grpSpLocks noChangeAspect="1"/>
            </p:cNvGrpSpPr>
            <p:nvPr/>
          </p:nvGrpSpPr>
          <p:grpSpPr>
            <a:xfrm flipH="1">
              <a:off x="9889768" y="2886734"/>
              <a:ext cx="423877" cy="431025"/>
              <a:chOff x="2426" y="2745"/>
              <a:chExt cx="593" cy="603"/>
            </a:xfrm>
            <a:solidFill>
              <a:schemeClr val="bg1"/>
            </a:solidFill>
          </p:grpSpPr>
          <p:sp>
            <p:nvSpPr>
              <p:cNvPr id="63"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64"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sp>
        <p:nvSpPr>
          <p:cNvPr id="29" name="椭圆 28"/>
          <p:cNvSpPr>
            <a:spLocks noChangeAspect="1"/>
          </p:cNvSpPr>
          <p:nvPr/>
        </p:nvSpPr>
        <p:spPr>
          <a:xfrm>
            <a:off x="8577040" y="4038911"/>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8916121" y="4038911"/>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9256442" y="4038911"/>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9596763" y="4038911"/>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06243" y="812246"/>
            <a:ext cx="6096000" cy="369332"/>
          </a:xfrm>
          <a:prstGeom prst="rect">
            <a:avLst/>
          </a:prstGeom>
        </p:spPr>
        <p:txBody>
          <a:bodyPr>
            <a:spAutoFit/>
          </a:bodyPr>
          <a:lstStyle/>
          <a:p>
            <a:r>
              <a:rPr lang="zh-CN" altLang="en-US" smtClean="0"/>
              <a:t>。</a:t>
            </a:r>
            <a:endParaRPr lang="zh-CN" altLang="en-US"/>
          </a:p>
        </p:txBody>
      </p:sp>
      <p:sp>
        <p:nvSpPr>
          <p:cNvPr id="34" name="圆角矩形 33"/>
          <p:cNvSpPr/>
          <p:nvPr/>
        </p:nvSpPr>
        <p:spPr>
          <a:xfrm>
            <a:off x="613317" y="4449337"/>
            <a:ext cx="6902605" cy="197376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zh-CN" altLang="en-US" sz="2000" smtClean="0">
                <a:solidFill>
                  <a:schemeClr val="tx1"/>
                </a:solidFill>
                <a:latin typeface="微软雅黑" panose="020B0503020204020204" charset="-122"/>
                <a:ea typeface="微软雅黑" panose="020B0503020204020204" charset="-122"/>
              </a:rPr>
              <a:t>新课程标准要求激发学生的学习兴趣</a:t>
            </a:r>
            <a:r>
              <a:rPr lang="en-US" altLang="zh-CN" sz="2000" smtClean="0">
                <a:solidFill>
                  <a:schemeClr val="tx1"/>
                </a:solidFill>
                <a:latin typeface="微软雅黑" panose="020B0503020204020204" charset="-122"/>
                <a:ea typeface="微软雅黑" panose="020B0503020204020204" charset="-122"/>
              </a:rPr>
              <a:t>,</a:t>
            </a:r>
            <a:r>
              <a:rPr lang="zh-CN" altLang="en-US" sz="2000" smtClean="0">
                <a:solidFill>
                  <a:schemeClr val="tx1"/>
                </a:solidFill>
                <a:latin typeface="微软雅黑" panose="020B0503020204020204" charset="-122"/>
                <a:ea typeface="微软雅黑" panose="020B0503020204020204" charset="-122"/>
              </a:rPr>
              <a:t>使学生主动学习、主动探究</a:t>
            </a:r>
            <a:r>
              <a:rPr lang="en-US" altLang="zh-CN" sz="2000" smtClean="0">
                <a:solidFill>
                  <a:schemeClr val="tx1"/>
                </a:solidFill>
                <a:latin typeface="微软雅黑" panose="020B0503020204020204" charset="-122"/>
                <a:ea typeface="微软雅黑" panose="020B0503020204020204" charset="-122"/>
              </a:rPr>
              <a:t>,</a:t>
            </a:r>
            <a:r>
              <a:rPr lang="zh-CN" altLang="en-US" sz="2000" smtClean="0">
                <a:solidFill>
                  <a:schemeClr val="tx1"/>
                </a:solidFill>
                <a:latin typeface="微软雅黑" panose="020B0503020204020204" charset="-122"/>
                <a:ea typeface="微软雅黑" panose="020B0503020204020204" charset="-122"/>
              </a:rPr>
              <a:t>在此背景下</a:t>
            </a:r>
            <a:r>
              <a:rPr lang="en-US" altLang="zh-CN" sz="2000" smtClean="0">
                <a:solidFill>
                  <a:schemeClr val="tx1"/>
                </a:solidFill>
                <a:latin typeface="微软雅黑" panose="020B0503020204020204" charset="-122"/>
                <a:ea typeface="微软雅黑" panose="020B0503020204020204" charset="-122"/>
              </a:rPr>
              <a:t>,</a:t>
            </a:r>
            <a:r>
              <a:rPr lang="zh-CN" altLang="en-US" sz="2000" smtClean="0">
                <a:solidFill>
                  <a:schemeClr val="tx1"/>
                </a:solidFill>
                <a:latin typeface="微软雅黑" panose="020B0503020204020204" charset="-122"/>
                <a:ea typeface="微软雅黑" panose="020B0503020204020204" charset="-122"/>
              </a:rPr>
              <a:t>初中历史教学亟待改革。将史料教学引入初中历史教学中</a:t>
            </a:r>
            <a:r>
              <a:rPr lang="en-US" altLang="zh-CN" sz="2000" smtClean="0">
                <a:solidFill>
                  <a:schemeClr val="tx1"/>
                </a:solidFill>
                <a:latin typeface="微软雅黑" panose="020B0503020204020204" charset="-122"/>
                <a:ea typeface="微软雅黑" panose="020B0503020204020204" charset="-122"/>
              </a:rPr>
              <a:t>,</a:t>
            </a:r>
            <a:r>
              <a:rPr lang="zh-CN" altLang="en-US" sz="2000" smtClean="0">
                <a:solidFill>
                  <a:schemeClr val="tx1"/>
                </a:solidFill>
                <a:latin typeface="微软雅黑" panose="020B0503020204020204" charset="-122"/>
                <a:ea typeface="微软雅黑" panose="020B0503020204020204" charset="-122"/>
              </a:rPr>
              <a:t>由教材</a:t>
            </a:r>
            <a:r>
              <a:rPr lang="zh-CN" altLang="en-US" sz="2000" u="sng" smtClean="0">
                <a:solidFill>
                  <a:srgbClr val="FF0000"/>
                </a:solidFill>
                <a:latin typeface="微软雅黑" panose="020B0503020204020204" charset="-122"/>
                <a:ea typeface="微软雅黑" panose="020B0503020204020204" charset="-122"/>
              </a:rPr>
              <a:t>知识的学习</a:t>
            </a:r>
            <a:r>
              <a:rPr lang="zh-CN" altLang="en-US" sz="2000" smtClean="0">
                <a:solidFill>
                  <a:schemeClr val="tx1"/>
                </a:solidFill>
                <a:latin typeface="微软雅黑" panose="020B0503020204020204" charset="-122"/>
                <a:ea typeface="微软雅黑" panose="020B0503020204020204" charset="-122"/>
              </a:rPr>
              <a:t>向</a:t>
            </a:r>
            <a:r>
              <a:rPr lang="zh-CN" altLang="en-US" sz="2000" u="sng" smtClean="0">
                <a:solidFill>
                  <a:srgbClr val="FF0000"/>
                </a:solidFill>
                <a:latin typeface="微软雅黑" panose="020B0503020204020204" charset="-122"/>
                <a:ea typeface="微软雅黑" panose="020B0503020204020204" charset="-122"/>
              </a:rPr>
              <a:t>史料分析</a:t>
            </a:r>
            <a:r>
              <a:rPr lang="zh-CN" altLang="en-US" sz="2000" smtClean="0">
                <a:solidFill>
                  <a:schemeClr val="tx1"/>
                </a:solidFill>
                <a:latin typeface="微软雅黑" panose="020B0503020204020204" charset="-122"/>
                <a:ea typeface="微软雅黑" panose="020B0503020204020204" charset="-122"/>
              </a:rPr>
              <a:t>转变</a:t>
            </a:r>
            <a:r>
              <a:rPr lang="en-US" altLang="zh-CN" sz="2000" smtClean="0">
                <a:solidFill>
                  <a:schemeClr val="tx1"/>
                </a:solidFill>
                <a:latin typeface="微软雅黑" panose="020B0503020204020204" charset="-122"/>
                <a:ea typeface="微软雅黑" panose="020B0503020204020204" charset="-122"/>
              </a:rPr>
              <a:t>,</a:t>
            </a:r>
            <a:r>
              <a:rPr lang="zh-CN" altLang="en-US" sz="2000" smtClean="0">
                <a:solidFill>
                  <a:schemeClr val="tx1"/>
                </a:solidFill>
                <a:latin typeface="微软雅黑" panose="020B0503020204020204" charset="-122"/>
                <a:ea typeface="微软雅黑" panose="020B0503020204020204" charset="-122"/>
              </a:rPr>
              <a:t>可以提高学生分析、解决历史问题的能力</a:t>
            </a:r>
            <a:r>
              <a:rPr lang="en-US" altLang="zh-CN" sz="2000" smtClean="0">
                <a:solidFill>
                  <a:schemeClr val="tx1"/>
                </a:solidFill>
                <a:latin typeface="微软雅黑" panose="020B0503020204020204" charset="-122"/>
                <a:ea typeface="微软雅黑" panose="020B0503020204020204" charset="-122"/>
              </a:rPr>
              <a:t>,</a:t>
            </a:r>
            <a:r>
              <a:rPr lang="zh-CN" altLang="en-US" sz="2000" smtClean="0">
                <a:solidFill>
                  <a:schemeClr val="tx1"/>
                </a:solidFill>
                <a:latin typeface="微软雅黑" panose="020B0503020204020204" charset="-122"/>
                <a:ea typeface="微软雅黑" panose="020B0503020204020204" charset="-122"/>
              </a:rPr>
              <a:t>提高历史教学质量</a:t>
            </a:r>
            <a:endParaRPr lang="zh-CN" altLang="en-US" sz="2000">
              <a:solidFill>
                <a:schemeClr val="tx1"/>
              </a:solidFill>
              <a:latin typeface="微软雅黑" panose="020B0503020204020204" charset="-122"/>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500"/>
                            </p:stCondLst>
                            <p:childTnLst>
                              <p:par>
                                <p:cTn id="21" presetID="42" presetClass="path" presetSubtype="0" accel="50000" decel="50000" fill="hold" nodeType="afterEffect">
                                  <p:stCondLst>
                                    <p:cond delay="0"/>
                                  </p:stCondLst>
                                  <p:childTnLst>
                                    <p:animMotion origin="layout" path="M -3.54167E-06 4.44444E-06 L 0.31524 4.44444E-06" pathEditMode="relative" rAng="0" ptsTypes="AA">
                                      <p:cBhvr>
                                        <p:cTn id="22" dur="2000" fill="hold"/>
                                        <p:tgtEl>
                                          <p:spTgt spid="67"/>
                                        </p:tgtEl>
                                        <p:attrNameLst>
                                          <p:attrName>ppt_x</p:attrName>
                                          <p:attrName>ppt_y</p:attrName>
                                        </p:attrNameLst>
                                      </p:cBhvr>
                                      <p:rCtr x="15755" y="0"/>
                                    </p:animMotion>
                                  </p:childTnLst>
                                </p:cTn>
                              </p:par>
                              <p:par>
                                <p:cTn id="23" presetID="22" presetClass="entr" presetSubtype="8" fill="hold" grpId="0" nodeType="withEffect">
                                  <p:stCondLst>
                                    <p:cond delay="75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left)">
                                      <p:cBhvr>
                                        <p:cTn id="38" dur="500"/>
                                        <p:tgtEl>
                                          <p:spTgt spid="68"/>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750"/>
                                        <p:tgtEl>
                                          <p:spTgt spid="29"/>
                                        </p:tgtEl>
                                      </p:cBhvr>
                                    </p:animEffect>
                                  </p:childTnLst>
                                </p:cTn>
                              </p:par>
                              <p:par>
                                <p:cTn id="42" presetID="42" presetClass="path" presetSubtype="0" decel="30000" fill="hold" grpId="1" nodeType="withEffect">
                                  <p:stCondLst>
                                    <p:cond delay="1500"/>
                                  </p:stCondLst>
                                  <p:childTnLst>
                                    <p:animMotion origin="layout" path="M 5E-06 -0.03982 L 5E-06 0.14814" pathEditMode="relative" rAng="0" ptsTypes="AA">
                                      <p:cBhvr>
                                        <p:cTn id="43" dur="750" spd="-100000" fill="hold"/>
                                        <p:tgtEl>
                                          <p:spTgt spid="29"/>
                                        </p:tgtEl>
                                        <p:attrNameLst>
                                          <p:attrName>ppt_x</p:attrName>
                                          <p:attrName>ppt_y</p:attrName>
                                        </p:attrNameLst>
                                      </p:cBhvr>
                                      <p:rCtr x="0" y="9398"/>
                                    </p:animMotion>
                                  </p:childTnLst>
                                </p:cTn>
                              </p:par>
                              <p:par>
                                <p:cTn id="44" presetID="42" presetClass="path" presetSubtype="0" accel="30000" decel="30000" fill="hold" grpId="2" nodeType="withEffect">
                                  <p:stCondLst>
                                    <p:cond delay="2250"/>
                                  </p:stCondLst>
                                  <p:childTnLst>
                                    <p:animMotion origin="layout" path="M 5E-06 -0.03982 L 5E-06 4.44444E-06" pathEditMode="relative" rAng="0" ptsTypes="AA">
                                      <p:cBhvr>
                                        <p:cTn id="45" dur="750" fill="hold"/>
                                        <p:tgtEl>
                                          <p:spTgt spid="29"/>
                                        </p:tgtEl>
                                        <p:attrNameLst>
                                          <p:attrName>ppt_x</p:attrName>
                                          <p:attrName>ppt_y</p:attrName>
                                        </p:attrNameLst>
                                      </p:cBhvr>
                                      <p:rCtr x="0" y="1991"/>
                                    </p:animMotion>
                                  </p:childTnLst>
                                </p:cTn>
                              </p:par>
                              <p:par>
                                <p:cTn id="46" presetID="10" presetClass="entr" presetSubtype="0" fill="hold" grpId="0" nodeType="withEffect">
                                  <p:stCondLst>
                                    <p:cond delay="165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750"/>
                                        <p:tgtEl>
                                          <p:spTgt spid="30"/>
                                        </p:tgtEl>
                                      </p:cBhvr>
                                    </p:animEffect>
                                  </p:childTnLst>
                                </p:cTn>
                              </p:par>
                              <p:par>
                                <p:cTn id="49" presetID="42" presetClass="path" presetSubtype="0" decel="30000" fill="hold" grpId="1" nodeType="withEffect">
                                  <p:stCondLst>
                                    <p:cond delay="1650"/>
                                  </p:stCondLst>
                                  <p:childTnLst>
                                    <p:animMotion origin="layout" path="M 6.25E-07 -0.03982 L 6.25E-07 0.14814" pathEditMode="relative" rAng="0" ptsTypes="AA">
                                      <p:cBhvr>
                                        <p:cTn id="50" dur="750" spd="-100000" fill="hold"/>
                                        <p:tgtEl>
                                          <p:spTgt spid="30"/>
                                        </p:tgtEl>
                                        <p:attrNameLst>
                                          <p:attrName>ppt_x</p:attrName>
                                          <p:attrName>ppt_y</p:attrName>
                                        </p:attrNameLst>
                                      </p:cBhvr>
                                      <p:rCtr x="0" y="9398"/>
                                    </p:animMotion>
                                  </p:childTnLst>
                                </p:cTn>
                              </p:par>
                              <p:par>
                                <p:cTn id="51" presetID="42" presetClass="path" presetSubtype="0" accel="30000" decel="30000" fill="hold" grpId="2" nodeType="withEffect">
                                  <p:stCondLst>
                                    <p:cond delay="2400"/>
                                  </p:stCondLst>
                                  <p:childTnLst>
                                    <p:animMotion origin="layout" path="M 6.25E-07 -0.03982 L 6.25E-07 4.44444E-06" pathEditMode="relative" rAng="0" ptsTypes="AA">
                                      <p:cBhvr>
                                        <p:cTn id="52" dur="750" fill="hold"/>
                                        <p:tgtEl>
                                          <p:spTgt spid="30"/>
                                        </p:tgtEl>
                                        <p:attrNameLst>
                                          <p:attrName>ppt_x</p:attrName>
                                          <p:attrName>ppt_y</p:attrName>
                                        </p:attrNameLst>
                                      </p:cBhvr>
                                      <p:rCtr x="0" y="1991"/>
                                    </p:animMotion>
                                  </p:childTnLst>
                                </p:cTn>
                              </p:par>
                              <p:par>
                                <p:cTn id="53" presetID="10" presetClass="entr" presetSubtype="0" fill="hold" grpId="0" nodeType="withEffect">
                                  <p:stCondLst>
                                    <p:cond delay="180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750"/>
                                        <p:tgtEl>
                                          <p:spTgt spid="31"/>
                                        </p:tgtEl>
                                      </p:cBhvr>
                                    </p:animEffect>
                                  </p:childTnLst>
                                </p:cTn>
                              </p:par>
                              <p:par>
                                <p:cTn id="56" presetID="42" presetClass="path" presetSubtype="0" decel="30000" fill="hold" grpId="1" nodeType="withEffect">
                                  <p:stCondLst>
                                    <p:cond delay="1800"/>
                                  </p:stCondLst>
                                  <p:childTnLst>
                                    <p:animMotion origin="layout" path="M -4.16667E-06 -0.03982 L -4.16667E-06 0.14814" pathEditMode="relative" rAng="0" ptsTypes="AA">
                                      <p:cBhvr>
                                        <p:cTn id="57" dur="750" spd="-100000" fill="hold"/>
                                        <p:tgtEl>
                                          <p:spTgt spid="31"/>
                                        </p:tgtEl>
                                        <p:attrNameLst>
                                          <p:attrName>ppt_x</p:attrName>
                                          <p:attrName>ppt_y</p:attrName>
                                        </p:attrNameLst>
                                      </p:cBhvr>
                                      <p:rCtr x="0" y="9398"/>
                                    </p:animMotion>
                                  </p:childTnLst>
                                </p:cTn>
                              </p:par>
                              <p:par>
                                <p:cTn id="58" presetID="42" presetClass="path" presetSubtype="0" accel="30000" decel="30000" fill="hold" grpId="2" nodeType="withEffect">
                                  <p:stCondLst>
                                    <p:cond delay="2650"/>
                                  </p:stCondLst>
                                  <p:childTnLst>
                                    <p:animMotion origin="layout" path="M -4.16667E-06 -0.03982 L -4.16667E-06 4.44444E-06" pathEditMode="relative" rAng="0" ptsTypes="AA">
                                      <p:cBhvr>
                                        <p:cTn id="59" dur="750" fill="hold"/>
                                        <p:tgtEl>
                                          <p:spTgt spid="31"/>
                                        </p:tgtEl>
                                        <p:attrNameLst>
                                          <p:attrName>ppt_x</p:attrName>
                                          <p:attrName>ppt_y</p:attrName>
                                        </p:attrNameLst>
                                      </p:cBhvr>
                                      <p:rCtr x="0" y="1991"/>
                                    </p:animMotion>
                                  </p:childTnLst>
                                </p:cTn>
                              </p:par>
                              <p:par>
                                <p:cTn id="60" presetID="10" presetClass="entr" presetSubtype="0" fill="hold" grpId="0" nodeType="withEffect">
                                  <p:stCondLst>
                                    <p:cond delay="195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750"/>
                                        <p:tgtEl>
                                          <p:spTgt spid="32"/>
                                        </p:tgtEl>
                                      </p:cBhvr>
                                    </p:animEffect>
                                  </p:childTnLst>
                                </p:cTn>
                              </p:par>
                              <p:par>
                                <p:cTn id="63" presetID="42" presetClass="path" presetSubtype="0" decel="30000" fill="hold" grpId="1" nodeType="withEffect">
                                  <p:stCondLst>
                                    <p:cond delay="1950"/>
                                  </p:stCondLst>
                                  <p:childTnLst>
                                    <p:animMotion origin="layout" path="M 1.25E-06 -0.03982 L 1.25E-06 0.14814" pathEditMode="relative" rAng="0" ptsTypes="AA">
                                      <p:cBhvr>
                                        <p:cTn id="64" dur="750" spd="-100000" fill="hold"/>
                                        <p:tgtEl>
                                          <p:spTgt spid="32"/>
                                        </p:tgtEl>
                                        <p:attrNameLst>
                                          <p:attrName>ppt_x</p:attrName>
                                          <p:attrName>ppt_y</p:attrName>
                                        </p:attrNameLst>
                                      </p:cBhvr>
                                      <p:rCtr x="0" y="9398"/>
                                    </p:animMotion>
                                  </p:childTnLst>
                                </p:cTn>
                              </p:par>
                              <p:par>
                                <p:cTn id="65" presetID="42" presetClass="path" presetSubtype="0" accel="30000" decel="30000" fill="hold" grpId="2" nodeType="withEffect">
                                  <p:stCondLst>
                                    <p:cond delay="2700"/>
                                  </p:stCondLst>
                                  <p:childTnLst>
                                    <p:animMotion origin="layout" path="M 1.25E-06 -0.03982 L 1.25E-06 4.44444E-06" pathEditMode="relative" rAng="0" ptsTypes="AA">
                                      <p:cBhvr>
                                        <p:cTn id="66" dur="750" fill="hold"/>
                                        <p:tgtEl>
                                          <p:spTgt spid="32"/>
                                        </p:tgtEl>
                                        <p:attrNameLst>
                                          <p:attrName>ppt_x</p:attrName>
                                          <p:attrName>ppt_y</p:attrName>
                                        </p:attrNameLst>
                                      </p:cBhvr>
                                      <p:rCtr x="0" y="1991"/>
                                    </p:animMotion>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dissolve">
                                      <p:cBhvr>
                                        <p:cTn id="7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p:bldP spid="16" grpId="0" bldLvl="0" animBg="1"/>
      <p:bldP spid="38" grpId="0"/>
      <p:bldP spid="29" grpId="0" bldLvl="0" animBg="1"/>
      <p:bldP spid="29" grpId="1" bldLvl="0" animBg="1"/>
      <p:bldP spid="29" grpId="2" bldLvl="0" animBg="1"/>
      <p:bldP spid="30" grpId="0" bldLvl="0" animBg="1"/>
      <p:bldP spid="30" grpId="1" bldLvl="0" animBg="1"/>
      <p:bldP spid="30" grpId="2" bldLvl="0" animBg="1"/>
      <p:bldP spid="31" grpId="0" bldLvl="0" animBg="1"/>
      <p:bldP spid="31" grpId="1" bldLvl="0" animBg="1"/>
      <p:bldP spid="31" grpId="2" bldLvl="0" animBg="1"/>
      <p:bldP spid="32" grpId="0" bldLvl="0" animBg="1"/>
      <p:bldP spid="32" grpId="1" bldLvl="0" animBg="1"/>
      <p:bldP spid="32" grpId="2" bldLvl="0" animBg="1"/>
      <p:bldP spid="3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直接连接符 63"/>
          <p:cNvCxnSpPr/>
          <p:nvPr/>
        </p:nvCxnSpPr>
        <p:spPr>
          <a:xfrm flipV="1">
            <a:off x="4807270" y="5368015"/>
            <a:ext cx="840865" cy="1091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任意多边形 5"/>
          <p:cNvSpPr/>
          <p:nvPr/>
        </p:nvSpPr>
        <p:spPr>
          <a:xfrm>
            <a:off x="4762168" y="2249095"/>
            <a:ext cx="1631393" cy="3262509"/>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prstClr val="white"/>
              </a:solidFill>
            </a:endParaRPr>
          </a:p>
        </p:txBody>
      </p:sp>
      <p:grpSp>
        <p:nvGrpSpPr>
          <p:cNvPr id="5" name="组合 4"/>
          <p:cNvGrpSpPr/>
          <p:nvPr/>
        </p:nvGrpSpPr>
        <p:grpSpPr>
          <a:xfrm>
            <a:off x="4817876" y="2236250"/>
            <a:ext cx="2450791" cy="86371"/>
            <a:chOff x="3904783" y="1674310"/>
            <a:chExt cx="3519256" cy="109703"/>
          </a:xfrm>
        </p:grpSpPr>
        <p:cxnSp>
          <p:nvCxnSpPr>
            <p:cNvPr id="6" name="直接连接符 5"/>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prstClr val="white"/>
                </a:solidFill>
              </a:endParaRPr>
            </a:p>
          </p:txBody>
        </p:sp>
      </p:grpSp>
      <p:grpSp>
        <p:nvGrpSpPr>
          <p:cNvPr id="8" name="组合 7"/>
          <p:cNvGrpSpPr/>
          <p:nvPr/>
        </p:nvGrpSpPr>
        <p:grpSpPr>
          <a:xfrm>
            <a:off x="5710139" y="3151814"/>
            <a:ext cx="1584024" cy="86371"/>
            <a:chOff x="5149433" y="1674310"/>
            <a:chExt cx="2274606" cy="109703"/>
          </a:xfrm>
        </p:grpSpPr>
        <p:cxnSp>
          <p:nvCxnSpPr>
            <p:cNvPr id="9" name="直接连接符 8"/>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prstClr val="white"/>
                </a:solidFill>
              </a:endParaRPr>
            </a:p>
          </p:txBody>
        </p:sp>
      </p:grpSp>
      <p:grpSp>
        <p:nvGrpSpPr>
          <p:cNvPr id="11" name="组合 10"/>
          <p:cNvGrpSpPr/>
          <p:nvPr/>
        </p:nvGrpSpPr>
        <p:grpSpPr>
          <a:xfrm>
            <a:off x="6028217" y="4369253"/>
            <a:ext cx="1265946" cy="86371"/>
            <a:chOff x="5606181" y="1674310"/>
            <a:chExt cx="1817858" cy="109703"/>
          </a:xfrm>
        </p:grpSpPr>
        <p:cxnSp>
          <p:nvCxnSpPr>
            <p:cNvPr id="12" name="直接连接符 11"/>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prstClr val="white"/>
                </a:solidFill>
              </a:endParaRPr>
            </a:p>
          </p:txBody>
        </p:sp>
      </p:grpSp>
      <p:grpSp>
        <p:nvGrpSpPr>
          <p:cNvPr id="14" name="组合 13"/>
          <p:cNvGrpSpPr/>
          <p:nvPr/>
        </p:nvGrpSpPr>
        <p:grpSpPr>
          <a:xfrm>
            <a:off x="5708374" y="5332851"/>
            <a:ext cx="1558751" cy="86371"/>
            <a:chOff x="5185725" y="1674310"/>
            <a:chExt cx="2238314" cy="109703"/>
          </a:xfrm>
        </p:grpSpPr>
        <p:cxnSp>
          <p:nvCxnSpPr>
            <p:cNvPr id="15" name="直接连接符 14"/>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prstClr val="white"/>
                </a:solidFill>
              </a:endParaRPr>
            </a:p>
          </p:txBody>
        </p:sp>
      </p:grpSp>
      <p:grpSp>
        <p:nvGrpSpPr>
          <p:cNvPr id="17" name="组合 16"/>
          <p:cNvGrpSpPr/>
          <p:nvPr/>
        </p:nvGrpSpPr>
        <p:grpSpPr>
          <a:xfrm>
            <a:off x="4703095" y="1982510"/>
            <a:ext cx="900274" cy="1020016"/>
            <a:chOff x="1953260" y="1414909"/>
            <a:chExt cx="1143056" cy="1295559"/>
          </a:xfrm>
        </p:grpSpPr>
        <p:grpSp>
          <p:nvGrpSpPr>
            <p:cNvPr id="18" name="组合 17"/>
            <p:cNvGrpSpPr/>
            <p:nvPr/>
          </p:nvGrpSpPr>
          <p:grpSpPr>
            <a:xfrm>
              <a:off x="1982184" y="1414909"/>
              <a:ext cx="1114132" cy="1295559"/>
              <a:chOff x="3295850" y="2065379"/>
              <a:chExt cx="3592274" cy="4177307"/>
            </a:xfrm>
          </p:grpSpPr>
          <p:sp>
            <p:nvSpPr>
              <p:cNvPr id="20" name="圆角矩形 27"/>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21"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sp>
            <p:nvSpPr>
              <p:cNvPr id="22" name="圆角矩形 29"/>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2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grpSp>
        <p:sp>
          <p:nvSpPr>
            <p:cNvPr id="19" name="文本框 88"/>
            <p:cNvSpPr txBox="1"/>
            <p:nvPr/>
          </p:nvSpPr>
          <p:spPr>
            <a:xfrm>
              <a:off x="1953260" y="1588201"/>
              <a:ext cx="876300" cy="548263"/>
            </a:xfrm>
            <a:prstGeom prst="rect">
              <a:avLst/>
            </a:prstGeom>
            <a:noFill/>
          </p:spPr>
          <p:txBody>
            <a:bodyPr wrap="square" rtlCol="0">
              <a:spAutoFit/>
            </a:bodyPr>
            <a:lstStyle/>
            <a:p>
              <a:pPr algn="ctr"/>
              <a:r>
                <a:rPr lang="en-US" altLang="zh-CN" sz="2205">
                  <a:solidFill>
                    <a:schemeClr val="tx1">
                      <a:lumMod val="50000"/>
                      <a:lumOff val="50000"/>
                    </a:schemeClr>
                  </a:solidFill>
                  <a:latin typeface="Impact" panose="020B0806030902050204" pitchFamily="34" charset="0"/>
                </a:rPr>
                <a:t>01</a:t>
              </a:r>
              <a:endParaRPr lang="zh-CN" altLang="en-US" sz="2205">
                <a:solidFill>
                  <a:schemeClr val="tx1">
                    <a:lumMod val="50000"/>
                    <a:lumOff val="50000"/>
                  </a:schemeClr>
                </a:solidFill>
                <a:latin typeface="Impact" panose="020B0806030902050204" pitchFamily="34" charset="0"/>
              </a:endParaRPr>
            </a:p>
          </p:txBody>
        </p:sp>
      </p:grpSp>
      <p:grpSp>
        <p:nvGrpSpPr>
          <p:cNvPr id="31" name="组合 30"/>
          <p:cNvGrpSpPr/>
          <p:nvPr/>
        </p:nvGrpSpPr>
        <p:grpSpPr>
          <a:xfrm>
            <a:off x="4650759" y="5067851"/>
            <a:ext cx="902980" cy="1020016"/>
            <a:chOff x="3122624" y="4408754"/>
            <a:chExt cx="1146492" cy="1295559"/>
          </a:xfrm>
        </p:grpSpPr>
        <p:grpSp>
          <p:nvGrpSpPr>
            <p:cNvPr id="32" name="组合 31"/>
            <p:cNvGrpSpPr/>
            <p:nvPr/>
          </p:nvGrpSpPr>
          <p:grpSpPr>
            <a:xfrm>
              <a:off x="3154984" y="4408754"/>
              <a:ext cx="1114132" cy="1295559"/>
              <a:chOff x="3295850" y="2065379"/>
              <a:chExt cx="3592274" cy="4177307"/>
            </a:xfrm>
          </p:grpSpPr>
          <p:sp>
            <p:nvSpPr>
              <p:cNvPr id="34" name="圆角矩形 41"/>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3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sp>
            <p:nvSpPr>
              <p:cNvPr id="36" name="圆角矩形 43"/>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3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grpSp>
        <p:sp>
          <p:nvSpPr>
            <p:cNvPr id="33" name="文本框 90"/>
            <p:cNvSpPr txBox="1"/>
            <p:nvPr/>
          </p:nvSpPr>
          <p:spPr>
            <a:xfrm>
              <a:off x="3122624" y="4575486"/>
              <a:ext cx="876300" cy="548263"/>
            </a:xfrm>
            <a:prstGeom prst="rect">
              <a:avLst/>
            </a:prstGeom>
            <a:noFill/>
          </p:spPr>
          <p:txBody>
            <a:bodyPr wrap="square" rtlCol="0">
              <a:spAutoFit/>
            </a:bodyPr>
            <a:lstStyle/>
            <a:p>
              <a:pPr algn="ctr"/>
              <a:r>
                <a:rPr lang="en-US" altLang="zh-CN" sz="2205">
                  <a:solidFill>
                    <a:schemeClr val="tx1">
                      <a:lumMod val="50000"/>
                      <a:lumOff val="50000"/>
                    </a:schemeClr>
                  </a:solidFill>
                  <a:latin typeface="Impact" panose="020B0806030902050204" pitchFamily="34" charset="0"/>
                </a:rPr>
                <a:t>04</a:t>
              </a:r>
              <a:endParaRPr lang="zh-CN" altLang="en-US" sz="2205">
                <a:solidFill>
                  <a:schemeClr val="tx1">
                    <a:lumMod val="50000"/>
                    <a:lumOff val="50000"/>
                  </a:schemeClr>
                </a:solidFill>
                <a:latin typeface="Impact" panose="020B0806030902050204" pitchFamily="34" charset="0"/>
              </a:endParaRPr>
            </a:p>
          </p:txBody>
        </p:sp>
      </p:grpSp>
      <p:grpSp>
        <p:nvGrpSpPr>
          <p:cNvPr id="38" name="组合 37"/>
          <p:cNvGrpSpPr/>
          <p:nvPr/>
        </p:nvGrpSpPr>
        <p:grpSpPr>
          <a:xfrm>
            <a:off x="5750792" y="2866533"/>
            <a:ext cx="888371" cy="1020016"/>
            <a:chOff x="3122624" y="2405662"/>
            <a:chExt cx="1127943" cy="1295559"/>
          </a:xfrm>
        </p:grpSpPr>
        <p:grpSp>
          <p:nvGrpSpPr>
            <p:cNvPr id="39" name="组合 38"/>
            <p:cNvGrpSpPr/>
            <p:nvPr/>
          </p:nvGrpSpPr>
          <p:grpSpPr>
            <a:xfrm>
              <a:off x="3136435" y="2405662"/>
              <a:ext cx="1114132" cy="1295559"/>
              <a:chOff x="3295850" y="2065379"/>
              <a:chExt cx="3592274" cy="4177307"/>
            </a:xfrm>
          </p:grpSpPr>
          <p:sp>
            <p:nvSpPr>
              <p:cNvPr id="41" name="圆角矩形 48"/>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4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sp>
            <p:nvSpPr>
              <p:cNvPr id="43" name="圆角矩形 50"/>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4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grpSp>
        <p:sp>
          <p:nvSpPr>
            <p:cNvPr id="40" name="文本框 91"/>
            <p:cNvSpPr txBox="1"/>
            <p:nvPr/>
          </p:nvSpPr>
          <p:spPr>
            <a:xfrm>
              <a:off x="3122624" y="2571386"/>
              <a:ext cx="876300" cy="548263"/>
            </a:xfrm>
            <a:prstGeom prst="rect">
              <a:avLst/>
            </a:prstGeom>
            <a:noFill/>
          </p:spPr>
          <p:txBody>
            <a:bodyPr wrap="square" rtlCol="0">
              <a:spAutoFit/>
            </a:bodyPr>
            <a:lstStyle/>
            <a:p>
              <a:pPr algn="ctr"/>
              <a:r>
                <a:rPr lang="en-US" altLang="zh-CN" sz="2205">
                  <a:solidFill>
                    <a:schemeClr val="tx1">
                      <a:lumMod val="50000"/>
                      <a:lumOff val="50000"/>
                    </a:schemeClr>
                  </a:solidFill>
                  <a:latin typeface="Impact" panose="020B0806030902050204" pitchFamily="34" charset="0"/>
                </a:rPr>
                <a:t>02</a:t>
              </a:r>
              <a:endParaRPr lang="zh-CN" altLang="en-US" sz="2205">
                <a:solidFill>
                  <a:schemeClr val="tx1">
                    <a:lumMod val="50000"/>
                    <a:lumOff val="50000"/>
                  </a:schemeClr>
                </a:solidFill>
                <a:latin typeface="Impact" panose="020B0806030902050204" pitchFamily="34" charset="0"/>
              </a:endParaRPr>
            </a:p>
          </p:txBody>
        </p:sp>
      </p:grpSp>
      <p:grpSp>
        <p:nvGrpSpPr>
          <p:cNvPr id="45" name="组合 44"/>
          <p:cNvGrpSpPr/>
          <p:nvPr/>
        </p:nvGrpSpPr>
        <p:grpSpPr>
          <a:xfrm>
            <a:off x="5763516" y="4083458"/>
            <a:ext cx="895872" cy="1020016"/>
            <a:chOff x="3577919" y="3393414"/>
            <a:chExt cx="1137467" cy="1295559"/>
          </a:xfrm>
        </p:grpSpPr>
        <p:grpSp>
          <p:nvGrpSpPr>
            <p:cNvPr id="46" name="组合 45"/>
            <p:cNvGrpSpPr/>
            <p:nvPr/>
          </p:nvGrpSpPr>
          <p:grpSpPr>
            <a:xfrm>
              <a:off x="3601254" y="3393414"/>
              <a:ext cx="1114132" cy="1295559"/>
              <a:chOff x="3295850" y="2065379"/>
              <a:chExt cx="3592274" cy="4177307"/>
            </a:xfrm>
          </p:grpSpPr>
          <p:sp>
            <p:nvSpPr>
              <p:cNvPr id="48" name="圆角矩形 55"/>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4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sp>
            <p:nvSpPr>
              <p:cNvPr id="50" name="圆角矩形 57"/>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5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grpSp>
        <p:sp>
          <p:nvSpPr>
            <p:cNvPr id="47" name="文本框 92"/>
            <p:cNvSpPr txBox="1"/>
            <p:nvPr/>
          </p:nvSpPr>
          <p:spPr>
            <a:xfrm>
              <a:off x="3577919" y="3560638"/>
              <a:ext cx="876300" cy="548263"/>
            </a:xfrm>
            <a:prstGeom prst="rect">
              <a:avLst/>
            </a:prstGeom>
            <a:noFill/>
          </p:spPr>
          <p:txBody>
            <a:bodyPr wrap="square" rtlCol="0">
              <a:spAutoFit/>
            </a:bodyPr>
            <a:lstStyle/>
            <a:p>
              <a:pPr algn="ctr"/>
              <a:r>
                <a:rPr lang="en-US" altLang="zh-CN" sz="2205">
                  <a:solidFill>
                    <a:schemeClr val="tx1">
                      <a:lumMod val="50000"/>
                      <a:lumOff val="50000"/>
                    </a:schemeClr>
                  </a:solidFill>
                  <a:latin typeface="Impact" panose="020B0806030902050204" pitchFamily="34" charset="0"/>
                </a:rPr>
                <a:t>03</a:t>
              </a:r>
              <a:endParaRPr lang="zh-CN" altLang="en-US" sz="2205">
                <a:solidFill>
                  <a:schemeClr val="tx1">
                    <a:lumMod val="50000"/>
                    <a:lumOff val="50000"/>
                  </a:schemeClr>
                </a:solidFill>
                <a:latin typeface="Impact" panose="020B0806030902050204" pitchFamily="34" charset="0"/>
              </a:endParaRPr>
            </a:p>
          </p:txBody>
        </p:sp>
      </p:grpSp>
      <p:grpSp>
        <p:nvGrpSpPr>
          <p:cNvPr id="55" name="组合 54"/>
          <p:cNvGrpSpPr/>
          <p:nvPr/>
        </p:nvGrpSpPr>
        <p:grpSpPr>
          <a:xfrm>
            <a:off x="-24686" y="-70287"/>
            <a:ext cx="2871407" cy="1721287"/>
            <a:chOff x="6157655" y="2286372"/>
            <a:chExt cx="2871407" cy="1721287"/>
          </a:xfrm>
        </p:grpSpPr>
        <p:pic>
          <p:nvPicPr>
            <p:cNvPr id="56" name="图片 55"/>
            <p:cNvPicPr>
              <a:picLocks noChangeAspect="1"/>
            </p:cNvPicPr>
            <p:nvPr/>
          </p:nvPicPr>
          <p:blipFill>
            <a:blip r:embed="rId1"/>
            <a:srcRect t="55896"/>
            <a:stretch>
              <a:fillRect/>
            </a:stretch>
          </p:blipFill>
          <p:spPr>
            <a:xfrm>
              <a:off x="6157655" y="3582778"/>
              <a:ext cx="2871407" cy="212555"/>
            </a:xfrm>
            <a:prstGeom prst="rect">
              <a:avLst/>
            </a:prstGeom>
          </p:spPr>
        </p:pic>
        <p:sp>
          <p:nvSpPr>
            <p:cNvPr id="57" name="矩形 56"/>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58" name="图片 57"/>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59" name="文本框 58"/>
          <p:cNvSpPr txBox="1"/>
          <p:nvPr/>
        </p:nvSpPr>
        <p:spPr>
          <a:xfrm>
            <a:off x="28842" y="528746"/>
            <a:ext cx="1980029"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smtClean="0"/>
              <a:t>现状与对策</a:t>
            </a:r>
            <a:endParaRPr lang="zh-CN" altLang="en-US" sz="2800"/>
          </a:p>
        </p:txBody>
      </p:sp>
      <p:grpSp>
        <p:nvGrpSpPr>
          <p:cNvPr id="66" name="组合 65"/>
          <p:cNvGrpSpPr/>
          <p:nvPr/>
        </p:nvGrpSpPr>
        <p:grpSpPr>
          <a:xfrm>
            <a:off x="923621" y="2566738"/>
            <a:ext cx="2395455" cy="2395455"/>
            <a:chOff x="1403648" y="1115468"/>
            <a:chExt cx="1294414" cy="1294414"/>
          </a:xfrm>
        </p:grpSpPr>
        <p:sp>
          <p:nvSpPr>
            <p:cNvPr id="67" name="椭圆 66"/>
            <p:cNvSpPr/>
            <p:nvPr/>
          </p:nvSpPr>
          <p:spPr>
            <a:xfrm>
              <a:off x="1557562" y="1265657"/>
              <a:ext cx="1022740" cy="1022740"/>
            </a:xfrm>
            <a:prstGeom prst="ellipse">
              <a:avLst/>
            </a:prstGeom>
            <a:solidFill>
              <a:srgbClr val="01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latin typeface="方正兰亭黑简体" panose="02000000000000000000" pitchFamily="2" charset="-122"/>
                <a:ea typeface="方正兰亭黑简体" panose="02000000000000000000" pitchFamily="2" charset="-122"/>
              </a:endParaRPr>
            </a:p>
          </p:txBody>
        </p:sp>
        <p:grpSp>
          <p:nvGrpSpPr>
            <p:cNvPr id="68" name="组合 67"/>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70"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solidFill>
                    <a:schemeClr val="tx1"/>
                  </a:solidFill>
                  <a:latin typeface="方正兰亭黑简体" panose="02000000000000000000" pitchFamily="2" charset="-122"/>
                  <a:ea typeface="方正兰亭黑简体" panose="02000000000000000000" pitchFamily="2" charset="-122"/>
                </a:endParaRPr>
              </a:p>
            </p:txBody>
          </p:sp>
          <p:sp>
            <p:nvSpPr>
              <p:cNvPr id="71" name="同心圆 3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solidFill>
                    <a:schemeClr val="tx1"/>
                  </a:solidFill>
                  <a:latin typeface="方正兰亭黑简体" panose="02000000000000000000" pitchFamily="2" charset="-122"/>
                  <a:ea typeface="方正兰亭黑简体" panose="02000000000000000000" pitchFamily="2" charset="-122"/>
                </a:endParaRPr>
              </a:p>
            </p:txBody>
          </p:sp>
        </p:grpSp>
        <p:sp>
          <p:nvSpPr>
            <p:cNvPr id="69" name="TextBox 40"/>
            <p:cNvSpPr txBox="1"/>
            <p:nvPr/>
          </p:nvSpPr>
          <p:spPr>
            <a:xfrm>
              <a:off x="1748133" y="1467859"/>
              <a:ext cx="560413" cy="538847"/>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940" smtClean="0">
                  <a:solidFill>
                    <a:schemeClr val="bg1"/>
                  </a:solidFill>
                  <a:effectLst/>
                  <a:latin typeface="方正兰亭黑简体" panose="02000000000000000000" pitchFamily="2" charset="-122"/>
                  <a:ea typeface="方正兰亭黑简体" panose="02000000000000000000" pitchFamily="2" charset="-122"/>
                </a:rPr>
                <a:t>史料实证</a:t>
              </a:r>
              <a:endParaRPr lang="zh-CN" altLang="en-US" sz="2940">
                <a:solidFill>
                  <a:schemeClr val="bg1"/>
                </a:solidFill>
                <a:effectLst/>
                <a:latin typeface="方正兰亭黑简体" panose="02000000000000000000" pitchFamily="2" charset="-122"/>
                <a:ea typeface="方正兰亭黑简体" panose="02000000000000000000" pitchFamily="2" charset="-122"/>
              </a:endParaRPr>
            </a:p>
          </p:txBody>
        </p:sp>
      </p:grpSp>
      <p:sp>
        <p:nvSpPr>
          <p:cNvPr id="72" name="矩形: 圆角 71"/>
          <p:cNvSpPr/>
          <p:nvPr/>
        </p:nvSpPr>
        <p:spPr>
          <a:xfrm>
            <a:off x="2948416" y="2041839"/>
            <a:ext cx="1158469" cy="533767"/>
          </a:xfrm>
          <a:prstGeom prst="roundRect">
            <a:avLst/>
          </a:prstGeom>
          <a:solidFill>
            <a:srgbClr val="F45921"/>
          </a:solidFill>
          <a:ln w="127000">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mtClean="0">
                <a:solidFill>
                  <a:schemeClr val="bg1"/>
                </a:solidFill>
                <a:latin typeface="+mj-ea"/>
                <a:ea typeface="+mj-ea"/>
              </a:rPr>
              <a:t>如何考？</a:t>
            </a:r>
            <a:endParaRPr lang="zh-CN" altLang="en-US" sz="2400">
              <a:solidFill>
                <a:schemeClr val="bg1"/>
              </a:solidFill>
              <a:latin typeface="+mj-ea"/>
              <a:ea typeface="+mj-ea"/>
            </a:endParaRPr>
          </a:p>
        </p:txBody>
      </p:sp>
      <p:sp>
        <p:nvSpPr>
          <p:cNvPr id="73" name="矩形: 圆角 72"/>
          <p:cNvSpPr/>
          <p:nvPr/>
        </p:nvSpPr>
        <p:spPr>
          <a:xfrm>
            <a:off x="3669946" y="3062266"/>
            <a:ext cx="1158469" cy="533767"/>
          </a:xfrm>
          <a:prstGeom prst="roundRect">
            <a:avLst/>
          </a:prstGeom>
          <a:solidFill>
            <a:srgbClr val="FB921D"/>
          </a:solidFill>
          <a:ln w="127000">
            <a:solidFill>
              <a:srgbClr val="FFC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mtClean="0">
                <a:solidFill>
                  <a:schemeClr val="bg1"/>
                </a:solidFill>
                <a:latin typeface="+mj-ea"/>
                <a:ea typeface="+mj-ea"/>
              </a:rPr>
              <a:t>问题</a:t>
            </a:r>
            <a:r>
              <a:rPr lang="en-US" altLang="zh-CN" sz="2400" smtClean="0">
                <a:solidFill>
                  <a:schemeClr val="bg1"/>
                </a:solidFill>
                <a:latin typeface="+mj-ea"/>
                <a:ea typeface="+mj-ea"/>
              </a:rPr>
              <a:t>1</a:t>
            </a:r>
            <a:endParaRPr lang="zh-CN" altLang="en-US" sz="2400">
              <a:solidFill>
                <a:schemeClr val="bg1"/>
              </a:solidFill>
              <a:latin typeface="+mj-ea"/>
              <a:ea typeface="+mj-ea"/>
            </a:endParaRPr>
          </a:p>
        </p:txBody>
      </p:sp>
      <p:sp>
        <p:nvSpPr>
          <p:cNvPr id="74" name="矩形: 圆角 73"/>
          <p:cNvSpPr/>
          <p:nvPr/>
        </p:nvSpPr>
        <p:spPr>
          <a:xfrm>
            <a:off x="2948416" y="5080781"/>
            <a:ext cx="1158469" cy="533767"/>
          </a:xfrm>
          <a:prstGeom prst="roundRect">
            <a:avLst/>
          </a:prstGeom>
          <a:solidFill>
            <a:srgbClr val="25B476"/>
          </a:solidFill>
          <a:ln w="127000">
            <a:solidFill>
              <a:srgbClr val="25B476">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mtClean="0">
                <a:solidFill>
                  <a:schemeClr val="bg1"/>
                </a:solidFill>
                <a:latin typeface="+mj-ea"/>
                <a:ea typeface="+mj-ea"/>
              </a:rPr>
              <a:t>问题</a:t>
            </a:r>
            <a:r>
              <a:rPr lang="en-US" altLang="zh-CN" sz="2400" smtClean="0">
                <a:solidFill>
                  <a:schemeClr val="bg1"/>
                </a:solidFill>
                <a:latin typeface="+mj-ea"/>
                <a:ea typeface="+mj-ea"/>
              </a:rPr>
              <a:t>3</a:t>
            </a:r>
            <a:endParaRPr lang="zh-CN" altLang="en-US" sz="2400">
              <a:solidFill>
                <a:schemeClr val="bg1"/>
              </a:solidFill>
              <a:latin typeface="+mj-ea"/>
              <a:ea typeface="+mj-ea"/>
            </a:endParaRPr>
          </a:p>
        </p:txBody>
      </p:sp>
      <p:sp>
        <p:nvSpPr>
          <p:cNvPr id="75" name="矩形: 圆角 74"/>
          <p:cNvSpPr/>
          <p:nvPr/>
        </p:nvSpPr>
        <p:spPr>
          <a:xfrm>
            <a:off x="3692062" y="4064504"/>
            <a:ext cx="1158469" cy="533767"/>
          </a:xfrm>
          <a:prstGeom prst="roundRect">
            <a:avLst/>
          </a:prstGeom>
          <a:solidFill>
            <a:srgbClr val="02A99F"/>
          </a:solidFill>
          <a:ln w="127000">
            <a:solidFill>
              <a:srgbClr val="02A99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mtClean="0">
                <a:solidFill>
                  <a:schemeClr val="bg1"/>
                </a:solidFill>
                <a:latin typeface="+mj-ea"/>
                <a:ea typeface="+mj-ea"/>
              </a:rPr>
              <a:t>问题</a:t>
            </a:r>
            <a:r>
              <a:rPr lang="en-US" altLang="zh-CN" sz="2400" smtClean="0">
                <a:solidFill>
                  <a:schemeClr val="bg1"/>
                </a:solidFill>
                <a:latin typeface="+mj-ea"/>
                <a:ea typeface="+mj-ea"/>
              </a:rPr>
              <a:t>2</a:t>
            </a:r>
            <a:endParaRPr lang="zh-CN" altLang="en-US" sz="2400">
              <a:solidFill>
                <a:schemeClr val="bg1"/>
              </a:solidFill>
              <a:latin typeface="+mj-ea"/>
              <a:ea typeface="+mj-ea"/>
            </a:endParaRPr>
          </a:p>
        </p:txBody>
      </p:sp>
      <p:sp>
        <p:nvSpPr>
          <p:cNvPr id="76" name="Rectangle 3"/>
          <p:cNvSpPr txBox="1">
            <a:spLocks noChangeArrowheads="1"/>
          </p:cNvSpPr>
          <p:nvPr/>
        </p:nvSpPr>
        <p:spPr>
          <a:xfrm>
            <a:off x="7208932" y="1731539"/>
            <a:ext cx="4554422" cy="1015663"/>
          </a:xfrm>
          <a:prstGeom prst="rect">
            <a:avLst/>
          </a:prstGeom>
        </p:spPr>
        <p:txBody>
          <a:bodyPr wrap="square">
            <a:spAutoFit/>
          </a:bodyPr>
          <a:lstStyle>
            <a:defPPr>
              <a:defRPr lang="zh-CN"/>
            </a:defPPr>
            <a:lvl1pPr marL="285750" indent="-285750">
              <a:buFont typeface="Wingdings" panose="05000000000000000000" pitchFamily="2" charset="2"/>
              <a:buChar char="l"/>
              <a:defRPr sz="1400">
                <a:solidFill>
                  <a:schemeClr val="tx1">
                    <a:lumMod val="75000"/>
                    <a:lumOff val="25000"/>
                  </a:schemeClr>
                </a:solidFill>
                <a:latin typeface="Arial" panose="020B0604020202020204" pitchFamily="34" charset="0"/>
              </a:defRPr>
            </a:lvl1pPr>
          </a:lstStyle>
          <a:p>
            <a:pPr marL="0" indent="0">
              <a:lnSpc>
                <a:spcPct val="150000"/>
              </a:lnSpc>
              <a:buNone/>
            </a:pPr>
            <a:r>
              <a:rPr lang="zh-CN" altLang="en-US" sz="2000" b="1" smtClean="0">
                <a:solidFill>
                  <a:srgbClr val="002060"/>
                </a:solidFill>
                <a:latin typeface="微软雅黑" panose="020B0503020204020204" charset="-122"/>
                <a:ea typeface="微软雅黑" panose="020B0503020204020204" charset="-122"/>
              </a:rPr>
              <a:t>中考运用</a:t>
            </a:r>
            <a:r>
              <a:rPr lang="zh-CN" altLang="en-US" sz="2000" b="1" smtClean="0">
                <a:solidFill>
                  <a:srgbClr val="FF0000"/>
                </a:solidFill>
                <a:latin typeface="微软雅黑" panose="020B0503020204020204" charset="-122"/>
                <a:ea typeface="微软雅黑" panose="020B0503020204020204" charset="-122"/>
              </a:rPr>
              <a:t>新材料</a:t>
            </a:r>
            <a:r>
              <a:rPr lang="zh-CN" altLang="en-US" sz="2000" b="1" smtClean="0">
                <a:solidFill>
                  <a:srgbClr val="002060"/>
                </a:solidFill>
                <a:latin typeface="微软雅黑" panose="020B0503020204020204" charset="-122"/>
                <a:ea typeface="微软雅黑" panose="020B0503020204020204" charset="-122"/>
              </a:rPr>
              <a:t>、新情境，突出学科核心概念、主干知识与基本线索的考查</a:t>
            </a:r>
            <a:endParaRPr lang="zh-CN" altLang="en-US" sz="2000" b="1">
              <a:solidFill>
                <a:srgbClr val="002060"/>
              </a:solidFill>
              <a:latin typeface="微软雅黑" panose="020B0503020204020204" charset="-122"/>
              <a:ea typeface="微软雅黑" panose="020B0503020204020204" charset="-122"/>
            </a:endParaRPr>
          </a:p>
        </p:txBody>
      </p:sp>
      <p:sp>
        <p:nvSpPr>
          <p:cNvPr id="77" name="Rectangle 3"/>
          <p:cNvSpPr txBox="1">
            <a:spLocks noChangeArrowheads="1"/>
          </p:cNvSpPr>
          <p:nvPr/>
        </p:nvSpPr>
        <p:spPr>
          <a:xfrm>
            <a:off x="7332002" y="5075434"/>
            <a:ext cx="2882515" cy="961289"/>
          </a:xfrm>
          <a:prstGeom prst="rect">
            <a:avLst/>
          </a:prstGeom>
        </p:spPr>
        <p:txBody>
          <a:bodyPr wrap="square">
            <a:spAutoFit/>
          </a:bodyPr>
          <a:lstStyle>
            <a:defPPr>
              <a:defRPr lang="zh-CN"/>
            </a:defPPr>
            <a:lvl1pPr marL="285750" indent="-285750">
              <a:buFont typeface="Wingdings" panose="05000000000000000000" pitchFamily="2" charset="2"/>
              <a:buChar char="l"/>
              <a:defRPr sz="1400">
                <a:solidFill>
                  <a:schemeClr val="tx1">
                    <a:lumMod val="75000"/>
                    <a:lumOff val="25000"/>
                  </a:schemeClr>
                </a:solidFill>
                <a:latin typeface="Arial" panose="020B0604020202020204" pitchFamily="34" charset="0"/>
              </a:defRPr>
            </a:lvl1pPr>
          </a:lstStyle>
          <a:p>
            <a:pPr marL="0" indent="0">
              <a:lnSpc>
                <a:spcPct val="150000"/>
              </a:lnSpc>
              <a:buNone/>
            </a:pPr>
            <a:r>
              <a:rPr lang="zh-CN" altLang="en-US" sz="2000" b="1" smtClean="0">
                <a:solidFill>
                  <a:srgbClr val="F45921"/>
                </a:solidFill>
                <a:latin typeface="微软雅黑" panose="020B0503020204020204" charset="-122"/>
                <a:ea typeface="微软雅黑" panose="020B0503020204020204" charset="-122"/>
              </a:rPr>
              <a:t>不会判断史料的真伪，导致判断失误。</a:t>
            </a:r>
            <a:endParaRPr lang="en-US" altLang="zh-CN" sz="2000" b="1">
              <a:solidFill>
                <a:srgbClr val="F45921"/>
              </a:solidFill>
              <a:latin typeface="微软雅黑" panose="020B0503020204020204" charset="-122"/>
              <a:ea typeface="微软雅黑" panose="020B0503020204020204" charset="-122"/>
            </a:endParaRPr>
          </a:p>
        </p:txBody>
      </p:sp>
      <p:sp>
        <p:nvSpPr>
          <p:cNvPr id="78" name="Rectangle 3"/>
          <p:cNvSpPr txBox="1">
            <a:spLocks noChangeArrowheads="1"/>
          </p:cNvSpPr>
          <p:nvPr/>
        </p:nvSpPr>
        <p:spPr>
          <a:xfrm>
            <a:off x="7320851" y="2887897"/>
            <a:ext cx="4554422" cy="707886"/>
          </a:xfrm>
          <a:prstGeom prst="rect">
            <a:avLst/>
          </a:prstGeom>
        </p:spPr>
        <p:txBody>
          <a:bodyPr wrap="square">
            <a:spAutoFit/>
          </a:bodyPr>
          <a:lstStyle>
            <a:defPPr>
              <a:defRPr lang="zh-CN"/>
            </a:defPPr>
            <a:lvl1pPr marL="285750" indent="-285750">
              <a:buFont typeface="Wingdings" panose="05000000000000000000" pitchFamily="2" charset="2"/>
              <a:buChar char="l"/>
              <a:defRPr sz="1400">
                <a:solidFill>
                  <a:schemeClr val="tx1">
                    <a:lumMod val="75000"/>
                    <a:lumOff val="25000"/>
                  </a:schemeClr>
                </a:solidFill>
                <a:latin typeface="Arial" panose="020B0604020202020204" pitchFamily="34" charset="0"/>
              </a:defRPr>
            </a:lvl1pPr>
          </a:lstStyle>
          <a:p>
            <a:r>
              <a:rPr lang="zh-CN" altLang="en-US" sz="2000" b="1" smtClean="0">
                <a:solidFill>
                  <a:srgbClr val="FF0000"/>
                </a:solidFill>
                <a:latin typeface="微软雅黑" panose="020B0503020204020204" charset="-122"/>
                <a:ea typeface="微软雅黑" panose="020B0503020204020204" charset="-122"/>
              </a:rPr>
              <a:t>学生在</a:t>
            </a:r>
            <a:r>
              <a:rPr lang="zh-CN" altLang="en-US" sz="2000" b="1" smtClean="0">
                <a:solidFill>
                  <a:srgbClr val="7030A0"/>
                </a:solidFill>
                <a:latin typeface="微软雅黑" panose="020B0503020204020204" charset="-122"/>
                <a:ea typeface="微软雅黑" panose="020B0503020204020204" charset="-122"/>
              </a:rPr>
              <a:t>阅读材料</a:t>
            </a:r>
            <a:r>
              <a:rPr lang="zh-CN" altLang="en-US" sz="2000" b="1" smtClean="0">
                <a:solidFill>
                  <a:srgbClr val="FF0000"/>
                </a:solidFill>
                <a:latin typeface="微软雅黑" panose="020B0503020204020204" charset="-122"/>
                <a:ea typeface="微软雅黑" panose="020B0503020204020204" charset="-122"/>
              </a:rPr>
              <a:t>、分析问题、归纳总结的能力尤其薄弱，导致失分</a:t>
            </a:r>
            <a:endParaRPr lang="zh-CN" altLang="en-US" sz="2000" b="1">
              <a:solidFill>
                <a:srgbClr val="FF0000"/>
              </a:solidFill>
              <a:latin typeface="微软雅黑" panose="020B0503020204020204" charset="-122"/>
              <a:ea typeface="微软雅黑" panose="020B0503020204020204" charset="-122"/>
            </a:endParaRPr>
          </a:p>
        </p:txBody>
      </p:sp>
      <p:sp>
        <p:nvSpPr>
          <p:cNvPr id="79" name="Rectangle 3"/>
          <p:cNvSpPr txBox="1">
            <a:spLocks noChangeArrowheads="1"/>
          </p:cNvSpPr>
          <p:nvPr/>
        </p:nvSpPr>
        <p:spPr>
          <a:xfrm>
            <a:off x="7261572" y="3734968"/>
            <a:ext cx="4554422" cy="1323439"/>
          </a:xfrm>
          <a:prstGeom prst="rect">
            <a:avLst/>
          </a:prstGeom>
        </p:spPr>
        <p:txBody>
          <a:bodyPr wrap="square">
            <a:spAutoFit/>
          </a:bodyPr>
          <a:lstStyle>
            <a:defPPr>
              <a:defRPr lang="zh-CN"/>
            </a:defPPr>
            <a:lvl1pPr marL="285750" indent="-285750">
              <a:buFont typeface="Wingdings" panose="05000000000000000000" pitchFamily="2" charset="2"/>
              <a:buChar char="l"/>
              <a:defRPr sz="1400">
                <a:solidFill>
                  <a:schemeClr val="tx1">
                    <a:lumMod val="75000"/>
                    <a:lumOff val="25000"/>
                  </a:schemeClr>
                </a:solidFill>
                <a:latin typeface="Arial" panose="020B0604020202020204" pitchFamily="34" charset="0"/>
              </a:defRPr>
            </a:lvl1pPr>
          </a:lstStyle>
          <a:p>
            <a:r>
              <a:rPr lang="zh-CN" altLang="en-US" sz="2000" b="1" smtClean="0">
                <a:solidFill>
                  <a:srgbClr val="0070C0"/>
                </a:solidFill>
                <a:latin typeface="微软雅黑" panose="020B0503020204020204" charset="-122"/>
                <a:ea typeface="微软雅黑" panose="020B0503020204020204" charset="-122"/>
              </a:rPr>
              <a:t>面对各种类型的史料，很多学生仅能抽取提炼最</a:t>
            </a:r>
            <a:r>
              <a:rPr lang="zh-CN" altLang="en-US" sz="2000" b="1" smtClean="0">
                <a:solidFill>
                  <a:srgbClr val="FF0000"/>
                </a:solidFill>
                <a:latin typeface="微软雅黑" panose="020B0503020204020204" charset="-122"/>
                <a:ea typeface="微软雅黑" panose="020B0503020204020204" charset="-122"/>
              </a:rPr>
              <a:t>表面的信息</a:t>
            </a:r>
            <a:r>
              <a:rPr lang="zh-CN" altLang="en-US" sz="2000" b="1" smtClean="0">
                <a:solidFill>
                  <a:srgbClr val="0070C0"/>
                </a:solidFill>
                <a:latin typeface="微软雅黑" panose="020B0503020204020204" charset="-122"/>
                <a:ea typeface="微软雅黑" panose="020B0503020204020204" charset="-122"/>
              </a:rPr>
              <a:t>，不会对历史事实进行深层次的理解和判断，学生始终难以达到一个更高的层次。</a:t>
            </a:r>
            <a:endParaRPr lang="zh-CN" altLang="en-US" sz="2000" b="1">
              <a:solidFill>
                <a:srgbClr val="0070C0"/>
              </a:solidFill>
              <a:latin typeface="微软雅黑" panose="020B0503020204020204" charset="-122"/>
              <a:ea typeface="微软雅黑" panose="020B0503020204020204" charset="-122"/>
            </a:endParaRPr>
          </a:p>
        </p:txBody>
      </p:sp>
      <p:sp>
        <p:nvSpPr>
          <p:cNvPr id="88" name="椭圆 87"/>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8"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750"/>
                                        <p:tgtEl>
                                          <p:spTgt spid="88"/>
                                        </p:tgtEl>
                                      </p:cBhvr>
                                    </p:animEffect>
                                  </p:childTnLst>
                                </p:cTn>
                              </p:par>
                              <p:par>
                                <p:cTn id="14" presetID="42" presetClass="path" presetSubtype="0" decel="30000" fill="hold" grpId="1" nodeType="withEffect">
                                  <p:stCondLst>
                                    <p:cond delay="0"/>
                                  </p:stCondLst>
                                  <p:childTnLst>
                                    <p:animMotion origin="layout" path="M 8.33333E-07 -0.03981 L 8.33333E-07 0.14815" pathEditMode="relative" rAng="0" ptsTypes="AA">
                                      <p:cBhvr>
                                        <p:cTn id="15" dur="750" spd="-100000" fill="hold"/>
                                        <p:tgtEl>
                                          <p:spTgt spid="88"/>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07 -0.03981 L 8.33333E-07 -1.48148E-06" pathEditMode="relative" rAng="0" ptsTypes="AA">
                                      <p:cBhvr>
                                        <p:cTn id="17" dur="750" fill="hold"/>
                                        <p:tgtEl>
                                          <p:spTgt spid="88"/>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750"/>
                                        <p:tgtEl>
                                          <p:spTgt spid="89"/>
                                        </p:tgtEl>
                                      </p:cBhvr>
                                    </p:animEffect>
                                  </p:childTnLst>
                                </p:cTn>
                              </p:par>
                              <p:par>
                                <p:cTn id="21" presetID="42" presetClass="path" presetSubtype="0" decel="30000" fill="hold" grpId="1" nodeType="withEffect">
                                  <p:stCondLst>
                                    <p:cond delay="150"/>
                                  </p:stCondLst>
                                  <p:childTnLst>
                                    <p:animMotion origin="layout" path="M -3.75E-06 -0.03981 L -3.75E-06 0.14815" pathEditMode="relative" rAng="0" ptsTypes="AA">
                                      <p:cBhvr>
                                        <p:cTn id="22" dur="750" spd="-100000" fill="hold"/>
                                        <p:tgtEl>
                                          <p:spTgt spid="89"/>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06 -0.03981 L -3.75E-06 -1.48148E-06" pathEditMode="relative" rAng="0" ptsTypes="AA">
                                      <p:cBhvr>
                                        <p:cTn id="24" dur="750" fill="hold"/>
                                        <p:tgtEl>
                                          <p:spTgt spid="89"/>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750"/>
                                        <p:tgtEl>
                                          <p:spTgt spid="90"/>
                                        </p:tgtEl>
                                      </p:cBhvr>
                                    </p:animEffect>
                                  </p:childTnLst>
                                </p:cTn>
                              </p:par>
                              <p:par>
                                <p:cTn id="28" presetID="42" presetClass="path" presetSubtype="0" decel="30000" fill="hold" grpId="1" nodeType="withEffect">
                                  <p:stCondLst>
                                    <p:cond delay="300"/>
                                  </p:stCondLst>
                                  <p:childTnLst>
                                    <p:animMotion origin="layout" path="M 1.66667E-06 -0.03981 L 1.66667E-06 0.14815" pathEditMode="relative" rAng="0" ptsTypes="AA">
                                      <p:cBhvr>
                                        <p:cTn id="29" dur="750" spd="-100000" fill="hold"/>
                                        <p:tgtEl>
                                          <p:spTgt spid="90"/>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06 -0.03981 L 1.66667E-06 -1.48148E-06" pathEditMode="relative" rAng="0" ptsTypes="AA">
                                      <p:cBhvr>
                                        <p:cTn id="31" dur="750" fill="hold"/>
                                        <p:tgtEl>
                                          <p:spTgt spid="90"/>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750"/>
                                        <p:tgtEl>
                                          <p:spTgt spid="91"/>
                                        </p:tgtEl>
                                      </p:cBhvr>
                                    </p:animEffect>
                                  </p:childTnLst>
                                </p:cTn>
                              </p:par>
                              <p:par>
                                <p:cTn id="35" presetID="42" presetClass="path" presetSubtype="0" decel="30000" fill="hold" grpId="1" nodeType="withEffect">
                                  <p:stCondLst>
                                    <p:cond delay="450"/>
                                  </p:stCondLst>
                                  <p:childTnLst>
                                    <p:animMotion origin="layout" path="M -2.91667E-06 -0.03981 L -2.91667E-06 0.14815" pathEditMode="relative" rAng="0" ptsTypes="AA">
                                      <p:cBhvr>
                                        <p:cTn id="36" dur="750" spd="-100000" fill="hold"/>
                                        <p:tgtEl>
                                          <p:spTgt spid="91"/>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06 -0.03981 L -2.91667E-06 -1.48148E-06" pathEditMode="relative" rAng="0" ptsTypes="AA">
                                      <p:cBhvr>
                                        <p:cTn id="38" dur="750" fill="hold"/>
                                        <p:tgtEl>
                                          <p:spTgt spid="91"/>
                                        </p:tgtEl>
                                        <p:attrNameLst>
                                          <p:attrName>ppt_x</p:attrName>
                                          <p:attrName>ppt_y</p:attrName>
                                        </p:attrNameLst>
                                      </p:cBhvr>
                                      <p:rCtr x="0" y="1991"/>
                                    </p:animMotion>
                                  </p:childTnLst>
                                </p:cTn>
                              </p:par>
                            </p:childTnLst>
                          </p:cTn>
                        </p:par>
                        <p:par>
                          <p:cTn id="39" fill="hold">
                            <p:stCondLst>
                              <p:cond delay="500"/>
                            </p:stCondLst>
                            <p:childTnLst>
                              <p:par>
                                <p:cTn id="40" presetID="53" presetClass="entr" presetSubtype="16"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1000" fill="hold"/>
                                        <p:tgtEl>
                                          <p:spTgt spid="72"/>
                                        </p:tgtEl>
                                        <p:attrNameLst>
                                          <p:attrName>ppt_w</p:attrName>
                                        </p:attrNameLst>
                                      </p:cBhvr>
                                      <p:tavLst>
                                        <p:tav tm="0">
                                          <p:val>
                                            <p:fltVal val="0"/>
                                          </p:val>
                                        </p:tav>
                                        <p:tav tm="100000">
                                          <p:val>
                                            <p:strVal val="#ppt_w"/>
                                          </p:val>
                                        </p:tav>
                                      </p:tavLst>
                                    </p:anim>
                                    <p:anim calcmode="lin" valueType="num">
                                      <p:cBhvr>
                                        <p:cTn id="48" dur="1000" fill="hold"/>
                                        <p:tgtEl>
                                          <p:spTgt spid="72"/>
                                        </p:tgtEl>
                                        <p:attrNameLst>
                                          <p:attrName>ppt_h</p:attrName>
                                        </p:attrNameLst>
                                      </p:cBhvr>
                                      <p:tavLst>
                                        <p:tav tm="0">
                                          <p:val>
                                            <p:fltVal val="0"/>
                                          </p:val>
                                        </p:tav>
                                        <p:tav tm="100000">
                                          <p:val>
                                            <p:strVal val="#ppt_h"/>
                                          </p:val>
                                        </p:tav>
                                      </p:tavLst>
                                    </p:anim>
                                    <p:animEffect transition="in" filter="fade">
                                      <p:cBhvr>
                                        <p:cTn id="49" dur="1000"/>
                                        <p:tgtEl>
                                          <p:spTgt spid="72"/>
                                        </p:tgtEl>
                                      </p:cBhvr>
                                    </p:animEffect>
                                  </p:childTnLst>
                                </p:cTn>
                              </p:par>
                              <p:par>
                                <p:cTn id="50" presetID="53" presetClass="entr" presetSubtype="16" fill="hold" grpId="0" nodeType="withEffect">
                                  <p:stCondLst>
                                    <p:cond delay="150"/>
                                  </p:stCondLst>
                                  <p:childTnLst>
                                    <p:set>
                                      <p:cBhvr>
                                        <p:cTn id="51" dur="1" fill="hold">
                                          <p:stCondLst>
                                            <p:cond delay="0"/>
                                          </p:stCondLst>
                                        </p:cTn>
                                        <p:tgtEl>
                                          <p:spTgt spid="73"/>
                                        </p:tgtEl>
                                        <p:attrNameLst>
                                          <p:attrName>style.visibility</p:attrName>
                                        </p:attrNameLst>
                                      </p:cBhvr>
                                      <p:to>
                                        <p:strVal val="visible"/>
                                      </p:to>
                                    </p:set>
                                    <p:anim calcmode="lin" valueType="num">
                                      <p:cBhvr>
                                        <p:cTn id="52" dur="1000" fill="hold"/>
                                        <p:tgtEl>
                                          <p:spTgt spid="73"/>
                                        </p:tgtEl>
                                        <p:attrNameLst>
                                          <p:attrName>ppt_w</p:attrName>
                                        </p:attrNameLst>
                                      </p:cBhvr>
                                      <p:tavLst>
                                        <p:tav tm="0">
                                          <p:val>
                                            <p:fltVal val="0"/>
                                          </p:val>
                                        </p:tav>
                                        <p:tav tm="100000">
                                          <p:val>
                                            <p:strVal val="#ppt_w"/>
                                          </p:val>
                                        </p:tav>
                                      </p:tavLst>
                                    </p:anim>
                                    <p:anim calcmode="lin" valueType="num">
                                      <p:cBhvr>
                                        <p:cTn id="53" dur="1000" fill="hold"/>
                                        <p:tgtEl>
                                          <p:spTgt spid="73"/>
                                        </p:tgtEl>
                                        <p:attrNameLst>
                                          <p:attrName>ppt_h</p:attrName>
                                        </p:attrNameLst>
                                      </p:cBhvr>
                                      <p:tavLst>
                                        <p:tav tm="0">
                                          <p:val>
                                            <p:fltVal val="0"/>
                                          </p:val>
                                        </p:tav>
                                        <p:tav tm="100000">
                                          <p:val>
                                            <p:strVal val="#ppt_h"/>
                                          </p:val>
                                        </p:tav>
                                      </p:tavLst>
                                    </p:anim>
                                    <p:animEffect transition="in" filter="fade">
                                      <p:cBhvr>
                                        <p:cTn id="54" dur="1000"/>
                                        <p:tgtEl>
                                          <p:spTgt spid="73"/>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75"/>
                                        </p:tgtEl>
                                        <p:attrNameLst>
                                          <p:attrName>style.visibility</p:attrName>
                                        </p:attrNameLst>
                                      </p:cBhvr>
                                      <p:to>
                                        <p:strVal val="visible"/>
                                      </p:to>
                                    </p:set>
                                    <p:anim calcmode="lin" valueType="num">
                                      <p:cBhvr>
                                        <p:cTn id="57" dur="1000" fill="hold"/>
                                        <p:tgtEl>
                                          <p:spTgt spid="75"/>
                                        </p:tgtEl>
                                        <p:attrNameLst>
                                          <p:attrName>ppt_w</p:attrName>
                                        </p:attrNameLst>
                                      </p:cBhvr>
                                      <p:tavLst>
                                        <p:tav tm="0">
                                          <p:val>
                                            <p:fltVal val="0"/>
                                          </p:val>
                                        </p:tav>
                                        <p:tav tm="100000">
                                          <p:val>
                                            <p:strVal val="#ppt_w"/>
                                          </p:val>
                                        </p:tav>
                                      </p:tavLst>
                                    </p:anim>
                                    <p:anim calcmode="lin" valueType="num">
                                      <p:cBhvr>
                                        <p:cTn id="58" dur="1000" fill="hold"/>
                                        <p:tgtEl>
                                          <p:spTgt spid="75"/>
                                        </p:tgtEl>
                                        <p:attrNameLst>
                                          <p:attrName>ppt_h</p:attrName>
                                        </p:attrNameLst>
                                      </p:cBhvr>
                                      <p:tavLst>
                                        <p:tav tm="0">
                                          <p:val>
                                            <p:fltVal val="0"/>
                                          </p:val>
                                        </p:tav>
                                        <p:tav tm="100000">
                                          <p:val>
                                            <p:strVal val="#ppt_h"/>
                                          </p:val>
                                        </p:tav>
                                      </p:tavLst>
                                    </p:anim>
                                    <p:animEffect transition="in" filter="fade">
                                      <p:cBhvr>
                                        <p:cTn id="59" dur="1000"/>
                                        <p:tgtEl>
                                          <p:spTgt spid="75"/>
                                        </p:tgtEl>
                                      </p:cBhvr>
                                    </p:animEffect>
                                  </p:childTnLst>
                                </p:cTn>
                              </p:par>
                              <p:par>
                                <p:cTn id="60" presetID="53" presetClass="entr" presetSubtype="16" fill="hold" grpId="0" nodeType="withEffect">
                                  <p:stCondLst>
                                    <p:cond delay="450"/>
                                  </p:stCondLst>
                                  <p:childTnLst>
                                    <p:set>
                                      <p:cBhvr>
                                        <p:cTn id="61" dur="1" fill="hold">
                                          <p:stCondLst>
                                            <p:cond delay="0"/>
                                          </p:stCondLst>
                                        </p:cTn>
                                        <p:tgtEl>
                                          <p:spTgt spid="74"/>
                                        </p:tgtEl>
                                        <p:attrNameLst>
                                          <p:attrName>style.visibility</p:attrName>
                                        </p:attrNameLst>
                                      </p:cBhvr>
                                      <p:to>
                                        <p:strVal val="visible"/>
                                      </p:to>
                                    </p:set>
                                    <p:anim calcmode="lin" valueType="num">
                                      <p:cBhvr>
                                        <p:cTn id="62" dur="1000" fill="hold"/>
                                        <p:tgtEl>
                                          <p:spTgt spid="74"/>
                                        </p:tgtEl>
                                        <p:attrNameLst>
                                          <p:attrName>ppt_w</p:attrName>
                                        </p:attrNameLst>
                                      </p:cBhvr>
                                      <p:tavLst>
                                        <p:tav tm="0">
                                          <p:val>
                                            <p:fltVal val="0"/>
                                          </p:val>
                                        </p:tav>
                                        <p:tav tm="100000">
                                          <p:val>
                                            <p:strVal val="#ppt_w"/>
                                          </p:val>
                                        </p:tav>
                                      </p:tavLst>
                                    </p:anim>
                                    <p:anim calcmode="lin" valueType="num">
                                      <p:cBhvr>
                                        <p:cTn id="63" dur="1000" fill="hold"/>
                                        <p:tgtEl>
                                          <p:spTgt spid="74"/>
                                        </p:tgtEl>
                                        <p:attrNameLst>
                                          <p:attrName>ppt_h</p:attrName>
                                        </p:attrNameLst>
                                      </p:cBhvr>
                                      <p:tavLst>
                                        <p:tav tm="0">
                                          <p:val>
                                            <p:fltVal val="0"/>
                                          </p:val>
                                        </p:tav>
                                        <p:tav tm="100000">
                                          <p:val>
                                            <p:strVal val="#ppt_h"/>
                                          </p:val>
                                        </p:tav>
                                      </p:tavLst>
                                    </p:anim>
                                    <p:animEffect transition="in" filter="fade">
                                      <p:cBhvr>
                                        <p:cTn id="64" dur="1000"/>
                                        <p:tgtEl>
                                          <p:spTgt spid="74"/>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childTnLst>
                                </p:cTn>
                              </p:par>
                              <p:par>
                                <p:cTn id="69" presetID="42" presetClass="path" presetSubtype="0" accel="50000" decel="50000" fill="hold" nodeType="withEffect">
                                  <p:stCondLst>
                                    <p:cond delay="0"/>
                                  </p:stCondLst>
                                  <p:childTnLst>
                                    <p:animMotion origin="layout" path="M -0.06524 0.22939 L 3.75E-06 4.07407E-06" pathEditMode="relative" rAng="0" ptsTypes="AA">
                                      <p:cBhvr>
                                        <p:cTn id="70" dur="1000" fill="hold"/>
                                        <p:tgtEl>
                                          <p:spTgt spid="17"/>
                                        </p:tgtEl>
                                        <p:attrNameLst>
                                          <p:attrName>ppt_x</p:attrName>
                                          <p:attrName>ppt_y</p:attrName>
                                        </p:attrNameLst>
                                      </p:cBhvr>
                                      <p:rCtr x="3255" y="-11481"/>
                                    </p:animMotion>
                                  </p:childTnLst>
                                </p:cTn>
                              </p:par>
                              <p:par>
                                <p:cTn id="71" presetID="10"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childTnLst>
                                </p:cTn>
                              </p:par>
                              <p:par>
                                <p:cTn id="74" presetID="42" presetClass="path" presetSubtype="0" accel="50000" decel="50000" fill="hold" nodeType="withEffect">
                                  <p:stCondLst>
                                    <p:cond delay="0"/>
                                  </p:stCondLst>
                                  <p:childTnLst>
                                    <p:animMotion origin="layout" path="M -0.15312 0.09583 L -2.91667E-06 -1.11111E-06" pathEditMode="relative" rAng="0" ptsTypes="AA">
                                      <p:cBhvr>
                                        <p:cTn id="75" dur="1000" fill="hold"/>
                                        <p:tgtEl>
                                          <p:spTgt spid="38"/>
                                        </p:tgtEl>
                                        <p:attrNameLst>
                                          <p:attrName>ppt_x</p:attrName>
                                          <p:attrName>ppt_y</p:attrName>
                                        </p:attrNameLst>
                                      </p:cBhvr>
                                      <p:rCtr x="7656" y="-4792"/>
                                    </p:animMotion>
                                  </p:childTnLst>
                                </p:cTn>
                              </p:par>
                              <p:par>
                                <p:cTn id="76" presetID="10"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1000"/>
                                        <p:tgtEl>
                                          <p:spTgt spid="45"/>
                                        </p:tgtEl>
                                      </p:cBhvr>
                                    </p:animEffect>
                                  </p:childTnLst>
                                </p:cTn>
                              </p:par>
                              <p:par>
                                <p:cTn id="79" presetID="42" presetClass="path" presetSubtype="0" accel="50000" decel="50000" fill="hold" nodeType="withEffect">
                                  <p:stCondLst>
                                    <p:cond delay="0"/>
                                  </p:stCondLst>
                                  <p:childTnLst>
                                    <p:animMotion origin="layout" path="M -0.1517 -0.0757 L 4.79167E-06 4.07407E-06" pathEditMode="relative" rAng="0" ptsTypes="AA">
                                      <p:cBhvr>
                                        <p:cTn id="80" dur="1000" fill="hold"/>
                                        <p:tgtEl>
                                          <p:spTgt spid="45"/>
                                        </p:tgtEl>
                                        <p:attrNameLst>
                                          <p:attrName>ppt_x</p:attrName>
                                          <p:attrName>ppt_y</p:attrName>
                                        </p:attrNameLst>
                                      </p:cBhvr>
                                      <p:rCtr x="7578" y="3773"/>
                                    </p:animMotion>
                                  </p:childTnLst>
                                </p:cTn>
                              </p:par>
                              <p:par>
                                <p:cTn id="81" presetID="10"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childTnLst>
                                </p:cTn>
                              </p:par>
                              <p:par>
                                <p:cTn id="84" presetID="42" presetClass="path" presetSubtype="0" accel="50000" decel="50000" fill="hold" nodeType="withEffect">
                                  <p:stCondLst>
                                    <p:cond delay="0"/>
                                  </p:stCondLst>
                                  <p:childTnLst>
                                    <p:animMotion origin="layout" path="M -0.05781 -0.21064 L 4.16667E-07 -4.44444E-06" pathEditMode="relative" rAng="0" ptsTypes="AA">
                                      <p:cBhvr>
                                        <p:cTn id="85" dur="1000" fill="hold"/>
                                        <p:tgtEl>
                                          <p:spTgt spid="31"/>
                                        </p:tgtEl>
                                        <p:attrNameLst>
                                          <p:attrName>ppt_x</p:attrName>
                                          <p:attrName>ppt_y</p:attrName>
                                        </p:attrNameLst>
                                      </p:cBhvr>
                                      <p:rCtr x="2891" y="10532"/>
                                    </p:animMotion>
                                  </p:childTnLst>
                                </p:cTn>
                              </p:par>
                              <p:par>
                                <p:cTn id="86" presetID="22" presetClass="entr" presetSubtype="8" fill="hold"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left)">
                                      <p:cBhvr>
                                        <p:cTn id="88" dur="500"/>
                                        <p:tgtEl>
                                          <p:spTgt spid="14"/>
                                        </p:tgtEl>
                                      </p:cBhvr>
                                    </p:animEffect>
                                  </p:childTnLst>
                                </p:cTn>
                              </p:par>
                              <p:par>
                                <p:cTn id="89" presetID="22" presetClass="entr" presetSubtype="8" fill="hold"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left)">
                                      <p:cBhvr>
                                        <p:cTn id="91" dur="500"/>
                                        <p:tgtEl>
                                          <p:spTgt spid="11"/>
                                        </p:tgtEl>
                                      </p:cBhvr>
                                    </p:animEffect>
                                  </p:childTnLst>
                                </p:cTn>
                              </p:par>
                              <p:par>
                                <p:cTn id="92" presetID="22" presetClass="entr" presetSubtype="8" fill="hold"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500"/>
                                        <p:tgtEl>
                                          <p:spTgt spid="8"/>
                                        </p:tgtEl>
                                      </p:cBhvr>
                                    </p:animEffect>
                                  </p:childTnLst>
                                </p:cTn>
                              </p:par>
                              <p:par>
                                <p:cTn id="95" presetID="22" presetClass="entr" presetSubtype="8"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left)">
                                      <p:cBhvr>
                                        <p:cTn id="97" dur="500"/>
                                        <p:tgtEl>
                                          <p:spTgt spid="5"/>
                                        </p:tgtEl>
                                      </p:cBhvr>
                                    </p:animEffect>
                                  </p:childTnLst>
                                </p:cTn>
                              </p:par>
                              <p:par>
                                <p:cTn id="98" presetID="12" presetClass="entr" presetSubtype="8" fill="hold" grpId="0" nodeType="with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p:tgtEl>
                                          <p:spTgt spid="4"/>
                                        </p:tgtEl>
                                        <p:attrNameLst>
                                          <p:attrName>ppt_x</p:attrName>
                                        </p:attrNameLst>
                                      </p:cBhvr>
                                      <p:tavLst>
                                        <p:tav tm="0">
                                          <p:val>
                                            <p:strVal val="#ppt_x-#ppt_w*1.125000"/>
                                          </p:val>
                                        </p:tav>
                                        <p:tav tm="100000">
                                          <p:val>
                                            <p:strVal val="#ppt_x"/>
                                          </p:val>
                                        </p:tav>
                                      </p:tavLst>
                                    </p:anim>
                                    <p:animEffect transition="in" filter="wipe(right)">
                                      <p:cBhvr>
                                        <p:cTn id="101" dur="500"/>
                                        <p:tgtEl>
                                          <p:spTgt spid="4"/>
                                        </p:tgtEl>
                                      </p:cBhvr>
                                    </p:animEffect>
                                  </p:childTnLst>
                                </p:cTn>
                              </p:par>
                              <p:par>
                                <p:cTn id="102" presetID="2" presetClass="entr" presetSubtype="2" accel="35000" fill="hold" grpId="0"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1000" fill="hold"/>
                                        <p:tgtEl>
                                          <p:spTgt spid="76"/>
                                        </p:tgtEl>
                                        <p:attrNameLst>
                                          <p:attrName>ppt_x</p:attrName>
                                        </p:attrNameLst>
                                      </p:cBhvr>
                                      <p:tavLst>
                                        <p:tav tm="0">
                                          <p:val>
                                            <p:strVal val="1+#ppt_w/2"/>
                                          </p:val>
                                        </p:tav>
                                        <p:tav tm="100000">
                                          <p:val>
                                            <p:strVal val="#ppt_x"/>
                                          </p:val>
                                        </p:tav>
                                      </p:tavLst>
                                    </p:anim>
                                    <p:anim calcmode="lin" valueType="num">
                                      <p:cBhvr additive="base">
                                        <p:cTn id="105" dur="1000" fill="hold"/>
                                        <p:tgtEl>
                                          <p:spTgt spid="76"/>
                                        </p:tgtEl>
                                        <p:attrNameLst>
                                          <p:attrName>ppt_y</p:attrName>
                                        </p:attrNameLst>
                                      </p:cBhvr>
                                      <p:tavLst>
                                        <p:tav tm="0">
                                          <p:val>
                                            <p:strVal val="#ppt_y"/>
                                          </p:val>
                                        </p:tav>
                                        <p:tav tm="100000">
                                          <p:val>
                                            <p:strVal val="#ppt_y"/>
                                          </p:val>
                                        </p:tav>
                                      </p:tavLst>
                                    </p:anim>
                                  </p:childTnLst>
                                </p:cTn>
                              </p:par>
                              <p:par>
                                <p:cTn id="106" presetID="2" presetClass="entr" presetSubtype="2" accel="35000" fill="hold" grpId="0" nodeType="withEffect">
                                  <p:stCondLst>
                                    <p:cond delay="0"/>
                                  </p:stCondLst>
                                  <p:childTnLst>
                                    <p:set>
                                      <p:cBhvr>
                                        <p:cTn id="107" dur="1" fill="hold">
                                          <p:stCondLst>
                                            <p:cond delay="0"/>
                                          </p:stCondLst>
                                        </p:cTn>
                                        <p:tgtEl>
                                          <p:spTgt spid="78"/>
                                        </p:tgtEl>
                                        <p:attrNameLst>
                                          <p:attrName>style.visibility</p:attrName>
                                        </p:attrNameLst>
                                      </p:cBhvr>
                                      <p:to>
                                        <p:strVal val="visible"/>
                                      </p:to>
                                    </p:set>
                                    <p:anim calcmode="lin" valueType="num">
                                      <p:cBhvr additive="base">
                                        <p:cTn id="108" dur="1000" fill="hold"/>
                                        <p:tgtEl>
                                          <p:spTgt spid="78"/>
                                        </p:tgtEl>
                                        <p:attrNameLst>
                                          <p:attrName>ppt_x</p:attrName>
                                        </p:attrNameLst>
                                      </p:cBhvr>
                                      <p:tavLst>
                                        <p:tav tm="0">
                                          <p:val>
                                            <p:strVal val="1+#ppt_w/2"/>
                                          </p:val>
                                        </p:tav>
                                        <p:tav tm="100000">
                                          <p:val>
                                            <p:strVal val="#ppt_x"/>
                                          </p:val>
                                        </p:tav>
                                      </p:tavLst>
                                    </p:anim>
                                    <p:anim calcmode="lin" valueType="num">
                                      <p:cBhvr additive="base">
                                        <p:cTn id="109" dur="1000" fill="hold"/>
                                        <p:tgtEl>
                                          <p:spTgt spid="78"/>
                                        </p:tgtEl>
                                        <p:attrNameLst>
                                          <p:attrName>ppt_y</p:attrName>
                                        </p:attrNameLst>
                                      </p:cBhvr>
                                      <p:tavLst>
                                        <p:tav tm="0">
                                          <p:val>
                                            <p:strVal val="#ppt_y"/>
                                          </p:val>
                                        </p:tav>
                                        <p:tav tm="100000">
                                          <p:val>
                                            <p:strVal val="#ppt_y"/>
                                          </p:val>
                                        </p:tav>
                                      </p:tavLst>
                                    </p:anim>
                                  </p:childTnLst>
                                </p:cTn>
                              </p:par>
                              <p:par>
                                <p:cTn id="110" presetID="2" presetClass="entr" presetSubtype="2" accel="35000" fill="hold" grpId="0" nodeType="withEffect">
                                  <p:stCondLst>
                                    <p:cond delay="0"/>
                                  </p:stCondLst>
                                  <p:childTnLst>
                                    <p:set>
                                      <p:cBhvr>
                                        <p:cTn id="111" dur="1" fill="hold">
                                          <p:stCondLst>
                                            <p:cond delay="0"/>
                                          </p:stCondLst>
                                        </p:cTn>
                                        <p:tgtEl>
                                          <p:spTgt spid="79"/>
                                        </p:tgtEl>
                                        <p:attrNameLst>
                                          <p:attrName>style.visibility</p:attrName>
                                        </p:attrNameLst>
                                      </p:cBhvr>
                                      <p:to>
                                        <p:strVal val="visible"/>
                                      </p:to>
                                    </p:set>
                                    <p:anim calcmode="lin" valueType="num">
                                      <p:cBhvr additive="base">
                                        <p:cTn id="112" dur="1000" fill="hold"/>
                                        <p:tgtEl>
                                          <p:spTgt spid="79"/>
                                        </p:tgtEl>
                                        <p:attrNameLst>
                                          <p:attrName>ppt_x</p:attrName>
                                        </p:attrNameLst>
                                      </p:cBhvr>
                                      <p:tavLst>
                                        <p:tav tm="0">
                                          <p:val>
                                            <p:strVal val="1+#ppt_w/2"/>
                                          </p:val>
                                        </p:tav>
                                        <p:tav tm="100000">
                                          <p:val>
                                            <p:strVal val="#ppt_x"/>
                                          </p:val>
                                        </p:tav>
                                      </p:tavLst>
                                    </p:anim>
                                    <p:anim calcmode="lin" valueType="num">
                                      <p:cBhvr additive="base">
                                        <p:cTn id="113" dur="1000" fill="hold"/>
                                        <p:tgtEl>
                                          <p:spTgt spid="79"/>
                                        </p:tgtEl>
                                        <p:attrNameLst>
                                          <p:attrName>ppt_y</p:attrName>
                                        </p:attrNameLst>
                                      </p:cBhvr>
                                      <p:tavLst>
                                        <p:tav tm="0">
                                          <p:val>
                                            <p:strVal val="#ppt_y"/>
                                          </p:val>
                                        </p:tav>
                                        <p:tav tm="100000">
                                          <p:val>
                                            <p:strVal val="#ppt_y"/>
                                          </p:val>
                                        </p:tav>
                                      </p:tavLst>
                                    </p:anim>
                                  </p:childTnLst>
                                </p:cTn>
                              </p:par>
                              <p:par>
                                <p:cTn id="114" presetID="2" presetClass="entr" presetSubtype="2" accel="35000" fill="hold" grpId="0" nodeType="withEffect">
                                  <p:stCondLst>
                                    <p:cond delay="0"/>
                                  </p:stCondLst>
                                  <p:childTnLst>
                                    <p:set>
                                      <p:cBhvr>
                                        <p:cTn id="115" dur="1" fill="hold">
                                          <p:stCondLst>
                                            <p:cond delay="0"/>
                                          </p:stCondLst>
                                        </p:cTn>
                                        <p:tgtEl>
                                          <p:spTgt spid="77"/>
                                        </p:tgtEl>
                                        <p:attrNameLst>
                                          <p:attrName>style.visibility</p:attrName>
                                        </p:attrNameLst>
                                      </p:cBhvr>
                                      <p:to>
                                        <p:strVal val="visible"/>
                                      </p:to>
                                    </p:set>
                                    <p:anim calcmode="lin" valueType="num">
                                      <p:cBhvr additive="base">
                                        <p:cTn id="116" dur="1000" fill="hold"/>
                                        <p:tgtEl>
                                          <p:spTgt spid="77"/>
                                        </p:tgtEl>
                                        <p:attrNameLst>
                                          <p:attrName>ppt_x</p:attrName>
                                        </p:attrNameLst>
                                      </p:cBhvr>
                                      <p:tavLst>
                                        <p:tav tm="0">
                                          <p:val>
                                            <p:strVal val="1+#ppt_w/2"/>
                                          </p:val>
                                        </p:tav>
                                        <p:tav tm="100000">
                                          <p:val>
                                            <p:strVal val="#ppt_x"/>
                                          </p:val>
                                        </p:tav>
                                      </p:tavLst>
                                    </p:anim>
                                    <p:anim calcmode="lin" valueType="num">
                                      <p:cBhvr additive="base">
                                        <p:cTn id="117" dur="10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9" grpId="0"/>
      <p:bldP spid="72" grpId="0" bldLvl="0" animBg="1"/>
      <p:bldP spid="73" grpId="0" bldLvl="0" animBg="1"/>
      <p:bldP spid="74" grpId="0" bldLvl="0" animBg="1"/>
      <p:bldP spid="75" grpId="0" bldLvl="0" animBg="1"/>
      <p:bldP spid="76" grpId="0"/>
      <p:bldP spid="77" grpId="0"/>
      <p:bldP spid="78" grpId="0"/>
      <p:bldP spid="79" grpId="0"/>
      <p:bldP spid="88" grpId="0" bldLvl="0" animBg="1"/>
      <p:bldP spid="88" grpId="1" bldLvl="0" animBg="1"/>
      <p:bldP spid="88" grpId="2" bldLvl="0" animBg="1"/>
      <p:bldP spid="89" grpId="0" bldLvl="0" animBg="1"/>
      <p:bldP spid="89" grpId="1" bldLvl="0" animBg="1"/>
      <p:bldP spid="89" grpId="2" bldLvl="0" animBg="1"/>
      <p:bldP spid="90" grpId="0" bldLvl="0" animBg="1"/>
      <p:bldP spid="90" grpId="1" bldLvl="0" animBg="1"/>
      <p:bldP spid="90" grpId="2" bldLvl="0" animBg="1"/>
      <p:bldP spid="91" grpId="0" bldLvl="0" animBg="1"/>
      <p:bldP spid="91" grpId="1" bldLvl="0" animBg="1"/>
      <p:bldP spid="91" grpId="2"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4686" y="-70287"/>
            <a:ext cx="2871407" cy="1721287"/>
            <a:chOff x="6157655" y="2286372"/>
            <a:chExt cx="2871407" cy="1721287"/>
          </a:xfrm>
        </p:grpSpPr>
        <p:pic>
          <p:nvPicPr>
            <p:cNvPr id="36" name="图片 35"/>
            <p:cNvPicPr>
              <a:picLocks noChangeAspect="1"/>
            </p:cNvPicPr>
            <p:nvPr/>
          </p:nvPicPr>
          <p:blipFill>
            <a:blip r:embed="rId1"/>
            <a:srcRect t="55896"/>
            <a:stretch>
              <a:fillRect/>
            </a:stretch>
          </p:blipFill>
          <p:spPr>
            <a:xfrm>
              <a:off x="6157655" y="3582778"/>
              <a:ext cx="2871407" cy="212555"/>
            </a:xfrm>
            <a:prstGeom prst="rect">
              <a:avLst/>
            </a:prstGeom>
          </p:spPr>
        </p:pic>
        <p:sp>
          <p:nvSpPr>
            <p:cNvPr id="37" name="矩形 36"/>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38" name="图片 37"/>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39" name="文本框 38"/>
          <p:cNvSpPr txBox="1"/>
          <p:nvPr/>
        </p:nvSpPr>
        <p:spPr>
          <a:xfrm>
            <a:off x="430286" y="528746"/>
            <a:ext cx="902811"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smtClean="0"/>
              <a:t>对策</a:t>
            </a:r>
            <a:endParaRPr lang="zh-CN" altLang="en-US" sz="2800"/>
          </a:p>
        </p:txBody>
      </p:sp>
      <p:sp>
        <p:nvSpPr>
          <p:cNvPr id="40" name="椭圆 39"/>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973991" y="1710034"/>
            <a:ext cx="564830" cy="56483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800" b="1">
                <a:solidFill>
                  <a:srgbClr val="F45921"/>
                </a:solidFill>
              </a:rPr>
              <a:t>1</a:t>
            </a:r>
            <a:endParaRPr lang="zh-CN" altLang="en-US" sz="2800" b="1">
              <a:solidFill>
                <a:srgbClr val="F45921"/>
              </a:solidFill>
            </a:endParaRPr>
          </a:p>
        </p:txBody>
      </p:sp>
      <p:sp>
        <p:nvSpPr>
          <p:cNvPr id="22" name="矩形 21"/>
          <p:cNvSpPr/>
          <p:nvPr/>
        </p:nvSpPr>
        <p:spPr>
          <a:xfrm>
            <a:off x="1727819" y="1639145"/>
            <a:ext cx="9724483" cy="3323987"/>
          </a:xfrm>
          <a:prstGeom prst="rect">
            <a:avLst/>
          </a:prstGeom>
        </p:spPr>
        <p:txBody>
          <a:bodyPr wrap="square">
            <a:spAutoFit/>
          </a:bodyPr>
          <a:lstStyle/>
          <a:p>
            <a:pPr>
              <a:lnSpc>
                <a:spcPct val="150000"/>
              </a:lnSpc>
            </a:pPr>
            <a:r>
              <a:rPr lang="zh-CN" altLang="en-US" sz="2800" b="1" smtClean="0">
                <a:solidFill>
                  <a:srgbClr val="002060"/>
                </a:solidFill>
                <a:latin typeface="微软雅黑" panose="020B0503020204020204" charset="-122"/>
                <a:ea typeface="微软雅黑" panose="020B0503020204020204" charset="-122"/>
              </a:rPr>
              <a:t>培养学生对史料的解读方法和运用</a:t>
            </a:r>
            <a:br>
              <a:rPr lang="zh-CN" altLang="en-US" sz="2800" b="1" smtClean="0">
                <a:solidFill>
                  <a:srgbClr val="002060"/>
                </a:solidFill>
              </a:rPr>
            </a:br>
            <a:r>
              <a:rPr lang="zh-CN" altLang="en-US" sz="2800" b="1" smtClean="0">
                <a:solidFill>
                  <a:srgbClr val="002060"/>
                </a:solidFill>
                <a:latin typeface="微软雅黑" panose="020B0503020204020204" charset="-122"/>
              </a:rPr>
              <a:t>　　</a:t>
            </a:r>
            <a:r>
              <a:rPr lang="zh-CN" altLang="en-US" sz="2800" b="1" smtClean="0">
                <a:solidFill>
                  <a:srgbClr val="002060"/>
                </a:solidFill>
                <a:latin typeface="楷体" panose="02010609060101010101" pitchFamily="49" charset="-122"/>
                <a:ea typeface="楷体" panose="02010609060101010101" pitchFamily="49" charset="-122"/>
              </a:rPr>
              <a:t>历史教师要通过研究不同类型史料在初中历史课堂教学中的运用策略，构建基于主题的史料研习课堂教学策略，并通过大量的教学实例来解决当时学生的学习困惑，从而制订出基于史料研习的初中历史学业评价标准。</a:t>
            </a:r>
            <a:endParaRPr lang="zh-CN" altLang="en-US" sz="2800" b="1">
              <a:solidFill>
                <a:srgbClr val="002060"/>
              </a:solidFill>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750"/>
                                        <p:tgtEl>
                                          <p:spTgt spid="40"/>
                                        </p:tgtEl>
                                      </p:cBhvr>
                                    </p:animEffect>
                                  </p:childTnLst>
                                </p:cTn>
                              </p:par>
                              <p:par>
                                <p:cTn id="14" presetID="42" presetClass="path" presetSubtype="0" decel="30000" fill="hold" grpId="1" nodeType="withEffect">
                                  <p:stCondLst>
                                    <p:cond delay="0"/>
                                  </p:stCondLst>
                                  <p:childTnLst>
                                    <p:animMotion origin="layout" path="M 8.33333E-07 -0.03981 L 8.33333E-07 0.14815" pathEditMode="relative" rAng="0" ptsTypes="AA">
                                      <p:cBhvr>
                                        <p:cTn id="15" dur="750" spd="-100000" fill="hold"/>
                                        <p:tgtEl>
                                          <p:spTgt spid="40"/>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07 -0.03981 L 8.33333E-07 -1.48148E-06" pathEditMode="relative" rAng="0" ptsTypes="AA">
                                      <p:cBhvr>
                                        <p:cTn id="17" dur="750" fill="hold"/>
                                        <p:tgtEl>
                                          <p:spTgt spid="40"/>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750"/>
                                        <p:tgtEl>
                                          <p:spTgt spid="41"/>
                                        </p:tgtEl>
                                      </p:cBhvr>
                                    </p:animEffect>
                                  </p:childTnLst>
                                </p:cTn>
                              </p:par>
                              <p:par>
                                <p:cTn id="21" presetID="42" presetClass="path" presetSubtype="0" decel="30000" fill="hold" grpId="1" nodeType="withEffect">
                                  <p:stCondLst>
                                    <p:cond delay="150"/>
                                  </p:stCondLst>
                                  <p:childTnLst>
                                    <p:animMotion origin="layout" path="M -3.75E-06 -0.03981 L -3.75E-06 0.14815" pathEditMode="relative" rAng="0" ptsTypes="AA">
                                      <p:cBhvr>
                                        <p:cTn id="22" dur="750" spd="-100000" fill="hold"/>
                                        <p:tgtEl>
                                          <p:spTgt spid="41"/>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06 -0.03981 L -3.75E-06 -1.48148E-06" pathEditMode="relative" rAng="0" ptsTypes="AA">
                                      <p:cBhvr>
                                        <p:cTn id="24" dur="750" fill="hold"/>
                                        <p:tgtEl>
                                          <p:spTgt spid="41"/>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50"/>
                                        <p:tgtEl>
                                          <p:spTgt spid="42"/>
                                        </p:tgtEl>
                                      </p:cBhvr>
                                    </p:animEffect>
                                  </p:childTnLst>
                                </p:cTn>
                              </p:par>
                              <p:par>
                                <p:cTn id="28" presetID="42" presetClass="path" presetSubtype="0" decel="30000" fill="hold" grpId="1" nodeType="withEffect">
                                  <p:stCondLst>
                                    <p:cond delay="300"/>
                                  </p:stCondLst>
                                  <p:childTnLst>
                                    <p:animMotion origin="layout" path="M 1.66667E-06 -0.03981 L 1.66667E-06 0.14815" pathEditMode="relative" rAng="0" ptsTypes="AA">
                                      <p:cBhvr>
                                        <p:cTn id="29" dur="750" spd="-100000" fill="hold"/>
                                        <p:tgtEl>
                                          <p:spTgt spid="42"/>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06 -0.03981 L 1.66667E-06 -1.48148E-06" pathEditMode="relative" rAng="0" ptsTypes="AA">
                                      <p:cBhvr>
                                        <p:cTn id="31" dur="750" fill="hold"/>
                                        <p:tgtEl>
                                          <p:spTgt spid="42"/>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750"/>
                                        <p:tgtEl>
                                          <p:spTgt spid="43"/>
                                        </p:tgtEl>
                                      </p:cBhvr>
                                    </p:animEffect>
                                  </p:childTnLst>
                                </p:cTn>
                              </p:par>
                              <p:par>
                                <p:cTn id="35" presetID="42" presetClass="path" presetSubtype="0" decel="30000" fill="hold" grpId="1" nodeType="withEffect">
                                  <p:stCondLst>
                                    <p:cond delay="450"/>
                                  </p:stCondLst>
                                  <p:childTnLst>
                                    <p:animMotion origin="layout" path="M -2.91667E-06 -0.03981 L -2.91667E-06 0.14815" pathEditMode="relative" rAng="0" ptsTypes="AA">
                                      <p:cBhvr>
                                        <p:cTn id="36" dur="750" spd="-100000" fill="hold"/>
                                        <p:tgtEl>
                                          <p:spTgt spid="43"/>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06 -0.03981 L -2.91667E-06 -1.48148E-06" pathEditMode="relative" rAng="0" ptsTypes="AA">
                                      <p:cBhvr>
                                        <p:cTn id="38" dur="750" fill="hold"/>
                                        <p:tgtEl>
                                          <p:spTgt spid="43"/>
                                        </p:tgtEl>
                                        <p:attrNameLst>
                                          <p:attrName>ppt_x</p:attrName>
                                          <p:attrName>ppt_y</p:attrName>
                                        </p:attrNameLst>
                                      </p:cBhvr>
                                      <p:rCtr x="0" y="1991"/>
                                    </p:animMotion>
                                  </p:childTnLst>
                                </p:cTn>
                              </p:par>
                              <p:par>
                                <p:cTn id="39" presetID="53" presetClass="entr" presetSubtype="16"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anim calcmode="lin" valueType="num">
                                      <p:cBhvr>
                                        <p:cTn id="44" dur="500" fill="hold"/>
                                        <p:tgtEl>
                                          <p:spTgt spid="67"/>
                                        </p:tgtEl>
                                        <p:attrNameLst>
                                          <p:attrName>ppt_x</p:attrName>
                                        </p:attrNameLst>
                                      </p:cBhvr>
                                      <p:tavLst>
                                        <p:tav tm="0">
                                          <p:val>
                                            <p:fltVal val="0.5"/>
                                          </p:val>
                                        </p:tav>
                                        <p:tav tm="100000">
                                          <p:val>
                                            <p:strVal val="#ppt_x"/>
                                          </p:val>
                                        </p:tav>
                                      </p:tavLst>
                                    </p:anim>
                                    <p:anim calcmode="lin" valueType="num">
                                      <p:cBhvr>
                                        <p:cTn id="45" dur="500" fill="hold"/>
                                        <p:tgtEl>
                                          <p:spTgt spid="67"/>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animBg="1"/>
      <p:bldP spid="40" grpId="1" bldLvl="0" animBg="1"/>
      <p:bldP spid="40" grpId="2" bldLvl="0" animBg="1"/>
      <p:bldP spid="41" grpId="0" bldLvl="0" animBg="1"/>
      <p:bldP spid="41" grpId="1" bldLvl="0" animBg="1"/>
      <p:bldP spid="41" grpId="2" bldLvl="0" animBg="1"/>
      <p:bldP spid="42" grpId="0" bldLvl="0" animBg="1"/>
      <p:bldP spid="42" grpId="1" bldLvl="0" animBg="1"/>
      <p:bldP spid="42" grpId="2" bldLvl="0" animBg="1"/>
      <p:bldP spid="43" grpId="0" bldLvl="0" animBg="1"/>
      <p:bldP spid="43" grpId="1" bldLvl="0" animBg="1"/>
      <p:bldP spid="43" grpId="2" bldLvl="0" animBg="1"/>
      <p:bldP spid="67" grpId="0" bldLvl="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p:nvPr/>
        </p:nvGrpSpPr>
        <p:grpSpPr>
          <a:xfrm>
            <a:off x="-24686" y="-70287"/>
            <a:ext cx="2871407" cy="1721287"/>
            <a:chOff x="6157655" y="2286372"/>
            <a:chExt cx="2871407" cy="1721287"/>
          </a:xfrm>
        </p:grpSpPr>
        <p:pic>
          <p:nvPicPr>
            <p:cNvPr id="36" name="图片 35"/>
            <p:cNvPicPr>
              <a:picLocks noChangeAspect="1"/>
            </p:cNvPicPr>
            <p:nvPr/>
          </p:nvPicPr>
          <p:blipFill>
            <a:blip r:embed="rId1"/>
            <a:srcRect t="55896"/>
            <a:stretch>
              <a:fillRect/>
            </a:stretch>
          </p:blipFill>
          <p:spPr>
            <a:xfrm>
              <a:off x="6157655" y="3582778"/>
              <a:ext cx="2871407" cy="212555"/>
            </a:xfrm>
            <a:prstGeom prst="rect">
              <a:avLst/>
            </a:prstGeom>
          </p:spPr>
        </p:pic>
        <p:sp>
          <p:nvSpPr>
            <p:cNvPr id="37" name="矩形 36"/>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38" name="图片 37"/>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39" name="文本框 38"/>
          <p:cNvSpPr txBox="1"/>
          <p:nvPr/>
        </p:nvSpPr>
        <p:spPr>
          <a:xfrm>
            <a:off x="430286" y="528746"/>
            <a:ext cx="902811"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smtClean="0"/>
              <a:t>对策</a:t>
            </a:r>
            <a:endParaRPr lang="zh-CN" altLang="en-US" sz="2800"/>
          </a:p>
        </p:txBody>
      </p:sp>
      <p:sp>
        <p:nvSpPr>
          <p:cNvPr id="40" name="椭圆 39"/>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028617" y="1698883"/>
            <a:ext cx="564830" cy="56483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800" b="1">
                <a:solidFill>
                  <a:srgbClr val="F45921"/>
                </a:solidFill>
              </a:rPr>
              <a:t>2</a:t>
            </a:r>
            <a:endParaRPr lang="zh-CN" altLang="en-US" sz="2800" b="1">
              <a:solidFill>
                <a:srgbClr val="F45921"/>
              </a:solidFill>
            </a:endParaRPr>
          </a:p>
        </p:txBody>
      </p:sp>
      <p:sp>
        <p:nvSpPr>
          <p:cNvPr id="22" name="矩形 21"/>
          <p:cNvSpPr/>
          <p:nvPr/>
        </p:nvSpPr>
        <p:spPr>
          <a:xfrm>
            <a:off x="1727819" y="1639145"/>
            <a:ext cx="9724483" cy="5262979"/>
          </a:xfrm>
          <a:prstGeom prst="rect">
            <a:avLst/>
          </a:prstGeom>
        </p:spPr>
        <p:txBody>
          <a:bodyPr wrap="square">
            <a:spAutoFit/>
          </a:bodyPr>
          <a:lstStyle/>
          <a:p>
            <a:pPr>
              <a:lnSpc>
                <a:spcPct val="150000"/>
              </a:lnSpc>
            </a:pPr>
            <a:r>
              <a:rPr lang="zh-CN" altLang="en-US" sz="2800" b="1" smtClean="0">
                <a:solidFill>
                  <a:srgbClr val="0070C0"/>
                </a:solidFill>
                <a:latin typeface="微软雅黑" panose="020B0503020204020204" charset="-122"/>
                <a:ea typeface="微软雅黑" panose="020B0503020204020204" charset="-122"/>
              </a:rPr>
              <a:t>构建符合初中学生学情的史料阅读读本</a:t>
            </a:r>
            <a:br>
              <a:rPr lang="zh-CN" altLang="en-US" sz="2800" b="1" smtClean="0">
                <a:solidFill>
                  <a:srgbClr val="0070C0"/>
                </a:solidFill>
                <a:latin typeface="微软雅黑" panose="020B0503020204020204" charset="-122"/>
                <a:ea typeface="微软雅黑" panose="020B0503020204020204" charset="-122"/>
              </a:rPr>
            </a:br>
            <a:r>
              <a:rPr lang="zh-CN" altLang="en-US" sz="2800" b="1" smtClean="0">
                <a:solidFill>
                  <a:srgbClr val="0070C0"/>
                </a:solidFill>
                <a:latin typeface="微软雅黑" panose="020B0503020204020204" charset="-122"/>
                <a:ea typeface="微软雅黑" panose="020B0503020204020204" charset="-122"/>
              </a:rPr>
              <a:t>　　</a:t>
            </a:r>
            <a:r>
              <a:rPr lang="zh-CN" altLang="en-US" sz="2800" b="1" smtClean="0">
                <a:solidFill>
                  <a:srgbClr val="0070C0"/>
                </a:solidFill>
                <a:latin typeface="楷体" panose="02010609060101010101" pitchFamily="49" charset="-122"/>
                <a:ea typeface="楷体" panose="02010609060101010101" pitchFamily="49" charset="-122"/>
              </a:rPr>
              <a:t>新课程的实施，需要历史教师尤为注重课程资源的开发和利用。一线的历史教师可以结合自己的教学实际，根据</a:t>
            </a:r>
            <a:r>
              <a:rPr lang="en-US" altLang="zh-CN" sz="2800" b="1" smtClean="0">
                <a:solidFill>
                  <a:srgbClr val="0070C0"/>
                </a:solidFill>
                <a:latin typeface="楷体" panose="02010609060101010101" pitchFamily="49" charset="-122"/>
                <a:ea typeface="楷体" panose="02010609060101010101" pitchFamily="49" charset="-122"/>
              </a:rPr>
              <a:t>《</a:t>
            </a:r>
            <a:r>
              <a:rPr lang="zh-CN" altLang="en-US" sz="2800" b="1" smtClean="0">
                <a:solidFill>
                  <a:srgbClr val="0070C0"/>
                </a:solidFill>
                <a:latin typeface="楷体" panose="02010609060101010101" pitchFamily="49" charset="-122"/>
                <a:ea typeface="楷体" panose="02010609060101010101" pitchFamily="49" charset="-122"/>
              </a:rPr>
              <a:t>课程标准</a:t>
            </a:r>
            <a:r>
              <a:rPr lang="en-US" altLang="zh-CN" sz="2800" b="1" smtClean="0">
                <a:solidFill>
                  <a:srgbClr val="0070C0"/>
                </a:solidFill>
                <a:latin typeface="楷体" panose="02010609060101010101" pitchFamily="49" charset="-122"/>
                <a:ea typeface="楷体" panose="02010609060101010101" pitchFamily="49" charset="-122"/>
              </a:rPr>
              <a:t>》</a:t>
            </a:r>
            <a:r>
              <a:rPr lang="zh-CN" altLang="en-US" sz="2800" b="1" smtClean="0">
                <a:solidFill>
                  <a:srgbClr val="0070C0"/>
                </a:solidFill>
                <a:latin typeface="楷体" panose="02010609060101010101" pitchFamily="49" charset="-122"/>
                <a:ea typeface="楷体" panose="02010609060101010101" pitchFamily="49" charset="-122"/>
              </a:rPr>
              <a:t>课程目标的要求，结合</a:t>
            </a:r>
            <a:r>
              <a:rPr lang="en-US" altLang="zh-CN" sz="2800" b="1" smtClean="0">
                <a:solidFill>
                  <a:srgbClr val="0070C0"/>
                </a:solidFill>
                <a:latin typeface="楷体" panose="02010609060101010101" pitchFamily="49" charset="-122"/>
                <a:ea typeface="楷体" panose="02010609060101010101" pitchFamily="49" charset="-122"/>
              </a:rPr>
              <a:t>2022</a:t>
            </a:r>
            <a:r>
              <a:rPr lang="zh-CN" altLang="en-US" sz="2800" b="1" smtClean="0">
                <a:solidFill>
                  <a:srgbClr val="0070C0"/>
                </a:solidFill>
                <a:latin typeface="楷体" panose="02010609060101010101" pitchFamily="49" charset="-122"/>
                <a:ea typeface="楷体" panose="02010609060101010101" pitchFamily="49" charset="-122"/>
              </a:rPr>
              <a:t>年版统编初中历史教材的教学要求，开发一些符合初中生认知能力的“学材”式初中历史课外阅读的史料研习读本，以拓展初中生课外阅读的广度和深度。</a:t>
            </a:r>
            <a:endParaRPr lang="zh-CN" altLang="en-US" sz="2800" b="1" smtClean="0">
              <a:solidFill>
                <a:srgbClr val="0070C0"/>
              </a:solidFill>
              <a:latin typeface="楷体" panose="02010609060101010101" pitchFamily="49" charset="-122"/>
              <a:ea typeface="楷体" panose="02010609060101010101" pitchFamily="49" charset="-122"/>
            </a:endParaRPr>
          </a:p>
          <a:p>
            <a:pPr>
              <a:lnSpc>
                <a:spcPct val="150000"/>
              </a:lnSpc>
            </a:pPr>
            <a:endParaRPr lang="zh-CN" altLang="en-US" sz="2800" b="1">
              <a:solidFill>
                <a:srgbClr val="002060"/>
              </a:solidFill>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750"/>
                                        <p:tgtEl>
                                          <p:spTgt spid="40"/>
                                        </p:tgtEl>
                                      </p:cBhvr>
                                    </p:animEffect>
                                  </p:childTnLst>
                                </p:cTn>
                              </p:par>
                              <p:par>
                                <p:cTn id="14" presetID="42" presetClass="path" presetSubtype="0" decel="30000" fill="hold" grpId="1" nodeType="withEffect">
                                  <p:stCondLst>
                                    <p:cond delay="0"/>
                                  </p:stCondLst>
                                  <p:childTnLst>
                                    <p:animMotion origin="layout" path="M 8.33333E-07 -0.03981 L 8.33333E-07 0.14815" pathEditMode="relative" rAng="0" ptsTypes="AA">
                                      <p:cBhvr>
                                        <p:cTn id="15" dur="750" spd="-100000" fill="hold"/>
                                        <p:tgtEl>
                                          <p:spTgt spid="40"/>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07 -0.03981 L 8.33333E-07 -1.48148E-06" pathEditMode="relative" rAng="0" ptsTypes="AA">
                                      <p:cBhvr>
                                        <p:cTn id="17" dur="750" fill="hold"/>
                                        <p:tgtEl>
                                          <p:spTgt spid="40"/>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750"/>
                                        <p:tgtEl>
                                          <p:spTgt spid="41"/>
                                        </p:tgtEl>
                                      </p:cBhvr>
                                    </p:animEffect>
                                  </p:childTnLst>
                                </p:cTn>
                              </p:par>
                              <p:par>
                                <p:cTn id="21" presetID="42" presetClass="path" presetSubtype="0" decel="30000" fill="hold" grpId="1" nodeType="withEffect">
                                  <p:stCondLst>
                                    <p:cond delay="150"/>
                                  </p:stCondLst>
                                  <p:childTnLst>
                                    <p:animMotion origin="layout" path="M -3.75E-06 -0.03981 L -3.75E-06 0.14815" pathEditMode="relative" rAng="0" ptsTypes="AA">
                                      <p:cBhvr>
                                        <p:cTn id="22" dur="750" spd="-100000" fill="hold"/>
                                        <p:tgtEl>
                                          <p:spTgt spid="41"/>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06 -0.03981 L -3.75E-06 -1.48148E-06" pathEditMode="relative" rAng="0" ptsTypes="AA">
                                      <p:cBhvr>
                                        <p:cTn id="24" dur="750" fill="hold"/>
                                        <p:tgtEl>
                                          <p:spTgt spid="41"/>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50"/>
                                        <p:tgtEl>
                                          <p:spTgt spid="42"/>
                                        </p:tgtEl>
                                      </p:cBhvr>
                                    </p:animEffect>
                                  </p:childTnLst>
                                </p:cTn>
                              </p:par>
                              <p:par>
                                <p:cTn id="28" presetID="42" presetClass="path" presetSubtype="0" decel="30000" fill="hold" grpId="1" nodeType="withEffect">
                                  <p:stCondLst>
                                    <p:cond delay="300"/>
                                  </p:stCondLst>
                                  <p:childTnLst>
                                    <p:animMotion origin="layout" path="M 1.66667E-06 -0.03981 L 1.66667E-06 0.14815" pathEditMode="relative" rAng="0" ptsTypes="AA">
                                      <p:cBhvr>
                                        <p:cTn id="29" dur="750" spd="-100000" fill="hold"/>
                                        <p:tgtEl>
                                          <p:spTgt spid="42"/>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06 -0.03981 L 1.66667E-06 -1.48148E-06" pathEditMode="relative" rAng="0" ptsTypes="AA">
                                      <p:cBhvr>
                                        <p:cTn id="31" dur="750" fill="hold"/>
                                        <p:tgtEl>
                                          <p:spTgt spid="42"/>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750"/>
                                        <p:tgtEl>
                                          <p:spTgt spid="43"/>
                                        </p:tgtEl>
                                      </p:cBhvr>
                                    </p:animEffect>
                                  </p:childTnLst>
                                </p:cTn>
                              </p:par>
                              <p:par>
                                <p:cTn id="35" presetID="42" presetClass="path" presetSubtype="0" decel="30000" fill="hold" grpId="1" nodeType="withEffect">
                                  <p:stCondLst>
                                    <p:cond delay="450"/>
                                  </p:stCondLst>
                                  <p:childTnLst>
                                    <p:animMotion origin="layout" path="M -2.91667E-06 -0.03981 L -2.91667E-06 0.14815" pathEditMode="relative" rAng="0" ptsTypes="AA">
                                      <p:cBhvr>
                                        <p:cTn id="36" dur="750" spd="-100000" fill="hold"/>
                                        <p:tgtEl>
                                          <p:spTgt spid="43"/>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06 -0.03981 L -2.91667E-06 -1.48148E-06" pathEditMode="relative" rAng="0" ptsTypes="AA">
                                      <p:cBhvr>
                                        <p:cTn id="38" dur="750" fill="hold"/>
                                        <p:tgtEl>
                                          <p:spTgt spid="43"/>
                                        </p:tgtEl>
                                        <p:attrNameLst>
                                          <p:attrName>ppt_x</p:attrName>
                                          <p:attrName>ppt_y</p:attrName>
                                        </p:attrNameLst>
                                      </p:cBhvr>
                                      <p:rCtr x="0" y="1991"/>
                                    </p:animMotion>
                                  </p:childTnLst>
                                </p:cTn>
                              </p:par>
                              <p:par>
                                <p:cTn id="39" presetID="53" presetClass="entr" presetSubtype="16"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500" fill="hold"/>
                                        <p:tgtEl>
                                          <p:spTgt spid="69"/>
                                        </p:tgtEl>
                                        <p:attrNameLst>
                                          <p:attrName>ppt_w</p:attrName>
                                        </p:attrNameLst>
                                      </p:cBhvr>
                                      <p:tavLst>
                                        <p:tav tm="0">
                                          <p:val>
                                            <p:fltVal val="0"/>
                                          </p:val>
                                        </p:tav>
                                        <p:tav tm="100000">
                                          <p:val>
                                            <p:strVal val="#ppt_w"/>
                                          </p:val>
                                        </p:tav>
                                      </p:tavLst>
                                    </p:anim>
                                    <p:anim calcmode="lin" valueType="num">
                                      <p:cBhvr>
                                        <p:cTn id="42" dur="500" fill="hold"/>
                                        <p:tgtEl>
                                          <p:spTgt spid="69"/>
                                        </p:tgtEl>
                                        <p:attrNameLst>
                                          <p:attrName>ppt_h</p:attrName>
                                        </p:attrNameLst>
                                      </p:cBhvr>
                                      <p:tavLst>
                                        <p:tav tm="0">
                                          <p:val>
                                            <p:fltVal val="0"/>
                                          </p:val>
                                        </p:tav>
                                        <p:tav tm="100000">
                                          <p:val>
                                            <p:strVal val="#ppt_h"/>
                                          </p:val>
                                        </p:tav>
                                      </p:tavLst>
                                    </p:anim>
                                    <p:animEffect transition="in" filter="fade">
                                      <p:cBhvr>
                                        <p:cTn id="43" dur="500"/>
                                        <p:tgtEl>
                                          <p:spTgt spid="69"/>
                                        </p:tgtEl>
                                      </p:cBhvr>
                                    </p:animEffect>
                                    <p:anim calcmode="lin" valueType="num">
                                      <p:cBhvr>
                                        <p:cTn id="44" dur="500" fill="hold"/>
                                        <p:tgtEl>
                                          <p:spTgt spid="69"/>
                                        </p:tgtEl>
                                        <p:attrNameLst>
                                          <p:attrName>ppt_x</p:attrName>
                                        </p:attrNameLst>
                                      </p:cBhvr>
                                      <p:tavLst>
                                        <p:tav tm="0">
                                          <p:val>
                                            <p:fltVal val="0.5"/>
                                          </p:val>
                                        </p:tav>
                                        <p:tav tm="100000">
                                          <p:val>
                                            <p:strVal val="#ppt_x"/>
                                          </p:val>
                                        </p:tav>
                                      </p:tavLst>
                                    </p:anim>
                                    <p:anim calcmode="lin" valueType="num">
                                      <p:cBhvr>
                                        <p:cTn id="45" dur="500" fill="hold"/>
                                        <p:tgtEl>
                                          <p:spTgt spid="69"/>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animBg="1"/>
      <p:bldP spid="40" grpId="1" bldLvl="0" animBg="1"/>
      <p:bldP spid="40" grpId="2" bldLvl="0" animBg="1"/>
      <p:bldP spid="41" grpId="0" bldLvl="0" animBg="1"/>
      <p:bldP spid="41" grpId="1" bldLvl="0" animBg="1"/>
      <p:bldP spid="41" grpId="2" bldLvl="0" animBg="1"/>
      <p:bldP spid="42" grpId="0" bldLvl="0" animBg="1"/>
      <p:bldP spid="42" grpId="1" bldLvl="0" animBg="1"/>
      <p:bldP spid="42" grpId="2" bldLvl="0" animBg="1"/>
      <p:bldP spid="43" grpId="0" bldLvl="0" animBg="1"/>
      <p:bldP spid="43" grpId="1" bldLvl="0" animBg="1"/>
      <p:bldP spid="43" grpId="2" bldLvl="0" animBg="1"/>
      <p:bldP spid="69" grpId="0" bldLvl="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992745"/>
            <a:ext cx="12192000" cy="2872509"/>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666441" y="3325777"/>
            <a:ext cx="3842067" cy="769441"/>
          </a:xfrm>
          <a:prstGeom prst="rect">
            <a:avLst/>
          </a:prstGeom>
          <a:noFill/>
        </p:spPr>
        <p:txBody>
          <a:bodyPr wrap="square" rtlCol="0">
            <a:spAutoFit/>
          </a:bodyPr>
          <a:lstStyle/>
          <a:p>
            <a:r>
              <a:rPr lang="zh-CN" altLang="en-US" sz="4400" b="1" spc="600" smtClean="0">
                <a:solidFill>
                  <a:schemeClr val="bg1"/>
                </a:solidFill>
                <a:latin typeface="微软雅黑" panose="020B0503020204020204" charset="-122"/>
                <a:ea typeface="微软雅黑" panose="020B0503020204020204" charset="-122"/>
              </a:rPr>
              <a:t>概念解读</a:t>
            </a:r>
            <a:endParaRPr lang="zh-CN" altLang="en-US" sz="4400" b="1" spc="60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0" y="2023097"/>
            <a:ext cx="12192001" cy="1446550"/>
            <a:chOff x="0" y="2023097"/>
            <a:chExt cx="12192001" cy="1446550"/>
          </a:xfrm>
        </p:grpSpPr>
        <p:sp>
          <p:nvSpPr>
            <p:cNvPr id="10" name="矩形 9"/>
            <p:cNvSpPr/>
            <p:nvPr/>
          </p:nvSpPr>
          <p:spPr>
            <a:xfrm>
              <a:off x="2346037" y="2475346"/>
              <a:ext cx="9845964" cy="5420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2475346"/>
              <a:ext cx="1380836" cy="5420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27753" y="2494178"/>
              <a:ext cx="757122" cy="523220"/>
            </a:xfrm>
            <a:prstGeom prst="rect">
              <a:avLst/>
            </a:prstGeom>
            <a:noFill/>
          </p:spPr>
          <p:txBody>
            <a:bodyPr wrap="square" rtlCol="0">
              <a:spAutoFit/>
            </a:bodyPr>
            <a:lstStyle/>
            <a:p>
              <a:r>
                <a:rPr lang="zh-CN" altLang="en-US" sz="2800" spc="300">
                  <a:solidFill>
                    <a:srgbClr val="084772"/>
                  </a:solidFill>
                  <a:latin typeface="微软雅黑" panose="020B0503020204020204" charset="-122"/>
                  <a:ea typeface="微软雅黑" panose="020B0503020204020204" charset="-122"/>
                </a:rPr>
                <a:t>第</a:t>
              </a:r>
              <a:endParaRPr lang="zh-CN" altLang="en-US" sz="2800" b="1" spc="300">
                <a:solidFill>
                  <a:srgbClr val="084772"/>
                </a:solidFill>
                <a:latin typeface="微软雅黑" panose="020B0503020204020204" charset="-122"/>
                <a:ea typeface="微软雅黑" panose="020B0503020204020204" charset="-122"/>
              </a:endParaRPr>
            </a:p>
          </p:txBody>
        </p:sp>
        <p:sp>
          <p:nvSpPr>
            <p:cNvPr id="14" name="文本框 13"/>
            <p:cNvSpPr txBox="1"/>
            <p:nvPr/>
          </p:nvSpPr>
          <p:spPr>
            <a:xfrm>
              <a:off x="2447895" y="2485661"/>
              <a:ext cx="1135813" cy="523220"/>
            </a:xfrm>
            <a:prstGeom prst="rect">
              <a:avLst/>
            </a:prstGeom>
            <a:noFill/>
          </p:spPr>
          <p:txBody>
            <a:bodyPr wrap="square" rtlCol="0">
              <a:spAutoFit/>
            </a:bodyPr>
            <a:lstStyle/>
            <a:p>
              <a:r>
                <a:rPr lang="zh-CN" altLang="en-US" sz="2800" spc="300">
                  <a:solidFill>
                    <a:srgbClr val="084772"/>
                  </a:solidFill>
                  <a:latin typeface="微软雅黑" panose="020B0503020204020204" charset="-122"/>
                  <a:ea typeface="微软雅黑" panose="020B0503020204020204" charset="-122"/>
                </a:rPr>
                <a:t>部分</a:t>
              </a:r>
              <a:endParaRPr lang="zh-CN" altLang="en-US" sz="2800" b="1" spc="300">
                <a:solidFill>
                  <a:srgbClr val="084772"/>
                </a:solidFill>
                <a:latin typeface="微软雅黑" panose="020B0503020204020204" charset="-122"/>
                <a:ea typeface="微软雅黑" panose="020B0503020204020204" charset="-122"/>
              </a:endParaRPr>
            </a:p>
          </p:txBody>
        </p:sp>
        <p:sp>
          <p:nvSpPr>
            <p:cNvPr id="15" name="文本框 14"/>
            <p:cNvSpPr txBox="1"/>
            <p:nvPr/>
          </p:nvSpPr>
          <p:spPr>
            <a:xfrm>
              <a:off x="1422919" y="2023097"/>
              <a:ext cx="757122" cy="1446550"/>
            </a:xfrm>
            <a:prstGeom prst="rect">
              <a:avLst/>
            </a:prstGeom>
            <a:noFill/>
          </p:spPr>
          <p:txBody>
            <a:bodyPr wrap="square" rtlCol="0">
              <a:spAutoFit/>
            </a:bodyPr>
            <a:lstStyle/>
            <a:p>
              <a:r>
                <a:rPr lang="en-US" altLang="zh-CN" sz="8800" b="1" spc="300">
                  <a:solidFill>
                    <a:schemeClr val="bg1"/>
                  </a:solidFill>
                  <a:latin typeface="微软雅黑" panose="020B0503020204020204" charset="-122"/>
                  <a:ea typeface="微软雅黑" panose="020B0503020204020204" charset="-122"/>
                </a:rPr>
                <a:t>1</a:t>
              </a:r>
              <a:endParaRPr lang="zh-CN" altLang="en-US" sz="8800" b="1" spc="300">
                <a:solidFill>
                  <a:schemeClr val="bg1"/>
                </a:solidFill>
                <a:latin typeface="微软雅黑" panose="020B0503020204020204" charset="-122"/>
                <a:ea typeface="微软雅黑" panose="020B0503020204020204" charset="-122"/>
              </a:endParaRPr>
            </a:p>
          </p:txBody>
        </p:sp>
      </p:grpSp>
      <p:sp>
        <p:nvSpPr>
          <p:cNvPr id="16" name="文本框 15"/>
          <p:cNvSpPr txBox="1"/>
          <p:nvPr/>
        </p:nvSpPr>
        <p:spPr>
          <a:xfrm>
            <a:off x="8983218" y="4195787"/>
            <a:ext cx="2936905" cy="418191"/>
          </a:xfrm>
          <a:prstGeom prst="rect">
            <a:avLst/>
          </a:prstGeom>
          <a:noFill/>
        </p:spPr>
        <p:txBody>
          <a:bodyPr wrap="square" rtlCol="0">
            <a:spAutoFit/>
          </a:bodyPr>
          <a:lstStyle/>
          <a:p>
            <a:pPr>
              <a:lnSpc>
                <a:spcPct val="150000"/>
              </a:lnSpc>
            </a:pPr>
            <a:r>
              <a:rPr lang="zh-CN" altLang="en-US" sz="1600" b="1" spc="300" smtClean="0">
                <a:solidFill>
                  <a:schemeClr val="bg1"/>
                </a:solidFill>
                <a:latin typeface="微软雅黑" panose="020B0503020204020204" charset="-122"/>
                <a:ea typeface="微软雅黑" panose="020B0503020204020204" charset="-122"/>
              </a:rPr>
              <a:t>概念与课程目标</a:t>
            </a:r>
            <a:endParaRPr lang="zh-CN" altLang="en-US" sz="1600" b="1" spc="300">
              <a:solidFill>
                <a:schemeClr val="bg1"/>
              </a:solidFill>
              <a:latin typeface="微软雅黑" panose="020B0503020204020204" charset="-122"/>
              <a:ea typeface="微软雅黑" panose="020B0503020204020204" charset="-122"/>
            </a:endParaRPr>
          </a:p>
        </p:txBody>
      </p:sp>
      <p:sp>
        <p:nvSpPr>
          <p:cNvPr id="18" name="矩形 17"/>
          <p:cNvSpPr/>
          <p:nvPr/>
        </p:nvSpPr>
        <p:spPr>
          <a:xfrm>
            <a:off x="868092" y="386366"/>
            <a:ext cx="2993128" cy="923330"/>
          </a:xfrm>
          <a:prstGeom prst="rect">
            <a:avLst/>
          </a:prstGeom>
          <a:noFill/>
          <a:effectLst>
            <a:outerShdw blurRad="1016000" dist="1244600" dir="17340000" sx="200000" sy="200000" algn="ctr" rotWithShape="0">
              <a:srgbClr val="000000">
                <a:alpha val="18000"/>
              </a:srgbClr>
            </a:outerShdw>
          </a:effectLst>
        </p:spPr>
        <p:txBody>
          <a:bodyPr wrap="none" lIns="91440" tIns="45720" rIns="91440" bIns="45720">
            <a:spAutoFit/>
            <a:scene3d>
              <a:camera prst="orthographicFront"/>
              <a:lightRig rig="soft" dir="tl"/>
            </a:scene3d>
            <a:sp3d contourW="25400" prstMaterial="matte">
              <a:bevelT w="25400" h="55880" prst="artDeco"/>
              <a:contourClr>
                <a:schemeClr val="accent2">
                  <a:tint val="20000"/>
                </a:schemeClr>
              </a:contourClr>
            </a:sp3d>
          </a:bodyPr>
          <a:lstStyle/>
          <a:p>
            <a:pPr algn="ctr"/>
            <a:r>
              <a:rPr lang="zh-CN" altLang="en-US" sz="5400" b="1" i="1" cap="none" spc="50" smtClean="0">
                <a:ln w="11430"/>
                <a:solidFill>
                  <a:srgbClr val="FF0000"/>
                </a:solidFill>
                <a:effectLst>
                  <a:outerShdw blurRad="76200" dist="50800" dir="5400000" algn="tl" rotWithShape="0">
                    <a:srgbClr val="000000">
                      <a:alpha val="65000"/>
                    </a:srgbClr>
                  </a:outerShdw>
                </a:effectLst>
              </a:rPr>
              <a:t>时空观念</a:t>
            </a:r>
            <a:endParaRPr lang="zh-CN" altLang="en-US" sz="5400" b="1" i="1" cap="none" spc="5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900" decel="100000" fill="hold"/>
                                        <p:tgtEl>
                                          <p:spTgt spid="1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p:nvPr/>
        </p:nvGrpSpPr>
        <p:grpSpPr>
          <a:xfrm>
            <a:off x="-24686" y="-70287"/>
            <a:ext cx="2871407" cy="1721287"/>
            <a:chOff x="6157655" y="2286372"/>
            <a:chExt cx="2871407" cy="1721287"/>
          </a:xfrm>
        </p:grpSpPr>
        <p:pic>
          <p:nvPicPr>
            <p:cNvPr id="36" name="图片 35"/>
            <p:cNvPicPr>
              <a:picLocks noChangeAspect="1"/>
            </p:cNvPicPr>
            <p:nvPr/>
          </p:nvPicPr>
          <p:blipFill>
            <a:blip r:embed="rId1"/>
            <a:srcRect t="55896"/>
            <a:stretch>
              <a:fillRect/>
            </a:stretch>
          </p:blipFill>
          <p:spPr>
            <a:xfrm>
              <a:off x="6157655" y="3582778"/>
              <a:ext cx="2871407" cy="212555"/>
            </a:xfrm>
            <a:prstGeom prst="rect">
              <a:avLst/>
            </a:prstGeom>
          </p:spPr>
        </p:pic>
        <p:sp>
          <p:nvSpPr>
            <p:cNvPr id="37" name="矩形 36"/>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38" name="图片 37"/>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39" name="文本框 38"/>
          <p:cNvSpPr txBox="1"/>
          <p:nvPr/>
        </p:nvSpPr>
        <p:spPr>
          <a:xfrm>
            <a:off x="430286" y="528746"/>
            <a:ext cx="902811"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smtClean="0"/>
              <a:t>对策</a:t>
            </a:r>
            <a:endParaRPr lang="zh-CN" altLang="en-US" sz="2800"/>
          </a:p>
        </p:txBody>
      </p:sp>
      <p:sp>
        <p:nvSpPr>
          <p:cNvPr id="40" name="椭圆 39"/>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1110063" y="1772565"/>
            <a:ext cx="564830" cy="56483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800" b="1">
                <a:solidFill>
                  <a:srgbClr val="F45921"/>
                </a:solidFill>
              </a:rPr>
              <a:t>3</a:t>
            </a:r>
            <a:endParaRPr lang="zh-CN" altLang="en-US" sz="2800" b="1">
              <a:solidFill>
                <a:srgbClr val="F45921"/>
              </a:solidFill>
            </a:endParaRPr>
          </a:p>
        </p:txBody>
      </p:sp>
      <p:sp>
        <p:nvSpPr>
          <p:cNvPr id="22" name="矩形 21"/>
          <p:cNvSpPr/>
          <p:nvPr/>
        </p:nvSpPr>
        <p:spPr>
          <a:xfrm>
            <a:off x="1761273" y="1706053"/>
            <a:ext cx="9724483" cy="3970318"/>
          </a:xfrm>
          <a:prstGeom prst="rect">
            <a:avLst/>
          </a:prstGeom>
        </p:spPr>
        <p:txBody>
          <a:bodyPr wrap="square">
            <a:spAutoFit/>
          </a:bodyPr>
          <a:lstStyle/>
          <a:p>
            <a:pPr>
              <a:lnSpc>
                <a:spcPct val="150000"/>
              </a:lnSpc>
            </a:pPr>
            <a:r>
              <a:rPr lang="zh-CN" altLang="en-US" sz="2800" b="1" smtClean="0">
                <a:latin typeface="微软雅黑" panose="020B0503020204020204" charset="-122"/>
                <a:ea typeface="微软雅黑" panose="020B0503020204020204" charset="-122"/>
              </a:rPr>
              <a:t>把史料研习与信息技术进行深度融合</a:t>
            </a:r>
            <a:br>
              <a:rPr lang="zh-CN" altLang="en-US" sz="2800" smtClean="0"/>
            </a:br>
            <a:r>
              <a:rPr lang="zh-CN" altLang="en-US" sz="2800" smtClean="0">
                <a:latin typeface="微软雅黑" panose="020B0503020204020204" charset="-122"/>
              </a:rPr>
              <a:t>　　</a:t>
            </a:r>
            <a:r>
              <a:rPr lang="zh-CN" altLang="en-US" sz="2800" smtClean="0">
                <a:latin typeface="楷体" panose="02010609060101010101" pitchFamily="49" charset="-122"/>
                <a:ea typeface="楷体" panose="02010609060101010101" pitchFamily="49" charset="-122"/>
              </a:rPr>
              <a:t>网络教育是目前教育发展的一个趋势，我们要与时俱进，要适应新时代发展的要求，借助信息技术的力量开发学生感兴趣的史料研习的信息平台，使我们的资源具有开放性、共享性，利于学生自主、合作、探究学习。</a:t>
            </a:r>
            <a:endParaRPr lang="zh-CN" altLang="en-US" sz="2800" smtClean="0">
              <a:latin typeface="楷体" panose="02010609060101010101" pitchFamily="49" charset="-122"/>
              <a:ea typeface="楷体" panose="02010609060101010101" pitchFamily="49" charset="-122"/>
            </a:endParaRPr>
          </a:p>
          <a:p>
            <a:pPr>
              <a:lnSpc>
                <a:spcPct val="150000"/>
              </a:lnSpc>
            </a:pPr>
            <a:endParaRPr lang="zh-CN" altLang="en-US" sz="2800" b="1">
              <a:solidFill>
                <a:srgbClr val="002060"/>
              </a:solidFill>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750"/>
                                        <p:tgtEl>
                                          <p:spTgt spid="40"/>
                                        </p:tgtEl>
                                      </p:cBhvr>
                                    </p:animEffect>
                                  </p:childTnLst>
                                </p:cTn>
                              </p:par>
                              <p:par>
                                <p:cTn id="14" presetID="42" presetClass="path" presetSubtype="0" decel="30000" fill="hold" grpId="1" nodeType="withEffect">
                                  <p:stCondLst>
                                    <p:cond delay="0"/>
                                  </p:stCondLst>
                                  <p:childTnLst>
                                    <p:animMotion origin="layout" path="M 8.33333E-07 -0.03981 L 8.33333E-07 0.14815" pathEditMode="relative" rAng="0" ptsTypes="AA">
                                      <p:cBhvr>
                                        <p:cTn id="15" dur="750" spd="-100000" fill="hold"/>
                                        <p:tgtEl>
                                          <p:spTgt spid="40"/>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07 -0.03981 L 8.33333E-07 -1.48148E-06" pathEditMode="relative" rAng="0" ptsTypes="AA">
                                      <p:cBhvr>
                                        <p:cTn id="17" dur="750" fill="hold"/>
                                        <p:tgtEl>
                                          <p:spTgt spid="40"/>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750"/>
                                        <p:tgtEl>
                                          <p:spTgt spid="41"/>
                                        </p:tgtEl>
                                      </p:cBhvr>
                                    </p:animEffect>
                                  </p:childTnLst>
                                </p:cTn>
                              </p:par>
                              <p:par>
                                <p:cTn id="21" presetID="42" presetClass="path" presetSubtype="0" decel="30000" fill="hold" grpId="1" nodeType="withEffect">
                                  <p:stCondLst>
                                    <p:cond delay="150"/>
                                  </p:stCondLst>
                                  <p:childTnLst>
                                    <p:animMotion origin="layout" path="M -3.75E-06 -0.03981 L -3.75E-06 0.14815" pathEditMode="relative" rAng="0" ptsTypes="AA">
                                      <p:cBhvr>
                                        <p:cTn id="22" dur="750" spd="-100000" fill="hold"/>
                                        <p:tgtEl>
                                          <p:spTgt spid="41"/>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06 -0.03981 L -3.75E-06 -1.48148E-06" pathEditMode="relative" rAng="0" ptsTypes="AA">
                                      <p:cBhvr>
                                        <p:cTn id="24" dur="750" fill="hold"/>
                                        <p:tgtEl>
                                          <p:spTgt spid="41"/>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50"/>
                                        <p:tgtEl>
                                          <p:spTgt spid="42"/>
                                        </p:tgtEl>
                                      </p:cBhvr>
                                    </p:animEffect>
                                  </p:childTnLst>
                                </p:cTn>
                              </p:par>
                              <p:par>
                                <p:cTn id="28" presetID="42" presetClass="path" presetSubtype="0" decel="30000" fill="hold" grpId="1" nodeType="withEffect">
                                  <p:stCondLst>
                                    <p:cond delay="300"/>
                                  </p:stCondLst>
                                  <p:childTnLst>
                                    <p:animMotion origin="layout" path="M 1.66667E-06 -0.03981 L 1.66667E-06 0.14815" pathEditMode="relative" rAng="0" ptsTypes="AA">
                                      <p:cBhvr>
                                        <p:cTn id="29" dur="750" spd="-100000" fill="hold"/>
                                        <p:tgtEl>
                                          <p:spTgt spid="42"/>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06 -0.03981 L 1.66667E-06 -1.48148E-06" pathEditMode="relative" rAng="0" ptsTypes="AA">
                                      <p:cBhvr>
                                        <p:cTn id="31" dur="750" fill="hold"/>
                                        <p:tgtEl>
                                          <p:spTgt spid="42"/>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750"/>
                                        <p:tgtEl>
                                          <p:spTgt spid="43"/>
                                        </p:tgtEl>
                                      </p:cBhvr>
                                    </p:animEffect>
                                  </p:childTnLst>
                                </p:cTn>
                              </p:par>
                              <p:par>
                                <p:cTn id="35" presetID="42" presetClass="path" presetSubtype="0" decel="30000" fill="hold" grpId="1" nodeType="withEffect">
                                  <p:stCondLst>
                                    <p:cond delay="450"/>
                                  </p:stCondLst>
                                  <p:childTnLst>
                                    <p:animMotion origin="layout" path="M -2.91667E-06 -0.03981 L -2.91667E-06 0.14815" pathEditMode="relative" rAng="0" ptsTypes="AA">
                                      <p:cBhvr>
                                        <p:cTn id="36" dur="750" spd="-100000" fill="hold"/>
                                        <p:tgtEl>
                                          <p:spTgt spid="43"/>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06 -0.03981 L -2.91667E-06 -1.48148E-06" pathEditMode="relative" rAng="0" ptsTypes="AA">
                                      <p:cBhvr>
                                        <p:cTn id="38" dur="750" fill="hold"/>
                                        <p:tgtEl>
                                          <p:spTgt spid="43"/>
                                        </p:tgtEl>
                                        <p:attrNameLst>
                                          <p:attrName>ppt_x</p:attrName>
                                          <p:attrName>ppt_y</p:attrName>
                                        </p:attrNameLst>
                                      </p:cBhvr>
                                      <p:rCtr x="0" y="1991"/>
                                    </p:animMotion>
                                  </p:childTnLst>
                                </p:cTn>
                              </p:par>
                              <p:par>
                                <p:cTn id="39" presetID="53" presetClass="entr" presetSubtype="16"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anim calcmode="lin" valueType="num">
                                      <p:cBhvr>
                                        <p:cTn id="44" dur="500" fill="hold"/>
                                        <p:tgtEl>
                                          <p:spTgt spid="68"/>
                                        </p:tgtEl>
                                        <p:attrNameLst>
                                          <p:attrName>ppt_x</p:attrName>
                                        </p:attrNameLst>
                                      </p:cBhvr>
                                      <p:tavLst>
                                        <p:tav tm="0">
                                          <p:val>
                                            <p:fltVal val="0.5"/>
                                          </p:val>
                                        </p:tav>
                                        <p:tav tm="100000">
                                          <p:val>
                                            <p:strVal val="#ppt_x"/>
                                          </p:val>
                                        </p:tav>
                                      </p:tavLst>
                                    </p:anim>
                                    <p:anim calcmode="lin" valueType="num">
                                      <p:cBhvr>
                                        <p:cTn id="45" dur="500" fill="hold"/>
                                        <p:tgtEl>
                                          <p:spTgt spid="68"/>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animBg="1"/>
      <p:bldP spid="40" grpId="1" bldLvl="0" animBg="1"/>
      <p:bldP spid="40" grpId="2" bldLvl="0" animBg="1"/>
      <p:bldP spid="41" grpId="0" bldLvl="0" animBg="1"/>
      <p:bldP spid="41" grpId="1" bldLvl="0" animBg="1"/>
      <p:bldP spid="41" grpId="2" bldLvl="0" animBg="1"/>
      <p:bldP spid="42" grpId="0" bldLvl="0" animBg="1"/>
      <p:bldP spid="42" grpId="1" bldLvl="0" animBg="1"/>
      <p:bldP spid="42" grpId="2" bldLvl="0" animBg="1"/>
      <p:bldP spid="43" grpId="0" bldLvl="0" animBg="1"/>
      <p:bldP spid="43" grpId="1" bldLvl="0" animBg="1"/>
      <p:bldP spid="43" grpId="2" bldLvl="0" animBg="1"/>
      <p:bldP spid="68" grpId="0" bldLvl="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p:nvPr/>
        </p:nvGrpSpPr>
        <p:grpSpPr>
          <a:xfrm>
            <a:off x="-24686" y="-70287"/>
            <a:ext cx="2871407" cy="1721287"/>
            <a:chOff x="6157655" y="2286372"/>
            <a:chExt cx="2871407" cy="1721287"/>
          </a:xfrm>
        </p:grpSpPr>
        <p:pic>
          <p:nvPicPr>
            <p:cNvPr id="36" name="图片 35"/>
            <p:cNvPicPr>
              <a:picLocks noChangeAspect="1"/>
            </p:cNvPicPr>
            <p:nvPr/>
          </p:nvPicPr>
          <p:blipFill>
            <a:blip r:embed="rId1"/>
            <a:srcRect t="55896"/>
            <a:stretch>
              <a:fillRect/>
            </a:stretch>
          </p:blipFill>
          <p:spPr>
            <a:xfrm>
              <a:off x="6157655" y="3582778"/>
              <a:ext cx="2871407" cy="212555"/>
            </a:xfrm>
            <a:prstGeom prst="rect">
              <a:avLst/>
            </a:prstGeom>
          </p:spPr>
        </p:pic>
        <p:sp>
          <p:nvSpPr>
            <p:cNvPr id="37" name="矩形 36"/>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38" name="图片 37"/>
            <p:cNvPicPr>
              <a:picLocks noChangeAspect="1"/>
            </p:cNvPicPr>
            <p:nvPr/>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39" name="文本框 38"/>
          <p:cNvSpPr txBox="1"/>
          <p:nvPr/>
        </p:nvSpPr>
        <p:spPr>
          <a:xfrm>
            <a:off x="430286" y="528746"/>
            <a:ext cx="902811"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smtClean="0"/>
              <a:t>对策</a:t>
            </a:r>
            <a:endParaRPr lang="zh-CN" altLang="en-US" sz="2800"/>
          </a:p>
        </p:txBody>
      </p:sp>
      <p:sp>
        <p:nvSpPr>
          <p:cNvPr id="40" name="椭圆 39"/>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1081668" y="1761415"/>
            <a:ext cx="564830" cy="56483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800" b="1">
                <a:solidFill>
                  <a:srgbClr val="F45921"/>
                </a:solidFill>
              </a:rPr>
              <a:t>4</a:t>
            </a:r>
            <a:endParaRPr lang="zh-CN" altLang="en-US" sz="2800" b="1">
              <a:solidFill>
                <a:srgbClr val="F45921"/>
              </a:solidFill>
            </a:endParaRPr>
          </a:p>
        </p:txBody>
      </p:sp>
      <p:sp>
        <p:nvSpPr>
          <p:cNvPr id="22" name="矩形 21"/>
          <p:cNvSpPr/>
          <p:nvPr/>
        </p:nvSpPr>
        <p:spPr>
          <a:xfrm>
            <a:off x="1727819" y="1639145"/>
            <a:ext cx="9724483" cy="3970318"/>
          </a:xfrm>
          <a:prstGeom prst="rect">
            <a:avLst/>
          </a:prstGeom>
        </p:spPr>
        <p:txBody>
          <a:bodyPr wrap="square">
            <a:spAutoFit/>
          </a:bodyPr>
          <a:lstStyle/>
          <a:p>
            <a:pPr>
              <a:lnSpc>
                <a:spcPct val="150000"/>
              </a:lnSpc>
            </a:pPr>
            <a:r>
              <a:rPr lang="zh-CN" altLang="en-US" sz="2800" b="1" smtClean="0">
                <a:solidFill>
                  <a:srgbClr val="002060"/>
                </a:solidFill>
                <a:latin typeface="微软雅黑" panose="020B0503020204020204" charset="-122"/>
                <a:ea typeface="微软雅黑" panose="020B0503020204020204" charset="-122"/>
              </a:rPr>
              <a:t>拓展获得史料的途径，加深对史料的理解</a:t>
            </a:r>
            <a:endParaRPr lang="en-US" altLang="zh-CN" sz="2800" b="1" smtClean="0">
              <a:solidFill>
                <a:srgbClr val="002060"/>
              </a:solidFill>
              <a:latin typeface="微软雅黑" panose="020B0503020204020204" charset="-122"/>
              <a:ea typeface="微软雅黑" panose="020B0503020204020204" charset="-122"/>
            </a:endParaRPr>
          </a:p>
          <a:p>
            <a:pPr>
              <a:lnSpc>
                <a:spcPct val="150000"/>
              </a:lnSpc>
            </a:pPr>
            <a:r>
              <a:rPr lang="zh-CN" altLang="en-US" sz="2800" b="1" smtClean="0">
                <a:solidFill>
                  <a:srgbClr val="002060"/>
                </a:solidFill>
                <a:latin typeface="楷体" panose="02010609060101010101" pitchFamily="49" charset="-122"/>
                <a:ea typeface="楷体" panose="02010609060101010101" pitchFamily="49" charset="-122"/>
              </a:rPr>
              <a:t>（一</a:t>
            </a:r>
            <a:r>
              <a:rPr lang="en-US" altLang="zh-CN" sz="2800" b="1" smtClean="0">
                <a:solidFill>
                  <a:srgbClr val="002060"/>
                </a:solidFill>
                <a:latin typeface="楷体" panose="02010609060101010101" pitchFamily="49" charset="-122"/>
                <a:ea typeface="楷体" panose="02010609060101010101" pitchFamily="49" charset="-122"/>
              </a:rPr>
              <a:t>)</a:t>
            </a:r>
            <a:r>
              <a:rPr lang="zh-CN" altLang="en-US" sz="2800" b="1" smtClean="0">
                <a:solidFill>
                  <a:srgbClr val="002060"/>
                </a:solidFill>
                <a:latin typeface="楷体" panose="02010609060101010101" pitchFamily="49" charset="-122"/>
                <a:ea typeface="楷体" panose="02010609060101010101" pitchFamily="49" charset="-122"/>
              </a:rPr>
              <a:t>从教科书中搜集史料</a:t>
            </a:r>
            <a:endParaRPr lang="en-US" altLang="zh-CN" sz="2800" b="1" smtClean="0">
              <a:solidFill>
                <a:srgbClr val="002060"/>
              </a:solidFill>
              <a:latin typeface="楷体" panose="02010609060101010101" pitchFamily="49" charset="-122"/>
              <a:ea typeface="楷体" panose="02010609060101010101" pitchFamily="49" charset="-122"/>
            </a:endParaRPr>
          </a:p>
          <a:p>
            <a:pPr>
              <a:lnSpc>
                <a:spcPct val="150000"/>
              </a:lnSpc>
            </a:pPr>
            <a:r>
              <a:rPr lang="en-US" altLang="zh-CN" sz="2800" b="1" smtClean="0">
                <a:solidFill>
                  <a:srgbClr val="002060"/>
                </a:solidFill>
                <a:latin typeface="楷体" panose="02010609060101010101" pitchFamily="49" charset="-122"/>
                <a:ea typeface="楷体" panose="02010609060101010101" pitchFamily="49" charset="-122"/>
              </a:rPr>
              <a:t> (</a:t>
            </a:r>
            <a:r>
              <a:rPr lang="zh-CN" altLang="en-US" sz="2800" b="1" smtClean="0">
                <a:solidFill>
                  <a:srgbClr val="002060"/>
                </a:solidFill>
                <a:latin typeface="楷体" panose="02010609060101010101" pitchFamily="49" charset="-122"/>
                <a:ea typeface="楷体" panose="02010609060101010101" pitchFamily="49" charset="-122"/>
              </a:rPr>
              <a:t>二</a:t>
            </a:r>
            <a:r>
              <a:rPr lang="en-US" altLang="zh-CN" sz="2800" b="1" smtClean="0">
                <a:solidFill>
                  <a:srgbClr val="002060"/>
                </a:solidFill>
                <a:latin typeface="楷体" panose="02010609060101010101" pitchFamily="49" charset="-122"/>
                <a:ea typeface="楷体" panose="02010609060101010101" pitchFamily="49" charset="-122"/>
              </a:rPr>
              <a:t>)</a:t>
            </a:r>
            <a:r>
              <a:rPr lang="zh-CN" altLang="en-US" sz="2800" b="1" smtClean="0">
                <a:solidFill>
                  <a:srgbClr val="002060"/>
                </a:solidFill>
                <a:latin typeface="楷体" panose="02010609060101010101" pitchFamily="49" charset="-122"/>
                <a:ea typeface="楷体" panose="02010609060101010101" pitchFamily="49" charset="-122"/>
              </a:rPr>
              <a:t>从历史专业著作中搜集史料</a:t>
            </a:r>
            <a:endParaRPr lang="en-US" altLang="zh-CN" sz="2800" b="1" smtClean="0">
              <a:solidFill>
                <a:srgbClr val="002060"/>
              </a:solidFill>
              <a:latin typeface="楷体" panose="02010609060101010101" pitchFamily="49" charset="-122"/>
              <a:ea typeface="楷体" panose="02010609060101010101" pitchFamily="49" charset="-122"/>
            </a:endParaRPr>
          </a:p>
          <a:p>
            <a:pPr>
              <a:lnSpc>
                <a:spcPct val="150000"/>
              </a:lnSpc>
            </a:pPr>
            <a:r>
              <a:rPr lang="en-US" altLang="zh-CN" sz="2800" b="1" smtClean="0">
                <a:solidFill>
                  <a:srgbClr val="002060"/>
                </a:solidFill>
                <a:latin typeface="楷体" panose="02010609060101010101" pitchFamily="49" charset="-122"/>
                <a:ea typeface="楷体" panose="02010609060101010101" pitchFamily="49" charset="-122"/>
              </a:rPr>
              <a:t> (</a:t>
            </a:r>
            <a:r>
              <a:rPr lang="zh-CN" altLang="en-US" sz="2800" b="1" smtClean="0">
                <a:solidFill>
                  <a:srgbClr val="002060"/>
                </a:solidFill>
                <a:latin typeface="楷体" panose="02010609060101010101" pitchFamily="49" charset="-122"/>
                <a:ea typeface="楷体" panose="02010609060101010101" pitchFamily="49" charset="-122"/>
              </a:rPr>
              <a:t>三</a:t>
            </a:r>
            <a:r>
              <a:rPr lang="en-US" altLang="zh-CN" sz="2800" b="1" smtClean="0">
                <a:solidFill>
                  <a:srgbClr val="002060"/>
                </a:solidFill>
                <a:latin typeface="楷体" panose="02010609060101010101" pitchFamily="49" charset="-122"/>
                <a:ea typeface="楷体" panose="02010609060101010101" pitchFamily="49" charset="-122"/>
              </a:rPr>
              <a:t>)</a:t>
            </a:r>
            <a:r>
              <a:rPr lang="zh-CN" altLang="en-US" sz="2800" b="1" smtClean="0">
                <a:solidFill>
                  <a:srgbClr val="002060"/>
                </a:solidFill>
                <a:latin typeface="楷体" panose="02010609060101010101" pitchFamily="49" charset="-122"/>
                <a:ea typeface="楷体" panose="02010609060101010101" pitchFamily="49" charset="-122"/>
              </a:rPr>
              <a:t>从历史专业论文中搜集史料</a:t>
            </a:r>
            <a:endParaRPr lang="en-US" altLang="zh-CN" sz="2800" b="1" smtClean="0">
              <a:solidFill>
                <a:srgbClr val="002060"/>
              </a:solidFill>
              <a:latin typeface="楷体" panose="02010609060101010101" pitchFamily="49" charset="-122"/>
              <a:ea typeface="楷体" panose="02010609060101010101" pitchFamily="49" charset="-122"/>
            </a:endParaRPr>
          </a:p>
          <a:p>
            <a:pPr>
              <a:lnSpc>
                <a:spcPct val="150000"/>
              </a:lnSpc>
            </a:pPr>
            <a:r>
              <a:rPr lang="en-US" altLang="zh-CN" sz="2800" b="1" smtClean="0">
                <a:solidFill>
                  <a:srgbClr val="002060"/>
                </a:solidFill>
                <a:latin typeface="楷体" panose="02010609060101010101" pitchFamily="49" charset="-122"/>
                <a:ea typeface="楷体" panose="02010609060101010101" pitchFamily="49" charset="-122"/>
              </a:rPr>
              <a:t> (</a:t>
            </a:r>
            <a:r>
              <a:rPr lang="zh-CN" altLang="en-US" sz="2800" b="1" smtClean="0">
                <a:solidFill>
                  <a:srgbClr val="002060"/>
                </a:solidFill>
                <a:latin typeface="楷体" panose="02010609060101010101" pitchFamily="49" charset="-122"/>
                <a:ea typeface="楷体" panose="02010609060101010101" pitchFamily="49" charset="-122"/>
              </a:rPr>
              <a:t>四</a:t>
            </a:r>
            <a:r>
              <a:rPr lang="en-US" altLang="zh-CN" sz="2800" b="1" smtClean="0">
                <a:solidFill>
                  <a:srgbClr val="002060"/>
                </a:solidFill>
                <a:latin typeface="楷体" panose="02010609060101010101" pitchFamily="49" charset="-122"/>
                <a:ea typeface="楷体" panose="02010609060101010101" pitchFamily="49" charset="-122"/>
              </a:rPr>
              <a:t>)</a:t>
            </a:r>
            <a:r>
              <a:rPr lang="zh-CN" altLang="en-US" sz="2800" b="1" smtClean="0">
                <a:solidFill>
                  <a:srgbClr val="002060"/>
                </a:solidFill>
                <a:latin typeface="楷体" panose="02010609060101010101" pitchFamily="49" charset="-122"/>
                <a:ea typeface="楷体" panose="02010609060101010101" pitchFamily="49" charset="-122"/>
              </a:rPr>
              <a:t>从网络资源中搜集史料</a:t>
            </a:r>
            <a:endParaRPr lang="en-US" altLang="zh-CN" sz="2800" b="1" smtClean="0">
              <a:solidFill>
                <a:srgbClr val="002060"/>
              </a:solidFill>
              <a:latin typeface="楷体" panose="02010609060101010101" pitchFamily="49" charset="-122"/>
              <a:ea typeface="楷体" panose="02010609060101010101" pitchFamily="49" charset="-122"/>
            </a:endParaRPr>
          </a:p>
          <a:p>
            <a:pPr>
              <a:lnSpc>
                <a:spcPct val="150000"/>
              </a:lnSpc>
            </a:pPr>
            <a:r>
              <a:rPr lang="en-US" altLang="zh-CN" sz="2800" b="1" smtClean="0">
                <a:solidFill>
                  <a:srgbClr val="002060"/>
                </a:solidFill>
                <a:latin typeface="楷体" panose="02010609060101010101" pitchFamily="49" charset="-122"/>
                <a:ea typeface="楷体" panose="02010609060101010101" pitchFamily="49" charset="-122"/>
              </a:rPr>
              <a:t> (</a:t>
            </a:r>
            <a:r>
              <a:rPr lang="zh-CN" altLang="en-US" sz="2800" b="1" smtClean="0">
                <a:solidFill>
                  <a:srgbClr val="002060"/>
                </a:solidFill>
                <a:latin typeface="楷体" panose="02010609060101010101" pitchFamily="49" charset="-122"/>
                <a:ea typeface="楷体" panose="02010609060101010101" pitchFamily="49" charset="-122"/>
              </a:rPr>
              <a:t>五</a:t>
            </a:r>
            <a:r>
              <a:rPr lang="en-US" altLang="zh-CN" sz="2800" b="1" smtClean="0">
                <a:solidFill>
                  <a:srgbClr val="002060"/>
                </a:solidFill>
                <a:latin typeface="楷体" panose="02010609060101010101" pitchFamily="49" charset="-122"/>
                <a:ea typeface="楷体" panose="02010609060101010101" pitchFamily="49" charset="-122"/>
              </a:rPr>
              <a:t>)</a:t>
            </a:r>
            <a:r>
              <a:rPr lang="zh-CN" altLang="en-US" sz="2800" b="1" smtClean="0">
                <a:solidFill>
                  <a:srgbClr val="002060"/>
                </a:solidFill>
                <a:latin typeface="楷体" panose="02010609060101010101" pitchFamily="49" charset="-122"/>
                <a:ea typeface="楷体" panose="02010609060101010101" pitchFamily="49" charset="-122"/>
              </a:rPr>
              <a:t>从中考题中搜集史料</a:t>
            </a:r>
            <a:endParaRPr lang="zh-CN" altLang="en-US" sz="2800" b="1">
              <a:solidFill>
                <a:srgbClr val="002060"/>
              </a:solidFill>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750"/>
                                        <p:tgtEl>
                                          <p:spTgt spid="40"/>
                                        </p:tgtEl>
                                      </p:cBhvr>
                                    </p:animEffect>
                                  </p:childTnLst>
                                </p:cTn>
                              </p:par>
                              <p:par>
                                <p:cTn id="14" presetID="42" presetClass="path" presetSubtype="0" decel="30000" fill="hold" grpId="1" nodeType="withEffect">
                                  <p:stCondLst>
                                    <p:cond delay="0"/>
                                  </p:stCondLst>
                                  <p:childTnLst>
                                    <p:animMotion origin="layout" path="M 8.33333E-07 -0.03981 L 8.33333E-07 0.14815" pathEditMode="relative" rAng="0" ptsTypes="AA">
                                      <p:cBhvr>
                                        <p:cTn id="15" dur="750" spd="-100000" fill="hold"/>
                                        <p:tgtEl>
                                          <p:spTgt spid="40"/>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07 -0.03981 L 8.33333E-07 -1.48148E-06" pathEditMode="relative" rAng="0" ptsTypes="AA">
                                      <p:cBhvr>
                                        <p:cTn id="17" dur="750" fill="hold"/>
                                        <p:tgtEl>
                                          <p:spTgt spid="40"/>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750"/>
                                        <p:tgtEl>
                                          <p:spTgt spid="41"/>
                                        </p:tgtEl>
                                      </p:cBhvr>
                                    </p:animEffect>
                                  </p:childTnLst>
                                </p:cTn>
                              </p:par>
                              <p:par>
                                <p:cTn id="21" presetID="42" presetClass="path" presetSubtype="0" decel="30000" fill="hold" grpId="1" nodeType="withEffect">
                                  <p:stCondLst>
                                    <p:cond delay="150"/>
                                  </p:stCondLst>
                                  <p:childTnLst>
                                    <p:animMotion origin="layout" path="M -3.75E-06 -0.03981 L -3.75E-06 0.14815" pathEditMode="relative" rAng="0" ptsTypes="AA">
                                      <p:cBhvr>
                                        <p:cTn id="22" dur="750" spd="-100000" fill="hold"/>
                                        <p:tgtEl>
                                          <p:spTgt spid="41"/>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06 -0.03981 L -3.75E-06 -1.48148E-06" pathEditMode="relative" rAng="0" ptsTypes="AA">
                                      <p:cBhvr>
                                        <p:cTn id="24" dur="750" fill="hold"/>
                                        <p:tgtEl>
                                          <p:spTgt spid="41"/>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50"/>
                                        <p:tgtEl>
                                          <p:spTgt spid="42"/>
                                        </p:tgtEl>
                                      </p:cBhvr>
                                    </p:animEffect>
                                  </p:childTnLst>
                                </p:cTn>
                              </p:par>
                              <p:par>
                                <p:cTn id="28" presetID="42" presetClass="path" presetSubtype="0" decel="30000" fill="hold" grpId="1" nodeType="withEffect">
                                  <p:stCondLst>
                                    <p:cond delay="300"/>
                                  </p:stCondLst>
                                  <p:childTnLst>
                                    <p:animMotion origin="layout" path="M 1.66667E-06 -0.03981 L 1.66667E-06 0.14815" pathEditMode="relative" rAng="0" ptsTypes="AA">
                                      <p:cBhvr>
                                        <p:cTn id="29" dur="750" spd="-100000" fill="hold"/>
                                        <p:tgtEl>
                                          <p:spTgt spid="42"/>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06 -0.03981 L 1.66667E-06 -1.48148E-06" pathEditMode="relative" rAng="0" ptsTypes="AA">
                                      <p:cBhvr>
                                        <p:cTn id="31" dur="750" fill="hold"/>
                                        <p:tgtEl>
                                          <p:spTgt spid="42"/>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750"/>
                                        <p:tgtEl>
                                          <p:spTgt spid="43"/>
                                        </p:tgtEl>
                                      </p:cBhvr>
                                    </p:animEffect>
                                  </p:childTnLst>
                                </p:cTn>
                              </p:par>
                              <p:par>
                                <p:cTn id="35" presetID="42" presetClass="path" presetSubtype="0" decel="30000" fill="hold" grpId="1" nodeType="withEffect">
                                  <p:stCondLst>
                                    <p:cond delay="450"/>
                                  </p:stCondLst>
                                  <p:childTnLst>
                                    <p:animMotion origin="layout" path="M -2.91667E-06 -0.03981 L -2.91667E-06 0.14815" pathEditMode="relative" rAng="0" ptsTypes="AA">
                                      <p:cBhvr>
                                        <p:cTn id="36" dur="750" spd="-100000" fill="hold"/>
                                        <p:tgtEl>
                                          <p:spTgt spid="43"/>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06 -0.03981 L -2.91667E-06 -1.48148E-06" pathEditMode="relative" rAng="0" ptsTypes="AA">
                                      <p:cBhvr>
                                        <p:cTn id="38" dur="750" fill="hold"/>
                                        <p:tgtEl>
                                          <p:spTgt spid="43"/>
                                        </p:tgtEl>
                                        <p:attrNameLst>
                                          <p:attrName>ppt_x</p:attrName>
                                          <p:attrName>ppt_y</p:attrName>
                                        </p:attrNameLst>
                                      </p:cBhvr>
                                      <p:rCtr x="0" y="1991"/>
                                    </p:animMotion>
                                  </p:childTnLst>
                                </p:cTn>
                              </p:par>
                              <p:par>
                                <p:cTn id="39" presetID="53" presetClass="entr" presetSubtype="16"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anim calcmode="lin" valueType="num">
                                      <p:cBhvr>
                                        <p:cTn id="44" dur="500" fill="hold"/>
                                        <p:tgtEl>
                                          <p:spTgt spid="70"/>
                                        </p:tgtEl>
                                        <p:attrNameLst>
                                          <p:attrName>ppt_x</p:attrName>
                                        </p:attrNameLst>
                                      </p:cBhvr>
                                      <p:tavLst>
                                        <p:tav tm="0">
                                          <p:val>
                                            <p:fltVal val="0.5"/>
                                          </p:val>
                                        </p:tav>
                                        <p:tav tm="100000">
                                          <p:val>
                                            <p:strVal val="#ppt_x"/>
                                          </p:val>
                                        </p:tav>
                                      </p:tavLst>
                                    </p:anim>
                                    <p:anim calcmode="lin" valueType="num">
                                      <p:cBhvr>
                                        <p:cTn id="45" dur="500" fill="hold"/>
                                        <p:tgtEl>
                                          <p:spTgt spid="70"/>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animBg="1"/>
      <p:bldP spid="40" grpId="1" bldLvl="0" animBg="1"/>
      <p:bldP spid="40" grpId="2" bldLvl="0" animBg="1"/>
      <p:bldP spid="41" grpId="0" bldLvl="0" animBg="1"/>
      <p:bldP spid="41" grpId="1" bldLvl="0" animBg="1"/>
      <p:bldP spid="41" grpId="2" bldLvl="0" animBg="1"/>
      <p:bldP spid="42" grpId="0" bldLvl="0" animBg="1"/>
      <p:bldP spid="42" grpId="1" bldLvl="0" animBg="1"/>
      <p:bldP spid="42" grpId="2" bldLvl="0" animBg="1"/>
      <p:bldP spid="43" grpId="0" bldLvl="0" animBg="1"/>
      <p:bldP spid="43" grpId="1" bldLvl="0" animBg="1"/>
      <p:bldP spid="43" grpId="2" bldLvl="0" animBg="1"/>
      <p:bldP spid="70" grpId="0" bldLvl="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410547"/>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0" y="6447453"/>
            <a:ext cx="12192000" cy="410547"/>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593166" y="2673596"/>
            <a:ext cx="9005668" cy="3364345"/>
            <a:chOff x="1593163" y="1524094"/>
            <a:chExt cx="9005668" cy="3364345"/>
          </a:xfrm>
        </p:grpSpPr>
        <p:sp>
          <p:nvSpPr>
            <p:cNvPr id="20" name="矩形 19"/>
            <p:cNvSpPr/>
            <p:nvPr/>
          </p:nvSpPr>
          <p:spPr>
            <a:xfrm>
              <a:off x="2226538" y="2082191"/>
              <a:ext cx="7738918" cy="2248952"/>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03999" y="1590823"/>
              <a:ext cx="530620" cy="530620"/>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005335" y="1902033"/>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593163" y="1524094"/>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965456" y="4245190"/>
              <a:ext cx="530620" cy="530620"/>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0266792" y="4556400"/>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9854620" y="4178461"/>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913909" y="1823525"/>
              <a:ext cx="4364182" cy="410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3690050" y="3587354"/>
            <a:ext cx="5726305" cy="706755"/>
          </a:xfrm>
          <a:prstGeom prst="rect">
            <a:avLst/>
          </a:prstGeom>
          <a:noFill/>
        </p:spPr>
        <p:txBody>
          <a:bodyPr wrap="square" rtlCol="0">
            <a:spAutoFit/>
          </a:bodyPr>
          <a:lstStyle/>
          <a:p>
            <a:pPr algn="dist"/>
            <a:r>
              <a:rPr lang="zh-CN" altLang="en-US" sz="4000" b="1" dirty="0" smtClean="0">
                <a:solidFill>
                  <a:srgbClr val="084772"/>
                </a:solidFill>
                <a:latin typeface="微软雅黑" panose="020B0503020204020204" charset="-122"/>
                <a:ea typeface="微软雅黑" panose="020B0503020204020204" charset="-122"/>
              </a:rPr>
              <a:t>初中历史核心素养</a:t>
            </a:r>
            <a:endParaRPr lang="zh-CN" altLang="en-US" sz="4000" b="1" dirty="0">
              <a:solidFill>
                <a:srgbClr val="084772"/>
              </a:solidFill>
              <a:latin typeface="微软雅黑" panose="020B0503020204020204" charset="-122"/>
              <a:ea typeface="微软雅黑" panose="020B0503020204020204" charset="-122"/>
            </a:endParaRPr>
          </a:p>
        </p:txBody>
      </p:sp>
      <p:cxnSp>
        <p:nvCxnSpPr>
          <p:cNvPr id="33" name="直接连接符 32"/>
          <p:cNvCxnSpPr/>
          <p:nvPr/>
        </p:nvCxnSpPr>
        <p:spPr>
          <a:xfrm>
            <a:off x="4056955" y="4327209"/>
            <a:ext cx="4084782" cy="0"/>
          </a:xfrm>
          <a:prstGeom prst="line">
            <a:avLst/>
          </a:prstGeom>
          <a:ln w="19050">
            <a:solidFill>
              <a:srgbClr val="084772"/>
            </a:solidFill>
          </a:ln>
        </p:spPr>
        <p:style>
          <a:lnRef idx="1">
            <a:schemeClr val="accent1"/>
          </a:lnRef>
          <a:fillRef idx="0">
            <a:schemeClr val="accent1"/>
          </a:fillRef>
          <a:effectRef idx="0">
            <a:schemeClr val="accent1"/>
          </a:effectRef>
          <a:fontRef idx="minor">
            <a:schemeClr val="tx1"/>
          </a:fontRef>
        </p:style>
      </p:cxnSp>
      <p:sp>
        <p:nvSpPr>
          <p:cNvPr id="34" name="等腰三角形 33"/>
          <p:cNvSpPr/>
          <p:nvPr/>
        </p:nvSpPr>
        <p:spPr>
          <a:xfrm rot="10800000">
            <a:off x="5882454" y="4327209"/>
            <a:ext cx="427095" cy="368186"/>
          </a:xfrm>
          <a:prstGeom prst="triangle">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689915" y="2838030"/>
            <a:ext cx="4912609" cy="707886"/>
          </a:xfrm>
          <a:prstGeom prst="rect">
            <a:avLst/>
          </a:prstGeom>
          <a:noFill/>
        </p:spPr>
        <p:txBody>
          <a:bodyPr wrap="square" rtlCol="0">
            <a:spAutoFit/>
          </a:bodyPr>
          <a:lstStyle/>
          <a:p>
            <a:pPr algn="ctr"/>
            <a:r>
              <a:rPr lang="en-US" altLang="zh-CN" sz="2000" b="1" dirty="0" smtClean="0">
                <a:solidFill>
                  <a:srgbClr val="7030A0"/>
                </a:solidFill>
                <a:latin typeface="微软雅黑" panose="020B0503020204020204" charset="-122"/>
                <a:ea typeface="微软雅黑" panose="020B0503020204020204" charset="-122"/>
              </a:rPr>
              <a:t>2023</a:t>
            </a:r>
            <a:r>
              <a:rPr lang="zh-CN" altLang="en-US" sz="2000" b="1" dirty="0" smtClean="0">
                <a:solidFill>
                  <a:srgbClr val="7030A0"/>
                </a:solidFill>
                <a:latin typeface="微软雅黑" panose="020B0503020204020204" charset="-122"/>
                <a:ea typeface="微软雅黑" panose="020B0503020204020204" charset="-122"/>
              </a:rPr>
              <a:t>届中考历史学科核心素养专题解读</a:t>
            </a:r>
            <a:endParaRPr lang="en-US" altLang="zh-CN" sz="2000" b="1" dirty="0" smtClean="0">
              <a:solidFill>
                <a:srgbClr val="7030A0"/>
              </a:solidFill>
              <a:latin typeface="微软雅黑" panose="020B0503020204020204" charset="-122"/>
              <a:ea typeface="微软雅黑" panose="020B0503020204020204" charset="-122"/>
            </a:endParaRPr>
          </a:p>
          <a:p>
            <a:pPr algn="ctr"/>
            <a:r>
              <a:rPr lang="zh-CN" altLang="en-US" sz="2000" b="1" dirty="0" smtClean="0">
                <a:solidFill>
                  <a:srgbClr val="7030A0"/>
                </a:solidFill>
                <a:latin typeface="微软雅黑" panose="020B0503020204020204" charset="-122"/>
                <a:ea typeface="微软雅黑" panose="020B0503020204020204" charset="-122"/>
              </a:rPr>
              <a:t>课件（</a:t>
            </a:r>
            <a:r>
              <a:rPr lang="en-US" altLang="zh-CN" sz="2000" b="1" dirty="0" smtClean="0">
                <a:solidFill>
                  <a:srgbClr val="7030A0"/>
                </a:solidFill>
                <a:latin typeface="微软雅黑" panose="020B0503020204020204" charset="-122"/>
                <a:ea typeface="微软雅黑" panose="020B0503020204020204" charset="-122"/>
              </a:rPr>
              <a:t>2022</a:t>
            </a:r>
            <a:r>
              <a:rPr lang="zh-CN" altLang="en-US" sz="2000" b="1" dirty="0" smtClean="0">
                <a:solidFill>
                  <a:srgbClr val="7030A0"/>
                </a:solidFill>
                <a:latin typeface="微软雅黑" panose="020B0503020204020204" charset="-122"/>
                <a:ea typeface="微软雅黑" panose="020B0503020204020204" charset="-122"/>
              </a:rPr>
              <a:t>版新课标）</a:t>
            </a:r>
            <a:endParaRPr lang="zh-CN" altLang="en-US" sz="2000" b="1" dirty="0">
              <a:solidFill>
                <a:srgbClr val="7030A0"/>
              </a:solidFill>
              <a:latin typeface="微软雅黑" panose="020B0503020204020204" charset="-122"/>
              <a:ea typeface="微软雅黑" panose="020B0503020204020204" charset="-122"/>
            </a:endParaRPr>
          </a:p>
        </p:txBody>
      </p:sp>
      <p:pic>
        <p:nvPicPr>
          <p:cNvPr id="3" name="图片 2" descr="D:\学科网ps\logo\微信图片_20210819162915.jpg微信图片_20210819162915"/>
          <p:cNvPicPr>
            <a:picLocks noChangeAspect="1"/>
          </p:cNvPicPr>
          <p:nvPr/>
        </p:nvPicPr>
        <p:blipFill>
          <a:blip r:embed="rId1" cstate="print"/>
          <a:srcRect/>
          <a:stretch>
            <a:fillRect/>
          </a:stretch>
        </p:blipFill>
        <p:spPr>
          <a:xfrm>
            <a:off x="2492477" y="1150127"/>
            <a:ext cx="947276" cy="947539"/>
          </a:xfrm>
          <a:prstGeom prst="rect">
            <a:avLst/>
          </a:prstGeom>
        </p:spPr>
      </p:pic>
      <p:pic>
        <p:nvPicPr>
          <p:cNvPr id="1026" name="Picture 2"/>
          <p:cNvPicPr>
            <a:picLocks noChangeAspect="1" noChangeArrowheads="1"/>
          </p:cNvPicPr>
          <p:nvPr/>
        </p:nvPicPr>
        <p:blipFill>
          <a:blip r:embed="rId2" cstate="print">
            <a:lum bright="10000"/>
          </a:blip>
          <a:srcRect/>
          <a:stretch>
            <a:fillRect/>
          </a:stretch>
        </p:blipFill>
        <p:spPr bwMode="auto">
          <a:xfrm flipH="1">
            <a:off x="9674942" y="444756"/>
            <a:ext cx="1887793" cy="2310209"/>
          </a:xfrm>
          <a:prstGeom prst="rect">
            <a:avLst/>
          </a:prstGeom>
          <a:noFill/>
          <a:ln w="9525">
            <a:noFill/>
            <a:miter lim="800000"/>
            <a:headEnd/>
            <a:tailEnd/>
          </a:ln>
        </p:spPr>
      </p:pic>
      <p:sp>
        <p:nvSpPr>
          <p:cNvPr id="22" name="矩形 21"/>
          <p:cNvSpPr/>
          <p:nvPr/>
        </p:nvSpPr>
        <p:spPr>
          <a:xfrm>
            <a:off x="3665577" y="1169133"/>
            <a:ext cx="567014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solidFill>
                  <a:srgbClr val="FF0000"/>
                </a:solidFill>
                <a:effectLst>
                  <a:outerShdw blurRad="76200" dist="50800" dir="5400000" algn="tl" rotWithShape="0">
                    <a:srgbClr val="000000">
                      <a:alpha val="65000"/>
                    </a:srgbClr>
                  </a:outerShdw>
                </a:effectLst>
              </a:rPr>
              <a:t>专题</a:t>
            </a:r>
            <a:r>
              <a:rPr lang="en-US" altLang="zh-CN" sz="5400" b="1" cap="none" spc="50" dirty="0" smtClean="0">
                <a:ln w="11430"/>
                <a:solidFill>
                  <a:srgbClr val="FF0000"/>
                </a:solidFill>
                <a:effectLst>
                  <a:outerShdw blurRad="76200" dist="50800" dir="5400000" algn="tl" rotWithShape="0">
                    <a:srgbClr val="000000">
                      <a:alpha val="65000"/>
                    </a:srgbClr>
                  </a:outerShdw>
                </a:effectLst>
              </a:rPr>
              <a:t>03  </a:t>
            </a:r>
            <a:r>
              <a:rPr lang="zh-CN" altLang="en-US" sz="5400" b="1" cap="none" spc="50" dirty="0" smtClean="0">
                <a:ln w="11430"/>
                <a:solidFill>
                  <a:srgbClr val="FF0000"/>
                </a:solidFill>
                <a:effectLst>
                  <a:outerShdw blurRad="76200" dist="50800" dir="5400000" algn="tl" rotWithShape="0">
                    <a:srgbClr val="000000">
                      <a:alpha val="65000"/>
                    </a:srgbClr>
                  </a:outerShdw>
                </a:effectLst>
              </a:rPr>
              <a:t>唯物史观</a:t>
            </a:r>
            <a:endParaRPr lang="zh-CN" altLang="en-US" sz="5400" b="1" cap="none" spc="50" dirty="0">
              <a:ln w="11430"/>
              <a:solidFill>
                <a:srgbClr val="FF0000"/>
              </a:solidFill>
              <a:effectLst>
                <a:outerShdw blurRad="76200" dist="50800" dir="5400000" algn="tl" rotWithShape="0">
                  <a:srgbClr val="000000">
                    <a:alpha val="65000"/>
                  </a:srgbClr>
                </a:outerShdw>
              </a:effectLst>
            </a:endParaRPr>
          </a:p>
        </p:txBody>
      </p:sp>
      <p:sp>
        <p:nvSpPr>
          <p:cNvPr id="35" name="TextBox 34"/>
          <p:cNvSpPr txBox="1"/>
          <p:nvPr/>
        </p:nvSpPr>
        <p:spPr>
          <a:xfrm rot="21343096">
            <a:off x="790195" y="3788228"/>
            <a:ext cx="461665" cy="642257"/>
          </a:xfrm>
          <a:prstGeom prst="rect">
            <a:avLst/>
          </a:prstGeom>
          <a:noFill/>
        </p:spPr>
        <p:txBody>
          <a:bodyPr vert="eaVert" wrap="square" rtlCol="0">
            <a:spAutoFit/>
          </a:bodyPr>
          <a:lstStyle/>
          <a:p>
            <a:r>
              <a:rPr lang="zh-CN" altLang="en-US" dirty="0" smtClean="0">
                <a:solidFill>
                  <a:schemeClr val="bg1"/>
                </a:solidFill>
              </a:rPr>
              <a:t>砖画</a:t>
            </a:r>
            <a:endParaRPr lang="zh-CN" altLang="en-US" dirty="0">
              <a:solidFill>
                <a:schemeClr val="bg1"/>
              </a:solidFill>
            </a:endParaRPr>
          </a:p>
        </p:txBody>
      </p:sp>
      <p:sp>
        <p:nvSpPr>
          <p:cNvPr id="32" name="椭圆 31"/>
          <p:cNvSpPr/>
          <p:nvPr/>
        </p:nvSpPr>
        <p:spPr>
          <a:xfrm>
            <a:off x="421293" y="2341729"/>
            <a:ext cx="1415143" cy="903514"/>
          </a:xfrm>
          <a:prstGeom prst="ellipse">
            <a:avLst/>
          </a:prstGeom>
          <a:solidFill>
            <a:srgbClr val="7030A0"/>
          </a:solidFill>
          <a:effectLst>
            <a:outerShdw blurRad="381000" dist="152400" dir="5880000" sx="112000" sy="112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时空观念</a:t>
            </a:r>
            <a:endParaRPr lang="zh-CN" altLang="en-US" sz="2400" b="1" dirty="0" smtClean="0"/>
          </a:p>
        </p:txBody>
      </p:sp>
      <p:sp>
        <p:nvSpPr>
          <p:cNvPr id="37" name="椭圆 36"/>
          <p:cNvSpPr/>
          <p:nvPr/>
        </p:nvSpPr>
        <p:spPr>
          <a:xfrm>
            <a:off x="1126589" y="2665050"/>
            <a:ext cx="1415143" cy="903514"/>
          </a:xfrm>
          <a:prstGeom prst="ellipse">
            <a:avLst/>
          </a:prstGeom>
          <a:solidFill>
            <a:srgbClr val="FB921D"/>
          </a:solidFill>
          <a:effectLst>
            <a:outerShdw blurRad="381000" dist="152400" dir="5880000" sx="112000" sy="112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史料实证</a:t>
            </a:r>
            <a:endParaRPr lang="zh-CN" altLang="en-US" sz="2400" b="1" dirty="0" smtClean="0"/>
          </a:p>
        </p:txBody>
      </p:sp>
      <p:sp>
        <p:nvSpPr>
          <p:cNvPr id="38" name="椭圆 37"/>
          <p:cNvSpPr/>
          <p:nvPr/>
        </p:nvSpPr>
        <p:spPr>
          <a:xfrm>
            <a:off x="1965928" y="3029315"/>
            <a:ext cx="1415143" cy="90351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2400" b="1" dirty="0" smtClean="0"/>
              <a:t>历史解释</a:t>
            </a:r>
            <a:endParaRPr lang="zh-CN" altLang="en-US" sz="2400" b="1" dirty="0" smtClean="0"/>
          </a:p>
        </p:txBody>
      </p:sp>
      <p:sp>
        <p:nvSpPr>
          <p:cNvPr id="39" name="椭圆 38"/>
          <p:cNvSpPr/>
          <p:nvPr/>
        </p:nvSpPr>
        <p:spPr>
          <a:xfrm>
            <a:off x="1193529" y="3667186"/>
            <a:ext cx="1415143" cy="903514"/>
          </a:xfrm>
          <a:prstGeom prst="ellipse">
            <a:avLst/>
          </a:prstGeom>
          <a:solidFill>
            <a:srgbClr val="FF0000"/>
          </a:solidFill>
          <a:effectLst>
            <a:outerShdw blurRad="381000" dist="152400" dir="5880000" sx="112000" sy="112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唯物史观</a:t>
            </a:r>
            <a:endParaRPr lang="zh-CN" altLang="en-US" sz="2400" b="1" dirty="0" smtClean="0"/>
          </a:p>
        </p:txBody>
      </p:sp>
      <p:sp>
        <p:nvSpPr>
          <p:cNvPr id="41" name="椭圆 40"/>
          <p:cNvSpPr/>
          <p:nvPr/>
        </p:nvSpPr>
        <p:spPr>
          <a:xfrm>
            <a:off x="2061786" y="4080519"/>
            <a:ext cx="1415143" cy="903514"/>
          </a:xfrm>
          <a:prstGeom prst="ellipse">
            <a:avLst/>
          </a:prstGeom>
          <a:solidFill>
            <a:srgbClr val="0070C0"/>
          </a:solidFill>
          <a:effectLst>
            <a:outerShdw blurRad="381000" dist="152400" dir="5880000" sx="112000" sy="112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家国情怀</a:t>
            </a:r>
            <a:endParaRPr lang="zh-CN" altLang="en-US" sz="2400" b="1"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9" grpId="0" bldLvl="0" animBg="1"/>
      <p:bldP spid="31" grpId="0"/>
      <p:bldP spid="34" grpId="0" bldLvl="0" animBg="1"/>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107885" y="1964526"/>
            <a:ext cx="4477432" cy="1721287"/>
            <a:chOff x="1107885" y="1964526"/>
            <a:chExt cx="4477432" cy="1721287"/>
          </a:xfrm>
        </p:grpSpPr>
        <p:pic>
          <p:nvPicPr>
            <p:cNvPr id="3" name="图片 2"/>
            <p:cNvPicPr>
              <a:picLocks noChangeAspect="1"/>
            </p:cNvPicPr>
            <p:nvPr/>
          </p:nvPicPr>
          <p:blipFill rotWithShape="1">
            <a:blip r:embed="rId1" cstate="print"/>
            <a:srcRect t="55896"/>
            <a:stretch>
              <a:fillRect/>
            </a:stretch>
          </p:blipFill>
          <p:spPr>
            <a:xfrm>
              <a:off x="2547101" y="3360952"/>
              <a:ext cx="2729076" cy="202019"/>
            </a:xfrm>
            <a:prstGeom prst="rect">
              <a:avLst/>
            </a:prstGeom>
          </p:spPr>
        </p:pic>
        <p:sp>
          <p:nvSpPr>
            <p:cNvPr id="4" name="矩形 3"/>
            <p:cNvSpPr/>
            <p:nvPr/>
          </p:nvSpPr>
          <p:spPr>
            <a:xfrm>
              <a:off x="2469789" y="2331612"/>
              <a:ext cx="3115528" cy="1047741"/>
            </a:xfrm>
            <a:prstGeom prst="rect">
              <a:avLst/>
            </a:prstGeom>
            <a:gradFill>
              <a:gsLst>
                <a:gs pos="100000">
                  <a:srgbClr val="FC9103"/>
                </a:gs>
                <a:gs pos="47000">
                  <a:srgbClr val="F45921"/>
                </a:gs>
                <a:gs pos="0">
                  <a:srgbClr val="CC3D0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10" name="图片 9"/>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1677341" y="2758392"/>
              <a:ext cx="1721287" cy="133555"/>
            </a:xfrm>
            <a:prstGeom prst="rect">
              <a:avLst/>
            </a:prstGeom>
          </p:spPr>
        </p:pic>
        <p:pic>
          <p:nvPicPr>
            <p:cNvPr id="11" name="图片 10"/>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16200000" flipH="1">
              <a:off x="314019" y="2758392"/>
              <a:ext cx="1721287" cy="133555"/>
            </a:xfrm>
            <a:prstGeom prst="rect">
              <a:avLst/>
            </a:prstGeom>
          </p:spPr>
        </p:pic>
        <p:sp>
          <p:nvSpPr>
            <p:cNvPr id="101" name="文本框 100"/>
            <p:cNvSpPr txBox="1"/>
            <p:nvPr/>
          </p:nvSpPr>
          <p:spPr>
            <a:xfrm>
              <a:off x="1427800" y="2404372"/>
              <a:ext cx="741702" cy="769441"/>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400" dirty="0">
                  <a:ln w="15875">
                    <a:noFill/>
                  </a:ln>
                  <a:solidFill>
                    <a:srgbClr val="F45921"/>
                  </a:solidFill>
                  <a:latin typeface="Impact" panose="020B0806030902050204" pitchFamily="34" charset="0"/>
                </a:rPr>
                <a:t>01</a:t>
              </a:r>
              <a:endParaRPr lang="zh-CN" altLang="en-US" sz="4400" dirty="0">
                <a:ln w="15875">
                  <a:noFill/>
                </a:ln>
                <a:solidFill>
                  <a:srgbClr val="F45921"/>
                </a:solidFill>
                <a:latin typeface="Impact" panose="020B0806030902050204" pitchFamily="34" charset="0"/>
              </a:endParaRPr>
            </a:p>
          </p:txBody>
        </p:sp>
        <p:grpSp>
          <p:nvGrpSpPr>
            <p:cNvPr id="13" name="组合 12"/>
            <p:cNvGrpSpPr/>
            <p:nvPr/>
          </p:nvGrpSpPr>
          <p:grpSpPr>
            <a:xfrm>
              <a:off x="2185507" y="2678303"/>
              <a:ext cx="163496" cy="163496"/>
              <a:chOff x="4746321" y="3768630"/>
              <a:chExt cx="422370" cy="422370"/>
            </a:xfrm>
          </p:grpSpPr>
          <p:sp>
            <p:nvSpPr>
              <p:cNvPr id="99" name="椭圆 98"/>
              <p:cNvSpPr/>
              <p:nvPr/>
            </p:nvSpPr>
            <p:spPr>
              <a:xfrm>
                <a:off x="4746321" y="3768630"/>
                <a:ext cx="422370" cy="42237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0" name="任意多边形 15"/>
              <p:cNvSpPr/>
              <p:nvPr/>
            </p:nvSpPr>
            <p:spPr>
              <a:xfrm rot="18900000" flipH="1">
                <a:off x="4830073" y="3880829"/>
                <a:ext cx="197973" cy="197973"/>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7" name="文本框 96"/>
            <p:cNvSpPr txBox="1"/>
            <p:nvPr/>
          </p:nvSpPr>
          <p:spPr>
            <a:xfrm>
              <a:off x="3109730" y="2521852"/>
              <a:ext cx="1826141" cy="584775"/>
            </a:xfrm>
            <a:prstGeom prst="rect">
              <a:avLst/>
            </a:prstGeom>
            <a:noFill/>
          </p:spPr>
          <p:txBody>
            <a:bodyPr wrap="none" rtlCol="0">
              <a:spAutoFit/>
            </a:bodyPr>
            <a:lstStyle>
              <a:defPPr>
                <a:defRPr lang="zh-CN"/>
              </a:defPPr>
              <a:lvl1pPr>
                <a:defRPr sz="4500" b="1">
                  <a:solidFill>
                    <a:srgbClr val="C00000"/>
                  </a:solidFill>
                  <a:latin typeface="+mj-ea"/>
                  <a:ea typeface="+mj-ea"/>
                </a:defRPr>
              </a:lvl1pPr>
            </a:lstStyle>
            <a:p>
              <a:r>
                <a:rPr lang="zh-CN" altLang="en-US" sz="3200" dirty="0" smtClean="0">
                  <a:solidFill>
                    <a:schemeClr val="bg1"/>
                  </a:solidFill>
                </a:rPr>
                <a:t>概念解读</a:t>
              </a:r>
              <a:endParaRPr lang="zh-CN" altLang="en-US" sz="3200" dirty="0">
                <a:solidFill>
                  <a:schemeClr val="bg1"/>
                </a:solidFill>
              </a:endParaRPr>
            </a:p>
          </p:txBody>
        </p:sp>
      </p:grpSp>
      <p:grpSp>
        <p:nvGrpSpPr>
          <p:cNvPr id="109" name="组合 108"/>
          <p:cNvGrpSpPr/>
          <p:nvPr/>
        </p:nvGrpSpPr>
        <p:grpSpPr>
          <a:xfrm>
            <a:off x="6606685" y="1964526"/>
            <a:ext cx="4477434" cy="1721287"/>
            <a:chOff x="6606685" y="1964526"/>
            <a:chExt cx="4477434" cy="1721287"/>
          </a:xfrm>
        </p:grpSpPr>
        <p:pic>
          <p:nvPicPr>
            <p:cNvPr id="15" name="图片 14"/>
            <p:cNvPicPr>
              <a:picLocks noChangeAspect="1"/>
            </p:cNvPicPr>
            <p:nvPr/>
          </p:nvPicPr>
          <p:blipFill rotWithShape="1">
            <a:blip r:embed="rId1" cstate="print"/>
            <a:srcRect t="55896"/>
            <a:stretch>
              <a:fillRect/>
            </a:stretch>
          </p:blipFill>
          <p:spPr>
            <a:xfrm flipH="1">
              <a:off x="6915826" y="3360952"/>
              <a:ext cx="2729076" cy="202019"/>
            </a:xfrm>
            <a:prstGeom prst="rect">
              <a:avLst/>
            </a:prstGeom>
          </p:spPr>
        </p:pic>
        <p:sp>
          <p:nvSpPr>
            <p:cNvPr id="16" name="矩形 15"/>
            <p:cNvSpPr/>
            <p:nvPr/>
          </p:nvSpPr>
          <p:spPr>
            <a:xfrm flipH="1">
              <a:off x="6606685" y="2331612"/>
              <a:ext cx="3115529" cy="1047741"/>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p>
          </p:txBody>
        </p:sp>
        <p:pic>
          <p:nvPicPr>
            <p:cNvPr id="18" name="图片 17"/>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16200000" flipH="1">
              <a:off x="8793377" y="2758392"/>
              <a:ext cx="1721287" cy="133555"/>
            </a:xfrm>
            <a:prstGeom prst="rect">
              <a:avLst/>
            </a:prstGeom>
          </p:spPr>
        </p:pic>
        <p:pic>
          <p:nvPicPr>
            <p:cNvPr id="19" name="图片 18"/>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10156698" y="2758392"/>
              <a:ext cx="1721287" cy="133555"/>
            </a:xfrm>
            <a:prstGeom prst="rect">
              <a:avLst/>
            </a:prstGeom>
          </p:spPr>
        </p:pic>
        <p:sp>
          <p:nvSpPr>
            <p:cNvPr id="90" name="文本框 89"/>
            <p:cNvSpPr txBox="1"/>
            <p:nvPr/>
          </p:nvSpPr>
          <p:spPr>
            <a:xfrm flipH="1">
              <a:off x="9969159" y="2404372"/>
              <a:ext cx="823571" cy="769441"/>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400" dirty="0">
                  <a:ln w="15875">
                    <a:noFill/>
                  </a:ln>
                  <a:solidFill>
                    <a:srgbClr val="01ACBE"/>
                  </a:solidFill>
                  <a:latin typeface="Impact" panose="020B0806030902050204" pitchFamily="34" charset="0"/>
                </a:rPr>
                <a:t>02</a:t>
              </a:r>
              <a:endParaRPr lang="zh-CN" altLang="en-US" sz="4400" dirty="0">
                <a:ln w="15875">
                  <a:noFill/>
                </a:ln>
                <a:solidFill>
                  <a:srgbClr val="01ACBE"/>
                </a:solidFill>
                <a:latin typeface="Impact" panose="020B0806030902050204" pitchFamily="34" charset="0"/>
              </a:endParaRPr>
            </a:p>
          </p:txBody>
        </p:sp>
        <p:grpSp>
          <p:nvGrpSpPr>
            <p:cNvPr id="21" name="组合 20"/>
            <p:cNvGrpSpPr/>
            <p:nvPr/>
          </p:nvGrpSpPr>
          <p:grpSpPr>
            <a:xfrm flipH="1">
              <a:off x="9842999" y="2678303"/>
              <a:ext cx="163496" cy="163496"/>
              <a:chOff x="4746321" y="3768630"/>
              <a:chExt cx="422370" cy="422370"/>
            </a:xfrm>
          </p:grpSpPr>
          <p:sp>
            <p:nvSpPr>
              <p:cNvPr id="88" name="椭圆 87"/>
              <p:cNvSpPr/>
              <p:nvPr/>
            </p:nvSpPr>
            <p:spPr>
              <a:xfrm>
                <a:off x="4746321" y="3768630"/>
                <a:ext cx="422370" cy="422370"/>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任意多边形 116"/>
              <p:cNvSpPr/>
              <p:nvPr/>
            </p:nvSpPr>
            <p:spPr>
              <a:xfrm rot="18900000" flipH="1">
                <a:off x="4830073" y="3880829"/>
                <a:ext cx="197973" cy="197973"/>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6" name="文本框 85"/>
            <p:cNvSpPr txBox="1"/>
            <p:nvPr/>
          </p:nvSpPr>
          <p:spPr>
            <a:xfrm>
              <a:off x="6969730" y="2521852"/>
              <a:ext cx="2236510" cy="584775"/>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dirty="0" smtClean="0"/>
                <a:t>现状与对策</a:t>
              </a:r>
              <a:endParaRPr lang="zh-CN" altLang="en-US" dirty="0"/>
            </a:p>
          </p:txBody>
        </p:sp>
      </p:grpSp>
      <p:grpSp>
        <p:nvGrpSpPr>
          <p:cNvPr id="23" name="组合 22"/>
          <p:cNvGrpSpPr/>
          <p:nvPr/>
        </p:nvGrpSpPr>
        <p:grpSpPr>
          <a:xfrm>
            <a:off x="1107885" y="4110419"/>
            <a:ext cx="4476014" cy="1721288"/>
            <a:chOff x="1176867" y="1109289"/>
            <a:chExt cx="4476014" cy="1721287"/>
          </a:xfrm>
        </p:grpSpPr>
        <p:pic>
          <p:nvPicPr>
            <p:cNvPr id="67" name="图片 66"/>
            <p:cNvPicPr>
              <a:picLocks noChangeAspect="1"/>
            </p:cNvPicPr>
            <p:nvPr/>
          </p:nvPicPr>
          <p:blipFill rotWithShape="1">
            <a:blip r:embed="rId1" cstate="print"/>
            <a:srcRect t="55896"/>
            <a:stretch>
              <a:fillRect/>
            </a:stretch>
          </p:blipFill>
          <p:spPr>
            <a:xfrm>
              <a:off x="2616083" y="2505715"/>
              <a:ext cx="2729076" cy="202018"/>
            </a:xfrm>
            <a:prstGeom prst="rect">
              <a:avLst/>
            </a:prstGeom>
          </p:spPr>
        </p:pic>
        <p:sp>
          <p:nvSpPr>
            <p:cNvPr id="68" name="矩形 67"/>
            <p:cNvSpPr/>
            <p:nvPr/>
          </p:nvSpPr>
          <p:spPr>
            <a:xfrm>
              <a:off x="2538770" y="1476375"/>
              <a:ext cx="3114111" cy="1047741"/>
            </a:xfrm>
            <a:prstGeom prst="rect">
              <a:avLst/>
            </a:prstGeom>
            <a:gradFill>
              <a:gsLst>
                <a:gs pos="100000">
                  <a:srgbClr val="FFC000"/>
                </a:gs>
                <a:gs pos="47000">
                  <a:srgbClr val="FB921D"/>
                </a:gs>
                <a:gs pos="0">
                  <a:srgbClr val="D2700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70" name="图片 69"/>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1746322" y="1903155"/>
              <a:ext cx="1721287" cy="133555"/>
            </a:xfrm>
            <a:prstGeom prst="rect">
              <a:avLst/>
            </a:prstGeom>
          </p:spPr>
        </p:pic>
        <p:pic>
          <p:nvPicPr>
            <p:cNvPr id="71" name="图片 70"/>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16200000" flipH="1">
              <a:off x="383001" y="1903155"/>
              <a:ext cx="1721287" cy="133555"/>
            </a:xfrm>
            <a:prstGeom prst="rect">
              <a:avLst/>
            </a:prstGeom>
          </p:spPr>
        </p:pic>
        <p:sp>
          <p:nvSpPr>
            <p:cNvPr id="79" name="文本框 78"/>
            <p:cNvSpPr txBox="1"/>
            <p:nvPr/>
          </p:nvSpPr>
          <p:spPr>
            <a:xfrm>
              <a:off x="1470371" y="1549134"/>
              <a:ext cx="794526" cy="769441"/>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400" dirty="0">
                  <a:ln w="15875">
                    <a:noFill/>
                  </a:ln>
                  <a:solidFill>
                    <a:srgbClr val="FFC000"/>
                  </a:solidFill>
                  <a:latin typeface="Impact" panose="020B0806030902050204" pitchFamily="34" charset="0"/>
                </a:rPr>
                <a:t>03</a:t>
              </a:r>
              <a:endParaRPr lang="zh-CN" altLang="en-US" sz="4400" dirty="0">
                <a:ln w="15875">
                  <a:noFill/>
                </a:ln>
                <a:solidFill>
                  <a:srgbClr val="FFC000"/>
                </a:solidFill>
                <a:latin typeface="Impact" panose="020B0806030902050204" pitchFamily="34" charset="0"/>
              </a:endParaRPr>
            </a:p>
          </p:txBody>
        </p:sp>
        <p:grpSp>
          <p:nvGrpSpPr>
            <p:cNvPr id="73" name="组合 72"/>
            <p:cNvGrpSpPr/>
            <p:nvPr/>
          </p:nvGrpSpPr>
          <p:grpSpPr>
            <a:xfrm>
              <a:off x="2254489" y="1823065"/>
              <a:ext cx="163496" cy="163496"/>
              <a:chOff x="4746321" y="3768630"/>
              <a:chExt cx="422370" cy="422370"/>
            </a:xfrm>
          </p:grpSpPr>
          <p:sp>
            <p:nvSpPr>
              <p:cNvPr id="77" name="椭圆 76"/>
              <p:cNvSpPr/>
              <p:nvPr/>
            </p:nvSpPr>
            <p:spPr>
              <a:xfrm>
                <a:off x="4746321" y="3768630"/>
                <a:ext cx="422370" cy="4223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任意多边形 136"/>
              <p:cNvSpPr/>
              <p:nvPr/>
            </p:nvSpPr>
            <p:spPr>
              <a:xfrm rot="18900000" flipH="1">
                <a:off x="4830073" y="3880829"/>
                <a:ext cx="197973" cy="197973"/>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5" name="文本框 74"/>
            <p:cNvSpPr txBox="1"/>
            <p:nvPr/>
          </p:nvSpPr>
          <p:spPr>
            <a:xfrm>
              <a:off x="3329502" y="1732135"/>
              <a:ext cx="1826141" cy="584775"/>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dirty="0" smtClean="0"/>
                <a:t>例题讲解</a:t>
              </a:r>
              <a:endParaRPr lang="zh-CN" altLang="en-US" dirty="0"/>
            </a:p>
          </p:txBody>
        </p:sp>
      </p:grpSp>
      <p:grpSp>
        <p:nvGrpSpPr>
          <p:cNvPr id="24" name="组合 23"/>
          <p:cNvGrpSpPr/>
          <p:nvPr/>
        </p:nvGrpSpPr>
        <p:grpSpPr>
          <a:xfrm>
            <a:off x="6635716" y="4110419"/>
            <a:ext cx="4448402" cy="1721287"/>
            <a:chOff x="6704698" y="3474601"/>
            <a:chExt cx="4448402" cy="1721287"/>
          </a:xfrm>
        </p:grpSpPr>
        <p:pic>
          <p:nvPicPr>
            <p:cNvPr id="48" name="图片 47"/>
            <p:cNvPicPr>
              <a:picLocks noChangeAspect="1"/>
            </p:cNvPicPr>
            <p:nvPr/>
          </p:nvPicPr>
          <p:blipFill rotWithShape="1">
            <a:blip r:embed="rId1" cstate="print"/>
            <a:srcRect t="55896"/>
            <a:stretch>
              <a:fillRect/>
            </a:stretch>
          </p:blipFill>
          <p:spPr>
            <a:xfrm flipH="1">
              <a:off x="6984808" y="4871027"/>
              <a:ext cx="2729076" cy="202018"/>
            </a:xfrm>
            <a:prstGeom prst="rect">
              <a:avLst/>
            </a:prstGeom>
          </p:spPr>
        </p:pic>
        <p:sp>
          <p:nvSpPr>
            <p:cNvPr id="49" name="矩形 48"/>
            <p:cNvSpPr/>
            <p:nvPr/>
          </p:nvSpPr>
          <p:spPr>
            <a:xfrm flipH="1">
              <a:off x="6704698" y="3841687"/>
              <a:ext cx="3086498" cy="1047741"/>
            </a:xfrm>
            <a:prstGeom prst="rect">
              <a:avLst/>
            </a:prstGeom>
            <a:gradFill>
              <a:gsLst>
                <a:gs pos="47000">
                  <a:srgbClr val="25B476"/>
                </a:gs>
                <a:gs pos="96104">
                  <a:srgbClr val="92D050"/>
                </a:gs>
                <a:gs pos="0">
                  <a:srgbClr val="1C865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1" name="图片 50"/>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16200000" flipH="1">
              <a:off x="8862358" y="4268467"/>
              <a:ext cx="1721287" cy="133555"/>
            </a:xfrm>
            <a:prstGeom prst="rect">
              <a:avLst/>
            </a:prstGeom>
          </p:spPr>
        </p:pic>
        <p:pic>
          <p:nvPicPr>
            <p:cNvPr id="52" name="图片 51"/>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10225679" y="4268467"/>
              <a:ext cx="1721287" cy="133555"/>
            </a:xfrm>
            <a:prstGeom prst="rect">
              <a:avLst/>
            </a:prstGeom>
          </p:spPr>
        </p:pic>
        <p:sp>
          <p:nvSpPr>
            <p:cNvPr id="60" name="文本框 59"/>
            <p:cNvSpPr txBox="1"/>
            <p:nvPr/>
          </p:nvSpPr>
          <p:spPr>
            <a:xfrm flipH="1">
              <a:off x="10009611" y="3914445"/>
              <a:ext cx="905440" cy="769441"/>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400" dirty="0">
                  <a:ln w="15875">
                    <a:noFill/>
                  </a:ln>
                  <a:solidFill>
                    <a:srgbClr val="25B476"/>
                  </a:solidFill>
                  <a:latin typeface="Impact" panose="020B0806030902050204" pitchFamily="34" charset="0"/>
                </a:rPr>
                <a:t>04</a:t>
              </a:r>
              <a:endParaRPr lang="zh-CN" altLang="en-US" sz="4400" dirty="0">
                <a:ln w="15875">
                  <a:noFill/>
                </a:ln>
                <a:solidFill>
                  <a:srgbClr val="25B476"/>
                </a:solidFill>
                <a:latin typeface="Impact" panose="020B0806030902050204" pitchFamily="34" charset="0"/>
              </a:endParaRPr>
            </a:p>
          </p:txBody>
        </p:sp>
        <p:grpSp>
          <p:nvGrpSpPr>
            <p:cNvPr id="54" name="组合 53"/>
            <p:cNvGrpSpPr/>
            <p:nvPr/>
          </p:nvGrpSpPr>
          <p:grpSpPr>
            <a:xfrm flipH="1">
              <a:off x="9911982" y="4188377"/>
              <a:ext cx="163496" cy="163496"/>
              <a:chOff x="4746321" y="3768630"/>
              <a:chExt cx="422370" cy="422370"/>
            </a:xfrm>
          </p:grpSpPr>
          <p:sp>
            <p:nvSpPr>
              <p:cNvPr id="58" name="椭圆 57"/>
              <p:cNvSpPr/>
              <p:nvPr/>
            </p:nvSpPr>
            <p:spPr>
              <a:xfrm>
                <a:off x="4746321" y="3768630"/>
                <a:ext cx="422370" cy="42237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 name="任意多边形 179"/>
              <p:cNvSpPr/>
              <p:nvPr/>
            </p:nvSpPr>
            <p:spPr>
              <a:xfrm rot="18900000" flipH="1">
                <a:off x="4830073" y="3880829"/>
                <a:ext cx="197973" cy="197973"/>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6" name="文本框 55"/>
            <p:cNvSpPr txBox="1"/>
            <p:nvPr/>
          </p:nvSpPr>
          <p:spPr>
            <a:xfrm>
              <a:off x="7370326" y="4081021"/>
              <a:ext cx="3093909" cy="584775"/>
            </a:xfrm>
            <a:prstGeom prst="rect">
              <a:avLst/>
            </a:prstGeom>
            <a:noFill/>
          </p:spPr>
          <p:txBody>
            <a:bodyPr wrap="square" rtlCol="0">
              <a:spAutoFit/>
            </a:bodyPr>
            <a:lstStyle>
              <a:defPPr>
                <a:defRPr lang="zh-CN"/>
              </a:defPPr>
              <a:lvl1pPr>
                <a:defRPr sz="3200" b="1">
                  <a:solidFill>
                    <a:schemeClr val="bg1"/>
                  </a:solidFill>
                  <a:latin typeface="+mj-ea"/>
                  <a:ea typeface="+mj-ea"/>
                </a:defRPr>
              </a:lvl1pPr>
            </a:lstStyle>
            <a:p>
              <a:r>
                <a:rPr lang="zh-CN" altLang="en-US" dirty="0" smtClean="0"/>
                <a:t>真题再现</a:t>
              </a:r>
              <a:endParaRPr lang="zh-CN" altLang="en-US" dirty="0"/>
            </a:p>
          </p:txBody>
        </p:sp>
      </p:grpSp>
      <p:grpSp>
        <p:nvGrpSpPr>
          <p:cNvPr id="103" name="组合 102"/>
          <p:cNvGrpSpPr/>
          <p:nvPr/>
        </p:nvGrpSpPr>
        <p:grpSpPr>
          <a:xfrm>
            <a:off x="1174662" y="445676"/>
            <a:ext cx="1415772" cy="1078855"/>
            <a:chOff x="4743772" y="545529"/>
            <a:chExt cx="1415772" cy="1078855"/>
          </a:xfrm>
        </p:grpSpPr>
        <p:sp>
          <p:nvSpPr>
            <p:cNvPr id="106" name="文本框 105"/>
            <p:cNvSpPr txBox="1"/>
            <p:nvPr/>
          </p:nvSpPr>
          <p:spPr>
            <a:xfrm>
              <a:off x="4743772" y="545529"/>
              <a:ext cx="1415772" cy="830997"/>
            </a:xfrm>
            <a:prstGeom prst="rect">
              <a:avLst/>
            </a:prstGeom>
            <a:noFill/>
          </p:spPr>
          <p:txBody>
            <a:bodyPr wrap="none" rtlCol="0">
              <a:spAutoFit/>
            </a:bodyPr>
            <a:lstStyle/>
            <a:p>
              <a:r>
                <a:rPr lang="zh-CN" altLang="en-US" sz="4800" b="1" dirty="0">
                  <a:latin typeface="+mj-ea"/>
                  <a:ea typeface="+mj-ea"/>
                </a:rPr>
                <a:t>目录</a:t>
              </a:r>
              <a:endParaRPr lang="zh-CN" altLang="en-US" sz="4800" b="1" dirty="0">
                <a:latin typeface="+mj-ea"/>
                <a:ea typeface="+mj-ea"/>
              </a:endParaRPr>
            </a:p>
          </p:txBody>
        </p:sp>
        <p:sp>
          <p:nvSpPr>
            <p:cNvPr id="107" name="文本框 106"/>
            <p:cNvSpPr txBox="1"/>
            <p:nvPr/>
          </p:nvSpPr>
          <p:spPr>
            <a:xfrm>
              <a:off x="4809884" y="1178108"/>
              <a:ext cx="1349087" cy="446276"/>
            </a:xfrm>
            <a:prstGeom prst="rect">
              <a:avLst/>
            </a:prstGeom>
            <a:noFill/>
          </p:spPr>
          <p:txBody>
            <a:bodyPr wrap="none" rtlCol="0">
              <a:spAutoFit/>
            </a:bodyPr>
            <a:lstStyle>
              <a:defPPr>
                <a:defRPr lang="zh-CN"/>
              </a:defPPr>
              <a:lvl1pPr>
                <a:defRPr b="1">
                  <a:solidFill>
                    <a:schemeClr val="bg1">
                      <a:lumMod val="75000"/>
                    </a:schemeClr>
                  </a:solidFill>
                </a:defRPr>
              </a:lvl1pPr>
            </a:lstStyle>
            <a:p>
              <a:r>
                <a:rPr lang="en-US" altLang="zh-CN" sz="2300" b="0" dirty="0">
                  <a:solidFill>
                    <a:schemeClr val="tx1"/>
                  </a:solidFill>
                </a:rPr>
                <a:t>CONTENT</a:t>
              </a:r>
              <a:endParaRPr lang="zh-CN" altLang="en-US" sz="2300" b="0" dirty="0">
                <a:solidFill>
                  <a:schemeClr val="tx1"/>
                </a:solidFill>
              </a:endParaRPr>
            </a:p>
          </p:txBody>
        </p:sp>
      </p:grpSp>
      <p:sp>
        <p:nvSpPr>
          <p:cNvPr id="110" name="椭圆 109"/>
          <p:cNvSpPr>
            <a:spLocks noChangeAspect="1"/>
          </p:cNvSpPr>
          <p:nvPr/>
        </p:nvSpPr>
        <p:spPr>
          <a:xfrm>
            <a:off x="2523478" y="1237833"/>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p:nvSpPr>
        <p:spPr>
          <a:xfrm>
            <a:off x="2862559" y="1237833"/>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a:spLocks noChangeAspect="1"/>
          </p:cNvSpPr>
          <p:nvPr/>
        </p:nvSpPr>
        <p:spPr>
          <a:xfrm>
            <a:off x="3202880" y="1237833"/>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a:spLocks noChangeAspect="1"/>
          </p:cNvSpPr>
          <p:nvPr/>
        </p:nvSpPr>
        <p:spPr>
          <a:xfrm>
            <a:off x="3543201" y="1237833"/>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blinds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afterEffect" p14:presetBounceEnd="55000">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14:bounceEnd="55000">
                                          <p:cBhvr additive="base">
                                            <p:cTn id="7" dur="1000" fill="hold"/>
                                            <p:tgtEl>
                                              <p:spTgt spid="103"/>
                                            </p:tgtEl>
                                            <p:attrNameLst>
                                              <p:attrName>ppt_x</p:attrName>
                                            </p:attrNameLst>
                                          </p:cBhvr>
                                          <p:tavLst>
                                            <p:tav tm="0">
                                              <p:val>
                                                <p:strVal val="#ppt_x"/>
                                              </p:val>
                                            </p:tav>
                                            <p:tav tm="100000">
                                              <p:val>
                                                <p:strVal val="#ppt_x"/>
                                              </p:val>
                                            </p:tav>
                                          </p:tavLst>
                                        </p:anim>
                                        <p:anim calcmode="lin" valueType="num" p14:bounceEnd="55000">
                                          <p:cBhvr additive="base">
                                            <p:cTn id="8" dur="1000" fill="hold"/>
                                            <p:tgtEl>
                                              <p:spTgt spid="10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50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750"/>
                                            <p:tgtEl>
                                              <p:spTgt spid="110"/>
                                            </p:tgtEl>
                                          </p:cBhvr>
                                        </p:animEffect>
                                      </p:childTnLst>
                                    </p:cTn>
                                  </p:par>
                                  <p:par>
                                    <p:cTn id="12" presetID="42" presetClass="path" presetSubtype="0" decel="30000" fill="hold" grpId="1" nodeType="withEffect">
                                      <p:stCondLst>
                                        <p:cond delay="1500"/>
                                      </p:stCondLst>
                                      <p:childTnLst>
                                        <p:animMotion origin="layout" path="M -6.25E-7 -0.03981 L -6.25E-7 0.14815 " pathEditMode="relative" rAng="0" ptsTypes="AA">
                                          <p:cBhvr>
                                            <p:cTn id="13" dur="750" spd="-100000" fill="hold"/>
                                            <p:tgtEl>
                                              <p:spTgt spid="110"/>
                                            </p:tgtEl>
                                            <p:attrNameLst>
                                              <p:attrName>ppt_x</p:attrName>
                                              <p:attrName>ppt_y</p:attrName>
                                            </p:attrNameLst>
                                          </p:cBhvr>
                                          <p:rCtr x="0" y="9398"/>
                                        </p:animMotion>
                                      </p:childTnLst>
                                    </p:cTn>
                                  </p:par>
                                  <p:par>
                                    <p:cTn id="14" presetID="42" presetClass="path" presetSubtype="0" accel="30000" decel="30000" fill="hold" grpId="2" nodeType="withEffect">
                                      <p:stCondLst>
                                        <p:cond delay="2250"/>
                                      </p:stCondLst>
                                      <p:childTnLst>
                                        <p:animMotion origin="layout" path="M -6.25E-7 -0.03981 L -6.25E-7 -2.22222E-6 " pathEditMode="relative" rAng="0" ptsTypes="AA">
                                          <p:cBhvr>
                                            <p:cTn id="15" dur="750" fill="hold"/>
                                            <p:tgtEl>
                                              <p:spTgt spid="110"/>
                                            </p:tgtEl>
                                            <p:attrNameLst>
                                              <p:attrName>ppt_x</p:attrName>
                                              <p:attrName>ppt_y</p:attrName>
                                            </p:attrNameLst>
                                          </p:cBhvr>
                                          <p:rCtr x="0" y="1991"/>
                                        </p:animMotion>
                                      </p:childTnLst>
                                    </p:cTn>
                                  </p:par>
                                  <p:par>
                                    <p:cTn id="16" presetID="10" presetClass="entr" presetSubtype="0" fill="hold" grpId="0" nodeType="withEffect">
                                      <p:stCondLst>
                                        <p:cond delay="165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750"/>
                                            <p:tgtEl>
                                              <p:spTgt spid="111"/>
                                            </p:tgtEl>
                                          </p:cBhvr>
                                        </p:animEffect>
                                      </p:childTnLst>
                                    </p:cTn>
                                  </p:par>
                                  <p:par>
                                    <p:cTn id="19" presetID="42" presetClass="path" presetSubtype="0" decel="30000" fill="hold" grpId="1" nodeType="withEffect">
                                      <p:stCondLst>
                                        <p:cond delay="1650"/>
                                      </p:stCondLst>
                                      <p:childTnLst>
                                        <p:animMotion origin="layout" path="M 5E-6 -0.03981 L 5E-6 0.14815 " pathEditMode="relative" rAng="0" ptsTypes="AA">
                                          <p:cBhvr>
                                            <p:cTn id="20" dur="750" spd="-100000" fill="hold"/>
                                            <p:tgtEl>
                                              <p:spTgt spid="111"/>
                                            </p:tgtEl>
                                            <p:attrNameLst>
                                              <p:attrName>ppt_x</p:attrName>
                                              <p:attrName>ppt_y</p:attrName>
                                            </p:attrNameLst>
                                          </p:cBhvr>
                                          <p:rCtr x="0" y="9398"/>
                                        </p:animMotion>
                                      </p:childTnLst>
                                    </p:cTn>
                                  </p:par>
                                  <p:par>
                                    <p:cTn id="21" presetID="42" presetClass="path" presetSubtype="0" accel="30000" decel="30000" fill="hold" grpId="2" nodeType="withEffect">
                                      <p:stCondLst>
                                        <p:cond delay="2400"/>
                                      </p:stCondLst>
                                      <p:childTnLst>
                                        <p:animMotion origin="layout" path="M 5E-6 -0.03981 L 5E-6 -2.22222E-6 " pathEditMode="relative" rAng="0" ptsTypes="AA">
                                          <p:cBhvr>
                                            <p:cTn id="22" dur="750" fill="hold"/>
                                            <p:tgtEl>
                                              <p:spTgt spid="111"/>
                                            </p:tgtEl>
                                            <p:attrNameLst>
                                              <p:attrName>ppt_x</p:attrName>
                                              <p:attrName>ppt_y</p:attrName>
                                            </p:attrNameLst>
                                          </p:cBhvr>
                                          <p:rCtr x="0" y="1991"/>
                                        </p:animMotion>
                                      </p:childTnLst>
                                    </p:cTn>
                                  </p:par>
                                  <p:par>
                                    <p:cTn id="23" presetID="10" presetClass="entr" presetSubtype="0" fill="hold" grpId="0" nodeType="withEffect">
                                      <p:stCondLst>
                                        <p:cond delay="180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750"/>
                                            <p:tgtEl>
                                              <p:spTgt spid="112"/>
                                            </p:tgtEl>
                                          </p:cBhvr>
                                        </p:animEffect>
                                      </p:childTnLst>
                                    </p:cTn>
                                  </p:par>
                                  <p:par>
                                    <p:cTn id="26" presetID="42" presetClass="path" presetSubtype="0" decel="30000" fill="hold" grpId="1" nodeType="withEffect">
                                      <p:stCondLst>
                                        <p:cond delay="1800"/>
                                      </p:stCondLst>
                                      <p:childTnLst>
                                        <p:animMotion origin="layout" path="M 2.08333E-7 -0.03981 L 2.08333E-7 0.14815 " pathEditMode="relative" rAng="0" ptsTypes="AA">
                                          <p:cBhvr>
                                            <p:cTn id="27" dur="750" spd="-100000" fill="hold"/>
                                            <p:tgtEl>
                                              <p:spTgt spid="112"/>
                                            </p:tgtEl>
                                            <p:attrNameLst>
                                              <p:attrName>ppt_x</p:attrName>
                                              <p:attrName>ppt_y</p:attrName>
                                            </p:attrNameLst>
                                          </p:cBhvr>
                                          <p:rCtr x="0" y="9398"/>
                                        </p:animMotion>
                                      </p:childTnLst>
                                    </p:cTn>
                                  </p:par>
                                  <p:par>
                                    <p:cTn id="28" presetID="42" presetClass="path" presetSubtype="0" accel="30000" decel="30000" fill="hold" grpId="2" nodeType="withEffect">
                                      <p:stCondLst>
                                        <p:cond delay="2650"/>
                                      </p:stCondLst>
                                      <p:childTnLst>
                                        <p:animMotion origin="layout" path="M 2.08333E-7 -0.03981 L 2.08333E-7 -2.22222E-6 " pathEditMode="relative" rAng="0" ptsTypes="AA">
                                          <p:cBhvr>
                                            <p:cTn id="29" dur="750" fill="hold"/>
                                            <p:tgtEl>
                                              <p:spTgt spid="112"/>
                                            </p:tgtEl>
                                            <p:attrNameLst>
                                              <p:attrName>ppt_x</p:attrName>
                                              <p:attrName>ppt_y</p:attrName>
                                            </p:attrNameLst>
                                          </p:cBhvr>
                                          <p:rCtr x="0" y="1991"/>
                                        </p:animMotion>
                                      </p:childTnLst>
                                    </p:cTn>
                                  </p:par>
                                  <p:par>
                                    <p:cTn id="30" presetID="10" presetClass="entr" presetSubtype="0" fill="hold" grpId="0" nodeType="withEffect">
                                      <p:stCondLst>
                                        <p:cond delay="195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750"/>
                                            <p:tgtEl>
                                              <p:spTgt spid="113"/>
                                            </p:tgtEl>
                                          </p:cBhvr>
                                        </p:animEffect>
                                      </p:childTnLst>
                                    </p:cTn>
                                  </p:par>
                                  <p:par>
                                    <p:cTn id="33" presetID="42" presetClass="path" presetSubtype="0" decel="30000" fill="hold" grpId="1" nodeType="withEffect">
                                      <p:stCondLst>
                                        <p:cond delay="1950"/>
                                      </p:stCondLst>
                                      <p:childTnLst>
                                        <p:animMotion origin="layout" path="M -4.375E-6 -0.03981 L -4.375E-6 0.14815 " pathEditMode="relative" rAng="0" ptsTypes="AA">
                                          <p:cBhvr>
                                            <p:cTn id="34" dur="750" spd="-100000" fill="hold"/>
                                            <p:tgtEl>
                                              <p:spTgt spid="113"/>
                                            </p:tgtEl>
                                            <p:attrNameLst>
                                              <p:attrName>ppt_x</p:attrName>
                                              <p:attrName>ppt_y</p:attrName>
                                            </p:attrNameLst>
                                          </p:cBhvr>
                                          <p:rCtr x="0" y="9398"/>
                                        </p:animMotion>
                                      </p:childTnLst>
                                    </p:cTn>
                                  </p:par>
                                  <p:par>
                                    <p:cTn id="35" presetID="42" presetClass="path" presetSubtype="0" accel="30000" decel="30000" fill="hold" grpId="2" nodeType="withEffect">
                                      <p:stCondLst>
                                        <p:cond delay="2700"/>
                                      </p:stCondLst>
                                      <p:childTnLst>
                                        <p:animMotion origin="layout" path="M -4.375E-6 -0.03981 L -4.375E-6 -2.22222E-6 " pathEditMode="relative" rAng="0" ptsTypes="AA">
                                          <p:cBhvr>
                                            <p:cTn id="36" dur="750" fill="hold"/>
                                            <p:tgtEl>
                                              <p:spTgt spid="113"/>
                                            </p:tgtEl>
                                            <p:attrNameLst>
                                              <p:attrName>ppt_x</p:attrName>
                                              <p:attrName>ppt_y</p:attrName>
                                            </p:attrNameLst>
                                          </p:cBhvr>
                                          <p:rCtr x="0" y="1991"/>
                                        </p:animMotion>
                                      </p:childTnLst>
                                    </p:cTn>
                                  </p:par>
                                </p:childTnLst>
                              </p:cTn>
                            </p:par>
                            <p:par>
                              <p:cTn id="37" fill="hold">
                                <p:stCondLst>
                                  <p:cond delay="1000"/>
                                </p:stCondLst>
                                <p:childTnLst>
                                  <p:par>
                                    <p:cTn id="38" presetID="2" presetClass="entr" presetSubtype="8" accel="35000" fill="hold" nodeType="afterEffect" p14:presetBounceEnd="55000">
                                      <p:stCondLst>
                                        <p:cond delay="0"/>
                                      </p:stCondLst>
                                      <p:childTnLst>
                                        <p:set>
                                          <p:cBhvr>
                                            <p:cTn id="39" dur="1" fill="hold">
                                              <p:stCondLst>
                                                <p:cond delay="0"/>
                                              </p:stCondLst>
                                            </p:cTn>
                                            <p:tgtEl>
                                              <p:spTgt spid="108"/>
                                            </p:tgtEl>
                                            <p:attrNameLst>
                                              <p:attrName>style.visibility</p:attrName>
                                            </p:attrNameLst>
                                          </p:cBhvr>
                                          <p:to>
                                            <p:strVal val="visible"/>
                                          </p:to>
                                        </p:set>
                                        <p:anim calcmode="lin" valueType="num" p14:bounceEnd="55000">
                                          <p:cBhvr additive="base">
                                            <p:cTn id="40" dur="1000" fill="hold"/>
                                            <p:tgtEl>
                                              <p:spTgt spid="108"/>
                                            </p:tgtEl>
                                            <p:attrNameLst>
                                              <p:attrName>ppt_x</p:attrName>
                                            </p:attrNameLst>
                                          </p:cBhvr>
                                          <p:tavLst>
                                            <p:tav tm="0">
                                              <p:val>
                                                <p:strVal val="0-#ppt_w/2"/>
                                              </p:val>
                                            </p:tav>
                                            <p:tav tm="100000">
                                              <p:val>
                                                <p:strVal val="#ppt_x"/>
                                              </p:val>
                                            </p:tav>
                                          </p:tavLst>
                                        </p:anim>
                                        <p:anim calcmode="lin" valueType="num" p14:bounceEnd="55000">
                                          <p:cBhvr additive="base">
                                            <p:cTn id="41" dur="1000" fill="hold"/>
                                            <p:tgtEl>
                                              <p:spTgt spid="108"/>
                                            </p:tgtEl>
                                            <p:attrNameLst>
                                              <p:attrName>ppt_y</p:attrName>
                                            </p:attrNameLst>
                                          </p:cBhvr>
                                          <p:tavLst>
                                            <p:tav tm="0">
                                              <p:val>
                                                <p:strVal val="#ppt_y"/>
                                              </p:val>
                                            </p:tav>
                                            <p:tav tm="100000">
                                              <p:val>
                                                <p:strVal val="#ppt_y"/>
                                              </p:val>
                                            </p:tav>
                                          </p:tavLst>
                                        </p:anim>
                                      </p:childTnLst>
                                    </p:cTn>
                                  </p:par>
                                  <p:par>
                                    <p:cTn id="42" presetID="2" presetClass="entr" presetSubtype="2" accel="35000" fill="hold" nodeType="withEffect" p14:presetBounceEnd="55000">
                                      <p:stCondLst>
                                        <p:cond delay="0"/>
                                      </p:stCondLst>
                                      <p:childTnLst>
                                        <p:set>
                                          <p:cBhvr>
                                            <p:cTn id="43" dur="1" fill="hold">
                                              <p:stCondLst>
                                                <p:cond delay="0"/>
                                              </p:stCondLst>
                                            </p:cTn>
                                            <p:tgtEl>
                                              <p:spTgt spid="109"/>
                                            </p:tgtEl>
                                            <p:attrNameLst>
                                              <p:attrName>style.visibility</p:attrName>
                                            </p:attrNameLst>
                                          </p:cBhvr>
                                          <p:to>
                                            <p:strVal val="visible"/>
                                          </p:to>
                                        </p:set>
                                        <p:anim calcmode="lin" valueType="num" p14:bounceEnd="55000">
                                          <p:cBhvr additive="base">
                                            <p:cTn id="44" dur="1000" fill="hold"/>
                                            <p:tgtEl>
                                              <p:spTgt spid="109"/>
                                            </p:tgtEl>
                                            <p:attrNameLst>
                                              <p:attrName>ppt_x</p:attrName>
                                            </p:attrNameLst>
                                          </p:cBhvr>
                                          <p:tavLst>
                                            <p:tav tm="0">
                                              <p:val>
                                                <p:strVal val="1+#ppt_w/2"/>
                                              </p:val>
                                            </p:tav>
                                            <p:tav tm="100000">
                                              <p:val>
                                                <p:strVal val="#ppt_x"/>
                                              </p:val>
                                            </p:tav>
                                          </p:tavLst>
                                        </p:anim>
                                        <p:anim calcmode="lin" valueType="num" p14:bounceEnd="55000">
                                          <p:cBhvr additive="base">
                                            <p:cTn id="45" dur="1000" fill="hold"/>
                                            <p:tgtEl>
                                              <p:spTgt spid="109"/>
                                            </p:tgtEl>
                                            <p:attrNameLst>
                                              <p:attrName>ppt_y</p:attrName>
                                            </p:attrNameLst>
                                          </p:cBhvr>
                                          <p:tavLst>
                                            <p:tav tm="0">
                                              <p:val>
                                                <p:strVal val="#ppt_y"/>
                                              </p:val>
                                            </p:tav>
                                            <p:tav tm="100000">
                                              <p:val>
                                                <p:strVal val="#ppt_y"/>
                                              </p:val>
                                            </p:tav>
                                          </p:tavLst>
                                        </p:anim>
                                      </p:childTnLst>
                                    </p:cTn>
                                  </p:par>
                                  <p:par>
                                    <p:cTn id="46" presetID="2" presetClass="entr" presetSubtype="2" accel="35000" fill="hold" nodeType="withEffect" p14:presetBounceEnd="55000">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14:bounceEnd="55000">
                                          <p:cBhvr additive="base">
                                            <p:cTn id="48" dur="1000" fill="hold"/>
                                            <p:tgtEl>
                                              <p:spTgt spid="23"/>
                                            </p:tgtEl>
                                            <p:attrNameLst>
                                              <p:attrName>ppt_x</p:attrName>
                                            </p:attrNameLst>
                                          </p:cBhvr>
                                          <p:tavLst>
                                            <p:tav tm="0">
                                              <p:val>
                                                <p:strVal val="1+#ppt_w/2"/>
                                              </p:val>
                                            </p:tav>
                                            <p:tav tm="100000">
                                              <p:val>
                                                <p:strVal val="#ppt_x"/>
                                              </p:val>
                                            </p:tav>
                                          </p:tavLst>
                                        </p:anim>
                                        <p:anim calcmode="lin" valueType="num" p14:bounceEnd="55000">
                                          <p:cBhvr additive="base">
                                            <p:cTn id="49" dur="1000" fill="hold"/>
                                            <p:tgtEl>
                                              <p:spTgt spid="23"/>
                                            </p:tgtEl>
                                            <p:attrNameLst>
                                              <p:attrName>ppt_y</p:attrName>
                                            </p:attrNameLst>
                                          </p:cBhvr>
                                          <p:tavLst>
                                            <p:tav tm="0">
                                              <p:val>
                                                <p:strVal val="#ppt_y"/>
                                              </p:val>
                                            </p:tav>
                                            <p:tav tm="100000">
                                              <p:val>
                                                <p:strVal val="#ppt_y"/>
                                              </p:val>
                                            </p:tav>
                                          </p:tavLst>
                                        </p:anim>
                                      </p:childTnLst>
                                    </p:cTn>
                                  </p:par>
                                  <p:par>
                                    <p:cTn id="50" presetID="2" presetClass="entr" presetSubtype="8" accel="35000" fill="hold" nodeType="withEffect" p14:presetBounceEnd="55000">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14:bounceEnd="55000">
                                          <p:cBhvr additive="base">
                                            <p:cTn id="52" dur="1000" fill="hold"/>
                                            <p:tgtEl>
                                              <p:spTgt spid="24"/>
                                            </p:tgtEl>
                                            <p:attrNameLst>
                                              <p:attrName>ppt_x</p:attrName>
                                            </p:attrNameLst>
                                          </p:cBhvr>
                                          <p:tavLst>
                                            <p:tav tm="0">
                                              <p:val>
                                                <p:strVal val="0-#ppt_w/2"/>
                                              </p:val>
                                            </p:tav>
                                            <p:tav tm="100000">
                                              <p:val>
                                                <p:strVal val="#ppt_x"/>
                                              </p:val>
                                            </p:tav>
                                          </p:tavLst>
                                        </p:anim>
                                        <p:anim calcmode="lin" valueType="num" p14:bounceEnd="55000">
                                          <p:cBhvr additive="base">
                                            <p:cTn id="5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ldLvl="0" animBg="1"/>
          <p:bldP spid="110" grpId="1" bldLvl="0" animBg="1"/>
          <p:bldP spid="110" grpId="2" bldLvl="0" animBg="1"/>
          <p:bldP spid="111" grpId="0" bldLvl="0" animBg="1"/>
          <p:bldP spid="111" grpId="1" bldLvl="0" animBg="1"/>
          <p:bldP spid="111" grpId="2" bldLvl="0" animBg="1"/>
          <p:bldP spid="112" grpId="0" bldLvl="0" animBg="1"/>
          <p:bldP spid="112" grpId="1" bldLvl="0" animBg="1"/>
          <p:bldP spid="112" grpId="2" bldLvl="0" animBg="1"/>
          <p:bldP spid="113" grpId="0" bldLvl="0" animBg="1"/>
          <p:bldP spid="113" grpId="1" bldLvl="0" animBg="1"/>
          <p:bldP spid="113" grpId="2"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1000" fill="hold"/>
                                            <p:tgtEl>
                                              <p:spTgt spid="103"/>
                                            </p:tgtEl>
                                            <p:attrNameLst>
                                              <p:attrName>ppt_x</p:attrName>
                                            </p:attrNameLst>
                                          </p:cBhvr>
                                          <p:tavLst>
                                            <p:tav tm="0">
                                              <p:val>
                                                <p:strVal val="#ppt_x"/>
                                              </p:val>
                                            </p:tav>
                                            <p:tav tm="100000">
                                              <p:val>
                                                <p:strVal val="#ppt_x"/>
                                              </p:val>
                                            </p:tav>
                                          </p:tavLst>
                                        </p:anim>
                                        <p:anim calcmode="lin" valueType="num">
                                          <p:cBhvr additive="base">
                                            <p:cTn id="8" dur="1000" fill="hold"/>
                                            <p:tgtEl>
                                              <p:spTgt spid="10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50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750"/>
                                            <p:tgtEl>
                                              <p:spTgt spid="110"/>
                                            </p:tgtEl>
                                          </p:cBhvr>
                                        </p:animEffect>
                                      </p:childTnLst>
                                    </p:cTn>
                                  </p:par>
                                  <p:par>
                                    <p:cTn id="12" presetID="42" presetClass="path" presetSubtype="0" decel="30000" fill="hold" grpId="1" nodeType="withEffect">
                                      <p:stCondLst>
                                        <p:cond delay="1500"/>
                                      </p:stCondLst>
                                      <p:childTnLst>
                                        <p:animMotion origin="layout" path="M -6.25E-7 -0.03981 L -6.25E-7 0.14815 " pathEditMode="relative" rAng="0" ptsTypes="AA">
                                          <p:cBhvr>
                                            <p:cTn id="13" dur="750" spd="-100000" fill="hold"/>
                                            <p:tgtEl>
                                              <p:spTgt spid="110"/>
                                            </p:tgtEl>
                                            <p:attrNameLst>
                                              <p:attrName>ppt_x</p:attrName>
                                              <p:attrName>ppt_y</p:attrName>
                                            </p:attrNameLst>
                                          </p:cBhvr>
                                          <p:rCtr x="0" y="9398"/>
                                        </p:animMotion>
                                      </p:childTnLst>
                                    </p:cTn>
                                  </p:par>
                                  <p:par>
                                    <p:cTn id="14" presetID="42" presetClass="path" presetSubtype="0" accel="30000" decel="30000" fill="hold" grpId="2" nodeType="withEffect">
                                      <p:stCondLst>
                                        <p:cond delay="2250"/>
                                      </p:stCondLst>
                                      <p:childTnLst>
                                        <p:animMotion origin="layout" path="M -6.25E-7 -0.03981 L -6.25E-7 -2.22222E-6 " pathEditMode="relative" rAng="0" ptsTypes="AA">
                                          <p:cBhvr>
                                            <p:cTn id="15" dur="750" fill="hold"/>
                                            <p:tgtEl>
                                              <p:spTgt spid="110"/>
                                            </p:tgtEl>
                                            <p:attrNameLst>
                                              <p:attrName>ppt_x</p:attrName>
                                              <p:attrName>ppt_y</p:attrName>
                                            </p:attrNameLst>
                                          </p:cBhvr>
                                          <p:rCtr x="0" y="1991"/>
                                        </p:animMotion>
                                      </p:childTnLst>
                                    </p:cTn>
                                  </p:par>
                                  <p:par>
                                    <p:cTn id="16" presetID="10" presetClass="entr" presetSubtype="0" fill="hold" grpId="0" nodeType="withEffect">
                                      <p:stCondLst>
                                        <p:cond delay="165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750"/>
                                            <p:tgtEl>
                                              <p:spTgt spid="111"/>
                                            </p:tgtEl>
                                          </p:cBhvr>
                                        </p:animEffect>
                                      </p:childTnLst>
                                    </p:cTn>
                                  </p:par>
                                  <p:par>
                                    <p:cTn id="19" presetID="42" presetClass="path" presetSubtype="0" decel="30000" fill="hold" grpId="1" nodeType="withEffect">
                                      <p:stCondLst>
                                        <p:cond delay="1650"/>
                                      </p:stCondLst>
                                      <p:childTnLst>
                                        <p:animMotion origin="layout" path="M 5E-6 -0.03981 L 5E-6 0.14815 " pathEditMode="relative" rAng="0" ptsTypes="AA">
                                          <p:cBhvr>
                                            <p:cTn id="20" dur="750" spd="-100000" fill="hold"/>
                                            <p:tgtEl>
                                              <p:spTgt spid="111"/>
                                            </p:tgtEl>
                                            <p:attrNameLst>
                                              <p:attrName>ppt_x</p:attrName>
                                              <p:attrName>ppt_y</p:attrName>
                                            </p:attrNameLst>
                                          </p:cBhvr>
                                          <p:rCtr x="0" y="9398"/>
                                        </p:animMotion>
                                      </p:childTnLst>
                                    </p:cTn>
                                  </p:par>
                                  <p:par>
                                    <p:cTn id="21" presetID="42" presetClass="path" presetSubtype="0" accel="30000" decel="30000" fill="hold" grpId="2" nodeType="withEffect">
                                      <p:stCondLst>
                                        <p:cond delay="2400"/>
                                      </p:stCondLst>
                                      <p:childTnLst>
                                        <p:animMotion origin="layout" path="M 5E-6 -0.03981 L 5E-6 -2.22222E-6 " pathEditMode="relative" rAng="0" ptsTypes="AA">
                                          <p:cBhvr>
                                            <p:cTn id="22" dur="750" fill="hold"/>
                                            <p:tgtEl>
                                              <p:spTgt spid="111"/>
                                            </p:tgtEl>
                                            <p:attrNameLst>
                                              <p:attrName>ppt_x</p:attrName>
                                              <p:attrName>ppt_y</p:attrName>
                                            </p:attrNameLst>
                                          </p:cBhvr>
                                          <p:rCtr x="0" y="1991"/>
                                        </p:animMotion>
                                      </p:childTnLst>
                                    </p:cTn>
                                  </p:par>
                                  <p:par>
                                    <p:cTn id="23" presetID="10" presetClass="entr" presetSubtype="0" fill="hold" grpId="0" nodeType="withEffect">
                                      <p:stCondLst>
                                        <p:cond delay="180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750"/>
                                            <p:tgtEl>
                                              <p:spTgt spid="112"/>
                                            </p:tgtEl>
                                          </p:cBhvr>
                                        </p:animEffect>
                                      </p:childTnLst>
                                    </p:cTn>
                                  </p:par>
                                  <p:par>
                                    <p:cTn id="26" presetID="42" presetClass="path" presetSubtype="0" decel="30000" fill="hold" grpId="1" nodeType="withEffect">
                                      <p:stCondLst>
                                        <p:cond delay="1800"/>
                                      </p:stCondLst>
                                      <p:childTnLst>
                                        <p:animMotion origin="layout" path="M 2.08333E-7 -0.03981 L 2.08333E-7 0.14815 " pathEditMode="relative" rAng="0" ptsTypes="AA">
                                          <p:cBhvr>
                                            <p:cTn id="27" dur="750" spd="-100000" fill="hold"/>
                                            <p:tgtEl>
                                              <p:spTgt spid="112"/>
                                            </p:tgtEl>
                                            <p:attrNameLst>
                                              <p:attrName>ppt_x</p:attrName>
                                              <p:attrName>ppt_y</p:attrName>
                                            </p:attrNameLst>
                                          </p:cBhvr>
                                          <p:rCtr x="0" y="9398"/>
                                        </p:animMotion>
                                      </p:childTnLst>
                                    </p:cTn>
                                  </p:par>
                                  <p:par>
                                    <p:cTn id="28" presetID="42" presetClass="path" presetSubtype="0" accel="30000" decel="30000" fill="hold" grpId="2" nodeType="withEffect">
                                      <p:stCondLst>
                                        <p:cond delay="2650"/>
                                      </p:stCondLst>
                                      <p:childTnLst>
                                        <p:animMotion origin="layout" path="M 2.08333E-7 -0.03981 L 2.08333E-7 -2.22222E-6 " pathEditMode="relative" rAng="0" ptsTypes="AA">
                                          <p:cBhvr>
                                            <p:cTn id="29" dur="750" fill="hold"/>
                                            <p:tgtEl>
                                              <p:spTgt spid="112"/>
                                            </p:tgtEl>
                                            <p:attrNameLst>
                                              <p:attrName>ppt_x</p:attrName>
                                              <p:attrName>ppt_y</p:attrName>
                                            </p:attrNameLst>
                                          </p:cBhvr>
                                          <p:rCtr x="0" y="1991"/>
                                        </p:animMotion>
                                      </p:childTnLst>
                                    </p:cTn>
                                  </p:par>
                                  <p:par>
                                    <p:cTn id="30" presetID="10" presetClass="entr" presetSubtype="0" fill="hold" grpId="0" nodeType="withEffect">
                                      <p:stCondLst>
                                        <p:cond delay="195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750"/>
                                            <p:tgtEl>
                                              <p:spTgt spid="113"/>
                                            </p:tgtEl>
                                          </p:cBhvr>
                                        </p:animEffect>
                                      </p:childTnLst>
                                    </p:cTn>
                                  </p:par>
                                  <p:par>
                                    <p:cTn id="33" presetID="42" presetClass="path" presetSubtype="0" decel="30000" fill="hold" grpId="1" nodeType="withEffect">
                                      <p:stCondLst>
                                        <p:cond delay="1950"/>
                                      </p:stCondLst>
                                      <p:childTnLst>
                                        <p:animMotion origin="layout" path="M -4.375E-6 -0.03981 L -4.375E-6 0.14815 " pathEditMode="relative" rAng="0" ptsTypes="AA">
                                          <p:cBhvr>
                                            <p:cTn id="34" dur="750" spd="-100000" fill="hold"/>
                                            <p:tgtEl>
                                              <p:spTgt spid="113"/>
                                            </p:tgtEl>
                                            <p:attrNameLst>
                                              <p:attrName>ppt_x</p:attrName>
                                              <p:attrName>ppt_y</p:attrName>
                                            </p:attrNameLst>
                                          </p:cBhvr>
                                          <p:rCtr x="0" y="9398"/>
                                        </p:animMotion>
                                      </p:childTnLst>
                                    </p:cTn>
                                  </p:par>
                                  <p:par>
                                    <p:cTn id="35" presetID="42" presetClass="path" presetSubtype="0" accel="30000" decel="30000" fill="hold" grpId="2" nodeType="withEffect">
                                      <p:stCondLst>
                                        <p:cond delay="2700"/>
                                      </p:stCondLst>
                                      <p:childTnLst>
                                        <p:animMotion origin="layout" path="M -4.375E-6 -0.03981 L -4.375E-6 -2.22222E-6 " pathEditMode="relative" rAng="0" ptsTypes="AA">
                                          <p:cBhvr>
                                            <p:cTn id="36" dur="750" fill="hold"/>
                                            <p:tgtEl>
                                              <p:spTgt spid="113"/>
                                            </p:tgtEl>
                                            <p:attrNameLst>
                                              <p:attrName>ppt_x</p:attrName>
                                              <p:attrName>ppt_y</p:attrName>
                                            </p:attrNameLst>
                                          </p:cBhvr>
                                          <p:rCtr x="0" y="1991"/>
                                        </p:animMotion>
                                      </p:childTnLst>
                                    </p:cTn>
                                  </p:par>
                                </p:childTnLst>
                              </p:cTn>
                            </p:par>
                            <p:par>
                              <p:cTn id="37" fill="hold">
                                <p:stCondLst>
                                  <p:cond delay="1000"/>
                                </p:stCondLst>
                                <p:childTnLst>
                                  <p:par>
                                    <p:cTn id="38" presetID="2" presetClass="entr" presetSubtype="8" accel="35000" fill="hold" nodeType="afterEffect">
                                      <p:stCondLst>
                                        <p:cond delay="0"/>
                                      </p:stCondLst>
                                      <p:childTnLst>
                                        <p:set>
                                          <p:cBhvr>
                                            <p:cTn id="39" dur="1" fill="hold">
                                              <p:stCondLst>
                                                <p:cond delay="0"/>
                                              </p:stCondLst>
                                            </p:cTn>
                                            <p:tgtEl>
                                              <p:spTgt spid="108"/>
                                            </p:tgtEl>
                                            <p:attrNameLst>
                                              <p:attrName>style.visibility</p:attrName>
                                            </p:attrNameLst>
                                          </p:cBhvr>
                                          <p:to>
                                            <p:strVal val="visible"/>
                                          </p:to>
                                        </p:set>
                                        <p:anim calcmode="lin" valueType="num">
                                          <p:cBhvr additive="base">
                                            <p:cTn id="40" dur="1000" fill="hold"/>
                                            <p:tgtEl>
                                              <p:spTgt spid="108"/>
                                            </p:tgtEl>
                                            <p:attrNameLst>
                                              <p:attrName>ppt_x</p:attrName>
                                            </p:attrNameLst>
                                          </p:cBhvr>
                                          <p:tavLst>
                                            <p:tav tm="0">
                                              <p:val>
                                                <p:strVal val="0-#ppt_w/2"/>
                                              </p:val>
                                            </p:tav>
                                            <p:tav tm="100000">
                                              <p:val>
                                                <p:strVal val="#ppt_x"/>
                                              </p:val>
                                            </p:tav>
                                          </p:tavLst>
                                        </p:anim>
                                        <p:anim calcmode="lin" valueType="num">
                                          <p:cBhvr additive="base">
                                            <p:cTn id="41" dur="1000" fill="hold"/>
                                            <p:tgtEl>
                                              <p:spTgt spid="108"/>
                                            </p:tgtEl>
                                            <p:attrNameLst>
                                              <p:attrName>ppt_y</p:attrName>
                                            </p:attrNameLst>
                                          </p:cBhvr>
                                          <p:tavLst>
                                            <p:tav tm="0">
                                              <p:val>
                                                <p:strVal val="#ppt_y"/>
                                              </p:val>
                                            </p:tav>
                                            <p:tav tm="100000">
                                              <p:val>
                                                <p:strVal val="#ppt_y"/>
                                              </p:val>
                                            </p:tav>
                                          </p:tavLst>
                                        </p:anim>
                                      </p:childTnLst>
                                    </p:cTn>
                                  </p:par>
                                  <p:par>
                                    <p:cTn id="42" presetID="2" presetClass="entr" presetSubtype="2" accel="35000" fill="hold" nodeType="withEffect">
                                      <p:stCondLst>
                                        <p:cond delay="0"/>
                                      </p:stCondLst>
                                      <p:childTnLst>
                                        <p:set>
                                          <p:cBhvr>
                                            <p:cTn id="43" dur="1" fill="hold">
                                              <p:stCondLst>
                                                <p:cond delay="0"/>
                                              </p:stCondLst>
                                            </p:cTn>
                                            <p:tgtEl>
                                              <p:spTgt spid="109"/>
                                            </p:tgtEl>
                                            <p:attrNameLst>
                                              <p:attrName>style.visibility</p:attrName>
                                            </p:attrNameLst>
                                          </p:cBhvr>
                                          <p:to>
                                            <p:strVal val="visible"/>
                                          </p:to>
                                        </p:set>
                                        <p:anim calcmode="lin" valueType="num">
                                          <p:cBhvr additive="base">
                                            <p:cTn id="44" dur="1000" fill="hold"/>
                                            <p:tgtEl>
                                              <p:spTgt spid="109"/>
                                            </p:tgtEl>
                                            <p:attrNameLst>
                                              <p:attrName>ppt_x</p:attrName>
                                            </p:attrNameLst>
                                          </p:cBhvr>
                                          <p:tavLst>
                                            <p:tav tm="0">
                                              <p:val>
                                                <p:strVal val="1+#ppt_w/2"/>
                                              </p:val>
                                            </p:tav>
                                            <p:tav tm="100000">
                                              <p:val>
                                                <p:strVal val="#ppt_x"/>
                                              </p:val>
                                            </p:tav>
                                          </p:tavLst>
                                        </p:anim>
                                        <p:anim calcmode="lin" valueType="num">
                                          <p:cBhvr additive="base">
                                            <p:cTn id="45" dur="1000" fill="hold"/>
                                            <p:tgtEl>
                                              <p:spTgt spid="109"/>
                                            </p:tgtEl>
                                            <p:attrNameLst>
                                              <p:attrName>ppt_y</p:attrName>
                                            </p:attrNameLst>
                                          </p:cBhvr>
                                          <p:tavLst>
                                            <p:tav tm="0">
                                              <p:val>
                                                <p:strVal val="#ppt_y"/>
                                              </p:val>
                                            </p:tav>
                                            <p:tav tm="100000">
                                              <p:val>
                                                <p:strVal val="#ppt_y"/>
                                              </p:val>
                                            </p:tav>
                                          </p:tavLst>
                                        </p:anim>
                                      </p:childTnLst>
                                    </p:cTn>
                                  </p:par>
                                  <p:par>
                                    <p:cTn id="46" presetID="2" presetClass="entr" presetSubtype="2" accel="3500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1000" fill="hold"/>
                                            <p:tgtEl>
                                              <p:spTgt spid="23"/>
                                            </p:tgtEl>
                                            <p:attrNameLst>
                                              <p:attrName>ppt_x</p:attrName>
                                            </p:attrNameLst>
                                          </p:cBhvr>
                                          <p:tavLst>
                                            <p:tav tm="0">
                                              <p:val>
                                                <p:strVal val="1+#ppt_w/2"/>
                                              </p:val>
                                            </p:tav>
                                            <p:tav tm="100000">
                                              <p:val>
                                                <p:strVal val="#ppt_x"/>
                                              </p:val>
                                            </p:tav>
                                          </p:tavLst>
                                        </p:anim>
                                        <p:anim calcmode="lin" valueType="num">
                                          <p:cBhvr additive="base">
                                            <p:cTn id="49" dur="1000" fill="hold"/>
                                            <p:tgtEl>
                                              <p:spTgt spid="23"/>
                                            </p:tgtEl>
                                            <p:attrNameLst>
                                              <p:attrName>ppt_y</p:attrName>
                                            </p:attrNameLst>
                                          </p:cBhvr>
                                          <p:tavLst>
                                            <p:tav tm="0">
                                              <p:val>
                                                <p:strVal val="#ppt_y"/>
                                              </p:val>
                                            </p:tav>
                                            <p:tav tm="100000">
                                              <p:val>
                                                <p:strVal val="#ppt_y"/>
                                              </p:val>
                                            </p:tav>
                                          </p:tavLst>
                                        </p:anim>
                                      </p:childTnLst>
                                    </p:cTn>
                                  </p:par>
                                  <p:par>
                                    <p:cTn id="50" presetID="2" presetClass="entr" presetSubtype="8" accel="3500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1000" fill="hold"/>
                                            <p:tgtEl>
                                              <p:spTgt spid="24"/>
                                            </p:tgtEl>
                                            <p:attrNameLst>
                                              <p:attrName>ppt_x</p:attrName>
                                            </p:attrNameLst>
                                          </p:cBhvr>
                                          <p:tavLst>
                                            <p:tav tm="0">
                                              <p:val>
                                                <p:strVal val="0-#ppt_w/2"/>
                                              </p:val>
                                            </p:tav>
                                            <p:tav tm="100000">
                                              <p:val>
                                                <p:strVal val="#ppt_x"/>
                                              </p:val>
                                            </p:tav>
                                          </p:tavLst>
                                        </p:anim>
                                        <p:anim calcmode="lin" valueType="num">
                                          <p:cBhvr additive="base">
                                            <p:cTn id="5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ldLvl="0" animBg="1"/>
          <p:bldP spid="110" grpId="1" bldLvl="0" animBg="1"/>
          <p:bldP spid="110" grpId="2" bldLvl="0" animBg="1"/>
          <p:bldP spid="111" grpId="0" bldLvl="0" animBg="1"/>
          <p:bldP spid="111" grpId="1" bldLvl="0" animBg="1"/>
          <p:bldP spid="111" grpId="2" bldLvl="0" animBg="1"/>
          <p:bldP spid="112" grpId="0" bldLvl="0" animBg="1"/>
          <p:bldP spid="112" grpId="1" bldLvl="0" animBg="1"/>
          <p:bldP spid="112" grpId="2" bldLvl="0" animBg="1"/>
          <p:bldP spid="113" grpId="0" bldLvl="0" animBg="1"/>
          <p:bldP spid="113" grpId="1" bldLvl="0" animBg="1"/>
          <p:bldP spid="113" grpId="2" bldLvl="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220106" y="2286372"/>
            <a:ext cx="3662878" cy="1721287"/>
            <a:chOff x="6157656" y="2286372"/>
            <a:chExt cx="3662878" cy="1721287"/>
          </a:xfrm>
        </p:grpSpPr>
        <p:pic>
          <p:nvPicPr>
            <p:cNvPr id="47" name="图片 46"/>
            <p:cNvPicPr>
              <a:picLocks noChangeAspect="1"/>
            </p:cNvPicPr>
            <p:nvPr/>
          </p:nvPicPr>
          <p:blipFill rotWithShape="1">
            <a:blip r:embed="rId1" cstate="print"/>
            <a:srcRect t="55896"/>
            <a:stretch>
              <a:fillRect/>
            </a:stretch>
          </p:blipFill>
          <p:spPr>
            <a:xfrm>
              <a:off x="6234968" y="3682798"/>
              <a:ext cx="3585566" cy="265420"/>
            </a:xfrm>
            <a:prstGeom prst="rect">
              <a:avLst/>
            </a:prstGeom>
          </p:spPr>
        </p:pic>
        <p:sp>
          <p:nvSpPr>
            <p:cNvPr id="48" name="矩形 47"/>
            <p:cNvSpPr/>
            <p:nvPr/>
          </p:nvSpPr>
          <p:spPr>
            <a:xfrm>
              <a:off x="6157656" y="2653458"/>
              <a:ext cx="3585566" cy="1047741"/>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55" name="图片 54"/>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 name="单圆角矩形 1"/>
          <p:cNvSpPr/>
          <p:nvPr/>
        </p:nvSpPr>
        <p:spPr>
          <a:xfrm flipH="1">
            <a:off x="3005748" y="1748128"/>
            <a:ext cx="2152702" cy="2152702"/>
          </a:xfrm>
          <a:prstGeom prst="round1Rect">
            <a:avLst>
              <a:gd name="adj" fmla="val 21387"/>
            </a:avLst>
          </a:prstGeom>
          <a:gradFill>
            <a:gsLst>
              <a:gs pos="100000">
                <a:srgbClr val="F5F5F5"/>
              </a:gs>
              <a:gs pos="0">
                <a:schemeClr val="bg1">
                  <a:lumMod val="85000"/>
                </a:schemeClr>
              </a:gs>
            </a:gsLst>
            <a:lin ang="8100000" scaled="0"/>
          </a:gradFill>
          <a:ln w="31750">
            <a:gradFill>
              <a:gsLst>
                <a:gs pos="0">
                  <a:schemeClr val="bg1"/>
                </a:gs>
                <a:gs pos="100000">
                  <a:schemeClr val="bg1">
                    <a:lumMod val="75000"/>
                  </a:schemeClr>
                </a:gs>
              </a:gsLst>
              <a:lin ang="8100000" scaled="0"/>
            </a:gradFill>
          </a:ln>
          <a:effectLst>
            <a:outerShdw blurRad="2921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单圆角矩形 9"/>
          <p:cNvSpPr/>
          <p:nvPr/>
        </p:nvSpPr>
        <p:spPr>
          <a:xfrm flipH="1">
            <a:off x="3219405" y="1961785"/>
            <a:ext cx="1725387" cy="1725387"/>
          </a:xfrm>
          <a:prstGeom prst="round1Rect">
            <a:avLst/>
          </a:prstGeom>
          <a:solidFill>
            <a:schemeClr val="bg1">
              <a:lumMod val="65000"/>
            </a:schemeClr>
          </a:solidFill>
          <a:ln w="25400">
            <a:gradFill>
              <a:gsLst>
                <a:gs pos="0">
                  <a:schemeClr val="bg1">
                    <a:lumMod val="65000"/>
                  </a:schemeClr>
                </a:gs>
                <a:gs pos="100000">
                  <a:schemeClr val="bg1"/>
                </a:gs>
              </a:gsLst>
              <a:lin ang="8100000" scaled="0"/>
            </a:gradFill>
          </a:ln>
          <a:effectLst>
            <a:innerShdw blurRad="1016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bg1">
                  <a:lumMod val="85000"/>
                </a:schemeClr>
              </a:solidFill>
            </a:endParaRPr>
          </a:p>
        </p:txBody>
      </p:sp>
      <p:sp>
        <p:nvSpPr>
          <p:cNvPr id="5" name="文本框 4"/>
          <p:cNvSpPr txBox="1"/>
          <p:nvPr/>
        </p:nvSpPr>
        <p:spPr>
          <a:xfrm>
            <a:off x="4077615" y="2270481"/>
            <a:ext cx="541020" cy="1118319"/>
          </a:xfrm>
          <a:prstGeom prst="rect">
            <a:avLst/>
          </a:prstGeom>
          <a:noFill/>
        </p:spPr>
        <p:txBody>
          <a:bodyPr wrap="square" lIns="91440" tIns="45720" rIns="91440" bIns="45720" rtlCol="0">
            <a:spAutoFit/>
          </a:bodyPr>
          <a:lstStyle/>
          <a:p>
            <a:r>
              <a:rPr lang="en-US" altLang="zh-CN" sz="6665" dirty="0">
                <a:solidFill>
                  <a:schemeClr val="bg1"/>
                </a:solidFill>
                <a:latin typeface="Impact" panose="020B0806030902050204" pitchFamily="34" charset="0"/>
              </a:rPr>
              <a:t>1</a:t>
            </a:r>
            <a:endParaRPr lang="zh-CN" altLang="en-US" sz="6665" dirty="0">
              <a:solidFill>
                <a:schemeClr val="bg1"/>
              </a:solidFill>
              <a:latin typeface="Impact" panose="020B0806030902050204" pitchFamily="34" charset="0"/>
            </a:endParaRPr>
          </a:p>
        </p:txBody>
      </p:sp>
      <p:sp>
        <p:nvSpPr>
          <p:cNvPr id="16" name="椭圆 15"/>
          <p:cNvSpPr/>
          <p:nvPr/>
        </p:nvSpPr>
        <p:spPr>
          <a:xfrm>
            <a:off x="3499763" y="2608531"/>
            <a:ext cx="577852" cy="577852"/>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17" name="Group 52"/>
          <p:cNvGrpSpPr>
            <a:grpSpLocks noChangeAspect="1"/>
          </p:cNvGrpSpPr>
          <p:nvPr/>
        </p:nvGrpSpPr>
        <p:grpSpPr bwMode="auto">
          <a:xfrm>
            <a:off x="3625153" y="2740820"/>
            <a:ext cx="303359" cy="300744"/>
            <a:chOff x="3783" y="2102"/>
            <a:chExt cx="116" cy="115"/>
          </a:xfrm>
          <a:solidFill>
            <a:schemeClr val="bg1"/>
          </a:solidFill>
          <a:effectLst/>
        </p:grpSpPr>
        <p:sp>
          <p:nvSpPr>
            <p:cNvPr id="18"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9"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0"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1"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2"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3"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38" name="文本框 37"/>
          <p:cNvSpPr txBox="1"/>
          <p:nvPr/>
        </p:nvSpPr>
        <p:spPr>
          <a:xfrm>
            <a:off x="6391687" y="2821150"/>
            <a:ext cx="1826141" cy="584775"/>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dirty="0" smtClean="0"/>
              <a:t>概念解读</a:t>
            </a:r>
            <a:endParaRPr lang="zh-CN" altLang="en-US" dirty="0"/>
          </a:p>
        </p:txBody>
      </p:sp>
      <p:grpSp>
        <p:nvGrpSpPr>
          <p:cNvPr id="67" name="组合 66"/>
          <p:cNvGrpSpPr/>
          <p:nvPr/>
        </p:nvGrpSpPr>
        <p:grpSpPr>
          <a:xfrm>
            <a:off x="4383422" y="2231447"/>
            <a:ext cx="1650207" cy="1700799"/>
            <a:chOff x="9246436" y="2231447"/>
            <a:chExt cx="1650207" cy="1700799"/>
          </a:xfrm>
        </p:grpSpPr>
        <p:grpSp>
          <p:nvGrpSpPr>
            <p:cNvPr id="49" name="组合 48"/>
            <p:cNvGrpSpPr/>
            <p:nvPr/>
          </p:nvGrpSpPr>
          <p:grpSpPr>
            <a:xfrm flipH="1">
              <a:off x="9246436" y="2231447"/>
              <a:ext cx="1650207" cy="1700799"/>
              <a:chOff x="4744103" y="765856"/>
              <a:chExt cx="2210055" cy="2277812"/>
            </a:xfrm>
          </p:grpSpPr>
          <p:sp>
            <p:nvSpPr>
              <p:cNvPr id="50" name="椭圆 49"/>
              <p:cNvSpPr/>
              <p:nvPr/>
            </p:nvSpPr>
            <p:spPr>
              <a:xfrm>
                <a:off x="4940770" y="1109289"/>
                <a:ext cx="1737713" cy="1737712"/>
              </a:xfrm>
              <a:prstGeom prst="ellipse">
                <a:avLst/>
              </a:prstGeom>
              <a:gradFill flip="none" rotWithShape="1">
                <a:gsLst>
                  <a:gs pos="100000">
                    <a:srgbClr val="01D7ED"/>
                  </a:gs>
                  <a:gs pos="91000">
                    <a:srgbClr val="01ACBE"/>
                  </a:gs>
                  <a:gs pos="0">
                    <a:srgbClr val="018391"/>
                  </a:gs>
                </a:gsLst>
                <a:path path="shape">
                  <a:fillToRect l="50000" t="50000" r="50000" b="50000"/>
                </a:path>
                <a:tileRect/>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椭圆 50"/>
              <p:cNvSpPr/>
              <p:nvPr/>
            </p:nvSpPr>
            <p:spPr>
              <a:xfrm>
                <a:off x="4744103" y="912622"/>
                <a:ext cx="2131046" cy="2131046"/>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任意多边形 121"/>
              <p:cNvSpPr/>
              <p:nvPr/>
            </p:nvSpPr>
            <p:spPr>
              <a:xfrm>
                <a:off x="4744103" y="912622"/>
                <a:ext cx="1893467" cy="1893467"/>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椭圆 52"/>
              <p:cNvSpPr/>
              <p:nvPr/>
            </p:nvSpPr>
            <p:spPr>
              <a:xfrm>
                <a:off x="4867478" y="765856"/>
                <a:ext cx="880598" cy="880597"/>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 name="椭圆 53"/>
              <p:cNvSpPr/>
              <p:nvPr/>
            </p:nvSpPr>
            <p:spPr>
              <a:xfrm rot="19629600">
                <a:off x="5746945" y="2412328"/>
                <a:ext cx="1207213" cy="394391"/>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2" name="Group 13"/>
            <p:cNvGrpSpPr>
              <a:grpSpLocks noChangeAspect="1"/>
            </p:cNvGrpSpPr>
            <p:nvPr/>
          </p:nvGrpSpPr>
          <p:grpSpPr bwMode="auto">
            <a:xfrm flipH="1">
              <a:off x="9889768" y="2886734"/>
              <a:ext cx="423877" cy="431025"/>
              <a:chOff x="2426" y="2745"/>
              <a:chExt cx="593" cy="603"/>
            </a:xfrm>
            <a:solidFill>
              <a:schemeClr val="bg1"/>
            </a:solidFill>
          </p:grpSpPr>
          <p:sp>
            <p:nvSpPr>
              <p:cNvPr id="63"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64"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sp>
        <p:nvSpPr>
          <p:cNvPr id="69" name="椭圆 68"/>
          <p:cNvSpPr>
            <a:spLocks noChangeAspect="1"/>
          </p:cNvSpPr>
          <p:nvPr/>
        </p:nvSpPr>
        <p:spPr>
          <a:xfrm>
            <a:off x="8577040" y="4038911"/>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8916121" y="4038911"/>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p:nvSpPr>
        <p:spPr>
          <a:xfrm>
            <a:off x="9256442" y="4038911"/>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a:spLocks noChangeAspect="1"/>
          </p:cNvSpPr>
          <p:nvPr/>
        </p:nvSpPr>
        <p:spPr>
          <a:xfrm>
            <a:off x="9596763" y="4038911"/>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500"/>
                            </p:stCondLst>
                            <p:childTnLst>
                              <p:par>
                                <p:cTn id="21" presetID="42" presetClass="path" presetSubtype="0" accel="50000" decel="50000" fill="hold" nodeType="afterEffect">
                                  <p:stCondLst>
                                    <p:cond delay="0"/>
                                  </p:stCondLst>
                                  <p:childTnLst>
                                    <p:animMotion origin="layout" path="M -0.03295 0.11009 L 0.28227 0.11009 " pathEditMode="relative" rAng="0" ptsTypes="AA">
                                      <p:cBhvr>
                                        <p:cTn id="22" dur="2000" fill="hold"/>
                                        <p:tgtEl>
                                          <p:spTgt spid="67"/>
                                        </p:tgtEl>
                                        <p:attrNameLst>
                                          <p:attrName>ppt_x</p:attrName>
                                          <p:attrName>ppt_y</p:attrName>
                                        </p:attrNameLst>
                                      </p:cBhvr>
                                      <p:rCtr x="158" y="0"/>
                                    </p:animMotion>
                                  </p:childTnLst>
                                </p:cTn>
                              </p:par>
                              <p:par>
                                <p:cTn id="23" presetID="22" presetClass="entr" presetSubtype="8" fill="hold" grpId="0" nodeType="withEffect">
                                  <p:stCondLst>
                                    <p:cond delay="75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left)">
                                      <p:cBhvr>
                                        <p:cTn id="38" dur="500"/>
                                        <p:tgtEl>
                                          <p:spTgt spid="68"/>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750"/>
                                        <p:tgtEl>
                                          <p:spTgt spid="69"/>
                                        </p:tgtEl>
                                      </p:cBhvr>
                                    </p:animEffect>
                                  </p:childTnLst>
                                </p:cTn>
                              </p:par>
                              <p:par>
                                <p:cTn id="42" presetID="42" presetClass="path" presetSubtype="0" decel="30000" fill="hold" grpId="1" nodeType="withEffect">
                                  <p:stCondLst>
                                    <p:cond delay="1500"/>
                                  </p:stCondLst>
                                  <p:childTnLst>
                                    <p:animMotion origin="layout" path="M 5E-6 -0.03982 L 5E-6 0.14814 " pathEditMode="relative" rAng="0" ptsTypes="AA">
                                      <p:cBhvr>
                                        <p:cTn id="43" dur="750" spd="-100000" fill="hold"/>
                                        <p:tgtEl>
                                          <p:spTgt spid="69"/>
                                        </p:tgtEl>
                                        <p:attrNameLst>
                                          <p:attrName>ppt_x</p:attrName>
                                          <p:attrName>ppt_y</p:attrName>
                                        </p:attrNameLst>
                                      </p:cBhvr>
                                      <p:rCtr x="0" y="9398"/>
                                    </p:animMotion>
                                  </p:childTnLst>
                                </p:cTn>
                              </p:par>
                              <p:par>
                                <p:cTn id="44" presetID="42" presetClass="path" presetSubtype="0" accel="30000" decel="30000" fill="hold" grpId="2" nodeType="withEffect">
                                  <p:stCondLst>
                                    <p:cond delay="2250"/>
                                  </p:stCondLst>
                                  <p:childTnLst>
                                    <p:animMotion origin="layout" path="M 5E-6 -0.03982 L 5E-6 4.44444E-6 " pathEditMode="relative" rAng="0" ptsTypes="AA">
                                      <p:cBhvr>
                                        <p:cTn id="45" dur="750" fill="hold"/>
                                        <p:tgtEl>
                                          <p:spTgt spid="69"/>
                                        </p:tgtEl>
                                        <p:attrNameLst>
                                          <p:attrName>ppt_x</p:attrName>
                                          <p:attrName>ppt_y</p:attrName>
                                        </p:attrNameLst>
                                      </p:cBhvr>
                                      <p:rCtr x="0" y="1991"/>
                                    </p:animMotion>
                                  </p:childTnLst>
                                </p:cTn>
                              </p:par>
                              <p:par>
                                <p:cTn id="46" presetID="10" presetClass="entr" presetSubtype="0" fill="hold" grpId="0" nodeType="withEffect">
                                  <p:stCondLst>
                                    <p:cond delay="165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750"/>
                                        <p:tgtEl>
                                          <p:spTgt spid="70"/>
                                        </p:tgtEl>
                                      </p:cBhvr>
                                    </p:animEffect>
                                  </p:childTnLst>
                                </p:cTn>
                              </p:par>
                              <p:par>
                                <p:cTn id="49" presetID="42" presetClass="path" presetSubtype="0" decel="30000" fill="hold" grpId="1" nodeType="withEffect">
                                  <p:stCondLst>
                                    <p:cond delay="1650"/>
                                  </p:stCondLst>
                                  <p:childTnLst>
                                    <p:animMotion origin="layout" path="M 6.25E-7 -0.03982 L 6.25E-7 0.14814 " pathEditMode="relative" rAng="0" ptsTypes="AA">
                                      <p:cBhvr>
                                        <p:cTn id="50" dur="750" spd="-100000" fill="hold"/>
                                        <p:tgtEl>
                                          <p:spTgt spid="70"/>
                                        </p:tgtEl>
                                        <p:attrNameLst>
                                          <p:attrName>ppt_x</p:attrName>
                                          <p:attrName>ppt_y</p:attrName>
                                        </p:attrNameLst>
                                      </p:cBhvr>
                                      <p:rCtr x="0" y="9398"/>
                                    </p:animMotion>
                                  </p:childTnLst>
                                </p:cTn>
                              </p:par>
                              <p:par>
                                <p:cTn id="51" presetID="42" presetClass="path" presetSubtype="0" accel="30000" decel="30000" fill="hold" grpId="2" nodeType="withEffect">
                                  <p:stCondLst>
                                    <p:cond delay="2400"/>
                                  </p:stCondLst>
                                  <p:childTnLst>
                                    <p:animMotion origin="layout" path="M 6.25E-7 -0.03982 L 6.25E-7 4.44444E-6 " pathEditMode="relative" rAng="0" ptsTypes="AA">
                                      <p:cBhvr>
                                        <p:cTn id="52" dur="750" fill="hold"/>
                                        <p:tgtEl>
                                          <p:spTgt spid="70"/>
                                        </p:tgtEl>
                                        <p:attrNameLst>
                                          <p:attrName>ppt_x</p:attrName>
                                          <p:attrName>ppt_y</p:attrName>
                                        </p:attrNameLst>
                                      </p:cBhvr>
                                      <p:rCtr x="0" y="1991"/>
                                    </p:animMotion>
                                  </p:childTnLst>
                                </p:cTn>
                              </p:par>
                              <p:par>
                                <p:cTn id="53" presetID="10" presetClass="entr" presetSubtype="0" fill="hold" grpId="0" nodeType="withEffect">
                                  <p:stCondLst>
                                    <p:cond delay="180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750"/>
                                        <p:tgtEl>
                                          <p:spTgt spid="71"/>
                                        </p:tgtEl>
                                      </p:cBhvr>
                                    </p:animEffect>
                                  </p:childTnLst>
                                </p:cTn>
                              </p:par>
                              <p:par>
                                <p:cTn id="56" presetID="42" presetClass="path" presetSubtype="0" decel="30000" fill="hold" grpId="1" nodeType="withEffect">
                                  <p:stCondLst>
                                    <p:cond delay="1800"/>
                                  </p:stCondLst>
                                  <p:childTnLst>
                                    <p:animMotion origin="layout" path="M -4.16667E-6 -0.03982 L -4.16667E-6 0.14814 " pathEditMode="relative" rAng="0" ptsTypes="AA">
                                      <p:cBhvr>
                                        <p:cTn id="57" dur="750" spd="-100000" fill="hold"/>
                                        <p:tgtEl>
                                          <p:spTgt spid="71"/>
                                        </p:tgtEl>
                                        <p:attrNameLst>
                                          <p:attrName>ppt_x</p:attrName>
                                          <p:attrName>ppt_y</p:attrName>
                                        </p:attrNameLst>
                                      </p:cBhvr>
                                      <p:rCtr x="0" y="9398"/>
                                    </p:animMotion>
                                  </p:childTnLst>
                                </p:cTn>
                              </p:par>
                              <p:par>
                                <p:cTn id="58" presetID="42" presetClass="path" presetSubtype="0" accel="30000" decel="30000" fill="hold" grpId="2" nodeType="withEffect">
                                  <p:stCondLst>
                                    <p:cond delay="2650"/>
                                  </p:stCondLst>
                                  <p:childTnLst>
                                    <p:animMotion origin="layout" path="M -4.16667E-6 -0.03982 L -4.16667E-6 4.44444E-6 " pathEditMode="relative" rAng="0" ptsTypes="AA">
                                      <p:cBhvr>
                                        <p:cTn id="59" dur="750" fill="hold"/>
                                        <p:tgtEl>
                                          <p:spTgt spid="71"/>
                                        </p:tgtEl>
                                        <p:attrNameLst>
                                          <p:attrName>ppt_x</p:attrName>
                                          <p:attrName>ppt_y</p:attrName>
                                        </p:attrNameLst>
                                      </p:cBhvr>
                                      <p:rCtr x="0" y="1991"/>
                                    </p:animMotion>
                                  </p:childTnLst>
                                </p:cTn>
                              </p:par>
                              <p:par>
                                <p:cTn id="60" presetID="10" presetClass="entr" presetSubtype="0" fill="hold" grpId="0" nodeType="withEffect">
                                  <p:stCondLst>
                                    <p:cond delay="195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750"/>
                                        <p:tgtEl>
                                          <p:spTgt spid="72"/>
                                        </p:tgtEl>
                                      </p:cBhvr>
                                    </p:animEffect>
                                  </p:childTnLst>
                                </p:cTn>
                              </p:par>
                              <p:par>
                                <p:cTn id="63" presetID="42" presetClass="path" presetSubtype="0" decel="30000" fill="hold" grpId="1" nodeType="withEffect">
                                  <p:stCondLst>
                                    <p:cond delay="1950"/>
                                  </p:stCondLst>
                                  <p:childTnLst>
                                    <p:animMotion origin="layout" path="M 1.25E-6 -0.03982 L 1.25E-6 0.14814 " pathEditMode="relative" rAng="0" ptsTypes="AA">
                                      <p:cBhvr>
                                        <p:cTn id="64" dur="750" spd="-100000" fill="hold"/>
                                        <p:tgtEl>
                                          <p:spTgt spid="72"/>
                                        </p:tgtEl>
                                        <p:attrNameLst>
                                          <p:attrName>ppt_x</p:attrName>
                                          <p:attrName>ppt_y</p:attrName>
                                        </p:attrNameLst>
                                      </p:cBhvr>
                                      <p:rCtr x="0" y="9398"/>
                                    </p:animMotion>
                                  </p:childTnLst>
                                </p:cTn>
                              </p:par>
                              <p:par>
                                <p:cTn id="65" presetID="42" presetClass="path" presetSubtype="0" accel="30000" decel="30000" fill="hold" grpId="2" nodeType="withEffect">
                                  <p:stCondLst>
                                    <p:cond delay="2700"/>
                                  </p:stCondLst>
                                  <p:childTnLst>
                                    <p:animMotion origin="layout" path="M 1.25E-6 -0.03982 L 1.25E-6 4.44444E-6 " pathEditMode="relative" rAng="0" ptsTypes="AA">
                                      <p:cBhvr>
                                        <p:cTn id="66" dur="750" fill="hold"/>
                                        <p:tgtEl>
                                          <p:spTgt spid="72"/>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p:bldP spid="16" grpId="0" bldLvl="0" animBg="1"/>
      <p:bldP spid="38" grpId="0"/>
      <p:bldP spid="69" grpId="0" bldLvl="0" animBg="1"/>
      <p:bldP spid="69" grpId="1" bldLvl="0" animBg="1"/>
      <p:bldP spid="69" grpId="2" bldLvl="0" animBg="1"/>
      <p:bldP spid="70" grpId="0" bldLvl="0" animBg="1"/>
      <p:bldP spid="70" grpId="1" bldLvl="0" animBg="1"/>
      <p:bldP spid="70" grpId="2" bldLvl="0" animBg="1"/>
      <p:bldP spid="71" grpId="0" bldLvl="0" animBg="1"/>
      <p:bldP spid="71" grpId="1" bldLvl="0" animBg="1"/>
      <p:bldP spid="71" grpId="2" bldLvl="0" animBg="1"/>
      <p:bldP spid="72" grpId="0" bldLvl="0" animBg="1"/>
      <p:bldP spid="72" grpId="1" bldLvl="0" animBg="1"/>
      <p:bldP spid="72" grpId="2"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4686" y="-70287"/>
            <a:ext cx="3214200" cy="1721287"/>
            <a:chOff x="6157655" y="2286372"/>
            <a:chExt cx="2871407" cy="1721287"/>
          </a:xfrm>
        </p:grpSpPr>
        <p:pic>
          <p:nvPicPr>
            <p:cNvPr id="18" name="图片 17"/>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19" name="矩形 18"/>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20" name="图片 19"/>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1" name="文本框 20"/>
          <p:cNvSpPr txBox="1"/>
          <p:nvPr/>
        </p:nvSpPr>
        <p:spPr>
          <a:xfrm>
            <a:off x="28842" y="528746"/>
            <a:ext cx="3057247"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a:t>什么</a:t>
            </a:r>
            <a:r>
              <a:rPr lang="zh-CN" altLang="en-US" sz="2800" dirty="0" smtClean="0"/>
              <a:t>是唯物史观？</a:t>
            </a:r>
            <a:endParaRPr lang="zh-CN" altLang="en-US" sz="2800" dirty="0"/>
          </a:p>
        </p:txBody>
      </p:sp>
      <p:sp>
        <p:nvSpPr>
          <p:cNvPr id="26" name="椭圆 25"/>
          <p:cNvSpPr>
            <a:spLocks noChangeAspect="1"/>
          </p:cNvSpPr>
          <p:nvPr/>
        </p:nvSpPr>
        <p:spPr>
          <a:xfrm>
            <a:off x="2835995" y="10410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175076" y="10410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515397" y="10410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3855718" y="10410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98012" y="2482475"/>
            <a:ext cx="10526487" cy="3724096"/>
          </a:xfrm>
          <a:prstGeom prst="rect">
            <a:avLst/>
          </a:prstGeom>
        </p:spPr>
        <p:txBody>
          <a:bodyPr wrap="square">
            <a:spAutoFit/>
          </a:bodyPr>
          <a:lstStyle/>
          <a:p>
            <a:r>
              <a:rPr lang="zh-CN" altLang="en-US" sz="2800" dirty="0" smtClean="0">
                <a:solidFill>
                  <a:srgbClr val="FF0000"/>
                </a:solidFill>
              </a:rPr>
              <a:t>唯物史观</a:t>
            </a:r>
            <a:r>
              <a:rPr lang="zh-CN" altLang="en-US" sz="2800" dirty="0" smtClean="0"/>
              <a:t>是揭示人类社会历史客观基础及发展规律的</a:t>
            </a:r>
            <a:r>
              <a:rPr lang="zh-CN" altLang="en-US" sz="2800" u="sng" dirty="0" smtClean="0">
                <a:solidFill>
                  <a:srgbClr val="00B0F0"/>
                </a:solidFill>
              </a:rPr>
              <a:t>科学的历史观和方法论</a:t>
            </a:r>
            <a:r>
              <a:rPr lang="zh-CN" altLang="en-US" sz="2800" dirty="0" smtClean="0"/>
              <a:t>。</a:t>
            </a:r>
            <a:endParaRPr lang="en-US" altLang="zh-CN" sz="2800" dirty="0" smtClean="0"/>
          </a:p>
          <a:p>
            <a:pPr>
              <a:lnSpc>
                <a:spcPct val="150000"/>
              </a:lnSpc>
            </a:pPr>
            <a:r>
              <a:rPr lang="en-US" altLang="zh-CN" sz="2400" dirty="0" smtClean="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、人类对历史的认识是由表及里、逐渐深化的，要透过历史的纷杂表象认识历史的本质，必须以科学的历史观和方法论为指导。</a:t>
            </a:r>
            <a:endParaRPr lang="en-US" altLang="zh-CN" sz="2400" dirty="0" smtClean="0">
              <a:latin typeface="楷体" panose="02010609060101010101" pitchFamily="49" charset="-122"/>
              <a:ea typeface="楷体" panose="02010609060101010101" pitchFamily="49" charset="-122"/>
            </a:endParaRPr>
          </a:p>
          <a:p>
            <a:pPr>
              <a:lnSpc>
                <a:spcPct val="150000"/>
              </a:lnSpc>
            </a:pPr>
            <a:r>
              <a:rPr lang="en-US" altLang="zh-CN" sz="2400" dirty="0" smtClean="0">
                <a:latin typeface="楷体" panose="02010609060101010101" pitchFamily="49" charset="-122"/>
                <a:ea typeface="楷体" panose="02010609060101010101" pitchFamily="49" charset="-122"/>
              </a:rPr>
              <a:t>2</a:t>
            </a:r>
            <a:r>
              <a:rPr lang="zh-CN" altLang="en-US" sz="2400" dirty="0" smtClean="0">
                <a:latin typeface="楷体" panose="02010609060101010101" pitchFamily="49" charset="-122"/>
                <a:ea typeface="楷体" panose="02010609060101010101" pitchFamily="49" charset="-122"/>
              </a:rPr>
              <a:t>、唯物史观使历史学成为一门科学，只有运用唯物史观的立场、观点和方法，才能对历史有全面、客观的认识。</a:t>
            </a:r>
            <a:endParaRPr lang="en-US" altLang="zh-CN" sz="2400" dirty="0" smtClean="0">
              <a:latin typeface="楷体" panose="02010609060101010101" pitchFamily="49" charset="-122"/>
              <a:ea typeface="楷体" panose="02010609060101010101" pitchFamily="49" charset="-122"/>
            </a:endParaRPr>
          </a:p>
          <a:p>
            <a:pPr>
              <a:lnSpc>
                <a:spcPct val="150000"/>
              </a:lnSpc>
            </a:pPr>
            <a:r>
              <a:rPr lang="en-US" altLang="zh-CN" sz="2400" dirty="0" smtClean="0">
                <a:latin typeface="楷体" panose="02010609060101010101" pitchFamily="49" charset="-122"/>
                <a:ea typeface="楷体" panose="02010609060101010101" pitchFamily="49" charset="-122"/>
              </a:rPr>
              <a:t>3</a:t>
            </a:r>
            <a:r>
              <a:rPr lang="zh-CN" altLang="en-US" sz="2400" dirty="0" smtClean="0">
                <a:latin typeface="楷体" panose="02010609060101010101" pitchFamily="49" charset="-122"/>
                <a:ea typeface="楷体" panose="02010609060101010101" pitchFamily="49" charset="-122"/>
              </a:rPr>
              <a:t>、在义务教育阶段，要求学生初步学会在唯物史观的指导下</a:t>
            </a:r>
            <a:r>
              <a:rPr lang="zh-CN" altLang="en-US" sz="2400" u="sng" dirty="0" smtClean="0">
                <a:solidFill>
                  <a:srgbClr val="FF0000"/>
                </a:solidFill>
                <a:latin typeface="楷体" panose="02010609060101010101" pitchFamily="49" charset="-122"/>
                <a:ea typeface="楷体" panose="02010609060101010101" pitchFamily="49" charset="-122"/>
              </a:rPr>
              <a:t>看待历史</a:t>
            </a:r>
            <a:r>
              <a:rPr lang="zh-CN" altLang="en-US"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25" name="矩形 24"/>
          <p:cNvSpPr/>
          <p:nvPr/>
        </p:nvSpPr>
        <p:spPr>
          <a:xfrm>
            <a:off x="4623507" y="1229072"/>
            <a:ext cx="6749143" cy="1015663"/>
          </a:xfrm>
          <a:prstGeom prst="rect">
            <a:avLst/>
          </a:prstGeom>
          <a:ln>
            <a:solidFill>
              <a:schemeClr val="tx1"/>
            </a:solidFill>
            <a:prstDash val="sysDash"/>
          </a:ln>
        </p:spPr>
        <p:txBody>
          <a:bodyPr wrap="square">
            <a:spAutoFit/>
          </a:bodyPr>
          <a:lstStyle/>
          <a:p>
            <a:r>
              <a:rPr lang="zh-CN" altLang="en-US" sz="2000" dirty="0" smtClean="0">
                <a:latin typeface="楷体" panose="02010609060101010101" pitchFamily="49" charset="-122"/>
                <a:ea typeface="楷体" panose="02010609060101010101" pitchFamily="49" charset="-122"/>
              </a:rPr>
              <a:t>史观</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人们对社会历史的根本观点和总的看法，是世界观的组成部分。对社会历史的认识和解释有两种根本对立的历史观</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唯物主义历史观和唯心主义历史观。</a:t>
            </a:r>
            <a:endParaRPr lang="zh-CN" altLang="en-US" sz="2000" dirty="0">
              <a:latin typeface="楷体" panose="02010609060101010101" pitchFamily="49" charset="-122"/>
              <a:ea typeface="楷体" panose="02010609060101010101" pitchFamily="49" charset="-122"/>
            </a:endParaRPr>
          </a:p>
        </p:txBody>
      </p:sp>
      <p:sp>
        <p:nvSpPr>
          <p:cNvPr id="32" name="矩形 31"/>
          <p:cNvSpPr/>
          <p:nvPr/>
        </p:nvSpPr>
        <p:spPr>
          <a:xfrm>
            <a:off x="4323003" y="402554"/>
            <a:ext cx="205697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600" b="1" cap="none" spc="50" dirty="0" smtClean="0">
                <a:ln w="11430"/>
                <a:solidFill>
                  <a:srgbClr val="FF0000"/>
                </a:solidFill>
                <a:effectLst>
                  <a:outerShdw blurRad="76200" dist="50800" dir="5400000" algn="tl" rotWithShape="0">
                    <a:srgbClr val="000000">
                      <a:alpha val="65000"/>
                    </a:srgbClr>
                  </a:outerShdw>
                </a:effectLst>
              </a:rPr>
              <a:t>概念解读</a:t>
            </a:r>
            <a:endParaRPr lang="zh-CN" altLang="en-US" sz="3600" b="1" cap="none"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750"/>
                                        <p:tgtEl>
                                          <p:spTgt spid="26"/>
                                        </p:tgtEl>
                                      </p:cBhvr>
                                    </p:animEffect>
                                  </p:childTnLst>
                                </p:cTn>
                              </p:par>
                              <p:par>
                                <p:cTn id="14" presetID="42" presetClass="path" presetSubtype="0" decel="30000" fill="hold" grpId="1" nodeType="withEffect">
                                  <p:stCondLst>
                                    <p:cond delay="0"/>
                                  </p:stCondLst>
                                  <p:childTnLst>
                                    <p:animMotion origin="layout" path="M -1.45833E-6 -0.03982 L -1.45833E-6 0.14815 " pathEditMode="relative" rAng="0" ptsTypes="AA">
                                      <p:cBhvr>
                                        <p:cTn id="15" dur="750" spd="-100000" fill="hold"/>
                                        <p:tgtEl>
                                          <p:spTgt spid="26"/>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1.45833E-6 -0.03982 L -1.45833E-6 1.48148E-6 " pathEditMode="relative" rAng="0" ptsTypes="AA">
                                      <p:cBhvr>
                                        <p:cTn id="17" dur="750" fill="hold"/>
                                        <p:tgtEl>
                                          <p:spTgt spid="26"/>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750"/>
                                        <p:tgtEl>
                                          <p:spTgt spid="27"/>
                                        </p:tgtEl>
                                      </p:cBhvr>
                                    </p:animEffect>
                                  </p:childTnLst>
                                </p:cTn>
                              </p:par>
                              <p:par>
                                <p:cTn id="21" presetID="42" presetClass="path" presetSubtype="0" decel="30000" fill="hold" grpId="1" nodeType="withEffect">
                                  <p:stCondLst>
                                    <p:cond delay="150"/>
                                  </p:stCondLst>
                                  <p:childTnLst>
                                    <p:animMotion origin="layout" path="M 3.95833E-6 -0.03982 L 3.95833E-6 0.14815 " pathEditMode="relative" rAng="0" ptsTypes="AA">
                                      <p:cBhvr>
                                        <p:cTn id="22" dur="750" spd="-100000" fill="hold"/>
                                        <p:tgtEl>
                                          <p:spTgt spid="27"/>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95833E-6 -0.03982 L 3.95833E-6 1.48148E-6 " pathEditMode="relative" rAng="0" ptsTypes="AA">
                                      <p:cBhvr>
                                        <p:cTn id="24" dur="750" fill="hold"/>
                                        <p:tgtEl>
                                          <p:spTgt spid="27"/>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750"/>
                                        <p:tgtEl>
                                          <p:spTgt spid="28"/>
                                        </p:tgtEl>
                                      </p:cBhvr>
                                    </p:animEffect>
                                  </p:childTnLst>
                                </p:cTn>
                              </p:par>
                              <p:par>
                                <p:cTn id="28" presetID="42" presetClass="path" presetSubtype="0" decel="30000" fill="hold" grpId="1" nodeType="withEffect">
                                  <p:stCondLst>
                                    <p:cond delay="300"/>
                                  </p:stCondLst>
                                  <p:childTnLst>
                                    <p:animMotion origin="layout" path="M -6.25E-7 -0.03982 L -6.25E-7 0.14815 " pathEditMode="relative" rAng="0" ptsTypes="AA">
                                      <p:cBhvr>
                                        <p:cTn id="29" dur="750" spd="-100000" fill="hold"/>
                                        <p:tgtEl>
                                          <p:spTgt spid="28"/>
                                        </p:tgtEl>
                                        <p:attrNameLst>
                                          <p:attrName>ppt_x</p:attrName>
                                          <p:attrName>ppt_y</p:attrName>
                                        </p:attrNameLst>
                                      </p:cBhvr>
                                      <p:rCtr x="0" y="9398"/>
                                    </p:animMotion>
                                  </p:childTnLst>
                                </p:cTn>
                              </p:par>
                              <p:par>
                                <p:cTn id="30" presetID="42" presetClass="path" presetSubtype="0" accel="30000" decel="30000" fill="hold" grpId="2" nodeType="withEffect">
                                  <p:stCondLst>
                                    <p:cond delay="0"/>
                                  </p:stCondLst>
                                  <p:childTnLst>
                                    <p:animMotion origin="layout" path="M -6.25E-7 -0.03982 L -6.25E-7 1.48148E-6 " pathEditMode="relative" rAng="0" ptsTypes="AA">
                                      <p:cBhvr>
                                        <p:cTn id="31" dur="750" fill="hold"/>
                                        <p:tgtEl>
                                          <p:spTgt spid="28"/>
                                        </p:tgtEl>
                                        <p:attrNameLst>
                                          <p:attrName>ppt_x</p:attrName>
                                          <p:attrName>ppt_y</p:attrName>
                                        </p:attrNameLst>
                                      </p:cBhvr>
                                      <p:rCtr x="0" y="1991"/>
                                    </p:animMotion>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750"/>
                                        <p:tgtEl>
                                          <p:spTgt spid="29"/>
                                        </p:tgtEl>
                                      </p:cBhvr>
                                    </p:animEffect>
                                  </p:childTnLst>
                                </p:cTn>
                              </p:par>
                              <p:par>
                                <p:cTn id="35" presetID="42" presetClass="path" presetSubtype="0" decel="30000" fill="hold" grpId="1" nodeType="withEffect">
                                  <p:stCondLst>
                                    <p:cond delay="0"/>
                                  </p:stCondLst>
                                  <p:childTnLst>
                                    <p:animMotion origin="layout" path="M 4.58333E-6 -0.03982 L 4.58333E-6 0.14815 " pathEditMode="relative" rAng="0" ptsTypes="AA">
                                      <p:cBhvr>
                                        <p:cTn id="36" dur="750" spd="-100000" fill="hold"/>
                                        <p:tgtEl>
                                          <p:spTgt spid="29"/>
                                        </p:tgtEl>
                                        <p:attrNameLst>
                                          <p:attrName>ppt_x</p:attrName>
                                          <p:attrName>ppt_y</p:attrName>
                                        </p:attrNameLst>
                                      </p:cBhvr>
                                      <p:rCtr x="0" y="9398"/>
                                    </p:animMotion>
                                  </p:childTnLst>
                                </p:cTn>
                              </p:par>
                              <p:par>
                                <p:cTn id="37" presetID="42" presetClass="path" presetSubtype="0" accel="30000" decel="30000" fill="hold" grpId="2" nodeType="withEffect">
                                  <p:stCondLst>
                                    <p:cond delay="50"/>
                                  </p:stCondLst>
                                  <p:childTnLst>
                                    <p:animMotion origin="layout" path="M 4.58333E-6 -0.03982 L 4.58333E-6 1.48148E-6 " pathEditMode="relative" rAng="0" ptsTypes="AA">
                                      <p:cBhvr>
                                        <p:cTn id="38" dur="750" fill="hold"/>
                                        <p:tgtEl>
                                          <p:spTgt spid="29"/>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bldLvl="0" animBg="1"/>
      <p:bldP spid="26" grpId="1" bldLvl="0" animBg="1"/>
      <p:bldP spid="26" grpId="2" bldLvl="0" animBg="1"/>
      <p:bldP spid="27" grpId="0" bldLvl="0" animBg="1"/>
      <p:bldP spid="27" grpId="1" bldLvl="0" animBg="1"/>
      <p:bldP spid="27" grpId="2" bldLvl="0" animBg="1"/>
      <p:bldP spid="28" grpId="0" bldLvl="0" animBg="1"/>
      <p:bldP spid="28" grpId="1" bldLvl="0" animBg="1"/>
      <p:bldP spid="28" grpId="2" bldLvl="0" animBg="1"/>
      <p:bldP spid="29" grpId="0" bldLvl="0" animBg="1"/>
      <p:bldP spid="29" grpId="1" bldLvl="0" animBg="1"/>
      <p:bldP spid="29" grpId="2" bldLvl="0" animBg="1"/>
      <p:bldP spid="24" grpId="0"/>
      <p:bldP spid="25" grpId="0" bldLvl="0" animBg="1"/>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0" y="-157372"/>
            <a:ext cx="2871407" cy="1721287"/>
            <a:chOff x="6157655" y="2286372"/>
            <a:chExt cx="2871407" cy="1721287"/>
          </a:xfrm>
        </p:grpSpPr>
        <p:pic>
          <p:nvPicPr>
            <p:cNvPr id="19" name="图片 18"/>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20" name="矩形 19"/>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21" name="图片 20"/>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2" name="文本框 21"/>
          <p:cNvSpPr txBox="1"/>
          <p:nvPr/>
        </p:nvSpPr>
        <p:spPr>
          <a:xfrm>
            <a:off x="479008" y="570949"/>
            <a:ext cx="1620957"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smtClean="0"/>
              <a:t>唯物史观</a:t>
            </a:r>
            <a:endParaRPr lang="zh-CN" altLang="en-US" sz="2800" dirty="0"/>
          </a:p>
        </p:txBody>
      </p:sp>
      <p:sp>
        <p:nvSpPr>
          <p:cNvPr id="45" name="椭圆 44"/>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69872" y="1469836"/>
            <a:ext cx="6703814" cy="5170646"/>
          </a:xfrm>
          <a:prstGeom prst="rect">
            <a:avLst/>
          </a:prstGeom>
        </p:spPr>
        <p:txBody>
          <a:bodyPr wrap="square">
            <a:spAutoFit/>
          </a:bodyPr>
          <a:lstStyle/>
          <a:p>
            <a:pPr>
              <a:lnSpc>
                <a:spcPct val="150000"/>
              </a:lnSpc>
            </a:pPr>
            <a:r>
              <a:rPr lang="en-US" altLang="zh-CN" sz="2000" b="1" dirty="0" smtClean="0">
                <a:solidFill>
                  <a:srgbClr val="002060"/>
                </a:solidFill>
                <a:latin typeface="楷体" panose="02010609060101010101" pitchFamily="49" charset="-122"/>
                <a:ea typeface="楷体" panose="02010609060101010101" pitchFamily="49" charset="-122"/>
              </a:rPr>
              <a:t>1</a:t>
            </a:r>
            <a:r>
              <a:rPr lang="zh-CN" altLang="en-US" sz="2000" b="1" dirty="0" smtClean="0">
                <a:solidFill>
                  <a:srgbClr val="002060"/>
                </a:solidFill>
                <a:latin typeface="楷体" panose="02010609060101010101" pitchFamily="49" charset="-122"/>
                <a:ea typeface="楷体" panose="02010609060101010101" pitchFamily="49" charset="-122"/>
              </a:rPr>
              <a:t>、能够认识劳动在人类社会发展中的重要作用，知道物质生产是人类生存和人类社会发展的基础</a:t>
            </a:r>
            <a:r>
              <a:rPr lang="en-US" altLang="zh-CN" sz="2000" b="1" dirty="0" smtClean="0">
                <a:solidFill>
                  <a:srgbClr val="002060"/>
                </a:solidFill>
                <a:latin typeface="楷体" panose="02010609060101010101" pitchFamily="49" charset="-122"/>
                <a:ea typeface="楷体" panose="02010609060101010101" pitchFamily="49" charset="-122"/>
              </a:rPr>
              <a:t>;</a:t>
            </a:r>
            <a:endParaRPr lang="en-US" altLang="zh-CN" sz="2000" b="1" dirty="0" smtClean="0">
              <a:solidFill>
                <a:srgbClr val="002060"/>
              </a:solidFill>
              <a:latin typeface="楷体" panose="02010609060101010101" pitchFamily="49" charset="-122"/>
              <a:ea typeface="楷体" panose="02010609060101010101" pitchFamily="49" charset="-122"/>
            </a:endParaRPr>
          </a:p>
          <a:p>
            <a:pPr>
              <a:lnSpc>
                <a:spcPct val="150000"/>
              </a:lnSpc>
            </a:pPr>
            <a:r>
              <a:rPr lang="en-US" altLang="zh-CN" sz="2000" b="1" dirty="0" smtClean="0">
                <a:solidFill>
                  <a:srgbClr val="002060"/>
                </a:solidFill>
                <a:latin typeface="楷体" panose="02010609060101010101" pitchFamily="49" charset="-122"/>
                <a:ea typeface="楷体" panose="02010609060101010101" pitchFamily="49" charset="-122"/>
              </a:rPr>
              <a:t>2</a:t>
            </a:r>
            <a:r>
              <a:rPr lang="zh-CN" altLang="en-US" sz="2000" b="1" dirty="0" smtClean="0">
                <a:solidFill>
                  <a:srgbClr val="002060"/>
                </a:solidFill>
                <a:latin typeface="楷体" panose="02010609060101010101" pitchFamily="49" charset="-122"/>
                <a:ea typeface="楷体" panose="02010609060101010101" pitchFamily="49" charset="-122"/>
              </a:rPr>
              <a:t>、知道人民群众是物质生产的主要承担者和历史的创造者</a:t>
            </a:r>
            <a:r>
              <a:rPr lang="en-US" altLang="zh-CN" sz="2000" b="1" dirty="0" smtClean="0">
                <a:solidFill>
                  <a:srgbClr val="002060"/>
                </a:solidFill>
                <a:latin typeface="楷体" panose="02010609060101010101" pitchFamily="49" charset="-122"/>
                <a:ea typeface="楷体" panose="02010609060101010101" pitchFamily="49" charset="-122"/>
              </a:rPr>
              <a:t>;</a:t>
            </a:r>
            <a:endParaRPr lang="en-US" altLang="zh-CN" sz="2000" b="1" dirty="0" smtClean="0">
              <a:solidFill>
                <a:srgbClr val="002060"/>
              </a:solidFill>
              <a:latin typeface="楷体" panose="02010609060101010101" pitchFamily="49" charset="-122"/>
              <a:ea typeface="楷体" panose="02010609060101010101" pitchFamily="49" charset="-122"/>
            </a:endParaRPr>
          </a:p>
          <a:p>
            <a:pPr>
              <a:lnSpc>
                <a:spcPct val="150000"/>
              </a:lnSpc>
            </a:pPr>
            <a:r>
              <a:rPr lang="en-US" altLang="zh-CN" sz="2000" b="1" dirty="0" smtClean="0">
                <a:solidFill>
                  <a:srgbClr val="002060"/>
                </a:solidFill>
                <a:latin typeface="楷体" panose="02010609060101010101" pitchFamily="49" charset="-122"/>
                <a:ea typeface="楷体" panose="02010609060101010101" pitchFamily="49" charset="-122"/>
              </a:rPr>
              <a:t>3</a:t>
            </a:r>
            <a:r>
              <a:rPr lang="zh-CN" altLang="en-US" sz="2000" b="1" dirty="0" smtClean="0">
                <a:solidFill>
                  <a:srgbClr val="002060"/>
                </a:solidFill>
                <a:latin typeface="楷体" panose="02010609060101010101" pitchFamily="49" charset="-122"/>
                <a:ea typeface="楷体" panose="02010609060101010101" pitchFamily="49" charset="-122"/>
              </a:rPr>
              <a:t>、知道生产力发展的重要性，知道生产力和生产关系的矛盾运动、经济基础和上层建筑的矛盾运动是社会历史发展的根本动力</a:t>
            </a:r>
            <a:r>
              <a:rPr lang="en-US" altLang="zh-CN" sz="2000" b="1" dirty="0" smtClean="0">
                <a:solidFill>
                  <a:srgbClr val="002060"/>
                </a:solidFill>
                <a:latin typeface="楷体" panose="02010609060101010101" pitchFamily="49" charset="-122"/>
                <a:ea typeface="楷体" panose="02010609060101010101" pitchFamily="49" charset="-122"/>
              </a:rPr>
              <a:t>;</a:t>
            </a:r>
            <a:endParaRPr lang="en-US" altLang="zh-CN" sz="2000" b="1" dirty="0" smtClean="0">
              <a:solidFill>
                <a:srgbClr val="002060"/>
              </a:solidFill>
              <a:latin typeface="楷体" panose="02010609060101010101" pitchFamily="49" charset="-122"/>
              <a:ea typeface="楷体" panose="02010609060101010101" pitchFamily="49" charset="-122"/>
            </a:endParaRPr>
          </a:p>
          <a:p>
            <a:pPr>
              <a:lnSpc>
                <a:spcPct val="150000"/>
              </a:lnSpc>
            </a:pPr>
            <a:r>
              <a:rPr lang="en-US" altLang="zh-CN" sz="2000" b="1" dirty="0" smtClean="0">
                <a:solidFill>
                  <a:srgbClr val="002060"/>
                </a:solidFill>
                <a:latin typeface="楷体" panose="02010609060101010101" pitchFamily="49" charset="-122"/>
                <a:ea typeface="楷体" panose="02010609060101010101" pitchFamily="49" charset="-122"/>
              </a:rPr>
              <a:t>4</a:t>
            </a:r>
            <a:r>
              <a:rPr lang="zh-CN" altLang="en-US" sz="2000" b="1" dirty="0" smtClean="0">
                <a:solidFill>
                  <a:srgbClr val="002060"/>
                </a:solidFill>
                <a:latin typeface="楷体" panose="02010609060101010101" pitchFamily="49" charset="-122"/>
                <a:ea typeface="楷体" panose="02010609060101010101" pitchFamily="49" charset="-122"/>
              </a:rPr>
              <a:t>、知道在阶级社会中存在着阶级矛盾和阶级斗争，阶级斗争是推动历史发展的直接动力</a:t>
            </a:r>
            <a:r>
              <a:rPr lang="en-US" altLang="zh-CN" sz="2000" b="1" dirty="0" smtClean="0">
                <a:solidFill>
                  <a:srgbClr val="002060"/>
                </a:solidFill>
                <a:latin typeface="楷体" panose="02010609060101010101" pitchFamily="49" charset="-122"/>
                <a:ea typeface="楷体" panose="02010609060101010101" pitchFamily="49" charset="-122"/>
              </a:rPr>
              <a:t>;</a:t>
            </a:r>
            <a:endParaRPr lang="en-US" altLang="zh-CN" sz="2000" b="1" dirty="0" smtClean="0">
              <a:solidFill>
                <a:srgbClr val="002060"/>
              </a:solidFill>
              <a:latin typeface="楷体" panose="02010609060101010101" pitchFamily="49" charset="-122"/>
              <a:ea typeface="楷体" panose="02010609060101010101" pitchFamily="49" charset="-122"/>
            </a:endParaRPr>
          </a:p>
          <a:p>
            <a:pPr>
              <a:lnSpc>
                <a:spcPct val="150000"/>
              </a:lnSpc>
            </a:pPr>
            <a:r>
              <a:rPr lang="en-US" altLang="zh-CN" sz="2000" b="1" dirty="0" smtClean="0">
                <a:solidFill>
                  <a:srgbClr val="002060"/>
                </a:solidFill>
                <a:latin typeface="楷体" panose="02010609060101010101" pitchFamily="49" charset="-122"/>
                <a:ea typeface="楷体" panose="02010609060101010101" pitchFamily="49" charset="-122"/>
              </a:rPr>
              <a:t>5</a:t>
            </a:r>
            <a:r>
              <a:rPr lang="zh-CN" altLang="en-US" sz="2000" b="1" dirty="0" smtClean="0">
                <a:solidFill>
                  <a:srgbClr val="002060"/>
                </a:solidFill>
                <a:latin typeface="楷体" panose="02010609060101010101" pitchFamily="49" charset="-122"/>
                <a:ea typeface="楷体" panose="02010609060101010101" pitchFamily="49" charset="-122"/>
              </a:rPr>
              <a:t>、初步了解人类社会形态从低级到高级的发展趋势。</a:t>
            </a:r>
            <a:endParaRPr lang="en-US" altLang="zh-CN" sz="2000" b="1" dirty="0" smtClean="0">
              <a:solidFill>
                <a:srgbClr val="002060"/>
              </a:solidFill>
              <a:latin typeface="楷体" panose="02010609060101010101" pitchFamily="49" charset="-122"/>
              <a:ea typeface="楷体" panose="02010609060101010101" pitchFamily="49" charset="-122"/>
            </a:endParaRPr>
          </a:p>
          <a:p>
            <a:pPr>
              <a:lnSpc>
                <a:spcPct val="150000"/>
              </a:lnSpc>
            </a:pPr>
            <a:r>
              <a:rPr lang="en-US" altLang="zh-CN" sz="2000" b="1" dirty="0" smtClean="0">
                <a:solidFill>
                  <a:srgbClr val="002060"/>
                </a:solidFill>
                <a:latin typeface="楷体" panose="02010609060101010101" pitchFamily="49" charset="-122"/>
                <a:ea typeface="楷体" panose="02010609060101010101" pitchFamily="49" charset="-122"/>
              </a:rPr>
              <a:t>6</a:t>
            </a:r>
            <a:r>
              <a:rPr lang="zh-CN" altLang="en-US" sz="2000" b="1" dirty="0" smtClean="0">
                <a:solidFill>
                  <a:srgbClr val="002060"/>
                </a:solidFill>
                <a:latin typeface="楷体" panose="02010609060101010101" pitchFamily="49" charset="-122"/>
                <a:ea typeface="楷体" panose="02010609060101010101" pitchFamily="49" charset="-122"/>
              </a:rPr>
              <a:t>、能够将唯物史观运用于历史学习，结合史实进行阐述和说明。</a:t>
            </a:r>
            <a:endParaRPr lang="zh-CN" altLang="en-US" b="1" dirty="0">
              <a:solidFill>
                <a:srgbClr val="002060"/>
              </a:solidFill>
              <a:latin typeface="楷体" panose="02010609060101010101" pitchFamily="49" charset="-122"/>
              <a:ea typeface="楷体" panose="02010609060101010101" pitchFamily="49" charset="-122"/>
            </a:endParaRPr>
          </a:p>
        </p:txBody>
      </p:sp>
      <p:sp>
        <p:nvSpPr>
          <p:cNvPr id="12" name="矩形 11"/>
          <p:cNvSpPr/>
          <p:nvPr/>
        </p:nvSpPr>
        <p:spPr>
          <a:xfrm>
            <a:off x="4129981" y="452735"/>
            <a:ext cx="3783934"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000" b="1" cap="none" spc="50" dirty="0" smtClean="0">
                <a:ln w="11430"/>
                <a:solidFill>
                  <a:srgbClr val="FF0000"/>
                </a:solidFill>
                <a:effectLst>
                  <a:outerShdw blurRad="76200" dist="50800" dir="5400000" algn="tl" rotWithShape="0">
                    <a:srgbClr val="000000">
                      <a:alpha val="65000"/>
                    </a:srgbClr>
                  </a:outerShdw>
                </a:effectLst>
              </a:rPr>
              <a:t>基本理论</a:t>
            </a:r>
            <a:endParaRPr lang="zh-CN" altLang="en-US" sz="4000" b="1" cap="none" spc="50" dirty="0">
              <a:ln w="11430"/>
              <a:solidFill>
                <a:srgbClr val="FF0000"/>
              </a:solidFill>
              <a:effectLst>
                <a:outerShdw blurRad="76200" dist="50800" dir="5400000" algn="tl" rotWithShape="0">
                  <a:srgbClr val="000000">
                    <a:alpha val="65000"/>
                  </a:srgbClr>
                </a:outerShdw>
              </a:effectLst>
            </a:endParaRPr>
          </a:p>
        </p:txBody>
      </p:sp>
      <p:sp>
        <p:nvSpPr>
          <p:cNvPr id="13" name="矩形 12"/>
          <p:cNvSpPr/>
          <p:nvPr/>
        </p:nvSpPr>
        <p:spPr>
          <a:xfrm>
            <a:off x="7685314" y="1643466"/>
            <a:ext cx="4147457" cy="4401205"/>
          </a:xfrm>
          <a:prstGeom prst="rect">
            <a:avLst/>
          </a:prstGeom>
          <a:ln>
            <a:solidFill>
              <a:schemeClr val="tx1"/>
            </a:solidFill>
            <a:prstDash val="sysDash"/>
          </a:ln>
        </p:spPr>
        <p:txBody>
          <a:bodyPr wrap="square">
            <a:spAutoFit/>
          </a:bodyPr>
          <a:lstStyle/>
          <a:p>
            <a:r>
              <a:rPr lang="zh-CN" altLang="en-US" sz="2000" dirty="0" smtClean="0">
                <a:solidFill>
                  <a:srgbClr val="2F2F2F"/>
                </a:solidFill>
                <a:latin typeface="微软雅黑" panose="020B0503020204020204" charset="-122"/>
              </a:rPr>
              <a:t>       唯物史观是马克思主义的重要组成部分，</a:t>
            </a:r>
            <a:r>
              <a:rPr lang="zh-CN" altLang="en-US" sz="2000" b="1" dirty="0" smtClean="0">
                <a:solidFill>
                  <a:srgbClr val="2F2F2F"/>
                </a:solidFill>
                <a:latin typeface="微软雅黑" panose="020B0503020204020204" charset="-122"/>
              </a:rPr>
              <a:t>揭示了人类社会发展的客观规律</a:t>
            </a:r>
            <a:r>
              <a:rPr lang="zh-CN" altLang="en-US" sz="2000" dirty="0" smtClean="0">
                <a:solidFill>
                  <a:srgbClr val="2F2F2F"/>
                </a:solidFill>
                <a:latin typeface="微软雅黑" panose="020B0503020204020204" charset="-122"/>
              </a:rPr>
              <a:t>，指明了以生产工具变革为标志的生产力和生产关系、经济基础和上层建筑之间的内在联系，</a:t>
            </a:r>
            <a:r>
              <a:rPr lang="zh-CN" altLang="en-US" sz="2000" b="1" dirty="0" smtClean="0">
                <a:solidFill>
                  <a:srgbClr val="2F2F2F"/>
                </a:solidFill>
                <a:latin typeface="微软雅黑" panose="020B0503020204020204" charset="-122"/>
              </a:rPr>
              <a:t>是看待历史现象背后纷繁复杂的实质的理论根据</a:t>
            </a:r>
            <a:r>
              <a:rPr lang="zh-CN" altLang="en-US" sz="2000" dirty="0" smtClean="0">
                <a:solidFill>
                  <a:srgbClr val="2F2F2F"/>
                </a:solidFill>
                <a:latin typeface="微软雅黑" panose="020B0503020204020204" charset="-122"/>
              </a:rPr>
              <a:t>。</a:t>
            </a:r>
            <a:endParaRPr lang="zh-CN" altLang="en-US" sz="2000" dirty="0" smtClean="0">
              <a:solidFill>
                <a:srgbClr val="2F2F2F"/>
              </a:solidFill>
              <a:latin typeface="微软雅黑" panose="020B0503020204020204" charset="-122"/>
            </a:endParaRPr>
          </a:p>
          <a:p>
            <a:r>
              <a:rPr lang="zh-CN" altLang="en-US" sz="2000" dirty="0" smtClean="0">
                <a:solidFill>
                  <a:srgbClr val="2F2F2F"/>
                </a:solidFill>
                <a:latin typeface="微软雅黑" panose="020B0503020204020204" charset="-122"/>
              </a:rPr>
              <a:t>    “认为一切重要历史事件的终极原因和动力是</a:t>
            </a:r>
            <a:r>
              <a:rPr lang="zh-CN" altLang="en-US" sz="2000" dirty="0" smtClean="0">
                <a:solidFill>
                  <a:srgbClr val="FF0000"/>
                </a:solidFill>
                <a:latin typeface="微软雅黑" panose="020B0503020204020204" charset="-122"/>
              </a:rPr>
              <a:t>社会的经济发展</a:t>
            </a:r>
            <a:r>
              <a:rPr lang="zh-CN" altLang="en-US" sz="2000" dirty="0" smtClean="0">
                <a:solidFill>
                  <a:srgbClr val="2F2F2F"/>
                </a:solidFill>
                <a:latin typeface="微软雅黑" panose="020B0503020204020204" charset="-122"/>
              </a:rPr>
              <a:t>，它是生产方式和交换方式的改变，它是由此产生的社会被划分为不同的阶级，也是这些阶级互相博弈的结果。”与阶级相适应的组织形式和诉求是阶级冲突的主要着力点。</a:t>
            </a:r>
            <a:endParaRPr lang="zh-CN" altLang="en-US"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50"/>
                                        <p:tgtEl>
                                          <p:spTgt spid="45"/>
                                        </p:tgtEl>
                                      </p:cBhvr>
                                    </p:animEffect>
                                  </p:childTnLst>
                                </p:cTn>
                              </p:par>
                              <p:par>
                                <p:cTn id="14" presetID="42" presetClass="path" presetSubtype="0" decel="30000" fill="hold" grpId="1" nodeType="withEffect">
                                  <p:stCondLst>
                                    <p:cond delay="0"/>
                                  </p:stCondLst>
                                  <p:childTnLst>
                                    <p:animMotion origin="layout" path="M 8.33333E-7 -0.03981 L 8.33333E-7 0.14815 " pathEditMode="relative" rAng="0" ptsTypes="AA">
                                      <p:cBhvr>
                                        <p:cTn id="15" dur="750" spd="-100000" fill="hold"/>
                                        <p:tgtEl>
                                          <p:spTgt spid="45"/>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7 -0.03981 L 8.33333E-7 -1.48148E-6 " pathEditMode="relative" rAng="0" ptsTypes="AA">
                                      <p:cBhvr>
                                        <p:cTn id="17" dur="750" fill="hold"/>
                                        <p:tgtEl>
                                          <p:spTgt spid="45"/>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750"/>
                                        <p:tgtEl>
                                          <p:spTgt spid="46"/>
                                        </p:tgtEl>
                                      </p:cBhvr>
                                    </p:animEffect>
                                  </p:childTnLst>
                                </p:cTn>
                              </p:par>
                              <p:par>
                                <p:cTn id="21" presetID="42" presetClass="path" presetSubtype="0" decel="30000" fill="hold" grpId="1" nodeType="withEffect">
                                  <p:stCondLst>
                                    <p:cond delay="150"/>
                                  </p:stCondLst>
                                  <p:childTnLst>
                                    <p:animMotion origin="layout" path="M -3.75E-6 -0.03981 L -3.75E-6 0.14815 " pathEditMode="relative" rAng="0" ptsTypes="AA">
                                      <p:cBhvr>
                                        <p:cTn id="22" dur="750" spd="-100000" fill="hold"/>
                                        <p:tgtEl>
                                          <p:spTgt spid="46"/>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6 -0.03981 L -3.75E-6 -1.48148E-6 " pathEditMode="relative" rAng="0" ptsTypes="AA">
                                      <p:cBhvr>
                                        <p:cTn id="24" dur="750" fill="hold"/>
                                        <p:tgtEl>
                                          <p:spTgt spid="46"/>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750"/>
                                        <p:tgtEl>
                                          <p:spTgt spid="47"/>
                                        </p:tgtEl>
                                      </p:cBhvr>
                                    </p:animEffect>
                                  </p:childTnLst>
                                </p:cTn>
                              </p:par>
                              <p:par>
                                <p:cTn id="28" presetID="42" presetClass="path" presetSubtype="0" decel="30000" fill="hold" grpId="1" nodeType="withEffect">
                                  <p:stCondLst>
                                    <p:cond delay="300"/>
                                  </p:stCondLst>
                                  <p:childTnLst>
                                    <p:animMotion origin="layout" path="M 1.66667E-6 -0.03981 L 1.66667E-6 0.14815 " pathEditMode="relative" rAng="0" ptsTypes="AA">
                                      <p:cBhvr>
                                        <p:cTn id="29" dur="750" spd="-100000" fill="hold"/>
                                        <p:tgtEl>
                                          <p:spTgt spid="47"/>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6 -0.03981 L 1.66667E-6 -1.48148E-6 " pathEditMode="relative" rAng="0" ptsTypes="AA">
                                      <p:cBhvr>
                                        <p:cTn id="31" dur="750" fill="hold"/>
                                        <p:tgtEl>
                                          <p:spTgt spid="47"/>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750"/>
                                        <p:tgtEl>
                                          <p:spTgt spid="48"/>
                                        </p:tgtEl>
                                      </p:cBhvr>
                                    </p:animEffect>
                                  </p:childTnLst>
                                </p:cTn>
                              </p:par>
                              <p:par>
                                <p:cTn id="35" presetID="42" presetClass="path" presetSubtype="0" decel="30000" fill="hold" grpId="1" nodeType="withEffect">
                                  <p:stCondLst>
                                    <p:cond delay="450"/>
                                  </p:stCondLst>
                                  <p:childTnLst>
                                    <p:animMotion origin="layout" path="M -2.91667E-6 -0.03981 L -2.91667E-6 0.14815 " pathEditMode="relative" rAng="0" ptsTypes="AA">
                                      <p:cBhvr>
                                        <p:cTn id="36" dur="750" spd="-100000" fill="hold"/>
                                        <p:tgtEl>
                                          <p:spTgt spid="48"/>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6 -0.03981 L -2.91667E-6 -1.48148E-6 " pathEditMode="relative" rAng="0" ptsTypes="AA">
                                      <p:cBhvr>
                                        <p:cTn id="38" dur="750" fill="hold"/>
                                        <p:tgtEl>
                                          <p:spTgt spid="48"/>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 calcmode="lin" valueType="num">
                                      <p:cBhvr additive="base">
                                        <p:cTn id="4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anim calcmode="lin" valueType="num">
                                      <p:cBhvr additive="base">
                                        <p:cTn id="55"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xEl>
                                              <p:pRg st="2" end="2"/>
                                            </p:txEl>
                                          </p:spTgt>
                                        </p:tgtEl>
                                        <p:attrNameLst>
                                          <p:attrName>style.visibility</p:attrName>
                                        </p:attrNameLst>
                                      </p:cBhvr>
                                      <p:to>
                                        <p:strVal val="visible"/>
                                      </p:to>
                                    </p:set>
                                    <p:anim calcmode="lin" valueType="num">
                                      <p:cBhvr additive="base">
                                        <p:cTn id="6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6">
                                            <p:txEl>
                                              <p:pRg st="3" end="3"/>
                                            </p:txEl>
                                          </p:spTgt>
                                        </p:tgtEl>
                                        <p:attrNameLst>
                                          <p:attrName>style.visibility</p:attrName>
                                        </p:attrNameLst>
                                      </p:cBhvr>
                                      <p:to>
                                        <p:strVal val="visible"/>
                                      </p:to>
                                    </p:set>
                                    <p:anim calcmode="lin" valueType="num">
                                      <p:cBhvr additive="base">
                                        <p:cTn id="6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
                                            <p:txEl>
                                              <p:pRg st="4" end="4"/>
                                            </p:txEl>
                                          </p:spTgt>
                                        </p:tgtEl>
                                        <p:attrNameLst>
                                          <p:attrName>style.visibility</p:attrName>
                                        </p:attrNameLst>
                                      </p:cBhvr>
                                      <p:to>
                                        <p:strVal val="visible"/>
                                      </p:to>
                                    </p:set>
                                    <p:anim calcmode="lin" valueType="num">
                                      <p:cBhvr additive="base">
                                        <p:cTn id="73"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6">
                                            <p:txEl>
                                              <p:pRg st="5" end="5"/>
                                            </p:txEl>
                                          </p:spTgt>
                                        </p:tgtEl>
                                        <p:attrNameLst>
                                          <p:attrName>style.visibility</p:attrName>
                                        </p:attrNameLst>
                                      </p:cBhvr>
                                      <p:to>
                                        <p:strVal val="visible"/>
                                      </p:to>
                                    </p:set>
                                    <p:anim calcmode="lin" valueType="num">
                                      <p:cBhvr additive="base">
                                        <p:cTn id="79"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1000"/>
                                        <p:tgtEl>
                                          <p:spTgt spid="13"/>
                                        </p:tgtEl>
                                      </p:cBhvr>
                                    </p:animEffect>
                                    <p:anim calcmode="lin" valueType="num">
                                      <p:cBhvr>
                                        <p:cTn id="86" dur="1000" fill="hold"/>
                                        <p:tgtEl>
                                          <p:spTgt spid="13"/>
                                        </p:tgtEl>
                                        <p:attrNameLst>
                                          <p:attrName>ppt_x</p:attrName>
                                        </p:attrNameLst>
                                      </p:cBhvr>
                                      <p:tavLst>
                                        <p:tav tm="0">
                                          <p:val>
                                            <p:strVal val="#ppt_x"/>
                                          </p:val>
                                        </p:tav>
                                        <p:tav tm="100000">
                                          <p:val>
                                            <p:strVal val="#ppt_x"/>
                                          </p:val>
                                        </p:tav>
                                      </p:tavLst>
                                    </p:anim>
                                    <p:anim calcmode="lin" valueType="num">
                                      <p:cBhvr>
                                        <p:cTn id="8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5" grpId="0" bldLvl="0" animBg="1"/>
      <p:bldP spid="45" grpId="1" bldLvl="0" animBg="1"/>
      <p:bldP spid="45" grpId="2" bldLvl="0" animBg="1"/>
      <p:bldP spid="46" grpId="0" bldLvl="0" animBg="1"/>
      <p:bldP spid="46" grpId="1" bldLvl="0" animBg="1"/>
      <p:bldP spid="46" grpId="2" bldLvl="0" animBg="1"/>
      <p:bldP spid="47" grpId="0" bldLvl="0" animBg="1"/>
      <p:bldP spid="47" grpId="1" bldLvl="0" animBg="1"/>
      <p:bldP spid="47" grpId="2" bldLvl="0" animBg="1"/>
      <p:bldP spid="48" grpId="0" bldLvl="0" animBg="1"/>
      <p:bldP spid="48" grpId="1" bldLvl="0" animBg="1"/>
      <p:bldP spid="48" grpId="2" bldLvl="0" animBg="1"/>
      <p:bldP spid="12" grpId="0"/>
      <p:bldP spid="13"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0" y="-157372"/>
            <a:ext cx="2871407" cy="1721287"/>
            <a:chOff x="6157655" y="2286372"/>
            <a:chExt cx="2871407" cy="1721287"/>
          </a:xfrm>
        </p:grpSpPr>
        <p:pic>
          <p:nvPicPr>
            <p:cNvPr id="19" name="图片 18"/>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20" name="矩形 19"/>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21" name="图片 20"/>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2" name="文本框 21"/>
          <p:cNvSpPr txBox="1"/>
          <p:nvPr/>
        </p:nvSpPr>
        <p:spPr>
          <a:xfrm>
            <a:off x="479008" y="570949"/>
            <a:ext cx="1620957"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smtClean="0"/>
              <a:t>唯物史观</a:t>
            </a:r>
            <a:endParaRPr lang="zh-CN" altLang="en-US" sz="2800" dirty="0"/>
          </a:p>
        </p:txBody>
      </p:sp>
      <p:sp>
        <p:nvSpPr>
          <p:cNvPr id="45" name="椭圆 44"/>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163434" y="218560"/>
            <a:ext cx="680936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000" b="1" cap="none" spc="50" dirty="0" smtClean="0">
                <a:ln w="11430"/>
                <a:solidFill>
                  <a:srgbClr val="FF0000"/>
                </a:solidFill>
                <a:effectLst>
                  <a:outerShdw blurRad="76200" dist="50800" dir="5400000" algn="tl" rotWithShape="0">
                    <a:srgbClr val="000000">
                      <a:alpha val="65000"/>
                    </a:srgbClr>
                  </a:outerShdw>
                </a:effectLst>
              </a:rPr>
              <a:t>基本理论</a:t>
            </a:r>
            <a:r>
              <a:rPr lang="zh-CN" altLang="en-US" sz="2800" b="1" cap="none" spc="50" dirty="0" smtClean="0">
                <a:ln w="11430"/>
                <a:solidFill>
                  <a:srgbClr val="7030A0"/>
                </a:solidFill>
                <a:effectLst>
                  <a:outerShdw blurRad="76200" dist="50800" dir="5400000" algn="tl" rotWithShape="0">
                    <a:srgbClr val="000000">
                      <a:alpha val="65000"/>
                    </a:srgbClr>
                  </a:outerShdw>
                </a:effectLst>
              </a:rPr>
              <a:t>（历史唯物主义）</a:t>
            </a:r>
            <a:endParaRPr lang="zh-CN" altLang="en-US" sz="4000" b="1" cap="none" spc="50" dirty="0">
              <a:ln w="11430"/>
              <a:solidFill>
                <a:srgbClr val="7030A0"/>
              </a:solidFill>
              <a:effectLst>
                <a:outerShdw blurRad="76200" dist="50800" dir="5400000" algn="tl" rotWithShape="0">
                  <a:srgbClr val="000000">
                    <a:alpha val="65000"/>
                  </a:srgbClr>
                </a:outerShdw>
              </a:effectLst>
            </a:endParaRPr>
          </a:p>
        </p:txBody>
      </p:sp>
      <p:pic>
        <p:nvPicPr>
          <p:cNvPr id="4098" name="Picture 2" descr="C:\Users\Administrator\Desktop\175050026_6_20191107105918332.jpg"/>
          <p:cNvPicPr>
            <a:picLocks noChangeAspect="1" noChangeArrowheads="1"/>
          </p:cNvPicPr>
          <p:nvPr/>
        </p:nvPicPr>
        <p:blipFill>
          <a:blip r:embed="rId4" cstate="print"/>
          <a:srcRect/>
          <a:stretch>
            <a:fillRect/>
          </a:stretch>
        </p:blipFill>
        <p:spPr bwMode="auto">
          <a:xfrm>
            <a:off x="6011902" y="2126052"/>
            <a:ext cx="5509548" cy="4330505"/>
          </a:xfrm>
          <a:prstGeom prst="rect">
            <a:avLst/>
          </a:prstGeom>
          <a:noFill/>
        </p:spPr>
      </p:pic>
      <p:pic>
        <p:nvPicPr>
          <p:cNvPr id="4099" name="Picture 3" descr="C:\Users\Administrator\Desktop\175050026_5_20191107105918222 (1)"/>
          <p:cNvPicPr>
            <a:picLocks noChangeAspect="1" noChangeArrowheads="1"/>
          </p:cNvPicPr>
          <p:nvPr/>
        </p:nvPicPr>
        <p:blipFill>
          <a:blip r:embed="rId5" cstate="print"/>
          <a:srcRect t="11990" r="-414"/>
          <a:stretch>
            <a:fillRect/>
          </a:stretch>
        </p:blipFill>
        <p:spPr bwMode="auto">
          <a:xfrm>
            <a:off x="0" y="2665141"/>
            <a:ext cx="5742878" cy="3847170"/>
          </a:xfrm>
          <a:prstGeom prst="rect">
            <a:avLst/>
          </a:prstGeom>
          <a:noFill/>
        </p:spPr>
      </p:pic>
      <p:sp>
        <p:nvSpPr>
          <p:cNvPr id="16" name="矩形 15"/>
          <p:cNvSpPr/>
          <p:nvPr/>
        </p:nvSpPr>
        <p:spPr>
          <a:xfrm>
            <a:off x="4214270" y="992899"/>
            <a:ext cx="7706383"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dirty="0" smtClean="0">
                <a:solidFill>
                  <a:srgbClr val="2F2F2F"/>
                </a:solidFill>
                <a:latin typeface="微软雅黑" panose="020B0503020204020204" charset="-122"/>
              </a:rPr>
              <a:t>历史唯物主义研究对象是</a:t>
            </a:r>
            <a:r>
              <a:rPr lang="zh-CN" altLang="en-US" b="1" dirty="0" smtClean="0">
                <a:solidFill>
                  <a:srgbClr val="2F2F2F"/>
                </a:solidFill>
                <a:latin typeface="微软雅黑" panose="020B0503020204020204" charset="-122"/>
              </a:rPr>
              <a:t>社会发展的一般规律</a:t>
            </a:r>
            <a:r>
              <a:rPr lang="zh-CN" altLang="en-US" dirty="0" smtClean="0">
                <a:solidFill>
                  <a:srgbClr val="2F2F2F"/>
                </a:solidFill>
                <a:latin typeface="微软雅黑" panose="020B0503020204020204" charset="-122"/>
              </a:rPr>
              <a:t>，它着眼于从</a:t>
            </a:r>
            <a:r>
              <a:rPr lang="zh-CN" altLang="en-US" b="1" dirty="0" smtClean="0">
                <a:solidFill>
                  <a:srgbClr val="2F2F2F"/>
                </a:solidFill>
                <a:latin typeface="微软雅黑" panose="020B0503020204020204" charset="-122"/>
              </a:rPr>
              <a:t>总体上、全局上</a:t>
            </a:r>
            <a:r>
              <a:rPr lang="zh-CN" altLang="en-US" dirty="0" smtClean="0">
                <a:solidFill>
                  <a:srgbClr val="2F2F2F"/>
                </a:solidFill>
                <a:latin typeface="微软雅黑" panose="020B0503020204020204" charset="-122"/>
              </a:rPr>
              <a:t>研究社会的一般的结构和一般的发展规律。它的任务就是</a:t>
            </a:r>
            <a:r>
              <a:rPr lang="zh-CN" altLang="en-US" b="1" dirty="0" smtClean="0">
                <a:solidFill>
                  <a:srgbClr val="2F2F2F"/>
                </a:solidFill>
                <a:latin typeface="微软雅黑" panose="020B0503020204020204" charset="-122"/>
              </a:rPr>
              <a:t>为各门具体的社会科学提供历史观和方法论的理论基础</a:t>
            </a:r>
            <a:r>
              <a:rPr lang="zh-CN" altLang="en-US" dirty="0" smtClean="0">
                <a:solidFill>
                  <a:srgbClr val="2F2F2F"/>
                </a:solidFill>
                <a:latin typeface="微软雅黑" panose="020B0503020204020204" charset="-122"/>
              </a:rPr>
              <a:t>。</a:t>
            </a:r>
            <a:endParaRPr lang="zh-CN" altLang="en-US" dirty="0"/>
          </a:p>
        </p:txBody>
      </p:sp>
      <p:sp>
        <p:nvSpPr>
          <p:cNvPr id="18" name="矩形 17"/>
          <p:cNvSpPr/>
          <p:nvPr/>
        </p:nvSpPr>
        <p:spPr>
          <a:xfrm>
            <a:off x="178420" y="1971972"/>
            <a:ext cx="5888425"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1400" dirty="0" smtClean="0">
                <a:solidFill>
                  <a:srgbClr val="2F2F2F"/>
                </a:solidFill>
                <a:latin typeface="微软雅黑" panose="020B0503020204020204" charset="-122"/>
              </a:rPr>
              <a:t>历史唯物主义用以观察社会历史的方法与以前一切历史理论不同。它承认</a:t>
            </a:r>
            <a:r>
              <a:rPr lang="zh-CN" altLang="en-US" sz="1400" b="1" dirty="0" smtClean="0">
                <a:solidFill>
                  <a:srgbClr val="2F2F2F"/>
                </a:solidFill>
                <a:latin typeface="微软雅黑" panose="020B0503020204020204" charset="-122"/>
              </a:rPr>
              <a:t>历史的主体是人</a:t>
            </a:r>
            <a:r>
              <a:rPr lang="zh-CN" altLang="en-US" sz="1400" dirty="0" smtClean="0">
                <a:solidFill>
                  <a:srgbClr val="2F2F2F"/>
                </a:solidFill>
                <a:latin typeface="微软雅黑" panose="020B0503020204020204" charset="-122"/>
              </a:rPr>
              <a:t>，历史不过是追求着自己目的的人的活动而已。</a:t>
            </a:r>
            <a:endParaRPr lang="zh-CN" altLang="en-US" sz="1400" dirty="0"/>
          </a:p>
        </p:txBody>
      </p:sp>
      <p:sp>
        <p:nvSpPr>
          <p:cNvPr id="17" name="矩形 16"/>
          <p:cNvSpPr/>
          <p:nvPr/>
        </p:nvSpPr>
        <p:spPr>
          <a:xfrm>
            <a:off x="133815" y="1973851"/>
            <a:ext cx="11582400" cy="46368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altLang="zh-CN" sz="2000" dirty="0" smtClean="0">
                <a:solidFill>
                  <a:schemeClr val="tx1"/>
                </a:solidFill>
                <a:latin typeface="楷体" panose="02010609060101010101" pitchFamily="49" charset="-122"/>
                <a:ea typeface="楷体" panose="02010609060101010101" pitchFamily="49" charset="-122"/>
              </a:rPr>
              <a:t>1.</a:t>
            </a:r>
            <a:r>
              <a:rPr lang="zh-CN" altLang="en-US" sz="2000" dirty="0" smtClean="0">
                <a:solidFill>
                  <a:schemeClr val="tx1"/>
                </a:solidFill>
                <a:latin typeface="楷体" panose="02010609060101010101" pitchFamily="49" charset="-122"/>
                <a:ea typeface="楷体" panose="02010609060101010101" pitchFamily="49" charset="-122"/>
              </a:rPr>
              <a:t>生产力与生产关系的辩证</a:t>
            </a:r>
            <a:r>
              <a:rPr lang="zh-CN" altLang="en-US" sz="2000" dirty="0" smtClean="0">
                <a:solidFill>
                  <a:schemeClr val="tx1"/>
                </a:solidFill>
                <a:latin typeface="楷体" panose="02010609060101010101" pitchFamily="49" charset="-122"/>
                <a:ea typeface="楷体" panose="02010609060101010101" pitchFamily="49" charset="-122"/>
              </a:rPr>
              <a:t>统一；</a:t>
            </a:r>
            <a:endParaRPr lang="en-US" altLang="zh-CN" sz="2000" dirty="0" smtClean="0">
              <a:solidFill>
                <a:schemeClr val="tx1"/>
              </a:solidFill>
              <a:latin typeface="楷体" panose="02010609060101010101" pitchFamily="49" charset="-122"/>
              <a:ea typeface="楷体" panose="02010609060101010101" pitchFamily="49" charset="-122"/>
            </a:endParaRPr>
          </a:p>
          <a:p>
            <a:pPr>
              <a:lnSpc>
                <a:spcPct val="150000"/>
              </a:lnSpc>
            </a:pPr>
            <a:r>
              <a:rPr lang="zh-CN" altLang="en-US" sz="2000" dirty="0" smtClean="0">
                <a:solidFill>
                  <a:schemeClr val="tx1"/>
                </a:solidFill>
                <a:latin typeface="楷体" panose="02010609060101010101" pitchFamily="49" charset="-122"/>
                <a:ea typeface="楷体" panose="02010609060101010101" pitchFamily="49" charset="-122"/>
              </a:rPr>
              <a:t>生产力</a:t>
            </a:r>
            <a:r>
              <a:rPr lang="zh-CN" altLang="en-US" sz="2000" dirty="0" smtClean="0">
                <a:solidFill>
                  <a:schemeClr val="tx1"/>
                </a:solidFill>
                <a:latin typeface="楷体" panose="02010609060101010101" pitchFamily="49" charset="-122"/>
                <a:ea typeface="楷体" panose="02010609060101010101" pitchFamily="49" charset="-122"/>
              </a:rPr>
              <a:t>决定生产关系，生产关系对生产力具有反作用</a:t>
            </a:r>
            <a:r>
              <a:rPr lang="zh-CN" altLang="en-US"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pPr>
              <a:lnSpc>
                <a:spcPct val="150000"/>
              </a:lnSpc>
            </a:pPr>
            <a:r>
              <a:rPr lang="en-US" altLang="zh-CN" sz="2000" dirty="0" smtClean="0">
                <a:solidFill>
                  <a:schemeClr val="tx1"/>
                </a:solidFill>
                <a:latin typeface="楷体" panose="02010609060101010101" pitchFamily="49" charset="-122"/>
                <a:ea typeface="楷体" panose="02010609060101010101" pitchFamily="49" charset="-122"/>
              </a:rPr>
              <a:t>2</a:t>
            </a:r>
            <a:r>
              <a:rPr lang="en-US" altLang="zh-CN" sz="2000" dirty="0" smtClean="0">
                <a:solidFill>
                  <a:schemeClr val="tx1"/>
                </a:solidFill>
                <a:latin typeface="楷体" panose="02010609060101010101" pitchFamily="49" charset="-122"/>
                <a:ea typeface="楷体" panose="02010609060101010101" pitchFamily="49" charset="-122"/>
              </a:rPr>
              <a:t>.</a:t>
            </a:r>
            <a:r>
              <a:rPr lang="zh-CN" altLang="en-US" sz="2000" dirty="0" smtClean="0">
                <a:solidFill>
                  <a:schemeClr val="tx1"/>
                </a:solidFill>
                <a:latin typeface="楷体" panose="02010609060101010101" pitchFamily="49" charset="-122"/>
                <a:ea typeface="楷体" panose="02010609060101010101" pitchFamily="49" charset="-122"/>
              </a:rPr>
              <a:t>经济基础与上层建筑的辩证</a:t>
            </a:r>
            <a:r>
              <a:rPr lang="zh-CN" altLang="en-US" sz="2000" dirty="0" smtClean="0">
                <a:solidFill>
                  <a:schemeClr val="tx1"/>
                </a:solidFill>
                <a:latin typeface="楷体" panose="02010609060101010101" pitchFamily="49" charset="-122"/>
                <a:ea typeface="楷体" panose="02010609060101010101" pitchFamily="49" charset="-122"/>
              </a:rPr>
              <a:t>统一</a:t>
            </a:r>
            <a:endParaRPr lang="en-US" altLang="zh-CN" sz="2000" dirty="0" smtClean="0">
              <a:solidFill>
                <a:schemeClr val="tx1"/>
              </a:solidFill>
              <a:latin typeface="楷体" panose="02010609060101010101" pitchFamily="49" charset="-122"/>
              <a:ea typeface="楷体" panose="02010609060101010101" pitchFamily="49" charset="-122"/>
            </a:endParaRPr>
          </a:p>
          <a:p>
            <a:pPr>
              <a:lnSpc>
                <a:spcPct val="150000"/>
              </a:lnSpc>
            </a:pPr>
            <a:r>
              <a:rPr lang="zh-CN" altLang="en-US" sz="2000" dirty="0" smtClean="0">
                <a:solidFill>
                  <a:schemeClr val="tx1"/>
                </a:solidFill>
                <a:latin typeface="楷体" panose="02010609060101010101" pitchFamily="49" charset="-122"/>
                <a:ea typeface="楷体" panose="02010609060101010101" pitchFamily="49" charset="-122"/>
              </a:rPr>
              <a:t>经济基础</a:t>
            </a:r>
            <a:r>
              <a:rPr lang="zh-CN" altLang="en-US" sz="2000" dirty="0" smtClean="0">
                <a:solidFill>
                  <a:schemeClr val="tx1"/>
                </a:solidFill>
                <a:latin typeface="楷体" panose="02010609060101010101" pitchFamily="49" charset="-122"/>
                <a:ea typeface="楷体" panose="02010609060101010101" pitchFamily="49" charset="-122"/>
              </a:rPr>
              <a:t>决定上层建筑，上层建筑对经济基础具有反作用</a:t>
            </a:r>
            <a:r>
              <a:rPr lang="zh-CN" altLang="en-US"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pPr>
              <a:lnSpc>
                <a:spcPct val="150000"/>
              </a:lnSpc>
            </a:pPr>
            <a:r>
              <a:rPr lang="en-US" altLang="zh-CN" sz="2000" dirty="0" smtClean="0">
                <a:solidFill>
                  <a:schemeClr val="tx1"/>
                </a:solidFill>
                <a:latin typeface="楷体" panose="02010609060101010101" pitchFamily="49" charset="-122"/>
                <a:ea typeface="楷体" panose="02010609060101010101" pitchFamily="49" charset="-122"/>
              </a:rPr>
              <a:t>3</a:t>
            </a:r>
            <a:r>
              <a:rPr lang="en-US" altLang="zh-CN" sz="2000" dirty="0" smtClean="0">
                <a:solidFill>
                  <a:schemeClr val="tx1"/>
                </a:solidFill>
                <a:latin typeface="楷体" panose="02010609060101010101" pitchFamily="49" charset="-122"/>
                <a:ea typeface="楷体" panose="02010609060101010101" pitchFamily="49" charset="-122"/>
              </a:rPr>
              <a:t>.</a:t>
            </a:r>
            <a:r>
              <a:rPr lang="zh-CN" altLang="en-US" sz="2000" dirty="0" smtClean="0">
                <a:solidFill>
                  <a:schemeClr val="tx1"/>
                </a:solidFill>
                <a:latin typeface="楷体" panose="02010609060101010101" pitchFamily="49" charset="-122"/>
                <a:ea typeface="楷体" panose="02010609060101010101" pitchFamily="49" charset="-122"/>
              </a:rPr>
              <a:t>社会存在与社会意识之间的</a:t>
            </a:r>
            <a:r>
              <a:rPr lang="zh-CN" altLang="en-US" sz="2000" dirty="0" smtClean="0">
                <a:solidFill>
                  <a:schemeClr val="tx1"/>
                </a:solidFill>
                <a:latin typeface="楷体" panose="02010609060101010101" pitchFamily="49" charset="-122"/>
                <a:ea typeface="楷体" panose="02010609060101010101" pitchFamily="49" charset="-122"/>
              </a:rPr>
              <a:t>关系</a:t>
            </a:r>
            <a:endParaRPr lang="en-US" altLang="zh-CN" sz="2000" dirty="0" smtClean="0">
              <a:solidFill>
                <a:schemeClr val="tx1"/>
              </a:solidFill>
              <a:latin typeface="楷体" panose="02010609060101010101" pitchFamily="49" charset="-122"/>
              <a:ea typeface="楷体" panose="02010609060101010101" pitchFamily="49" charset="-122"/>
            </a:endParaRPr>
          </a:p>
          <a:p>
            <a:pPr>
              <a:lnSpc>
                <a:spcPct val="150000"/>
              </a:lnSpc>
            </a:pPr>
            <a:r>
              <a:rPr lang="zh-CN" altLang="en-US" sz="2000" dirty="0" smtClean="0">
                <a:solidFill>
                  <a:schemeClr val="tx1"/>
                </a:solidFill>
                <a:latin typeface="楷体" panose="02010609060101010101" pitchFamily="49" charset="-122"/>
                <a:ea typeface="楷体" panose="02010609060101010101" pitchFamily="49" charset="-122"/>
              </a:rPr>
              <a:t>社会存在</a:t>
            </a:r>
            <a:r>
              <a:rPr lang="zh-CN" altLang="en-US" sz="2000" dirty="0" smtClean="0">
                <a:solidFill>
                  <a:schemeClr val="tx1"/>
                </a:solidFill>
                <a:latin typeface="楷体" panose="02010609060101010101" pitchFamily="49" charset="-122"/>
                <a:ea typeface="楷体" panose="02010609060101010101" pitchFamily="49" charset="-122"/>
              </a:rPr>
              <a:t>决定社会意识，社会意识具有相对独立性，对社会存在具有能动的反作用</a:t>
            </a:r>
            <a:r>
              <a:rPr lang="zh-CN" altLang="en-US"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pPr>
              <a:lnSpc>
                <a:spcPct val="150000"/>
              </a:lnSpc>
            </a:pPr>
            <a:r>
              <a:rPr lang="en-US" altLang="zh-CN" sz="2000" dirty="0" smtClean="0">
                <a:solidFill>
                  <a:schemeClr val="tx1"/>
                </a:solidFill>
                <a:latin typeface="楷体" panose="02010609060101010101" pitchFamily="49" charset="-122"/>
                <a:ea typeface="楷体" panose="02010609060101010101" pitchFamily="49" charset="-122"/>
              </a:rPr>
              <a:t>4</a:t>
            </a:r>
            <a:r>
              <a:rPr lang="en-US" altLang="zh-CN" sz="2000" dirty="0" smtClean="0">
                <a:solidFill>
                  <a:schemeClr val="tx1"/>
                </a:solidFill>
                <a:latin typeface="楷体" panose="02010609060101010101" pitchFamily="49" charset="-122"/>
                <a:ea typeface="楷体" panose="02010609060101010101" pitchFamily="49" charset="-122"/>
              </a:rPr>
              <a:t>.</a:t>
            </a:r>
            <a:r>
              <a:rPr lang="zh-CN" altLang="en-US" sz="2000" dirty="0" smtClean="0">
                <a:solidFill>
                  <a:schemeClr val="tx1"/>
                </a:solidFill>
                <a:latin typeface="楷体" panose="02010609060101010101" pitchFamily="49" charset="-122"/>
                <a:ea typeface="楷体" panose="02010609060101010101" pitchFamily="49" charset="-122"/>
              </a:rPr>
              <a:t>社会历史发展的总</a:t>
            </a:r>
            <a:r>
              <a:rPr lang="zh-CN" altLang="en-US" sz="2000" dirty="0" smtClean="0">
                <a:solidFill>
                  <a:schemeClr val="tx1"/>
                </a:solidFill>
                <a:latin typeface="楷体" panose="02010609060101010101" pitchFamily="49" charset="-122"/>
                <a:ea typeface="楷体" panose="02010609060101010101" pitchFamily="49" charset="-122"/>
              </a:rPr>
              <a:t>趋势</a:t>
            </a:r>
            <a:endParaRPr lang="en-US" altLang="zh-CN" sz="2000" dirty="0" smtClean="0">
              <a:solidFill>
                <a:schemeClr val="tx1"/>
              </a:solidFill>
              <a:latin typeface="楷体" panose="02010609060101010101" pitchFamily="49" charset="-122"/>
              <a:ea typeface="楷体" panose="02010609060101010101" pitchFamily="49" charset="-122"/>
            </a:endParaRPr>
          </a:p>
          <a:p>
            <a:pPr>
              <a:lnSpc>
                <a:spcPct val="150000"/>
              </a:lnSpc>
            </a:pPr>
            <a:r>
              <a:rPr lang="zh-CN" altLang="en-US" sz="2000" dirty="0" smtClean="0">
                <a:solidFill>
                  <a:schemeClr val="tx1"/>
                </a:solidFill>
                <a:latin typeface="楷体" panose="02010609060101010101" pitchFamily="49" charset="-122"/>
                <a:ea typeface="楷体" panose="02010609060101010101" pitchFamily="49" charset="-122"/>
              </a:rPr>
              <a:t>社会</a:t>
            </a:r>
            <a:r>
              <a:rPr lang="zh-CN" altLang="en-US" sz="2000" dirty="0" smtClean="0">
                <a:solidFill>
                  <a:schemeClr val="tx1"/>
                </a:solidFill>
                <a:latin typeface="楷体" panose="02010609060101010101" pitchFamily="49" charset="-122"/>
                <a:ea typeface="楷体" panose="02010609060101010101" pitchFamily="49" charset="-122"/>
              </a:rPr>
              <a:t>历史发展的总趋势是前进的、上升的， 发展的过程是曲折的</a:t>
            </a:r>
            <a:r>
              <a:rPr lang="en-US" altLang="zh-CN" sz="2000" dirty="0" smtClean="0">
                <a:solidFill>
                  <a:schemeClr val="tx1"/>
                </a:solidFill>
                <a:latin typeface="楷体" panose="02010609060101010101" pitchFamily="49" charset="-122"/>
                <a:ea typeface="楷体" panose="02010609060101010101" pitchFamily="49" charset="-122"/>
              </a:rPr>
              <a:t>;</a:t>
            </a:r>
            <a:r>
              <a:rPr lang="zh-CN" altLang="en-US" sz="2000" dirty="0" smtClean="0">
                <a:solidFill>
                  <a:schemeClr val="tx1"/>
                </a:solidFill>
                <a:latin typeface="楷体" panose="02010609060101010101" pitchFamily="49" charset="-122"/>
                <a:ea typeface="楷体" panose="02010609060101010101" pitchFamily="49" charset="-122"/>
              </a:rPr>
              <a:t>阶级斗争是社会发展的直接动力</a:t>
            </a:r>
            <a:r>
              <a:rPr lang="zh-CN" altLang="en-US"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pPr>
              <a:lnSpc>
                <a:spcPct val="150000"/>
              </a:lnSpc>
            </a:pPr>
            <a:r>
              <a:rPr lang="en-US" altLang="zh-CN" sz="2000" dirty="0" smtClean="0">
                <a:solidFill>
                  <a:schemeClr val="tx1"/>
                </a:solidFill>
                <a:latin typeface="楷体" panose="02010609060101010101" pitchFamily="49" charset="-122"/>
                <a:ea typeface="楷体" panose="02010609060101010101" pitchFamily="49" charset="-122"/>
              </a:rPr>
              <a:t>5</a:t>
            </a:r>
            <a:r>
              <a:rPr lang="en-US" altLang="zh-CN" sz="2000" dirty="0" smtClean="0">
                <a:solidFill>
                  <a:schemeClr val="tx1"/>
                </a:solidFill>
                <a:latin typeface="楷体" panose="02010609060101010101" pitchFamily="49" charset="-122"/>
                <a:ea typeface="楷体" panose="02010609060101010101" pitchFamily="49" charset="-122"/>
              </a:rPr>
              <a:t>.</a:t>
            </a:r>
            <a:r>
              <a:rPr lang="zh-CN" altLang="en-US" sz="2000" dirty="0" smtClean="0">
                <a:solidFill>
                  <a:schemeClr val="tx1"/>
                </a:solidFill>
                <a:latin typeface="楷体" panose="02010609060101010101" pitchFamily="49" charset="-122"/>
                <a:ea typeface="楷体" panose="02010609060101010101" pitchFamily="49" charset="-122"/>
              </a:rPr>
              <a:t>人民群众是社会历史的</a:t>
            </a:r>
            <a:r>
              <a:rPr lang="zh-CN" altLang="en-US" sz="2000" dirty="0" smtClean="0">
                <a:solidFill>
                  <a:schemeClr val="tx1"/>
                </a:solidFill>
                <a:latin typeface="楷体" panose="02010609060101010101" pitchFamily="49" charset="-122"/>
                <a:ea typeface="楷体" panose="02010609060101010101" pitchFamily="49" charset="-122"/>
              </a:rPr>
              <a:t>主体</a:t>
            </a:r>
            <a:endParaRPr lang="en-US" altLang="zh-CN" sz="2000" dirty="0" smtClean="0">
              <a:solidFill>
                <a:schemeClr val="tx1"/>
              </a:solidFill>
              <a:latin typeface="楷体" panose="02010609060101010101" pitchFamily="49" charset="-122"/>
              <a:ea typeface="楷体" panose="02010609060101010101" pitchFamily="49" charset="-122"/>
            </a:endParaRPr>
          </a:p>
          <a:p>
            <a:pPr>
              <a:lnSpc>
                <a:spcPct val="150000"/>
              </a:lnSpc>
            </a:pPr>
            <a:r>
              <a:rPr lang="zh-CN" altLang="en-US" sz="2000" dirty="0" smtClean="0">
                <a:solidFill>
                  <a:schemeClr val="tx1"/>
                </a:solidFill>
                <a:latin typeface="楷体" panose="02010609060101010101" pitchFamily="49" charset="-122"/>
                <a:ea typeface="楷体" panose="02010609060101010101" pitchFamily="49" charset="-122"/>
              </a:rPr>
              <a:t>社会</a:t>
            </a:r>
            <a:r>
              <a:rPr lang="zh-CN" altLang="en-US" sz="2000" dirty="0" smtClean="0">
                <a:solidFill>
                  <a:schemeClr val="tx1"/>
                </a:solidFill>
                <a:latin typeface="楷体" panose="02010609060101010101" pitchFamily="49" charset="-122"/>
                <a:ea typeface="楷体" panose="02010609060101010101" pitchFamily="49" charset="-122"/>
              </a:rPr>
              <a:t>发展的历史是人民群众的实践活动的历史，人民群众是历史的创造者。</a:t>
            </a:r>
            <a:endParaRPr lang="zh-CN" altLang="en-US" sz="2000" dirty="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50"/>
                                        <p:tgtEl>
                                          <p:spTgt spid="45"/>
                                        </p:tgtEl>
                                      </p:cBhvr>
                                    </p:animEffect>
                                  </p:childTnLst>
                                </p:cTn>
                              </p:par>
                              <p:par>
                                <p:cTn id="14" presetID="42" presetClass="path" presetSubtype="0" decel="30000" fill="hold" grpId="1" nodeType="withEffect">
                                  <p:stCondLst>
                                    <p:cond delay="0"/>
                                  </p:stCondLst>
                                  <p:childTnLst>
                                    <p:animMotion origin="layout" path="M 8.33333E-7 -0.03981 L 8.33333E-7 0.14815 " pathEditMode="relative" rAng="0" ptsTypes="AA">
                                      <p:cBhvr>
                                        <p:cTn id="15" dur="750" spd="-100000" fill="hold"/>
                                        <p:tgtEl>
                                          <p:spTgt spid="45"/>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7 -0.03981 L 8.33333E-7 -1.48148E-6 " pathEditMode="relative" rAng="0" ptsTypes="AA">
                                      <p:cBhvr>
                                        <p:cTn id="17" dur="750" fill="hold"/>
                                        <p:tgtEl>
                                          <p:spTgt spid="45"/>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750"/>
                                        <p:tgtEl>
                                          <p:spTgt spid="46"/>
                                        </p:tgtEl>
                                      </p:cBhvr>
                                    </p:animEffect>
                                  </p:childTnLst>
                                </p:cTn>
                              </p:par>
                              <p:par>
                                <p:cTn id="21" presetID="42" presetClass="path" presetSubtype="0" decel="30000" fill="hold" grpId="1" nodeType="withEffect">
                                  <p:stCondLst>
                                    <p:cond delay="150"/>
                                  </p:stCondLst>
                                  <p:childTnLst>
                                    <p:animMotion origin="layout" path="M -2.08909E-6 -4.07407E-6 L -2.08909E-6 0.18797 " pathEditMode="relative" rAng="0" ptsTypes="AA">
                                      <p:cBhvr>
                                        <p:cTn id="22" dur="750" spd="-100000" fill="hold"/>
                                        <p:tgtEl>
                                          <p:spTgt spid="46"/>
                                        </p:tgtEl>
                                        <p:attrNameLst>
                                          <p:attrName>ppt_x</p:attrName>
                                          <p:attrName>ppt_y</p:attrName>
                                        </p:attrNameLst>
                                      </p:cBhvr>
                                      <p:rCtr x="0" y="94"/>
                                    </p:animMotion>
                                  </p:childTnLst>
                                </p:cTn>
                              </p:par>
                              <p:par>
                                <p:cTn id="23" presetID="42" presetClass="path" presetSubtype="0" accel="30000" decel="30000" fill="hold" grpId="2" nodeType="withEffect">
                                  <p:stCondLst>
                                    <p:cond delay="900"/>
                                  </p:stCondLst>
                                  <p:childTnLst>
                                    <p:animMotion origin="layout" path="M -3.75E-6 -0.03981 L -3.75E-6 -1.48148E-6 " pathEditMode="relative" rAng="0" ptsTypes="AA">
                                      <p:cBhvr>
                                        <p:cTn id="24" dur="750" fill="hold"/>
                                        <p:tgtEl>
                                          <p:spTgt spid="46"/>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750"/>
                                        <p:tgtEl>
                                          <p:spTgt spid="47"/>
                                        </p:tgtEl>
                                      </p:cBhvr>
                                    </p:animEffect>
                                  </p:childTnLst>
                                </p:cTn>
                              </p:par>
                              <p:par>
                                <p:cTn id="28" presetID="42" presetClass="path" presetSubtype="0" decel="30000" fill="hold" grpId="1" nodeType="withEffect">
                                  <p:stCondLst>
                                    <p:cond delay="300"/>
                                  </p:stCondLst>
                                  <p:childTnLst>
                                    <p:animMotion origin="layout" path="M 1.66667E-6 -0.03981 L 1.66667E-6 0.14815 " pathEditMode="relative" rAng="0" ptsTypes="AA">
                                      <p:cBhvr>
                                        <p:cTn id="29" dur="750" spd="-100000" fill="hold"/>
                                        <p:tgtEl>
                                          <p:spTgt spid="47"/>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6 -0.03981 L 1.66667E-6 -1.48148E-6 " pathEditMode="relative" rAng="0" ptsTypes="AA">
                                      <p:cBhvr>
                                        <p:cTn id="31" dur="750" fill="hold"/>
                                        <p:tgtEl>
                                          <p:spTgt spid="47"/>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750"/>
                                        <p:tgtEl>
                                          <p:spTgt spid="48"/>
                                        </p:tgtEl>
                                      </p:cBhvr>
                                    </p:animEffect>
                                  </p:childTnLst>
                                </p:cTn>
                              </p:par>
                              <p:par>
                                <p:cTn id="35" presetID="42" presetClass="path" presetSubtype="0" decel="30000" fill="hold" grpId="1" nodeType="withEffect">
                                  <p:stCondLst>
                                    <p:cond delay="450"/>
                                  </p:stCondLst>
                                  <p:childTnLst>
                                    <p:animMotion origin="layout" path="M -2.91667E-6 -0.03981 L -2.91667E-6 0.14815 " pathEditMode="relative" rAng="0" ptsTypes="AA">
                                      <p:cBhvr>
                                        <p:cTn id="36" dur="750" spd="-100000" fill="hold"/>
                                        <p:tgtEl>
                                          <p:spTgt spid="48"/>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6 -0.03981 L -2.91667E-6 -1.48148E-6 " pathEditMode="relative" rAng="0" ptsTypes="AA">
                                      <p:cBhvr>
                                        <p:cTn id="38" dur="750" fill="hold"/>
                                        <p:tgtEl>
                                          <p:spTgt spid="48"/>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4099"/>
                                        </p:tgtEl>
                                        <p:attrNameLst>
                                          <p:attrName>style.visibility</p:attrName>
                                        </p:attrNameLst>
                                      </p:cBhvr>
                                      <p:to>
                                        <p:strVal val="visible"/>
                                      </p:to>
                                    </p:set>
                                    <p:animEffect transition="in" filter="dissolve">
                                      <p:cBhvr>
                                        <p:cTn id="61" dur="500"/>
                                        <p:tgtEl>
                                          <p:spTgt spid="4099"/>
                                        </p:tgtEl>
                                      </p:cBhvr>
                                    </p:animEffect>
                                  </p:childTnLst>
                                </p:cTn>
                              </p:par>
                              <p:par>
                                <p:cTn id="62" presetID="9" presetClass="entr" presetSubtype="0" fill="hold" nodeType="withEffect">
                                  <p:stCondLst>
                                    <p:cond delay="0"/>
                                  </p:stCondLst>
                                  <p:childTnLst>
                                    <p:set>
                                      <p:cBhvr>
                                        <p:cTn id="63" dur="1" fill="hold">
                                          <p:stCondLst>
                                            <p:cond delay="0"/>
                                          </p:stCondLst>
                                        </p:cTn>
                                        <p:tgtEl>
                                          <p:spTgt spid="4098"/>
                                        </p:tgtEl>
                                        <p:attrNameLst>
                                          <p:attrName>style.visibility</p:attrName>
                                        </p:attrNameLst>
                                      </p:cBhvr>
                                      <p:to>
                                        <p:strVal val="visible"/>
                                      </p:to>
                                    </p:set>
                                    <p:animEffect transition="in" filter="dissolve">
                                      <p:cBhvr>
                                        <p:cTn id="64" dur="500"/>
                                        <p:tgtEl>
                                          <p:spTgt spid="4098"/>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5" grpId="0" bldLvl="0" animBg="1"/>
      <p:bldP spid="45" grpId="1" bldLvl="0" animBg="1"/>
      <p:bldP spid="45" grpId="2" bldLvl="0" animBg="1"/>
      <p:bldP spid="46" grpId="0" bldLvl="0" animBg="1"/>
      <p:bldP spid="46" grpId="1" bldLvl="0" animBg="1"/>
      <p:bldP spid="46" grpId="2" bldLvl="0" animBg="1"/>
      <p:bldP spid="47" grpId="0" bldLvl="0" animBg="1"/>
      <p:bldP spid="47" grpId="1" bldLvl="0" animBg="1"/>
      <p:bldP spid="47" grpId="2" bldLvl="0" animBg="1"/>
      <p:bldP spid="48" grpId="0" bldLvl="0" animBg="1"/>
      <p:bldP spid="48" grpId="1" bldLvl="0" animBg="1"/>
      <p:bldP spid="48" grpId="2" bldLvl="0" animBg="1"/>
      <p:bldP spid="12" grpId="0"/>
      <p:bldP spid="16" grpId="0" bldLvl="0" animBg="1"/>
      <p:bldP spid="18" grpId="0" bldLvl="0" animBg="1"/>
      <p:bldP spid="17"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24686" y="-70287"/>
            <a:ext cx="2871407" cy="1721287"/>
            <a:chOff x="6157655" y="2286372"/>
            <a:chExt cx="2871407" cy="1721287"/>
          </a:xfrm>
        </p:grpSpPr>
        <p:pic>
          <p:nvPicPr>
            <p:cNvPr id="19" name="图片 18"/>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20" name="矩形 19"/>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21" name="图片 20"/>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2" name="文本框 21"/>
          <p:cNvSpPr txBox="1"/>
          <p:nvPr/>
        </p:nvSpPr>
        <p:spPr>
          <a:xfrm>
            <a:off x="479008" y="570949"/>
            <a:ext cx="1620957"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smtClean="0"/>
              <a:t>唯物史观</a:t>
            </a:r>
            <a:endParaRPr lang="zh-CN" altLang="en-US" sz="2800" dirty="0"/>
          </a:p>
        </p:txBody>
      </p:sp>
      <p:sp>
        <p:nvSpPr>
          <p:cNvPr id="45" name="椭圆 44"/>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35428" y="1339208"/>
            <a:ext cx="11364685" cy="4339650"/>
          </a:xfrm>
          <a:prstGeom prst="rect">
            <a:avLst/>
          </a:prstGeom>
        </p:spPr>
        <p:txBody>
          <a:bodyPr wrap="square">
            <a:spAutoFit/>
          </a:bodyPr>
          <a:lstStyle/>
          <a:p>
            <a:pPr>
              <a:lnSpc>
                <a:spcPct val="150000"/>
              </a:lnSpc>
            </a:pPr>
            <a:r>
              <a:rPr lang="zh-CN" altLang="en-US" sz="3200" b="1" dirty="0" smtClean="0">
                <a:solidFill>
                  <a:srgbClr val="FF0000"/>
                </a:solidFill>
                <a:latin typeface="微软雅黑" panose="020B0503020204020204" charset="-122"/>
                <a:ea typeface="微软雅黑" panose="020B0503020204020204" charset="-122"/>
              </a:rPr>
              <a:t>初步学会在唯物史观的指导下看待历史</a:t>
            </a:r>
            <a:endParaRPr lang="en-US" altLang="zh-CN" sz="3200" b="1" dirty="0" smtClean="0">
              <a:solidFill>
                <a:srgbClr val="FF0000"/>
              </a:solidFill>
              <a:latin typeface="微软雅黑" panose="020B0503020204020204" charset="-122"/>
              <a:ea typeface="微软雅黑" panose="020B0503020204020204" charset="-122"/>
            </a:endParaRPr>
          </a:p>
          <a:p>
            <a:pPr>
              <a:lnSpc>
                <a:spcPct val="150000"/>
              </a:lnSpc>
            </a:pPr>
            <a:r>
              <a:rPr lang="zh-CN" altLang="en-US" sz="3200" b="1" dirty="0" smtClean="0">
                <a:solidFill>
                  <a:srgbClr val="002060"/>
                </a:solidFill>
                <a:latin typeface="楷体" panose="02010609060101010101" pitchFamily="49" charset="-122"/>
                <a:ea typeface="楷体" panose="02010609060101010101" pitchFamily="49" charset="-122"/>
              </a:rPr>
              <a:t>如何做？</a:t>
            </a:r>
            <a:endParaRPr lang="en-US" altLang="zh-CN" sz="3200" b="1" dirty="0" smtClean="0">
              <a:solidFill>
                <a:srgbClr val="002060"/>
              </a:solidFill>
              <a:latin typeface="楷体" panose="02010609060101010101" pitchFamily="49" charset="-122"/>
              <a:ea typeface="楷体" panose="02010609060101010101" pitchFamily="49" charset="-122"/>
            </a:endParaRPr>
          </a:p>
          <a:p>
            <a:pPr>
              <a:lnSpc>
                <a:spcPct val="150000"/>
              </a:lnSpc>
            </a:pPr>
            <a:r>
              <a:rPr lang="en-US" altLang="zh-CN" sz="2000" b="1" dirty="0" smtClean="0">
                <a:latin typeface="楷体" panose="02010609060101010101" pitchFamily="49" charset="-122"/>
                <a:ea typeface="楷体" panose="02010609060101010101" pitchFamily="49" charset="-122"/>
              </a:rPr>
              <a:t>1</a:t>
            </a:r>
            <a:r>
              <a:rPr lang="zh-CN" altLang="en-US" sz="2000" b="1" dirty="0" smtClean="0">
                <a:latin typeface="楷体" panose="02010609060101010101" pitchFamily="49" charset="-122"/>
                <a:ea typeface="楷体" panose="02010609060101010101" pitchFamily="49" charset="-122"/>
              </a:rPr>
              <a:t>、</a:t>
            </a:r>
            <a:r>
              <a:rPr lang="zh-CN" altLang="en-US" sz="2000" b="1" dirty="0" smtClean="0"/>
              <a:t>具体问题具体分析</a:t>
            </a:r>
            <a:r>
              <a:rPr lang="en-US" altLang="zh-CN" sz="2000" b="1" dirty="0" smtClean="0"/>
              <a:t>——</a:t>
            </a:r>
            <a:r>
              <a:rPr lang="zh-CN" altLang="en-US" sz="2000" b="1" dirty="0" smtClean="0"/>
              <a:t>审视社会现象</a:t>
            </a:r>
            <a:endParaRPr lang="en-US" altLang="zh-CN" sz="2000" b="1" dirty="0" smtClean="0"/>
          </a:p>
          <a:p>
            <a:pPr>
              <a:lnSpc>
                <a:spcPct val="150000"/>
              </a:lnSpc>
            </a:pPr>
            <a:r>
              <a:rPr lang="zh-CN" altLang="en-US" sz="2000" dirty="0" smtClean="0">
                <a:latin typeface="楷体" panose="02010609060101010101" pitchFamily="49" charset="-122"/>
                <a:ea typeface="楷体" panose="02010609060101010101" pitchFamily="49" charset="-122"/>
              </a:rPr>
              <a:t>     唯物史观认为对历史的评价应该放在具体的历史环境中</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历史不具有重复性</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任何历史事物都是具体的和唯</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的</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不应以现在的标准苛求古人。</a:t>
            </a:r>
            <a:r>
              <a:rPr lang="en-US" altLang="zh-CN" sz="2000" dirty="0" smtClean="0"/>
              <a:t>.</a:t>
            </a:r>
            <a:r>
              <a:rPr lang="zh-CN" altLang="en-US" sz="2000" dirty="0" smtClean="0"/>
              <a:t> </a:t>
            </a:r>
            <a:endParaRPr lang="en-US" altLang="zh-CN" sz="2000" b="1" dirty="0" smtClean="0">
              <a:solidFill>
                <a:srgbClr val="002060"/>
              </a:solidFill>
              <a:latin typeface="楷体" panose="02010609060101010101" pitchFamily="49" charset="-122"/>
              <a:ea typeface="楷体" panose="02010609060101010101" pitchFamily="49" charset="-122"/>
            </a:endParaRPr>
          </a:p>
          <a:p>
            <a:pPr>
              <a:lnSpc>
                <a:spcPct val="150000"/>
              </a:lnSpc>
            </a:pPr>
            <a:r>
              <a:rPr lang="en-US" altLang="zh-CN" sz="2000" b="1" dirty="0" smtClean="0">
                <a:latin typeface="微软雅黑" panose="020B0503020204020204" charset="-122"/>
                <a:ea typeface="微软雅黑" panose="020B0503020204020204" charset="-122"/>
              </a:rPr>
              <a:t>2</a:t>
            </a:r>
            <a:r>
              <a:rPr lang="zh-CN" altLang="en-US" sz="2000" b="1" dirty="0" smtClean="0">
                <a:latin typeface="微软雅黑" panose="020B0503020204020204" charset="-122"/>
                <a:ea typeface="微软雅黑" panose="020B0503020204020204" charset="-122"/>
              </a:rPr>
              <a:t>、一</a:t>
            </a:r>
            <a:r>
              <a:rPr lang="zh-CN" altLang="en-US" sz="2000" b="1" dirty="0" smtClean="0"/>
              <a:t>分为二辩证看待</a:t>
            </a:r>
            <a:r>
              <a:rPr lang="en-US" altLang="zh-CN" sz="2000" b="1" dirty="0" smtClean="0"/>
              <a:t>——</a:t>
            </a:r>
            <a:r>
              <a:rPr lang="zh-CN" altLang="en-US" sz="2000" b="1" dirty="0" smtClean="0"/>
              <a:t>评判人物、事件</a:t>
            </a:r>
            <a:endParaRPr lang="en-US" altLang="zh-CN" sz="2000" b="1" dirty="0" smtClean="0"/>
          </a:p>
          <a:p>
            <a:pPr>
              <a:lnSpc>
                <a:spcPct val="150000"/>
              </a:lnSpc>
            </a:pPr>
            <a:r>
              <a:rPr lang="en-US" altLang="zh-CN" sz="2000" dirty="0" smtClean="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在能力要求上</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无论是新课程标准还是考试题都要求学生运用辩证法分析历史事件</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学会一分为二地分析历史问题</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掌握唯物史观的立场、观点和方法。</a:t>
            </a:r>
            <a:endParaRPr lang="zh-CN" altLang="en-US" sz="2000" b="1" dirty="0">
              <a:solidFill>
                <a:srgbClr val="002060"/>
              </a:solidFill>
              <a:latin typeface="楷体" panose="02010609060101010101" pitchFamily="49" charset="-122"/>
              <a:ea typeface="楷体" panose="02010609060101010101" pitchFamily="49" charset="-122"/>
            </a:endParaRPr>
          </a:p>
        </p:txBody>
      </p:sp>
      <p:sp>
        <p:nvSpPr>
          <p:cNvPr id="12" name="矩形 11"/>
          <p:cNvSpPr/>
          <p:nvPr/>
        </p:nvSpPr>
        <p:spPr>
          <a:xfrm>
            <a:off x="4129981" y="452735"/>
            <a:ext cx="3783934"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课程目标</a:t>
            </a:r>
            <a:endParaRPr lang="zh-CN" alt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7" name="Picture 3" descr="C:\Users\Administrator\Desktop\图片1_副本.png"/>
          <p:cNvPicPr>
            <a:picLocks noChangeAspect="1" noChangeArrowheads="1"/>
          </p:cNvPicPr>
          <p:nvPr/>
        </p:nvPicPr>
        <p:blipFill>
          <a:blip r:embed="rId4" cstate="print"/>
          <a:srcRect/>
          <a:stretch>
            <a:fillRect/>
          </a:stretch>
        </p:blipFill>
        <p:spPr bwMode="auto">
          <a:xfrm>
            <a:off x="10033907" y="387803"/>
            <a:ext cx="1132381" cy="1930854"/>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50"/>
                                        <p:tgtEl>
                                          <p:spTgt spid="45"/>
                                        </p:tgtEl>
                                      </p:cBhvr>
                                    </p:animEffect>
                                  </p:childTnLst>
                                </p:cTn>
                              </p:par>
                              <p:par>
                                <p:cTn id="14" presetID="42" presetClass="path" presetSubtype="0" decel="30000" fill="hold" grpId="1" nodeType="withEffect">
                                  <p:stCondLst>
                                    <p:cond delay="0"/>
                                  </p:stCondLst>
                                  <p:childTnLst>
                                    <p:animMotion origin="layout" path="M 8.33333E-7 -0.03981 L 8.33333E-7 0.14815 " pathEditMode="relative" rAng="0" ptsTypes="AA">
                                      <p:cBhvr>
                                        <p:cTn id="15" dur="750" spd="-100000" fill="hold"/>
                                        <p:tgtEl>
                                          <p:spTgt spid="45"/>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7 -0.03981 L 8.33333E-7 -1.48148E-6 " pathEditMode="relative" rAng="0" ptsTypes="AA">
                                      <p:cBhvr>
                                        <p:cTn id="17" dur="750" fill="hold"/>
                                        <p:tgtEl>
                                          <p:spTgt spid="45"/>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750"/>
                                        <p:tgtEl>
                                          <p:spTgt spid="46"/>
                                        </p:tgtEl>
                                      </p:cBhvr>
                                    </p:animEffect>
                                  </p:childTnLst>
                                </p:cTn>
                              </p:par>
                              <p:par>
                                <p:cTn id="21" presetID="42" presetClass="path" presetSubtype="0" decel="30000" fill="hold" grpId="1" nodeType="withEffect">
                                  <p:stCondLst>
                                    <p:cond delay="150"/>
                                  </p:stCondLst>
                                  <p:childTnLst>
                                    <p:animMotion origin="layout" path="M -3.75E-6 -0.03981 L -3.75E-6 0.14815 " pathEditMode="relative" rAng="0" ptsTypes="AA">
                                      <p:cBhvr>
                                        <p:cTn id="22" dur="750" spd="-100000" fill="hold"/>
                                        <p:tgtEl>
                                          <p:spTgt spid="46"/>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6 -0.03981 L -3.75E-6 -1.48148E-6 " pathEditMode="relative" rAng="0" ptsTypes="AA">
                                      <p:cBhvr>
                                        <p:cTn id="24" dur="750" fill="hold"/>
                                        <p:tgtEl>
                                          <p:spTgt spid="46"/>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750"/>
                                        <p:tgtEl>
                                          <p:spTgt spid="47"/>
                                        </p:tgtEl>
                                      </p:cBhvr>
                                    </p:animEffect>
                                  </p:childTnLst>
                                </p:cTn>
                              </p:par>
                              <p:par>
                                <p:cTn id="28" presetID="42" presetClass="path" presetSubtype="0" decel="30000" fill="hold" grpId="1" nodeType="withEffect">
                                  <p:stCondLst>
                                    <p:cond delay="300"/>
                                  </p:stCondLst>
                                  <p:childTnLst>
                                    <p:animMotion origin="layout" path="M 1.66667E-6 -0.03981 L 1.66667E-6 0.14815 " pathEditMode="relative" rAng="0" ptsTypes="AA">
                                      <p:cBhvr>
                                        <p:cTn id="29" dur="750" spd="-100000" fill="hold"/>
                                        <p:tgtEl>
                                          <p:spTgt spid="47"/>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6 -0.03981 L 1.66667E-6 -1.48148E-6 " pathEditMode="relative" rAng="0" ptsTypes="AA">
                                      <p:cBhvr>
                                        <p:cTn id="31" dur="750" fill="hold"/>
                                        <p:tgtEl>
                                          <p:spTgt spid="47"/>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750"/>
                                        <p:tgtEl>
                                          <p:spTgt spid="48"/>
                                        </p:tgtEl>
                                      </p:cBhvr>
                                    </p:animEffect>
                                  </p:childTnLst>
                                </p:cTn>
                              </p:par>
                              <p:par>
                                <p:cTn id="35" presetID="42" presetClass="path" presetSubtype="0" decel="30000" fill="hold" grpId="1" nodeType="withEffect">
                                  <p:stCondLst>
                                    <p:cond delay="450"/>
                                  </p:stCondLst>
                                  <p:childTnLst>
                                    <p:animMotion origin="layout" path="M -2.91667E-6 -0.03981 L -2.91667E-6 0.14815 " pathEditMode="relative" rAng="0" ptsTypes="AA">
                                      <p:cBhvr>
                                        <p:cTn id="36" dur="750" spd="-100000" fill="hold"/>
                                        <p:tgtEl>
                                          <p:spTgt spid="48"/>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6 -0.03981 L -2.91667E-6 -1.48148E-6 " pathEditMode="relative" rAng="0" ptsTypes="AA">
                                      <p:cBhvr>
                                        <p:cTn id="38" dur="750" fill="hold"/>
                                        <p:tgtEl>
                                          <p:spTgt spid="48"/>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 calcmode="lin" valueType="num">
                                      <p:cBhvr additive="base">
                                        <p:cTn id="4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anim calcmode="lin" valueType="num">
                                      <p:cBhvr additive="base">
                                        <p:cTn id="55"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xEl>
                                              <p:pRg st="2" end="2"/>
                                            </p:txEl>
                                          </p:spTgt>
                                        </p:tgtEl>
                                        <p:attrNameLst>
                                          <p:attrName>style.visibility</p:attrName>
                                        </p:attrNameLst>
                                      </p:cBhvr>
                                      <p:to>
                                        <p:strVal val="visible"/>
                                      </p:to>
                                    </p:set>
                                    <p:anim calcmode="lin" valueType="num">
                                      <p:cBhvr additive="base">
                                        <p:cTn id="6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6">
                                            <p:txEl>
                                              <p:pRg st="3" end="3"/>
                                            </p:txEl>
                                          </p:spTgt>
                                        </p:tgtEl>
                                        <p:attrNameLst>
                                          <p:attrName>style.visibility</p:attrName>
                                        </p:attrNameLst>
                                      </p:cBhvr>
                                      <p:to>
                                        <p:strVal val="visible"/>
                                      </p:to>
                                    </p:set>
                                    <p:anim calcmode="lin" valueType="num">
                                      <p:cBhvr additive="base">
                                        <p:cTn id="6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
                                            <p:txEl>
                                              <p:pRg st="4" end="4"/>
                                            </p:txEl>
                                          </p:spTgt>
                                        </p:tgtEl>
                                        <p:attrNameLst>
                                          <p:attrName>style.visibility</p:attrName>
                                        </p:attrNameLst>
                                      </p:cBhvr>
                                      <p:to>
                                        <p:strVal val="visible"/>
                                      </p:to>
                                    </p:set>
                                    <p:anim calcmode="lin" valueType="num">
                                      <p:cBhvr additive="base">
                                        <p:cTn id="73"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6">
                                            <p:txEl>
                                              <p:pRg st="5" end="5"/>
                                            </p:txEl>
                                          </p:spTgt>
                                        </p:tgtEl>
                                        <p:attrNameLst>
                                          <p:attrName>style.visibility</p:attrName>
                                        </p:attrNameLst>
                                      </p:cBhvr>
                                      <p:to>
                                        <p:strVal val="visible"/>
                                      </p:to>
                                    </p:set>
                                    <p:anim calcmode="lin" valueType="num">
                                      <p:cBhvr additive="base">
                                        <p:cTn id="79"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5" grpId="0" bldLvl="0" animBg="1"/>
      <p:bldP spid="45" grpId="1" bldLvl="0" animBg="1"/>
      <p:bldP spid="45" grpId="2" bldLvl="0" animBg="1"/>
      <p:bldP spid="46" grpId="0" bldLvl="0" animBg="1"/>
      <p:bldP spid="46" grpId="1" bldLvl="0" animBg="1"/>
      <p:bldP spid="46" grpId="2" bldLvl="0" animBg="1"/>
      <p:bldP spid="47" grpId="0" bldLvl="0" animBg="1"/>
      <p:bldP spid="47" grpId="1" bldLvl="0" animBg="1"/>
      <p:bldP spid="47" grpId="2" bldLvl="0" animBg="1"/>
      <p:bldP spid="48" grpId="0" bldLvl="0" animBg="1"/>
      <p:bldP spid="48" grpId="1" bldLvl="0" animBg="1"/>
      <p:bldP spid="48" grpId="2" bldLvl="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4686" y="-70287"/>
            <a:ext cx="2871407" cy="1721287"/>
            <a:chOff x="6157655" y="2286372"/>
            <a:chExt cx="2871407" cy="1721287"/>
          </a:xfrm>
        </p:grpSpPr>
        <p:pic>
          <p:nvPicPr>
            <p:cNvPr id="19" name="图片 18"/>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20" name="矩形 19"/>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21" name="图片 20"/>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2" name="文本框 21"/>
          <p:cNvSpPr txBox="1"/>
          <p:nvPr/>
        </p:nvSpPr>
        <p:spPr>
          <a:xfrm>
            <a:off x="479008" y="570949"/>
            <a:ext cx="1620957"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smtClean="0"/>
              <a:t>唯物史观</a:t>
            </a:r>
            <a:endParaRPr lang="zh-CN" altLang="en-US" sz="2800" dirty="0"/>
          </a:p>
        </p:txBody>
      </p:sp>
      <p:sp>
        <p:nvSpPr>
          <p:cNvPr id="45" name="椭圆 44"/>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35428" y="1284514"/>
            <a:ext cx="11016874" cy="4708981"/>
          </a:xfrm>
          <a:prstGeom prst="rect">
            <a:avLst/>
          </a:prstGeom>
        </p:spPr>
        <p:txBody>
          <a:bodyPr wrap="square">
            <a:spAutoFit/>
          </a:bodyPr>
          <a:lstStyle/>
          <a:p>
            <a:pPr>
              <a:lnSpc>
                <a:spcPct val="150000"/>
              </a:lnSpc>
            </a:pPr>
            <a:r>
              <a:rPr lang="zh-CN" altLang="en-US" sz="2800" b="1" dirty="0" smtClean="0">
                <a:solidFill>
                  <a:srgbClr val="FF0000"/>
                </a:solidFill>
                <a:latin typeface="微软雅黑" panose="020B0503020204020204" charset="-122"/>
                <a:ea typeface="微软雅黑" panose="020B0503020204020204" charset="-122"/>
              </a:rPr>
              <a:t>初步学会在唯物史观的指导下看待历史</a:t>
            </a:r>
            <a:endParaRPr lang="en-US" altLang="zh-CN" sz="2800" b="1" dirty="0" smtClean="0">
              <a:solidFill>
                <a:srgbClr val="FF0000"/>
              </a:solidFill>
              <a:latin typeface="微软雅黑" panose="020B0503020204020204" charset="-122"/>
              <a:ea typeface="微软雅黑" panose="020B0503020204020204" charset="-122"/>
            </a:endParaRPr>
          </a:p>
          <a:p>
            <a:pPr>
              <a:lnSpc>
                <a:spcPct val="150000"/>
              </a:lnSpc>
            </a:pPr>
            <a:r>
              <a:rPr lang="zh-CN" altLang="en-US" sz="2000" b="1" dirty="0" smtClean="0">
                <a:solidFill>
                  <a:srgbClr val="002060"/>
                </a:solidFill>
                <a:latin typeface="楷体" panose="02010609060101010101" pitchFamily="49" charset="-122"/>
                <a:ea typeface="楷体" panose="02010609060101010101" pitchFamily="49" charset="-122"/>
              </a:rPr>
              <a:t>如何做？</a:t>
            </a:r>
            <a:endParaRPr lang="en-US" altLang="zh-CN" sz="2000" b="1" dirty="0" smtClean="0">
              <a:solidFill>
                <a:srgbClr val="002060"/>
              </a:solidFill>
              <a:latin typeface="楷体" panose="02010609060101010101" pitchFamily="49" charset="-122"/>
              <a:ea typeface="楷体" panose="02010609060101010101" pitchFamily="49" charset="-122"/>
            </a:endParaRPr>
          </a:p>
          <a:p>
            <a:pPr>
              <a:lnSpc>
                <a:spcPct val="150000"/>
              </a:lnSpc>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、基本观点灵活运用</a:t>
            </a:r>
            <a:r>
              <a:rPr lang="en-US" altLang="zh-CN" b="1" dirty="0" smtClean="0">
                <a:latin typeface="微软雅黑" panose="020B0503020204020204" charset="-122"/>
                <a:ea typeface="微软雅黑" panose="020B0503020204020204" charset="-122"/>
              </a:rPr>
              <a:t>——</a:t>
            </a:r>
            <a:r>
              <a:rPr lang="zh-CN" altLang="en-US" b="1" dirty="0" smtClean="0">
                <a:latin typeface="微软雅黑" panose="020B0503020204020204" charset="-122"/>
                <a:ea typeface="微软雅黑" panose="020B0503020204020204" charset="-122"/>
              </a:rPr>
              <a:t>阐释历史进程</a:t>
            </a:r>
            <a:endParaRPr lang="en-US" altLang="zh-CN" b="1" dirty="0" smtClean="0">
              <a:latin typeface="微软雅黑" panose="020B0503020204020204" charset="-122"/>
              <a:ea typeface="微软雅黑" panose="020B0503020204020204" charset="-122"/>
            </a:endParaRPr>
          </a:p>
          <a:p>
            <a:pPr>
              <a:lnSpc>
                <a:spcPct val="150000"/>
              </a:lnSpc>
            </a:pPr>
            <a:r>
              <a:rPr lang="en-US" altLang="zh-CN" sz="2000" dirty="0" smtClean="0">
                <a:latin typeface="楷体" panose="02010609060101010101" pitchFamily="49" charset="-122"/>
                <a:ea typeface="楷体" panose="02010609060101010101" pitchFamily="49" charset="-122"/>
              </a:rPr>
              <a:t>(1)</a:t>
            </a:r>
            <a:r>
              <a:rPr lang="zh-CN" altLang="en-US" sz="2000" dirty="0" smtClean="0">
                <a:latin typeface="楷体" panose="02010609060101010101" pitchFamily="49" charset="-122"/>
                <a:ea typeface="楷体" panose="02010609060101010101" pitchFamily="49" charset="-122"/>
              </a:rPr>
              <a:t>唯物史观在多年来一直占据重要地位</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渗透在中考命题之中。要注意以下几种基本的唯物史观：如生产力与生产关系的关系问题</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辩证评价历史人物和历史事件的问题</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具体问题具体分析的问题</a:t>
            </a:r>
            <a:r>
              <a:rPr lang="en-US" altLang="zh-CN" sz="2000" dirty="0" smtClean="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一定时期的思想文化是一定时期政治、经济反映的问题。</a:t>
            </a:r>
            <a:endParaRPr lang="en-US" altLang="zh-CN" sz="2000" dirty="0" smtClean="0">
              <a:latin typeface="楷体" panose="02010609060101010101" pitchFamily="49" charset="-122"/>
              <a:ea typeface="楷体" panose="02010609060101010101" pitchFamily="49" charset="-122"/>
            </a:endParaRPr>
          </a:p>
          <a:p>
            <a:pPr>
              <a:lnSpc>
                <a:spcPct val="150000"/>
              </a:lnSpc>
            </a:pPr>
            <a:r>
              <a:rPr lang="en-US" altLang="zh-CN" sz="2000" dirty="0" smtClean="0">
                <a:latin typeface="楷体" panose="02010609060101010101" pitchFamily="49" charset="-122"/>
                <a:ea typeface="楷体" panose="02010609060101010101" pitchFamily="49" charset="-122"/>
              </a:rPr>
              <a:t>(2)</a:t>
            </a:r>
            <a:r>
              <a:rPr lang="zh-CN" altLang="en-US" sz="2000" dirty="0" smtClean="0">
                <a:latin typeface="楷体" panose="02010609060101010101" pitchFamily="49" charset="-122"/>
                <a:ea typeface="楷体" panose="02010609060101010101" pitchFamily="49" charset="-122"/>
              </a:rPr>
              <a:t>政治、经济状况与文化的关系</a:t>
            </a:r>
            <a:r>
              <a:rPr lang="en-US" altLang="zh-CN" sz="2000" dirty="0" smtClean="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一定时期的思想文化是一定时期政治、 经济的反映。如儒家思想在春秋战国时期没有占据统治地位是因为它不符合当时诸侯国争霸战争</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富国强兵的需要</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而经董仲舒改造后的新儒学就迎合了汉武帝加强中央集权的需要</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成为正统思想。</a:t>
            </a:r>
            <a:endParaRPr lang="en-US" altLang="zh-CN" sz="2000" b="1" dirty="0" smtClean="0">
              <a:solidFill>
                <a:srgbClr val="002060"/>
              </a:solidFill>
              <a:latin typeface="楷体" panose="02010609060101010101" pitchFamily="49" charset="-122"/>
              <a:ea typeface="楷体" panose="02010609060101010101" pitchFamily="49" charset="-122"/>
            </a:endParaRPr>
          </a:p>
          <a:p>
            <a:pPr>
              <a:lnSpc>
                <a:spcPct val="150000"/>
              </a:lnSpc>
            </a:pPr>
            <a:endParaRPr lang="zh-CN" altLang="en-US" sz="1400" b="1" dirty="0">
              <a:solidFill>
                <a:srgbClr val="002060"/>
              </a:solidFill>
              <a:latin typeface="楷体" panose="02010609060101010101" pitchFamily="49" charset="-122"/>
              <a:ea typeface="楷体" panose="02010609060101010101" pitchFamily="49" charset="-122"/>
            </a:endParaRPr>
          </a:p>
        </p:txBody>
      </p:sp>
      <p:sp>
        <p:nvSpPr>
          <p:cNvPr id="12" name="矩形 11"/>
          <p:cNvSpPr/>
          <p:nvPr/>
        </p:nvSpPr>
        <p:spPr>
          <a:xfrm>
            <a:off x="4129981" y="452735"/>
            <a:ext cx="3783934"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课程目标</a:t>
            </a:r>
            <a:endParaRPr lang="zh-CN" alt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descr="C:\Users\Administrator\Desktop\360截图20220816081136429_副本.png"/>
          <p:cNvPicPr>
            <a:picLocks noChangeAspect="1" noChangeArrowheads="1"/>
          </p:cNvPicPr>
          <p:nvPr/>
        </p:nvPicPr>
        <p:blipFill>
          <a:blip r:embed="rId4" cstate="print"/>
          <a:srcRect/>
          <a:stretch>
            <a:fillRect/>
          </a:stretch>
        </p:blipFill>
        <p:spPr bwMode="auto">
          <a:xfrm>
            <a:off x="11146971" y="242595"/>
            <a:ext cx="1045029" cy="1194319"/>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50"/>
                                        <p:tgtEl>
                                          <p:spTgt spid="45"/>
                                        </p:tgtEl>
                                      </p:cBhvr>
                                    </p:animEffect>
                                  </p:childTnLst>
                                </p:cTn>
                              </p:par>
                              <p:par>
                                <p:cTn id="14" presetID="42" presetClass="path" presetSubtype="0" decel="30000" fill="hold" grpId="1" nodeType="withEffect">
                                  <p:stCondLst>
                                    <p:cond delay="0"/>
                                  </p:stCondLst>
                                  <p:childTnLst>
                                    <p:animMotion origin="layout" path="M 8.33333E-7 -0.03981 L 8.33333E-7 0.14815 " pathEditMode="relative" rAng="0" ptsTypes="AA">
                                      <p:cBhvr>
                                        <p:cTn id="15" dur="750" spd="-100000" fill="hold"/>
                                        <p:tgtEl>
                                          <p:spTgt spid="45"/>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7 -0.03981 L 8.33333E-7 -1.48148E-6 " pathEditMode="relative" rAng="0" ptsTypes="AA">
                                      <p:cBhvr>
                                        <p:cTn id="17" dur="750" fill="hold"/>
                                        <p:tgtEl>
                                          <p:spTgt spid="45"/>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750"/>
                                        <p:tgtEl>
                                          <p:spTgt spid="46"/>
                                        </p:tgtEl>
                                      </p:cBhvr>
                                    </p:animEffect>
                                  </p:childTnLst>
                                </p:cTn>
                              </p:par>
                              <p:par>
                                <p:cTn id="21" presetID="42" presetClass="path" presetSubtype="0" decel="30000" fill="hold" grpId="1" nodeType="withEffect">
                                  <p:stCondLst>
                                    <p:cond delay="150"/>
                                  </p:stCondLst>
                                  <p:childTnLst>
                                    <p:animMotion origin="layout" path="M -3.75E-6 -0.03981 L -3.75E-6 0.14815 " pathEditMode="relative" rAng="0" ptsTypes="AA">
                                      <p:cBhvr>
                                        <p:cTn id="22" dur="750" spd="-100000" fill="hold"/>
                                        <p:tgtEl>
                                          <p:spTgt spid="46"/>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6 -0.03981 L -3.75E-6 -1.48148E-6 " pathEditMode="relative" rAng="0" ptsTypes="AA">
                                      <p:cBhvr>
                                        <p:cTn id="24" dur="750" fill="hold"/>
                                        <p:tgtEl>
                                          <p:spTgt spid="46"/>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750"/>
                                        <p:tgtEl>
                                          <p:spTgt spid="47"/>
                                        </p:tgtEl>
                                      </p:cBhvr>
                                    </p:animEffect>
                                  </p:childTnLst>
                                </p:cTn>
                              </p:par>
                              <p:par>
                                <p:cTn id="28" presetID="42" presetClass="path" presetSubtype="0" decel="30000" fill="hold" grpId="1" nodeType="withEffect">
                                  <p:stCondLst>
                                    <p:cond delay="300"/>
                                  </p:stCondLst>
                                  <p:childTnLst>
                                    <p:animMotion origin="layout" path="M 1.66667E-6 -0.03981 L 1.66667E-6 0.14815 " pathEditMode="relative" rAng="0" ptsTypes="AA">
                                      <p:cBhvr>
                                        <p:cTn id="29" dur="750" spd="-100000" fill="hold"/>
                                        <p:tgtEl>
                                          <p:spTgt spid="47"/>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6 -0.03981 L 1.66667E-6 -1.48148E-6 " pathEditMode="relative" rAng="0" ptsTypes="AA">
                                      <p:cBhvr>
                                        <p:cTn id="31" dur="750" fill="hold"/>
                                        <p:tgtEl>
                                          <p:spTgt spid="47"/>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750"/>
                                        <p:tgtEl>
                                          <p:spTgt spid="48"/>
                                        </p:tgtEl>
                                      </p:cBhvr>
                                    </p:animEffect>
                                  </p:childTnLst>
                                </p:cTn>
                              </p:par>
                              <p:par>
                                <p:cTn id="35" presetID="42" presetClass="path" presetSubtype="0" decel="30000" fill="hold" grpId="1" nodeType="withEffect">
                                  <p:stCondLst>
                                    <p:cond delay="450"/>
                                  </p:stCondLst>
                                  <p:childTnLst>
                                    <p:animMotion origin="layout" path="M -2.91667E-6 -0.03981 L -2.91667E-6 0.14815 " pathEditMode="relative" rAng="0" ptsTypes="AA">
                                      <p:cBhvr>
                                        <p:cTn id="36" dur="750" spd="-100000" fill="hold"/>
                                        <p:tgtEl>
                                          <p:spTgt spid="48"/>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6 -0.03981 L -2.91667E-6 -1.48148E-6 " pathEditMode="relative" rAng="0" ptsTypes="AA">
                                      <p:cBhvr>
                                        <p:cTn id="38" dur="750" fill="hold"/>
                                        <p:tgtEl>
                                          <p:spTgt spid="48"/>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 calcmode="lin" valueType="num">
                                      <p:cBhvr additive="base">
                                        <p:cTn id="4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anim calcmode="lin" valueType="num">
                                      <p:cBhvr additive="base">
                                        <p:cTn id="55"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xEl>
                                              <p:pRg st="2" end="2"/>
                                            </p:txEl>
                                          </p:spTgt>
                                        </p:tgtEl>
                                        <p:attrNameLst>
                                          <p:attrName>style.visibility</p:attrName>
                                        </p:attrNameLst>
                                      </p:cBhvr>
                                      <p:to>
                                        <p:strVal val="visible"/>
                                      </p:to>
                                    </p:set>
                                    <p:anim calcmode="lin" valueType="num">
                                      <p:cBhvr additive="base">
                                        <p:cTn id="6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6">
                                            <p:txEl>
                                              <p:pRg st="3" end="3"/>
                                            </p:txEl>
                                          </p:spTgt>
                                        </p:tgtEl>
                                        <p:attrNameLst>
                                          <p:attrName>style.visibility</p:attrName>
                                        </p:attrNameLst>
                                      </p:cBhvr>
                                      <p:to>
                                        <p:strVal val="visible"/>
                                      </p:to>
                                    </p:set>
                                    <p:anim calcmode="lin" valueType="num">
                                      <p:cBhvr additive="base">
                                        <p:cTn id="6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
                                            <p:txEl>
                                              <p:pRg st="4" end="4"/>
                                            </p:txEl>
                                          </p:spTgt>
                                        </p:tgtEl>
                                        <p:attrNameLst>
                                          <p:attrName>style.visibility</p:attrName>
                                        </p:attrNameLst>
                                      </p:cBhvr>
                                      <p:to>
                                        <p:strVal val="visible"/>
                                      </p:to>
                                    </p:set>
                                    <p:anim calcmode="lin" valueType="num">
                                      <p:cBhvr additive="base">
                                        <p:cTn id="73"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5" grpId="0" bldLvl="0" animBg="1"/>
      <p:bldP spid="45" grpId="1" bldLvl="0" animBg="1"/>
      <p:bldP spid="45" grpId="2" bldLvl="0" animBg="1"/>
      <p:bldP spid="46" grpId="0" bldLvl="0" animBg="1"/>
      <p:bldP spid="46" grpId="1" bldLvl="0" animBg="1"/>
      <p:bldP spid="46" grpId="2" bldLvl="0" animBg="1"/>
      <p:bldP spid="47" grpId="0" bldLvl="0" animBg="1"/>
      <p:bldP spid="47" grpId="1" bldLvl="0" animBg="1"/>
      <p:bldP spid="47" grpId="2" bldLvl="0" animBg="1"/>
      <p:bldP spid="48" grpId="0" bldLvl="0" animBg="1"/>
      <p:bldP spid="48" grpId="1" bldLvl="0" animBg="1"/>
      <p:bldP spid="48" grpId="2" bldLvl="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 name="矩形 1566"/>
          <p:cNvSpPr/>
          <p:nvPr/>
        </p:nvSpPr>
        <p:spPr>
          <a:xfrm>
            <a:off x="1136382" y="1943989"/>
            <a:ext cx="7674569" cy="32401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70" name="矩形 1569"/>
          <p:cNvSpPr/>
          <p:nvPr/>
        </p:nvSpPr>
        <p:spPr>
          <a:xfrm>
            <a:off x="1637072" y="2586022"/>
            <a:ext cx="6681018" cy="2062103"/>
          </a:xfrm>
          <a:prstGeom prst="rect">
            <a:avLst/>
          </a:prstGeom>
        </p:spPr>
        <p:txBody>
          <a:bodyPr wrap="square">
            <a:spAutoFit/>
          </a:bodyPr>
          <a:lstStyle/>
          <a:p>
            <a:r>
              <a:rPr lang="en-US" altLang="zh-CN" sz="3200" b="1" smtClean="0">
                <a:solidFill>
                  <a:schemeClr val="bg1"/>
                </a:solidFill>
                <a:latin typeface="楷体" panose="02010609060101010101" pitchFamily="49" charset="-122"/>
                <a:ea typeface="楷体" panose="02010609060101010101" pitchFamily="49" charset="-122"/>
              </a:rPr>
              <a:t>  </a:t>
            </a:r>
            <a:r>
              <a:rPr lang="zh-CN" altLang="zh-CN" sz="3200" b="1" smtClean="0">
                <a:solidFill>
                  <a:schemeClr val="bg1"/>
                </a:solidFill>
                <a:latin typeface="楷体" panose="02010609060101010101" pitchFamily="49" charset="-122"/>
                <a:ea typeface="楷体" panose="02010609060101010101" pitchFamily="49" charset="-122"/>
              </a:rPr>
              <a:t>“历史的主体是生活在时空范围中的人，历史就是由过去所有生存过的人及其活动所构成的，时间和空间只是人类活动的存在形式”。</a:t>
            </a:r>
            <a:endParaRPr lang="zh-CN" altLang="zh-CN" sz="3200" b="1">
              <a:solidFill>
                <a:schemeClr val="bg1"/>
              </a:solidFill>
              <a:latin typeface="楷体" panose="02010609060101010101" pitchFamily="49" charset="-122"/>
              <a:ea typeface="楷体" panose="02010609060101010101" pitchFamily="49" charset="-122"/>
            </a:endParaRPr>
          </a:p>
        </p:txBody>
      </p:sp>
      <p:sp>
        <p:nvSpPr>
          <p:cNvPr id="1573" name="椭圆 1572"/>
          <p:cNvSpPr/>
          <p:nvPr/>
        </p:nvSpPr>
        <p:spPr>
          <a:xfrm>
            <a:off x="6566454" y="5468548"/>
            <a:ext cx="150292" cy="150292"/>
          </a:xfrm>
          <a:prstGeom prst="ellipse">
            <a:avLst/>
          </a:prstGeom>
          <a:solidFill>
            <a:srgbClr val="BC362D"/>
          </a:solidFill>
          <a:ln>
            <a:noFill/>
          </a:ln>
        </p:spPr>
        <p:txBody>
          <a:bodyPr vert="horz" wrap="square" lIns="121920" tIns="60960" rIns="121920" bIns="60960" numCol="1" anchor="t" anchorCtr="0" compatLnSpc="1"/>
          <a:lstStyle/>
          <a:p>
            <a:endParaRPr lang="zh-CN" altLang="en-US" sz="2400"/>
          </a:p>
        </p:txBody>
      </p:sp>
      <p:sp>
        <p:nvSpPr>
          <p:cNvPr id="9" name="Freeform 862"/>
          <p:cNvSpPr>
            <a:spLocks noEditPoints="1"/>
          </p:cNvSpPr>
          <p:nvPr/>
        </p:nvSpPr>
        <p:spPr bwMode="auto">
          <a:xfrm>
            <a:off x="1339116" y="2067765"/>
            <a:ext cx="751204" cy="522486"/>
          </a:xfrm>
          <a:custGeom>
            <a:avLst/>
            <a:gdLst>
              <a:gd name="T0" fmla="*/ 189 w 370"/>
              <a:gd name="T1" fmla="*/ 65 h 257"/>
              <a:gd name="T2" fmla="*/ 354 w 370"/>
              <a:gd name="T3" fmla="*/ 121 h 257"/>
              <a:gd name="T4" fmla="*/ 97 w 370"/>
              <a:gd name="T5" fmla="*/ 243 h 257"/>
              <a:gd name="T6" fmla="*/ 15 w 370"/>
              <a:gd name="T7" fmla="*/ 121 h 257"/>
              <a:gd name="T8" fmla="*/ 100 w 370"/>
              <a:gd name="T9" fmla="*/ 87 h 257"/>
              <a:gd name="T10" fmla="*/ 145 w 370"/>
              <a:gd name="T11" fmla="*/ 39 h 257"/>
              <a:gd name="T12" fmla="*/ 128 w 370"/>
              <a:gd name="T13" fmla="*/ 232 h 257"/>
              <a:gd name="T14" fmla="*/ 184 w 370"/>
              <a:gd name="T15" fmla="*/ 77 h 257"/>
              <a:gd name="T16" fmla="*/ 25 w 370"/>
              <a:gd name="T17" fmla="*/ 231 h 257"/>
              <a:gd name="T18" fmla="*/ 26 w 370"/>
              <a:gd name="T19" fmla="*/ 133 h 257"/>
              <a:gd name="T20" fmla="*/ 343 w 370"/>
              <a:gd name="T21" fmla="*/ 232 h 257"/>
              <a:gd name="T22" fmla="*/ 142 w 370"/>
              <a:gd name="T23" fmla="*/ 107 h 257"/>
              <a:gd name="T24" fmla="*/ 159 w 370"/>
              <a:gd name="T25" fmla="*/ 106 h 257"/>
              <a:gd name="T26" fmla="*/ 177 w 370"/>
              <a:gd name="T27" fmla="*/ 131 h 257"/>
              <a:gd name="T28" fmla="*/ 177 w 370"/>
              <a:gd name="T29" fmla="*/ 107 h 257"/>
              <a:gd name="T30" fmla="*/ 226 w 370"/>
              <a:gd name="T31" fmla="*/ 132 h 257"/>
              <a:gd name="T32" fmla="*/ 37 w 370"/>
              <a:gd name="T33" fmla="*/ 145 h 257"/>
              <a:gd name="T34" fmla="*/ 53 w 370"/>
              <a:gd name="T35" fmla="*/ 144 h 257"/>
              <a:gd name="T36" fmla="*/ 64 w 370"/>
              <a:gd name="T37" fmla="*/ 178 h 257"/>
              <a:gd name="T38" fmla="*/ 63 w 370"/>
              <a:gd name="T39" fmla="*/ 144 h 257"/>
              <a:gd name="T40" fmla="*/ 105 w 370"/>
              <a:gd name="T41" fmla="*/ 178 h 257"/>
              <a:gd name="T42" fmla="*/ 143 w 370"/>
              <a:gd name="T43" fmla="*/ 145 h 257"/>
              <a:gd name="T44" fmla="*/ 159 w 370"/>
              <a:gd name="T45" fmla="*/ 144 h 257"/>
              <a:gd name="T46" fmla="*/ 177 w 370"/>
              <a:gd name="T47" fmla="*/ 178 h 257"/>
              <a:gd name="T48" fmla="*/ 177 w 370"/>
              <a:gd name="T49" fmla="*/ 145 h 257"/>
              <a:gd name="T50" fmla="*/ 226 w 370"/>
              <a:gd name="T51" fmla="*/ 178 h 257"/>
              <a:gd name="T52" fmla="*/ 264 w 370"/>
              <a:gd name="T53" fmla="*/ 145 h 257"/>
              <a:gd name="T54" fmla="*/ 280 w 370"/>
              <a:gd name="T55" fmla="*/ 144 h 257"/>
              <a:gd name="T56" fmla="*/ 291 w 370"/>
              <a:gd name="T57" fmla="*/ 178 h 257"/>
              <a:gd name="T58" fmla="*/ 290 w 370"/>
              <a:gd name="T59" fmla="*/ 144 h 257"/>
              <a:gd name="T60" fmla="*/ 332 w 370"/>
              <a:gd name="T61" fmla="*/ 178 h 257"/>
              <a:gd name="T62" fmla="*/ 37 w 370"/>
              <a:gd name="T63" fmla="*/ 190 h 257"/>
              <a:gd name="T64" fmla="*/ 53 w 370"/>
              <a:gd name="T65" fmla="*/ 190 h 257"/>
              <a:gd name="T66" fmla="*/ 64 w 370"/>
              <a:gd name="T67" fmla="*/ 221 h 257"/>
              <a:gd name="T68" fmla="*/ 64 w 370"/>
              <a:gd name="T69" fmla="*/ 190 h 257"/>
              <a:gd name="T70" fmla="*/ 105 w 370"/>
              <a:gd name="T71" fmla="*/ 221 h 257"/>
              <a:gd name="T72" fmla="*/ 143 w 370"/>
              <a:gd name="T73" fmla="*/ 190 h 257"/>
              <a:gd name="T74" fmla="*/ 159 w 370"/>
              <a:gd name="T75" fmla="*/ 190 h 257"/>
              <a:gd name="T76" fmla="*/ 177 w 370"/>
              <a:gd name="T77" fmla="*/ 221 h 257"/>
              <a:gd name="T78" fmla="*/ 177 w 370"/>
              <a:gd name="T79" fmla="*/ 190 h 257"/>
              <a:gd name="T80" fmla="*/ 226 w 370"/>
              <a:gd name="T81" fmla="*/ 221 h 257"/>
              <a:gd name="T82" fmla="*/ 264 w 370"/>
              <a:gd name="T83" fmla="*/ 190 h 257"/>
              <a:gd name="T84" fmla="*/ 279 w 370"/>
              <a:gd name="T85" fmla="*/ 189 h 257"/>
              <a:gd name="T86" fmla="*/ 291 w 370"/>
              <a:gd name="T87" fmla="*/ 221 h 257"/>
              <a:gd name="T88" fmla="*/ 290 w 370"/>
              <a:gd name="T89" fmla="*/ 190 h 257"/>
              <a:gd name="T90" fmla="*/ 332 w 370"/>
              <a:gd name="T91" fmla="*/ 221 h 257"/>
              <a:gd name="T92" fmla="*/ 3 w 370"/>
              <a:gd name="T93" fmla="*/ 249 h 257"/>
              <a:gd name="T94" fmla="*/ 3 w 370"/>
              <a:gd name="T95" fmla="*/ 25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0" h="257">
                <a:moveTo>
                  <a:pt x="145" y="15"/>
                </a:moveTo>
                <a:cubicBezTo>
                  <a:pt x="160" y="12"/>
                  <a:pt x="176" y="9"/>
                  <a:pt x="188" y="0"/>
                </a:cubicBezTo>
                <a:cubicBezTo>
                  <a:pt x="188" y="22"/>
                  <a:pt x="188" y="43"/>
                  <a:pt x="189" y="65"/>
                </a:cubicBezTo>
                <a:cubicBezTo>
                  <a:pt x="213" y="70"/>
                  <a:pt x="238" y="75"/>
                  <a:pt x="263" y="82"/>
                </a:cubicBezTo>
                <a:cubicBezTo>
                  <a:pt x="253" y="92"/>
                  <a:pt x="251" y="106"/>
                  <a:pt x="252" y="121"/>
                </a:cubicBezTo>
                <a:cubicBezTo>
                  <a:pt x="286" y="122"/>
                  <a:pt x="320" y="121"/>
                  <a:pt x="354" y="121"/>
                </a:cubicBezTo>
                <a:cubicBezTo>
                  <a:pt x="355" y="157"/>
                  <a:pt x="355" y="193"/>
                  <a:pt x="355" y="229"/>
                </a:cubicBezTo>
                <a:cubicBezTo>
                  <a:pt x="361" y="232"/>
                  <a:pt x="366" y="236"/>
                  <a:pt x="370" y="242"/>
                </a:cubicBezTo>
                <a:cubicBezTo>
                  <a:pt x="279" y="245"/>
                  <a:pt x="188" y="243"/>
                  <a:pt x="97" y="243"/>
                </a:cubicBezTo>
                <a:cubicBezTo>
                  <a:pt x="65" y="243"/>
                  <a:pt x="32" y="244"/>
                  <a:pt x="0" y="242"/>
                </a:cubicBezTo>
                <a:cubicBezTo>
                  <a:pt x="4" y="237"/>
                  <a:pt x="9" y="232"/>
                  <a:pt x="14" y="229"/>
                </a:cubicBezTo>
                <a:cubicBezTo>
                  <a:pt x="15" y="193"/>
                  <a:pt x="14" y="157"/>
                  <a:pt x="15" y="121"/>
                </a:cubicBezTo>
                <a:cubicBezTo>
                  <a:pt x="49" y="121"/>
                  <a:pt x="83" y="121"/>
                  <a:pt x="116" y="121"/>
                </a:cubicBezTo>
                <a:cubicBezTo>
                  <a:pt x="117" y="112"/>
                  <a:pt x="117" y="103"/>
                  <a:pt x="117" y="94"/>
                </a:cubicBezTo>
                <a:cubicBezTo>
                  <a:pt x="113" y="92"/>
                  <a:pt x="104" y="89"/>
                  <a:pt x="100" y="87"/>
                </a:cubicBezTo>
                <a:cubicBezTo>
                  <a:pt x="125" y="72"/>
                  <a:pt x="154" y="71"/>
                  <a:pt x="181" y="64"/>
                </a:cubicBezTo>
                <a:cubicBezTo>
                  <a:pt x="181" y="54"/>
                  <a:pt x="181" y="43"/>
                  <a:pt x="181" y="32"/>
                </a:cubicBezTo>
                <a:cubicBezTo>
                  <a:pt x="169" y="34"/>
                  <a:pt x="157" y="37"/>
                  <a:pt x="145" y="39"/>
                </a:cubicBezTo>
                <a:cubicBezTo>
                  <a:pt x="145" y="31"/>
                  <a:pt x="145" y="23"/>
                  <a:pt x="145" y="15"/>
                </a:cubicBezTo>
                <a:close/>
                <a:moveTo>
                  <a:pt x="128" y="88"/>
                </a:moveTo>
                <a:cubicBezTo>
                  <a:pt x="128" y="136"/>
                  <a:pt x="128" y="184"/>
                  <a:pt x="128" y="232"/>
                </a:cubicBezTo>
                <a:cubicBezTo>
                  <a:pt x="166" y="232"/>
                  <a:pt x="204" y="232"/>
                  <a:pt x="241" y="232"/>
                </a:cubicBezTo>
                <a:cubicBezTo>
                  <a:pt x="241" y="184"/>
                  <a:pt x="241" y="136"/>
                  <a:pt x="241" y="88"/>
                </a:cubicBezTo>
                <a:cubicBezTo>
                  <a:pt x="222" y="85"/>
                  <a:pt x="203" y="78"/>
                  <a:pt x="184" y="77"/>
                </a:cubicBezTo>
                <a:cubicBezTo>
                  <a:pt x="165" y="79"/>
                  <a:pt x="147" y="84"/>
                  <a:pt x="128" y="88"/>
                </a:cubicBezTo>
                <a:close/>
                <a:moveTo>
                  <a:pt x="26" y="133"/>
                </a:moveTo>
                <a:cubicBezTo>
                  <a:pt x="25" y="166"/>
                  <a:pt x="26" y="199"/>
                  <a:pt x="25" y="231"/>
                </a:cubicBezTo>
                <a:cubicBezTo>
                  <a:pt x="56" y="232"/>
                  <a:pt x="86" y="232"/>
                  <a:pt x="117" y="232"/>
                </a:cubicBezTo>
                <a:cubicBezTo>
                  <a:pt x="116" y="199"/>
                  <a:pt x="117" y="166"/>
                  <a:pt x="116" y="133"/>
                </a:cubicBezTo>
                <a:cubicBezTo>
                  <a:pt x="86" y="133"/>
                  <a:pt x="56" y="133"/>
                  <a:pt x="26" y="133"/>
                </a:cubicBezTo>
                <a:close/>
                <a:moveTo>
                  <a:pt x="252" y="133"/>
                </a:moveTo>
                <a:cubicBezTo>
                  <a:pt x="252" y="166"/>
                  <a:pt x="252" y="199"/>
                  <a:pt x="252" y="232"/>
                </a:cubicBezTo>
                <a:cubicBezTo>
                  <a:pt x="283" y="232"/>
                  <a:pt x="313" y="232"/>
                  <a:pt x="343" y="232"/>
                </a:cubicBezTo>
                <a:cubicBezTo>
                  <a:pt x="343" y="199"/>
                  <a:pt x="343" y="166"/>
                  <a:pt x="343" y="133"/>
                </a:cubicBezTo>
                <a:cubicBezTo>
                  <a:pt x="313" y="133"/>
                  <a:pt x="283" y="133"/>
                  <a:pt x="252" y="133"/>
                </a:cubicBezTo>
                <a:close/>
                <a:moveTo>
                  <a:pt x="142" y="107"/>
                </a:moveTo>
                <a:cubicBezTo>
                  <a:pt x="144" y="115"/>
                  <a:pt x="140" y="125"/>
                  <a:pt x="146" y="131"/>
                </a:cubicBezTo>
                <a:cubicBezTo>
                  <a:pt x="149" y="132"/>
                  <a:pt x="156" y="132"/>
                  <a:pt x="159" y="133"/>
                </a:cubicBezTo>
                <a:cubicBezTo>
                  <a:pt x="159" y="124"/>
                  <a:pt x="159" y="115"/>
                  <a:pt x="159" y="106"/>
                </a:cubicBezTo>
                <a:cubicBezTo>
                  <a:pt x="153" y="106"/>
                  <a:pt x="148" y="107"/>
                  <a:pt x="142" y="107"/>
                </a:cubicBezTo>
                <a:close/>
                <a:moveTo>
                  <a:pt x="177" y="107"/>
                </a:moveTo>
                <a:cubicBezTo>
                  <a:pt x="177" y="115"/>
                  <a:pt x="177" y="123"/>
                  <a:pt x="177" y="131"/>
                </a:cubicBezTo>
                <a:cubicBezTo>
                  <a:pt x="182" y="131"/>
                  <a:pt x="187" y="132"/>
                  <a:pt x="193" y="132"/>
                </a:cubicBezTo>
                <a:cubicBezTo>
                  <a:pt x="192" y="123"/>
                  <a:pt x="192" y="115"/>
                  <a:pt x="192" y="106"/>
                </a:cubicBezTo>
                <a:cubicBezTo>
                  <a:pt x="187" y="106"/>
                  <a:pt x="182" y="106"/>
                  <a:pt x="177" y="107"/>
                </a:cubicBezTo>
                <a:close/>
                <a:moveTo>
                  <a:pt x="210" y="107"/>
                </a:moveTo>
                <a:cubicBezTo>
                  <a:pt x="211" y="115"/>
                  <a:pt x="209" y="124"/>
                  <a:pt x="213" y="132"/>
                </a:cubicBezTo>
                <a:cubicBezTo>
                  <a:pt x="216" y="132"/>
                  <a:pt x="223" y="132"/>
                  <a:pt x="226" y="132"/>
                </a:cubicBezTo>
                <a:cubicBezTo>
                  <a:pt x="226" y="124"/>
                  <a:pt x="226" y="115"/>
                  <a:pt x="226" y="106"/>
                </a:cubicBezTo>
                <a:cubicBezTo>
                  <a:pt x="221" y="106"/>
                  <a:pt x="215" y="107"/>
                  <a:pt x="210" y="107"/>
                </a:cubicBezTo>
                <a:close/>
                <a:moveTo>
                  <a:pt x="37" y="145"/>
                </a:moveTo>
                <a:cubicBezTo>
                  <a:pt x="37" y="156"/>
                  <a:pt x="37" y="167"/>
                  <a:pt x="37" y="178"/>
                </a:cubicBezTo>
                <a:cubicBezTo>
                  <a:pt x="42" y="178"/>
                  <a:pt x="47" y="178"/>
                  <a:pt x="52" y="179"/>
                </a:cubicBezTo>
                <a:cubicBezTo>
                  <a:pt x="53" y="167"/>
                  <a:pt x="53" y="155"/>
                  <a:pt x="53" y="144"/>
                </a:cubicBezTo>
                <a:cubicBezTo>
                  <a:pt x="48" y="144"/>
                  <a:pt x="42" y="145"/>
                  <a:pt x="37" y="145"/>
                </a:cubicBezTo>
                <a:close/>
                <a:moveTo>
                  <a:pt x="63" y="144"/>
                </a:moveTo>
                <a:cubicBezTo>
                  <a:pt x="63" y="155"/>
                  <a:pt x="63" y="167"/>
                  <a:pt x="64" y="178"/>
                </a:cubicBezTo>
                <a:cubicBezTo>
                  <a:pt x="67" y="178"/>
                  <a:pt x="75" y="178"/>
                  <a:pt x="79" y="178"/>
                </a:cubicBezTo>
                <a:cubicBezTo>
                  <a:pt x="79" y="167"/>
                  <a:pt x="79" y="156"/>
                  <a:pt x="79" y="145"/>
                </a:cubicBezTo>
                <a:cubicBezTo>
                  <a:pt x="75" y="144"/>
                  <a:pt x="67" y="144"/>
                  <a:pt x="63" y="144"/>
                </a:cubicBezTo>
                <a:close/>
                <a:moveTo>
                  <a:pt x="90" y="145"/>
                </a:moveTo>
                <a:cubicBezTo>
                  <a:pt x="90" y="156"/>
                  <a:pt x="90" y="167"/>
                  <a:pt x="90" y="178"/>
                </a:cubicBezTo>
                <a:cubicBezTo>
                  <a:pt x="95" y="178"/>
                  <a:pt x="100" y="178"/>
                  <a:pt x="105" y="178"/>
                </a:cubicBezTo>
                <a:cubicBezTo>
                  <a:pt x="105" y="167"/>
                  <a:pt x="105" y="156"/>
                  <a:pt x="105" y="144"/>
                </a:cubicBezTo>
                <a:cubicBezTo>
                  <a:pt x="100" y="144"/>
                  <a:pt x="95" y="145"/>
                  <a:pt x="90" y="145"/>
                </a:cubicBezTo>
                <a:close/>
                <a:moveTo>
                  <a:pt x="143" y="145"/>
                </a:moveTo>
                <a:cubicBezTo>
                  <a:pt x="143" y="156"/>
                  <a:pt x="143" y="167"/>
                  <a:pt x="143" y="178"/>
                </a:cubicBezTo>
                <a:cubicBezTo>
                  <a:pt x="148" y="178"/>
                  <a:pt x="153" y="178"/>
                  <a:pt x="159" y="178"/>
                </a:cubicBezTo>
                <a:cubicBezTo>
                  <a:pt x="159" y="167"/>
                  <a:pt x="159" y="156"/>
                  <a:pt x="159" y="144"/>
                </a:cubicBezTo>
                <a:cubicBezTo>
                  <a:pt x="154" y="145"/>
                  <a:pt x="148" y="145"/>
                  <a:pt x="143" y="145"/>
                </a:cubicBezTo>
                <a:close/>
                <a:moveTo>
                  <a:pt x="177" y="145"/>
                </a:moveTo>
                <a:cubicBezTo>
                  <a:pt x="177" y="156"/>
                  <a:pt x="177" y="167"/>
                  <a:pt x="177" y="178"/>
                </a:cubicBezTo>
                <a:cubicBezTo>
                  <a:pt x="182" y="178"/>
                  <a:pt x="187" y="178"/>
                  <a:pt x="192" y="178"/>
                </a:cubicBezTo>
                <a:cubicBezTo>
                  <a:pt x="192" y="167"/>
                  <a:pt x="192" y="156"/>
                  <a:pt x="192" y="144"/>
                </a:cubicBezTo>
                <a:cubicBezTo>
                  <a:pt x="187" y="145"/>
                  <a:pt x="182" y="145"/>
                  <a:pt x="177" y="145"/>
                </a:cubicBezTo>
                <a:close/>
                <a:moveTo>
                  <a:pt x="210" y="144"/>
                </a:moveTo>
                <a:cubicBezTo>
                  <a:pt x="210" y="156"/>
                  <a:pt x="210" y="167"/>
                  <a:pt x="210" y="178"/>
                </a:cubicBezTo>
                <a:cubicBezTo>
                  <a:pt x="216" y="178"/>
                  <a:pt x="221" y="178"/>
                  <a:pt x="226" y="178"/>
                </a:cubicBezTo>
                <a:cubicBezTo>
                  <a:pt x="226" y="167"/>
                  <a:pt x="226" y="156"/>
                  <a:pt x="226" y="144"/>
                </a:cubicBezTo>
                <a:cubicBezTo>
                  <a:pt x="221" y="144"/>
                  <a:pt x="216" y="144"/>
                  <a:pt x="210" y="144"/>
                </a:cubicBezTo>
                <a:close/>
                <a:moveTo>
                  <a:pt x="264" y="145"/>
                </a:moveTo>
                <a:cubicBezTo>
                  <a:pt x="264" y="156"/>
                  <a:pt x="264" y="167"/>
                  <a:pt x="264" y="178"/>
                </a:cubicBezTo>
                <a:cubicBezTo>
                  <a:pt x="269" y="178"/>
                  <a:pt x="274" y="178"/>
                  <a:pt x="279" y="178"/>
                </a:cubicBezTo>
                <a:cubicBezTo>
                  <a:pt x="279" y="167"/>
                  <a:pt x="280" y="156"/>
                  <a:pt x="280" y="144"/>
                </a:cubicBezTo>
                <a:cubicBezTo>
                  <a:pt x="274" y="145"/>
                  <a:pt x="269" y="145"/>
                  <a:pt x="264" y="145"/>
                </a:cubicBezTo>
                <a:close/>
                <a:moveTo>
                  <a:pt x="290" y="144"/>
                </a:moveTo>
                <a:cubicBezTo>
                  <a:pt x="290" y="156"/>
                  <a:pt x="290" y="167"/>
                  <a:pt x="291" y="178"/>
                </a:cubicBezTo>
                <a:cubicBezTo>
                  <a:pt x="294" y="178"/>
                  <a:pt x="301" y="178"/>
                  <a:pt x="305" y="178"/>
                </a:cubicBezTo>
                <a:cubicBezTo>
                  <a:pt x="305" y="167"/>
                  <a:pt x="305" y="156"/>
                  <a:pt x="305" y="144"/>
                </a:cubicBezTo>
                <a:cubicBezTo>
                  <a:pt x="302" y="144"/>
                  <a:pt x="294" y="144"/>
                  <a:pt x="290" y="144"/>
                </a:cubicBezTo>
                <a:close/>
                <a:moveTo>
                  <a:pt x="316" y="145"/>
                </a:moveTo>
                <a:cubicBezTo>
                  <a:pt x="316" y="156"/>
                  <a:pt x="317" y="167"/>
                  <a:pt x="317" y="178"/>
                </a:cubicBezTo>
                <a:cubicBezTo>
                  <a:pt x="322" y="178"/>
                  <a:pt x="327" y="178"/>
                  <a:pt x="332" y="178"/>
                </a:cubicBezTo>
                <a:cubicBezTo>
                  <a:pt x="332" y="167"/>
                  <a:pt x="332" y="156"/>
                  <a:pt x="332" y="145"/>
                </a:cubicBezTo>
                <a:cubicBezTo>
                  <a:pt x="327" y="145"/>
                  <a:pt x="322" y="145"/>
                  <a:pt x="316" y="145"/>
                </a:cubicBezTo>
                <a:close/>
                <a:moveTo>
                  <a:pt x="37" y="190"/>
                </a:moveTo>
                <a:cubicBezTo>
                  <a:pt x="37" y="200"/>
                  <a:pt x="37" y="210"/>
                  <a:pt x="37" y="221"/>
                </a:cubicBezTo>
                <a:cubicBezTo>
                  <a:pt x="42" y="221"/>
                  <a:pt x="47" y="221"/>
                  <a:pt x="53" y="221"/>
                </a:cubicBezTo>
                <a:cubicBezTo>
                  <a:pt x="53" y="211"/>
                  <a:pt x="53" y="200"/>
                  <a:pt x="53" y="190"/>
                </a:cubicBezTo>
                <a:cubicBezTo>
                  <a:pt x="47" y="190"/>
                  <a:pt x="42" y="190"/>
                  <a:pt x="37" y="190"/>
                </a:cubicBezTo>
                <a:close/>
                <a:moveTo>
                  <a:pt x="64" y="190"/>
                </a:moveTo>
                <a:cubicBezTo>
                  <a:pt x="64" y="200"/>
                  <a:pt x="64" y="211"/>
                  <a:pt x="64" y="221"/>
                </a:cubicBezTo>
                <a:cubicBezTo>
                  <a:pt x="67" y="221"/>
                  <a:pt x="75" y="221"/>
                  <a:pt x="79" y="221"/>
                </a:cubicBezTo>
                <a:cubicBezTo>
                  <a:pt x="79" y="211"/>
                  <a:pt x="79" y="200"/>
                  <a:pt x="79" y="190"/>
                </a:cubicBezTo>
                <a:cubicBezTo>
                  <a:pt x="75" y="190"/>
                  <a:pt x="67" y="190"/>
                  <a:pt x="64" y="190"/>
                </a:cubicBezTo>
                <a:close/>
                <a:moveTo>
                  <a:pt x="90" y="190"/>
                </a:moveTo>
                <a:cubicBezTo>
                  <a:pt x="90" y="200"/>
                  <a:pt x="90" y="210"/>
                  <a:pt x="90" y="221"/>
                </a:cubicBezTo>
                <a:cubicBezTo>
                  <a:pt x="95" y="221"/>
                  <a:pt x="100" y="221"/>
                  <a:pt x="105" y="221"/>
                </a:cubicBezTo>
                <a:cubicBezTo>
                  <a:pt x="105" y="211"/>
                  <a:pt x="105" y="200"/>
                  <a:pt x="105" y="190"/>
                </a:cubicBezTo>
                <a:cubicBezTo>
                  <a:pt x="100" y="190"/>
                  <a:pt x="95" y="190"/>
                  <a:pt x="90" y="190"/>
                </a:cubicBezTo>
                <a:close/>
                <a:moveTo>
                  <a:pt x="143" y="190"/>
                </a:moveTo>
                <a:cubicBezTo>
                  <a:pt x="143" y="200"/>
                  <a:pt x="143" y="210"/>
                  <a:pt x="143" y="221"/>
                </a:cubicBezTo>
                <a:cubicBezTo>
                  <a:pt x="148" y="221"/>
                  <a:pt x="153" y="221"/>
                  <a:pt x="159" y="221"/>
                </a:cubicBezTo>
                <a:cubicBezTo>
                  <a:pt x="159" y="211"/>
                  <a:pt x="159" y="200"/>
                  <a:pt x="159" y="190"/>
                </a:cubicBezTo>
                <a:cubicBezTo>
                  <a:pt x="153" y="190"/>
                  <a:pt x="148" y="190"/>
                  <a:pt x="143" y="190"/>
                </a:cubicBezTo>
                <a:close/>
                <a:moveTo>
                  <a:pt x="177" y="190"/>
                </a:moveTo>
                <a:cubicBezTo>
                  <a:pt x="177" y="200"/>
                  <a:pt x="177" y="210"/>
                  <a:pt x="177" y="221"/>
                </a:cubicBezTo>
                <a:cubicBezTo>
                  <a:pt x="182" y="221"/>
                  <a:pt x="187" y="221"/>
                  <a:pt x="192" y="221"/>
                </a:cubicBezTo>
                <a:cubicBezTo>
                  <a:pt x="192" y="211"/>
                  <a:pt x="192" y="200"/>
                  <a:pt x="192" y="190"/>
                </a:cubicBezTo>
                <a:cubicBezTo>
                  <a:pt x="187" y="190"/>
                  <a:pt x="182" y="190"/>
                  <a:pt x="177" y="190"/>
                </a:cubicBezTo>
                <a:close/>
                <a:moveTo>
                  <a:pt x="211" y="190"/>
                </a:moveTo>
                <a:cubicBezTo>
                  <a:pt x="211" y="200"/>
                  <a:pt x="210" y="211"/>
                  <a:pt x="210" y="221"/>
                </a:cubicBezTo>
                <a:cubicBezTo>
                  <a:pt x="216" y="221"/>
                  <a:pt x="221" y="221"/>
                  <a:pt x="226" y="221"/>
                </a:cubicBezTo>
                <a:cubicBezTo>
                  <a:pt x="226" y="211"/>
                  <a:pt x="226" y="200"/>
                  <a:pt x="226" y="190"/>
                </a:cubicBezTo>
                <a:cubicBezTo>
                  <a:pt x="221" y="190"/>
                  <a:pt x="216" y="190"/>
                  <a:pt x="211" y="190"/>
                </a:cubicBezTo>
                <a:close/>
                <a:moveTo>
                  <a:pt x="264" y="190"/>
                </a:moveTo>
                <a:cubicBezTo>
                  <a:pt x="264" y="200"/>
                  <a:pt x="264" y="211"/>
                  <a:pt x="264" y="221"/>
                </a:cubicBezTo>
                <a:cubicBezTo>
                  <a:pt x="269" y="221"/>
                  <a:pt x="274" y="221"/>
                  <a:pt x="279" y="221"/>
                </a:cubicBezTo>
                <a:cubicBezTo>
                  <a:pt x="280" y="211"/>
                  <a:pt x="280" y="200"/>
                  <a:pt x="279" y="189"/>
                </a:cubicBezTo>
                <a:cubicBezTo>
                  <a:pt x="274" y="190"/>
                  <a:pt x="269" y="190"/>
                  <a:pt x="264" y="190"/>
                </a:cubicBezTo>
                <a:close/>
                <a:moveTo>
                  <a:pt x="290" y="190"/>
                </a:moveTo>
                <a:cubicBezTo>
                  <a:pt x="291" y="200"/>
                  <a:pt x="291" y="210"/>
                  <a:pt x="291" y="221"/>
                </a:cubicBezTo>
                <a:cubicBezTo>
                  <a:pt x="294" y="221"/>
                  <a:pt x="301" y="221"/>
                  <a:pt x="305" y="221"/>
                </a:cubicBezTo>
                <a:cubicBezTo>
                  <a:pt x="305" y="211"/>
                  <a:pt x="305" y="200"/>
                  <a:pt x="305" y="190"/>
                </a:cubicBezTo>
                <a:cubicBezTo>
                  <a:pt x="302" y="190"/>
                  <a:pt x="294" y="190"/>
                  <a:pt x="290" y="190"/>
                </a:cubicBezTo>
                <a:close/>
                <a:moveTo>
                  <a:pt x="317" y="190"/>
                </a:moveTo>
                <a:cubicBezTo>
                  <a:pt x="316" y="200"/>
                  <a:pt x="316" y="211"/>
                  <a:pt x="316" y="221"/>
                </a:cubicBezTo>
                <a:cubicBezTo>
                  <a:pt x="322" y="221"/>
                  <a:pt x="327" y="221"/>
                  <a:pt x="332" y="221"/>
                </a:cubicBezTo>
                <a:cubicBezTo>
                  <a:pt x="332" y="211"/>
                  <a:pt x="332" y="200"/>
                  <a:pt x="332" y="190"/>
                </a:cubicBezTo>
                <a:cubicBezTo>
                  <a:pt x="327" y="190"/>
                  <a:pt x="322" y="190"/>
                  <a:pt x="317" y="190"/>
                </a:cubicBezTo>
                <a:close/>
                <a:moveTo>
                  <a:pt x="3" y="249"/>
                </a:moveTo>
                <a:cubicBezTo>
                  <a:pt x="124" y="249"/>
                  <a:pt x="245" y="249"/>
                  <a:pt x="366" y="249"/>
                </a:cubicBezTo>
                <a:cubicBezTo>
                  <a:pt x="366" y="256"/>
                  <a:pt x="366" y="256"/>
                  <a:pt x="366" y="256"/>
                </a:cubicBezTo>
                <a:cubicBezTo>
                  <a:pt x="245" y="257"/>
                  <a:pt x="124" y="257"/>
                  <a:pt x="3" y="256"/>
                </a:cubicBezTo>
                <a:lnTo>
                  <a:pt x="3" y="249"/>
                </a:lnTo>
                <a:close/>
              </a:path>
            </a:pathLst>
          </a:custGeom>
          <a:solidFill>
            <a:sysClr val="window" lastClr="FFFFFF"/>
          </a:solidFill>
          <a:ln>
            <a:noFill/>
          </a:ln>
        </p:spPr>
        <p:txBody>
          <a:bodyPr vert="horz" wrap="square" lIns="91440" tIns="45720" rIns="91440" bIns="45720" numCol="1" anchor="t" anchorCtr="0" compatLnSpc="1"/>
          <a:lstStyle/>
          <a:p>
            <a:pPr defTabSz="914400">
              <a:defRPr/>
            </a:pPr>
            <a:endParaRPr lang="zh-CN" altLang="en-US" sz="1800" kern="0">
              <a:solidFill>
                <a:prstClr val="black"/>
              </a:solidFill>
              <a:ea typeface="微软雅黑" panose="020B0503020204020204" charset="-122"/>
            </a:endParaRPr>
          </a:p>
        </p:txBody>
      </p:sp>
      <p:grpSp>
        <p:nvGrpSpPr>
          <p:cNvPr id="7" name="组合 6"/>
          <p:cNvGrpSpPr/>
          <p:nvPr/>
        </p:nvGrpSpPr>
        <p:grpSpPr>
          <a:xfrm>
            <a:off x="0" y="218453"/>
            <a:ext cx="12192000" cy="408050"/>
            <a:chOff x="0" y="218453"/>
            <a:chExt cx="12192000" cy="408050"/>
          </a:xfrm>
        </p:grpSpPr>
        <p:sp>
          <p:nvSpPr>
            <p:cNvPr id="8" name="矩形 7"/>
            <p:cNvSpPr/>
            <p:nvPr/>
          </p:nvSpPr>
          <p:spPr>
            <a:xfrm>
              <a:off x="3405938" y="247949"/>
              <a:ext cx="8786062"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27"/>
            <p:cNvSpPr txBox="1"/>
            <p:nvPr/>
          </p:nvSpPr>
          <p:spPr>
            <a:xfrm>
              <a:off x="480450" y="218453"/>
              <a:ext cx="2792752" cy="400110"/>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en-US" altLang="zh-CN" sz="2000" b="1" spc="600">
                  <a:solidFill>
                    <a:srgbClr val="084772"/>
                  </a:solidFill>
                  <a:latin typeface="微软雅黑" panose="020B0503020204020204" charset="-122"/>
                  <a:ea typeface="微软雅黑" panose="020B0503020204020204" charset="-122"/>
                </a:rPr>
                <a:t>01 </a:t>
              </a:r>
              <a:r>
                <a:rPr lang="zh-CN" altLang="en-US" sz="2000" b="1" spc="600" smtClean="0">
                  <a:solidFill>
                    <a:srgbClr val="084772"/>
                  </a:solidFill>
                  <a:latin typeface="微软雅黑" panose="020B0503020204020204" charset="-122"/>
                  <a:ea typeface="微软雅黑" panose="020B0503020204020204" charset="-122"/>
                </a:rPr>
                <a:t>时空观念探究</a:t>
              </a:r>
              <a:endParaRPr lang="zh-CN" altLang="en-US" sz="2000" b="1" spc="600">
                <a:solidFill>
                  <a:srgbClr val="084772"/>
                </a:solidFill>
                <a:latin typeface="微软雅黑" panose="020B0503020204020204" charset="-122"/>
                <a:ea typeface="微软雅黑" panose="020B0503020204020204" charset="-122"/>
              </a:endParaRPr>
            </a:p>
          </p:txBody>
        </p:sp>
        <p:sp>
          <p:nvSpPr>
            <p:cNvPr id="11" name="矩形 10"/>
            <p:cNvSpPr/>
            <p:nvPr/>
          </p:nvSpPr>
          <p:spPr>
            <a:xfrm>
              <a:off x="0" y="247949"/>
              <a:ext cx="613186"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68" name="图片 156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84453" y="1646517"/>
            <a:ext cx="3607547" cy="4385573"/>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70"/>
                                        </p:tgtEl>
                                        <p:attrNameLst>
                                          <p:attrName>style.visibility</p:attrName>
                                        </p:attrNameLst>
                                      </p:cBhvr>
                                      <p:to>
                                        <p:strVal val="visible"/>
                                      </p:to>
                                    </p:set>
                                    <p:animEffect transition="in" filter="wipe(up)">
                                      <p:cBhvr>
                                        <p:cTn id="7" dur="500"/>
                                        <p:tgtEl>
                                          <p:spTgt spid="1570"/>
                                        </p:tgtEl>
                                      </p:cBhvr>
                                    </p:animEffect>
                                  </p:childTnLst>
                                </p:cTn>
                              </p:par>
                              <p:par>
                                <p:cTn id="8" presetID="23" presetClass="entr" presetSubtype="16" fill="hold" grpId="0" nodeType="withEffect">
                                  <p:stCondLst>
                                    <p:cond delay="100"/>
                                  </p:stCondLst>
                                  <p:childTnLst>
                                    <p:set>
                                      <p:cBhvr>
                                        <p:cTn id="9" dur="1" fill="hold">
                                          <p:stCondLst>
                                            <p:cond delay="0"/>
                                          </p:stCondLst>
                                        </p:cTn>
                                        <p:tgtEl>
                                          <p:spTgt spid="1573"/>
                                        </p:tgtEl>
                                        <p:attrNameLst>
                                          <p:attrName>style.visibility</p:attrName>
                                        </p:attrNameLst>
                                      </p:cBhvr>
                                      <p:to>
                                        <p:strVal val="visible"/>
                                      </p:to>
                                    </p:set>
                                    <p:anim calcmode="lin" valueType="num">
                                      <p:cBhvr>
                                        <p:cTn id="10" dur="500" fill="hold"/>
                                        <p:tgtEl>
                                          <p:spTgt spid="1573"/>
                                        </p:tgtEl>
                                        <p:attrNameLst>
                                          <p:attrName>ppt_w</p:attrName>
                                        </p:attrNameLst>
                                      </p:cBhvr>
                                      <p:tavLst>
                                        <p:tav tm="0">
                                          <p:val>
                                            <p:fltVal val="0"/>
                                          </p:val>
                                        </p:tav>
                                        <p:tav tm="100000">
                                          <p:val>
                                            <p:strVal val="#ppt_w"/>
                                          </p:val>
                                        </p:tav>
                                      </p:tavLst>
                                    </p:anim>
                                    <p:anim calcmode="lin" valueType="num">
                                      <p:cBhvr>
                                        <p:cTn id="11" dur="500" fill="hold"/>
                                        <p:tgtEl>
                                          <p:spTgt spid="1573"/>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1568"/>
                                        </p:tgtEl>
                                        <p:attrNameLst>
                                          <p:attrName>style.visibility</p:attrName>
                                        </p:attrNameLst>
                                      </p:cBhvr>
                                      <p:to>
                                        <p:strVal val="visible"/>
                                      </p:to>
                                    </p:set>
                                    <p:animEffect transition="in" filter="fade">
                                      <p:cBhvr>
                                        <p:cTn id="15" dur="1000"/>
                                        <p:tgtEl>
                                          <p:spTgt spid="1568"/>
                                        </p:tgtEl>
                                      </p:cBhvr>
                                    </p:animEffect>
                                    <p:anim calcmode="lin" valueType="num">
                                      <p:cBhvr>
                                        <p:cTn id="16" dur="1000" fill="hold"/>
                                        <p:tgtEl>
                                          <p:spTgt spid="1568"/>
                                        </p:tgtEl>
                                        <p:attrNameLst>
                                          <p:attrName>ppt_x</p:attrName>
                                        </p:attrNameLst>
                                      </p:cBhvr>
                                      <p:tavLst>
                                        <p:tav tm="0">
                                          <p:val>
                                            <p:strVal val="#ppt_x"/>
                                          </p:val>
                                        </p:tav>
                                        <p:tav tm="100000">
                                          <p:val>
                                            <p:strVal val="#ppt_x"/>
                                          </p:val>
                                        </p:tav>
                                      </p:tavLst>
                                    </p:anim>
                                    <p:anim calcmode="lin" valueType="num">
                                      <p:cBhvr>
                                        <p:cTn id="17" dur="1000" fill="hold"/>
                                        <p:tgtEl>
                                          <p:spTgt spid="156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567"/>
                                        </p:tgtEl>
                                        <p:attrNameLst>
                                          <p:attrName>style.visibility</p:attrName>
                                        </p:attrNameLst>
                                      </p:cBhvr>
                                      <p:to>
                                        <p:strVal val="visible"/>
                                      </p:to>
                                    </p:set>
                                    <p:anim calcmode="lin" valueType="num">
                                      <p:cBhvr additive="base">
                                        <p:cTn id="21" dur="500" fill="hold"/>
                                        <p:tgtEl>
                                          <p:spTgt spid="1567"/>
                                        </p:tgtEl>
                                        <p:attrNameLst>
                                          <p:attrName>ppt_x</p:attrName>
                                        </p:attrNameLst>
                                      </p:cBhvr>
                                      <p:tavLst>
                                        <p:tav tm="0">
                                          <p:val>
                                            <p:strVal val="0-#ppt_w/2"/>
                                          </p:val>
                                        </p:tav>
                                        <p:tav tm="100000">
                                          <p:val>
                                            <p:strVal val="#ppt_x"/>
                                          </p:val>
                                        </p:tav>
                                      </p:tavLst>
                                    </p:anim>
                                    <p:anim calcmode="lin" valueType="num">
                                      <p:cBhvr additive="base">
                                        <p:cTn id="22" dur="500" fill="hold"/>
                                        <p:tgtEl>
                                          <p:spTgt spid="1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 grpId="0" bldLvl="0" animBg="1"/>
      <p:bldP spid="1570" grpId="0"/>
      <p:bldP spid="1573"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24686" y="-70287"/>
            <a:ext cx="2871407" cy="1721287"/>
            <a:chOff x="6157655" y="2286372"/>
            <a:chExt cx="2871407" cy="1721287"/>
          </a:xfrm>
        </p:grpSpPr>
        <p:pic>
          <p:nvPicPr>
            <p:cNvPr id="19" name="图片 18"/>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20" name="矩形 19"/>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21" name="图片 20"/>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2" name="文本框 21"/>
          <p:cNvSpPr txBox="1"/>
          <p:nvPr/>
        </p:nvSpPr>
        <p:spPr>
          <a:xfrm>
            <a:off x="479008" y="570949"/>
            <a:ext cx="1620957"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smtClean="0"/>
              <a:t>唯物史观</a:t>
            </a:r>
            <a:endParaRPr lang="zh-CN" altLang="en-US" sz="2800" dirty="0"/>
          </a:p>
        </p:txBody>
      </p:sp>
      <p:sp>
        <p:nvSpPr>
          <p:cNvPr id="45" name="椭圆 44"/>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582524" y="543336"/>
            <a:ext cx="6817892" cy="584775"/>
          </a:xfrm>
          <a:prstGeom prst="rect">
            <a:avLst/>
          </a:prstGeom>
        </p:spPr>
        <p:txBody>
          <a:bodyPr wrap="none">
            <a:spAutoFit/>
          </a:bodyPr>
          <a:lstStyle/>
          <a:p>
            <a:r>
              <a:rPr lang="zh-CN" altLang="en-US" sz="3200" b="1" dirty="0" smtClean="0">
                <a:solidFill>
                  <a:srgbClr val="7030A0"/>
                </a:solidFill>
                <a:latin typeface="微软雅黑" panose="020B0503020204020204" charset="-122"/>
                <a:ea typeface="微软雅黑" panose="020B0503020204020204" charset="-122"/>
              </a:rPr>
              <a:t>素养地位</a:t>
            </a:r>
            <a:r>
              <a:rPr lang="en-US" altLang="zh-CN" sz="3200" b="1" dirty="0" smtClean="0">
                <a:solidFill>
                  <a:srgbClr val="7030A0"/>
                </a:solidFill>
                <a:latin typeface="微软雅黑" panose="020B0503020204020204" charset="-122"/>
                <a:ea typeface="微软雅黑" panose="020B0503020204020204" charset="-122"/>
              </a:rPr>
              <a:t>——</a:t>
            </a:r>
            <a:r>
              <a:rPr lang="zh-CN" altLang="en-US" sz="3200" dirty="0" smtClean="0">
                <a:latin typeface="微软雅黑" panose="020B0503020204020204" charset="-122"/>
                <a:ea typeface="微软雅黑" panose="020B0503020204020204" charset="-122"/>
              </a:rPr>
              <a:t>诸素养达成的</a:t>
            </a:r>
            <a:r>
              <a:rPr lang="zh-CN" altLang="en-US" sz="3200" dirty="0" smtClean="0">
                <a:solidFill>
                  <a:srgbClr val="FF0000"/>
                </a:solidFill>
                <a:latin typeface="微软雅黑" panose="020B0503020204020204" charset="-122"/>
                <a:ea typeface="微软雅黑" panose="020B0503020204020204" charset="-122"/>
              </a:rPr>
              <a:t>理论保障</a:t>
            </a:r>
            <a:endParaRPr lang="zh-CN" altLang="en-US" sz="3200" b="1" dirty="0">
              <a:solidFill>
                <a:srgbClr val="7030A0"/>
              </a:solidFill>
              <a:latin typeface="微软雅黑" panose="020B0503020204020204" charset="-122"/>
              <a:ea typeface="微软雅黑" panose="020B0503020204020204" charset="-122"/>
            </a:endParaRPr>
          </a:p>
        </p:txBody>
      </p:sp>
      <p:pic>
        <p:nvPicPr>
          <p:cNvPr id="3074" name="Picture 2"/>
          <p:cNvPicPr>
            <a:picLocks noChangeAspect="1" noChangeArrowheads="1"/>
          </p:cNvPicPr>
          <p:nvPr/>
        </p:nvPicPr>
        <p:blipFill>
          <a:blip r:embed="rId4" cstate="print">
            <a:lum bright="-12000" contrast="8000"/>
          </a:blip>
          <a:srcRect/>
          <a:stretch>
            <a:fillRect/>
          </a:stretch>
        </p:blipFill>
        <p:spPr bwMode="auto">
          <a:xfrm>
            <a:off x="1947864" y="1383847"/>
            <a:ext cx="8230279" cy="504335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50"/>
                                        <p:tgtEl>
                                          <p:spTgt spid="45"/>
                                        </p:tgtEl>
                                      </p:cBhvr>
                                    </p:animEffect>
                                  </p:childTnLst>
                                </p:cTn>
                              </p:par>
                              <p:par>
                                <p:cTn id="14" presetID="42" presetClass="path" presetSubtype="0" decel="30000" fill="hold" grpId="1" nodeType="withEffect">
                                  <p:stCondLst>
                                    <p:cond delay="0"/>
                                  </p:stCondLst>
                                  <p:childTnLst>
                                    <p:animMotion origin="layout" path="M 8.33333E-7 -0.03981 L 8.33333E-7 0.14815 " pathEditMode="relative" rAng="0" ptsTypes="AA">
                                      <p:cBhvr>
                                        <p:cTn id="15" dur="750" spd="-100000" fill="hold"/>
                                        <p:tgtEl>
                                          <p:spTgt spid="45"/>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7 -0.03981 L 8.33333E-7 -1.48148E-6 " pathEditMode="relative" rAng="0" ptsTypes="AA">
                                      <p:cBhvr>
                                        <p:cTn id="17" dur="750" fill="hold"/>
                                        <p:tgtEl>
                                          <p:spTgt spid="45"/>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750"/>
                                        <p:tgtEl>
                                          <p:spTgt spid="46"/>
                                        </p:tgtEl>
                                      </p:cBhvr>
                                    </p:animEffect>
                                  </p:childTnLst>
                                </p:cTn>
                              </p:par>
                              <p:par>
                                <p:cTn id="21" presetID="42" presetClass="path" presetSubtype="0" decel="30000" fill="hold" grpId="1" nodeType="withEffect">
                                  <p:stCondLst>
                                    <p:cond delay="150"/>
                                  </p:stCondLst>
                                  <p:childTnLst>
                                    <p:animMotion origin="layout" path="M -3.75E-6 -0.03981 L -3.75E-6 0.14815 " pathEditMode="relative" rAng="0" ptsTypes="AA">
                                      <p:cBhvr>
                                        <p:cTn id="22" dur="750" spd="-100000" fill="hold"/>
                                        <p:tgtEl>
                                          <p:spTgt spid="46"/>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6 -0.03981 L -3.75E-6 -1.48148E-6 " pathEditMode="relative" rAng="0" ptsTypes="AA">
                                      <p:cBhvr>
                                        <p:cTn id="24" dur="750" fill="hold"/>
                                        <p:tgtEl>
                                          <p:spTgt spid="46"/>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750"/>
                                        <p:tgtEl>
                                          <p:spTgt spid="47"/>
                                        </p:tgtEl>
                                      </p:cBhvr>
                                    </p:animEffect>
                                  </p:childTnLst>
                                </p:cTn>
                              </p:par>
                              <p:par>
                                <p:cTn id="28" presetID="42" presetClass="path" presetSubtype="0" decel="30000" fill="hold" grpId="1" nodeType="withEffect">
                                  <p:stCondLst>
                                    <p:cond delay="300"/>
                                  </p:stCondLst>
                                  <p:childTnLst>
                                    <p:animMotion origin="layout" path="M 1.66667E-6 -0.03981 L 1.66667E-6 0.14815 " pathEditMode="relative" rAng="0" ptsTypes="AA">
                                      <p:cBhvr>
                                        <p:cTn id="29" dur="750" spd="-100000" fill="hold"/>
                                        <p:tgtEl>
                                          <p:spTgt spid="47"/>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6 -0.03981 L 1.66667E-6 -1.48148E-6 " pathEditMode="relative" rAng="0" ptsTypes="AA">
                                      <p:cBhvr>
                                        <p:cTn id="31" dur="750" fill="hold"/>
                                        <p:tgtEl>
                                          <p:spTgt spid="47"/>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750"/>
                                        <p:tgtEl>
                                          <p:spTgt spid="48"/>
                                        </p:tgtEl>
                                      </p:cBhvr>
                                    </p:animEffect>
                                  </p:childTnLst>
                                </p:cTn>
                              </p:par>
                              <p:par>
                                <p:cTn id="35" presetID="42" presetClass="path" presetSubtype="0" decel="30000" fill="hold" grpId="1" nodeType="withEffect">
                                  <p:stCondLst>
                                    <p:cond delay="450"/>
                                  </p:stCondLst>
                                  <p:childTnLst>
                                    <p:animMotion origin="layout" path="M -2.91667E-6 -0.03981 L -2.91667E-6 0.14815 " pathEditMode="relative" rAng="0" ptsTypes="AA">
                                      <p:cBhvr>
                                        <p:cTn id="36" dur="750" spd="-100000" fill="hold"/>
                                        <p:tgtEl>
                                          <p:spTgt spid="48"/>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6 -0.03981 L -2.91667E-6 -1.48148E-6 " pathEditMode="relative" rAng="0" ptsTypes="AA">
                                      <p:cBhvr>
                                        <p:cTn id="38" dur="750" fill="hold"/>
                                        <p:tgtEl>
                                          <p:spTgt spid="48"/>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5" grpId="0" bldLvl="0" animBg="1"/>
      <p:bldP spid="45" grpId="1" bldLvl="0" animBg="1"/>
      <p:bldP spid="45" grpId="2" bldLvl="0" animBg="1"/>
      <p:bldP spid="46" grpId="0" bldLvl="0" animBg="1"/>
      <p:bldP spid="46" grpId="1" bldLvl="0" animBg="1"/>
      <p:bldP spid="46" grpId="2" bldLvl="0" animBg="1"/>
      <p:bldP spid="47" grpId="0" bldLvl="0" animBg="1"/>
      <p:bldP spid="47" grpId="1" bldLvl="0" animBg="1"/>
      <p:bldP spid="47" grpId="2" bldLvl="0" animBg="1"/>
      <p:bldP spid="48" grpId="0" bldLvl="0" animBg="1"/>
      <p:bldP spid="48" grpId="1" bldLvl="0" animBg="1"/>
      <p:bldP spid="48" grpId="2" bldLvl="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220106" y="2286372"/>
            <a:ext cx="3662878" cy="1721287"/>
            <a:chOff x="6157656" y="2286372"/>
            <a:chExt cx="3662878" cy="1721287"/>
          </a:xfrm>
        </p:grpSpPr>
        <p:pic>
          <p:nvPicPr>
            <p:cNvPr id="47" name="图片 46"/>
            <p:cNvPicPr>
              <a:picLocks noChangeAspect="1"/>
            </p:cNvPicPr>
            <p:nvPr/>
          </p:nvPicPr>
          <p:blipFill rotWithShape="1">
            <a:blip r:embed="rId1" cstate="print"/>
            <a:srcRect t="55896"/>
            <a:stretch>
              <a:fillRect/>
            </a:stretch>
          </p:blipFill>
          <p:spPr>
            <a:xfrm>
              <a:off x="6234968" y="3682798"/>
              <a:ext cx="3585566" cy="265420"/>
            </a:xfrm>
            <a:prstGeom prst="rect">
              <a:avLst/>
            </a:prstGeom>
          </p:spPr>
        </p:pic>
        <p:sp>
          <p:nvSpPr>
            <p:cNvPr id="48" name="矩形 47"/>
            <p:cNvSpPr/>
            <p:nvPr/>
          </p:nvSpPr>
          <p:spPr>
            <a:xfrm>
              <a:off x="6157656" y="2653458"/>
              <a:ext cx="3585566" cy="1047741"/>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55" name="图片 54"/>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2" name="单圆角矩形 1"/>
          <p:cNvSpPr/>
          <p:nvPr/>
        </p:nvSpPr>
        <p:spPr>
          <a:xfrm flipH="1">
            <a:off x="3005748" y="1748128"/>
            <a:ext cx="2152702" cy="2152702"/>
          </a:xfrm>
          <a:prstGeom prst="round1Rect">
            <a:avLst>
              <a:gd name="adj" fmla="val 21387"/>
            </a:avLst>
          </a:prstGeom>
          <a:gradFill>
            <a:gsLst>
              <a:gs pos="100000">
                <a:srgbClr val="F5F5F5"/>
              </a:gs>
              <a:gs pos="0">
                <a:schemeClr val="bg1">
                  <a:lumMod val="85000"/>
                </a:schemeClr>
              </a:gs>
            </a:gsLst>
            <a:lin ang="8100000" scaled="0"/>
          </a:gradFill>
          <a:ln w="31750">
            <a:gradFill>
              <a:gsLst>
                <a:gs pos="0">
                  <a:schemeClr val="bg1"/>
                </a:gs>
                <a:gs pos="100000">
                  <a:schemeClr val="bg1">
                    <a:lumMod val="75000"/>
                  </a:schemeClr>
                </a:gs>
              </a:gsLst>
              <a:lin ang="8100000" scaled="0"/>
            </a:gradFill>
          </a:ln>
          <a:effectLst>
            <a:outerShdw blurRad="2921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单圆角矩形 9"/>
          <p:cNvSpPr/>
          <p:nvPr/>
        </p:nvSpPr>
        <p:spPr>
          <a:xfrm flipH="1">
            <a:off x="3219405" y="1961785"/>
            <a:ext cx="1725387" cy="1725387"/>
          </a:xfrm>
          <a:prstGeom prst="round1Rect">
            <a:avLst/>
          </a:prstGeom>
          <a:solidFill>
            <a:schemeClr val="bg1">
              <a:lumMod val="65000"/>
            </a:schemeClr>
          </a:solidFill>
          <a:ln w="25400">
            <a:gradFill>
              <a:gsLst>
                <a:gs pos="0">
                  <a:schemeClr val="bg1">
                    <a:lumMod val="65000"/>
                  </a:schemeClr>
                </a:gs>
                <a:gs pos="100000">
                  <a:schemeClr val="bg1"/>
                </a:gs>
              </a:gsLst>
              <a:lin ang="8100000" scaled="0"/>
            </a:gradFill>
          </a:ln>
          <a:effectLst>
            <a:innerShdw blurRad="1016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bg1">
                  <a:lumMod val="85000"/>
                </a:schemeClr>
              </a:solidFill>
            </a:endParaRPr>
          </a:p>
        </p:txBody>
      </p:sp>
      <p:sp>
        <p:nvSpPr>
          <p:cNvPr id="5" name="文本框 4"/>
          <p:cNvSpPr txBox="1"/>
          <p:nvPr/>
        </p:nvSpPr>
        <p:spPr>
          <a:xfrm>
            <a:off x="4077615" y="2270481"/>
            <a:ext cx="541020" cy="1118319"/>
          </a:xfrm>
          <a:prstGeom prst="rect">
            <a:avLst/>
          </a:prstGeom>
          <a:noFill/>
        </p:spPr>
        <p:txBody>
          <a:bodyPr wrap="square" lIns="91440" tIns="45720" rIns="91440" bIns="45720" rtlCol="0">
            <a:spAutoFit/>
          </a:bodyPr>
          <a:lstStyle/>
          <a:p>
            <a:r>
              <a:rPr lang="en-US" altLang="zh-CN" sz="6665" dirty="0">
                <a:solidFill>
                  <a:schemeClr val="bg1"/>
                </a:solidFill>
                <a:latin typeface="Impact" panose="020B0806030902050204" pitchFamily="34" charset="0"/>
              </a:rPr>
              <a:t>2</a:t>
            </a:r>
            <a:endParaRPr lang="zh-CN" altLang="en-US" sz="6665" dirty="0">
              <a:solidFill>
                <a:schemeClr val="bg1"/>
              </a:solidFill>
              <a:latin typeface="Impact" panose="020B0806030902050204" pitchFamily="34" charset="0"/>
            </a:endParaRPr>
          </a:p>
        </p:txBody>
      </p:sp>
      <p:sp>
        <p:nvSpPr>
          <p:cNvPr id="16" name="椭圆 15"/>
          <p:cNvSpPr/>
          <p:nvPr/>
        </p:nvSpPr>
        <p:spPr>
          <a:xfrm>
            <a:off x="3499763" y="2608531"/>
            <a:ext cx="577852" cy="577852"/>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17" name="Group 52"/>
          <p:cNvGrpSpPr>
            <a:grpSpLocks noChangeAspect="1"/>
          </p:cNvGrpSpPr>
          <p:nvPr/>
        </p:nvGrpSpPr>
        <p:grpSpPr bwMode="auto">
          <a:xfrm>
            <a:off x="3625153" y="2740820"/>
            <a:ext cx="303359" cy="300744"/>
            <a:chOff x="3783" y="2102"/>
            <a:chExt cx="116" cy="115"/>
          </a:xfrm>
          <a:solidFill>
            <a:schemeClr val="bg1"/>
          </a:solidFill>
          <a:effectLst/>
        </p:grpSpPr>
        <p:sp>
          <p:nvSpPr>
            <p:cNvPr id="18"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9"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0"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1"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2"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3"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38" name="文本框 37"/>
          <p:cNvSpPr txBox="1"/>
          <p:nvPr/>
        </p:nvSpPr>
        <p:spPr>
          <a:xfrm>
            <a:off x="5327162" y="2875741"/>
            <a:ext cx="2236510" cy="584775"/>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dirty="0" smtClean="0"/>
              <a:t>现状与对策</a:t>
            </a:r>
            <a:endParaRPr lang="zh-CN" altLang="en-US" dirty="0"/>
          </a:p>
        </p:txBody>
      </p:sp>
      <p:grpSp>
        <p:nvGrpSpPr>
          <p:cNvPr id="67" name="组合 66"/>
          <p:cNvGrpSpPr/>
          <p:nvPr/>
        </p:nvGrpSpPr>
        <p:grpSpPr>
          <a:xfrm>
            <a:off x="4383422" y="2231447"/>
            <a:ext cx="1650207" cy="1700799"/>
            <a:chOff x="9246436" y="2231447"/>
            <a:chExt cx="1650207" cy="1700799"/>
          </a:xfrm>
        </p:grpSpPr>
        <p:grpSp>
          <p:nvGrpSpPr>
            <p:cNvPr id="49" name="组合 48"/>
            <p:cNvGrpSpPr/>
            <p:nvPr/>
          </p:nvGrpSpPr>
          <p:grpSpPr>
            <a:xfrm flipH="1">
              <a:off x="9246436" y="2231447"/>
              <a:ext cx="1650207" cy="1700799"/>
              <a:chOff x="4744103" y="765856"/>
              <a:chExt cx="2210055" cy="2277812"/>
            </a:xfrm>
          </p:grpSpPr>
          <p:sp>
            <p:nvSpPr>
              <p:cNvPr id="50" name="椭圆 49"/>
              <p:cNvSpPr/>
              <p:nvPr/>
            </p:nvSpPr>
            <p:spPr>
              <a:xfrm>
                <a:off x="4940770" y="1109289"/>
                <a:ext cx="1737713" cy="1737712"/>
              </a:xfrm>
              <a:prstGeom prst="ellipse">
                <a:avLst/>
              </a:prstGeom>
              <a:gradFill flip="none" rotWithShape="1">
                <a:gsLst>
                  <a:gs pos="100000">
                    <a:srgbClr val="01D7ED"/>
                  </a:gs>
                  <a:gs pos="91000">
                    <a:srgbClr val="01ACBE"/>
                  </a:gs>
                  <a:gs pos="0">
                    <a:srgbClr val="018391"/>
                  </a:gs>
                </a:gsLst>
                <a:path path="shape">
                  <a:fillToRect l="50000" t="50000" r="50000" b="50000"/>
                </a:path>
                <a:tileRect/>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椭圆 50"/>
              <p:cNvSpPr/>
              <p:nvPr/>
            </p:nvSpPr>
            <p:spPr>
              <a:xfrm>
                <a:off x="4744103" y="912622"/>
                <a:ext cx="2131046" cy="2131046"/>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任意多边形 121"/>
              <p:cNvSpPr/>
              <p:nvPr/>
            </p:nvSpPr>
            <p:spPr>
              <a:xfrm>
                <a:off x="4744103" y="912622"/>
                <a:ext cx="1893467" cy="1893467"/>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椭圆 52"/>
              <p:cNvSpPr/>
              <p:nvPr/>
            </p:nvSpPr>
            <p:spPr>
              <a:xfrm>
                <a:off x="4867478" y="765856"/>
                <a:ext cx="880598" cy="880597"/>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 name="椭圆 53"/>
              <p:cNvSpPr/>
              <p:nvPr/>
            </p:nvSpPr>
            <p:spPr>
              <a:xfrm rot="19629600">
                <a:off x="5746945" y="2412328"/>
                <a:ext cx="1207213" cy="394391"/>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2" name="Group 13"/>
            <p:cNvGrpSpPr>
              <a:grpSpLocks noChangeAspect="1"/>
            </p:cNvGrpSpPr>
            <p:nvPr/>
          </p:nvGrpSpPr>
          <p:grpSpPr bwMode="auto">
            <a:xfrm flipH="1">
              <a:off x="9889768" y="2886734"/>
              <a:ext cx="423877" cy="431025"/>
              <a:chOff x="2426" y="2745"/>
              <a:chExt cx="593" cy="603"/>
            </a:xfrm>
            <a:solidFill>
              <a:schemeClr val="bg1"/>
            </a:solidFill>
          </p:grpSpPr>
          <p:sp>
            <p:nvSpPr>
              <p:cNvPr id="63"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64"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sp>
        <p:nvSpPr>
          <p:cNvPr id="29" name="椭圆 28"/>
          <p:cNvSpPr>
            <a:spLocks noChangeAspect="1"/>
          </p:cNvSpPr>
          <p:nvPr/>
        </p:nvSpPr>
        <p:spPr>
          <a:xfrm>
            <a:off x="8577040" y="4038911"/>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8916121" y="4038911"/>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9256442" y="4038911"/>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9596763" y="4038911"/>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06243" y="812246"/>
            <a:ext cx="6096000" cy="369332"/>
          </a:xfrm>
          <a:prstGeom prst="rect">
            <a:avLst/>
          </a:prstGeom>
        </p:spPr>
        <p:txBody>
          <a:bodyPr>
            <a:spAutoFit/>
          </a:bodyPr>
          <a:lstStyle/>
          <a:p>
            <a:r>
              <a:rPr lang="zh-CN" altLang="en-US" dirty="0" smtClean="0"/>
              <a:t>。</a:t>
            </a:r>
            <a:endParaRPr lang="zh-CN"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500"/>
                            </p:stCondLst>
                            <p:childTnLst>
                              <p:par>
                                <p:cTn id="21" presetID="42" presetClass="path" presetSubtype="0" accel="50000" decel="50000" fill="hold" nodeType="afterEffect">
                                  <p:stCondLst>
                                    <p:cond delay="0"/>
                                  </p:stCondLst>
                                  <p:childTnLst>
                                    <p:animMotion origin="layout" path="M -3.54167E-6 4.44444E-6 L 0.31524 4.44444E-6 " pathEditMode="relative" rAng="0" ptsTypes="AA">
                                      <p:cBhvr>
                                        <p:cTn id="22" dur="2000" fill="hold"/>
                                        <p:tgtEl>
                                          <p:spTgt spid="67"/>
                                        </p:tgtEl>
                                        <p:attrNameLst>
                                          <p:attrName>ppt_x</p:attrName>
                                          <p:attrName>ppt_y</p:attrName>
                                        </p:attrNameLst>
                                      </p:cBhvr>
                                      <p:rCtr x="15755" y="0"/>
                                    </p:animMotion>
                                  </p:childTnLst>
                                </p:cTn>
                              </p:par>
                              <p:par>
                                <p:cTn id="23" presetID="22" presetClass="entr" presetSubtype="8" fill="hold" grpId="0" nodeType="withEffect">
                                  <p:stCondLst>
                                    <p:cond delay="75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left)">
                                      <p:cBhvr>
                                        <p:cTn id="38" dur="500"/>
                                        <p:tgtEl>
                                          <p:spTgt spid="68"/>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750"/>
                                        <p:tgtEl>
                                          <p:spTgt spid="29"/>
                                        </p:tgtEl>
                                      </p:cBhvr>
                                    </p:animEffect>
                                  </p:childTnLst>
                                </p:cTn>
                              </p:par>
                              <p:par>
                                <p:cTn id="42" presetID="42" presetClass="path" presetSubtype="0" decel="30000" fill="hold" grpId="1" nodeType="withEffect">
                                  <p:stCondLst>
                                    <p:cond delay="1500"/>
                                  </p:stCondLst>
                                  <p:childTnLst>
                                    <p:animMotion origin="layout" path="M 5E-6 -0.03982 L 5E-6 0.14814 " pathEditMode="relative" rAng="0" ptsTypes="AA">
                                      <p:cBhvr>
                                        <p:cTn id="43" dur="750" spd="-100000" fill="hold"/>
                                        <p:tgtEl>
                                          <p:spTgt spid="29"/>
                                        </p:tgtEl>
                                        <p:attrNameLst>
                                          <p:attrName>ppt_x</p:attrName>
                                          <p:attrName>ppt_y</p:attrName>
                                        </p:attrNameLst>
                                      </p:cBhvr>
                                      <p:rCtr x="0" y="9398"/>
                                    </p:animMotion>
                                  </p:childTnLst>
                                </p:cTn>
                              </p:par>
                              <p:par>
                                <p:cTn id="44" presetID="42" presetClass="path" presetSubtype="0" accel="30000" decel="30000" fill="hold" grpId="2" nodeType="withEffect">
                                  <p:stCondLst>
                                    <p:cond delay="2250"/>
                                  </p:stCondLst>
                                  <p:childTnLst>
                                    <p:animMotion origin="layout" path="M 5E-6 -0.03982 L 5E-6 4.44444E-6 " pathEditMode="relative" rAng="0" ptsTypes="AA">
                                      <p:cBhvr>
                                        <p:cTn id="45" dur="750" fill="hold"/>
                                        <p:tgtEl>
                                          <p:spTgt spid="29"/>
                                        </p:tgtEl>
                                        <p:attrNameLst>
                                          <p:attrName>ppt_x</p:attrName>
                                          <p:attrName>ppt_y</p:attrName>
                                        </p:attrNameLst>
                                      </p:cBhvr>
                                      <p:rCtr x="0" y="1991"/>
                                    </p:animMotion>
                                  </p:childTnLst>
                                </p:cTn>
                              </p:par>
                              <p:par>
                                <p:cTn id="46" presetID="10" presetClass="entr" presetSubtype="0" fill="hold" grpId="0" nodeType="withEffect">
                                  <p:stCondLst>
                                    <p:cond delay="165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750"/>
                                        <p:tgtEl>
                                          <p:spTgt spid="30"/>
                                        </p:tgtEl>
                                      </p:cBhvr>
                                    </p:animEffect>
                                  </p:childTnLst>
                                </p:cTn>
                              </p:par>
                              <p:par>
                                <p:cTn id="49" presetID="42" presetClass="path" presetSubtype="0" decel="30000" fill="hold" grpId="1" nodeType="withEffect">
                                  <p:stCondLst>
                                    <p:cond delay="1650"/>
                                  </p:stCondLst>
                                  <p:childTnLst>
                                    <p:animMotion origin="layout" path="M 6.25E-7 -0.03982 L 6.25E-7 0.14814 " pathEditMode="relative" rAng="0" ptsTypes="AA">
                                      <p:cBhvr>
                                        <p:cTn id="50" dur="750" spd="-100000" fill="hold"/>
                                        <p:tgtEl>
                                          <p:spTgt spid="30"/>
                                        </p:tgtEl>
                                        <p:attrNameLst>
                                          <p:attrName>ppt_x</p:attrName>
                                          <p:attrName>ppt_y</p:attrName>
                                        </p:attrNameLst>
                                      </p:cBhvr>
                                      <p:rCtr x="0" y="9398"/>
                                    </p:animMotion>
                                  </p:childTnLst>
                                </p:cTn>
                              </p:par>
                              <p:par>
                                <p:cTn id="51" presetID="42" presetClass="path" presetSubtype="0" accel="30000" decel="30000" fill="hold" grpId="2" nodeType="withEffect">
                                  <p:stCondLst>
                                    <p:cond delay="2400"/>
                                  </p:stCondLst>
                                  <p:childTnLst>
                                    <p:animMotion origin="layout" path="M 6.25E-7 -0.03982 L 6.25E-7 4.44444E-6 " pathEditMode="relative" rAng="0" ptsTypes="AA">
                                      <p:cBhvr>
                                        <p:cTn id="52" dur="750" fill="hold"/>
                                        <p:tgtEl>
                                          <p:spTgt spid="30"/>
                                        </p:tgtEl>
                                        <p:attrNameLst>
                                          <p:attrName>ppt_x</p:attrName>
                                          <p:attrName>ppt_y</p:attrName>
                                        </p:attrNameLst>
                                      </p:cBhvr>
                                      <p:rCtr x="0" y="1991"/>
                                    </p:animMotion>
                                  </p:childTnLst>
                                </p:cTn>
                              </p:par>
                              <p:par>
                                <p:cTn id="53" presetID="10" presetClass="entr" presetSubtype="0" fill="hold" grpId="0" nodeType="withEffect">
                                  <p:stCondLst>
                                    <p:cond delay="180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750"/>
                                        <p:tgtEl>
                                          <p:spTgt spid="31"/>
                                        </p:tgtEl>
                                      </p:cBhvr>
                                    </p:animEffect>
                                  </p:childTnLst>
                                </p:cTn>
                              </p:par>
                              <p:par>
                                <p:cTn id="56" presetID="42" presetClass="path" presetSubtype="0" decel="30000" fill="hold" grpId="1" nodeType="withEffect">
                                  <p:stCondLst>
                                    <p:cond delay="1800"/>
                                  </p:stCondLst>
                                  <p:childTnLst>
                                    <p:animMotion origin="layout" path="M -4.16667E-6 -0.03982 L -4.16667E-6 0.14814 " pathEditMode="relative" rAng="0" ptsTypes="AA">
                                      <p:cBhvr>
                                        <p:cTn id="57" dur="750" spd="-100000" fill="hold"/>
                                        <p:tgtEl>
                                          <p:spTgt spid="31"/>
                                        </p:tgtEl>
                                        <p:attrNameLst>
                                          <p:attrName>ppt_x</p:attrName>
                                          <p:attrName>ppt_y</p:attrName>
                                        </p:attrNameLst>
                                      </p:cBhvr>
                                      <p:rCtr x="0" y="9398"/>
                                    </p:animMotion>
                                  </p:childTnLst>
                                </p:cTn>
                              </p:par>
                              <p:par>
                                <p:cTn id="58" presetID="42" presetClass="path" presetSubtype="0" accel="30000" decel="30000" fill="hold" grpId="2" nodeType="withEffect">
                                  <p:stCondLst>
                                    <p:cond delay="2650"/>
                                  </p:stCondLst>
                                  <p:childTnLst>
                                    <p:animMotion origin="layout" path="M -4.16667E-6 -0.03982 L -4.16667E-6 4.44444E-6 " pathEditMode="relative" rAng="0" ptsTypes="AA">
                                      <p:cBhvr>
                                        <p:cTn id="59" dur="750" fill="hold"/>
                                        <p:tgtEl>
                                          <p:spTgt spid="31"/>
                                        </p:tgtEl>
                                        <p:attrNameLst>
                                          <p:attrName>ppt_x</p:attrName>
                                          <p:attrName>ppt_y</p:attrName>
                                        </p:attrNameLst>
                                      </p:cBhvr>
                                      <p:rCtr x="0" y="1991"/>
                                    </p:animMotion>
                                  </p:childTnLst>
                                </p:cTn>
                              </p:par>
                              <p:par>
                                <p:cTn id="60" presetID="10" presetClass="entr" presetSubtype="0" fill="hold" grpId="0" nodeType="withEffect">
                                  <p:stCondLst>
                                    <p:cond delay="195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750"/>
                                        <p:tgtEl>
                                          <p:spTgt spid="32"/>
                                        </p:tgtEl>
                                      </p:cBhvr>
                                    </p:animEffect>
                                  </p:childTnLst>
                                </p:cTn>
                              </p:par>
                              <p:par>
                                <p:cTn id="63" presetID="42" presetClass="path" presetSubtype="0" decel="30000" fill="hold" grpId="1" nodeType="withEffect">
                                  <p:stCondLst>
                                    <p:cond delay="1950"/>
                                  </p:stCondLst>
                                  <p:childTnLst>
                                    <p:animMotion origin="layout" path="M 1.25E-6 -0.03982 L 1.25E-6 0.14814 " pathEditMode="relative" rAng="0" ptsTypes="AA">
                                      <p:cBhvr>
                                        <p:cTn id="64" dur="750" spd="-100000" fill="hold"/>
                                        <p:tgtEl>
                                          <p:spTgt spid="32"/>
                                        </p:tgtEl>
                                        <p:attrNameLst>
                                          <p:attrName>ppt_x</p:attrName>
                                          <p:attrName>ppt_y</p:attrName>
                                        </p:attrNameLst>
                                      </p:cBhvr>
                                      <p:rCtr x="0" y="9398"/>
                                    </p:animMotion>
                                  </p:childTnLst>
                                </p:cTn>
                              </p:par>
                              <p:par>
                                <p:cTn id="65" presetID="42" presetClass="path" presetSubtype="0" accel="30000" decel="30000" fill="hold" grpId="2" nodeType="withEffect">
                                  <p:stCondLst>
                                    <p:cond delay="2700"/>
                                  </p:stCondLst>
                                  <p:childTnLst>
                                    <p:animMotion origin="layout" path="M 1.25E-6 -0.03982 L 1.25E-6 4.44444E-6 " pathEditMode="relative" rAng="0" ptsTypes="AA">
                                      <p:cBhvr>
                                        <p:cTn id="66" dur="750" fill="hold"/>
                                        <p:tgtEl>
                                          <p:spTgt spid="32"/>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p:bldP spid="16" grpId="0" bldLvl="0" animBg="1"/>
      <p:bldP spid="38" grpId="0"/>
      <p:bldP spid="29" grpId="0" bldLvl="0" animBg="1"/>
      <p:bldP spid="29" grpId="1" bldLvl="0" animBg="1"/>
      <p:bldP spid="29" grpId="2" bldLvl="0" animBg="1"/>
      <p:bldP spid="30" grpId="0" bldLvl="0" animBg="1"/>
      <p:bldP spid="30" grpId="1" bldLvl="0" animBg="1"/>
      <p:bldP spid="30" grpId="2" bldLvl="0" animBg="1"/>
      <p:bldP spid="31" grpId="0" bldLvl="0" animBg="1"/>
      <p:bldP spid="31" grpId="1" bldLvl="0" animBg="1"/>
      <p:bldP spid="31" grpId="2" bldLvl="0" animBg="1"/>
      <p:bldP spid="32" grpId="0" bldLvl="0" animBg="1"/>
      <p:bldP spid="32" grpId="1" bldLvl="0" animBg="1"/>
      <p:bldP spid="32" grpId="2"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直接连接符 63"/>
          <p:cNvCxnSpPr/>
          <p:nvPr/>
        </p:nvCxnSpPr>
        <p:spPr>
          <a:xfrm flipV="1">
            <a:off x="4807270" y="5368015"/>
            <a:ext cx="840865" cy="1091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任意多边形 5"/>
          <p:cNvSpPr/>
          <p:nvPr/>
        </p:nvSpPr>
        <p:spPr>
          <a:xfrm>
            <a:off x="4762168" y="2249095"/>
            <a:ext cx="1631393" cy="3262509"/>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prstClr val="white"/>
              </a:solidFill>
            </a:endParaRPr>
          </a:p>
        </p:txBody>
      </p:sp>
      <p:grpSp>
        <p:nvGrpSpPr>
          <p:cNvPr id="5" name="组合 4"/>
          <p:cNvGrpSpPr/>
          <p:nvPr/>
        </p:nvGrpSpPr>
        <p:grpSpPr>
          <a:xfrm>
            <a:off x="4817876" y="2236250"/>
            <a:ext cx="2450791" cy="86371"/>
            <a:chOff x="3904783" y="1674310"/>
            <a:chExt cx="3519256" cy="109703"/>
          </a:xfrm>
        </p:grpSpPr>
        <p:cxnSp>
          <p:nvCxnSpPr>
            <p:cNvPr id="6" name="直接连接符 5"/>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prstClr val="white"/>
                </a:solidFill>
              </a:endParaRPr>
            </a:p>
          </p:txBody>
        </p:sp>
      </p:grpSp>
      <p:grpSp>
        <p:nvGrpSpPr>
          <p:cNvPr id="8" name="组合 7"/>
          <p:cNvGrpSpPr/>
          <p:nvPr/>
        </p:nvGrpSpPr>
        <p:grpSpPr>
          <a:xfrm>
            <a:off x="5710139" y="3151814"/>
            <a:ext cx="1584024" cy="86371"/>
            <a:chOff x="5149433" y="1674310"/>
            <a:chExt cx="2274606" cy="109703"/>
          </a:xfrm>
        </p:grpSpPr>
        <p:cxnSp>
          <p:nvCxnSpPr>
            <p:cNvPr id="9" name="直接连接符 8"/>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prstClr val="white"/>
                </a:solidFill>
              </a:endParaRPr>
            </a:p>
          </p:txBody>
        </p:sp>
      </p:grpSp>
      <p:grpSp>
        <p:nvGrpSpPr>
          <p:cNvPr id="11" name="组合 10"/>
          <p:cNvGrpSpPr/>
          <p:nvPr/>
        </p:nvGrpSpPr>
        <p:grpSpPr>
          <a:xfrm>
            <a:off x="6028217" y="4369253"/>
            <a:ext cx="1265946" cy="86371"/>
            <a:chOff x="5606181" y="1674310"/>
            <a:chExt cx="1817858" cy="109703"/>
          </a:xfrm>
        </p:grpSpPr>
        <p:cxnSp>
          <p:nvCxnSpPr>
            <p:cNvPr id="12" name="直接连接符 11"/>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prstClr val="white"/>
                </a:solidFill>
              </a:endParaRPr>
            </a:p>
          </p:txBody>
        </p:sp>
      </p:grpSp>
      <p:grpSp>
        <p:nvGrpSpPr>
          <p:cNvPr id="14" name="组合 13"/>
          <p:cNvGrpSpPr/>
          <p:nvPr/>
        </p:nvGrpSpPr>
        <p:grpSpPr>
          <a:xfrm>
            <a:off x="5708374" y="5332851"/>
            <a:ext cx="1558751" cy="86371"/>
            <a:chOff x="5185725" y="1674310"/>
            <a:chExt cx="2238314" cy="109703"/>
          </a:xfrm>
        </p:grpSpPr>
        <p:cxnSp>
          <p:nvCxnSpPr>
            <p:cNvPr id="15" name="直接连接符 14"/>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prstClr val="white"/>
                </a:solidFill>
              </a:endParaRPr>
            </a:p>
          </p:txBody>
        </p:sp>
      </p:grpSp>
      <p:grpSp>
        <p:nvGrpSpPr>
          <p:cNvPr id="17" name="组合 16"/>
          <p:cNvGrpSpPr/>
          <p:nvPr/>
        </p:nvGrpSpPr>
        <p:grpSpPr>
          <a:xfrm>
            <a:off x="4703095" y="1982510"/>
            <a:ext cx="900274" cy="1020016"/>
            <a:chOff x="1953260" y="1414909"/>
            <a:chExt cx="1143056" cy="1295559"/>
          </a:xfrm>
        </p:grpSpPr>
        <p:grpSp>
          <p:nvGrpSpPr>
            <p:cNvPr id="18" name="组合 17"/>
            <p:cNvGrpSpPr/>
            <p:nvPr/>
          </p:nvGrpSpPr>
          <p:grpSpPr>
            <a:xfrm>
              <a:off x="1982184" y="1414909"/>
              <a:ext cx="1114132" cy="1295559"/>
              <a:chOff x="3295850" y="2065379"/>
              <a:chExt cx="3592274" cy="4177307"/>
            </a:xfrm>
          </p:grpSpPr>
          <p:sp>
            <p:nvSpPr>
              <p:cNvPr id="20" name="圆角矩形 27"/>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21"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sp>
            <p:nvSpPr>
              <p:cNvPr id="22" name="圆角矩形 29"/>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2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grpSp>
        <p:sp>
          <p:nvSpPr>
            <p:cNvPr id="19" name="文本框 88"/>
            <p:cNvSpPr txBox="1"/>
            <p:nvPr/>
          </p:nvSpPr>
          <p:spPr>
            <a:xfrm>
              <a:off x="1953260" y="1588201"/>
              <a:ext cx="876300" cy="548263"/>
            </a:xfrm>
            <a:prstGeom prst="rect">
              <a:avLst/>
            </a:prstGeom>
            <a:noFill/>
          </p:spPr>
          <p:txBody>
            <a:bodyPr wrap="square" rtlCol="0">
              <a:spAutoFit/>
            </a:bodyPr>
            <a:lstStyle/>
            <a:p>
              <a:pPr algn="ctr"/>
              <a:r>
                <a:rPr lang="en-US" altLang="zh-CN" sz="2205" dirty="0">
                  <a:solidFill>
                    <a:schemeClr val="tx1">
                      <a:lumMod val="50000"/>
                      <a:lumOff val="50000"/>
                    </a:schemeClr>
                  </a:solidFill>
                  <a:latin typeface="Impact" panose="020B0806030902050204" pitchFamily="34" charset="0"/>
                </a:rPr>
                <a:t>01</a:t>
              </a:r>
              <a:endParaRPr lang="zh-CN" altLang="en-US" sz="2205" dirty="0">
                <a:solidFill>
                  <a:schemeClr val="tx1">
                    <a:lumMod val="50000"/>
                    <a:lumOff val="50000"/>
                  </a:schemeClr>
                </a:solidFill>
                <a:latin typeface="Impact" panose="020B0806030902050204" pitchFamily="34" charset="0"/>
              </a:endParaRPr>
            </a:p>
          </p:txBody>
        </p:sp>
      </p:grpSp>
      <p:grpSp>
        <p:nvGrpSpPr>
          <p:cNvPr id="31" name="组合 30"/>
          <p:cNvGrpSpPr/>
          <p:nvPr/>
        </p:nvGrpSpPr>
        <p:grpSpPr>
          <a:xfrm>
            <a:off x="4650759" y="5067851"/>
            <a:ext cx="902980" cy="1020016"/>
            <a:chOff x="3122624" y="4408754"/>
            <a:chExt cx="1146492" cy="1295559"/>
          </a:xfrm>
        </p:grpSpPr>
        <p:grpSp>
          <p:nvGrpSpPr>
            <p:cNvPr id="32" name="组合 31"/>
            <p:cNvGrpSpPr/>
            <p:nvPr/>
          </p:nvGrpSpPr>
          <p:grpSpPr>
            <a:xfrm>
              <a:off x="3154984" y="4408754"/>
              <a:ext cx="1114132" cy="1295559"/>
              <a:chOff x="3295850" y="2065379"/>
              <a:chExt cx="3592274" cy="4177307"/>
            </a:xfrm>
          </p:grpSpPr>
          <p:sp>
            <p:nvSpPr>
              <p:cNvPr id="34" name="圆角矩形 41"/>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3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sp>
            <p:nvSpPr>
              <p:cNvPr id="36" name="圆角矩形 43"/>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3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grpSp>
        <p:sp>
          <p:nvSpPr>
            <p:cNvPr id="33" name="文本框 90"/>
            <p:cNvSpPr txBox="1"/>
            <p:nvPr/>
          </p:nvSpPr>
          <p:spPr>
            <a:xfrm>
              <a:off x="3122624" y="4575486"/>
              <a:ext cx="876300" cy="548263"/>
            </a:xfrm>
            <a:prstGeom prst="rect">
              <a:avLst/>
            </a:prstGeom>
            <a:noFill/>
          </p:spPr>
          <p:txBody>
            <a:bodyPr wrap="square" rtlCol="0">
              <a:spAutoFit/>
            </a:bodyPr>
            <a:lstStyle/>
            <a:p>
              <a:pPr algn="ctr"/>
              <a:r>
                <a:rPr lang="en-US" altLang="zh-CN" sz="2205" dirty="0">
                  <a:solidFill>
                    <a:schemeClr val="tx1">
                      <a:lumMod val="50000"/>
                      <a:lumOff val="50000"/>
                    </a:schemeClr>
                  </a:solidFill>
                  <a:latin typeface="Impact" panose="020B0806030902050204" pitchFamily="34" charset="0"/>
                </a:rPr>
                <a:t>04</a:t>
              </a:r>
              <a:endParaRPr lang="zh-CN" altLang="en-US" sz="2205" dirty="0">
                <a:solidFill>
                  <a:schemeClr val="tx1">
                    <a:lumMod val="50000"/>
                    <a:lumOff val="50000"/>
                  </a:schemeClr>
                </a:solidFill>
                <a:latin typeface="Impact" panose="020B0806030902050204" pitchFamily="34" charset="0"/>
              </a:endParaRPr>
            </a:p>
          </p:txBody>
        </p:sp>
      </p:grpSp>
      <p:grpSp>
        <p:nvGrpSpPr>
          <p:cNvPr id="38" name="组合 37"/>
          <p:cNvGrpSpPr/>
          <p:nvPr/>
        </p:nvGrpSpPr>
        <p:grpSpPr>
          <a:xfrm>
            <a:off x="5750792" y="2866533"/>
            <a:ext cx="888371" cy="1020016"/>
            <a:chOff x="3122624" y="2405662"/>
            <a:chExt cx="1127943" cy="1295559"/>
          </a:xfrm>
        </p:grpSpPr>
        <p:grpSp>
          <p:nvGrpSpPr>
            <p:cNvPr id="39" name="组合 38"/>
            <p:cNvGrpSpPr/>
            <p:nvPr/>
          </p:nvGrpSpPr>
          <p:grpSpPr>
            <a:xfrm>
              <a:off x="3136435" y="2405662"/>
              <a:ext cx="1114132" cy="1295559"/>
              <a:chOff x="3295850" y="2065379"/>
              <a:chExt cx="3592274" cy="4177307"/>
            </a:xfrm>
          </p:grpSpPr>
          <p:sp>
            <p:nvSpPr>
              <p:cNvPr id="41" name="圆角矩形 48"/>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4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sp>
            <p:nvSpPr>
              <p:cNvPr id="43" name="圆角矩形 50"/>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4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grpSp>
        <p:sp>
          <p:nvSpPr>
            <p:cNvPr id="40" name="文本框 91"/>
            <p:cNvSpPr txBox="1"/>
            <p:nvPr/>
          </p:nvSpPr>
          <p:spPr>
            <a:xfrm>
              <a:off x="3122624" y="2571386"/>
              <a:ext cx="876300" cy="548263"/>
            </a:xfrm>
            <a:prstGeom prst="rect">
              <a:avLst/>
            </a:prstGeom>
            <a:noFill/>
          </p:spPr>
          <p:txBody>
            <a:bodyPr wrap="square" rtlCol="0">
              <a:spAutoFit/>
            </a:bodyPr>
            <a:lstStyle/>
            <a:p>
              <a:pPr algn="ctr"/>
              <a:r>
                <a:rPr lang="en-US" altLang="zh-CN" sz="2205" dirty="0">
                  <a:solidFill>
                    <a:schemeClr val="tx1">
                      <a:lumMod val="50000"/>
                      <a:lumOff val="50000"/>
                    </a:schemeClr>
                  </a:solidFill>
                  <a:latin typeface="Impact" panose="020B0806030902050204" pitchFamily="34" charset="0"/>
                </a:rPr>
                <a:t>02</a:t>
              </a:r>
              <a:endParaRPr lang="zh-CN" altLang="en-US" sz="2205" dirty="0">
                <a:solidFill>
                  <a:schemeClr val="tx1">
                    <a:lumMod val="50000"/>
                    <a:lumOff val="50000"/>
                  </a:schemeClr>
                </a:solidFill>
                <a:latin typeface="Impact" panose="020B0806030902050204" pitchFamily="34" charset="0"/>
              </a:endParaRPr>
            </a:p>
          </p:txBody>
        </p:sp>
      </p:grpSp>
      <p:grpSp>
        <p:nvGrpSpPr>
          <p:cNvPr id="45" name="组合 44"/>
          <p:cNvGrpSpPr/>
          <p:nvPr/>
        </p:nvGrpSpPr>
        <p:grpSpPr>
          <a:xfrm>
            <a:off x="5763516" y="4083458"/>
            <a:ext cx="895872" cy="1020016"/>
            <a:chOff x="3577919" y="3393414"/>
            <a:chExt cx="1137467" cy="1295559"/>
          </a:xfrm>
        </p:grpSpPr>
        <p:grpSp>
          <p:nvGrpSpPr>
            <p:cNvPr id="46" name="组合 45"/>
            <p:cNvGrpSpPr/>
            <p:nvPr/>
          </p:nvGrpSpPr>
          <p:grpSpPr>
            <a:xfrm>
              <a:off x="3601254" y="3393414"/>
              <a:ext cx="1114132" cy="1295559"/>
              <a:chOff x="3295850" y="2065379"/>
              <a:chExt cx="3592274" cy="4177307"/>
            </a:xfrm>
          </p:grpSpPr>
          <p:sp>
            <p:nvSpPr>
              <p:cNvPr id="48" name="圆角矩形 55"/>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4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sp>
            <p:nvSpPr>
              <p:cNvPr id="50" name="圆角矩形 57"/>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tx1">
                      <a:lumMod val="50000"/>
                      <a:lumOff val="50000"/>
                    </a:schemeClr>
                  </a:solidFill>
                </a:endParaRPr>
              </a:p>
            </p:txBody>
          </p:sp>
          <p:sp>
            <p:nvSpPr>
              <p:cNvPr id="5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72009" tIns="36005" rIns="72009" bIns="36005" numCol="1" anchor="t" anchorCtr="0" compatLnSpc="1"/>
              <a:lstStyle/>
              <a:p>
                <a:endParaRPr lang="zh-CN" altLang="en-US" sz="1495">
                  <a:solidFill>
                    <a:schemeClr val="tx1">
                      <a:lumMod val="50000"/>
                      <a:lumOff val="50000"/>
                    </a:schemeClr>
                  </a:solidFill>
                </a:endParaRPr>
              </a:p>
            </p:txBody>
          </p:sp>
        </p:grpSp>
        <p:sp>
          <p:nvSpPr>
            <p:cNvPr id="47" name="文本框 92"/>
            <p:cNvSpPr txBox="1"/>
            <p:nvPr/>
          </p:nvSpPr>
          <p:spPr>
            <a:xfrm>
              <a:off x="3577919" y="3560638"/>
              <a:ext cx="876300" cy="548263"/>
            </a:xfrm>
            <a:prstGeom prst="rect">
              <a:avLst/>
            </a:prstGeom>
            <a:noFill/>
          </p:spPr>
          <p:txBody>
            <a:bodyPr wrap="square" rtlCol="0">
              <a:spAutoFit/>
            </a:bodyPr>
            <a:lstStyle/>
            <a:p>
              <a:pPr algn="ctr"/>
              <a:r>
                <a:rPr lang="en-US" altLang="zh-CN" sz="2205" dirty="0">
                  <a:solidFill>
                    <a:schemeClr val="tx1">
                      <a:lumMod val="50000"/>
                      <a:lumOff val="50000"/>
                    </a:schemeClr>
                  </a:solidFill>
                  <a:latin typeface="Impact" panose="020B0806030902050204" pitchFamily="34" charset="0"/>
                </a:rPr>
                <a:t>03</a:t>
              </a:r>
              <a:endParaRPr lang="zh-CN" altLang="en-US" sz="2205" dirty="0">
                <a:solidFill>
                  <a:schemeClr val="tx1">
                    <a:lumMod val="50000"/>
                    <a:lumOff val="50000"/>
                  </a:schemeClr>
                </a:solidFill>
                <a:latin typeface="Impact" panose="020B0806030902050204" pitchFamily="34" charset="0"/>
              </a:endParaRPr>
            </a:p>
          </p:txBody>
        </p:sp>
      </p:grpSp>
      <p:grpSp>
        <p:nvGrpSpPr>
          <p:cNvPr id="55" name="组合 54"/>
          <p:cNvGrpSpPr/>
          <p:nvPr/>
        </p:nvGrpSpPr>
        <p:grpSpPr>
          <a:xfrm>
            <a:off x="-24686" y="-70287"/>
            <a:ext cx="2871407" cy="1721287"/>
            <a:chOff x="6157655" y="2286372"/>
            <a:chExt cx="2871407" cy="1721287"/>
          </a:xfrm>
        </p:grpSpPr>
        <p:pic>
          <p:nvPicPr>
            <p:cNvPr id="56" name="图片 55"/>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57" name="矩形 56"/>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58" name="图片 57"/>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59" name="文本框 58"/>
          <p:cNvSpPr txBox="1"/>
          <p:nvPr/>
        </p:nvSpPr>
        <p:spPr>
          <a:xfrm>
            <a:off x="28842" y="528746"/>
            <a:ext cx="1980029"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smtClean="0"/>
              <a:t>现状与对策</a:t>
            </a:r>
            <a:endParaRPr lang="zh-CN" altLang="en-US" sz="2800" dirty="0"/>
          </a:p>
        </p:txBody>
      </p:sp>
      <p:grpSp>
        <p:nvGrpSpPr>
          <p:cNvPr id="66" name="组合 65"/>
          <p:cNvGrpSpPr/>
          <p:nvPr/>
        </p:nvGrpSpPr>
        <p:grpSpPr>
          <a:xfrm>
            <a:off x="923621" y="2566738"/>
            <a:ext cx="2395455" cy="2395455"/>
            <a:chOff x="1403648" y="1115468"/>
            <a:chExt cx="1294414" cy="1294414"/>
          </a:xfrm>
        </p:grpSpPr>
        <p:sp>
          <p:nvSpPr>
            <p:cNvPr id="67" name="椭圆 66"/>
            <p:cNvSpPr/>
            <p:nvPr/>
          </p:nvSpPr>
          <p:spPr>
            <a:xfrm>
              <a:off x="1557562" y="1265657"/>
              <a:ext cx="1022740" cy="1022740"/>
            </a:xfrm>
            <a:prstGeom prst="ellipse">
              <a:avLst/>
            </a:prstGeom>
            <a:solidFill>
              <a:srgbClr val="01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dirty="0">
                <a:latin typeface="方正兰亭黑简体" panose="02000000000000000000" pitchFamily="2" charset="-122"/>
                <a:ea typeface="方正兰亭黑简体" panose="02000000000000000000" pitchFamily="2" charset="-122"/>
              </a:endParaRPr>
            </a:p>
          </p:txBody>
        </p:sp>
        <p:grpSp>
          <p:nvGrpSpPr>
            <p:cNvPr id="68" name="组合 67"/>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70"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solidFill>
                    <a:schemeClr val="tx1"/>
                  </a:solidFill>
                  <a:latin typeface="方正兰亭黑简体" panose="02000000000000000000" pitchFamily="2" charset="-122"/>
                  <a:ea typeface="方正兰亭黑简体" panose="02000000000000000000" pitchFamily="2" charset="-122"/>
                </a:endParaRPr>
              </a:p>
            </p:txBody>
          </p:sp>
          <p:sp>
            <p:nvSpPr>
              <p:cNvPr id="71" name="同心圆 3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solidFill>
                    <a:schemeClr val="tx1"/>
                  </a:solidFill>
                  <a:latin typeface="方正兰亭黑简体" panose="02000000000000000000" pitchFamily="2" charset="-122"/>
                  <a:ea typeface="方正兰亭黑简体" panose="02000000000000000000" pitchFamily="2" charset="-122"/>
                </a:endParaRPr>
              </a:p>
            </p:txBody>
          </p:sp>
        </p:grpSp>
        <p:sp>
          <p:nvSpPr>
            <p:cNvPr id="69" name="TextBox 40"/>
            <p:cNvSpPr txBox="1"/>
            <p:nvPr/>
          </p:nvSpPr>
          <p:spPr>
            <a:xfrm>
              <a:off x="1748133" y="1467859"/>
              <a:ext cx="560413" cy="538847"/>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940" dirty="0" smtClean="0">
                  <a:solidFill>
                    <a:schemeClr val="bg1"/>
                  </a:solidFill>
                  <a:effectLst/>
                  <a:latin typeface="方正兰亭黑简体" panose="02000000000000000000" pitchFamily="2" charset="-122"/>
                  <a:ea typeface="方正兰亭黑简体" panose="02000000000000000000" pitchFamily="2" charset="-122"/>
                </a:rPr>
                <a:t>唯物史观</a:t>
              </a:r>
              <a:endParaRPr lang="zh-CN" altLang="en-US" sz="2940" dirty="0">
                <a:solidFill>
                  <a:schemeClr val="bg1"/>
                </a:solidFill>
                <a:effectLst/>
                <a:latin typeface="方正兰亭黑简体" panose="02000000000000000000" pitchFamily="2" charset="-122"/>
                <a:ea typeface="方正兰亭黑简体" panose="02000000000000000000" pitchFamily="2" charset="-122"/>
              </a:endParaRPr>
            </a:p>
          </p:txBody>
        </p:sp>
      </p:grpSp>
      <p:sp>
        <p:nvSpPr>
          <p:cNvPr id="72" name="矩形: 圆角 71"/>
          <p:cNvSpPr/>
          <p:nvPr/>
        </p:nvSpPr>
        <p:spPr>
          <a:xfrm>
            <a:off x="2948416" y="2041839"/>
            <a:ext cx="1158469" cy="533767"/>
          </a:xfrm>
          <a:prstGeom prst="roundRect">
            <a:avLst/>
          </a:prstGeom>
          <a:solidFill>
            <a:srgbClr val="0070C0"/>
          </a:solidFill>
          <a:ln w="127000">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latin typeface="+mj-ea"/>
                <a:ea typeface="+mj-ea"/>
              </a:rPr>
              <a:t>问题</a:t>
            </a:r>
            <a:r>
              <a:rPr lang="en-US" altLang="zh-CN" sz="2400" dirty="0" smtClean="0">
                <a:solidFill>
                  <a:schemeClr val="bg1"/>
                </a:solidFill>
                <a:latin typeface="+mj-ea"/>
                <a:ea typeface="+mj-ea"/>
              </a:rPr>
              <a:t>1</a:t>
            </a:r>
            <a:endParaRPr lang="zh-CN" altLang="en-US" sz="2400" dirty="0">
              <a:solidFill>
                <a:schemeClr val="bg1"/>
              </a:solidFill>
              <a:latin typeface="+mj-ea"/>
              <a:ea typeface="+mj-ea"/>
            </a:endParaRPr>
          </a:p>
        </p:txBody>
      </p:sp>
      <p:sp>
        <p:nvSpPr>
          <p:cNvPr id="73" name="矩形: 圆角 72"/>
          <p:cNvSpPr/>
          <p:nvPr/>
        </p:nvSpPr>
        <p:spPr>
          <a:xfrm>
            <a:off x="3669946" y="3062266"/>
            <a:ext cx="1158469" cy="533767"/>
          </a:xfrm>
          <a:prstGeom prst="roundRect">
            <a:avLst/>
          </a:prstGeom>
          <a:solidFill>
            <a:srgbClr val="FB921D"/>
          </a:solidFill>
          <a:ln w="127000">
            <a:solidFill>
              <a:srgbClr val="FFC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latin typeface="+mj-ea"/>
                <a:ea typeface="+mj-ea"/>
              </a:rPr>
              <a:t>问题</a:t>
            </a:r>
            <a:r>
              <a:rPr lang="en-US" altLang="zh-CN" sz="2400" dirty="0" smtClean="0">
                <a:solidFill>
                  <a:schemeClr val="bg1"/>
                </a:solidFill>
                <a:latin typeface="+mj-ea"/>
                <a:ea typeface="+mj-ea"/>
              </a:rPr>
              <a:t>2</a:t>
            </a:r>
            <a:endParaRPr lang="zh-CN" altLang="en-US" sz="2400" dirty="0">
              <a:solidFill>
                <a:schemeClr val="bg1"/>
              </a:solidFill>
              <a:latin typeface="+mj-ea"/>
              <a:ea typeface="+mj-ea"/>
            </a:endParaRPr>
          </a:p>
        </p:txBody>
      </p:sp>
      <p:sp>
        <p:nvSpPr>
          <p:cNvPr id="74" name="矩形: 圆角 73"/>
          <p:cNvSpPr/>
          <p:nvPr/>
        </p:nvSpPr>
        <p:spPr>
          <a:xfrm>
            <a:off x="2948416" y="5080781"/>
            <a:ext cx="1158469" cy="533767"/>
          </a:xfrm>
          <a:prstGeom prst="roundRect">
            <a:avLst/>
          </a:prstGeom>
          <a:solidFill>
            <a:srgbClr val="25B476"/>
          </a:solidFill>
          <a:ln w="127000">
            <a:solidFill>
              <a:srgbClr val="25B476">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latin typeface="+mj-ea"/>
                <a:ea typeface="+mj-ea"/>
              </a:rPr>
              <a:t>问题</a:t>
            </a:r>
            <a:r>
              <a:rPr lang="en-US" altLang="zh-CN" sz="2400" dirty="0" smtClean="0">
                <a:solidFill>
                  <a:schemeClr val="bg1"/>
                </a:solidFill>
                <a:latin typeface="+mj-ea"/>
                <a:ea typeface="+mj-ea"/>
              </a:rPr>
              <a:t>4</a:t>
            </a:r>
            <a:endParaRPr lang="zh-CN" altLang="en-US" sz="2400" dirty="0">
              <a:solidFill>
                <a:schemeClr val="bg1"/>
              </a:solidFill>
              <a:latin typeface="+mj-ea"/>
              <a:ea typeface="+mj-ea"/>
            </a:endParaRPr>
          </a:p>
        </p:txBody>
      </p:sp>
      <p:sp>
        <p:nvSpPr>
          <p:cNvPr id="75" name="矩形: 圆角 74"/>
          <p:cNvSpPr/>
          <p:nvPr/>
        </p:nvSpPr>
        <p:spPr>
          <a:xfrm>
            <a:off x="3692062" y="4064504"/>
            <a:ext cx="1158469" cy="533767"/>
          </a:xfrm>
          <a:prstGeom prst="roundRect">
            <a:avLst/>
          </a:prstGeom>
          <a:solidFill>
            <a:srgbClr val="7030A0"/>
          </a:solidFill>
          <a:ln w="127000">
            <a:solidFill>
              <a:srgbClr val="02A99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latin typeface="+mj-ea"/>
                <a:ea typeface="+mj-ea"/>
              </a:rPr>
              <a:t>问题</a:t>
            </a:r>
            <a:r>
              <a:rPr lang="en-US" altLang="zh-CN" sz="2400" dirty="0" smtClean="0">
                <a:solidFill>
                  <a:schemeClr val="bg1"/>
                </a:solidFill>
                <a:latin typeface="+mj-ea"/>
                <a:ea typeface="+mj-ea"/>
              </a:rPr>
              <a:t>3</a:t>
            </a:r>
            <a:endParaRPr lang="zh-CN" altLang="en-US" sz="2400" dirty="0">
              <a:solidFill>
                <a:schemeClr val="bg1"/>
              </a:solidFill>
              <a:latin typeface="+mj-ea"/>
              <a:ea typeface="+mj-ea"/>
            </a:endParaRPr>
          </a:p>
        </p:txBody>
      </p:sp>
      <p:sp>
        <p:nvSpPr>
          <p:cNvPr id="76" name="Rectangle 3"/>
          <p:cNvSpPr txBox="1">
            <a:spLocks noChangeArrowheads="1"/>
          </p:cNvSpPr>
          <p:nvPr/>
        </p:nvSpPr>
        <p:spPr>
          <a:xfrm>
            <a:off x="7309292" y="1999168"/>
            <a:ext cx="4554422" cy="499624"/>
          </a:xfrm>
          <a:prstGeom prst="rect">
            <a:avLst/>
          </a:prstGeom>
        </p:spPr>
        <p:txBody>
          <a:bodyPr wrap="square">
            <a:spAutoFit/>
          </a:bodyPr>
          <a:lstStyle>
            <a:defPPr>
              <a:defRPr lang="zh-CN"/>
            </a:defPPr>
            <a:lvl1pPr marL="285750" indent="-285750">
              <a:buFont typeface="Wingdings" panose="05000000000000000000" pitchFamily="2" charset="2"/>
              <a:buChar char="l"/>
              <a:defRPr sz="1400">
                <a:solidFill>
                  <a:schemeClr val="tx1">
                    <a:lumMod val="75000"/>
                    <a:lumOff val="25000"/>
                  </a:schemeClr>
                </a:solidFill>
                <a:latin typeface="Arial" panose="020B0604020202020204" pitchFamily="34" charset="0"/>
              </a:defRPr>
            </a:lvl1pPr>
          </a:lstStyle>
          <a:p>
            <a:pPr marL="0" indent="0">
              <a:lnSpc>
                <a:spcPct val="150000"/>
              </a:lnSpc>
              <a:buNone/>
            </a:pPr>
            <a:r>
              <a:rPr lang="zh-CN" altLang="en-US" sz="2000" b="1" dirty="0" smtClean="0">
                <a:solidFill>
                  <a:srgbClr val="002060"/>
                </a:solidFill>
                <a:latin typeface="微软雅黑" panose="020B0503020204020204" charset="-122"/>
                <a:ea typeface="微软雅黑" panose="020B0503020204020204" charset="-122"/>
              </a:rPr>
              <a:t>理解难！（无论老师与学生）</a:t>
            </a:r>
            <a:endParaRPr lang="zh-CN" altLang="en-US" sz="2000" b="1" dirty="0">
              <a:solidFill>
                <a:srgbClr val="002060"/>
              </a:solidFill>
              <a:latin typeface="微软雅黑" panose="020B0503020204020204" charset="-122"/>
              <a:ea typeface="微软雅黑" panose="020B0503020204020204" charset="-122"/>
            </a:endParaRPr>
          </a:p>
        </p:txBody>
      </p:sp>
      <p:sp>
        <p:nvSpPr>
          <p:cNvPr id="77" name="Rectangle 3"/>
          <p:cNvSpPr txBox="1">
            <a:spLocks noChangeArrowheads="1"/>
          </p:cNvSpPr>
          <p:nvPr/>
        </p:nvSpPr>
        <p:spPr>
          <a:xfrm>
            <a:off x="7253943" y="5064283"/>
            <a:ext cx="4220662" cy="553998"/>
          </a:xfrm>
          <a:prstGeom prst="rect">
            <a:avLst/>
          </a:prstGeom>
        </p:spPr>
        <p:txBody>
          <a:bodyPr wrap="square">
            <a:spAutoFit/>
          </a:bodyPr>
          <a:lstStyle>
            <a:defPPr>
              <a:defRPr lang="zh-CN"/>
            </a:defPPr>
            <a:lvl1pPr marL="285750" indent="-285750">
              <a:buFont typeface="Wingdings" panose="05000000000000000000" pitchFamily="2" charset="2"/>
              <a:buChar char="l"/>
              <a:defRPr sz="1400">
                <a:solidFill>
                  <a:schemeClr val="tx1">
                    <a:lumMod val="75000"/>
                    <a:lumOff val="25000"/>
                  </a:schemeClr>
                </a:solidFill>
                <a:latin typeface="Arial" panose="020B0604020202020204" pitchFamily="34" charset="0"/>
              </a:defRPr>
            </a:lvl1pPr>
          </a:lstStyle>
          <a:p>
            <a:pPr marL="0" indent="0">
              <a:lnSpc>
                <a:spcPct val="150000"/>
              </a:lnSpc>
              <a:buNone/>
            </a:pPr>
            <a:r>
              <a:rPr lang="zh-CN" altLang="en-US" sz="2000" b="1" dirty="0" smtClean="0">
                <a:solidFill>
                  <a:srgbClr val="F45921"/>
                </a:solidFill>
                <a:latin typeface="微软雅黑" panose="020B0503020204020204" charset="-122"/>
                <a:ea typeface="微软雅黑" panose="020B0503020204020204" charset="-122"/>
              </a:rPr>
              <a:t>不考虑相关的时空条件和时代背景</a:t>
            </a:r>
            <a:endParaRPr lang="en-US" altLang="zh-CN" sz="2000" b="1" dirty="0">
              <a:solidFill>
                <a:srgbClr val="F45921"/>
              </a:solidFill>
              <a:latin typeface="微软雅黑" panose="020B0503020204020204" charset="-122"/>
              <a:ea typeface="微软雅黑" panose="020B0503020204020204" charset="-122"/>
            </a:endParaRPr>
          </a:p>
        </p:txBody>
      </p:sp>
      <p:sp>
        <p:nvSpPr>
          <p:cNvPr id="78" name="Rectangle 3"/>
          <p:cNvSpPr txBox="1">
            <a:spLocks noChangeArrowheads="1"/>
          </p:cNvSpPr>
          <p:nvPr/>
        </p:nvSpPr>
        <p:spPr>
          <a:xfrm>
            <a:off x="7309699" y="3099770"/>
            <a:ext cx="4554422" cy="400110"/>
          </a:xfrm>
          <a:prstGeom prst="rect">
            <a:avLst/>
          </a:prstGeom>
        </p:spPr>
        <p:txBody>
          <a:bodyPr wrap="square">
            <a:spAutoFit/>
          </a:bodyPr>
          <a:lstStyle>
            <a:defPPr>
              <a:defRPr lang="zh-CN"/>
            </a:defPPr>
            <a:lvl1pPr marL="285750" indent="-285750">
              <a:buFont typeface="Wingdings" panose="05000000000000000000" pitchFamily="2" charset="2"/>
              <a:buChar char="l"/>
              <a:defRPr sz="1400">
                <a:solidFill>
                  <a:schemeClr val="tx1">
                    <a:lumMod val="75000"/>
                    <a:lumOff val="25000"/>
                  </a:schemeClr>
                </a:solidFill>
                <a:latin typeface="Arial" panose="020B0604020202020204" pitchFamily="34" charset="0"/>
              </a:defRPr>
            </a:lvl1pPr>
          </a:lstStyle>
          <a:p>
            <a:r>
              <a:rPr lang="zh-CN" altLang="en-US" sz="2000" b="1" dirty="0" smtClean="0">
                <a:solidFill>
                  <a:srgbClr val="FF0000"/>
                </a:solidFill>
                <a:latin typeface="微软雅黑" panose="020B0503020204020204" charset="-122"/>
                <a:ea typeface="微软雅黑" panose="020B0503020204020204" charset="-122"/>
              </a:rPr>
              <a:t>教学中形式呆板</a:t>
            </a:r>
            <a:endParaRPr lang="zh-CN" altLang="en-US" sz="2000" b="1" dirty="0">
              <a:solidFill>
                <a:srgbClr val="FF0000"/>
              </a:solidFill>
              <a:latin typeface="微软雅黑" panose="020B0503020204020204" charset="-122"/>
              <a:ea typeface="微软雅黑" panose="020B0503020204020204" charset="-122"/>
            </a:endParaRPr>
          </a:p>
        </p:txBody>
      </p:sp>
      <p:sp>
        <p:nvSpPr>
          <p:cNvPr id="79" name="Rectangle 3"/>
          <p:cNvSpPr txBox="1">
            <a:spLocks noChangeArrowheads="1"/>
          </p:cNvSpPr>
          <p:nvPr/>
        </p:nvSpPr>
        <p:spPr>
          <a:xfrm>
            <a:off x="7306177" y="4236773"/>
            <a:ext cx="4554422" cy="400110"/>
          </a:xfrm>
          <a:prstGeom prst="rect">
            <a:avLst/>
          </a:prstGeom>
        </p:spPr>
        <p:txBody>
          <a:bodyPr wrap="square">
            <a:spAutoFit/>
          </a:bodyPr>
          <a:lstStyle>
            <a:defPPr>
              <a:defRPr lang="zh-CN"/>
            </a:defPPr>
            <a:lvl1pPr marL="285750" indent="-285750">
              <a:buFont typeface="Wingdings" panose="05000000000000000000" pitchFamily="2" charset="2"/>
              <a:buChar char="l"/>
              <a:defRPr sz="1400">
                <a:solidFill>
                  <a:schemeClr val="tx1">
                    <a:lumMod val="75000"/>
                    <a:lumOff val="25000"/>
                  </a:schemeClr>
                </a:solidFill>
                <a:latin typeface="Arial" panose="020B0604020202020204" pitchFamily="34" charset="0"/>
              </a:defRPr>
            </a:lvl1pPr>
          </a:lstStyle>
          <a:p>
            <a:r>
              <a:rPr lang="zh-CN" altLang="en-US" sz="2000" b="1" dirty="0" smtClean="0">
                <a:solidFill>
                  <a:srgbClr val="0070C0"/>
                </a:solidFill>
                <a:latin typeface="微软雅黑" panose="020B0503020204020204" charset="-122"/>
                <a:ea typeface="微软雅黑" panose="020B0503020204020204" charset="-122"/>
              </a:rPr>
              <a:t>运用中死搬硬套</a:t>
            </a:r>
            <a:endParaRPr lang="zh-CN" altLang="en-US" sz="2000" b="1" dirty="0">
              <a:solidFill>
                <a:srgbClr val="0070C0"/>
              </a:solidFill>
              <a:latin typeface="微软雅黑" panose="020B0503020204020204" charset="-122"/>
              <a:ea typeface="微软雅黑" panose="020B0503020204020204" charset="-122"/>
            </a:endParaRPr>
          </a:p>
        </p:txBody>
      </p:sp>
      <p:sp>
        <p:nvSpPr>
          <p:cNvPr id="88" name="椭圆 87"/>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8"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750"/>
                                        <p:tgtEl>
                                          <p:spTgt spid="88"/>
                                        </p:tgtEl>
                                      </p:cBhvr>
                                    </p:animEffect>
                                  </p:childTnLst>
                                </p:cTn>
                              </p:par>
                              <p:par>
                                <p:cTn id="14" presetID="42" presetClass="path" presetSubtype="0" decel="30000" fill="hold" grpId="1" nodeType="withEffect">
                                  <p:stCondLst>
                                    <p:cond delay="0"/>
                                  </p:stCondLst>
                                  <p:childTnLst>
                                    <p:animMotion origin="layout" path="M 8.33333E-7 -0.03981 L 8.33333E-7 0.14815 " pathEditMode="relative" rAng="0" ptsTypes="AA">
                                      <p:cBhvr>
                                        <p:cTn id="15" dur="750" spd="-100000" fill="hold"/>
                                        <p:tgtEl>
                                          <p:spTgt spid="88"/>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7 -0.03981 L 8.33333E-7 -1.48148E-6 " pathEditMode="relative" rAng="0" ptsTypes="AA">
                                      <p:cBhvr>
                                        <p:cTn id="17" dur="750" fill="hold"/>
                                        <p:tgtEl>
                                          <p:spTgt spid="88"/>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750"/>
                                        <p:tgtEl>
                                          <p:spTgt spid="89"/>
                                        </p:tgtEl>
                                      </p:cBhvr>
                                    </p:animEffect>
                                  </p:childTnLst>
                                </p:cTn>
                              </p:par>
                              <p:par>
                                <p:cTn id="21" presetID="42" presetClass="path" presetSubtype="0" decel="30000" fill="hold" grpId="1" nodeType="withEffect">
                                  <p:stCondLst>
                                    <p:cond delay="150"/>
                                  </p:stCondLst>
                                  <p:childTnLst>
                                    <p:animMotion origin="layout" path="M -3.75E-6 -0.03981 L -3.75E-6 0.14815 " pathEditMode="relative" rAng="0" ptsTypes="AA">
                                      <p:cBhvr>
                                        <p:cTn id="22" dur="750" spd="-100000" fill="hold"/>
                                        <p:tgtEl>
                                          <p:spTgt spid="89"/>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6 -0.03981 L -3.75E-6 -1.48148E-6 " pathEditMode="relative" rAng="0" ptsTypes="AA">
                                      <p:cBhvr>
                                        <p:cTn id="24" dur="750" fill="hold"/>
                                        <p:tgtEl>
                                          <p:spTgt spid="89"/>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750"/>
                                        <p:tgtEl>
                                          <p:spTgt spid="90"/>
                                        </p:tgtEl>
                                      </p:cBhvr>
                                    </p:animEffect>
                                  </p:childTnLst>
                                </p:cTn>
                              </p:par>
                              <p:par>
                                <p:cTn id="28" presetID="42" presetClass="path" presetSubtype="0" decel="30000" fill="hold" grpId="1" nodeType="withEffect">
                                  <p:stCondLst>
                                    <p:cond delay="300"/>
                                  </p:stCondLst>
                                  <p:childTnLst>
                                    <p:animMotion origin="layout" path="M 1.66667E-6 -0.03981 L 1.66667E-6 0.14815 " pathEditMode="relative" rAng="0" ptsTypes="AA">
                                      <p:cBhvr>
                                        <p:cTn id="29" dur="750" spd="-100000" fill="hold"/>
                                        <p:tgtEl>
                                          <p:spTgt spid="90"/>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6 -0.03981 L 1.66667E-6 -1.48148E-6 " pathEditMode="relative" rAng="0" ptsTypes="AA">
                                      <p:cBhvr>
                                        <p:cTn id="31" dur="750" fill="hold"/>
                                        <p:tgtEl>
                                          <p:spTgt spid="90"/>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750"/>
                                        <p:tgtEl>
                                          <p:spTgt spid="91"/>
                                        </p:tgtEl>
                                      </p:cBhvr>
                                    </p:animEffect>
                                  </p:childTnLst>
                                </p:cTn>
                              </p:par>
                              <p:par>
                                <p:cTn id="35" presetID="42" presetClass="path" presetSubtype="0" decel="30000" fill="hold" grpId="1" nodeType="withEffect">
                                  <p:stCondLst>
                                    <p:cond delay="450"/>
                                  </p:stCondLst>
                                  <p:childTnLst>
                                    <p:animMotion origin="layout" path="M -2.91667E-6 -0.03981 L -2.91667E-6 0.14815 " pathEditMode="relative" rAng="0" ptsTypes="AA">
                                      <p:cBhvr>
                                        <p:cTn id="36" dur="750" spd="-100000" fill="hold"/>
                                        <p:tgtEl>
                                          <p:spTgt spid="91"/>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6 -0.03981 L -2.91667E-6 -1.48148E-6 " pathEditMode="relative" rAng="0" ptsTypes="AA">
                                      <p:cBhvr>
                                        <p:cTn id="38" dur="750" fill="hold"/>
                                        <p:tgtEl>
                                          <p:spTgt spid="91"/>
                                        </p:tgtEl>
                                        <p:attrNameLst>
                                          <p:attrName>ppt_x</p:attrName>
                                          <p:attrName>ppt_y</p:attrName>
                                        </p:attrNameLst>
                                      </p:cBhvr>
                                      <p:rCtr x="0" y="1991"/>
                                    </p:animMotion>
                                  </p:childTnLst>
                                </p:cTn>
                              </p:par>
                            </p:childTnLst>
                          </p:cTn>
                        </p:par>
                        <p:par>
                          <p:cTn id="39" fill="hold">
                            <p:stCondLst>
                              <p:cond delay="500"/>
                            </p:stCondLst>
                            <p:childTnLst>
                              <p:par>
                                <p:cTn id="40" presetID="53" presetClass="entr" presetSubtype="16"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1000" fill="hold"/>
                                        <p:tgtEl>
                                          <p:spTgt spid="72"/>
                                        </p:tgtEl>
                                        <p:attrNameLst>
                                          <p:attrName>ppt_w</p:attrName>
                                        </p:attrNameLst>
                                      </p:cBhvr>
                                      <p:tavLst>
                                        <p:tav tm="0">
                                          <p:val>
                                            <p:fltVal val="0"/>
                                          </p:val>
                                        </p:tav>
                                        <p:tav tm="100000">
                                          <p:val>
                                            <p:strVal val="#ppt_w"/>
                                          </p:val>
                                        </p:tav>
                                      </p:tavLst>
                                    </p:anim>
                                    <p:anim calcmode="lin" valueType="num">
                                      <p:cBhvr>
                                        <p:cTn id="48" dur="1000" fill="hold"/>
                                        <p:tgtEl>
                                          <p:spTgt spid="72"/>
                                        </p:tgtEl>
                                        <p:attrNameLst>
                                          <p:attrName>ppt_h</p:attrName>
                                        </p:attrNameLst>
                                      </p:cBhvr>
                                      <p:tavLst>
                                        <p:tav tm="0">
                                          <p:val>
                                            <p:fltVal val="0"/>
                                          </p:val>
                                        </p:tav>
                                        <p:tav tm="100000">
                                          <p:val>
                                            <p:strVal val="#ppt_h"/>
                                          </p:val>
                                        </p:tav>
                                      </p:tavLst>
                                    </p:anim>
                                    <p:animEffect transition="in" filter="fade">
                                      <p:cBhvr>
                                        <p:cTn id="49" dur="1000"/>
                                        <p:tgtEl>
                                          <p:spTgt spid="72"/>
                                        </p:tgtEl>
                                      </p:cBhvr>
                                    </p:animEffect>
                                  </p:childTnLst>
                                </p:cTn>
                              </p:par>
                              <p:par>
                                <p:cTn id="50" presetID="53" presetClass="entr" presetSubtype="16" fill="hold" grpId="0" nodeType="withEffect">
                                  <p:stCondLst>
                                    <p:cond delay="150"/>
                                  </p:stCondLst>
                                  <p:childTnLst>
                                    <p:set>
                                      <p:cBhvr>
                                        <p:cTn id="51" dur="1" fill="hold">
                                          <p:stCondLst>
                                            <p:cond delay="0"/>
                                          </p:stCondLst>
                                        </p:cTn>
                                        <p:tgtEl>
                                          <p:spTgt spid="73"/>
                                        </p:tgtEl>
                                        <p:attrNameLst>
                                          <p:attrName>style.visibility</p:attrName>
                                        </p:attrNameLst>
                                      </p:cBhvr>
                                      <p:to>
                                        <p:strVal val="visible"/>
                                      </p:to>
                                    </p:set>
                                    <p:anim calcmode="lin" valueType="num">
                                      <p:cBhvr>
                                        <p:cTn id="52" dur="1000" fill="hold"/>
                                        <p:tgtEl>
                                          <p:spTgt spid="73"/>
                                        </p:tgtEl>
                                        <p:attrNameLst>
                                          <p:attrName>ppt_w</p:attrName>
                                        </p:attrNameLst>
                                      </p:cBhvr>
                                      <p:tavLst>
                                        <p:tav tm="0">
                                          <p:val>
                                            <p:fltVal val="0"/>
                                          </p:val>
                                        </p:tav>
                                        <p:tav tm="100000">
                                          <p:val>
                                            <p:strVal val="#ppt_w"/>
                                          </p:val>
                                        </p:tav>
                                      </p:tavLst>
                                    </p:anim>
                                    <p:anim calcmode="lin" valueType="num">
                                      <p:cBhvr>
                                        <p:cTn id="53" dur="1000" fill="hold"/>
                                        <p:tgtEl>
                                          <p:spTgt spid="73"/>
                                        </p:tgtEl>
                                        <p:attrNameLst>
                                          <p:attrName>ppt_h</p:attrName>
                                        </p:attrNameLst>
                                      </p:cBhvr>
                                      <p:tavLst>
                                        <p:tav tm="0">
                                          <p:val>
                                            <p:fltVal val="0"/>
                                          </p:val>
                                        </p:tav>
                                        <p:tav tm="100000">
                                          <p:val>
                                            <p:strVal val="#ppt_h"/>
                                          </p:val>
                                        </p:tav>
                                      </p:tavLst>
                                    </p:anim>
                                    <p:animEffect transition="in" filter="fade">
                                      <p:cBhvr>
                                        <p:cTn id="54" dur="1000"/>
                                        <p:tgtEl>
                                          <p:spTgt spid="73"/>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75"/>
                                        </p:tgtEl>
                                        <p:attrNameLst>
                                          <p:attrName>style.visibility</p:attrName>
                                        </p:attrNameLst>
                                      </p:cBhvr>
                                      <p:to>
                                        <p:strVal val="visible"/>
                                      </p:to>
                                    </p:set>
                                    <p:anim calcmode="lin" valueType="num">
                                      <p:cBhvr>
                                        <p:cTn id="57" dur="1000" fill="hold"/>
                                        <p:tgtEl>
                                          <p:spTgt spid="75"/>
                                        </p:tgtEl>
                                        <p:attrNameLst>
                                          <p:attrName>ppt_w</p:attrName>
                                        </p:attrNameLst>
                                      </p:cBhvr>
                                      <p:tavLst>
                                        <p:tav tm="0">
                                          <p:val>
                                            <p:fltVal val="0"/>
                                          </p:val>
                                        </p:tav>
                                        <p:tav tm="100000">
                                          <p:val>
                                            <p:strVal val="#ppt_w"/>
                                          </p:val>
                                        </p:tav>
                                      </p:tavLst>
                                    </p:anim>
                                    <p:anim calcmode="lin" valueType="num">
                                      <p:cBhvr>
                                        <p:cTn id="58" dur="1000" fill="hold"/>
                                        <p:tgtEl>
                                          <p:spTgt spid="75"/>
                                        </p:tgtEl>
                                        <p:attrNameLst>
                                          <p:attrName>ppt_h</p:attrName>
                                        </p:attrNameLst>
                                      </p:cBhvr>
                                      <p:tavLst>
                                        <p:tav tm="0">
                                          <p:val>
                                            <p:fltVal val="0"/>
                                          </p:val>
                                        </p:tav>
                                        <p:tav tm="100000">
                                          <p:val>
                                            <p:strVal val="#ppt_h"/>
                                          </p:val>
                                        </p:tav>
                                      </p:tavLst>
                                    </p:anim>
                                    <p:animEffect transition="in" filter="fade">
                                      <p:cBhvr>
                                        <p:cTn id="59" dur="1000"/>
                                        <p:tgtEl>
                                          <p:spTgt spid="75"/>
                                        </p:tgtEl>
                                      </p:cBhvr>
                                    </p:animEffect>
                                  </p:childTnLst>
                                </p:cTn>
                              </p:par>
                              <p:par>
                                <p:cTn id="60" presetID="53" presetClass="entr" presetSubtype="16" fill="hold" grpId="0" nodeType="withEffect">
                                  <p:stCondLst>
                                    <p:cond delay="450"/>
                                  </p:stCondLst>
                                  <p:childTnLst>
                                    <p:set>
                                      <p:cBhvr>
                                        <p:cTn id="61" dur="1" fill="hold">
                                          <p:stCondLst>
                                            <p:cond delay="0"/>
                                          </p:stCondLst>
                                        </p:cTn>
                                        <p:tgtEl>
                                          <p:spTgt spid="74"/>
                                        </p:tgtEl>
                                        <p:attrNameLst>
                                          <p:attrName>style.visibility</p:attrName>
                                        </p:attrNameLst>
                                      </p:cBhvr>
                                      <p:to>
                                        <p:strVal val="visible"/>
                                      </p:to>
                                    </p:set>
                                    <p:anim calcmode="lin" valueType="num">
                                      <p:cBhvr>
                                        <p:cTn id="62" dur="1000" fill="hold"/>
                                        <p:tgtEl>
                                          <p:spTgt spid="74"/>
                                        </p:tgtEl>
                                        <p:attrNameLst>
                                          <p:attrName>ppt_w</p:attrName>
                                        </p:attrNameLst>
                                      </p:cBhvr>
                                      <p:tavLst>
                                        <p:tav tm="0">
                                          <p:val>
                                            <p:fltVal val="0"/>
                                          </p:val>
                                        </p:tav>
                                        <p:tav tm="100000">
                                          <p:val>
                                            <p:strVal val="#ppt_w"/>
                                          </p:val>
                                        </p:tav>
                                      </p:tavLst>
                                    </p:anim>
                                    <p:anim calcmode="lin" valueType="num">
                                      <p:cBhvr>
                                        <p:cTn id="63" dur="1000" fill="hold"/>
                                        <p:tgtEl>
                                          <p:spTgt spid="74"/>
                                        </p:tgtEl>
                                        <p:attrNameLst>
                                          <p:attrName>ppt_h</p:attrName>
                                        </p:attrNameLst>
                                      </p:cBhvr>
                                      <p:tavLst>
                                        <p:tav tm="0">
                                          <p:val>
                                            <p:fltVal val="0"/>
                                          </p:val>
                                        </p:tav>
                                        <p:tav tm="100000">
                                          <p:val>
                                            <p:strVal val="#ppt_h"/>
                                          </p:val>
                                        </p:tav>
                                      </p:tavLst>
                                    </p:anim>
                                    <p:animEffect transition="in" filter="fade">
                                      <p:cBhvr>
                                        <p:cTn id="64" dur="1000"/>
                                        <p:tgtEl>
                                          <p:spTgt spid="74"/>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childTnLst>
                                </p:cTn>
                              </p:par>
                              <p:par>
                                <p:cTn id="69" presetID="42" presetClass="path" presetSubtype="0" accel="50000" decel="50000" fill="hold" nodeType="withEffect">
                                  <p:stCondLst>
                                    <p:cond delay="0"/>
                                  </p:stCondLst>
                                  <p:childTnLst>
                                    <p:animMotion origin="layout" path="M -0.06524 0.22939 L 3.75E-6 4.07407E-6 " pathEditMode="relative" rAng="0" ptsTypes="AA">
                                      <p:cBhvr>
                                        <p:cTn id="70" dur="1000" fill="hold"/>
                                        <p:tgtEl>
                                          <p:spTgt spid="17"/>
                                        </p:tgtEl>
                                        <p:attrNameLst>
                                          <p:attrName>ppt_x</p:attrName>
                                          <p:attrName>ppt_y</p:attrName>
                                        </p:attrNameLst>
                                      </p:cBhvr>
                                      <p:rCtr x="3255" y="-11481"/>
                                    </p:animMotion>
                                  </p:childTnLst>
                                </p:cTn>
                              </p:par>
                              <p:par>
                                <p:cTn id="71" presetID="10"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childTnLst>
                                </p:cTn>
                              </p:par>
                              <p:par>
                                <p:cTn id="74" presetID="42" presetClass="path" presetSubtype="0" accel="50000" decel="50000" fill="hold" nodeType="withEffect">
                                  <p:stCondLst>
                                    <p:cond delay="0"/>
                                  </p:stCondLst>
                                  <p:childTnLst>
                                    <p:animMotion origin="layout" path="M -0.15312 0.09583 L -2.91667E-6 -1.11111E-6 " pathEditMode="relative" rAng="0" ptsTypes="AA">
                                      <p:cBhvr>
                                        <p:cTn id="75" dur="1000" fill="hold"/>
                                        <p:tgtEl>
                                          <p:spTgt spid="38"/>
                                        </p:tgtEl>
                                        <p:attrNameLst>
                                          <p:attrName>ppt_x</p:attrName>
                                          <p:attrName>ppt_y</p:attrName>
                                        </p:attrNameLst>
                                      </p:cBhvr>
                                      <p:rCtr x="7656" y="-4792"/>
                                    </p:animMotion>
                                  </p:childTnLst>
                                </p:cTn>
                              </p:par>
                              <p:par>
                                <p:cTn id="76" presetID="10"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1000"/>
                                        <p:tgtEl>
                                          <p:spTgt spid="45"/>
                                        </p:tgtEl>
                                      </p:cBhvr>
                                    </p:animEffect>
                                  </p:childTnLst>
                                </p:cTn>
                              </p:par>
                              <p:par>
                                <p:cTn id="79" presetID="42" presetClass="path" presetSubtype="0" accel="50000" decel="50000" fill="hold" nodeType="withEffect">
                                  <p:stCondLst>
                                    <p:cond delay="0"/>
                                  </p:stCondLst>
                                  <p:childTnLst>
                                    <p:animMotion origin="layout" path="M -0.1517 -0.0757 L 4.79167E-6 4.07407E-6 " pathEditMode="relative" rAng="0" ptsTypes="AA">
                                      <p:cBhvr>
                                        <p:cTn id="80" dur="1000" fill="hold"/>
                                        <p:tgtEl>
                                          <p:spTgt spid="45"/>
                                        </p:tgtEl>
                                        <p:attrNameLst>
                                          <p:attrName>ppt_x</p:attrName>
                                          <p:attrName>ppt_y</p:attrName>
                                        </p:attrNameLst>
                                      </p:cBhvr>
                                      <p:rCtr x="7578" y="3773"/>
                                    </p:animMotion>
                                  </p:childTnLst>
                                </p:cTn>
                              </p:par>
                              <p:par>
                                <p:cTn id="81" presetID="10"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childTnLst>
                                </p:cTn>
                              </p:par>
                              <p:par>
                                <p:cTn id="84" presetID="42" presetClass="path" presetSubtype="0" accel="50000" decel="50000" fill="hold" nodeType="withEffect">
                                  <p:stCondLst>
                                    <p:cond delay="0"/>
                                  </p:stCondLst>
                                  <p:childTnLst>
                                    <p:animMotion origin="layout" path="M -0.05781 -0.21064 L 4.16667E-7 -4.44444E-6 " pathEditMode="relative" rAng="0" ptsTypes="AA">
                                      <p:cBhvr>
                                        <p:cTn id="85" dur="1000" fill="hold"/>
                                        <p:tgtEl>
                                          <p:spTgt spid="31"/>
                                        </p:tgtEl>
                                        <p:attrNameLst>
                                          <p:attrName>ppt_x</p:attrName>
                                          <p:attrName>ppt_y</p:attrName>
                                        </p:attrNameLst>
                                      </p:cBhvr>
                                      <p:rCtr x="2891" y="10532"/>
                                    </p:animMotion>
                                  </p:childTnLst>
                                </p:cTn>
                              </p:par>
                              <p:par>
                                <p:cTn id="86" presetID="22" presetClass="entr" presetSubtype="8" fill="hold"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left)">
                                      <p:cBhvr>
                                        <p:cTn id="88" dur="500"/>
                                        <p:tgtEl>
                                          <p:spTgt spid="14"/>
                                        </p:tgtEl>
                                      </p:cBhvr>
                                    </p:animEffect>
                                  </p:childTnLst>
                                </p:cTn>
                              </p:par>
                              <p:par>
                                <p:cTn id="89" presetID="22" presetClass="entr" presetSubtype="8" fill="hold"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left)">
                                      <p:cBhvr>
                                        <p:cTn id="91" dur="500"/>
                                        <p:tgtEl>
                                          <p:spTgt spid="11"/>
                                        </p:tgtEl>
                                      </p:cBhvr>
                                    </p:animEffect>
                                  </p:childTnLst>
                                </p:cTn>
                              </p:par>
                              <p:par>
                                <p:cTn id="92" presetID="22" presetClass="entr" presetSubtype="8" fill="hold"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500"/>
                                        <p:tgtEl>
                                          <p:spTgt spid="8"/>
                                        </p:tgtEl>
                                      </p:cBhvr>
                                    </p:animEffect>
                                  </p:childTnLst>
                                </p:cTn>
                              </p:par>
                              <p:par>
                                <p:cTn id="95" presetID="22" presetClass="entr" presetSubtype="8"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left)">
                                      <p:cBhvr>
                                        <p:cTn id="97" dur="500"/>
                                        <p:tgtEl>
                                          <p:spTgt spid="5"/>
                                        </p:tgtEl>
                                      </p:cBhvr>
                                    </p:animEffect>
                                  </p:childTnLst>
                                </p:cTn>
                              </p:par>
                              <p:par>
                                <p:cTn id="98" presetID="12" presetClass="entr" presetSubtype="8" fill="hold" grpId="0" nodeType="with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p:tgtEl>
                                          <p:spTgt spid="4"/>
                                        </p:tgtEl>
                                        <p:attrNameLst>
                                          <p:attrName>ppt_x</p:attrName>
                                        </p:attrNameLst>
                                      </p:cBhvr>
                                      <p:tavLst>
                                        <p:tav tm="0">
                                          <p:val>
                                            <p:strVal val="#ppt_x-#ppt_w*1.125000"/>
                                          </p:val>
                                        </p:tav>
                                        <p:tav tm="100000">
                                          <p:val>
                                            <p:strVal val="#ppt_x"/>
                                          </p:val>
                                        </p:tav>
                                      </p:tavLst>
                                    </p:anim>
                                    <p:animEffect transition="in" filter="wipe(right)">
                                      <p:cBhvr>
                                        <p:cTn id="101" dur="500"/>
                                        <p:tgtEl>
                                          <p:spTgt spid="4"/>
                                        </p:tgtEl>
                                      </p:cBhvr>
                                    </p:animEffect>
                                  </p:childTnLst>
                                </p:cTn>
                              </p:par>
                              <p:par>
                                <p:cTn id="102" presetID="2" presetClass="entr" presetSubtype="2" accel="35000" fill="hold" grpId="0"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1000" fill="hold"/>
                                        <p:tgtEl>
                                          <p:spTgt spid="76"/>
                                        </p:tgtEl>
                                        <p:attrNameLst>
                                          <p:attrName>ppt_x</p:attrName>
                                        </p:attrNameLst>
                                      </p:cBhvr>
                                      <p:tavLst>
                                        <p:tav tm="0">
                                          <p:val>
                                            <p:strVal val="1+#ppt_w/2"/>
                                          </p:val>
                                        </p:tav>
                                        <p:tav tm="100000">
                                          <p:val>
                                            <p:strVal val="#ppt_x"/>
                                          </p:val>
                                        </p:tav>
                                      </p:tavLst>
                                    </p:anim>
                                    <p:anim calcmode="lin" valueType="num">
                                      <p:cBhvr additive="base">
                                        <p:cTn id="105" dur="1000" fill="hold"/>
                                        <p:tgtEl>
                                          <p:spTgt spid="76"/>
                                        </p:tgtEl>
                                        <p:attrNameLst>
                                          <p:attrName>ppt_y</p:attrName>
                                        </p:attrNameLst>
                                      </p:cBhvr>
                                      <p:tavLst>
                                        <p:tav tm="0">
                                          <p:val>
                                            <p:strVal val="#ppt_y"/>
                                          </p:val>
                                        </p:tav>
                                        <p:tav tm="100000">
                                          <p:val>
                                            <p:strVal val="#ppt_y"/>
                                          </p:val>
                                        </p:tav>
                                      </p:tavLst>
                                    </p:anim>
                                  </p:childTnLst>
                                </p:cTn>
                              </p:par>
                              <p:par>
                                <p:cTn id="106" presetID="2" presetClass="entr" presetSubtype="2" accel="35000" fill="hold" grpId="0" nodeType="withEffect">
                                  <p:stCondLst>
                                    <p:cond delay="0"/>
                                  </p:stCondLst>
                                  <p:childTnLst>
                                    <p:set>
                                      <p:cBhvr>
                                        <p:cTn id="107" dur="1" fill="hold">
                                          <p:stCondLst>
                                            <p:cond delay="0"/>
                                          </p:stCondLst>
                                        </p:cTn>
                                        <p:tgtEl>
                                          <p:spTgt spid="78"/>
                                        </p:tgtEl>
                                        <p:attrNameLst>
                                          <p:attrName>style.visibility</p:attrName>
                                        </p:attrNameLst>
                                      </p:cBhvr>
                                      <p:to>
                                        <p:strVal val="visible"/>
                                      </p:to>
                                    </p:set>
                                    <p:anim calcmode="lin" valueType="num">
                                      <p:cBhvr additive="base">
                                        <p:cTn id="108" dur="1000" fill="hold"/>
                                        <p:tgtEl>
                                          <p:spTgt spid="78"/>
                                        </p:tgtEl>
                                        <p:attrNameLst>
                                          <p:attrName>ppt_x</p:attrName>
                                        </p:attrNameLst>
                                      </p:cBhvr>
                                      <p:tavLst>
                                        <p:tav tm="0">
                                          <p:val>
                                            <p:strVal val="1+#ppt_w/2"/>
                                          </p:val>
                                        </p:tav>
                                        <p:tav tm="100000">
                                          <p:val>
                                            <p:strVal val="#ppt_x"/>
                                          </p:val>
                                        </p:tav>
                                      </p:tavLst>
                                    </p:anim>
                                    <p:anim calcmode="lin" valueType="num">
                                      <p:cBhvr additive="base">
                                        <p:cTn id="109" dur="1000" fill="hold"/>
                                        <p:tgtEl>
                                          <p:spTgt spid="78"/>
                                        </p:tgtEl>
                                        <p:attrNameLst>
                                          <p:attrName>ppt_y</p:attrName>
                                        </p:attrNameLst>
                                      </p:cBhvr>
                                      <p:tavLst>
                                        <p:tav tm="0">
                                          <p:val>
                                            <p:strVal val="#ppt_y"/>
                                          </p:val>
                                        </p:tav>
                                        <p:tav tm="100000">
                                          <p:val>
                                            <p:strVal val="#ppt_y"/>
                                          </p:val>
                                        </p:tav>
                                      </p:tavLst>
                                    </p:anim>
                                  </p:childTnLst>
                                </p:cTn>
                              </p:par>
                              <p:par>
                                <p:cTn id="110" presetID="2" presetClass="entr" presetSubtype="2" accel="35000" fill="hold" grpId="0" nodeType="withEffect">
                                  <p:stCondLst>
                                    <p:cond delay="0"/>
                                  </p:stCondLst>
                                  <p:childTnLst>
                                    <p:set>
                                      <p:cBhvr>
                                        <p:cTn id="111" dur="1" fill="hold">
                                          <p:stCondLst>
                                            <p:cond delay="0"/>
                                          </p:stCondLst>
                                        </p:cTn>
                                        <p:tgtEl>
                                          <p:spTgt spid="79"/>
                                        </p:tgtEl>
                                        <p:attrNameLst>
                                          <p:attrName>style.visibility</p:attrName>
                                        </p:attrNameLst>
                                      </p:cBhvr>
                                      <p:to>
                                        <p:strVal val="visible"/>
                                      </p:to>
                                    </p:set>
                                    <p:anim calcmode="lin" valueType="num">
                                      <p:cBhvr additive="base">
                                        <p:cTn id="112" dur="1000" fill="hold"/>
                                        <p:tgtEl>
                                          <p:spTgt spid="79"/>
                                        </p:tgtEl>
                                        <p:attrNameLst>
                                          <p:attrName>ppt_x</p:attrName>
                                        </p:attrNameLst>
                                      </p:cBhvr>
                                      <p:tavLst>
                                        <p:tav tm="0">
                                          <p:val>
                                            <p:strVal val="1+#ppt_w/2"/>
                                          </p:val>
                                        </p:tav>
                                        <p:tav tm="100000">
                                          <p:val>
                                            <p:strVal val="#ppt_x"/>
                                          </p:val>
                                        </p:tav>
                                      </p:tavLst>
                                    </p:anim>
                                    <p:anim calcmode="lin" valueType="num">
                                      <p:cBhvr additive="base">
                                        <p:cTn id="113" dur="1000" fill="hold"/>
                                        <p:tgtEl>
                                          <p:spTgt spid="79"/>
                                        </p:tgtEl>
                                        <p:attrNameLst>
                                          <p:attrName>ppt_y</p:attrName>
                                        </p:attrNameLst>
                                      </p:cBhvr>
                                      <p:tavLst>
                                        <p:tav tm="0">
                                          <p:val>
                                            <p:strVal val="#ppt_y"/>
                                          </p:val>
                                        </p:tav>
                                        <p:tav tm="100000">
                                          <p:val>
                                            <p:strVal val="#ppt_y"/>
                                          </p:val>
                                        </p:tav>
                                      </p:tavLst>
                                    </p:anim>
                                  </p:childTnLst>
                                </p:cTn>
                              </p:par>
                              <p:par>
                                <p:cTn id="114" presetID="2" presetClass="entr" presetSubtype="2" accel="35000" fill="hold" grpId="0" nodeType="withEffect">
                                  <p:stCondLst>
                                    <p:cond delay="0"/>
                                  </p:stCondLst>
                                  <p:childTnLst>
                                    <p:set>
                                      <p:cBhvr>
                                        <p:cTn id="115" dur="1" fill="hold">
                                          <p:stCondLst>
                                            <p:cond delay="0"/>
                                          </p:stCondLst>
                                        </p:cTn>
                                        <p:tgtEl>
                                          <p:spTgt spid="77"/>
                                        </p:tgtEl>
                                        <p:attrNameLst>
                                          <p:attrName>style.visibility</p:attrName>
                                        </p:attrNameLst>
                                      </p:cBhvr>
                                      <p:to>
                                        <p:strVal val="visible"/>
                                      </p:to>
                                    </p:set>
                                    <p:anim calcmode="lin" valueType="num">
                                      <p:cBhvr additive="base">
                                        <p:cTn id="116" dur="1000" fill="hold"/>
                                        <p:tgtEl>
                                          <p:spTgt spid="77"/>
                                        </p:tgtEl>
                                        <p:attrNameLst>
                                          <p:attrName>ppt_x</p:attrName>
                                        </p:attrNameLst>
                                      </p:cBhvr>
                                      <p:tavLst>
                                        <p:tav tm="0">
                                          <p:val>
                                            <p:strVal val="1+#ppt_w/2"/>
                                          </p:val>
                                        </p:tav>
                                        <p:tav tm="100000">
                                          <p:val>
                                            <p:strVal val="#ppt_x"/>
                                          </p:val>
                                        </p:tav>
                                      </p:tavLst>
                                    </p:anim>
                                    <p:anim calcmode="lin" valueType="num">
                                      <p:cBhvr additive="base">
                                        <p:cTn id="117" dur="10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9" grpId="0"/>
      <p:bldP spid="72" grpId="0" bldLvl="0" animBg="1"/>
      <p:bldP spid="73" grpId="0" bldLvl="0" animBg="1"/>
      <p:bldP spid="74" grpId="0" bldLvl="0" animBg="1"/>
      <p:bldP spid="75" grpId="0" bldLvl="0" animBg="1"/>
      <p:bldP spid="76" grpId="0"/>
      <p:bldP spid="77" grpId="0"/>
      <p:bldP spid="78" grpId="0"/>
      <p:bldP spid="79" grpId="0"/>
      <p:bldP spid="88" grpId="0" bldLvl="0" animBg="1"/>
      <p:bldP spid="88" grpId="1" bldLvl="0" animBg="1"/>
      <p:bldP spid="88" grpId="2" bldLvl="0" animBg="1"/>
      <p:bldP spid="89" grpId="0" bldLvl="0" animBg="1"/>
      <p:bldP spid="89" grpId="1" bldLvl="0" animBg="1"/>
      <p:bldP spid="89" grpId="2" bldLvl="0" animBg="1"/>
      <p:bldP spid="90" grpId="0" bldLvl="0" animBg="1"/>
      <p:bldP spid="90" grpId="1" bldLvl="0" animBg="1"/>
      <p:bldP spid="90" grpId="2" bldLvl="0" animBg="1"/>
      <p:bldP spid="91" grpId="0" bldLvl="0" animBg="1"/>
      <p:bldP spid="91" grpId="1" bldLvl="0" animBg="1"/>
      <p:bldP spid="91" grpId="2"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p:nvPr/>
        </p:nvGrpSpPr>
        <p:grpSpPr>
          <a:xfrm>
            <a:off x="-24686" y="-70287"/>
            <a:ext cx="2871407" cy="1721287"/>
            <a:chOff x="6157655" y="2286372"/>
            <a:chExt cx="2871407" cy="1721287"/>
          </a:xfrm>
        </p:grpSpPr>
        <p:pic>
          <p:nvPicPr>
            <p:cNvPr id="36" name="图片 35"/>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37" name="矩形 36"/>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38" name="图片 37"/>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39" name="文本框 38"/>
          <p:cNvSpPr txBox="1"/>
          <p:nvPr/>
        </p:nvSpPr>
        <p:spPr>
          <a:xfrm>
            <a:off x="430286" y="528746"/>
            <a:ext cx="902811"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smtClean="0"/>
              <a:t>现状</a:t>
            </a:r>
            <a:endParaRPr lang="zh-CN" altLang="en-US" sz="2800" dirty="0"/>
          </a:p>
        </p:txBody>
      </p:sp>
      <p:sp>
        <p:nvSpPr>
          <p:cNvPr id="40" name="椭圆 39"/>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61397" y="1698882"/>
            <a:ext cx="564830" cy="56483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800" b="1" dirty="0">
                <a:solidFill>
                  <a:srgbClr val="F45921"/>
                </a:solidFill>
              </a:rPr>
              <a:t>1</a:t>
            </a:r>
            <a:endParaRPr lang="zh-CN" altLang="en-US" sz="2800" b="1" dirty="0">
              <a:solidFill>
                <a:srgbClr val="F45921"/>
              </a:solidFill>
            </a:endParaRPr>
          </a:p>
        </p:txBody>
      </p:sp>
      <p:sp>
        <p:nvSpPr>
          <p:cNvPr id="22" name="矩形 21"/>
          <p:cNvSpPr/>
          <p:nvPr/>
        </p:nvSpPr>
        <p:spPr>
          <a:xfrm>
            <a:off x="959006" y="1505330"/>
            <a:ext cx="10504448" cy="4431983"/>
          </a:xfrm>
          <a:prstGeom prst="rect">
            <a:avLst/>
          </a:prstGeom>
        </p:spPr>
        <p:txBody>
          <a:bodyPr wrap="square">
            <a:spAutoFit/>
          </a:bodyPr>
          <a:lstStyle/>
          <a:p>
            <a:pPr>
              <a:lnSpc>
                <a:spcPct val="150000"/>
              </a:lnSpc>
            </a:pPr>
            <a:r>
              <a:rPr lang="en-US" altLang="zh-CN" sz="2800" b="1" dirty="0" smtClean="0">
                <a:solidFill>
                  <a:srgbClr val="002060"/>
                </a:solidFill>
                <a:latin typeface="微软雅黑" panose="020B0503020204020204" charset="-122"/>
                <a:ea typeface="微软雅黑" panose="020B0503020204020204" charset="-122"/>
              </a:rPr>
              <a:t>“</a:t>
            </a:r>
            <a:r>
              <a:rPr lang="zh-CN" altLang="en-US" sz="2800" b="1" dirty="0" smtClean="0">
                <a:solidFill>
                  <a:srgbClr val="002060"/>
                </a:solidFill>
                <a:latin typeface="微软雅黑" panose="020B0503020204020204" charset="-122"/>
                <a:ea typeface="微软雅黑" panose="020B0503020204020204" charset="-122"/>
              </a:rPr>
              <a:t>唯物史观”教学中的理解问题</a:t>
            </a:r>
            <a:endParaRPr lang="en-US" altLang="zh-CN" sz="2800" b="1" dirty="0" smtClean="0">
              <a:solidFill>
                <a:srgbClr val="002060"/>
              </a:solidFill>
              <a:latin typeface="微软雅黑" panose="020B0503020204020204" charset="-122"/>
              <a:ea typeface="微软雅黑" panose="020B0503020204020204" charset="-122"/>
            </a:endParaRPr>
          </a:p>
          <a:p>
            <a:pPr>
              <a:lnSpc>
                <a:spcPct val="150000"/>
              </a:lnSpc>
            </a:pPr>
            <a:r>
              <a:rPr lang="zh-CN" altLang="en-US" sz="2000" b="1" dirty="0" smtClean="0">
                <a:solidFill>
                  <a:srgbClr val="002060"/>
                </a:solidFill>
                <a:latin typeface="楷体" panose="02010609060101010101" pitchFamily="49" charset="-122"/>
                <a:ea typeface="楷体" panose="02010609060101010101" pitchFamily="49" charset="-122"/>
              </a:rPr>
              <a:t>（</a:t>
            </a:r>
            <a:r>
              <a:rPr lang="en-US" altLang="zh-CN" sz="2000" b="1" dirty="0" smtClean="0">
                <a:solidFill>
                  <a:srgbClr val="002060"/>
                </a:solidFill>
                <a:latin typeface="楷体" panose="02010609060101010101" pitchFamily="49" charset="-122"/>
                <a:ea typeface="楷体" panose="02010609060101010101" pitchFamily="49" charset="-122"/>
              </a:rPr>
              <a:t>1</a:t>
            </a:r>
            <a:r>
              <a:rPr lang="zh-CN" altLang="en-US" sz="2000" b="1" dirty="0" smtClean="0">
                <a:solidFill>
                  <a:srgbClr val="002060"/>
                </a:solidFill>
                <a:latin typeface="楷体" panose="02010609060101010101" pitchFamily="49" charset="-122"/>
                <a:ea typeface="楷体" panose="02010609060101010101" pitchFamily="49" charset="-122"/>
              </a:rPr>
              <a:t>）唯物史观是一种理论性较强的历史哲学，中学生还是未成年人，没有足够的生活阅历以及知识储备，这就让他们的理解变得十分困难，</a:t>
            </a:r>
            <a:endParaRPr lang="en-US" altLang="zh-CN" sz="2000" b="1" dirty="0" smtClean="0">
              <a:solidFill>
                <a:srgbClr val="002060"/>
              </a:solidFill>
              <a:latin typeface="楷体" panose="02010609060101010101" pitchFamily="49" charset="-122"/>
              <a:ea typeface="楷体" panose="02010609060101010101" pitchFamily="49" charset="-122"/>
            </a:endParaRPr>
          </a:p>
          <a:p>
            <a:pPr>
              <a:lnSpc>
                <a:spcPct val="150000"/>
              </a:lnSpc>
            </a:pPr>
            <a:r>
              <a:rPr lang="zh-CN" altLang="en-US" sz="2000" b="1" dirty="0" smtClean="0">
                <a:solidFill>
                  <a:srgbClr val="002060"/>
                </a:solidFill>
                <a:latin typeface="楷体" panose="02010609060101010101" pitchFamily="49" charset="-122"/>
                <a:ea typeface="楷体" panose="02010609060101010101" pitchFamily="49" charset="-122"/>
              </a:rPr>
              <a:t>（</a:t>
            </a:r>
            <a:r>
              <a:rPr lang="en-US" altLang="zh-CN" sz="2000" b="1" dirty="0" smtClean="0">
                <a:solidFill>
                  <a:srgbClr val="002060"/>
                </a:solidFill>
                <a:latin typeface="楷体" panose="02010609060101010101" pitchFamily="49" charset="-122"/>
                <a:ea typeface="楷体" panose="02010609060101010101" pitchFamily="49" charset="-122"/>
              </a:rPr>
              <a:t>2</a:t>
            </a:r>
            <a:r>
              <a:rPr lang="zh-CN" altLang="en-US" sz="2000" b="1" dirty="0" smtClean="0">
                <a:solidFill>
                  <a:srgbClr val="002060"/>
                </a:solidFill>
                <a:latin typeface="楷体" panose="02010609060101010101" pitchFamily="49" charset="-122"/>
                <a:ea typeface="楷体" panose="02010609060101010101" pitchFamily="49" charset="-122"/>
              </a:rPr>
              <a:t>）教师在进行教学的过程中也常常觉得这一教学十分困难，甚至有的教师自己也不了解唯物史观，或者只对唯物史观有着表面上的粗浅认识。教师通过临时的资料搜集得到唯物史观的理论，就将这些枯燥理论直接告诉学生，然后通过学生做几道练习题来证明学生已经把握唯物史观。</a:t>
            </a:r>
            <a:endParaRPr lang="en-US" altLang="zh-CN" sz="2000" b="1" dirty="0" smtClean="0">
              <a:solidFill>
                <a:srgbClr val="002060"/>
              </a:solidFill>
              <a:latin typeface="楷体" panose="02010609060101010101" pitchFamily="49" charset="-122"/>
              <a:ea typeface="楷体" panose="02010609060101010101" pitchFamily="49" charset="-122"/>
            </a:endParaRPr>
          </a:p>
          <a:p>
            <a:pPr>
              <a:lnSpc>
                <a:spcPct val="150000"/>
              </a:lnSpc>
            </a:pPr>
            <a:r>
              <a:rPr lang="zh-CN" altLang="en-US" sz="2000" b="1" dirty="0" smtClean="0">
                <a:solidFill>
                  <a:srgbClr val="002060"/>
                </a:solidFill>
                <a:latin typeface="楷体" panose="02010609060101010101" pitchFamily="49" charset="-122"/>
                <a:ea typeface="楷体" panose="02010609060101010101" pitchFamily="49" charset="-122"/>
              </a:rPr>
              <a:t>（</a:t>
            </a:r>
            <a:r>
              <a:rPr lang="en-US" altLang="zh-CN" sz="2000" b="1" dirty="0" smtClean="0">
                <a:solidFill>
                  <a:srgbClr val="002060"/>
                </a:solidFill>
                <a:latin typeface="楷体" panose="02010609060101010101" pitchFamily="49" charset="-122"/>
                <a:ea typeface="楷体" panose="02010609060101010101" pitchFamily="49" charset="-122"/>
              </a:rPr>
              <a:t>3</a:t>
            </a:r>
            <a:r>
              <a:rPr lang="zh-CN" altLang="en-US" sz="2000" b="1" dirty="0" smtClean="0">
                <a:solidFill>
                  <a:srgbClr val="002060"/>
                </a:solidFill>
                <a:latin typeface="楷体" panose="02010609060101010101" pitchFamily="49" charset="-122"/>
                <a:ea typeface="楷体" panose="02010609060101010101" pitchFamily="49" charset="-122"/>
              </a:rPr>
              <a:t>）学生历史观的形成，不能单靠教师僵硬的灌输，而要通过他们自身的理解，彼此间的讨论，才能使他们将唯物史观内化为自己的。</a:t>
            </a:r>
            <a:endParaRPr lang="zh-CN" altLang="en-US" sz="2000" b="1" dirty="0">
              <a:solidFill>
                <a:srgbClr val="002060"/>
              </a:solidFill>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750"/>
                                        <p:tgtEl>
                                          <p:spTgt spid="40"/>
                                        </p:tgtEl>
                                      </p:cBhvr>
                                    </p:animEffect>
                                  </p:childTnLst>
                                </p:cTn>
                              </p:par>
                              <p:par>
                                <p:cTn id="14" presetID="42" presetClass="path" presetSubtype="0" decel="30000" fill="hold" grpId="1" nodeType="withEffect">
                                  <p:stCondLst>
                                    <p:cond delay="0"/>
                                  </p:stCondLst>
                                  <p:childTnLst>
                                    <p:animMotion origin="layout" path="M 8.33333E-7 -0.03981 L 8.33333E-7 0.14815 " pathEditMode="relative" rAng="0" ptsTypes="AA">
                                      <p:cBhvr>
                                        <p:cTn id="15" dur="750" spd="-100000" fill="hold"/>
                                        <p:tgtEl>
                                          <p:spTgt spid="40"/>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7 -0.03981 L 8.33333E-7 -1.48148E-6 " pathEditMode="relative" rAng="0" ptsTypes="AA">
                                      <p:cBhvr>
                                        <p:cTn id="17" dur="750" fill="hold"/>
                                        <p:tgtEl>
                                          <p:spTgt spid="40"/>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750"/>
                                        <p:tgtEl>
                                          <p:spTgt spid="41"/>
                                        </p:tgtEl>
                                      </p:cBhvr>
                                    </p:animEffect>
                                  </p:childTnLst>
                                </p:cTn>
                              </p:par>
                              <p:par>
                                <p:cTn id="21" presetID="42" presetClass="path" presetSubtype="0" decel="30000" fill="hold" grpId="1" nodeType="withEffect">
                                  <p:stCondLst>
                                    <p:cond delay="150"/>
                                  </p:stCondLst>
                                  <p:childTnLst>
                                    <p:animMotion origin="layout" path="M -3.75E-6 -0.03981 L -3.75E-6 0.14815 " pathEditMode="relative" rAng="0" ptsTypes="AA">
                                      <p:cBhvr>
                                        <p:cTn id="22" dur="750" spd="-100000" fill="hold"/>
                                        <p:tgtEl>
                                          <p:spTgt spid="41"/>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6 -0.03981 L -3.75E-6 -1.48148E-6 " pathEditMode="relative" rAng="0" ptsTypes="AA">
                                      <p:cBhvr>
                                        <p:cTn id="24" dur="750" fill="hold"/>
                                        <p:tgtEl>
                                          <p:spTgt spid="41"/>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50"/>
                                        <p:tgtEl>
                                          <p:spTgt spid="42"/>
                                        </p:tgtEl>
                                      </p:cBhvr>
                                    </p:animEffect>
                                  </p:childTnLst>
                                </p:cTn>
                              </p:par>
                              <p:par>
                                <p:cTn id="28" presetID="42" presetClass="path" presetSubtype="0" decel="30000" fill="hold" grpId="1" nodeType="withEffect">
                                  <p:stCondLst>
                                    <p:cond delay="300"/>
                                  </p:stCondLst>
                                  <p:childTnLst>
                                    <p:animMotion origin="layout" path="M 3.79265E-6 2.59259E-6 L 3.79265E-6 0.18796 " pathEditMode="relative" rAng="0" ptsTypes="AA">
                                      <p:cBhvr>
                                        <p:cTn id="29" dur="750" spd="-100000" fill="hold"/>
                                        <p:tgtEl>
                                          <p:spTgt spid="42"/>
                                        </p:tgtEl>
                                        <p:attrNameLst>
                                          <p:attrName>ppt_x</p:attrName>
                                          <p:attrName>ppt_y</p:attrName>
                                        </p:attrNameLst>
                                      </p:cBhvr>
                                      <p:rCtr x="0" y="94"/>
                                    </p:animMotion>
                                  </p:childTnLst>
                                </p:cTn>
                              </p:par>
                              <p:par>
                                <p:cTn id="30" presetID="42" presetClass="path" presetSubtype="0" accel="30000" decel="30000" fill="hold" grpId="2" nodeType="withEffect">
                                  <p:stCondLst>
                                    <p:cond delay="1150"/>
                                  </p:stCondLst>
                                  <p:childTnLst>
                                    <p:animMotion origin="layout" path="M 1.66667E-6 -0.03981 L 1.66667E-6 -1.48148E-6 " pathEditMode="relative" rAng="0" ptsTypes="AA">
                                      <p:cBhvr>
                                        <p:cTn id="31" dur="750" fill="hold"/>
                                        <p:tgtEl>
                                          <p:spTgt spid="42"/>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750"/>
                                        <p:tgtEl>
                                          <p:spTgt spid="43"/>
                                        </p:tgtEl>
                                      </p:cBhvr>
                                    </p:animEffect>
                                  </p:childTnLst>
                                </p:cTn>
                              </p:par>
                              <p:par>
                                <p:cTn id="35" presetID="42" presetClass="path" presetSubtype="0" decel="30000" fill="hold" grpId="1" nodeType="withEffect">
                                  <p:stCondLst>
                                    <p:cond delay="450"/>
                                  </p:stCondLst>
                                  <p:childTnLst>
                                    <p:animMotion origin="layout" path="M -2.91667E-6 -0.03981 L -2.91667E-6 0.14815 " pathEditMode="relative" rAng="0" ptsTypes="AA">
                                      <p:cBhvr>
                                        <p:cTn id="36" dur="750" spd="-100000" fill="hold"/>
                                        <p:tgtEl>
                                          <p:spTgt spid="43"/>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6 -0.03981 L -2.91667E-6 -1.48148E-6 " pathEditMode="relative" rAng="0" ptsTypes="AA">
                                      <p:cBhvr>
                                        <p:cTn id="38" dur="750" fill="hold"/>
                                        <p:tgtEl>
                                          <p:spTgt spid="43"/>
                                        </p:tgtEl>
                                        <p:attrNameLst>
                                          <p:attrName>ppt_x</p:attrName>
                                          <p:attrName>ppt_y</p:attrName>
                                        </p:attrNameLst>
                                      </p:cBhvr>
                                      <p:rCtr x="0" y="1991"/>
                                    </p:animMotion>
                                  </p:childTnLst>
                                </p:cTn>
                              </p:par>
                              <p:par>
                                <p:cTn id="39" presetID="53" presetClass="entr" presetSubtype="528"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anim calcmode="lin" valueType="num">
                                      <p:cBhvr>
                                        <p:cTn id="44" dur="500" fill="hold"/>
                                        <p:tgtEl>
                                          <p:spTgt spid="67"/>
                                        </p:tgtEl>
                                        <p:attrNameLst>
                                          <p:attrName>ppt_x</p:attrName>
                                        </p:attrNameLst>
                                      </p:cBhvr>
                                      <p:tavLst>
                                        <p:tav tm="0">
                                          <p:val>
                                            <p:fltVal val="0.5"/>
                                          </p:val>
                                        </p:tav>
                                        <p:tav tm="100000">
                                          <p:val>
                                            <p:strVal val="#ppt_x"/>
                                          </p:val>
                                        </p:tav>
                                      </p:tavLst>
                                    </p:anim>
                                    <p:anim calcmode="lin" valueType="num">
                                      <p:cBhvr>
                                        <p:cTn id="45" dur="500" fill="hold"/>
                                        <p:tgtEl>
                                          <p:spTgt spid="67"/>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animBg="1"/>
      <p:bldP spid="40" grpId="1" bldLvl="0" animBg="1"/>
      <p:bldP spid="40" grpId="2" bldLvl="0" animBg="1"/>
      <p:bldP spid="41" grpId="0" bldLvl="0" animBg="1"/>
      <p:bldP spid="41" grpId="1" bldLvl="0" animBg="1"/>
      <p:bldP spid="41" grpId="2" bldLvl="0" animBg="1"/>
      <p:bldP spid="42" grpId="0" bldLvl="0" animBg="1"/>
      <p:bldP spid="42" grpId="1" bldLvl="0" animBg="1"/>
      <p:bldP spid="42" grpId="2" bldLvl="0" animBg="1"/>
      <p:bldP spid="43" grpId="0" bldLvl="0" animBg="1"/>
      <p:bldP spid="43" grpId="1" bldLvl="0" animBg="1"/>
      <p:bldP spid="43" grpId="2" bldLvl="0" animBg="1"/>
      <p:bldP spid="67" grpId="0" bldLvl="0" animBg="1"/>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4686" y="-70287"/>
            <a:ext cx="2871407" cy="1721287"/>
            <a:chOff x="6157655" y="2286372"/>
            <a:chExt cx="2871407" cy="1721287"/>
          </a:xfrm>
        </p:grpSpPr>
        <p:pic>
          <p:nvPicPr>
            <p:cNvPr id="36" name="图片 35"/>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37" name="矩形 36"/>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38" name="图片 37"/>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39" name="文本框 38"/>
          <p:cNvSpPr txBox="1"/>
          <p:nvPr/>
        </p:nvSpPr>
        <p:spPr>
          <a:xfrm>
            <a:off x="430286" y="528746"/>
            <a:ext cx="902811"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smtClean="0"/>
              <a:t>现状</a:t>
            </a:r>
            <a:endParaRPr lang="zh-CN" altLang="en-US" sz="2800" dirty="0"/>
          </a:p>
        </p:txBody>
      </p:sp>
      <p:sp>
        <p:nvSpPr>
          <p:cNvPr id="40" name="椭圆 39"/>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672909" y="1587370"/>
            <a:ext cx="564830" cy="56483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800" b="1" dirty="0" smtClean="0">
                <a:solidFill>
                  <a:srgbClr val="F45921"/>
                </a:solidFill>
              </a:rPr>
              <a:t>2</a:t>
            </a:r>
            <a:endParaRPr lang="zh-CN" altLang="en-US" sz="2800" b="1" dirty="0">
              <a:solidFill>
                <a:srgbClr val="F45921"/>
              </a:solidFill>
            </a:endParaRPr>
          </a:p>
        </p:txBody>
      </p:sp>
      <p:sp>
        <p:nvSpPr>
          <p:cNvPr id="22" name="矩形 21"/>
          <p:cNvSpPr/>
          <p:nvPr/>
        </p:nvSpPr>
        <p:spPr>
          <a:xfrm>
            <a:off x="1059367" y="1494178"/>
            <a:ext cx="10504448" cy="4431983"/>
          </a:xfrm>
          <a:prstGeom prst="rect">
            <a:avLst/>
          </a:prstGeom>
        </p:spPr>
        <p:txBody>
          <a:bodyPr wrap="square">
            <a:spAutoFit/>
          </a:bodyPr>
          <a:lstStyle/>
          <a:p>
            <a:pPr>
              <a:lnSpc>
                <a:spcPct val="150000"/>
              </a:lnSpc>
            </a:pPr>
            <a:r>
              <a:rPr lang="en-US" altLang="zh-CN" sz="2800" b="1" dirty="0" smtClean="0">
                <a:solidFill>
                  <a:srgbClr val="002060"/>
                </a:solidFill>
                <a:latin typeface="微软雅黑" panose="020B0503020204020204" charset="-122"/>
                <a:ea typeface="微软雅黑" panose="020B0503020204020204" charset="-122"/>
              </a:rPr>
              <a:t>“</a:t>
            </a:r>
            <a:r>
              <a:rPr lang="zh-CN" altLang="en-US" sz="2800" b="1" dirty="0" smtClean="0">
                <a:solidFill>
                  <a:srgbClr val="002060"/>
                </a:solidFill>
                <a:latin typeface="微软雅黑" panose="020B0503020204020204" charset="-122"/>
                <a:ea typeface="微软雅黑" panose="020B0503020204020204" charset="-122"/>
              </a:rPr>
              <a:t>唯物史观”教学的形式呆板</a:t>
            </a:r>
            <a:endParaRPr lang="en-US" altLang="zh-CN" sz="2800" b="1" dirty="0" smtClean="0">
              <a:solidFill>
                <a:srgbClr val="002060"/>
              </a:solidFill>
              <a:latin typeface="微软雅黑" panose="020B0503020204020204" charset="-122"/>
              <a:ea typeface="微软雅黑" panose="020B0503020204020204" charset="-122"/>
            </a:endParaRPr>
          </a:p>
          <a:p>
            <a:pPr>
              <a:lnSpc>
                <a:spcPct val="150000"/>
              </a:lnSpc>
            </a:pPr>
            <a:r>
              <a:rPr lang="zh-CN" altLang="en-US" sz="2000" b="1" dirty="0" smtClean="0">
                <a:solidFill>
                  <a:srgbClr val="002060"/>
                </a:solidFill>
                <a:latin typeface="楷体" panose="02010609060101010101" pitchFamily="49" charset="-122"/>
                <a:ea typeface="楷体" panose="02010609060101010101" pitchFamily="49" charset="-122"/>
              </a:rPr>
              <a:t>    唯物史观这一历史观点是比较抽象的，教师在教学的时候经常觉得无从下手、无处着力，很多时候采取了生搬硬套的方式。</a:t>
            </a:r>
            <a:endParaRPr lang="en-US" altLang="zh-CN" sz="2000" b="1" dirty="0" smtClean="0">
              <a:solidFill>
                <a:srgbClr val="002060"/>
              </a:solidFill>
              <a:latin typeface="楷体" panose="02010609060101010101" pitchFamily="49" charset="-122"/>
              <a:ea typeface="楷体" panose="02010609060101010101" pitchFamily="49" charset="-122"/>
            </a:endParaRPr>
          </a:p>
          <a:p>
            <a:pPr>
              <a:lnSpc>
                <a:spcPct val="150000"/>
              </a:lnSpc>
            </a:pPr>
            <a:r>
              <a:rPr lang="en-US" altLang="zh-CN" sz="2000" b="1" dirty="0" smtClean="0">
                <a:solidFill>
                  <a:srgbClr val="002060"/>
                </a:solidFill>
                <a:latin typeface="楷体" panose="02010609060101010101" pitchFamily="49" charset="-122"/>
                <a:ea typeface="楷体" panose="02010609060101010101" pitchFamily="49" charset="-122"/>
              </a:rPr>
              <a:t>    </a:t>
            </a:r>
            <a:r>
              <a:rPr lang="zh-CN" altLang="en-US" sz="2000" b="1" dirty="0" smtClean="0">
                <a:solidFill>
                  <a:srgbClr val="002060"/>
                </a:solidFill>
                <a:latin typeface="楷体" panose="02010609060101010101" pitchFamily="49" charset="-122"/>
                <a:ea typeface="楷体" panose="02010609060101010101" pitchFamily="49" charset="-122"/>
              </a:rPr>
              <a:t>通常情况下，大部分的老师将“生产力决定生产关系”、“ 经济基础决定上层建筑”挂在嘴边，好像那是不用证明的公理，在讨论问题之前就已经把唯物史观作为预设前提</a:t>
            </a:r>
            <a:r>
              <a:rPr lang="en-US" altLang="zh-CN" sz="2000" b="1" dirty="0" smtClean="0">
                <a:solidFill>
                  <a:srgbClr val="002060"/>
                </a:solidFill>
                <a:latin typeface="楷体" panose="02010609060101010101" pitchFamily="49" charset="-122"/>
                <a:ea typeface="楷体" panose="02010609060101010101" pitchFamily="49" charset="-122"/>
              </a:rPr>
              <a:t>,</a:t>
            </a:r>
            <a:r>
              <a:rPr lang="zh-CN" altLang="en-US" sz="2000" b="1" dirty="0" smtClean="0">
                <a:solidFill>
                  <a:srgbClr val="002060"/>
                </a:solidFill>
                <a:latin typeface="楷体" panose="02010609060101010101" pitchFamily="49" charset="-122"/>
                <a:ea typeface="楷体" panose="02010609060101010101" pitchFamily="49" charset="-122"/>
              </a:rPr>
              <a:t>不是从历史事实中论证，而是用历史事实去套用“唯物史观公式”。例如， 在认识历史人物的作用时，“时势造英雄” 的观点将复杂的历史运动简单化、教条化</a:t>
            </a:r>
            <a:r>
              <a:rPr lang="en-US" altLang="zh-CN" sz="2000" b="1" dirty="0" smtClean="0">
                <a:solidFill>
                  <a:srgbClr val="002060"/>
                </a:solidFill>
                <a:latin typeface="楷体" panose="02010609060101010101" pitchFamily="49" charset="-122"/>
                <a:ea typeface="楷体" panose="02010609060101010101" pitchFamily="49" charset="-122"/>
              </a:rPr>
              <a:t>(</a:t>
            </a:r>
            <a:r>
              <a:rPr lang="zh-CN" altLang="en-US" sz="2000" b="1" dirty="0" smtClean="0">
                <a:solidFill>
                  <a:srgbClr val="002060"/>
                </a:solidFill>
                <a:latin typeface="楷体" panose="02010609060101010101" pitchFamily="49" charset="-122"/>
                <a:ea typeface="楷体" panose="02010609060101010101" pitchFamily="49" charset="-122"/>
              </a:rPr>
              <a:t>如对刘邦建立汉朝必然性的解释</a:t>
            </a:r>
            <a:r>
              <a:rPr lang="en-US" altLang="zh-CN" sz="2000" b="1" dirty="0" smtClean="0">
                <a:solidFill>
                  <a:srgbClr val="002060"/>
                </a:solidFill>
                <a:latin typeface="楷体" panose="02010609060101010101" pitchFamily="49" charset="-122"/>
                <a:ea typeface="楷体" panose="02010609060101010101" pitchFamily="49" charset="-122"/>
              </a:rPr>
              <a:t>)</a:t>
            </a:r>
            <a:r>
              <a:rPr lang="zh-CN" altLang="en-US" sz="2000" b="1" dirty="0" smtClean="0">
                <a:solidFill>
                  <a:srgbClr val="002060"/>
                </a:solidFill>
                <a:latin typeface="楷体" panose="02010609060101010101" pitchFamily="49" charset="-122"/>
                <a:ea typeface="楷体" panose="02010609060101010101" pitchFamily="49" charset="-122"/>
              </a:rPr>
              <a:t>，不是把某些历史伟人及其活动与当时的历史相结合，回到特定的历史背景去精确分析各种可能性，而是僵硬地和机械地用唯物史观的基本观点来预先解决所有一切问题。</a:t>
            </a:r>
            <a:endParaRPr lang="zh-CN" altLang="en-US" sz="2000" b="1" dirty="0">
              <a:solidFill>
                <a:srgbClr val="002060"/>
              </a:solidFill>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750"/>
                                        <p:tgtEl>
                                          <p:spTgt spid="40"/>
                                        </p:tgtEl>
                                      </p:cBhvr>
                                    </p:animEffect>
                                  </p:childTnLst>
                                </p:cTn>
                              </p:par>
                              <p:par>
                                <p:cTn id="14" presetID="42" presetClass="path" presetSubtype="0" decel="30000" fill="hold" grpId="1" nodeType="withEffect">
                                  <p:stCondLst>
                                    <p:cond delay="0"/>
                                  </p:stCondLst>
                                  <p:childTnLst>
                                    <p:animMotion origin="layout" path="M 8.33333E-7 -0.03981 L 8.33333E-7 0.14815 " pathEditMode="relative" rAng="0" ptsTypes="AA">
                                      <p:cBhvr>
                                        <p:cTn id="15" dur="750" spd="-100000" fill="hold"/>
                                        <p:tgtEl>
                                          <p:spTgt spid="40"/>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7 -0.03981 L 8.33333E-7 -1.48148E-6 " pathEditMode="relative" rAng="0" ptsTypes="AA">
                                      <p:cBhvr>
                                        <p:cTn id="17" dur="750" fill="hold"/>
                                        <p:tgtEl>
                                          <p:spTgt spid="40"/>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750"/>
                                        <p:tgtEl>
                                          <p:spTgt spid="41"/>
                                        </p:tgtEl>
                                      </p:cBhvr>
                                    </p:animEffect>
                                  </p:childTnLst>
                                </p:cTn>
                              </p:par>
                              <p:par>
                                <p:cTn id="21" presetID="42" presetClass="path" presetSubtype="0" decel="30000" fill="hold" grpId="1" nodeType="withEffect">
                                  <p:stCondLst>
                                    <p:cond delay="150"/>
                                  </p:stCondLst>
                                  <p:childTnLst>
                                    <p:animMotion origin="layout" path="M -3.75E-6 -0.03981 L -3.75E-6 0.14815 " pathEditMode="relative" rAng="0" ptsTypes="AA">
                                      <p:cBhvr>
                                        <p:cTn id="22" dur="750" spd="-100000" fill="hold"/>
                                        <p:tgtEl>
                                          <p:spTgt spid="41"/>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6 -0.03981 L -3.75E-6 -1.48148E-6 " pathEditMode="relative" rAng="0" ptsTypes="AA">
                                      <p:cBhvr>
                                        <p:cTn id="24" dur="750" fill="hold"/>
                                        <p:tgtEl>
                                          <p:spTgt spid="41"/>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50"/>
                                        <p:tgtEl>
                                          <p:spTgt spid="42"/>
                                        </p:tgtEl>
                                      </p:cBhvr>
                                    </p:animEffect>
                                  </p:childTnLst>
                                </p:cTn>
                              </p:par>
                              <p:par>
                                <p:cTn id="28" presetID="42" presetClass="path" presetSubtype="0" decel="30000" fill="hold" grpId="1" nodeType="withEffect">
                                  <p:stCondLst>
                                    <p:cond delay="300"/>
                                  </p:stCondLst>
                                  <p:childTnLst>
                                    <p:animMotion origin="layout" path="M 1.66667E-6 -0.03981 L 1.66667E-6 0.14815 " pathEditMode="relative" rAng="0" ptsTypes="AA">
                                      <p:cBhvr>
                                        <p:cTn id="29" dur="750" spd="-100000" fill="hold"/>
                                        <p:tgtEl>
                                          <p:spTgt spid="42"/>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6 -0.03981 L 1.66667E-6 -1.48148E-6 " pathEditMode="relative" rAng="0" ptsTypes="AA">
                                      <p:cBhvr>
                                        <p:cTn id="31" dur="750" fill="hold"/>
                                        <p:tgtEl>
                                          <p:spTgt spid="42"/>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750"/>
                                        <p:tgtEl>
                                          <p:spTgt spid="43"/>
                                        </p:tgtEl>
                                      </p:cBhvr>
                                    </p:animEffect>
                                  </p:childTnLst>
                                </p:cTn>
                              </p:par>
                              <p:par>
                                <p:cTn id="35" presetID="42" presetClass="path" presetSubtype="0" decel="30000" fill="hold" grpId="1" nodeType="withEffect">
                                  <p:stCondLst>
                                    <p:cond delay="450"/>
                                  </p:stCondLst>
                                  <p:childTnLst>
                                    <p:animMotion origin="layout" path="M -2.91667E-6 -0.03981 L -2.91667E-6 0.14815 " pathEditMode="relative" rAng="0" ptsTypes="AA">
                                      <p:cBhvr>
                                        <p:cTn id="36" dur="750" spd="-100000" fill="hold"/>
                                        <p:tgtEl>
                                          <p:spTgt spid="43"/>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6 -0.03981 L -2.91667E-6 -1.48148E-6 " pathEditMode="relative" rAng="0" ptsTypes="AA">
                                      <p:cBhvr>
                                        <p:cTn id="38" dur="750" fill="hold"/>
                                        <p:tgtEl>
                                          <p:spTgt spid="43"/>
                                        </p:tgtEl>
                                        <p:attrNameLst>
                                          <p:attrName>ppt_x</p:attrName>
                                          <p:attrName>ppt_y</p:attrName>
                                        </p:attrNameLst>
                                      </p:cBhvr>
                                      <p:rCtr x="0" y="1991"/>
                                    </p:animMotion>
                                  </p:childTnLst>
                                </p:cTn>
                              </p:par>
                              <p:par>
                                <p:cTn id="39" presetID="53" presetClass="entr" presetSubtype="528"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anim calcmode="lin" valueType="num">
                                      <p:cBhvr>
                                        <p:cTn id="44" dur="500" fill="hold"/>
                                        <p:tgtEl>
                                          <p:spTgt spid="67"/>
                                        </p:tgtEl>
                                        <p:attrNameLst>
                                          <p:attrName>ppt_x</p:attrName>
                                        </p:attrNameLst>
                                      </p:cBhvr>
                                      <p:tavLst>
                                        <p:tav tm="0">
                                          <p:val>
                                            <p:fltVal val="0.5"/>
                                          </p:val>
                                        </p:tav>
                                        <p:tav tm="100000">
                                          <p:val>
                                            <p:strVal val="#ppt_x"/>
                                          </p:val>
                                        </p:tav>
                                      </p:tavLst>
                                    </p:anim>
                                    <p:anim calcmode="lin" valueType="num">
                                      <p:cBhvr>
                                        <p:cTn id="45" dur="500" fill="hold"/>
                                        <p:tgtEl>
                                          <p:spTgt spid="67"/>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animBg="1"/>
      <p:bldP spid="40" grpId="1" bldLvl="0" animBg="1"/>
      <p:bldP spid="40" grpId="2" bldLvl="0" animBg="1"/>
      <p:bldP spid="41" grpId="0" bldLvl="0" animBg="1"/>
      <p:bldP spid="41" grpId="1" bldLvl="0" animBg="1"/>
      <p:bldP spid="41" grpId="2" bldLvl="0" animBg="1"/>
      <p:bldP spid="42" grpId="0" bldLvl="0" animBg="1"/>
      <p:bldP spid="42" grpId="1" bldLvl="0" animBg="1"/>
      <p:bldP spid="42" grpId="2" bldLvl="0" animBg="1"/>
      <p:bldP spid="43" grpId="0" bldLvl="0" animBg="1"/>
      <p:bldP spid="43" grpId="1" bldLvl="0" animBg="1"/>
      <p:bldP spid="43" grpId="2" bldLvl="0" animBg="1"/>
      <p:bldP spid="67" grpId="0" bldLvl="0" animBg="1"/>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p:nvPr/>
        </p:nvGrpSpPr>
        <p:grpSpPr>
          <a:xfrm>
            <a:off x="-24686" y="-70287"/>
            <a:ext cx="2871407" cy="1721287"/>
            <a:chOff x="6157655" y="2286372"/>
            <a:chExt cx="2871407" cy="1721287"/>
          </a:xfrm>
        </p:grpSpPr>
        <p:pic>
          <p:nvPicPr>
            <p:cNvPr id="36" name="图片 35"/>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37" name="矩形 36"/>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38" name="图片 37"/>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39" name="文本框 38"/>
          <p:cNvSpPr txBox="1"/>
          <p:nvPr/>
        </p:nvSpPr>
        <p:spPr>
          <a:xfrm>
            <a:off x="430286" y="528746"/>
            <a:ext cx="902811"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smtClean="0"/>
              <a:t>现状</a:t>
            </a:r>
            <a:endParaRPr lang="zh-CN" altLang="en-US" sz="2800" dirty="0"/>
          </a:p>
        </p:txBody>
      </p:sp>
      <p:sp>
        <p:nvSpPr>
          <p:cNvPr id="40" name="椭圆 39"/>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1110063" y="1772565"/>
            <a:ext cx="564830" cy="56483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800" b="1" dirty="0">
                <a:solidFill>
                  <a:srgbClr val="F45921"/>
                </a:solidFill>
              </a:rPr>
              <a:t>3</a:t>
            </a:r>
            <a:endParaRPr lang="zh-CN" altLang="en-US" sz="2800" b="1" dirty="0">
              <a:solidFill>
                <a:srgbClr val="F45921"/>
              </a:solidFill>
            </a:endParaRPr>
          </a:p>
        </p:txBody>
      </p:sp>
      <p:sp>
        <p:nvSpPr>
          <p:cNvPr id="22" name="矩形 21"/>
          <p:cNvSpPr/>
          <p:nvPr/>
        </p:nvSpPr>
        <p:spPr>
          <a:xfrm>
            <a:off x="1727819" y="1683751"/>
            <a:ext cx="9724483" cy="3970318"/>
          </a:xfrm>
          <a:prstGeom prst="rect">
            <a:avLst/>
          </a:prstGeom>
        </p:spPr>
        <p:txBody>
          <a:bodyPr wrap="square">
            <a:spAutoFit/>
          </a:bodyPr>
          <a:lstStyle/>
          <a:p>
            <a:pPr>
              <a:lnSpc>
                <a:spcPct val="150000"/>
              </a:lnSpc>
            </a:pPr>
            <a:r>
              <a:rPr lang="zh-CN" altLang="en-US" sz="2800" b="1" dirty="0" smtClean="0">
                <a:solidFill>
                  <a:srgbClr val="002060"/>
                </a:solidFill>
                <a:latin typeface="微软雅黑" panose="020B0503020204020204" charset="-122"/>
                <a:ea typeface="微软雅黑" panose="020B0503020204020204" charset="-122"/>
              </a:rPr>
              <a:t>运用中死搬硬套</a:t>
            </a:r>
            <a:endParaRPr lang="en-US" altLang="zh-CN" sz="2800" b="1" dirty="0" smtClean="0">
              <a:solidFill>
                <a:srgbClr val="002060"/>
              </a:solidFill>
              <a:latin typeface="微软雅黑" panose="020B0503020204020204" charset="-122"/>
              <a:ea typeface="微软雅黑" panose="020B0503020204020204" charset="-122"/>
            </a:endParaRPr>
          </a:p>
          <a:p>
            <a:pPr>
              <a:lnSpc>
                <a:spcPct val="150000"/>
              </a:lnSpc>
            </a:pPr>
            <a:r>
              <a:rPr lang="zh-CN" altLang="en-US" sz="2800" b="1" dirty="0" smtClean="0">
                <a:solidFill>
                  <a:srgbClr val="002060"/>
                </a:solidFill>
                <a:latin typeface="楷体" panose="02010609060101010101" pitchFamily="49" charset="-122"/>
                <a:ea typeface="楷体" panose="02010609060101010101" pitchFamily="49" charset="-122"/>
              </a:rPr>
              <a:t>在平时的练习和考试中，许多同学不做过多的思考，死搬硬套，不会透过现象看本质，只看到一些皮毛，然后就很快冒然得出一个结论，结果导致不能正确的评价一个历史人物和历史事件。</a:t>
            </a:r>
            <a:endParaRPr lang="en-US" altLang="zh-CN" sz="2800" b="1" dirty="0" smtClean="0">
              <a:solidFill>
                <a:srgbClr val="002060"/>
              </a:solidFill>
              <a:latin typeface="楷体" panose="02010609060101010101" pitchFamily="49" charset="-122"/>
              <a:ea typeface="楷体" panose="02010609060101010101" pitchFamily="49" charset="-122"/>
            </a:endParaRPr>
          </a:p>
          <a:p>
            <a:pPr>
              <a:lnSpc>
                <a:spcPct val="150000"/>
              </a:lnSpc>
            </a:pPr>
            <a:endParaRPr lang="zh-CN" altLang="en-US" sz="2800" b="1" dirty="0">
              <a:solidFill>
                <a:srgbClr val="002060"/>
              </a:solidFill>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750"/>
                                        <p:tgtEl>
                                          <p:spTgt spid="40"/>
                                        </p:tgtEl>
                                      </p:cBhvr>
                                    </p:animEffect>
                                  </p:childTnLst>
                                </p:cTn>
                              </p:par>
                              <p:par>
                                <p:cTn id="14" presetID="42" presetClass="path" presetSubtype="0" decel="30000" fill="hold" grpId="1" nodeType="withEffect">
                                  <p:stCondLst>
                                    <p:cond delay="0"/>
                                  </p:stCondLst>
                                  <p:childTnLst>
                                    <p:animMotion origin="layout" path="M 8.33333E-7 -0.03981 L 8.33333E-7 0.14815 " pathEditMode="relative" rAng="0" ptsTypes="AA">
                                      <p:cBhvr>
                                        <p:cTn id="15" dur="750" spd="-100000" fill="hold"/>
                                        <p:tgtEl>
                                          <p:spTgt spid="40"/>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7 -0.03981 L 8.33333E-7 -1.48148E-6 " pathEditMode="relative" rAng="0" ptsTypes="AA">
                                      <p:cBhvr>
                                        <p:cTn id="17" dur="750" fill="hold"/>
                                        <p:tgtEl>
                                          <p:spTgt spid="40"/>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750"/>
                                        <p:tgtEl>
                                          <p:spTgt spid="41"/>
                                        </p:tgtEl>
                                      </p:cBhvr>
                                    </p:animEffect>
                                  </p:childTnLst>
                                </p:cTn>
                              </p:par>
                              <p:par>
                                <p:cTn id="21" presetID="42" presetClass="path" presetSubtype="0" decel="30000" fill="hold" grpId="1" nodeType="withEffect">
                                  <p:stCondLst>
                                    <p:cond delay="150"/>
                                  </p:stCondLst>
                                  <p:childTnLst>
                                    <p:animMotion origin="layout" path="M -3.75E-6 -0.03981 L -3.75E-6 0.14815 " pathEditMode="relative" rAng="0" ptsTypes="AA">
                                      <p:cBhvr>
                                        <p:cTn id="22" dur="750" spd="-100000" fill="hold"/>
                                        <p:tgtEl>
                                          <p:spTgt spid="41"/>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6 -0.03981 L -3.75E-6 -1.48148E-6 " pathEditMode="relative" rAng="0" ptsTypes="AA">
                                      <p:cBhvr>
                                        <p:cTn id="24" dur="750" fill="hold"/>
                                        <p:tgtEl>
                                          <p:spTgt spid="41"/>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50"/>
                                        <p:tgtEl>
                                          <p:spTgt spid="42"/>
                                        </p:tgtEl>
                                      </p:cBhvr>
                                    </p:animEffect>
                                  </p:childTnLst>
                                </p:cTn>
                              </p:par>
                              <p:par>
                                <p:cTn id="28" presetID="42" presetClass="path" presetSubtype="0" decel="30000" fill="hold" grpId="1" nodeType="withEffect">
                                  <p:stCondLst>
                                    <p:cond delay="300"/>
                                  </p:stCondLst>
                                  <p:childTnLst>
                                    <p:animMotion origin="layout" path="M 1.66667E-6 -0.03981 L 1.66667E-6 0.14815 " pathEditMode="relative" rAng="0" ptsTypes="AA">
                                      <p:cBhvr>
                                        <p:cTn id="29" dur="750" spd="-100000" fill="hold"/>
                                        <p:tgtEl>
                                          <p:spTgt spid="42"/>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6 -0.03981 L 1.66667E-6 -1.48148E-6 " pathEditMode="relative" rAng="0" ptsTypes="AA">
                                      <p:cBhvr>
                                        <p:cTn id="31" dur="750" fill="hold"/>
                                        <p:tgtEl>
                                          <p:spTgt spid="42"/>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750"/>
                                        <p:tgtEl>
                                          <p:spTgt spid="43"/>
                                        </p:tgtEl>
                                      </p:cBhvr>
                                    </p:animEffect>
                                  </p:childTnLst>
                                </p:cTn>
                              </p:par>
                              <p:par>
                                <p:cTn id="35" presetID="42" presetClass="path" presetSubtype="0" decel="30000" fill="hold" grpId="1" nodeType="withEffect">
                                  <p:stCondLst>
                                    <p:cond delay="450"/>
                                  </p:stCondLst>
                                  <p:childTnLst>
                                    <p:animMotion origin="layout" path="M -2.91667E-6 -0.03981 L -2.91667E-6 0.14815 " pathEditMode="relative" rAng="0" ptsTypes="AA">
                                      <p:cBhvr>
                                        <p:cTn id="36" dur="750" spd="-100000" fill="hold"/>
                                        <p:tgtEl>
                                          <p:spTgt spid="43"/>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6 -0.03981 L -2.91667E-6 -1.48148E-6 " pathEditMode="relative" rAng="0" ptsTypes="AA">
                                      <p:cBhvr>
                                        <p:cTn id="38" dur="750" fill="hold"/>
                                        <p:tgtEl>
                                          <p:spTgt spid="43"/>
                                        </p:tgtEl>
                                        <p:attrNameLst>
                                          <p:attrName>ppt_x</p:attrName>
                                          <p:attrName>ppt_y</p:attrName>
                                        </p:attrNameLst>
                                      </p:cBhvr>
                                      <p:rCtr x="0" y="1991"/>
                                    </p:animMotion>
                                  </p:childTnLst>
                                </p:cTn>
                              </p:par>
                              <p:par>
                                <p:cTn id="39" presetID="53" presetClass="entr" presetSubtype="528"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anim calcmode="lin" valueType="num">
                                      <p:cBhvr>
                                        <p:cTn id="44" dur="500" fill="hold"/>
                                        <p:tgtEl>
                                          <p:spTgt spid="68"/>
                                        </p:tgtEl>
                                        <p:attrNameLst>
                                          <p:attrName>ppt_x</p:attrName>
                                        </p:attrNameLst>
                                      </p:cBhvr>
                                      <p:tavLst>
                                        <p:tav tm="0">
                                          <p:val>
                                            <p:fltVal val="0.5"/>
                                          </p:val>
                                        </p:tav>
                                        <p:tav tm="100000">
                                          <p:val>
                                            <p:strVal val="#ppt_x"/>
                                          </p:val>
                                        </p:tav>
                                      </p:tavLst>
                                    </p:anim>
                                    <p:anim calcmode="lin" valueType="num">
                                      <p:cBhvr>
                                        <p:cTn id="45" dur="500" fill="hold"/>
                                        <p:tgtEl>
                                          <p:spTgt spid="68"/>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animBg="1"/>
      <p:bldP spid="40" grpId="1" bldLvl="0" animBg="1"/>
      <p:bldP spid="40" grpId="2" bldLvl="0" animBg="1"/>
      <p:bldP spid="41" grpId="0" bldLvl="0" animBg="1"/>
      <p:bldP spid="41" grpId="1" bldLvl="0" animBg="1"/>
      <p:bldP spid="41" grpId="2" bldLvl="0" animBg="1"/>
      <p:bldP spid="42" grpId="0" bldLvl="0" animBg="1"/>
      <p:bldP spid="42" grpId="1" bldLvl="0" animBg="1"/>
      <p:bldP spid="42" grpId="2" bldLvl="0" animBg="1"/>
      <p:bldP spid="43" grpId="0" bldLvl="0" animBg="1"/>
      <p:bldP spid="43" grpId="1" bldLvl="0" animBg="1"/>
      <p:bldP spid="43" grpId="2" bldLvl="0" animBg="1"/>
      <p:bldP spid="68" grpId="0" bldLvl="0" animBg="1"/>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p:nvPr/>
        </p:nvGrpSpPr>
        <p:grpSpPr>
          <a:xfrm>
            <a:off x="-24686" y="-70287"/>
            <a:ext cx="2871407" cy="1721287"/>
            <a:chOff x="6157655" y="2286372"/>
            <a:chExt cx="2871407" cy="1721287"/>
          </a:xfrm>
        </p:grpSpPr>
        <p:pic>
          <p:nvPicPr>
            <p:cNvPr id="36" name="图片 35"/>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37" name="矩形 36"/>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38" name="图片 37"/>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39" name="文本框 38"/>
          <p:cNvSpPr txBox="1"/>
          <p:nvPr/>
        </p:nvSpPr>
        <p:spPr>
          <a:xfrm>
            <a:off x="430286" y="528746"/>
            <a:ext cx="902811"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smtClean="0"/>
              <a:t>现状</a:t>
            </a:r>
            <a:endParaRPr lang="zh-CN" altLang="en-US" sz="2800" dirty="0"/>
          </a:p>
        </p:txBody>
      </p:sp>
      <p:sp>
        <p:nvSpPr>
          <p:cNvPr id="40" name="椭圆 39"/>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1081668" y="1761415"/>
            <a:ext cx="564830" cy="56483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800" b="1" dirty="0">
                <a:solidFill>
                  <a:srgbClr val="F45921"/>
                </a:solidFill>
              </a:rPr>
              <a:t>4</a:t>
            </a:r>
            <a:endParaRPr lang="zh-CN" altLang="en-US" sz="2800" b="1" dirty="0">
              <a:solidFill>
                <a:srgbClr val="F45921"/>
              </a:solidFill>
            </a:endParaRPr>
          </a:p>
        </p:txBody>
      </p:sp>
      <p:sp>
        <p:nvSpPr>
          <p:cNvPr id="22" name="矩形 21"/>
          <p:cNvSpPr/>
          <p:nvPr/>
        </p:nvSpPr>
        <p:spPr>
          <a:xfrm>
            <a:off x="1727819" y="1639145"/>
            <a:ext cx="9724483" cy="3323987"/>
          </a:xfrm>
          <a:prstGeom prst="rect">
            <a:avLst/>
          </a:prstGeom>
        </p:spPr>
        <p:txBody>
          <a:bodyPr wrap="square">
            <a:spAutoFit/>
          </a:bodyPr>
          <a:lstStyle/>
          <a:p>
            <a:pPr>
              <a:lnSpc>
                <a:spcPct val="150000"/>
              </a:lnSpc>
            </a:pPr>
            <a:r>
              <a:rPr lang="zh-CN" altLang="en-US" sz="2800" b="1" dirty="0" smtClean="0">
                <a:latin typeface="微软雅黑" panose="020B0503020204020204" charset="-122"/>
                <a:ea typeface="微软雅黑" panose="020B0503020204020204" charset="-122"/>
              </a:rPr>
              <a:t>不考虑相关的时空条件和时代背景</a:t>
            </a:r>
            <a:endParaRPr lang="en-US" altLang="zh-CN" sz="2800" b="1" dirty="0" smtClean="0">
              <a:latin typeface="微软雅黑" panose="020B0503020204020204" charset="-122"/>
              <a:ea typeface="微软雅黑" panose="020B0503020204020204" charset="-122"/>
            </a:endParaRPr>
          </a:p>
          <a:p>
            <a:pPr>
              <a:lnSpc>
                <a:spcPct val="150000"/>
              </a:lnSpc>
            </a:pPr>
            <a:r>
              <a:rPr lang="zh-CN" altLang="en-US" sz="2800" b="1" dirty="0" smtClean="0">
                <a:latin typeface="楷体" panose="02010609060101010101" pitchFamily="49" charset="-122"/>
                <a:ea typeface="楷体" panose="02010609060101010101" pitchFamily="49" charset="-122"/>
              </a:rPr>
              <a:t>在平时的历史学习中往往会出现这种情况，那就是不考虑相关的时空条件和时代背景，用今人的观点苛求古人。这是一种错误的观点和方面，违背马克思主义历史唯物主义的理论和方法。</a:t>
            </a:r>
            <a:endParaRPr lang="en-US" altLang="zh-CN" sz="2800" b="1" dirty="0">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750"/>
                                        <p:tgtEl>
                                          <p:spTgt spid="40"/>
                                        </p:tgtEl>
                                      </p:cBhvr>
                                    </p:animEffect>
                                  </p:childTnLst>
                                </p:cTn>
                              </p:par>
                              <p:par>
                                <p:cTn id="14" presetID="42" presetClass="path" presetSubtype="0" decel="30000" fill="hold" grpId="1" nodeType="withEffect">
                                  <p:stCondLst>
                                    <p:cond delay="0"/>
                                  </p:stCondLst>
                                  <p:childTnLst>
                                    <p:animMotion origin="layout" path="M 8.33333E-7 -0.03981 L 8.33333E-7 0.14815 " pathEditMode="relative" rAng="0" ptsTypes="AA">
                                      <p:cBhvr>
                                        <p:cTn id="15" dur="750" spd="-100000" fill="hold"/>
                                        <p:tgtEl>
                                          <p:spTgt spid="40"/>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7 -0.03981 L 8.33333E-7 -1.48148E-6 " pathEditMode="relative" rAng="0" ptsTypes="AA">
                                      <p:cBhvr>
                                        <p:cTn id="17" dur="750" fill="hold"/>
                                        <p:tgtEl>
                                          <p:spTgt spid="40"/>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750"/>
                                        <p:tgtEl>
                                          <p:spTgt spid="41"/>
                                        </p:tgtEl>
                                      </p:cBhvr>
                                    </p:animEffect>
                                  </p:childTnLst>
                                </p:cTn>
                              </p:par>
                              <p:par>
                                <p:cTn id="21" presetID="42" presetClass="path" presetSubtype="0" decel="30000" fill="hold" grpId="1" nodeType="withEffect">
                                  <p:stCondLst>
                                    <p:cond delay="150"/>
                                  </p:stCondLst>
                                  <p:childTnLst>
                                    <p:animMotion origin="layout" path="M -3.75E-6 -0.03981 L -3.75E-6 0.14815 " pathEditMode="relative" rAng="0" ptsTypes="AA">
                                      <p:cBhvr>
                                        <p:cTn id="22" dur="750" spd="-100000" fill="hold"/>
                                        <p:tgtEl>
                                          <p:spTgt spid="41"/>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6 -0.03981 L -3.75E-6 -1.48148E-6 " pathEditMode="relative" rAng="0" ptsTypes="AA">
                                      <p:cBhvr>
                                        <p:cTn id="24" dur="750" fill="hold"/>
                                        <p:tgtEl>
                                          <p:spTgt spid="41"/>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50"/>
                                        <p:tgtEl>
                                          <p:spTgt spid="42"/>
                                        </p:tgtEl>
                                      </p:cBhvr>
                                    </p:animEffect>
                                  </p:childTnLst>
                                </p:cTn>
                              </p:par>
                              <p:par>
                                <p:cTn id="28" presetID="42" presetClass="path" presetSubtype="0" decel="30000" fill="hold" grpId="1" nodeType="withEffect">
                                  <p:stCondLst>
                                    <p:cond delay="300"/>
                                  </p:stCondLst>
                                  <p:childTnLst>
                                    <p:animMotion origin="layout" path="M 1.66667E-6 -0.03981 L 1.66667E-6 0.14815 " pathEditMode="relative" rAng="0" ptsTypes="AA">
                                      <p:cBhvr>
                                        <p:cTn id="29" dur="750" spd="-100000" fill="hold"/>
                                        <p:tgtEl>
                                          <p:spTgt spid="42"/>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6 -0.03981 L 1.66667E-6 -1.48148E-6 " pathEditMode="relative" rAng="0" ptsTypes="AA">
                                      <p:cBhvr>
                                        <p:cTn id="31" dur="750" fill="hold"/>
                                        <p:tgtEl>
                                          <p:spTgt spid="42"/>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750"/>
                                        <p:tgtEl>
                                          <p:spTgt spid="43"/>
                                        </p:tgtEl>
                                      </p:cBhvr>
                                    </p:animEffect>
                                  </p:childTnLst>
                                </p:cTn>
                              </p:par>
                              <p:par>
                                <p:cTn id="35" presetID="42" presetClass="path" presetSubtype="0" decel="30000" fill="hold" grpId="1" nodeType="withEffect">
                                  <p:stCondLst>
                                    <p:cond delay="450"/>
                                  </p:stCondLst>
                                  <p:childTnLst>
                                    <p:animMotion origin="layout" path="M -2.91667E-6 -0.03981 L -2.91667E-6 0.14815 " pathEditMode="relative" rAng="0" ptsTypes="AA">
                                      <p:cBhvr>
                                        <p:cTn id="36" dur="750" spd="-100000" fill="hold"/>
                                        <p:tgtEl>
                                          <p:spTgt spid="43"/>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6 -0.03981 L -2.91667E-6 -1.48148E-6 " pathEditMode="relative" rAng="0" ptsTypes="AA">
                                      <p:cBhvr>
                                        <p:cTn id="38" dur="750" fill="hold"/>
                                        <p:tgtEl>
                                          <p:spTgt spid="43"/>
                                        </p:tgtEl>
                                        <p:attrNameLst>
                                          <p:attrName>ppt_x</p:attrName>
                                          <p:attrName>ppt_y</p:attrName>
                                        </p:attrNameLst>
                                      </p:cBhvr>
                                      <p:rCtr x="0" y="1991"/>
                                    </p:animMotion>
                                  </p:childTnLst>
                                </p:cTn>
                              </p:par>
                              <p:par>
                                <p:cTn id="39" presetID="53" presetClass="entr" presetSubtype="528"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anim calcmode="lin" valueType="num">
                                      <p:cBhvr>
                                        <p:cTn id="44" dur="500" fill="hold"/>
                                        <p:tgtEl>
                                          <p:spTgt spid="70"/>
                                        </p:tgtEl>
                                        <p:attrNameLst>
                                          <p:attrName>ppt_x</p:attrName>
                                        </p:attrNameLst>
                                      </p:cBhvr>
                                      <p:tavLst>
                                        <p:tav tm="0">
                                          <p:val>
                                            <p:fltVal val="0.5"/>
                                          </p:val>
                                        </p:tav>
                                        <p:tav tm="100000">
                                          <p:val>
                                            <p:strVal val="#ppt_x"/>
                                          </p:val>
                                        </p:tav>
                                      </p:tavLst>
                                    </p:anim>
                                    <p:anim calcmode="lin" valueType="num">
                                      <p:cBhvr>
                                        <p:cTn id="45" dur="500" fill="hold"/>
                                        <p:tgtEl>
                                          <p:spTgt spid="70"/>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animBg="1"/>
      <p:bldP spid="40" grpId="1" bldLvl="0" animBg="1"/>
      <p:bldP spid="40" grpId="2" bldLvl="0" animBg="1"/>
      <p:bldP spid="41" grpId="0" bldLvl="0" animBg="1"/>
      <p:bldP spid="41" grpId="1" bldLvl="0" animBg="1"/>
      <p:bldP spid="41" grpId="2" bldLvl="0" animBg="1"/>
      <p:bldP spid="42" grpId="0" bldLvl="0" animBg="1"/>
      <p:bldP spid="42" grpId="1" bldLvl="0" animBg="1"/>
      <p:bldP spid="42" grpId="2" bldLvl="0" animBg="1"/>
      <p:bldP spid="43" grpId="0" bldLvl="0" animBg="1"/>
      <p:bldP spid="43" grpId="1" bldLvl="0" animBg="1"/>
      <p:bldP spid="43" grpId="2" bldLvl="0" animBg="1"/>
      <p:bldP spid="70" grpId="0" bldLvl="0" animBg="1"/>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p:nvPr/>
        </p:nvGrpSpPr>
        <p:grpSpPr>
          <a:xfrm>
            <a:off x="-24686" y="-70287"/>
            <a:ext cx="2871407" cy="1721287"/>
            <a:chOff x="6157655" y="2286372"/>
            <a:chExt cx="2871407" cy="1721287"/>
          </a:xfrm>
        </p:grpSpPr>
        <p:pic>
          <p:nvPicPr>
            <p:cNvPr id="36" name="图片 35"/>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37" name="矩形 36"/>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38" name="图片 37"/>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39" name="文本框 38"/>
          <p:cNvSpPr txBox="1"/>
          <p:nvPr/>
        </p:nvSpPr>
        <p:spPr>
          <a:xfrm>
            <a:off x="430286" y="528746"/>
            <a:ext cx="902811"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smtClean="0"/>
              <a:t>对策</a:t>
            </a:r>
            <a:endParaRPr lang="zh-CN" altLang="en-US" sz="2800" dirty="0"/>
          </a:p>
        </p:txBody>
      </p:sp>
      <p:sp>
        <p:nvSpPr>
          <p:cNvPr id="40" name="椭圆 39"/>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36444" y="1594540"/>
            <a:ext cx="10215136" cy="4616648"/>
          </a:xfrm>
          <a:prstGeom prst="rect">
            <a:avLst/>
          </a:prstGeom>
        </p:spPr>
        <p:txBody>
          <a:bodyPr wrap="square">
            <a:spAutoFit/>
          </a:bodyPr>
          <a:lstStyle/>
          <a:p>
            <a:pPr>
              <a:lnSpc>
                <a:spcPct val="150000"/>
              </a:lnSpc>
            </a:pPr>
            <a:r>
              <a:rPr lang="zh-CN" altLang="en-US" sz="2800" b="1" dirty="0" smtClean="0">
                <a:latin typeface="微软雅黑" panose="020B0503020204020204" charset="-122"/>
                <a:ea typeface="微软雅黑" panose="020B0503020204020204" charset="-122"/>
              </a:rPr>
              <a:t>对策</a:t>
            </a:r>
            <a:r>
              <a:rPr lang="en-US" altLang="zh-CN" sz="2800" b="1" dirty="0" smtClean="0">
                <a:latin typeface="微软雅黑" panose="020B0503020204020204" charset="-122"/>
                <a:ea typeface="微软雅黑" panose="020B0503020204020204" charset="-122"/>
              </a:rPr>
              <a:t>1</a:t>
            </a:r>
            <a:r>
              <a:rPr lang="zh-CN" altLang="en-US" sz="2800" b="1" dirty="0" smtClean="0">
                <a:latin typeface="微软雅黑" panose="020B0503020204020204" charset="-122"/>
                <a:ea typeface="微软雅黑" panose="020B0503020204020204" charset="-122"/>
              </a:rPr>
              <a:t>：</a:t>
            </a:r>
            <a:r>
              <a:rPr lang="zh-CN" altLang="en-US" sz="2800" b="1" dirty="0" smtClean="0">
                <a:solidFill>
                  <a:srgbClr val="002060"/>
                </a:solidFill>
                <a:latin typeface="微软雅黑" panose="020B0503020204020204" charset="-122"/>
                <a:ea typeface="微软雅黑" panose="020B0503020204020204" charset="-122"/>
              </a:rPr>
              <a:t>调整教学关注点，重视唯物史观的渗透</a:t>
            </a:r>
            <a:endParaRPr lang="en-US" altLang="zh-CN" sz="2800" b="1" dirty="0" smtClean="0">
              <a:solidFill>
                <a:srgbClr val="002060"/>
              </a:solidFill>
              <a:latin typeface="微软雅黑" panose="020B0503020204020204" charset="-122"/>
              <a:ea typeface="微软雅黑" panose="020B0503020204020204" charset="-122"/>
            </a:endParaRPr>
          </a:p>
          <a:p>
            <a:pPr>
              <a:lnSpc>
                <a:spcPct val="150000"/>
              </a:lnSpc>
            </a:pPr>
            <a:r>
              <a:rPr lang="zh-CN" altLang="en-US" sz="2800" b="1" dirty="0" smtClean="0">
                <a:latin typeface="楷体" panose="02010609060101010101" pitchFamily="49" charset="-122"/>
                <a:ea typeface="楷体" panose="02010609060101010101" pitchFamily="49" charset="-122"/>
              </a:rPr>
              <a:t>目前大多数初中历史教育者的教学关注点仍放在</a:t>
            </a:r>
            <a:r>
              <a:rPr lang="zh-CN" altLang="en-US" sz="2800" b="1" dirty="0" smtClean="0">
                <a:solidFill>
                  <a:srgbClr val="FF0000"/>
                </a:solidFill>
                <a:latin typeface="楷体" panose="02010609060101010101" pitchFamily="49" charset="-122"/>
                <a:ea typeface="楷体" panose="02010609060101010101" pitchFamily="49" charset="-122"/>
              </a:rPr>
              <a:t>历史知识的传授</a:t>
            </a:r>
            <a:r>
              <a:rPr lang="zh-CN" altLang="en-US" sz="2800" b="1" dirty="0" smtClean="0">
                <a:latin typeface="楷体" panose="02010609060101010101" pitchFamily="49" charset="-122"/>
                <a:ea typeface="楷体" panose="02010609060101010101" pitchFamily="49" charset="-122"/>
              </a:rPr>
              <a:t>上，却忽视了如何在教学过程中</a:t>
            </a:r>
            <a:r>
              <a:rPr lang="zh-CN" altLang="en-US" sz="2800" b="1" dirty="0" smtClean="0">
                <a:solidFill>
                  <a:srgbClr val="FF0000"/>
                </a:solidFill>
                <a:latin typeface="楷体" panose="02010609060101010101" pitchFamily="49" charset="-122"/>
                <a:ea typeface="楷体" panose="02010609060101010101" pitchFamily="49" charset="-122"/>
              </a:rPr>
              <a:t>渗透史学观念</a:t>
            </a:r>
            <a:r>
              <a:rPr lang="zh-CN" altLang="en-US" sz="2800" b="1" dirty="0" smtClean="0">
                <a:latin typeface="楷体" panose="02010609060101010101" pitchFamily="49" charset="-122"/>
                <a:ea typeface="楷体" panose="02010609060101010101" pitchFamily="49" charset="-122"/>
              </a:rPr>
              <a:t>。这种现象主要是受传统应试教育的影响，教学关注点长期出现偏差。所以需要教师及时转变观念，适应初中课改要求，按照课程标准，重视史观教学。教师要加大对初中学段唯物史观的学习和理解，营造生动活泼的课堂教学，提高学生运用唯物史观的能力。</a:t>
            </a:r>
            <a:endParaRPr lang="en-US" altLang="zh-CN" sz="2800" b="1" dirty="0">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750"/>
                                        <p:tgtEl>
                                          <p:spTgt spid="40"/>
                                        </p:tgtEl>
                                      </p:cBhvr>
                                    </p:animEffect>
                                  </p:childTnLst>
                                </p:cTn>
                              </p:par>
                              <p:par>
                                <p:cTn id="14" presetID="42" presetClass="path" presetSubtype="0" decel="30000" fill="hold" grpId="1" nodeType="withEffect">
                                  <p:stCondLst>
                                    <p:cond delay="0"/>
                                  </p:stCondLst>
                                  <p:childTnLst>
                                    <p:animMotion origin="layout" path="M 8.33333E-7 -0.03981 L 8.33333E-7 0.14815 " pathEditMode="relative" rAng="0" ptsTypes="AA">
                                      <p:cBhvr>
                                        <p:cTn id="15" dur="750" spd="-100000" fill="hold"/>
                                        <p:tgtEl>
                                          <p:spTgt spid="40"/>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7 -0.03981 L 8.33333E-7 -1.48148E-6 " pathEditMode="relative" rAng="0" ptsTypes="AA">
                                      <p:cBhvr>
                                        <p:cTn id="17" dur="750" fill="hold"/>
                                        <p:tgtEl>
                                          <p:spTgt spid="40"/>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750"/>
                                        <p:tgtEl>
                                          <p:spTgt spid="41"/>
                                        </p:tgtEl>
                                      </p:cBhvr>
                                    </p:animEffect>
                                  </p:childTnLst>
                                </p:cTn>
                              </p:par>
                              <p:par>
                                <p:cTn id="21" presetID="42" presetClass="path" presetSubtype="0" decel="30000" fill="hold" grpId="1" nodeType="withEffect">
                                  <p:stCondLst>
                                    <p:cond delay="150"/>
                                  </p:stCondLst>
                                  <p:childTnLst>
                                    <p:animMotion origin="layout" path="M -3.75E-6 -0.03981 L -3.75E-6 0.14815 " pathEditMode="relative" rAng="0" ptsTypes="AA">
                                      <p:cBhvr>
                                        <p:cTn id="22" dur="750" spd="-100000" fill="hold"/>
                                        <p:tgtEl>
                                          <p:spTgt spid="41"/>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6 -0.03981 L -3.75E-6 -1.48148E-6 " pathEditMode="relative" rAng="0" ptsTypes="AA">
                                      <p:cBhvr>
                                        <p:cTn id="24" dur="750" fill="hold"/>
                                        <p:tgtEl>
                                          <p:spTgt spid="41"/>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50"/>
                                        <p:tgtEl>
                                          <p:spTgt spid="42"/>
                                        </p:tgtEl>
                                      </p:cBhvr>
                                    </p:animEffect>
                                  </p:childTnLst>
                                </p:cTn>
                              </p:par>
                              <p:par>
                                <p:cTn id="28" presetID="42" presetClass="path" presetSubtype="0" decel="30000" fill="hold" grpId="1" nodeType="withEffect">
                                  <p:stCondLst>
                                    <p:cond delay="300"/>
                                  </p:stCondLst>
                                  <p:childTnLst>
                                    <p:animMotion origin="layout" path="M 1.66667E-6 -0.03981 L 1.66667E-6 0.14815 " pathEditMode="relative" rAng="0" ptsTypes="AA">
                                      <p:cBhvr>
                                        <p:cTn id="29" dur="750" spd="-100000" fill="hold"/>
                                        <p:tgtEl>
                                          <p:spTgt spid="42"/>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6 -0.03981 L 1.66667E-6 -1.48148E-6 " pathEditMode="relative" rAng="0" ptsTypes="AA">
                                      <p:cBhvr>
                                        <p:cTn id="31" dur="750" fill="hold"/>
                                        <p:tgtEl>
                                          <p:spTgt spid="42"/>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750"/>
                                        <p:tgtEl>
                                          <p:spTgt spid="43"/>
                                        </p:tgtEl>
                                      </p:cBhvr>
                                    </p:animEffect>
                                  </p:childTnLst>
                                </p:cTn>
                              </p:par>
                              <p:par>
                                <p:cTn id="35" presetID="42" presetClass="path" presetSubtype="0" decel="30000" fill="hold" grpId="1" nodeType="withEffect">
                                  <p:stCondLst>
                                    <p:cond delay="450"/>
                                  </p:stCondLst>
                                  <p:childTnLst>
                                    <p:animMotion origin="layout" path="M -2.91667E-6 -0.03981 L -2.91667E-6 0.14815 " pathEditMode="relative" rAng="0" ptsTypes="AA">
                                      <p:cBhvr>
                                        <p:cTn id="36" dur="750" spd="-100000" fill="hold"/>
                                        <p:tgtEl>
                                          <p:spTgt spid="43"/>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6 -0.03981 L -2.91667E-6 -1.48148E-6 " pathEditMode="relative" rAng="0" ptsTypes="AA">
                                      <p:cBhvr>
                                        <p:cTn id="38" dur="750" fill="hold"/>
                                        <p:tgtEl>
                                          <p:spTgt spid="43"/>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animBg="1"/>
      <p:bldP spid="40" grpId="1" bldLvl="0" animBg="1"/>
      <p:bldP spid="40" grpId="2" bldLvl="0" animBg="1"/>
      <p:bldP spid="41" grpId="0" bldLvl="0" animBg="1"/>
      <p:bldP spid="41" grpId="1" bldLvl="0" animBg="1"/>
      <p:bldP spid="41" grpId="2" bldLvl="0" animBg="1"/>
      <p:bldP spid="42" grpId="0" bldLvl="0" animBg="1"/>
      <p:bldP spid="42" grpId="1" bldLvl="0" animBg="1"/>
      <p:bldP spid="42" grpId="2" bldLvl="0" animBg="1"/>
      <p:bldP spid="43" grpId="0" bldLvl="0" animBg="1"/>
      <p:bldP spid="43" grpId="1" bldLvl="0" animBg="1"/>
      <p:bldP spid="43" grpId="2" bldLvl="0" animBg="1"/>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p:nvPr/>
        </p:nvGrpSpPr>
        <p:grpSpPr>
          <a:xfrm>
            <a:off x="-24686" y="-70287"/>
            <a:ext cx="2871407" cy="1721287"/>
            <a:chOff x="6157655" y="2286372"/>
            <a:chExt cx="2871407" cy="1721287"/>
          </a:xfrm>
        </p:grpSpPr>
        <p:pic>
          <p:nvPicPr>
            <p:cNvPr id="36" name="图片 35"/>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37" name="矩形 36"/>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38" name="图片 37"/>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39" name="文本框 38"/>
          <p:cNvSpPr txBox="1"/>
          <p:nvPr/>
        </p:nvSpPr>
        <p:spPr>
          <a:xfrm>
            <a:off x="430286" y="528746"/>
            <a:ext cx="902811"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smtClean="0"/>
              <a:t>对策</a:t>
            </a:r>
            <a:endParaRPr lang="zh-CN" altLang="en-US" sz="2800" dirty="0"/>
          </a:p>
        </p:txBody>
      </p:sp>
      <p:sp>
        <p:nvSpPr>
          <p:cNvPr id="40" name="椭圆 39"/>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59307" y="1403471"/>
            <a:ext cx="11750723" cy="4893647"/>
          </a:xfrm>
          <a:prstGeom prst="rect">
            <a:avLst/>
          </a:prstGeom>
        </p:spPr>
        <p:txBody>
          <a:bodyPr wrap="square">
            <a:spAutoFit/>
          </a:bodyPr>
          <a:lstStyle/>
          <a:p>
            <a:pPr>
              <a:lnSpc>
                <a:spcPct val="150000"/>
              </a:lnSpc>
            </a:pPr>
            <a:r>
              <a:rPr lang="zh-CN" altLang="en-US" sz="2800" b="1" dirty="0" smtClean="0">
                <a:latin typeface="微软雅黑" panose="020B0503020204020204" charset="-122"/>
                <a:ea typeface="微软雅黑" panose="020B0503020204020204" charset="-122"/>
              </a:rPr>
              <a:t>对策</a:t>
            </a:r>
            <a:r>
              <a:rPr lang="en-US" altLang="zh-CN" sz="2800" b="1" dirty="0" smtClean="0">
                <a:latin typeface="微软雅黑" panose="020B0503020204020204" charset="-122"/>
                <a:ea typeface="微软雅黑" panose="020B0503020204020204" charset="-122"/>
              </a:rPr>
              <a:t>2</a:t>
            </a:r>
            <a:r>
              <a:rPr lang="zh-CN" altLang="en-US" sz="2800" b="1" dirty="0" smtClean="0">
                <a:latin typeface="微软雅黑" panose="020B0503020204020204" charset="-122"/>
                <a:ea typeface="微软雅黑" panose="020B0503020204020204" charset="-122"/>
              </a:rPr>
              <a:t>：</a:t>
            </a:r>
            <a:r>
              <a:rPr lang="zh-CN" altLang="en-US" sz="2800" b="1" dirty="0" smtClean="0">
                <a:solidFill>
                  <a:srgbClr val="002060"/>
                </a:solidFill>
                <a:latin typeface="微软雅黑" panose="020B0503020204020204" charset="-122"/>
                <a:ea typeface="微软雅黑" panose="020B0503020204020204" charset="-122"/>
              </a:rPr>
              <a:t>注重学情分析，设计高效的课堂教学。</a:t>
            </a:r>
            <a:endParaRPr lang="en-US" altLang="zh-CN" sz="2800" b="1" dirty="0" smtClean="0">
              <a:solidFill>
                <a:srgbClr val="002060"/>
              </a:solidFill>
              <a:latin typeface="微软雅黑" panose="020B0503020204020204" charset="-122"/>
              <a:ea typeface="微软雅黑" panose="020B0503020204020204" charset="-122"/>
            </a:endParaRPr>
          </a:p>
          <a:p>
            <a:pPr>
              <a:lnSpc>
                <a:spcPts val="3600"/>
              </a:lnSpc>
            </a:pPr>
            <a:r>
              <a:rPr lang="zh-CN" altLang="en-US" sz="2400" b="1" dirty="0" smtClean="0">
                <a:solidFill>
                  <a:srgbClr val="002060"/>
                </a:solidFill>
                <a:latin typeface="楷体" panose="02010609060101010101" pitchFamily="49" charset="-122"/>
                <a:ea typeface="楷体" panose="02010609060101010101" pitchFamily="49" charset="-122"/>
              </a:rPr>
              <a:t>    在课堂教学中，教师要根据自己受众群体的特点来设计适合学情的教学过程。在初中历史教学中，教师可以充分利用学生丰富的感性认识，浓厚的学习兴趣，容易被引导的历史思维，将唯物史观融合在自己的课堂教学中，多运用较为直观的表述和生动形象的表达，使学生对唯物史观”基本观点和方法有一个由浅入深的理解。例如</a:t>
            </a:r>
            <a:r>
              <a:rPr lang="en-US" altLang="zh-CN" sz="2400" b="1" dirty="0" smtClean="0">
                <a:solidFill>
                  <a:srgbClr val="002060"/>
                </a:solidFill>
                <a:latin typeface="楷体" panose="02010609060101010101" pitchFamily="49" charset="-122"/>
                <a:ea typeface="楷体" panose="02010609060101010101" pitchFamily="49" charset="-122"/>
              </a:rPr>
              <a:t>:“</a:t>
            </a:r>
            <a:r>
              <a:rPr lang="zh-CN" altLang="en-US" sz="2400" b="1" dirty="0" smtClean="0">
                <a:solidFill>
                  <a:srgbClr val="002060"/>
                </a:solidFill>
                <a:latin typeface="楷体" panose="02010609060101010101" pitchFamily="49" charset="-122"/>
                <a:ea typeface="楷体" panose="02010609060101010101" pitchFamily="49" charset="-122"/>
              </a:rPr>
              <a:t>明朝的科技、建筑与文学”课讲述了</a:t>
            </a:r>
            <a:r>
              <a:rPr lang="en-US" altLang="zh-CN" sz="2400" b="1" dirty="0" smtClean="0">
                <a:solidFill>
                  <a:srgbClr val="002060"/>
                </a:solidFill>
                <a:latin typeface="楷体" panose="02010609060101010101" pitchFamily="49" charset="-122"/>
                <a:ea typeface="楷体" panose="02010609060101010101" pitchFamily="49" charset="-122"/>
              </a:rPr>
              <a:t>《</a:t>
            </a:r>
            <a:r>
              <a:rPr lang="zh-CN" altLang="en-US" sz="2400" b="1" dirty="0" smtClean="0">
                <a:solidFill>
                  <a:srgbClr val="002060"/>
                </a:solidFill>
                <a:latin typeface="楷体" panose="02010609060101010101" pitchFamily="49" charset="-122"/>
                <a:ea typeface="楷体" panose="02010609060101010101" pitchFamily="49" charset="-122"/>
              </a:rPr>
              <a:t>本草纲目</a:t>
            </a:r>
            <a:r>
              <a:rPr lang="en-US" altLang="zh-CN" sz="2400" b="1" dirty="0" smtClean="0">
                <a:solidFill>
                  <a:srgbClr val="002060"/>
                </a:solidFill>
                <a:latin typeface="楷体" panose="02010609060101010101" pitchFamily="49" charset="-122"/>
                <a:ea typeface="楷体" panose="02010609060101010101" pitchFamily="49" charset="-122"/>
              </a:rPr>
              <a:t>》</a:t>
            </a:r>
            <a:r>
              <a:rPr lang="zh-CN" altLang="en-US" sz="2400" b="1" dirty="0" smtClean="0">
                <a:solidFill>
                  <a:srgbClr val="002060"/>
                </a:solidFill>
                <a:latin typeface="楷体" panose="02010609060101010101" pitchFamily="49" charset="-122"/>
                <a:ea typeface="楷体" panose="02010609060101010101" pitchFamily="49" charset="-122"/>
              </a:rPr>
              <a:t>、明长城、北京故宫、</a:t>
            </a:r>
            <a:r>
              <a:rPr lang="en-US" altLang="zh-CN" sz="2400" b="1" dirty="0" smtClean="0">
                <a:solidFill>
                  <a:srgbClr val="002060"/>
                </a:solidFill>
                <a:latin typeface="楷体" panose="02010609060101010101" pitchFamily="49" charset="-122"/>
                <a:ea typeface="楷体" panose="02010609060101010101" pitchFamily="49" charset="-122"/>
              </a:rPr>
              <a:t>《</a:t>
            </a:r>
            <a:r>
              <a:rPr lang="zh-CN" altLang="en-US" sz="2400" b="1" dirty="0" smtClean="0">
                <a:solidFill>
                  <a:srgbClr val="002060"/>
                </a:solidFill>
                <a:latin typeface="楷体" panose="02010609060101010101" pitchFamily="49" charset="-122"/>
                <a:ea typeface="楷体" panose="02010609060101010101" pitchFamily="49" charset="-122"/>
              </a:rPr>
              <a:t>西游记</a:t>
            </a:r>
            <a:r>
              <a:rPr lang="en-US" altLang="zh-CN" sz="2400" b="1" dirty="0" smtClean="0">
                <a:solidFill>
                  <a:srgbClr val="002060"/>
                </a:solidFill>
                <a:latin typeface="楷体" panose="02010609060101010101" pitchFamily="49" charset="-122"/>
                <a:ea typeface="楷体" panose="02010609060101010101" pitchFamily="49" charset="-122"/>
              </a:rPr>
              <a:t>》《</a:t>
            </a:r>
            <a:r>
              <a:rPr lang="zh-CN" altLang="en-US" sz="2400" b="1" dirty="0" smtClean="0">
                <a:solidFill>
                  <a:srgbClr val="002060"/>
                </a:solidFill>
                <a:latin typeface="楷体" panose="02010609060101010101" pitchFamily="49" charset="-122"/>
                <a:ea typeface="楷体" panose="02010609060101010101" pitchFamily="49" charset="-122"/>
              </a:rPr>
              <a:t>水浒传</a:t>
            </a:r>
            <a:r>
              <a:rPr lang="en-US" altLang="zh-CN" sz="2400" b="1" dirty="0" smtClean="0">
                <a:solidFill>
                  <a:srgbClr val="002060"/>
                </a:solidFill>
                <a:latin typeface="楷体" panose="02010609060101010101" pitchFamily="49" charset="-122"/>
                <a:ea typeface="楷体" panose="02010609060101010101" pitchFamily="49" charset="-122"/>
              </a:rPr>
              <a:t>》</a:t>
            </a:r>
            <a:r>
              <a:rPr lang="zh-CN" altLang="en-US" sz="2400" b="1" dirty="0" smtClean="0">
                <a:solidFill>
                  <a:srgbClr val="002060"/>
                </a:solidFill>
                <a:latin typeface="楷体" panose="02010609060101010101" pitchFamily="49" charset="-122"/>
                <a:ea typeface="楷体" panose="02010609060101010101" pitchFamily="49" charset="-122"/>
              </a:rPr>
              <a:t>等内容，都是学生较为感兴趣的知识点，教师可以先请学生自由讲述，再试图引导学生对文化形成的背景进行分析，从中“透视当时的时代特征，分析当时的社会风貌，从而理解文化可以反映时代，同时文化也是时代的产物”，进而理解“社会存在决定社会意识”的唯物观点。</a:t>
            </a:r>
            <a:endParaRPr lang="en-US" altLang="zh-CN" sz="2400" b="1" dirty="0">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750"/>
                                        <p:tgtEl>
                                          <p:spTgt spid="40"/>
                                        </p:tgtEl>
                                      </p:cBhvr>
                                    </p:animEffect>
                                  </p:childTnLst>
                                </p:cTn>
                              </p:par>
                              <p:par>
                                <p:cTn id="14" presetID="42" presetClass="path" presetSubtype="0" decel="30000" fill="hold" grpId="1" nodeType="withEffect">
                                  <p:stCondLst>
                                    <p:cond delay="0"/>
                                  </p:stCondLst>
                                  <p:childTnLst>
                                    <p:animMotion origin="layout" path="M 8.33333E-7 -0.03981 L 8.33333E-7 0.14815 " pathEditMode="relative" rAng="0" ptsTypes="AA">
                                      <p:cBhvr>
                                        <p:cTn id="15" dur="750" spd="-100000" fill="hold"/>
                                        <p:tgtEl>
                                          <p:spTgt spid="40"/>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7 -0.03981 L 8.33333E-7 -1.48148E-6 " pathEditMode="relative" rAng="0" ptsTypes="AA">
                                      <p:cBhvr>
                                        <p:cTn id="17" dur="750" fill="hold"/>
                                        <p:tgtEl>
                                          <p:spTgt spid="40"/>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750"/>
                                        <p:tgtEl>
                                          <p:spTgt spid="41"/>
                                        </p:tgtEl>
                                      </p:cBhvr>
                                    </p:animEffect>
                                  </p:childTnLst>
                                </p:cTn>
                              </p:par>
                              <p:par>
                                <p:cTn id="21" presetID="42" presetClass="path" presetSubtype="0" decel="30000" fill="hold" grpId="1" nodeType="withEffect">
                                  <p:stCondLst>
                                    <p:cond delay="150"/>
                                  </p:stCondLst>
                                  <p:childTnLst>
                                    <p:animMotion origin="layout" path="M -3.75E-6 -0.03981 L -3.75E-6 0.14815 " pathEditMode="relative" rAng="0" ptsTypes="AA">
                                      <p:cBhvr>
                                        <p:cTn id="22" dur="750" spd="-100000" fill="hold"/>
                                        <p:tgtEl>
                                          <p:spTgt spid="41"/>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6 -0.03981 L -3.75E-6 -1.48148E-6 " pathEditMode="relative" rAng="0" ptsTypes="AA">
                                      <p:cBhvr>
                                        <p:cTn id="24" dur="750" fill="hold"/>
                                        <p:tgtEl>
                                          <p:spTgt spid="41"/>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50"/>
                                        <p:tgtEl>
                                          <p:spTgt spid="42"/>
                                        </p:tgtEl>
                                      </p:cBhvr>
                                    </p:animEffect>
                                  </p:childTnLst>
                                </p:cTn>
                              </p:par>
                              <p:par>
                                <p:cTn id="28" presetID="42" presetClass="path" presetSubtype="0" decel="30000" fill="hold" grpId="1" nodeType="withEffect">
                                  <p:stCondLst>
                                    <p:cond delay="300"/>
                                  </p:stCondLst>
                                  <p:childTnLst>
                                    <p:animMotion origin="layout" path="M 1.66667E-6 -0.03981 L 1.66667E-6 0.14815 " pathEditMode="relative" rAng="0" ptsTypes="AA">
                                      <p:cBhvr>
                                        <p:cTn id="29" dur="750" spd="-100000" fill="hold"/>
                                        <p:tgtEl>
                                          <p:spTgt spid="42"/>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6 -0.03981 L 1.66667E-6 -1.48148E-6 " pathEditMode="relative" rAng="0" ptsTypes="AA">
                                      <p:cBhvr>
                                        <p:cTn id="31" dur="750" fill="hold"/>
                                        <p:tgtEl>
                                          <p:spTgt spid="42"/>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750"/>
                                        <p:tgtEl>
                                          <p:spTgt spid="43"/>
                                        </p:tgtEl>
                                      </p:cBhvr>
                                    </p:animEffect>
                                  </p:childTnLst>
                                </p:cTn>
                              </p:par>
                              <p:par>
                                <p:cTn id="35" presetID="42" presetClass="path" presetSubtype="0" decel="30000" fill="hold" grpId="1" nodeType="withEffect">
                                  <p:stCondLst>
                                    <p:cond delay="450"/>
                                  </p:stCondLst>
                                  <p:childTnLst>
                                    <p:animMotion origin="layout" path="M -2.91667E-6 -0.03981 L -2.91667E-6 0.14815 " pathEditMode="relative" rAng="0" ptsTypes="AA">
                                      <p:cBhvr>
                                        <p:cTn id="36" dur="750" spd="-100000" fill="hold"/>
                                        <p:tgtEl>
                                          <p:spTgt spid="43"/>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6 -0.03981 L -2.91667E-6 -1.48148E-6 " pathEditMode="relative" rAng="0" ptsTypes="AA">
                                      <p:cBhvr>
                                        <p:cTn id="38" dur="750" fill="hold"/>
                                        <p:tgtEl>
                                          <p:spTgt spid="43"/>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animBg="1"/>
      <p:bldP spid="40" grpId="1" bldLvl="0" animBg="1"/>
      <p:bldP spid="40" grpId="2" bldLvl="0" animBg="1"/>
      <p:bldP spid="41" grpId="0" bldLvl="0" animBg="1"/>
      <p:bldP spid="41" grpId="1" bldLvl="0" animBg="1"/>
      <p:bldP spid="41" grpId="2" bldLvl="0" animBg="1"/>
      <p:bldP spid="42" grpId="0" bldLvl="0" animBg="1"/>
      <p:bldP spid="42" grpId="1" bldLvl="0" animBg="1"/>
      <p:bldP spid="42" grpId="2" bldLvl="0" animBg="1"/>
      <p:bldP spid="43" grpId="0" bldLvl="0" animBg="1"/>
      <p:bldP spid="43" grpId="1" bldLvl="0" animBg="1"/>
      <p:bldP spid="43" grpId="2" bldLvl="0" animBg="1"/>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p:nvPr/>
        </p:nvGrpSpPr>
        <p:grpSpPr>
          <a:xfrm>
            <a:off x="-24686" y="-70287"/>
            <a:ext cx="2871407" cy="1721287"/>
            <a:chOff x="6157655" y="2286372"/>
            <a:chExt cx="2871407" cy="1721287"/>
          </a:xfrm>
        </p:grpSpPr>
        <p:pic>
          <p:nvPicPr>
            <p:cNvPr id="36" name="图片 35"/>
            <p:cNvPicPr>
              <a:picLocks noChangeAspect="1"/>
            </p:cNvPicPr>
            <p:nvPr/>
          </p:nvPicPr>
          <p:blipFill rotWithShape="1">
            <a:blip r:embed="rId1" cstate="print"/>
            <a:srcRect t="55896"/>
            <a:stretch>
              <a:fillRect/>
            </a:stretch>
          </p:blipFill>
          <p:spPr>
            <a:xfrm>
              <a:off x="6157655" y="3582778"/>
              <a:ext cx="2871407" cy="212555"/>
            </a:xfrm>
            <a:prstGeom prst="rect">
              <a:avLst/>
            </a:prstGeom>
          </p:spPr>
        </p:pic>
        <p:sp>
          <p:nvSpPr>
            <p:cNvPr id="37" name="矩形 36"/>
            <p:cNvSpPr/>
            <p:nvPr/>
          </p:nvSpPr>
          <p:spPr>
            <a:xfrm>
              <a:off x="6157656" y="2763059"/>
              <a:ext cx="2805231" cy="819719"/>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38" name="图片 37"/>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5365206" y="3080238"/>
              <a:ext cx="1721287" cy="133555"/>
            </a:xfrm>
            <a:prstGeom prst="rect">
              <a:avLst/>
            </a:prstGeom>
          </p:spPr>
        </p:pic>
      </p:grpSp>
      <p:sp>
        <p:nvSpPr>
          <p:cNvPr id="39" name="文本框 38"/>
          <p:cNvSpPr txBox="1"/>
          <p:nvPr/>
        </p:nvSpPr>
        <p:spPr>
          <a:xfrm>
            <a:off x="430286" y="528746"/>
            <a:ext cx="902811" cy="523220"/>
          </a:xfrm>
          <a:prstGeom prst="rect">
            <a:avLst/>
          </a:prstGeom>
          <a:noFill/>
        </p:spPr>
        <p:txBody>
          <a:bodyPr wrap="none" rtlCol="0">
            <a:spAutoFit/>
          </a:bodyPr>
          <a:lstStyle>
            <a:defPPr>
              <a:defRPr lang="zh-CN"/>
            </a:defPPr>
            <a:lvl1pPr>
              <a:defRPr sz="3200" b="1">
                <a:solidFill>
                  <a:schemeClr val="bg1"/>
                </a:solidFill>
                <a:latin typeface="+mj-ea"/>
                <a:ea typeface="+mj-ea"/>
              </a:defRPr>
            </a:lvl1pPr>
          </a:lstStyle>
          <a:p>
            <a:r>
              <a:rPr lang="zh-CN" altLang="en-US" sz="2800" dirty="0" smtClean="0"/>
              <a:t>对策</a:t>
            </a:r>
            <a:endParaRPr lang="zh-CN" altLang="en-US" sz="2800" dirty="0"/>
          </a:p>
        </p:txBody>
      </p:sp>
      <p:sp>
        <p:nvSpPr>
          <p:cNvPr id="40" name="椭圆 39"/>
          <p:cNvSpPr>
            <a:spLocks noChangeAspect="1"/>
          </p:cNvSpPr>
          <p:nvPr/>
        </p:nvSpPr>
        <p:spPr>
          <a:xfrm>
            <a:off x="2893869" y="1087358"/>
            <a:ext cx="144000" cy="144000"/>
          </a:xfrm>
          <a:prstGeom prst="ellipse">
            <a:avLst/>
          </a:prstGeom>
          <a:solidFill>
            <a:srgbClr val="F45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3232950" y="1087358"/>
            <a:ext cx="144000" cy="144000"/>
          </a:xfrm>
          <a:prstGeom prst="ellipse">
            <a:avLst/>
          </a:prstGeom>
          <a:solidFill>
            <a:srgbClr val="FB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3573271" y="1087358"/>
            <a:ext cx="144000" cy="144000"/>
          </a:xfrm>
          <a:prstGeom prst="ellipse">
            <a:avLst/>
          </a:prstGeom>
          <a:solidFill>
            <a:srgbClr val="0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3913592" y="1087358"/>
            <a:ext cx="144000" cy="144000"/>
          </a:xfrm>
          <a:prstGeom prst="ellipse">
            <a:avLst/>
          </a:prstGeom>
          <a:solidFill>
            <a:srgbClr val="25B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59307" y="1403471"/>
            <a:ext cx="11750723" cy="4893647"/>
          </a:xfrm>
          <a:prstGeom prst="rect">
            <a:avLst/>
          </a:prstGeom>
        </p:spPr>
        <p:txBody>
          <a:bodyPr wrap="square">
            <a:spAutoFit/>
          </a:bodyPr>
          <a:lstStyle/>
          <a:p>
            <a:pPr>
              <a:lnSpc>
                <a:spcPct val="150000"/>
              </a:lnSpc>
            </a:pPr>
            <a:r>
              <a:rPr lang="zh-CN" altLang="en-US" sz="2800" b="1" dirty="0" smtClean="0">
                <a:latin typeface="微软雅黑" panose="020B0503020204020204" charset="-122"/>
                <a:ea typeface="微软雅黑" panose="020B0503020204020204" charset="-122"/>
              </a:rPr>
              <a:t>对策</a:t>
            </a:r>
            <a:r>
              <a:rPr lang="en-US" altLang="zh-CN" sz="2800" b="1" dirty="0" smtClean="0">
                <a:latin typeface="微软雅黑" panose="020B0503020204020204" charset="-122"/>
                <a:ea typeface="微软雅黑" panose="020B0503020204020204" charset="-122"/>
              </a:rPr>
              <a:t>3</a:t>
            </a:r>
            <a:r>
              <a:rPr lang="zh-CN" altLang="en-US" sz="2800" b="1" dirty="0" smtClean="0">
                <a:latin typeface="微软雅黑" panose="020B0503020204020204" charset="-122"/>
                <a:ea typeface="微软雅黑" panose="020B0503020204020204" charset="-122"/>
              </a:rPr>
              <a:t>：</a:t>
            </a:r>
            <a:r>
              <a:rPr lang="zh-CN" altLang="en-US" sz="2800" b="1" dirty="0" smtClean="0">
                <a:solidFill>
                  <a:srgbClr val="002060"/>
                </a:solidFill>
                <a:latin typeface="微软雅黑" panose="020B0503020204020204" charset="-122"/>
                <a:ea typeface="微软雅黑" panose="020B0503020204020204" charset="-122"/>
              </a:rPr>
              <a:t>注重培养学生唯物史观素养</a:t>
            </a:r>
            <a:endParaRPr lang="en-US" altLang="zh-CN" sz="2800" b="1" dirty="0" smtClean="0">
              <a:solidFill>
                <a:srgbClr val="002060"/>
              </a:solidFill>
              <a:latin typeface="微软雅黑" panose="020B0503020204020204" charset="-122"/>
              <a:ea typeface="微软雅黑" panose="020B0503020204020204" charset="-122"/>
            </a:endParaRPr>
          </a:p>
          <a:p>
            <a:pPr>
              <a:lnSpc>
                <a:spcPts val="3600"/>
              </a:lnSpc>
            </a:pPr>
            <a:r>
              <a:rPr lang="zh-CN" altLang="en-US" sz="2400" b="1" dirty="0" smtClean="0">
                <a:solidFill>
                  <a:srgbClr val="002060"/>
                </a:solidFill>
                <a:latin typeface="楷体" panose="02010609060101010101" pitchFamily="49" charset="-122"/>
                <a:ea typeface="楷体" panose="02010609060101010101" pitchFamily="49" charset="-122"/>
              </a:rPr>
              <a:t>    历史观可以说是世界观的一个分支，简单理解历史观就是</a:t>
            </a:r>
            <a:r>
              <a:rPr lang="zh-CN" altLang="en-US" sz="2400" b="1" dirty="0" smtClean="0">
                <a:solidFill>
                  <a:srgbClr val="FF0000"/>
                </a:solidFill>
                <a:latin typeface="楷体" panose="02010609060101010101" pitchFamily="49" charset="-122"/>
                <a:ea typeface="楷体" panose="02010609060101010101" pitchFamily="49" charset="-122"/>
              </a:rPr>
              <a:t>如何去看待历史</a:t>
            </a:r>
            <a:r>
              <a:rPr lang="zh-CN" altLang="en-US" sz="2400" b="1" dirty="0" smtClean="0">
                <a:solidFill>
                  <a:srgbClr val="002060"/>
                </a:solidFill>
                <a:latin typeface="楷体" panose="02010609060101010101" pitchFamily="49" charset="-122"/>
                <a:ea typeface="楷体" panose="02010609060101010101" pitchFamily="49" charset="-122"/>
              </a:rPr>
              <a:t>。在历史学科的学习过程中，每个人对历史观的看法都有许多不同</a:t>
            </a:r>
            <a:r>
              <a:rPr lang="en-US" altLang="zh-CN" sz="2400" b="1" dirty="0" smtClean="0">
                <a:solidFill>
                  <a:srgbClr val="002060"/>
                </a:solidFill>
                <a:latin typeface="楷体" panose="02010609060101010101" pitchFamily="49" charset="-122"/>
                <a:ea typeface="楷体" panose="02010609060101010101" pitchFamily="49" charset="-122"/>
              </a:rPr>
              <a:t>:</a:t>
            </a:r>
            <a:r>
              <a:rPr lang="zh-CN" altLang="en-US" sz="2400" b="1" dirty="0" smtClean="0">
                <a:solidFill>
                  <a:srgbClr val="002060"/>
                </a:solidFill>
                <a:latin typeface="楷体" panose="02010609060101010101" pitchFamily="49" charset="-122"/>
                <a:ea typeface="楷体" panose="02010609060101010101" pitchFamily="49" charset="-122"/>
              </a:rPr>
              <a:t>全球历史观、革命历史观、近代历史观、文明历史观及其唯物历史观等等。在初中历史课程的学习中，要把唯物史观主义视为学生学习的核心素养之一。唯物史观主要强调的是</a:t>
            </a:r>
            <a:r>
              <a:rPr lang="en-US" altLang="zh-CN" sz="2400" b="1" dirty="0" smtClean="0">
                <a:solidFill>
                  <a:srgbClr val="002060"/>
                </a:solidFill>
                <a:latin typeface="楷体" panose="02010609060101010101" pitchFamily="49" charset="-122"/>
                <a:ea typeface="楷体" panose="02010609060101010101" pitchFamily="49" charset="-122"/>
              </a:rPr>
              <a:t>:</a:t>
            </a:r>
            <a:r>
              <a:rPr lang="zh-CN" altLang="en-US" sz="2400" b="1" dirty="0" smtClean="0">
                <a:solidFill>
                  <a:srgbClr val="002060"/>
                </a:solidFill>
                <a:latin typeface="楷体" panose="02010609060101010101" pitchFamily="49" charset="-122"/>
                <a:ea typeface="楷体" panose="02010609060101010101" pitchFamily="49" charset="-122"/>
              </a:rPr>
              <a:t>生产力决定生产关系、经济基础决定上层建筑、上层建筑对经济基础的反作用力等这些科学的观念。要让学生</a:t>
            </a:r>
            <a:r>
              <a:rPr lang="zh-CN" altLang="en-US" sz="2400" b="1" dirty="0" smtClean="0">
                <a:solidFill>
                  <a:srgbClr val="FF0000"/>
                </a:solidFill>
                <a:latin typeface="楷体" panose="02010609060101010101" pitchFamily="49" charset="-122"/>
                <a:ea typeface="楷体" panose="02010609060101010101" pitchFamily="49" charset="-122"/>
              </a:rPr>
              <a:t>更科学客观的看待历史事件</a:t>
            </a:r>
            <a:r>
              <a:rPr lang="zh-CN" altLang="en-US" sz="2400" b="1" dirty="0" smtClean="0">
                <a:solidFill>
                  <a:srgbClr val="002060"/>
                </a:solidFill>
                <a:latin typeface="楷体" panose="02010609060101010101" pitchFamily="49" charset="-122"/>
                <a:ea typeface="楷体" panose="02010609060101010101" pitchFamily="49" charset="-122"/>
              </a:rPr>
              <a:t>，就必须要培养学生的唯物史观。如果学生对唯物史观没有正确的认识，对这些历史事件没有用科学的思维去思考，那对历史的理解只能是肤浅的，所以在历史学科的学习中，先决条件就是首先要做到树立正确的唯物史观。在教学实践中要注重唯物史观的渗透和素养的培养。</a:t>
            </a:r>
            <a:endParaRPr lang="en-US" altLang="zh-CN" sz="2400" b="1" dirty="0">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750"/>
                                        <p:tgtEl>
                                          <p:spTgt spid="40"/>
                                        </p:tgtEl>
                                      </p:cBhvr>
                                    </p:animEffect>
                                  </p:childTnLst>
                                </p:cTn>
                              </p:par>
                              <p:par>
                                <p:cTn id="14" presetID="42" presetClass="path" presetSubtype="0" decel="30000" fill="hold" grpId="1" nodeType="withEffect">
                                  <p:stCondLst>
                                    <p:cond delay="0"/>
                                  </p:stCondLst>
                                  <p:childTnLst>
                                    <p:animMotion origin="layout" path="M 8.33333E-7 -0.03981 L 8.33333E-7 0.14815 " pathEditMode="relative" rAng="0" ptsTypes="AA">
                                      <p:cBhvr>
                                        <p:cTn id="15" dur="750" spd="-100000" fill="hold"/>
                                        <p:tgtEl>
                                          <p:spTgt spid="40"/>
                                        </p:tgtEl>
                                        <p:attrNameLst>
                                          <p:attrName>ppt_x</p:attrName>
                                          <p:attrName>ppt_y</p:attrName>
                                        </p:attrNameLst>
                                      </p:cBhvr>
                                      <p:rCtr x="0" y="9398"/>
                                    </p:animMotion>
                                  </p:childTnLst>
                                </p:cTn>
                              </p:par>
                              <p:par>
                                <p:cTn id="16" presetID="42" presetClass="path" presetSubtype="0" accel="30000" decel="30000" fill="hold" grpId="2" nodeType="withEffect">
                                  <p:stCondLst>
                                    <p:cond delay="750"/>
                                  </p:stCondLst>
                                  <p:childTnLst>
                                    <p:animMotion origin="layout" path="M 8.33333E-7 -0.03981 L 8.33333E-7 -1.48148E-6 " pathEditMode="relative" rAng="0" ptsTypes="AA">
                                      <p:cBhvr>
                                        <p:cTn id="17" dur="750" fill="hold"/>
                                        <p:tgtEl>
                                          <p:spTgt spid="40"/>
                                        </p:tgtEl>
                                        <p:attrNameLst>
                                          <p:attrName>ppt_x</p:attrName>
                                          <p:attrName>ppt_y</p:attrName>
                                        </p:attrNameLst>
                                      </p:cBhvr>
                                      <p:rCtr x="0" y="1991"/>
                                    </p:animMotion>
                                  </p:childTnLst>
                                </p:cTn>
                              </p:par>
                              <p:par>
                                <p:cTn id="18" presetID="10" presetClass="entr" presetSubtype="0" fill="hold" grpId="0" nodeType="withEffect">
                                  <p:stCondLst>
                                    <p:cond delay="15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750"/>
                                        <p:tgtEl>
                                          <p:spTgt spid="41"/>
                                        </p:tgtEl>
                                      </p:cBhvr>
                                    </p:animEffect>
                                  </p:childTnLst>
                                </p:cTn>
                              </p:par>
                              <p:par>
                                <p:cTn id="21" presetID="42" presetClass="path" presetSubtype="0" decel="30000" fill="hold" grpId="1" nodeType="withEffect">
                                  <p:stCondLst>
                                    <p:cond delay="150"/>
                                  </p:stCondLst>
                                  <p:childTnLst>
                                    <p:animMotion origin="layout" path="M -3.75E-6 -0.03981 L -3.75E-6 0.14815 " pathEditMode="relative" rAng="0" ptsTypes="AA">
                                      <p:cBhvr>
                                        <p:cTn id="22" dur="750" spd="-100000" fill="hold"/>
                                        <p:tgtEl>
                                          <p:spTgt spid="41"/>
                                        </p:tgtEl>
                                        <p:attrNameLst>
                                          <p:attrName>ppt_x</p:attrName>
                                          <p:attrName>ppt_y</p:attrName>
                                        </p:attrNameLst>
                                      </p:cBhvr>
                                      <p:rCtr x="0" y="9398"/>
                                    </p:animMotion>
                                  </p:childTnLst>
                                </p:cTn>
                              </p:par>
                              <p:par>
                                <p:cTn id="23" presetID="42" presetClass="path" presetSubtype="0" accel="30000" decel="30000" fill="hold" grpId="2" nodeType="withEffect">
                                  <p:stCondLst>
                                    <p:cond delay="900"/>
                                  </p:stCondLst>
                                  <p:childTnLst>
                                    <p:animMotion origin="layout" path="M -3.75E-6 -0.03981 L -3.75E-6 -1.48148E-6 " pathEditMode="relative" rAng="0" ptsTypes="AA">
                                      <p:cBhvr>
                                        <p:cTn id="24" dur="750" fill="hold"/>
                                        <p:tgtEl>
                                          <p:spTgt spid="41"/>
                                        </p:tgtEl>
                                        <p:attrNameLst>
                                          <p:attrName>ppt_x</p:attrName>
                                          <p:attrName>ppt_y</p:attrName>
                                        </p:attrNameLst>
                                      </p:cBhvr>
                                      <p:rCtr x="0" y="1991"/>
                                    </p:animMotion>
                                  </p:childTnLst>
                                </p:cTn>
                              </p:par>
                              <p:par>
                                <p:cTn id="25" presetID="10" presetClass="entr" presetSubtype="0" fill="hold" grpId="0" nodeType="withEffect">
                                  <p:stCondLst>
                                    <p:cond delay="3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50"/>
                                        <p:tgtEl>
                                          <p:spTgt spid="42"/>
                                        </p:tgtEl>
                                      </p:cBhvr>
                                    </p:animEffect>
                                  </p:childTnLst>
                                </p:cTn>
                              </p:par>
                              <p:par>
                                <p:cTn id="28" presetID="42" presetClass="path" presetSubtype="0" decel="30000" fill="hold" grpId="1" nodeType="withEffect">
                                  <p:stCondLst>
                                    <p:cond delay="300"/>
                                  </p:stCondLst>
                                  <p:childTnLst>
                                    <p:animMotion origin="layout" path="M 1.66667E-6 -0.03981 L 1.66667E-6 0.14815 " pathEditMode="relative" rAng="0" ptsTypes="AA">
                                      <p:cBhvr>
                                        <p:cTn id="29" dur="750" spd="-100000" fill="hold"/>
                                        <p:tgtEl>
                                          <p:spTgt spid="42"/>
                                        </p:tgtEl>
                                        <p:attrNameLst>
                                          <p:attrName>ppt_x</p:attrName>
                                          <p:attrName>ppt_y</p:attrName>
                                        </p:attrNameLst>
                                      </p:cBhvr>
                                      <p:rCtr x="0" y="9398"/>
                                    </p:animMotion>
                                  </p:childTnLst>
                                </p:cTn>
                              </p:par>
                              <p:par>
                                <p:cTn id="30" presetID="42" presetClass="path" presetSubtype="0" accel="30000" decel="30000" fill="hold" grpId="2" nodeType="withEffect">
                                  <p:stCondLst>
                                    <p:cond delay="1150"/>
                                  </p:stCondLst>
                                  <p:childTnLst>
                                    <p:animMotion origin="layout" path="M 1.66667E-6 -0.03981 L 1.66667E-6 -1.48148E-6 " pathEditMode="relative" rAng="0" ptsTypes="AA">
                                      <p:cBhvr>
                                        <p:cTn id="31" dur="750" fill="hold"/>
                                        <p:tgtEl>
                                          <p:spTgt spid="42"/>
                                        </p:tgtEl>
                                        <p:attrNameLst>
                                          <p:attrName>ppt_x</p:attrName>
                                          <p:attrName>ppt_y</p:attrName>
                                        </p:attrNameLst>
                                      </p:cBhvr>
                                      <p:rCtr x="0" y="1991"/>
                                    </p:animMotion>
                                  </p:childTnLst>
                                </p:cTn>
                              </p:par>
                              <p:par>
                                <p:cTn id="32" presetID="10" presetClass="entr" presetSubtype="0" fill="hold" grpId="0" nodeType="withEffect">
                                  <p:stCondLst>
                                    <p:cond delay="45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750"/>
                                        <p:tgtEl>
                                          <p:spTgt spid="43"/>
                                        </p:tgtEl>
                                      </p:cBhvr>
                                    </p:animEffect>
                                  </p:childTnLst>
                                </p:cTn>
                              </p:par>
                              <p:par>
                                <p:cTn id="35" presetID="42" presetClass="path" presetSubtype="0" decel="30000" fill="hold" grpId="1" nodeType="withEffect">
                                  <p:stCondLst>
                                    <p:cond delay="450"/>
                                  </p:stCondLst>
                                  <p:childTnLst>
                                    <p:animMotion origin="layout" path="M -2.91667E-6 -0.03981 L -2.91667E-6 0.14815 " pathEditMode="relative" rAng="0" ptsTypes="AA">
                                      <p:cBhvr>
                                        <p:cTn id="36" dur="750" spd="-100000" fill="hold"/>
                                        <p:tgtEl>
                                          <p:spTgt spid="43"/>
                                        </p:tgtEl>
                                        <p:attrNameLst>
                                          <p:attrName>ppt_x</p:attrName>
                                          <p:attrName>ppt_y</p:attrName>
                                        </p:attrNameLst>
                                      </p:cBhvr>
                                      <p:rCtr x="0" y="9398"/>
                                    </p:animMotion>
                                  </p:childTnLst>
                                </p:cTn>
                              </p:par>
                              <p:par>
                                <p:cTn id="37" presetID="42" presetClass="path" presetSubtype="0" accel="30000" decel="30000" fill="hold" grpId="2" nodeType="withEffect">
                                  <p:stCondLst>
                                    <p:cond delay="1200"/>
                                  </p:stCondLst>
                                  <p:childTnLst>
                                    <p:animMotion origin="layout" path="M -2.91667E-6 -0.03981 L -2.91667E-6 -1.48148E-6 " pathEditMode="relative" rAng="0" ptsTypes="AA">
                                      <p:cBhvr>
                                        <p:cTn id="38" dur="750" fill="hold"/>
                                        <p:tgtEl>
                                          <p:spTgt spid="43"/>
                                        </p:tgtEl>
                                        <p:attrNameLst>
                                          <p:attrName>ppt_x</p:attrName>
                                          <p:attrName>ppt_y</p:attrName>
                                        </p:attrNameLst>
                                      </p:cBhvr>
                                      <p:rCtr x="0" y="1991"/>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animBg="1"/>
      <p:bldP spid="40" grpId="1" bldLvl="0" animBg="1"/>
      <p:bldP spid="40" grpId="2" bldLvl="0" animBg="1"/>
      <p:bldP spid="41" grpId="0" bldLvl="0" animBg="1"/>
      <p:bldP spid="41" grpId="1" bldLvl="0" animBg="1"/>
      <p:bldP spid="41" grpId="2" bldLvl="0" animBg="1"/>
      <p:bldP spid="42" grpId="0" bldLvl="0" animBg="1"/>
      <p:bldP spid="42" grpId="1" bldLvl="0" animBg="1"/>
      <p:bldP spid="42" grpId="2" bldLvl="0" animBg="1"/>
      <p:bldP spid="43" grpId="0" bldLvl="0" animBg="1"/>
      <p:bldP spid="43" grpId="1" bldLvl="0" animBg="1"/>
      <p:bldP spid="43" grpId="2" bldLvl="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组合 112"/>
          <p:cNvGrpSpPr/>
          <p:nvPr/>
        </p:nvGrpSpPr>
        <p:grpSpPr>
          <a:xfrm>
            <a:off x="8920751" y="3642850"/>
            <a:ext cx="2833713" cy="2907947"/>
            <a:chOff x="1904439" y="-355318"/>
            <a:chExt cx="5664201" cy="4060831"/>
          </a:xfrm>
        </p:grpSpPr>
        <p:sp>
          <p:nvSpPr>
            <p:cNvPr id="114" name="Rectangle 5"/>
            <p:cNvSpPr>
              <a:spLocks noChangeArrowheads="1"/>
            </p:cNvSpPr>
            <p:nvPr/>
          </p:nvSpPr>
          <p:spPr bwMode="auto">
            <a:xfrm>
              <a:off x="3501464" y="790859"/>
              <a:ext cx="31750" cy="479426"/>
            </a:xfrm>
            <a:prstGeom prst="rect">
              <a:avLst/>
            </a:prstGeom>
            <a:solidFill>
              <a:srgbClr val="2914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5" name="Freeform 6"/>
            <p:cNvSpPr/>
            <p:nvPr/>
          </p:nvSpPr>
          <p:spPr bwMode="auto">
            <a:xfrm>
              <a:off x="3531627" y="790859"/>
              <a:ext cx="339725" cy="177800"/>
            </a:xfrm>
            <a:custGeom>
              <a:avLst/>
              <a:gdLst>
                <a:gd name="T0" fmla="*/ 214 w 214"/>
                <a:gd name="T1" fmla="*/ 112 h 112"/>
                <a:gd name="T2" fmla="*/ 0 w 214"/>
                <a:gd name="T3" fmla="*/ 112 h 112"/>
                <a:gd name="T4" fmla="*/ 0 w 214"/>
                <a:gd name="T5" fmla="*/ 0 h 112"/>
                <a:gd name="T6" fmla="*/ 214 w 214"/>
                <a:gd name="T7" fmla="*/ 0 h 112"/>
                <a:gd name="T8" fmla="*/ 131 w 214"/>
                <a:gd name="T9" fmla="*/ 56 h 112"/>
                <a:gd name="T10" fmla="*/ 214 w 214"/>
                <a:gd name="T11" fmla="*/ 112 h 112"/>
              </a:gdLst>
              <a:ahLst/>
              <a:cxnLst>
                <a:cxn ang="0">
                  <a:pos x="T0" y="T1"/>
                </a:cxn>
                <a:cxn ang="0">
                  <a:pos x="T2" y="T3"/>
                </a:cxn>
                <a:cxn ang="0">
                  <a:pos x="T4" y="T5"/>
                </a:cxn>
                <a:cxn ang="0">
                  <a:pos x="T6" y="T7"/>
                </a:cxn>
                <a:cxn ang="0">
                  <a:pos x="T8" y="T9"/>
                </a:cxn>
                <a:cxn ang="0">
                  <a:pos x="T10" y="T11"/>
                </a:cxn>
              </a:cxnLst>
              <a:rect l="0" t="0" r="r" b="b"/>
              <a:pathLst>
                <a:path w="214" h="112">
                  <a:moveTo>
                    <a:pt x="214" y="112"/>
                  </a:moveTo>
                  <a:lnTo>
                    <a:pt x="0" y="112"/>
                  </a:lnTo>
                  <a:lnTo>
                    <a:pt x="0" y="0"/>
                  </a:lnTo>
                  <a:lnTo>
                    <a:pt x="214" y="0"/>
                  </a:lnTo>
                  <a:lnTo>
                    <a:pt x="131" y="56"/>
                  </a:lnTo>
                  <a:lnTo>
                    <a:pt x="214" y="112"/>
                  </a:lnTo>
                  <a:close/>
                </a:path>
              </a:pathLst>
            </a:custGeom>
            <a:solidFill>
              <a:srgbClr val="E44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6" name="Freeform 7"/>
            <p:cNvSpPr/>
            <p:nvPr/>
          </p:nvSpPr>
          <p:spPr bwMode="auto">
            <a:xfrm>
              <a:off x="3415739" y="1013109"/>
              <a:ext cx="1501775" cy="2008190"/>
            </a:xfrm>
            <a:custGeom>
              <a:avLst/>
              <a:gdLst>
                <a:gd name="T0" fmla="*/ 561 w 946"/>
                <a:gd name="T1" fmla="*/ 0 h 1265"/>
                <a:gd name="T2" fmla="*/ 0 w 946"/>
                <a:gd name="T3" fmla="*/ 1265 h 1265"/>
                <a:gd name="T4" fmla="*/ 946 w 946"/>
                <a:gd name="T5" fmla="*/ 1265 h 1265"/>
                <a:gd name="T6" fmla="*/ 946 w 946"/>
                <a:gd name="T7" fmla="*/ 0 h 1265"/>
                <a:gd name="T8" fmla="*/ 561 w 946"/>
                <a:gd name="T9" fmla="*/ 0 h 1265"/>
              </a:gdLst>
              <a:ahLst/>
              <a:cxnLst>
                <a:cxn ang="0">
                  <a:pos x="T0" y="T1"/>
                </a:cxn>
                <a:cxn ang="0">
                  <a:pos x="T2" y="T3"/>
                </a:cxn>
                <a:cxn ang="0">
                  <a:pos x="T4" y="T5"/>
                </a:cxn>
                <a:cxn ang="0">
                  <a:pos x="T6" y="T7"/>
                </a:cxn>
                <a:cxn ang="0">
                  <a:pos x="T8" y="T9"/>
                </a:cxn>
              </a:cxnLst>
              <a:rect l="0" t="0" r="r" b="b"/>
              <a:pathLst>
                <a:path w="944" h="1265">
                  <a:moveTo>
                    <a:pt x="561" y="0"/>
                  </a:moveTo>
                  <a:lnTo>
                    <a:pt x="0" y="1265"/>
                  </a:lnTo>
                  <a:lnTo>
                    <a:pt x="946" y="1265"/>
                  </a:lnTo>
                  <a:lnTo>
                    <a:pt x="946" y="0"/>
                  </a:lnTo>
                  <a:lnTo>
                    <a:pt x="561"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7" name="Freeform 8"/>
            <p:cNvSpPr/>
            <p:nvPr/>
          </p:nvSpPr>
          <p:spPr bwMode="auto">
            <a:xfrm>
              <a:off x="3415739" y="1013109"/>
              <a:ext cx="1501775" cy="2008190"/>
            </a:xfrm>
            <a:custGeom>
              <a:avLst/>
              <a:gdLst>
                <a:gd name="T0" fmla="*/ 561 w 946"/>
                <a:gd name="T1" fmla="*/ 0 h 1265"/>
                <a:gd name="T2" fmla="*/ 0 w 946"/>
                <a:gd name="T3" fmla="*/ 1265 h 1265"/>
                <a:gd name="T4" fmla="*/ 946 w 946"/>
                <a:gd name="T5" fmla="*/ 1265 h 1265"/>
                <a:gd name="T6" fmla="*/ 946 w 946"/>
                <a:gd name="T7" fmla="*/ 0 h 1265"/>
                <a:gd name="T8" fmla="*/ 561 w 946"/>
                <a:gd name="T9" fmla="*/ 0 h 1265"/>
              </a:gdLst>
              <a:ahLst/>
              <a:cxnLst>
                <a:cxn ang="0">
                  <a:pos x="T0" y="T1"/>
                </a:cxn>
                <a:cxn ang="0">
                  <a:pos x="T2" y="T3"/>
                </a:cxn>
                <a:cxn ang="0">
                  <a:pos x="T4" y="T5"/>
                </a:cxn>
                <a:cxn ang="0">
                  <a:pos x="T6" y="T7"/>
                </a:cxn>
                <a:cxn ang="0">
                  <a:pos x="T8" y="T9"/>
                </a:cxn>
              </a:cxnLst>
              <a:rect l="0" t="0" r="r" b="b"/>
              <a:pathLst>
                <a:path w="944" h="1265">
                  <a:moveTo>
                    <a:pt x="561" y="0"/>
                  </a:moveTo>
                  <a:lnTo>
                    <a:pt x="0" y="1265"/>
                  </a:lnTo>
                  <a:lnTo>
                    <a:pt x="946" y="1265"/>
                  </a:lnTo>
                  <a:lnTo>
                    <a:pt x="946"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8" name="Freeform 9"/>
            <p:cNvSpPr/>
            <p:nvPr/>
          </p:nvSpPr>
          <p:spPr bwMode="auto">
            <a:xfrm>
              <a:off x="4909577" y="1013109"/>
              <a:ext cx="1492250" cy="2008190"/>
            </a:xfrm>
            <a:custGeom>
              <a:avLst/>
              <a:gdLst>
                <a:gd name="T0" fmla="*/ 379 w 940"/>
                <a:gd name="T1" fmla="*/ 0 h 1265"/>
                <a:gd name="T2" fmla="*/ 0 w 940"/>
                <a:gd name="T3" fmla="*/ 0 h 1265"/>
                <a:gd name="T4" fmla="*/ 0 w 940"/>
                <a:gd name="T5" fmla="*/ 1265 h 1265"/>
                <a:gd name="T6" fmla="*/ 940 w 940"/>
                <a:gd name="T7" fmla="*/ 1265 h 1265"/>
                <a:gd name="T8" fmla="*/ 379 w 940"/>
                <a:gd name="T9" fmla="*/ 0 h 1265"/>
              </a:gdLst>
              <a:ahLst/>
              <a:cxnLst>
                <a:cxn ang="0">
                  <a:pos x="T0" y="T1"/>
                </a:cxn>
                <a:cxn ang="0">
                  <a:pos x="T2" y="T3"/>
                </a:cxn>
                <a:cxn ang="0">
                  <a:pos x="T4" y="T5"/>
                </a:cxn>
                <a:cxn ang="0">
                  <a:pos x="T6" y="T7"/>
                </a:cxn>
                <a:cxn ang="0">
                  <a:pos x="T8" y="T9"/>
                </a:cxn>
              </a:cxnLst>
              <a:rect l="0" t="0" r="r" b="b"/>
              <a:pathLst>
                <a:path w="940" h="1265">
                  <a:moveTo>
                    <a:pt x="379" y="0"/>
                  </a:moveTo>
                  <a:lnTo>
                    <a:pt x="0" y="0"/>
                  </a:lnTo>
                  <a:lnTo>
                    <a:pt x="0" y="1265"/>
                  </a:lnTo>
                  <a:lnTo>
                    <a:pt x="940" y="1265"/>
                  </a:lnTo>
                  <a:lnTo>
                    <a:pt x="379" y="0"/>
                  </a:lnTo>
                  <a:close/>
                </a:path>
              </a:pathLst>
            </a:custGeom>
            <a:solidFill>
              <a:srgbClr val="2F3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9" name="Freeform 10"/>
            <p:cNvSpPr/>
            <p:nvPr/>
          </p:nvSpPr>
          <p:spPr bwMode="auto">
            <a:xfrm>
              <a:off x="4225364" y="-352143"/>
              <a:ext cx="692150" cy="1614490"/>
            </a:xfrm>
            <a:custGeom>
              <a:avLst/>
              <a:gdLst>
                <a:gd name="T0" fmla="*/ 0 w 348"/>
                <a:gd name="T1" fmla="*/ 780 h 812"/>
                <a:gd name="T2" fmla="*/ 215 w 348"/>
                <a:gd name="T3" fmla="*/ 700 h 812"/>
                <a:gd name="T4" fmla="*/ 348 w 348"/>
                <a:gd name="T5" fmla="*/ 783 h 812"/>
                <a:gd name="T6" fmla="*/ 344 w 348"/>
                <a:gd name="T7" fmla="*/ 0 h 812"/>
                <a:gd name="T8" fmla="*/ 0 w 348"/>
                <a:gd name="T9" fmla="*/ 780 h 812"/>
              </a:gdLst>
              <a:ahLst/>
              <a:cxnLst>
                <a:cxn ang="0">
                  <a:pos x="T0" y="T1"/>
                </a:cxn>
                <a:cxn ang="0">
                  <a:pos x="T2" y="T3"/>
                </a:cxn>
                <a:cxn ang="0">
                  <a:pos x="T4" y="T5"/>
                </a:cxn>
                <a:cxn ang="0">
                  <a:pos x="T6" y="T7"/>
                </a:cxn>
                <a:cxn ang="0">
                  <a:pos x="T8" y="T9"/>
                </a:cxn>
              </a:cxnLst>
              <a:rect l="0" t="0" r="r" b="b"/>
              <a:pathLst>
                <a:path w="348" h="812">
                  <a:moveTo>
                    <a:pt x="0" y="780"/>
                  </a:moveTo>
                  <a:cubicBezTo>
                    <a:pt x="133" y="812"/>
                    <a:pt x="215" y="700"/>
                    <a:pt x="215" y="700"/>
                  </a:cubicBezTo>
                  <a:cubicBezTo>
                    <a:pt x="215" y="700"/>
                    <a:pt x="242" y="780"/>
                    <a:pt x="348" y="783"/>
                  </a:cubicBezTo>
                  <a:cubicBezTo>
                    <a:pt x="344" y="0"/>
                    <a:pt x="344" y="0"/>
                    <a:pt x="344" y="0"/>
                  </a:cubicBezTo>
                  <a:lnTo>
                    <a:pt x="0" y="78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0" name="Freeform 11"/>
            <p:cNvSpPr/>
            <p:nvPr/>
          </p:nvSpPr>
          <p:spPr bwMode="auto">
            <a:xfrm>
              <a:off x="4909577" y="-355318"/>
              <a:ext cx="681038" cy="1612902"/>
            </a:xfrm>
            <a:custGeom>
              <a:avLst/>
              <a:gdLst>
                <a:gd name="T0" fmla="*/ 0 w 343"/>
                <a:gd name="T1" fmla="*/ 0 h 811"/>
                <a:gd name="T2" fmla="*/ 0 w 343"/>
                <a:gd name="T3" fmla="*/ 1 h 811"/>
                <a:gd name="T4" fmla="*/ 0 w 343"/>
                <a:gd name="T5" fmla="*/ 784 h 811"/>
                <a:gd name="T6" fmla="*/ 7 w 343"/>
                <a:gd name="T7" fmla="*/ 785 h 811"/>
                <a:gd name="T8" fmla="*/ 141 w 343"/>
                <a:gd name="T9" fmla="*/ 708 h 811"/>
                <a:gd name="T10" fmla="*/ 343 w 343"/>
                <a:gd name="T11" fmla="*/ 777 h 811"/>
                <a:gd name="T12" fmla="*/ 0 w 343"/>
                <a:gd name="T13" fmla="*/ 0 h 811"/>
              </a:gdLst>
              <a:ahLst/>
              <a:cxnLst>
                <a:cxn ang="0">
                  <a:pos x="T0" y="T1"/>
                </a:cxn>
                <a:cxn ang="0">
                  <a:pos x="T2" y="T3"/>
                </a:cxn>
                <a:cxn ang="0">
                  <a:pos x="T4" y="T5"/>
                </a:cxn>
                <a:cxn ang="0">
                  <a:pos x="T6" y="T7"/>
                </a:cxn>
                <a:cxn ang="0">
                  <a:pos x="T8" y="T9"/>
                </a:cxn>
                <a:cxn ang="0">
                  <a:pos x="T10" y="T11"/>
                </a:cxn>
                <a:cxn ang="0">
                  <a:pos x="T12" y="T13"/>
                </a:cxn>
              </a:cxnLst>
              <a:rect l="0" t="0" r="r" b="b"/>
              <a:pathLst>
                <a:path w="343" h="811">
                  <a:moveTo>
                    <a:pt x="0" y="0"/>
                  </a:moveTo>
                  <a:cubicBezTo>
                    <a:pt x="0" y="1"/>
                    <a:pt x="0" y="1"/>
                    <a:pt x="0" y="1"/>
                  </a:cubicBezTo>
                  <a:cubicBezTo>
                    <a:pt x="0" y="784"/>
                    <a:pt x="0" y="784"/>
                    <a:pt x="0" y="784"/>
                  </a:cubicBezTo>
                  <a:cubicBezTo>
                    <a:pt x="2" y="785"/>
                    <a:pt x="4" y="785"/>
                    <a:pt x="7" y="785"/>
                  </a:cubicBezTo>
                  <a:cubicBezTo>
                    <a:pt x="118" y="785"/>
                    <a:pt x="141" y="708"/>
                    <a:pt x="141" y="708"/>
                  </a:cubicBezTo>
                  <a:cubicBezTo>
                    <a:pt x="141" y="708"/>
                    <a:pt x="199" y="811"/>
                    <a:pt x="343" y="777"/>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1" name="Freeform 12"/>
            <p:cNvSpPr/>
            <p:nvPr/>
          </p:nvSpPr>
          <p:spPr bwMode="auto">
            <a:xfrm>
              <a:off x="5046102" y="1889410"/>
              <a:ext cx="1198563" cy="1603377"/>
            </a:xfrm>
            <a:custGeom>
              <a:avLst/>
              <a:gdLst>
                <a:gd name="T0" fmla="*/ 447 w 755"/>
                <a:gd name="T1" fmla="*/ 0 h 1010"/>
                <a:gd name="T2" fmla="*/ 0 w 755"/>
                <a:gd name="T3" fmla="*/ 1010 h 1010"/>
                <a:gd name="T4" fmla="*/ 750 w 755"/>
                <a:gd name="T5" fmla="*/ 1010 h 1010"/>
                <a:gd name="T6" fmla="*/ 755 w 755"/>
                <a:gd name="T7" fmla="*/ 0 h 1010"/>
                <a:gd name="T8" fmla="*/ 447 w 755"/>
                <a:gd name="T9" fmla="*/ 0 h 1010"/>
              </a:gdLst>
              <a:ahLst/>
              <a:cxnLst>
                <a:cxn ang="0">
                  <a:pos x="T0" y="T1"/>
                </a:cxn>
                <a:cxn ang="0">
                  <a:pos x="T2" y="T3"/>
                </a:cxn>
                <a:cxn ang="0">
                  <a:pos x="T4" y="T5"/>
                </a:cxn>
                <a:cxn ang="0">
                  <a:pos x="T6" y="T7"/>
                </a:cxn>
                <a:cxn ang="0">
                  <a:pos x="T8" y="T9"/>
                </a:cxn>
              </a:cxnLst>
              <a:rect l="0" t="0" r="r" b="b"/>
              <a:pathLst>
                <a:path w="755" h="1010">
                  <a:moveTo>
                    <a:pt x="447" y="0"/>
                  </a:moveTo>
                  <a:lnTo>
                    <a:pt x="0" y="1010"/>
                  </a:lnTo>
                  <a:lnTo>
                    <a:pt x="750" y="1010"/>
                  </a:lnTo>
                  <a:lnTo>
                    <a:pt x="755" y="0"/>
                  </a:lnTo>
                  <a:lnTo>
                    <a:pt x="447"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2" name="Freeform 13"/>
            <p:cNvSpPr/>
            <p:nvPr/>
          </p:nvSpPr>
          <p:spPr bwMode="auto">
            <a:xfrm>
              <a:off x="6236727" y="1889410"/>
              <a:ext cx="1193800" cy="1603377"/>
            </a:xfrm>
            <a:custGeom>
              <a:avLst/>
              <a:gdLst>
                <a:gd name="T0" fmla="*/ 305 w 752"/>
                <a:gd name="T1" fmla="*/ 0 h 1010"/>
                <a:gd name="T2" fmla="*/ 0 w 752"/>
                <a:gd name="T3" fmla="*/ 0 h 1010"/>
                <a:gd name="T4" fmla="*/ 0 w 752"/>
                <a:gd name="T5" fmla="*/ 1010 h 1010"/>
                <a:gd name="T6" fmla="*/ 752 w 752"/>
                <a:gd name="T7" fmla="*/ 1010 h 1010"/>
                <a:gd name="T8" fmla="*/ 305 w 752"/>
                <a:gd name="T9" fmla="*/ 0 h 1010"/>
              </a:gdLst>
              <a:ahLst/>
              <a:cxnLst>
                <a:cxn ang="0">
                  <a:pos x="T0" y="T1"/>
                </a:cxn>
                <a:cxn ang="0">
                  <a:pos x="T2" y="T3"/>
                </a:cxn>
                <a:cxn ang="0">
                  <a:pos x="T4" y="T5"/>
                </a:cxn>
                <a:cxn ang="0">
                  <a:pos x="T6" y="T7"/>
                </a:cxn>
                <a:cxn ang="0">
                  <a:pos x="T8" y="T9"/>
                </a:cxn>
              </a:cxnLst>
              <a:rect l="0" t="0" r="r" b="b"/>
              <a:pathLst>
                <a:path w="752" h="1010">
                  <a:moveTo>
                    <a:pt x="305" y="0"/>
                  </a:moveTo>
                  <a:lnTo>
                    <a:pt x="0" y="0"/>
                  </a:lnTo>
                  <a:lnTo>
                    <a:pt x="0" y="1010"/>
                  </a:lnTo>
                  <a:lnTo>
                    <a:pt x="752" y="1010"/>
                  </a:lnTo>
                  <a:lnTo>
                    <a:pt x="305" y="0"/>
                  </a:lnTo>
                  <a:close/>
                </a:path>
              </a:pathLst>
            </a:custGeom>
            <a:solidFill>
              <a:srgbClr val="3B4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3" name="Freeform 14"/>
            <p:cNvSpPr/>
            <p:nvPr/>
          </p:nvSpPr>
          <p:spPr bwMode="auto">
            <a:xfrm>
              <a:off x="5692214" y="798796"/>
              <a:ext cx="552450" cy="1287464"/>
            </a:xfrm>
            <a:custGeom>
              <a:avLst/>
              <a:gdLst>
                <a:gd name="T0" fmla="*/ 0 w 278"/>
                <a:gd name="T1" fmla="*/ 623 h 648"/>
                <a:gd name="T2" fmla="*/ 172 w 278"/>
                <a:gd name="T3" fmla="*/ 559 h 648"/>
                <a:gd name="T4" fmla="*/ 278 w 278"/>
                <a:gd name="T5" fmla="*/ 626 h 648"/>
                <a:gd name="T6" fmla="*/ 274 w 278"/>
                <a:gd name="T7" fmla="*/ 0 h 648"/>
                <a:gd name="T8" fmla="*/ 0 w 278"/>
                <a:gd name="T9" fmla="*/ 623 h 648"/>
              </a:gdLst>
              <a:ahLst/>
              <a:cxnLst>
                <a:cxn ang="0">
                  <a:pos x="T0" y="T1"/>
                </a:cxn>
                <a:cxn ang="0">
                  <a:pos x="T2" y="T3"/>
                </a:cxn>
                <a:cxn ang="0">
                  <a:pos x="T4" y="T5"/>
                </a:cxn>
                <a:cxn ang="0">
                  <a:pos x="T6" y="T7"/>
                </a:cxn>
                <a:cxn ang="0">
                  <a:pos x="T8" y="T9"/>
                </a:cxn>
              </a:cxnLst>
              <a:rect l="0" t="0" r="r" b="b"/>
              <a:pathLst>
                <a:path w="278" h="648">
                  <a:moveTo>
                    <a:pt x="0" y="623"/>
                  </a:moveTo>
                  <a:cubicBezTo>
                    <a:pt x="106" y="648"/>
                    <a:pt x="172" y="559"/>
                    <a:pt x="172" y="559"/>
                  </a:cubicBezTo>
                  <a:cubicBezTo>
                    <a:pt x="172" y="559"/>
                    <a:pt x="194" y="623"/>
                    <a:pt x="278" y="626"/>
                  </a:cubicBezTo>
                  <a:cubicBezTo>
                    <a:pt x="274" y="0"/>
                    <a:pt x="274" y="0"/>
                    <a:pt x="274" y="0"/>
                  </a:cubicBezTo>
                  <a:lnTo>
                    <a:pt x="0" y="6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4" name="Freeform 15"/>
            <p:cNvSpPr/>
            <p:nvPr/>
          </p:nvSpPr>
          <p:spPr bwMode="auto">
            <a:xfrm>
              <a:off x="6236727" y="795621"/>
              <a:ext cx="546100" cy="1289052"/>
            </a:xfrm>
            <a:custGeom>
              <a:avLst/>
              <a:gdLst>
                <a:gd name="T0" fmla="*/ 0 w 274"/>
                <a:gd name="T1" fmla="*/ 0 h 648"/>
                <a:gd name="T2" fmla="*/ 0 w 274"/>
                <a:gd name="T3" fmla="*/ 1 h 648"/>
                <a:gd name="T4" fmla="*/ 0 w 274"/>
                <a:gd name="T5" fmla="*/ 627 h 648"/>
                <a:gd name="T6" fmla="*/ 6 w 274"/>
                <a:gd name="T7" fmla="*/ 627 h 648"/>
                <a:gd name="T8" fmla="*/ 113 w 274"/>
                <a:gd name="T9" fmla="*/ 566 h 648"/>
                <a:gd name="T10" fmla="*/ 274 w 274"/>
                <a:gd name="T11" fmla="*/ 621 h 648"/>
                <a:gd name="T12" fmla="*/ 0 w 274"/>
                <a:gd name="T13" fmla="*/ 0 h 648"/>
              </a:gdLst>
              <a:ahLst/>
              <a:cxnLst>
                <a:cxn ang="0">
                  <a:pos x="T0" y="T1"/>
                </a:cxn>
                <a:cxn ang="0">
                  <a:pos x="T2" y="T3"/>
                </a:cxn>
                <a:cxn ang="0">
                  <a:pos x="T4" y="T5"/>
                </a:cxn>
                <a:cxn ang="0">
                  <a:pos x="T6" y="T7"/>
                </a:cxn>
                <a:cxn ang="0">
                  <a:pos x="T8" y="T9"/>
                </a:cxn>
                <a:cxn ang="0">
                  <a:pos x="T10" y="T11"/>
                </a:cxn>
                <a:cxn ang="0">
                  <a:pos x="T12" y="T13"/>
                </a:cxn>
              </a:cxnLst>
              <a:rect l="0" t="0" r="r" b="b"/>
              <a:pathLst>
                <a:path w="274" h="648">
                  <a:moveTo>
                    <a:pt x="0" y="0"/>
                  </a:moveTo>
                  <a:cubicBezTo>
                    <a:pt x="0" y="1"/>
                    <a:pt x="0" y="1"/>
                    <a:pt x="0" y="1"/>
                  </a:cubicBezTo>
                  <a:cubicBezTo>
                    <a:pt x="0" y="627"/>
                    <a:pt x="0" y="627"/>
                    <a:pt x="0" y="627"/>
                  </a:cubicBezTo>
                  <a:cubicBezTo>
                    <a:pt x="2" y="627"/>
                    <a:pt x="4" y="627"/>
                    <a:pt x="6" y="627"/>
                  </a:cubicBezTo>
                  <a:cubicBezTo>
                    <a:pt x="95" y="627"/>
                    <a:pt x="113" y="566"/>
                    <a:pt x="113" y="566"/>
                  </a:cubicBezTo>
                  <a:cubicBezTo>
                    <a:pt x="113" y="566"/>
                    <a:pt x="159" y="648"/>
                    <a:pt x="274" y="621"/>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5" name="Freeform 16"/>
            <p:cNvSpPr/>
            <p:nvPr/>
          </p:nvSpPr>
          <p:spPr bwMode="auto">
            <a:xfrm>
              <a:off x="2180664" y="1921160"/>
              <a:ext cx="1200150" cy="1604965"/>
            </a:xfrm>
            <a:custGeom>
              <a:avLst/>
              <a:gdLst>
                <a:gd name="T0" fmla="*/ 447 w 756"/>
                <a:gd name="T1" fmla="*/ 0 h 1011"/>
                <a:gd name="T2" fmla="*/ 0 w 756"/>
                <a:gd name="T3" fmla="*/ 1011 h 1011"/>
                <a:gd name="T4" fmla="*/ 756 w 756"/>
                <a:gd name="T5" fmla="*/ 1011 h 1011"/>
                <a:gd name="T6" fmla="*/ 756 w 756"/>
                <a:gd name="T7" fmla="*/ 0 h 1011"/>
                <a:gd name="T8" fmla="*/ 447 w 756"/>
                <a:gd name="T9" fmla="*/ 0 h 1011"/>
              </a:gdLst>
              <a:ahLst/>
              <a:cxnLst>
                <a:cxn ang="0">
                  <a:pos x="T0" y="T1"/>
                </a:cxn>
                <a:cxn ang="0">
                  <a:pos x="T2" y="T3"/>
                </a:cxn>
                <a:cxn ang="0">
                  <a:pos x="T4" y="T5"/>
                </a:cxn>
                <a:cxn ang="0">
                  <a:pos x="T6" y="T7"/>
                </a:cxn>
                <a:cxn ang="0">
                  <a:pos x="T8" y="T9"/>
                </a:cxn>
              </a:cxnLst>
              <a:rect l="0" t="0" r="r" b="b"/>
              <a:pathLst>
                <a:path w="756" h="1011">
                  <a:moveTo>
                    <a:pt x="447" y="0"/>
                  </a:moveTo>
                  <a:lnTo>
                    <a:pt x="0" y="1011"/>
                  </a:lnTo>
                  <a:lnTo>
                    <a:pt x="756" y="1011"/>
                  </a:lnTo>
                  <a:lnTo>
                    <a:pt x="756" y="0"/>
                  </a:lnTo>
                  <a:lnTo>
                    <a:pt x="447"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6" name="Freeform 17"/>
            <p:cNvSpPr/>
            <p:nvPr/>
          </p:nvSpPr>
          <p:spPr bwMode="auto">
            <a:xfrm>
              <a:off x="2180664" y="1921160"/>
              <a:ext cx="1200150" cy="1604965"/>
            </a:xfrm>
            <a:custGeom>
              <a:avLst/>
              <a:gdLst>
                <a:gd name="T0" fmla="*/ 447 w 756"/>
                <a:gd name="T1" fmla="*/ 0 h 1011"/>
                <a:gd name="T2" fmla="*/ 0 w 756"/>
                <a:gd name="T3" fmla="*/ 1011 h 1011"/>
                <a:gd name="T4" fmla="*/ 756 w 756"/>
                <a:gd name="T5" fmla="*/ 1011 h 1011"/>
                <a:gd name="T6" fmla="*/ 756 w 756"/>
                <a:gd name="T7" fmla="*/ 0 h 1011"/>
                <a:gd name="T8" fmla="*/ 447 w 756"/>
                <a:gd name="T9" fmla="*/ 0 h 1011"/>
              </a:gdLst>
              <a:ahLst/>
              <a:cxnLst>
                <a:cxn ang="0">
                  <a:pos x="T0" y="T1"/>
                </a:cxn>
                <a:cxn ang="0">
                  <a:pos x="T2" y="T3"/>
                </a:cxn>
                <a:cxn ang="0">
                  <a:pos x="T4" y="T5"/>
                </a:cxn>
                <a:cxn ang="0">
                  <a:pos x="T6" y="T7"/>
                </a:cxn>
                <a:cxn ang="0">
                  <a:pos x="T8" y="T9"/>
                </a:cxn>
              </a:cxnLst>
              <a:rect l="0" t="0" r="r" b="b"/>
              <a:pathLst>
                <a:path w="756" h="1011">
                  <a:moveTo>
                    <a:pt x="447" y="0"/>
                  </a:moveTo>
                  <a:lnTo>
                    <a:pt x="0" y="1011"/>
                  </a:lnTo>
                  <a:lnTo>
                    <a:pt x="756" y="1011"/>
                  </a:lnTo>
                  <a:lnTo>
                    <a:pt x="756" y="0"/>
                  </a:lnTo>
                  <a:lnTo>
                    <a:pt x="4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7" name="Freeform 18"/>
            <p:cNvSpPr/>
            <p:nvPr/>
          </p:nvSpPr>
          <p:spPr bwMode="auto">
            <a:xfrm>
              <a:off x="3372877" y="1921160"/>
              <a:ext cx="1192213" cy="1604965"/>
            </a:xfrm>
            <a:custGeom>
              <a:avLst/>
              <a:gdLst>
                <a:gd name="T0" fmla="*/ 304 w 751"/>
                <a:gd name="T1" fmla="*/ 0 h 1011"/>
                <a:gd name="T2" fmla="*/ 0 w 751"/>
                <a:gd name="T3" fmla="*/ 0 h 1011"/>
                <a:gd name="T4" fmla="*/ 0 w 751"/>
                <a:gd name="T5" fmla="*/ 1011 h 1011"/>
                <a:gd name="T6" fmla="*/ 751 w 751"/>
                <a:gd name="T7" fmla="*/ 1011 h 1011"/>
                <a:gd name="T8" fmla="*/ 304 w 751"/>
                <a:gd name="T9" fmla="*/ 0 h 1011"/>
              </a:gdLst>
              <a:ahLst/>
              <a:cxnLst>
                <a:cxn ang="0">
                  <a:pos x="T0" y="T1"/>
                </a:cxn>
                <a:cxn ang="0">
                  <a:pos x="T2" y="T3"/>
                </a:cxn>
                <a:cxn ang="0">
                  <a:pos x="T4" y="T5"/>
                </a:cxn>
                <a:cxn ang="0">
                  <a:pos x="T6" y="T7"/>
                </a:cxn>
                <a:cxn ang="0">
                  <a:pos x="T8" y="T9"/>
                </a:cxn>
              </a:cxnLst>
              <a:rect l="0" t="0" r="r" b="b"/>
              <a:pathLst>
                <a:path w="751" h="1011">
                  <a:moveTo>
                    <a:pt x="304" y="0"/>
                  </a:moveTo>
                  <a:lnTo>
                    <a:pt x="0" y="0"/>
                  </a:lnTo>
                  <a:lnTo>
                    <a:pt x="0" y="1011"/>
                  </a:lnTo>
                  <a:lnTo>
                    <a:pt x="751" y="1011"/>
                  </a:lnTo>
                  <a:lnTo>
                    <a:pt x="304" y="0"/>
                  </a:lnTo>
                  <a:close/>
                </a:path>
              </a:pathLst>
            </a:custGeom>
            <a:solidFill>
              <a:srgbClr val="3B4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8" name="Freeform 19"/>
            <p:cNvSpPr/>
            <p:nvPr/>
          </p:nvSpPr>
          <p:spPr bwMode="auto">
            <a:xfrm>
              <a:off x="3372877" y="1921160"/>
              <a:ext cx="1192213" cy="1604965"/>
            </a:xfrm>
            <a:custGeom>
              <a:avLst/>
              <a:gdLst>
                <a:gd name="T0" fmla="*/ 304 w 751"/>
                <a:gd name="T1" fmla="*/ 0 h 1011"/>
                <a:gd name="T2" fmla="*/ 0 w 751"/>
                <a:gd name="T3" fmla="*/ 0 h 1011"/>
                <a:gd name="T4" fmla="*/ 0 w 751"/>
                <a:gd name="T5" fmla="*/ 1011 h 1011"/>
                <a:gd name="T6" fmla="*/ 751 w 751"/>
                <a:gd name="T7" fmla="*/ 1011 h 1011"/>
                <a:gd name="T8" fmla="*/ 304 w 751"/>
                <a:gd name="T9" fmla="*/ 0 h 1011"/>
              </a:gdLst>
              <a:ahLst/>
              <a:cxnLst>
                <a:cxn ang="0">
                  <a:pos x="T0" y="T1"/>
                </a:cxn>
                <a:cxn ang="0">
                  <a:pos x="T2" y="T3"/>
                </a:cxn>
                <a:cxn ang="0">
                  <a:pos x="T4" y="T5"/>
                </a:cxn>
                <a:cxn ang="0">
                  <a:pos x="T6" y="T7"/>
                </a:cxn>
                <a:cxn ang="0">
                  <a:pos x="T8" y="T9"/>
                </a:cxn>
              </a:cxnLst>
              <a:rect l="0" t="0" r="r" b="b"/>
              <a:pathLst>
                <a:path w="751" h="1011">
                  <a:moveTo>
                    <a:pt x="304" y="0"/>
                  </a:moveTo>
                  <a:lnTo>
                    <a:pt x="0" y="0"/>
                  </a:lnTo>
                  <a:lnTo>
                    <a:pt x="0" y="1011"/>
                  </a:lnTo>
                  <a:lnTo>
                    <a:pt x="751" y="1011"/>
                  </a:lnTo>
                  <a:lnTo>
                    <a:pt x="3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9" name="Freeform 20"/>
            <p:cNvSpPr/>
            <p:nvPr/>
          </p:nvSpPr>
          <p:spPr bwMode="auto">
            <a:xfrm>
              <a:off x="2826777" y="830546"/>
              <a:ext cx="554038" cy="1290639"/>
            </a:xfrm>
            <a:custGeom>
              <a:avLst/>
              <a:gdLst>
                <a:gd name="T0" fmla="*/ 0 w 278"/>
                <a:gd name="T1" fmla="*/ 623 h 649"/>
                <a:gd name="T2" fmla="*/ 172 w 278"/>
                <a:gd name="T3" fmla="*/ 560 h 649"/>
                <a:gd name="T4" fmla="*/ 278 w 278"/>
                <a:gd name="T5" fmla="*/ 626 h 649"/>
                <a:gd name="T6" fmla="*/ 274 w 278"/>
                <a:gd name="T7" fmla="*/ 0 h 649"/>
                <a:gd name="T8" fmla="*/ 0 w 278"/>
                <a:gd name="T9" fmla="*/ 623 h 649"/>
              </a:gdLst>
              <a:ahLst/>
              <a:cxnLst>
                <a:cxn ang="0">
                  <a:pos x="T0" y="T1"/>
                </a:cxn>
                <a:cxn ang="0">
                  <a:pos x="T2" y="T3"/>
                </a:cxn>
                <a:cxn ang="0">
                  <a:pos x="T4" y="T5"/>
                </a:cxn>
                <a:cxn ang="0">
                  <a:pos x="T6" y="T7"/>
                </a:cxn>
                <a:cxn ang="0">
                  <a:pos x="T8" y="T9"/>
                </a:cxn>
              </a:cxnLst>
              <a:rect l="0" t="0" r="r" b="b"/>
              <a:pathLst>
                <a:path w="278" h="649">
                  <a:moveTo>
                    <a:pt x="0" y="623"/>
                  </a:moveTo>
                  <a:cubicBezTo>
                    <a:pt x="106" y="649"/>
                    <a:pt x="172" y="560"/>
                    <a:pt x="172" y="560"/>
                  </a:cubicBezTo>
                  <a:cubicBezTo>
                    <a:pt x="172" y="560"/>
                    <a:pt x="194" y="623"/>
                    <a:pt x="278" y="626"/>
                  </a:cubicBezTo>
                  <a:cubicBezTo>
                    <a:pt x="274" y="0"/>
                    <a:pt x="274" y="0"/>
                    <a:pt x="274" y="0"/>
                  </a:cubicBezTo>
                  <a:lnTo>
                    <a:pt x="0" y="6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0" name="Freeform 21"/>
            <p:cNvSpPr/>
            <p:nvPr/>
          </p:nvSpPr>
          <p:spPr bwMode="auto">
            <a:xfrm>
              <a:off x="3372877" y="830546"/>
              <a:ext cx="544513" cy="1285877"/>
            </a:xfrm>
            <a:custGeom>
              <a:avLst/>
              <a:gdLst>
                <a:gd name="T0" fmla="*/ 0 w 274"/>
                <a:gd name="T1" fmla="*/ 0 h 647"/>
                <a:gd name="T2" fmla="*/ 0 w 274"/>
                <a:gd name="T3" fmla="*/ 0 h 647"/>
                <a:gd name="T4" fmla="*/ 0 w 274"/>
                <a:gd name="T5" fmla="*/ 626 h 647"/>
                <a:gd name="T6" fmla="*/ 2 w 274"/>
                <a:gd name="T7" fmla="*/ 626 h 647"/>
                <a:gd name="T8" fmla="*/ 113 w 274"/>
                <a:gd name="T9" fmla="*/ 565 h 647"/>
                <a:gd name="T10" fmla="*/ 274 w 274"/>
                <a:gd name="T11" fmla="*/ 620 h 647"/>
                <a:gd name="T12" fmla="*/ 0 w 274"/>
                <a:gd name="T13" fmla="*/ 0 h 647"/>
              </a:gdLst>
              <a:ahLst/>
              <a:cxnLst>
                <a:cxn ang="0">
                  <a:pos x="T0" y="T1"/>
                </a:cxn>
                <a:cxn ang="0">
                  <a:pos x="T2" y="T3"/>
                </a:cxn>
                <a:cxn ang="0">
                  <a:pos x="T4" y="T5"/>
                </a:cxn>
                <a:cxn ang="0">
                  <a:pos x="T6" y="T7"/>
                </a:cxn>
                <a:cxn ang="0">
                  <a:pos x="T8" y="T9"/>
                </a:cxn>
                <a:cxn ang="0">
                  <a:pos x="T10" y="T11"/>
                </a:cxn>
                <a:cxn ang="0">
                  <a:pos x="T12" y="T13"/>
                </a:cxn>
              </a:cxnLst>
              <a:rect l="0" t="0" r="r" b="b"/>
              <a:pathLst>
                <a:path w="274" h="647">
                  <a:moveTo>
                    <a:pt x="0" y="0"/>
                  </a:moveTo>
                  <a:cubicBezTo>
                    <a:pt x="0" y="0"/>
                    <a:pt x="0" y="0"/>
                    <a:pt x="0" y="0"/>
                  </a:cubicBezTo>
                  <a:cubicBezTo>
                    <a:pt x="0" y="626"/>
                    <a:pt x="0" y="626"/>
                    <a:pt x="0" y="626"/>
                  </a:cubicBezTo>
                  <a:cubicBezTo>
                    <a:pt x="2" y="626"/>
                    <a:pt x="0" y="626"/>
                    <a:pt x="2" y="626"/>
                  </a:cubicBezTo>
                  <a:cubicBezTo>
                    <a:pt x="91" y="626"/>
                    <a:pt x="113" y="565"/>
                    <a:pt x="113" y="565"/>
                  </a:cubicBezTo>
                  <a:cubicBezTo>
                    <a:pt x="113" y="565"/>
                    <a:pt x="159" y="647"/>
                    <a:pt x="274" y="620"/>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1" name="Freeform 22"/>
            <p:cNvSpPr/>
            <p:nvPr/>
          </p:nvSpPr>
          <p:spPr bwMode="auto">
            <a:xfrm>
              <a:off x="3252227" y="2502186"/>
              <a:ext cx="4316413" cy="1106489"/>
            </a:xfrm>
            <a:custGeom>
              <a:avLst/>
              <a:gdLst>
                <a:gd name="T0" fmla="*/ 2171 w 2171"/>
                <a:gd name="T1" fmla="*/ 556 h 556"/>
                <a:gd name="T2" fmla="*/ 0 w 2171"/>
                <a:gd name="T3" fmla="*/ 556 h 556"/>
                <a:gd name="T4" fmla="*/ 1113 w 2171"/>
                <a:gd name="T5" fmla="*/ 0 h 556"/>
                <a:gd name="T6" fmla="*/ 2171 w 2171"/>
                <a:gd name="T7" fmla="*/ 556 h 556"/>
              </a:gdLst>
              <a:ahLst/>
              <a:cxnLst>
                <a:cxn ang="0">
                  <a:pos x="T0" y="T1"/>
                </a:cxn>
                <a:cxn ang="0">
                  <a:pos x="T2" y="T3"/>
                </a:cxn>
                <a:cxn ang="0">
                  <a:pos x="T4" y="T5"/>
                </a:cxn>
                <a:cxn ang="0">
                  <a:pos x="T6" y="T7"/>
                </a:cxn>
              </a:cxnLst>
              <a:rect l="0" t="0" r="r" b="b"/>
              <a:pathLst>
                <a:path w="2171" h="556">
                  <a:moveTo>
                    <a:pt x="2171" y="556"/>
                  </a:moveTo>
                  <a:cubicBezTo>
                    <a:pt x="0" y="556"/>
                    <a:pt x="0" y="556"/>
                    <a:pt x="0" y="556"/>
                  </a:cubicBezTo>
                  <a:cubicBezTo>
                    <a:pt x="0" y="556"/>
                    <a:pt x="514" y="0"/>
                    <a:pt x="1113" y="0"/>
                  </a:cubicBezTo>
                  <a:cubicBezTo>
                    <a:pt x="1712" y="0"/>
                    <a:pt x="2171" y="556"/>
                    <a:pt x="2171" y="556"/>
                  </a:cubicBezTo>
                </a:path>
              </a:pathLst>
            </a:custGeom>
            <a:solidFill>
              <a:srgbClr val="0847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2" name="Freeform 23"/>
            <p:cNvSpPr/>
            <p:nvPr/>
          </p:nvSpPr>
          <p:spPr bwMode="auto">
            <a:xfrm>
              <a:off x="4226952" y="2075148"/>
              <a:ext cx="171450" cy="738189"/>
            </a:xfrm>
            <a:custGeom>
              <a:avLst/>
              <a:gdLst>
                <a:gd name="T0" fmla="*/ 107 w 108"/>
                <a:gd name="T1" fmla="*/ 0 h 465"/>
                <a:gd name="T2" fmla="*/ 0 w 108"/>
                <a:gd name="T3" fmla="*/ 465 h 465"/>
                <a:gd name="T4" fmla="*/ 108 w 108"/>
                <a:gd name="T5" fmla="*/ 465 h 465"/>
                <a:gd name="T6" fmla="*/ 108 w 108"/>
                <a:gd name="T7" fmla="*/ 1 h 465"/>
                <a:gd name="T8" fmla="*/ 107 w 108"/>
                <a:gd name="T9" fmla="*/ 0 h 465"/>
              </a:gdLst>
              <a:ahLst/>
              <a:cxnLst>
                <a:cxn ang="0">
                  <a:pos x="T0" y="T1"/>
                </a:cxn>
                <a:cxn ang="0">
                  <a:pos x="T2" y="T3"/>
                </a:cxn>
                <a:cxn ang="0">
                  <a:pos x="T4" y="T5"/>
                </a:cxn>
                <a:cxn ang="0">
                  <a:pos x="T6" y="T7"/>
                </a:cxn>
                <a:cxn ang="0">
                  <a:pos x="T8" y="T9"/>
                </a:cxn>
              </a:cxnLst>
              <a:rect l="0" t="0" r="r" b="b"/>
              <a:pathLst>
                <a:path w="108" h="465">
                  <a:moveTo>
                    <a:pt x="107" y="0"/>
                  </a:moveTo>
                  <a:lnTo>
                    <a:pt x="0" y="465"/>
                  </a:lnTo>
                  <a:lnTo>
                    <a:pt x="108" y="465"/>
                  </a:lnTo>
                  <a:lnTo>
                    <a:pt x="108" y="1"/>
                  </a:lnTo>
                  <a:lnTo>
                    <a:pt x="107"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3" name="Freeform 24"/>
            <p:cNvSpPr/>
            <p:nvPr/>
          </p:nvSpPr>
          <p:spPr bwMode="auto">
            <a:xfrm>
              <a:off x="4398402" y="2076736"/>
              <a:ext cx="168275" cy="736601"/>
            </a:xfrm>
            <a:custGeom>
              <a:avLst/>
              <a:gdLst>
                <a:gd name="T0" fmla="*/ 0 w 106"/>
                <a:gd name="T1" fmla="*/ 0 h 464"/>
                <a:gd name="T2" fmla="*/ 0 w 106"/>
                <a:gd name="T3" fmla="*/ 464 h 464"/>
                <a:gd name="T4" fmla="*/ 106 w 106"/>
                <a:gd name="T5" fmla="*/ 464 h 464"/>
                <a:gd name="T6" fmla="*/ 0 w 106"/>
                <a:gd name="T7" fmla="*/ 0 h 464"/>
              </a:gdLst>
              <a:ahLst/>
              <a:cxnLst>
                <a:cxn ang="0">
                  <a:pos x="T0" y="T1"/>
                </a:cxn>
                <a:cxn ang="0">
                  <a:pos x="T2" y="T3"/>
                </a:cxn>
                <a:cxn ang="0">
                  <a:pos x="T4" y="T5"/>
                </a:cxn>
                <a:cxn ang="0">
                  <a:pos x="T6" y="T7"/>
                </a:cxn>
              </a:cxnLst>
              <a:rect l="0" t="0" r="r" b="b"/>
              <a:pathLst>
                <a:path w="105" h="462">
                  <a:moveTo>
                    <a:pt x="0" y="0"/>
                  </a:moveTo>
                  <a:lnTo>
                    <a:pt x="0" y="464"/>
                  </a:lnTo>
                  <a:lnTo>
                    <a:pt x="106" y="46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4" name="Freeform 25"/>
            <p:cNvSpPr/>
            <p:nvPr/>
          </p:nvSpPr>
          <p:spPr bwMode="auto">
            <a:xfrm>
              <a:off x="4287277" y="2325973"/>
              <a:ext cx="111125" cy="625476"/>
            </a:xfrm>
            <a:custGeom>
              <a:avLst/>
              <a:gdLst>
                <a:gd name="T0" fmla="*/ 69 w 70"/>
                <a:gd name="T1" fmla="*/ 0 h 394"/>
                <a:gd name="T2" fmla="*/ 65 w 70"/>
                <a:gd name="T3" fmla="*/ 109 h 394"/>
                <a:gd name="T4" fmla="*/ 32 w 70"/>
                <a:gd name="T5" fmla="*/ 77 h 394"/>
                <a:gd name="T6" fmla="*/ 65 w 70"/>
                <a:gd name="T7" fmla="*/ 122 h 394"/>
                <a:gd name="T8" fmla="*/ 64 w 70"/>
                <a:gd name="T9" fmla="*/ 170 h 394"/>
                <a:gd name="T10" fmla="*/ 12 w 70"/>
                <a:gd name="T11" fmla="*/ 121 h 394"/>
                <a:gd name="T12" fmla="*/ 64 w 70"/>
                <a:gd name="T13" fmla="*/ 188 h 394"/>
                <a:gd name="T14" fmla="*/ 61 w 70"/>
                <a:gd name="T15" fmla="*/ 239 h 394"/>
                <a:gd name="T16" fmla="*/ 0 w 70"/>
                <a:gd name="T17" fmla="*/ 179 h 394"/>
                <a:gd name="T18" fmla="*/ 61 w 70"/>
                <a:gd name="T19" fmla="*/ 256 h 394"/>
                <a:gd name="T20" fmla="*/ 56 w 70"/>
                <a:gd name="T21" fmla="*/ 394 h 394"/>
                <a:gd name="T22" fmla="*/ 70 w 70"/>
                <a:gd name="T23" fmla="*/ 394 h 394"/>
                <a:gd name="T24" fmla="*/ 70 w 70"/>
                <a:gd name="T25" fmla="*/ 23 h 394"/>
                <a:gd name="T26" fmla="*/ 69 w 70"/>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4">
                  <a:moveTo>
                    <a:pt x="69" y="0"/>
                  </a:moveTo>
                  <a:lnTo>
                    <a:pt x="65" y="109"/>
                  </a:lnTo>
                  <a:lnTo>
                    <a:pt x="32" y="77"/>
                  </a:lnTo>
                  <a:lnTo>
                    <a:pt x="65" y="122"/>
                  </a:lnTo>
                  <a:lnTo>
                    <a:pt x="64" y="170"/>
                  </a:lnTo>
                  <a:lnTo>
                    <a:pt x="12" y="121"/>
                  </a:lnTo>
                  <a:lnTo>
                    <a:pt x="64" y="188"/>
                  </a:lnTo>
                  <a:lnTo>
                    <a:pt x="61" y="239"/>
                  </a:lnTo>
                  <a:lnTo>
                    <a:pt x="0" y="179"/>
                  </a:lnTo>
                  <a:lnTo>
                    <a:pt x="61" y="256"/>
                  </a:lnTo>
                  <a:lnTo>
                    <a:pt x="56" y="394"/>
                  </a:lnTo>
                  <a:lnTo>
                    <a:pt x="70" y="394"/>
                  </a:lnTo>
                  <a:lnTo>
                    <a:pt x="70" y="23"/>
                  </a:lnTo>
                  <a:lnTo>
                    <a:pt x="69"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5" name="Freeform 26"/>
            <p:cNvSpPr/>
            <p:nvPr/>
          </p:nvSpPr>
          <p:spPr bwMode="auto">
            <a:xfrm>
              <a:off x="4398402" y="2362486"/>
              <a:ext cx="109538" cy="588963"/>
            </a:xfrm>
            <a:custGeom>
              <a:avLst/>
              <a:gdLst>
                <a:gd name="T0" fmla="*/ 6 w 69"/>
                <a:gd name="T1" fmla="*/ 235 h 371"/>
                <a:gd name="T2" fmla="*/ 69 w 69"/>
                <a:gd name="T3" fmla="*/ 156 h 371"/>
                <a:gd name="T4" fmla="*/ 6 w 69"/>
                <a:gd name="T5" fmla="*/ 217 h 371"/>
                <a:gd name="T6" fmla="*/ 4 w 69"/>
                <a:gd name="T7" fmla="*/ 167 h 371"/>
                <a:gd name="T8" fmla="*/ 56 w 69"/>
                <a:gd name="T9" fmla="*/ 98 h 371"/>
                <a:gd name="T10" fmla="*/ 4 w 69"/>
                <a:gd name="T11" fmla="*/ 148 h 371"/>
                <a:gd name="T12" fmla="*/ 2 w 69"/>
                <a:gd name="T13" fmla="*/ 98 h 371"/>
                <a:gd name="T14" fmla="*/ 34 w 69"/>
                <a:gd name="T15" fmla="*/ 52 h 371"/>
                <a:gd name="T16" fmla="*/ 2 w 69"/>
                <a:gd name="T17" fmla="*/ 87 h 371"/>
                <a:gd name="T18" fmla="*/ 0 w 69"/>
                <a:gd name="T19" fmla="*/ 0 h 371"/>
                <a:gd name="T20" fmla="*/ 0 w 69"/>
                <a:gd name="T21" fmla="*/ 371 h 371"/>
                <a:gd name="T22" fmla="*/ 11 w 69"/>
                <a:gd name="T23" fmla="*/ 371 h 371"/>
                <a:gd name="T24" fmla="*/ 6 w 69"/>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1">
                  <a:moveTo>
                    <a:pt x="6" y="235"/>
                  </a:moveTo>
                  <a:lnTo>
                    <a:pt x="69" y="156"/>
                  </a:lnTo>
                  <a:lnTo>
                    <a:pt x="6" y="217"/>
                  </a:lnTo>
                  <a:lnTo>
                    <a:pt x="4" y="167"/>
                  </a:lnTo>
                  <a:lnTo>
                    <a:pt x="56" y="98"/>
                  </a:lnTo>
                  <a:lnTo>
                    <a:pt x="4" y="148"/>
                  </a:lnTo>
                  <a:lnTo>
                    <a:pt x="2" y="98"/>
                  </a:lnTo>
                  <a:lnTo>
                    <a:pt x="34" y="52"/>
                  </a:lnTo>
                  <a:lnTo>
                    <a:pt x="2" y="87"/>
                  </a:lnTo>
                  <a:lnTo>
                    <a:pt x="0" y="0"/>
                  </a:lnTo>
                  <a:lnTo>
                    <a:pt x="0" y="371"/>
                  </a:lnTo>
                  <a:lnTo>
                    <a:pt x="11" y="371"/>
                  </a:lnTo>
                  <a:lnTo>
                    <a:pt x="6" y="235"/>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6" name="Freeform 27"/>
            <p:cNvSpPr/>
            <p:nvPr/>
          </p:nvSpPr>
          <p:spPr bwMode="auto">
            <a:xfrm>
              <a:off x="4738127" y="1959260"/>
              <a:ext cx="171450" cy="736601"/>
            </a:xfrm>
            <a:custGeom>
              <a:avLst/>
              <a:gdLst>
                <a:gd name="T0" fmla="*/ 108 w 108"/>
                <a:gd name="T1" fmla="*/ 0 h 464"/>
                <a:gd name="T2" fmla="*/ 0 w 108"/>
                <a:gd name="T3" fmla="*/ 464 h 464"/>
                <a:gd name="T4" fmla="*/ 108 w 108"/>
                <a:gd name="T5" fmla="*/ 464 h 464"/>
                <a:gd name="T6" fmla="*/ 108 w 108"/>
                <a:gd name="T7" fmla="*/ 0 h 464"/>
                <a:gd name="T8" fmla="*/ 108 w 108"/>
                <a:gd name="T9" fmla="*/ 0 h 464"/>
              </a:gdLst>
              <a:ahLst/>
              <a:cxnLst>
                <a:cxn ang="0">
                  <a:pos x="T0" y="T1"/>
                </a:cxn>
                <a:cxn ang="0">
                  <a:pos x="T2" y="T3"/>
                </a:cxn>
                <a:cxn ang="0">
                  <a:pos x="T4" y="T5"/>
                </a:cxn>
                <a:cxn ang="0">
                  <a:pos x="T6" y="T7"/>
                </a:cxn>
                <a:cxn ang="0">
                  <a:pos x="T8" y="T9"/>
                </a:cxn>
              </a:cxnLst>
              <a:rect l="0" t="0" r="r" b="b"/>
              <a:pathLst>
                <a:path w="108" h="462">
                  <a:moveTo>
                    <a:pt x="108" y="0"/>
                  </a:moveTo>
                  <a:lnTo>
                    <a:pt x="0" y="464"/>
                  </a:lnTo>
                  <a:lnTo>
                    <a:pt x="108" y="464"/>
                  </a:lnTo>
                  <a:lnTo>
                    <a:pt x="108" y="0"/>
                  </a:lnTo>
                  <a:lnTo>
                    <a:pt x="108"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7" name="Freeform 28"/>
            <p:cNvSpPr/>
            <p:nvPr/>
          </p:nvSpPr>
          <p:spPr bwMode="auto">
            <a:xfrm>
              <a:off x="4909577" y="1959260"/>
              <a:ext cx="168275" cy="736601"/>
            </a:xfrm>
            <a:custGeom>
              <a:avLst/>
              <a:gdLst>
                <a:gd name="T0" fmla="*/ 0 w 106"/>
                <a:gd name="T1" fmla="*/ 0 h 464"/>
                <a:gd name="T2" fmla="*/ 0 w 106"/>
                <a:gd name="T3" fmla="*/ 464 h 464"/>
                <a:gd name="T4" fmla="*/ 106 w 106"/>
                <a:gd name="T5" fmla="*/ 464 h 464"/>
                <a:gd name="T6" fmla="*/ 0 w 106"/>
                <a:gd name="T7" fmla="*/ 0 h 464"/>
              </a:gdLst>
              <a:ahLst/>
              <a:cxnLst>
                <a:cxn ang="0">
                  <a:pos x="T0" y="T1"/>
                </a:cxn>
                <a:cxn ang="0">
                  <a:pos x="T2" y="T3"/>
                </a:cxn>
                <a:cxn ang="0">
                  <a:pos x="T4" y="T5"/>
                </a:cxn>
                <a:cxn ang="0">
                  <a:pos x="T6" y="T7"/>
                </a:cxn>
              </a:cxnLst>
              <a:rect l="0" t="0" r="r" b="b"/>
              <a:pathLst>
                <a:path w="105" h="462">
                  <a:moveTo>
                    <a:pt x="0" y="0"/>
                  </a:moveTo>
                  <a:lnTo>
                    <a:pt x="0" y="464"/>
                  </a:lnTo>
                  <a:lnTo>
                    <a:pt x="106" y="46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8" name="Freeform 29"/>
            <p:cNvSpPr/>
            <p:nvPr/>
          </p:nvSpPr>
          <p:spPr bwMode="auto">
            <a:xfrm>
              <a:off x="4798452" y="2210086"/>
              <a:ext cx="111125" cy="623888"/>
            </a:xfrm>
            <a:custGeom>
              <a:avLst/>
              <a:gdLst>
                <a:gd name="T0" fmla="*/ 68 w 70"/>
                <a:gd name="T1" fmla="*/ 0 h 393"/>
                <a:gd name="T2" fmla="*/ 66 w 70"/>
                <a:gd name="T3" fmla="*/ 108 h 393"/>
                <a:gd name="T4" fmla="*/ 32 w 70"/>
                <a:gd name="T5" fmla="*/ 76 h 393"/>
                <a:gd name="T6" fmla="*/ 65 w 70"/>
                <a:gd name="T7" fmla="*/ 122 h 393"/>
                <a:gd name="T8" fmla="*/ 63 w 70"/>
                <a:gd name="T9" fmla="*/ 169 h 393"/>
                <a:gd name="T10" fmla="*/ 12 w 70"/>
                <a:gd name="T11" fmla="*/ 120 h 393"/>
                <a:gd name="T12" fmla="*/ 63 w 70"/>
                <a:gd name="T13" fmla="*/ 188 h 393"/>
                <a:gd name="T14" fmla="*/ 61 w 70"/>
                <a:gd name="T15" fmla="*/ 239 h 393"/>
                <a:gd name="T16" fmla="*/ 0 w 70"/>
                <a:gd name="T17" fmla="*/ 179 h 393"/>
                <a:gd name="T18" fmla="*/ 61 w 70"/>
                <a:gd name="T19" fmla="*/ 256 h 393"/>
                <a:gd name="T20" fmla="*/ 56 w 70"/>
                <a:gd name="T21" fmla="*/ 393 h 393"/>
                <a:gd name="T22" fmla="*/ 70 w 70"/>
                <a:gd name="T23" fmla="*/ 393 h 393"/>
                <a:gd name="T24" fmla="*/ 70 w 70"/>
                <a:gd name="T25" fmla="*/ 24 h 393"/>
                <a:gd name="T26" fmla="*/ 68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8" y="0"/>
                  </a:moveTo>
                  <a:lnTo>
                    <a:pt x="66" y="108"/>
                  </a:lnTo>
                  <a:lnTo>
                    <a:pt x="32" y="76"/>
                  </a:lnTo>
                  <a:lnTo>
                    <a:pt x="65" y="122"/>
                  </a:lnTo>
                  <a:lnTo>
                    <a:pt x="63" y="169"/>
                  </a:lnTo>
                  <a:lnTo>
                    <a:pt x="12" y="120"/>
                  </a:lnTo>
                  <a:lnTo>
                    <a:pt x="63" y="188"/>
                  </a:lnTo>
                  <a:lnTo>
                    <a:pt x="61" y="239"/>
                  </a:lnTo>
                  <a:lnTo>
                    <a:pt x="0" y="179"/>
                  </a:lnTo>
                  <a:lnTo>
                    <a:pt x="61" y="256"/>
                  </a:lnTo>
                  <a:lnTo>
                    <a:pt x="56" y="393"/>
                  </a:lnTo>
                  <a:lnTo>
                    <a:pt x="70" y="393"/>
                  </a:lnTo>
                  <a:lnTo>
                    <a:pt x="70" y="24"/>
                  </a:lnTo>
                  <a:lnTo>
                    <a:pt x="68"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9" name="Freeform 30"/>
            <p:cNvSpPr/>
            <p:nvPr/>
          </p:nvSpPr>
          <p:spPr bwMode="auto">
            <a:xfrm>
              <a:off x="4909577" y="2248186"/>
              <a:ext cx="109538" cy="585788"/>
            </a:xfrm>
            <a:custGeom>
              <a:avLst/>
              <a:gdLst>
                <a:gd name="T0" fmla="*/ 6 w 69"/>
                <a:gd name="T1" fmla="*/ 234 h 369"/>
                <a:gd name="T2" fmla="*/ 69 w 69"/>
                <a:gd name="T3" fmla="*/ 155 h 369"/>
                <a:gd name="T4" fmla="*/ 6 w 69"/>
                <a:gd name="T5" fmla="*/ 215 h 369"/>
                <a:gd name="T6" fmla="*/ 5 w 69"/>
                <a:gd name="T7" fmla="*/ 165 h 369"/>
                <a:gd name="T8" fmla="*/ 56 w 69"/>
                <a:gd name="T9" fmla="*/ 96 h 369"/>
                <a:gd name="T10" fmla="*/ 3 w 69"/>
                <a:gd name="T11" fmla="*/ 146 h 369"/>
                <a:gd name="T12" fmla="*/ 2 w 69"/>
                <a:gd name="T13" fmla="*/ 96 h 369"/>
                <a:gd name="T14" fmla="*/ 35 w 69"/>
                <a:gd name="T15" fmla="*/ 51 h 369"/>
                <a:gd name="T16" fmla="*/ 2 w 69"/>
                <a:gd name="T17" fmla="*/ 85 h 369"/>
                <a:gd name="T18" fmla="*/ 0 w 69"/>
                <a:gd name="T19" fmla="*/ 0 h 369"/>
                <a:gd name="T20" fmla="*/ 0 w 69"/>
                <a:gd name="T21" fmla="*/ 369 h 369"/>
                <a:gd name="T22" fmla="*/ 11 w 69"/>
                <a:gd name="T23" fmla="*/ 369 h 369"/>
                <a:gd name="T24" fmla="*/ 6 w 69"/>
                <a:gd name="T25" fmla="*/ 23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69">
                  <a:moveTo>
                    <a:pt x="6" y="234"/>
                  </a:moveTo>
                  <a:lnTo>
                    <a:pt x="69" y="155"/>
                  </a:lnTo>
                  <a:lnTo>
                    <a:pt x="6" y="215"/>
                  </a:lnTo>
                  <a:lnTo>
                    <a:pt x="5" y="165"/>
                  </a:lnTo>
                  <a:lnTo>
                    <a:pt x="56" y="96"/>
                  </a:lnTo>
                  <a:lnTo>
                    <a:pt x="3" y="146"/>
                  </a:lnTo>
                  <a:lnTo>
                    <a:pt x="2" y="96"/>
                  </a:lnTo>
                  <a:lnTo>
                    <a:pt x="35" y="51"/>
                  </a:lnTo>
                  <a:lnTo>
                    <a:pt x="2" y="85"/>
                  </a:lnTo>
                  <a:lnTo>
                    <a:pt x="0" y="0"/>
                  </a:lnTo>
                  <a:lnTo>
                    <a:pt x="0" y="369"/>
                  </a:lnTo>
                  <a:lnTo>
                    <a:pt x="11" y="369"/>
                  </a:lnTo>
                  <a:lnTo>
                    <a:pt x="6" y="234"/>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0" name="Freeform 31"/>
            <p:cNvSpPr/>
            <p:nvPr/>
          </p:nvSpPr>
          <p:spPr bwMode="auto">
            <a:xfrm>
              <a:off x="5147702" y="1983073"/>
              <a:ext cx="150813" cy="657226"/>
            </a:xfrm>
            <a:custGeom>
              <a:avLst/>
              <a:gdLst>
                <a:gd name="T0" fmla="*/ 95 w 95"/>
                <a:gd name="T1" fmla="*/ 0 h 414"/>
                <a:gd name="T2" fmla="*/ 0 w 95"/>
                <a:gd name="T3" fmla="*/ 414 h 414"/>
                <a:gd name="T4" fmla="*/ 95 w 95"/>
                <a:gd name="T5" fmla="*/ 414 h 414"/>
                <a:gd name="T6" fmla="*/ 95 w 95"/>
                <a:gd name="T7" fmla="*/ 0 h 414"/>
                <a:gd name="T8" fmla="*/ 95 w 95"/>
                <a:gd name="T9" fmla="*/ 0 h 414"/>
              </a:gdLst>
              <a:ahLst/>
              <a:cxnLst>
                <a:cxn ang="0">
                  <a:pos x="T0" y="T1"/>
                </a:cxn>
                <a:cxn ang="0">
                  <a:pos x="T2" y="T3"/>
                </a:cxn>
                <a:cxn ang="0">
                  <a:pos x="T4" y="T5"/>
                </a:cxn>
                <a:cxn ang="0">
                  <a:pos x="T6" y="T7"/>
                </a:cxn>
                <a:cxn ang="0">
                  <a:pos x="T8" y="T9"/>
                </a:cxn>
              </a:cxnLst>
              <a:rect l="0" t="0" r="r" b="b"/>
              <a:pathLst>
                <a:path w="95" h="412">
                  <a:moveTo>
                    <a:pt x="95" y="0"/>
                  </a:moveTo>
                  <a:lnTo>
                    <a:pt x="0" y="414"/>
                  </a:lnTo>
                  <a:lnTo>
                    <a:pt x="95" y="414"/>
                  </a:lnTo>
                  <a:lnTo>
                    <a:pt x="95" y="0"/>
                  </a:lnTo>
                  <a:lnTo>
                    <a:pt x="95"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1" name="Freeform 32"/>
            <p:cNvSpPr/>
            <p:nvPr/>
          </p:nvSpPr>
          <p:spPr bwMode="auto">
            <a:xfrm>
              <a:off x="5298514" y="1983073"/>
              <a:ext cx="150813" cy="657226"/>
            </a:xfrm>
            <a:custGeom>
              <a:avLst/>
              <a:gdLst>
                <a:gd name="T0" fmla="*/ 0 w 95"/>
                <a:gd name="T1" fmla="*/ 0 h 414"/>
                <a:gd name="T2" fmla="*/ 0 w 95"/>
                <a:gd name="T3" fmla="*/ 414 h 414"/>
                <a:gd name="T4" fmla="*/ 95 w 95"/>
                <a:gd name="T5" fmla="*/ 414 h 414"/>
                <a:gd name="T6" fmla="*/ 0 w 95"/>
                <a:gd name="T7" fmla="*/ 0 h 414"/>
              </a:gdLst>
              <a:ahLst/>
              <a:cxnLst>
                <a:cxn ang="0">
                  <a:pos x="T0" y="T1"/>
                </a:cxn>
                <a:cxn ang="0">
                  <a:pos x="T2" y="T3"/>
                </a:cxn>
                <a:cxn ang="0">
                  <a:pos x="T4" y="T5"/>
                </a:cxn>
                <a:cxn ang="0">
                  <a:pos x="T6" y="T7"/>
                </a:cxn>
              </a:cxnLst>
              <a:rect l="0" t="0" r="r" b="b"/>
              <a:pathLst>
                <a:path w="95" h="412">
                  <a:moveTo>
                    <a:pt x="0" y="0"/>
                  </a:moveTo>
                  <a:lnTo>
                    <a:pt x="0" y="414"/>
                  </a:lnTo>
                  <a:lnTo>
                    <a:pt x="95" y="41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2" name="Freeform 33"/>
            <p:cNvSpPr/>
            <p:nvPr/>
          </p:nvSpPr>
          <p:spPr bwMode="auto">
            <a:xfrm>
              <a:off x="5200089" y="2206911"/>
              <a:ext cx="98425" cy="557213"/>
            </a:xfrm>
            <a:custGeom>
              <a:avLst/>
              <a:gdLst>
                <a:gd name="T0" fmla="*/ 61 w 62"/>
                <a:gd name="T1" fmla="*/ 0 h 351"/>
                <a:gd name="T2" fmla="*/ 58 w 62"/>
                <a:gd name="T3" fmla="*/ 97 h 351"/>
                <a:gd name="T4" fmla="*/ 28 w 62"/>
                <a:gd name="T5" fmla="*/ 68 h 351"/>
                <a:gd name="T6" fmla="*/ 58 w 62"/>
                <a:gd name="T7" fmla="*/ 109 h 351"/>
                <a:gd name="T8" fmla="*/ 57 w 62"/>
                <a:gd name="T9" fmla="*/ 151 h 351"/>
                <a:gd name="T10" fmla="*/ 11 w 62"/>
                <a:gd name="T11" fmla="*/ 107 h 351"/>
                <a:gd name="T12" fmla="*/ 56 w 62"/>
                <a:gd name="T13" fmla="*/ 167 h 351"/>
                <a:gd name="T14" fmla="*/ 55 w 62"/>
                <a:gd name="T15" fmla="*/ 212 h 351"/>
                <a:gd name="T16" fmla="*/ 0 w 62"/>
                <a:gd name="T17" fmla="*/ 160 h 351"/>
                <a:gd name="T18" fmla="*/ 55 w 62"/>
                <a:gd name="T19" fmla="*/ 229 h 351"/>
                <a:gd name="T20" fmla="*/ 50 w 62"/>
                <a:gd name="T21" fmla="*/ 351 h 351"/>
                <a:gd name="T22" fmla="*/ 62 w 62"/>
                <a:gd name="T23" fmla="*/ 351 h 351"/>
                <a:gd name="T24" fmla="*/ 62 w 62"/>
                <a:gd name="T25" fmla="*/ 21 h 351"/>
                <a:gd name="T26" fmla="*/ 61 w 62"/>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51">
                  <a:moveTo>
                    <a:pt x="61" y="0"/>
                  </a:moveTo>
                  <a:lnTo>
                    <a:pt x="58" y="97"/>
                  </a:lnTo>
                  <a:lnTo>
                    <a:pt x="28" y="68"/>
                  </a:lnTo>
                  <a:lnTo>
                    <a:pt x="58" y="109"/>
                  </a:lnTo>
                  <a:lnTo>
                    <a:pt x="57" y="151"/>
                  </a:lnTo>
                  <a:lnTo>
                    <a:pt x="11" y="107"/>
                  </a:lnTo>
                  <a:lnTo>
                    <a:pt x="56" y="167"/>
                  </a:lnTo>
                  <a:lnTo>
                    <a:pt x="55" y="212"/>
                  </a:lnTo>
                  <a:lnTo>
                    <a:pt x="0" y="160"/>
                  </a:lnTo>
                  <a:lnTo>
                    <a:pt x="55" y="229"/>
                  </a:lnTo>
                  <a:lnTo>
                    <a:pt x="50" y="351"/>
                  </a:lnTo>
                  <a:lnTo>
                    <a:pt x="62" y="351"/>
                  </a:lnTo>
                  <a:lnTo>
                    <a:pt x="62" y="21"/>
                  </a:lnTo>
                  <a:lnTo>
                    <a:pt x="61"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3" name="Freeform 34"/>
            <p:cNvSpPr/>
            <p:nvPr/>
          </p:nvSpPr>
          <p:spPr bwMode="auto">
            <a:xfrm>
              <a:off x="5298514" y="2240248"/>
              <a:ext cx="98425" cy="523876"/>
            </a:xfrm>
            <a:custGeom>
              <a:avLst/>
              <a:gdLst>
                <a:gd name="T0" fmla="*/ 6 w 62"/>
                <a:gd name="T1" fmla="*/ 209 h 330"/>
                <a:gd name="T2" fmla="*/ 62 w 62"/>
                <a:gd name="T3" fmla="*/ 139 h 330"/>
                <a:gd name="T4" fmla="*/ 5 w 62"/>
                <a:gd name="T5" fmla="*/ 193 h 330"/>
                <a:gd name="T6" fmla="*/ 4 w 62"/>
                <a:gd name="T7" fmla="*/ 148 h 330"/>
                <a:gd name="T8" fmla="*/ 50 w 62"/>
                <a:gd name="T9" fmla="*/ 86 h 330"/>
                <a:gd name="T10" fmla="*/ 4 w 62"/>
                <a:gd name="T11" fmla="*/ 131 h 330"/>
                <a:gd name="T12" fmla="*/ 3 w 62"/>
                <a:gd name="T13" fmla="*/ 86 h 330"/>
                <a:gd name="T14" fmla="*/ 32 w 62"/>
                <a:gd name="T15" fmla="*/ 46 h 330"/>
                <a:gd name="T16" fmla="*/ 3 w 62"/>
                <a:gd name="T17" fmla="*/ 76 h 330"/>
                <a:gd name="T18" fmla="*/ 0 w 62"/>
                <a:gd name="T19" fmla="*/ 0 h 330"/>
                <a:gd name="T20" fmla="*/ 0 w 62"/>
                <a:gd name="T21" fmla="*/ 330 h 330"/>
                <a:gd name="T22" fmla="*/ 10 w 62"/>
                <a:gd name="T23" fmla="*/ 330 h 330"/>
                <a:gd name="T24" fmla="*/ 6 w 62"/>
                <a:gd name="T25" fmla="*/ 20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330">
                  <a:moveTo>
                    <a:pt x="6" y="209"/>
                  </a:moveTo>
                  <a:lnTo>
                    <a:pt x="62" y="139"/>
                  </a:lnTo>
                  <a:lnTo>
                    <a:pt x="5" y="193"/>
                  </a:lnTo>
                  <a:lnTo>
                    <a:pt x="4" y="148"/>
                  </a:lnTo>
                  <a:lnTo>
                    <a:pt x="50" y="86"/>
                  </a:lnTo>
                  <a:lnTo>
                    <a:pt x="4" y="131"/>
                  </a:lnTo>
                  <a:lnTo>
                    <a:pt x="3" y="86"/>
                  </a:lnTo>
                  <a:lnTo>
                    <a:pt x="32" y="46"/>
                  </a:lnTo>
                  <a:lnTo>
                    <a:pt x="3" y="76"/>
                  </a:lnTo>
                  <a:lnTo>
                    <a:pt x="0" y="0"/>
                  </a:lnTo>
                  <a:lnTo>
                    <a:pt x="0" y="330"/>
                  </a:lnTo>
                  <a:lnTo>
                    <a:pt x="10" y="330"/>
                  </a:lnTo>
                  <a:lnTo>
                    <a:pt x="6" y="209"/>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4" name="Freeform 35"/>
            <p:cNvSpPr/>
            <p:nvPr/>
          </p:nvSpPr>
          <p:spPr bwMode="auto">
            <a:xfrm>
              <a:off x="5971614" y="2094198"/>
              <a:ext cx="144463" cy="630238"/>
            </a:xfrm>
            <a:custGeom>
              <a:avLst/>
              <a:gdLst>
                <a:gd name="T0" fmla="*/ 91 w 91"/>
                <a:gd name="T1" fmla="*/ 0 h 397"/>
                <a:gd name="T2" fmla="*/ 0 w 91"/>
                <a:gd name="T3" fmla="*/ 397 h 397"/>
                <a:gd name="T4" fmla="*/ 91 w 91"/>
                <a:gd name="T5" fmla="*/ 397 h 397"/>
                <a:gd name="T6" fmla="*/ 91 w 91"/>
                <a:gd name="T7" fmla="*/ 2 h 397"/>
                <a:gd name="T8" fmla="*/ 91 w 91"/>
                <a:gd name="T9" fmla="*/ 0 h 397"/>
              </a:gdLst>
              <a:ahLst/>
              <a:cxnLst>
                <a:cxn ang="0">
                  <a:pos x="T0" y="T1"/>
                </a:cxn>
                <a:cxn ang="0">
                  <a:pos x="T2" y="T3"/>
                </a:cxn>
                <a:cxn ang="0">
                  <a:pos x="T4" y="T5"/>
                </a:cxn>
                <a:cxn ang="0">
                  <a:pos x="T6" y="T7"/>
                </a:cxn>
                <a:cxn ang="0">
                  <a:pos x="T8" y="T9"/>
                </a:cxn>
              </a:cxnLst>
              <a:rect l="0" t="0" r="r" b="b"/>
              <a:pathLst>
                <a:path w="91" h="397">
                  <a:moveTo>
                    <a:pt x="91" y="0"/>
                  </a:moveTo>
                  <a:lnTo>
                    <a:pt x="0" y="397"/>
                  </a:lnTo>
                  <a:lnTo>
                    <a:pt x="91" y="397"/>
                  </a:lnTo>
                  <a:lnTo>
                    <a:pt x="91" y="2"/>
                  </a:lnTo>
                  <a:lnTo>
                    <a:pt x="91"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5" name="Freeform 36"/>
            <p:cNvSpPr/>
            <p:nvPr/>
          </p:nvSpPr>
          <p:spPr bwMode="auto">
            <a:xfrm>
              <a:off x="6116077" y="2097373"/>
              <a:ext cx="147638" cy="627063"/>
            </a:xfrm>
            <a:custGeom>
              <a:avLst/>
              <a:gdLst>
                <a:gd name="T0" fmla="*/ 0 w 93"/>
                <a:gd name="T1" fmla="*/ 0 h 395"/>
                <a:gd name="T2" fmla="*/ 0 w 93"/>
                <a:gd name="T3" fmla="*/ 395 h 395"/>
                <a:gd name="T4" fmla="*/ 93 w 93"/>
                <a:gd name="T5" fmla="*/ 395 h 395"/>
                <a:gd name="T6" fmla="*/ 0 w 93"/>
                <a:gd name="T7" fmla="*/ 0 h 395"/>
              </a:gdLst>
              <a:ahLst/>
              <a:cxnLst>
                <a:cxn ang="0">
                  <a:pos x="T0" y="T1"/>
                </a:cxn>
                <a:cxn ang="0">
                  <a:pos x="T2" y="T3"/>
                </a:cxn>
                <a:cxn ang="0">
                  <a:pos x="T4" y="T5"/>
                </a:cxn>
                <a:cxn ang="0">
                  <a:pos x="T6" y="T7"/>
                </a:cxn>
              </a:cxnLst>
              <a:rect l="0" t="0" r="r" b="b"/>
              <a:pathLst>
                <a:path w="93" h="395">
                  <a:moveTo>
                    <a:pt x="0" y="0"/>
                  </a:moveTo>
                  <a:lnTo>
                    <a:pt x="0" y="395"/>
                  </a:lnTo>
                  <a:lnTo>
                    <a:pt x="93" y="395"/>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6" name="Freeform 37"/>
            <p:cNvSpPr/>
            <p:nvPr/>
          </p:nvSpPr>
          <p:spPr bwMode="auto">
            <a:xfrm>
              <a:off x="6022414" y="2310098"/>
              <a:ext cx="93663" cy="536576"/>
            </a:xfrm>
            <a:custGeom>
              <a:avLst/>
              <a:gdLst>
                <a:gd name="T0" fmla="*/ 59 w 59"/>
                <a:gd name="T1" fmla="*/ 0 h 338"/>
                <a:gd name="T2" fmla="*/ 56 w 59"/>
                <a:gd name="T3" fmla="*/ 92 h 338"/>
                <a:gd name="T4" fmla="*/ 28 w 59"/>
                <a:gd name="T5" fmla="*/ 66 h 338"/>
                <a:gd name="T6" fmla="*/ 55 w 59"/>
                <a:gd name="T7" fmla="*/ 104 h 338"/>
                <a:gd name="T8" fmla="*/ 55 w 59"/>
                <a:gd name="T9" fmla="*/ 145 h 338"/>
                <a:gd name="T10" fmla="*/ 11 w 59"/>
                <a:gd name="T11" fmla="*/ 104 h 338"/>
                <a:gd name="T12" fmla="*/ 54 w 59"/>
                <a:gd name="T13" fmla="*/ 161 h 338"/>
                <a:gd name="T14" fmla="*/ 53 w 59"/>
                <a:gd name="T15" fmla="*/ 205 h 338"/>
                <a:gd name="T16" fmla="*/ 0 w 59"/>
                <a:gd name="T17" fmla="*/ 154 h 338"/>
                <a:gd name="T18" fmla="*/ 53 w 59"/>
                <a:gd name="T19" fmla="*/ 219 h 338"/>
                <a:gd name="T20" fmla="*/ 48 w 59"/>
                <a:gd name="T21" fmla="*/ 338 h 338"/>
                <a:gd name="T22" fmla="*/ 59 w 59"/>
                <a:gd name="T23" fmla="*/ 338 h 338"/>
                <a:gd name="T24" fmla="*/ 59 w 59"/>
                <a:gd name="T25" fmla="*/ 21 h 338"/>
                <a:gd name="T26" fmla="*/ 59 w 59"/>
                <a:gd name="T27"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8">
                  <a:moveTo>
                    <a:pt x="59" y="0"/>
                  </a:moveTo>
                  <a:lnTo>
                    <a:pt x="56" y="92"/>
                  </a:lnTo>
                  <a:lnTo>
                    <a:pt x="28" y="66"/>
                  </a:lnTo>
                  <a:lnTo>
                    <a:pt x="55" y="104"/>
                  </a:lnTo>
                  <a:lnTo>
                    <a:pt x="55" y="145"/>
                  </a:lnTo>
                  <a:lnTo>
                    <a:pt x="11" y="104"/>
                  </a:lnTo>
                  <a:lnTo>
                    <a:pt x="54" y="161"/>
                  </a:lnTo>
                  <a:lnTo>
                    <a:pt x="53" y="205"/>
                  </a:lnTo>
                  <a:lnTo>
                    <a:pt x="0" y="154"/>
                  </a:lnTo>
                  <a:lnTo>
                    <a:pt x="53" y="219"/>
                  </a:lnTo>
                  <a:lnTo>
                    <a:pt x="48" y="338"/>
                  </a:lnTo>
                  <a:lnTo>
                    <a:pt x="59" y="338"/>
                  </a:lnTo>
                  <a:lnTo>
                    <a:pt x="59" y="21"/>
                  </a:lnTo>
                  <a:lnTo>
                    <a:pt x="59"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7" name="Freeform 38"/>
            <p:cNvSpPr/>
            <p:nvPr/>
          </p:nvSpPr>
          <p:spPr bwMode="auto">
            <a:xfrm>
              <a:off x="6116077" y="2343436"/>
              <a:ext cx="95250" cy="503238"/>
            </a:xfrm>
            <a:custGeom>
              <a:avLst/>
              <a:gdLst>
                <a:gd name="T0" fmla="*/ 6 w 60"/>
                <a:gd name="T1" fmla="*/ 199 h 317"/>
                <a:gd name="T2" fmla="*/ 60 w 60"/>
                <a:gd name="T3" fmla="*/ 133 h 317"/>
                <a:gd name="T4" fmla="*/ 6 w 60"/>
                <a:gd name="T5" fmla="*/ 184 h 317"/>
                <a:gd name="T6" fmla="*/ 5 w 60"/>
                <a:gd name="T7" fmla="*/ 141 h 317"/>
                <a:gd name="T8" fmla="*/ 49 w 60"/>
                <a:gd name="T9" fmla="*/ 83 h 317"/>
                <a:gd name="T10" fmla="*/ 4 w 60"/>
                <a:gd name="T11" fmla="*/ 125 h 317"/>
                <a:gd name="T12" fmla="*/ 2 w 60"/>
                <a:gd name="T13" fmla="*/ 83 h 317"/>
                <a:gd name="T14" fmla="*/ 30 w 60"/>
                <a:gd name="T15" fmla="*/ 43 h 317"/>
                <a:gd name="T16" fmla="*/ 2 w 60"/>
                <a:gd name="T17" fmla="*/ 73 h 317"/>
                <a:gd name="T18" fmla="*/ 0 w 60"/>
                <a:gd name="T19" fmla="*/ 0 h 317"/>
                <a:gd name="T20" fmla="*/ 0 w 60"/>
                <a:gd name="T21" fmla="*/ 317 h 317"/>
                <a:gd name="T22" fmla="*/ 11 w 60"/>
                <a:gd name="T23" fmla="*/ 317 h 317"/>
                <a:gd name="T24" fmla="*/ 6 w 60"/>
                <a:gd name="T25" fmla="*/ 19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17">
                  <a:moveTo>
                    <a:pt x="6" y="199"/>
                  </a:moveTo>
                  <a:lnTo>
                    <a:pt x="60" y="133"/>
                  </a:lnTo>
                  <a:lnTo>
                    <a:pt x="6" y="184"/>
                  </a:lnTo>
                  <a:lnTo>
                    <a:pt x="5" y="141"/>
                  </a:lnTo>
                  <a:lnTo>
                    <a:pt x="49" y="83"/>
                  </a:lnTo>
                  <a:lnTo>
                    <a:pt x="4" y="125"/>
                  </a:lnTo>
                  <a:lnTo>
                    <a:pt x="2" y="83"/>
                  </a:lnTo>
                  <a:lnTo>
                    <a:pt x="30" y="43"/>
                  </a:lnTo>
                  <a:lnTo>
                    <a:pt x="2" y="73"/>
                  </a:lnTo>
                  <a:lnTo>
                    <a:pt x="0" y="0"/>
                  </a:lnTo>
                  <a:lnTo>
                    <a:pt x="0" y="317"/>
                  </a:lnTo>
                  <a:lnTo>
                    <a:pt x="11" y="317"/>
                  </a:lnTo>
                  <a:lnTo>
                    <a:pt x="6" y="199"/>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8" name="Freeform 39"/>
            <p:cNvSpPr/>
            <p:nvPr/>
          </p:nvSpPr>
          <p:spPr bwMode="auto">
            <a:xfrm>
              <a:off x="5555689" y="2230723"/>
              <a:ext cx="141288" cy="609601"/>
            </a:xfrm>
            <a:custGeom>
              <a:avLst/>
              <a:gdLst>
                <a:gd name="T0" fmla="*/ 87 w 89"/>
                <a:gd name="T1" fmla="*/ 0 h 384"/>
                <a:gd name="T2" fmla="*/ 0 w 89"/>
                <a:gd name="T3" fmla="*/ 384 h 384"/>
                <a:gd name="T4" fmla="*/ 89 w 89"/>
                <a:gd name="T5" fmla="*/ 384 h 384"/>
                <a:gd name="T6" fmla="*/ 89 w 89"/>
                <a:gd name="T7" fmla="*/ 0 h 384"/>
                <a:gd name="T8" fmla="*/ 87 w 89"/>
                <a:gd name="T9" fmla="*/ 0 h 384"/>
              </a:gdLst>
              <a:ahLst/>
              <a:cxnLst>
                <a:cxn ang="0">
                  <a:pos x="T0" y="T1"/>
                </a:cxn>
                <a:cxn ang="0">
                  <a:pos x="T2" y="T3"/>
                </a:cxn>
                <a:cxn ang="0">
                  <a:pos x="T4" y="T5"/>
                </a:cxn>
                <a:cxn ang="0">
                  <a:pos x="T6" y="T7"/>
                </a:cxn>
                <a:cxn ang="0">
                  <a:pos x="T8" y="T9"/>
                </a:cxn>
              </a:cxnLst>
              <a:rect l="0" t="0" r="r" b="b"/>
              <a:pathLst>
                <a:path w="89" h="384">
                  <a:moveTo>
                    <a:pt x="87" y="0"/>
                  </a:moveTo>
                  <a:lnTo>
                    <a:pt x="0" y="384"/>
                  </a:lnTo>
                  <a:lnTo>
                    <a:pt x="89" y="384"/>
                  </a:lnTo>
                  <a:lnTo>
                    <a:pt x="89" y="0"/>
                  </a:lnTo>
                  <a:lnTo>
                    <a:pt x="87"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9" name="Freeform 40"/>
            <p:cNvSpPr/>
            <p:nvPr/>
          </p:nvSpPr>
          <p:spPr bwMode="auto">
            <a:xfrm>
              <a:off x="5696977" y="2230723"/>
              <a:ext cx="138113" cy="609601"/>
            </a:xfrm>
            <a:custGeom>
              <a:avLst/>
              <a:gdLst>
                <a:gd name="T0" fmla="*/ 0 w 87"/>
                <a:gd name="T1" fmla="*/ 0 h 384"/>
                <a:gd name="T2" fmla="*/ 0 w 87"/>
                <a:gd name="T3" fmla="*/ 384 h 384"/>
                <a:gd name="T4" fmla="*/ 87 w 87"/>
                <a:gd name="T5" fmla="*/ 384 h 384"/>
                <a:gd name="T6" fmla="*/ 0 w 87"/>
                <a:gd name="T7" fmla="*/ 0 h 384"/>
              </a:gdLst>
              <a:ahLst/>
              <a:cxnLst>
                <a:cxn ang="0">
                  <a:pos x="T0" y="T1"/>
                </a:cxn>
                <a:cxn ang="0">
                  <a:pos x="T2" y="T3"/>
                </a:cxn>
                <a:cxn ang="0">
                  <a:pos x="T4" y="T5"/>
                </a:cxn>
                <a:cxn ang="0">
                  <a:pos x="T6" y="T7"/>
                </a:cxn>
              </a:cxnLst>
              <a:rect l="0" t="0" r="r" b="b"/>
              <a:pathLst>
                <a:path w="87" h="384">
                  <a:moveTo>
                    <a:pt x="0" y="0"/>
                  </a:moveTo>
                  <a:lnTo>
                    <a:pt x="0" y="384"/>
                  </a:lnTo>
                  <a:lnTo>
                    <a:pt x="87" y="38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0" name="Freeform 41"/>
            <p:cNvSpPr/>
            <p:nvPr/>
          </p:nvSpPr>
          <p:spPr bwMode="auto">
            <a:xfrm>
              <a:off x="5604902" y="2438686"/>
              <a:ext cx="92075" cy="519113"/>
            </a:xfrm>
            <a:custGeom>
              <a:avLst/>
              <a:gdLst>
                <a:gd name="T0" fmla="*/ 56 w 58"/>
                <a:gd name="T1" fmla="*/ 0 h 327"/>
                <a:gd name="T2" fmla="*/ 54 w 58"/>
                <a:gd name="T3" fmla="*/ 90 h 327"/>
                <a:gd name="T4" fmla="*/ 26 w 58"/>
                <a:gd name="T5" fmla="*/ 64 h 327"/>
                <a:gd name="T6" fmla="*/ 54 w 58"/>
                <a:gd name="T7" fmla="*/ 100 h 327"/>
                <a:gd name="T8" fmla="*/ 53 w 58"/>
                <a:gd name="T9" fmla="*/ 140 h 327"/>
                <a:gd name="T10" fmla="*/ 10 w 58"/>
                <a:gd name="T11" fmla="*/ 100 h 327"/>
                <a:gd name="T12" fmla="*/ 51 w 58"/>
                <a:gd name="T13" fmla="*/ 155 h 327"/>
                <a:gd name="T14" fmla="*/ 50 w 58"/>
                <a:gd name="T15" fmla="*/ 198 h 327"/>
                <a:gd name="T16" fmla="*/ 0 w 58"/>
                <a:gd name="T17" fmla="*/ 148 h 327"/>
                <a:gd name="T18" fmla="*/ 50 w 58"/>
                <a:gd name="T19" fmla="*/ 213 h 327"/>
                <a:gd name="T20" fmla="*/ 46 w 58"/>
                <a:gd name="T21" fmla="*/ 327 h 327"/>
                <a:gd name="T22" fmla="*/ 58 w 58"/>
                <a:gd name="T23" fmla="*/ 327 h 327"/>
                <a:gd name="T24" fmla="*/ 58 w 58"/>
                <a:gd name="T25" fmla="*/ 20 h 327"/>
                <a:gd name="T26" fmla="*/ 56 w 58"/>
                <a:gd name="T2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27">
                  <a:moveTo>
                    <a:pt x="56" y="0"/>
                  </a:moveTo>
                  <a:lnTo>
                    <a:pt x="54" y="90"/>
                  </a:lnTo>
                  <a:lnTo>
                    <a:pt x="26" y="64"/>
                  </a:lnTo>
                  <a:lnTo>
                    <a:pt x="54" y="100"/>
                  </a:lnTo>
                  <a:lnTo>
                    <a:pt x="53" y="140"/>
                  </a:lnTo>
                  <a:lnTo>
                    <a:pt x="10" y="100"/>
                  </a:lnTo>
                  <a:lnTo>
                    <a:pt x="51" y="155"/>
                  </a:lnTo>
                  <a:lnTo>
                    <a:pt x="50" y="198"/>
                  </a:lnTo>
                  <a:lnTo>
                    <a:pt x="0" y="148"/>
                  </a:lnTo>
                  <a:lnTo>
                    <a:pt x="50" y="213"/>
                  </a:lnTo>
                  <a:lnTo>
                    <a:pt x="46" y="327"/>
                  </a:lnTo>
                  <a:lnTo>
                    <a:pt x="58" y="327"/>
                  </a:lnTo>
                  <a:lnTo>
                    <a:pt x="58" y="20"/>
                  </a:lnTo>
                  <a:lnTo>
                    <a:pt x="56"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1" name="Freeform 42"/>
            <p:cNvSpPr/>
            <p:nvPr/>
          </p:nvSpPr>
          <p:spPr bwMode="auto">
            <a:xfrm>
              <a:off x="5696977" y="2470436"/>
              <a:ext cx="88900" cy="487363"/>
            </a:xfrm>
            <a:custGeom>
              <a:avLst/>
              <a:gdLst>
                <a:gd name="T0" fmla="*/ 5 w 56"/>
                <a:gd name="T1" fmla="*/ 194 h 307"/>
                <a:gd name="T2" fmla="*/ 56 w 56"/>
                <a:gd name="T3" fmla="*/ 128 h 307"/>
                <a:gd name="T4" fmla="*/ 5 w 56"/>
                <a:gd name="T5" fmla="*/ 179 h 307"/>
                <a:gd name="T6" fmla="*/ 3 w 56"/>
                <a:gd name="T7" fmla="*/ 137 h 307"/>
                <a:gd name="T8" fmla="*/ 46 w 56"/>
                <a:gd name="T9" fmla="*/ 80 h 307"/>
                <a:gd name="T10" fmla="*/ 2 w 56"/>
                <a:gd name="T11" fmla="*/ 122 h 307"/>
                <a:gd name="T12" fmla="*/ 1 w 56"/>
                <a:gd name="T13" fmla="*/ 80 h 307"/>
                <a:gd name="T14" fmla="*/ 28 w 56"/>
                <a:gd name="T15" fmla="*/ 41 h 307"/>
                <a:gd name="T16" fmla="*/ 1 w 56"/>
                <a:gd name="T17" fmla="*/ 70 h 307"/>
                <a:gd name="T18" fmla="*/ 0 w 56"/>
                <a:gd name="T19" fmla="*/ 0 h 307"/>
                <a:gd name="T20" fmla="*/ 0 w 56"/>
                <a:gd name="T21" fmla="*/ 307 h 307"/>
                <a:gd name="T22" fmla="*/ 10 w 56"/>
                <a:gd name="T23" fmla="*/ 307 h 307"/>
                <a:gd name="T24" fmla="*/ 5 w 56"/>
                <a:gd name="T25" fmla="*/ 1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07">
                  <a:moveTo>
                    <a:pt x="5" y="194"/>
                  </a:moveTo>
                  <a:lnTo>
                    <a:pt x="56" y="128"/>
                  </a:lnTo>
                  <a:lnTo>
                    <a:pt x="5" y="179"/>
                  </a:lnTo>
                  <a:lnTo>
                    <a:pt x="3" y="137"/>
                  </a:lnTo>
                  <a:lnTo>
                    <a:pt x="46" y="80"/>
                  </a:lnTo>
                  <a:lnTo>
                    <a:pt x="2" y="122"/>
                  </a:lnTo>
                  <a:lnTo>
                    <a:pt x="1" y="80"/>
                  </a:lnTo>
                  <a:lnTo>
                    <a:pt x="28" y="41"/>
                  </a:lnTo>
                  <a:lnTo>
                    <a:pt x="1" y="70"/>
                  </a:lnTo>
                  <a:lnTo>
                    <a:pt x="0" y="0"/>
                  </a:lnTo>
                  <a:lnTo>
                    <a:pt x="0" y="307"/>
                  </a:lnTo>
                  <a:lnTo>
                    <a:pt x="10" y="307"/>
                  </a:lnTo>
                  <a:lnTo>
                    <a:pt x="5" y="194"/>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2" name="Freeform 43"/>
            <p:cNvSpPr/>
            <p:nvPr/>
          </p:nvSpPr>
          <p:spPr bwMode="auto">
            <a:xfrm>
              <a:off x="5268352" y="2649824"/>
              <a:ext cx="171450" cy="735014"/>
            </a:xfrm>
            <a:custGeom>
              <a:avLst/>
              <a:gdLst>
                <a:gd name="T0" fmla="*/ 107 w 108"/>
                <a:gd name="T1" fmla="*/ 0 h 463"/>
                <a:gd name="T2" fmla="*/ 0 w 108"/>
                <a:gd name="T3" fmla="*/ 463 h 463"/>
                <a:gd name="T4" fmla="*/ 108 w 108"/>
                <a:gd name="T5" fmla="*/ 463 h 463"/>
                <a:gd name="T6" fmla="*/ 108 w 108"/>
                <a:gd name="T7" fmla="*/ 0 h 463"/>
                <a:gd name="T8" fmla="*/ 107 w 108"/>
                <a:gd name="T9" fmla="*/ 0 h 463"/>
              </a:gdLst>
              <a:ahLst/>
              <a:cxnLst>
                <a:cxn ang="0">
                  <a:pos x="T0" y="T1"/>
                </a:cxn>
                <a:cxn ang="0">
                  <a:pos x="T2" y="T3"/>
                </a:cxn>
                <a:cxn ang="0">
                  <a:pos x="T4" y="T5"/>
                </a:cxn>
                <a:cxn ang="0">
                  <a:pos x="T6" y="T7"/>
                </a:cxn>
                <a:cxn ang="0">
                  <a:pos x="T8" y="T9"/>
                </a:cxn>
              </a:cxnLst>
              <a:rect l="0" t="0" r="r" b="b"/>
              <a:pathLst>
                <a:path w="108" h="462">
                  <a:moveTo>
                    <a:pt x="107" y="0"/>
                  </a:moveTo>
                  <a:lnTo>
                    <a:pt x="0" y="463"/>
                  </a:lnTo>
                  <a:lnTo>
                    <a:pt x="108" y="463"/>
                  </a:lnTo>
                  <a:lnTo>
                    <a:pt x="108" y="0"/>
                  </a:lnTo>
                  <a:lnTo>
                    <a:pt x="107"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3" name="Freeform 44"/>
            <p:cNvSpPr/>
            <p:nvPr/>
          </p:nvSpPr>
          <p:spPr bwMode="auto">
            <a:xfrm>
              <a:off x="5439802" y="2649824"/>
              <a:ext cx="169863" cy="735014"/>
            </a:xfrm>
            <a:custGeom>
              <a:avLst/>
              <a:gdLst>
                <a:gd name="T0" fmla="*/ 0 w 107"/>
                <a:gd name="T1" fmla="*/ 0 h 463"/>
                <a:gd name="T2" fmla="*/ 0 w 107"/>
                <a:gd name="T3" fmla="*/ 463 h 463"/>
                <a:gd name="T4" fmla="*/ 107 w 107"/>
                <a:gd name="T5" fmla="*/ 463 h 463"/>
                <a:gd name="T6" fmla="*/ 0 w 107"/>
                <a:gd name="T7" fmla="*/ 0 h 463"/>
              </a:gdLst>
              <a:ahLst/>
              <a:cxnLst>
                <a:cxn ang="0">
                  <a:pos x="T0" y="T1"/>
                </a:cxn>
                <a:cxn ang="0">
                  <a:pos x="T2" y="T3"/>
                </a:cxn>
                <a:cxn ang="0">
                  <a:pos x="T4" y="T5"/>
                </a:cxn>
                <a:cxn ang="0">
                  <a:pos x="T6" y="T7"/>
                </a:cxn>
              </a:cxnLst>
              <a:rect l="0" t="0" r="r" b="b"/>
              <a:pathLst>
                <a:path w="107" h="462">
                  <a:moveTo>
                    <a:pt x="0" y="0"/>
                  </a:moveTo>
                  <a:lnTo>
                    <a:pt x="0" y="463"/>
                  </a:lnTo>
                  <a:lnTo>
                    <a:pt x="107"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4" name="Freeform 45"/>
            <p:cNvSpPr/>
            <p:nvPr/>
          </p:nvSpPr>
          <p:spPr bwMode="auto">
            <a:xfrm>
              <a:off x="5328677" y="2900649"/>
              <a:ext cx="111125" cy="625476"/>
            </a:xfrm>
            <a:custGeom>
              <a:avLst/>
              <a:gdLst>
                <a:gd name="T0" fmla="*/ 69 w 70"/>
                <a:gd name="T1" fmla="*/ 0 h 394"/>
                <a:gd name="T2" fmla="*/ 65 w 70"/>
                <a:gd name="T3" fmla="*/ 109 h 394"/>
                <a:gd name="T4" fmla="*/ 33 w 70"/>
                <a:gd name="T5" fmla="*/ 76 h 394"/>
                <a:gd name="T6" fmla="*/ 65 w 70"/>
                <a:gd name="T7" fmla="*/ 121 h 394"/>
                <a:gd name="T8" fmla="*/ 64 w 70"/>
                <a:gd name="T9" fmla="*/ 170 h 394"/>
                <a:gd name="T10" fmla="*/ 13 w 70"/>
                <a:gd name="T11" fmla="*/ 120 h 394"/>
                <a:gd name="T12" fmla="*/ 64 w 70"/>
                <a:gd name="T13" fmla="*/ 188 h 394"/>
                <a:gd name="T14" fmla="*/ 61 w 70"/>
                <a:gd name="T15" fmla="*/ 239 h 394"/>
                <a:gd name="T16" fmla="*/ 0 w 70"/>
                <a:gd name="T17" fmla="*/ 179 h 394"/>
                <a:gd name="T18" fmla="*/ 61 w 70"/>
                <a:gd name="T19" fmla="*/ 256 h 394"/>
                <a:gd name="T20" fmla="*/ 56 w 70"/>
                <a:gd name="T21" fmla="*/ 394 h 394"/>
                <a:gd name="T22" fmla="*/ 70 w 70"/>
                <a:gd name="T23" fmla="*/ 394 h 394"/>
                <a:gd name="T24" fmla="*/ 70 w 70"/>
                <a:gd name="T25" fmla="*/ 23 h 394"/>
                <a:gd name="T26" fmla="*/ 69 w 70"/>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4">
                  <a:moveTo>
                    <a:pt x="69" y="0"/>
                  </a:moveTo>
                  <a:lnTo>
                    <a:pt x="65" y="109"/>
                  </a:lnTo>
                  <a:lnTo>
                    <a:pt x="33" y="76"/>
                  </a:lnTo>
                  <a:lnTo>
                    <a:pt x="65" y="121"/>
                  </a:lnTo>
                  <a:lnTo>
                    <a:pt x="64" y="170"/>
                  </a:lnTo>
                  <a:lnTo>
                    <a:pt x="13" y="120"/>
                  </a:lnTo>
                  <a:lnTo>
                    <a:pt x="64" y="188"/>
                  </a:lnTo>
                  <a:lnTo>
                    <a:pt x="61" y="239"/>
                  </a:lnTo>
                  <a:lnTo>
                    <a:pt x="0" y="179"/>
                  </a:lnTo>
                  <a:lnTo>
                    <a:pt x="61" y="256"/>
                  </a:lnTo>
                  <a:lnTo>
                    <a:pt x="56" y="394"/>
                  </a:lnTo>
                  <a:lnTo>
                    <a:pt x="70" y="394"/>
                  </a:lnTo>
                  <a:lnTo>
                    <a:pt x="70"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5" name="Freeform 46"/>
            <p:cNvSpPr/>
            <p:nvPr/>
          </p:nvSpPr>
          <p:spPr bwMode="auto">
            <a:xfrm>
              <a:off x="5439802" y="2937162"/>
              <a:ext cx="109538" cy="588963"/>
            </a:xfrm>
            <a:custGeom>
              <a:avLst/>
              <a:gdLst>
                <a:gd name="T0" fmla="*/ 6 w 69"/>
                <a:gd name="T1" fmla="*/ 235 h 371"/>
                <a:gd name="T2" fmla="*/ 69 w 69"/>
                <a:gd name="T3" fmla="*/ 156 h 371"/>
                <a:gd name="T4" fmla="*/ 6 w 69"/>
                <a:gd name="T5" fmla="*/ 217 h 371"/>
                <a:gd name="T6" fmla="*/ 4 w 69"/>
                <a:gd name="T7" fmla="*/ 166 h 371"/>
                <a:gd name="T8" fmla="*/ 56 w 69"/>
                <a:gd name="T9" fmla="*/ 97 h 371"/>
                <a:gd name="T10" fmla="*/ 4 w 69"/>
                <a:gd name="T11" fmla="*/ 148 h 371"/>
                <a:gd name="T12" fmla="*/ 3 w 69"/>
                <a:gd name="T13" fmla="*/ 97 h 371"/>
                <a:gd name="T14" fmla="*/ 34 w 69"/>
                <a:gd name="T15" fmla="*/ 52 h 371"/>
                <a:gd name="T16" fmla="*/ 3 w 69"/>
                <a:gd name="T17" fmla="*/ 86 h 371"/>
                <a:gd name="T18" fmla="*/ 0 w 69"/>
                <a:gd name="T19" fmla="*/ 0 h 371"/>
                <a:gd name="T20" fmla="*/ 0 w 69"/>
                <a:gd name="T21" fmla="*/ 371 h 371"/>
                <a:gd name="T22" fmla="*/ 11 w 69"/>
                <a:gd name="T23" fmla="*/ 371 h 371"/>
                <a:gd name="T24" fmla="*/ 6 w 69"/>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1">
                  <a:moveTo>
                    <a:pt x="6" y="235"/>
                  </a:moveTo>
                  <a:lnTo>
                    <a:pt x="69" y="156"/>
                  </a:lnTo>
                  <a:lnTo>
                    <a:pt x="6" y="217"/>
                  </a:lnTo>
                  <a:lnTo>
                    <a:pt x="4" y="166"/>
                  </a:lnTo>
                  <a:lnTo>
                    <a:pt x="56" y="97"/>
                  </a:lnTo>
                  <a:lnTo>
                    <a:pt x="4" y="148"/>
                  </a:lnTo>
                  <a:lnTo>
                    <a:pt x="3" y="97"/>
                  </a:lnTo>
                  <a:lnTo>
                    <a:pt x="34" y="52"/>
                  </a:lnTo>
                  <a:lnTo>
                    <a:pt x="3" y="86"/>
                  </a:lnTo>
                  <a:lnTo>
                    <a:pt x="0" y="0"/>
                  </a:lnTo>
                  <a:lnTo>
                    <a:pt x="0" y="371"/>
                  </a:lnTo>
                  <a:lnTo>
                    <a:pt x="11" y="371"/>
                  </a:lnTo>
                  <a:lnTo>
                    <a:pt x="6"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6" name="Freeform 47"/>
            <p:cNvSpPr/>
            <p:nvPr/>
          </p:nvSpPr>
          <p:spPr bwMode="auto">
            <a:xfrm>
              <a:off x="5816039" y="2667286"/>
              <a:ext cx="134938" cy="587376"/>
            </a:xfrm>
            <a:custGeom>
              <a:avLst/>
              <a:gdLst>
                <a:gd name="T0" fmla="*/ 85 w 85"/>
                <a:gd name="T1" fmla="*/ 0 h 370"/>
                <a:gd name="T2" fmla="*/ 0 w 85"/>
                <a:gd name="T3" fmla="*/ 370 h 370"/>
                <a:gd name="T4" fmla="*/ 85 w 85"/>
                <a:gd name="T5" fmla="*/ 370 h 370"/>
                <a:gd name="T6" fmla="*/ 85 w 85"/>
                <a:gd name="T7" fmla="*/ 1 h 370"/>
                <a:gd name="T8" fmla="*/ 85 w 85"/>
                <a:gd name="T9" fmla="*/ 0 h 370"/>
              </a:gdLst>
              <a:ahLst/>
              <a:cxnLst>
                <a:cxn ang="0">
                  <a:pos x="T0" y="T1"/>
                </a:cxn>
                <a:cxn ang="0">
                  <a:pos x="T2" y="T3"/>
                </a:cxn>
                <a:cxn ang="0">
                  <a:pos x="T4" y="T5"/>
                </a:cxn>
                <a:cxn ang="0">
                  <a:pos x="T6" y="T7"/>
                </a:cxn>
                <a:cxn ang="0">
                  <a:pos x="T8" y="T9"/>
                </a:cxn>
              </a:cxnLst>
              <a:rect l="0" t="0" r="r" b="b"/>
              <a:pathLst>
                <a:path w="85" h="370">
                  <a:moveTo>
                    <a:pt x="85" y="0"/>
                  </a:moveTo>
                  <a:lnTo>
                    <a:pt x="0" y="370"/>
                  </a:lnTo>
                  <a:lnTo>
                    <a:pt x="85" y="370"/>
                  </a:lnTo>
                  <a:lnTo>
                    <a:pt x="85" y="1"/>
                  </a:lnTo>
                  <a:lnTo>
                    <a:pt x="85"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7" name="Freeform 48"/>
            <p:cNvSpPr/>
            <p:nvPr/>
          </p:nvSpPr>
          <p:spPr bwMode="auto">
            <a:xfrm>
              <a:off x="5950977" y="2668874"/>
              <a:ext cx="134938" cy="585788"/>
            </a:xfrm>
            <a:custGeom>
              <a:avLst/>
              <a:gdLst>
                <a:gd name="T0" fmla="*/ 0 w 85"/>
                <a:gd name="T1" fmla="*/ 0 h 369"/>
                <a:gd name="T2" fmla="*/ 0 w 85"/>
                <a:gd name="T3" fmla="*/ 369 h 369"/>
                <a:gd name="T4" fmla="*/ 85 w 85"/>
                <a:gd name="T5" fmla="*/ 369 h 369"/>
                <a:gd name="T6" fmla="*/ 0 w 85"/>
                <a:gd name="T7" fmla="*/ 0 h 369"/>
              </a:gdLst>
              <a:ahLst/>
              <a:cxnLst>
                <a:cxn ang="0">
                  <a:pos x="T0" y="T1"/>
                </a:cxn>
                <a:cxn ang="0">
                  <a:pos x="T2" y="T3"/>
                </a:cxn>
                <a:cxn ang="0">
                  <a:pos x="T4" y="T5"/>
                </a:cxn>
                <a:cxn ang="0">
                  <a:pos x="T6" y="T7"/>
                </a:cxn>
              </a:cxnLst>
              <a:rect l="0" t="0" r="r" b="b"/>
              <a:pathLst>
                <a:path w="85" h="369">
                  <a:moveTo>
                    <a:pt x="0" y="0"/>
                  </a:moveTo>
                  <a:lnTo>
                    <a:pt x="0" y="369"/>
                  </a:lnTo>
                  <a:lnTo>
                    <a:pt x="85" y="369"/>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8" name="Freeform 49"/>
            <p:cNvSpPr/>
            <p:nvPr/>
          </p:nvSpPr>
          <p:spPr bwMode="auto">
            <a:xfrm>
              <a:off x="5863664" y="2868899"/>
              <a:ext cx="87313" cy="498476"/>
            </a:xfrm>
            <a:custGeom>
              <a:avLst/>
              <a:gdLst>
                <a:gd name="T0" fmla="*/ 55 w 55"/>
                <a:gd name="T1" fmla="*/ 0 h 314"/>
                <a:gd name="T2" fmla="*/ 52 w 55"/>
                <a:gd name="T3" fmla="*/ 86 h 314"/>
                <a:gd name="T4" fmla="*/ 25 w 55"/>
                <a:gd name="T5" fmla="*/ 61 h 314"/>
                <a:gd name="T6" fmla="*/ 51 w 55"/>
                <a:gd name="T7" fmla="*/ 96 h 314"/>
                <a:gd name="T8" fmla="*/ 50 w 55"/>
                <a:gd name="T9" fmla="*/ 135 h 314"/>
                <a:gd name="T10" fmla="*/ 10 w 55"/>
                <a:gd name="T11" fmla="*/ 96 h 314"/>
                <a:gd name="T12" fmla="*/ 50 w 55"/>
                <a:gd name="T13" fmla="*/ 149 h 314"/>
                <a:gd name="T14" fmla="*/ 49 w 55"/>
                <a:gd name="T15" fmla="*/ 190 h 314"/>
                <a:gd name="T16" fmla="*/ 0 w 55"/>
                <a:gd name="T17" fmla="*/ 142 h 314"/>
                <a:gd name="T18" fmla="*/ 49 w 55"/>
                <a:gd name="T19" fmla="*/ 204 h 314"/>
                <a:gd name="T20" fmla="*/ 44 w 55"/>
                <a:gd name="T21" fmla="*/ 314 h 314"/>
                <a:gd name="T22" fmla="*/ 55 w 55"/>
                <a:gd name="T23" fmla="*/ 314 h 314"/>
                <a:gd name="T24" fmla="*/ 55 w 55"/>
                <a:gd name="T25" fmla="*/ 18 h 314"/>
                <a:gd name="T26" fmla="*/ 55 w 55"/>
                <a:gd name="T2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4">
                  <a:moveTo>
                    <a:pt x="55" y="0"/>
                  </a:moveTo>
                  <a:lnTo>
                    <a:pt x="52" y="86"/>
                  </a:lnTo>
                  <a:lnTo>
                    <a:pt x="25" y="61"/>
                  </a:lnTo>
                  <a:lnTo>
                    <a:pt x="51" y="96"/>
                  </a:lnTo>
                  <a:lnTo>
                    <a:pt x="50" y="135"/>
                  </a:lnTo>
                  <a:lnTo>
                    <a:pt x="10" y="96"/>
                  </a:lnTo>
                  <a:lnTo>
                    <a:pt x="50" y="149"/>
                  </a:lnTo>
                  <a:lnTo>
                    <a:pt x="49" y="190"/>
                  </a:lnTo>
                  <a:lnTo>
                    <a:pt x="0" y="142"/>
                  </a:lnTo>
                  <a:lnTo>
                    <a:pt x="49" y="204"/>
                  </a:lnTo>
                  <a:lnTo>
                    <a:pt x="44" y="314"/>
                  </a:lnTo>
                  <a:lnTo>
                    <a:pt x="55" y="314"/>
                  </a:lnTo>
                  <a:lnTo>
                    <a:pt x="55" y="18"/>
                  </a:lnTo>
                  <a:lnTo>
                    <a:pt x="55"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9" name="Freeform 50"/>
            <p:cNvSpPr/>
            <p:nvPr/>
          </p:nvSpPr>
          <p:spPr bwMode="auto">
            <a:xfrm>
              <a:off x="5950977" y="2897474"/>
              <a:ext cx="87313" cy="469901"/>
            </a:xfrm>
            <a:custGeom>
              <a:avLst/>
              <a:gdLst>
                <a:gd name="T0" fmla="*/ 5 w 55"/>
                <a:gd name="T1" fmla="*/ 187 h 296"/>
                <a:gd name="T2" fmla="*/ 55 w 55"/>
                <a:gd name="T3" fmla="*/ 124 h 296"/>
                <a:gd name="T4" fmla="*/ 5 w 55"/>
                <a:gd name="T5" fmla="*/ 173 h 296"/>
                <a:gd name="T6" fmla="*/ 4 w 55"/>
                <a:gd name="T7" fmla="*/ 132 h 296"/>
                <a:gd name="T8" fmla="*/ 45 w 55"/>
                <a:gd name="T9" fmla="*/ 78 h 296"/>
                <a:gd name="T10" fmla="*/ 4 w 55"/>
                <a:gd name="T11" fmla="*/ 118 h 296"/>
                <a:gd name="T12" fmla="*/ 2 w 55"/>
                <a:gd name="T13" fmla="*/ 78 h 296"/>
                <a:gd name="T14" fmla="*/ 28 w 55"/>
                <a:gd name="T15" fmla="*/ 42 h 296"/>
                <a:gd name="T16" fmla="*/ 2 w 55"/>
                <a:gd name="T17" fmla="*/ 69 h 296"/>
                <a:gd name="T18" fmla="*/ 0 w 55"/>
                <a:gd name="T19" fmla="*/ 0 h 296"/>
                <a:gd name="T20" fmla="*/ 0 w 55"/>
                <a:gd name="T21" fmla="*/ 296 h 296"/>
                <a:gd name="T22" fmla="*/ 10 w 55"/>
                <a:gd name="T23" fmla="*/ 296 h 296"/>
                <a:gd name="T24" fmla="*/ 5 w 55"/>
                <a:gd name="T25" fmla="*/ 1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6">
                  <a:moveTo>
                    <a:pt x="5" y="187"/>
                  </a:moveTo>
                  <a:lnTo>
                    <a:pt x="55" y="124"/>
                  </a:lnTo>
                  <a:lnTo>
                    <a:pt x="5" y="173"/>
                  </a:lnTo>
                  <a:lnTo>
                    <a:pt x="4" y="132"/>
                  </a:lnTo>
                  <a:lnTo>
                    <a:pt x="45" y="78"/>
                  </a:lnTo>
                  <a:lnTo>
                    <a:pt x="4" y="118"/>
                  </a:lnTo>
                  <a:lnTo>
                    <a:pt x="2" y="78"/>
                  </a:lnTo>
                  <a:lnTo>
                    <a:pt x="28" y="42"/>
                  </a:lnTo>
                  <a:lnTo>
                    <a:pt x="2" y="69"/>
                  </a:lnTo>
                  <a:lnTo>
                    <a:pt x="0" y="0"/>
                  </a:lnTo>
                  <a:lnTo>
                    <a:pt x="0" y="296"/>
                  </a:lnTo>
                  <a:lnTo>
                    <a:pt x="10" y="296"/>
                  </a:lnTo>
                  <a:lnTo>
                    <a:pt x="5" y="187"/>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0" name="Freeform 51"/>
            <p:cNvSpPr/>
            <p:nvPr/>
          </p:nvSpPr>
          <p:spPr bwMode="auto">
            <a:xfrm>
              <a:off x="4971489" y="2333911"/>
              <a:ext cx="168275" cy="735014"/>
            </a:xfrm>
            <a:custGeom>
              <a:avLst/>
              <a:gdLst>
                <a:gd name="T0" fmla="*/ 106 w 106"/>
                <a:gd name="T1" fmla="*/ 0 h 463"/>
                <a:gd name="T2" fmla="*/ 0 w 106"/>
                <a:gd name="T3" fmla="*/ 463 h 463"/>
                <a:gd name="T4" fmla="*/ 106 w 106"/>
                <a:gd name="T5" fmla="*/ 463 h 463"/>
                <a:gd name="T6" fmla="*/ 106 w 106"/>
                <a:gd name="T7" fmla="*/ 0 h 463"/>
                <a:gd name="T8" fmla="*/ 106 w 106"/>
                <a:gd name="T9" fmla="*/ 0 h 463"/>
              </a:gdLst>
              <a:ahLst/>
              <a:cxnLst>
                <a:cxn ang="0">
                  <a:pos x="T0" y="T1"/>
                </a:cxn>
                <a:cxn ang="0">
                  <a:pos x="T2" y="T3"/>
                </a:cxn>
                <a:cxn ang="0">
                  <a:pos x="T4" y="T5"/>
                </a:cxn>
                <a:cxn ang="0">
                  <a:pos x="T6" y="T7"/>
                </a:cxn>
                <a:cxn ang="0">
                  <a:pos x="T8" y="T9"/>
                </a:cxn>
              </a:cxnLst>
              <a:rect l="0" t="0" r="r" b="b"/>
              <a:pathLst>
                <a:path w="105" h="462">
                  <a:moveTo>
                    <a:pt x="106" y="0"/>
                  </a:moveTo>
                  <a:lnTo>
                    <a:pt x="0" y="463"/>
                  </a:lnTo>
                  <a:lnTo>
                    <a:pt x="106" y="463"/>
                  </a:lnTo>
                  <a:lnTo>
                    <a:pt x="106" y="0"/>
                  </a:lnTo>
                  <a:lnTo>
                    <a:pt x="106"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1" name="Freeform 52"/>
            <p:cNvSpPr/>
            <p:nvPr/>
          </p:nvSpPr>
          <p:spPr bwMode="auto">
            <a:xfrm>
              <a:off x="5139764" y="2333911"/>
              <a:ext cx="171450" cy="735014"/>
            </a:xfrm>
            <a:custGeom>
              <a:avLst/>
              <a:gdLst>
                <a:gd name="T0" fmla="*/ 0 w 108"/>
                <a:gd name="T1" fmla="*/ 0 h 463"/>
                <a:gd name="T2" fmla="*/ 0 w 108"/>
                <a:gd name="T3" fmla="*/ 463 h 463"/>
                <a:gd name="T4" fmla="*/ 108 w 108"/>
                <a:gd name="T5" fmla="*/ 463 h 463"/>
                <a:gd name="T6" fmla="*/ 0 w 108"/>
                <a:gd name="T7" fmla="*/ 0 h 463"/>
              </a:gdLst>
              <a:ahLst/>
              <a:cxnLst>
                <a:cxn ang="0">
                  <a:pos x="T0" y="T1"/>
                </a:cxn>
                <a:cxn ang="0">
                  <a:pos x="T2" y="T3"/>
                </a:cxn>
                <a:cxn ang="0">
                  <a:pos x="T4" y="T5"/>
                </a:cxn>
                <a:cxn ang="0">
                  <a:pos x="T6" y="T7"/>
                </a:cxn>
              </a:cxnLst>
              <a:rect l="0" t="0" r="r" b="b"/>
              <a:pathLst>
                <a:path w="108" h="462">
                  <a:moveTo>
                    <a:pt x="0" y="0"/>
                  </a:moveTo>
                  <a:lnTo>
                    <a:pt x="0" y="463"/>
                  </a:lnTo>
                  <a:lnTo>
                    <a:pt x="108"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2" name="Freeform 53"/>
            <p:cNvSpPr/>
            <p:nvPr/>
          </p:nvSpPr>
          <p:spPr bwMode="auto">
            <a:xfrm>
              <a:off x="5030227" y="2584736"/>
              <a:ext cx="109538" cy="625476"/>
            </a:xfrm>
            <a:custGeom>
              <a:avLst/>
              <a:gdLst>
                <a:gd name="T0" fmla="*/ 69 w 69"/>
                <a:gd name="T1" fmla="*/ 0 h 394"/>
                <a:gd name="T2" fmla="*/ 65 w 69"/>
                <a:gd name="T3" fmla="*/ 108 h 394"/>
                <a:gd name="T4" fmla="*/ 33 w 69"/>
                <a:gd name="T5" fmla="*/ 76 h 394"/>
                <a:gd name="T6" fmla="*/ 65 w 69"/>
                <a:gd name="T7" fmla="*/ 121 h 394"/>
                <a:gd name="T8" fmla="*/ 64 w 69"/>
                <a:gd name="T9" fmla="*/ 170 h 394"/>
                <a:gd name="T10" fmla="*/ 13 w 69"/>
                <a:gd name="T11" fmla="*/ 120 h 394"/>
                <a:gd name="T12" fmla="*/ 63 w 69"/>
                <a:gd name="T13" fmla="*/ 187 h 394"/>
                <a:gd name="T14" fmla="*/ 61 w 69"/>
                <a:gd name="T15" fmla="*/ 239 h 394"/>
                <a:gd name="T16" fmla="*/ 0 w 69"/>
                <a:gd name="T17" fmla="*/ 179 h 394"/>
                <a:gd name="T18" fmla="*/ 61 w 69"/>
                <a:gd name="T19" fmla="*/ 256 h 394"/>
                <a:gd name="T20" fmla="*/ 56 w 69"/>
                <a:gd name="T21" fmla="*/ 394 h 394"/>
                <a:gd name="T22" fmla="*/ 69 w 69"/>
                <a:gd name="T23" fmla="*/ 394 h 394"/>
                <a:gd name="T24" fmla="*/ 69 w 69"/>
                <a:gd name="T25" fmla="*/ 23 h 394"/>
                <a:gd name="T26" fmla="*/ 69 w 69"/>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394">
                  <a:moveTo>
                    <a:pt x="69" y="0"/>
                  </a:moveTo>
                  <a:lnTo>
                    <a:pt x="65" y="108"/>
                  </a:lnTo>
                  <a:lnTo>
                    <a:pt x="33" y="76"/>
                  </a:lnTo>
                  <a:lnTo>
                    <a:pt x="65" y="121"/>
                  </a:lnTo>
                  <a:lnTo>
                    <a:pt x="64" y="170"/>
                  </a:lnTo>
                  <a:lnTo>
                    <a:pt x="13" y="120"/>
                  </a:lnTo>
                  <a:lnTo>
                    <a:pt x="63" y="187"/>
                  </a:lnTo>
                  <a:lnTo>
                    <a:pt x="61" y="239"/>
                  </a:lnTo>
                  <a:lnTo>
                    <a:pt x="0" y="179"/>
                  </a:lnTo>
                  <a:lnTo>
                    <a:pt x="61" y="256"/>
                  </a:lnTo>
                  <a:lnTo>
                    <a:pt x="56" y="394"/>
                  </a:lnTo>
                  <a:lnTo>
                    <a:pt x="69" y="394"/>
                  </a:lnTo>
                  <a:lnTo>
                    <a:pt x="69"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3" name="Freeform 54"/>
            <p:cNvSpPr/>
            <p:nvPr/>
          </p:nvSpPr>
          <p:spPr bwMode="auto">
            <a:xfrm>
              <a:off x="5139764" y="2621249"/>
              <a:ext cx="111125" cy="588963"/>
            </a:xfrm>
            <a:custGeom>
              <a:avLst/>
              <a:gdLst>
                <a:gd name="T0" fmla="*/ 8 w 70"/>
                <a:gd name="T1" fmla="*/ 235 h 371"/>
                <a:gd name="T2" fmla="*/ 70 w 70"/>
                <a:gd name="T3" fmla="*/ 156 h 371"/>
                <a:gd name="T4" fmla="*/ 6 w 70"/>
                <a:gd name="T5" fmla="*/ 217 h 371"/>
                <a:gd name="T6" fmla="*/ 5 w 70"/>
                <a:gd name="T7" fmla="*/ 166 h 371"/>
                <a:gd name="T8" fmla="*/ 58 w 70"/>
                <a:gd name="T9" fmla="*/ 97 h 371"/>
                <a:gd name="T10" fmla="*/ 5 w 70"/>
                <a:gd name="T11" fmla="*/ 148 h 371"/>
                <a:gd name="T12" fmla="*/ 4 w 70"/>
                <a:gd name="T13" fmla="*/ 97 h 371"/>
                <a:gd name="T14" fmla="*/ 35 w 70"/>
                <a:gd name="T15" fmla="*/ 52 h 371"/>
                <a:gd name="T16" fmla="*/ 3 w 70"/>
                <a:gd name="T17" fmla="*/ 87 h 371"/>
                <a:gd name="T18" fmla="*/ 0 w 70"/>
                <a:gd name="T19" fmla="*/ 0 h 371"/>
                <a:gd name="T20" fmla="*/ 0 w 70"/>
                <a:gd name="T21" fmla="*/ 371 h 371"/>
                <a:gd name="T22" fmla="*/ 13 w 70"/>
                <a:gd name="T23" fmla="*/ 371 h 371"/>
                <a:gd name="T24" fmla="*/ 8 w 70"/>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371">
                  <a:moveTo>
                    <a:pt x="8" y="235"/>
                  </a:moveTo>
                  <a:lnTo>
                    <a:pt x="70" y="156"/>
                  </a:lnTo>
                  <a:lnTo>
                    <a:pt x="6" y="217"/>
                  </a:lnTo>
                  <a:lnTo>
                    <a:pt x="5" y="166"/>
                  </a:lnTo>
                  <a:lnTo>
                    <a:pt x="58" y="97"/>
                  </a:lnTo>
                  <a:lnTo>
                    <a:pt x="5" y="148"/>
                  </a:lnTo>
                  <a:lnTo>
                    <a:pt x="4" y="97"/>
                  </a:lnTo>
                  <a:lnTo>
                    <a:pt x="35" y="52"/>
                  </a:lnTo>
                  <a:lnTo>
                    <a:pt x="3" y="87"/>
                  </a:lnTo>
                  <a:lnTo>
                    <a:pt x="0" y="0"/>
                  </a:lnTo>
                  <a:lnTo>
                    <a:pt x="0" y="371"/>
                  </a:lnTo>
                  <a:lnTo>
                    <a:pt x="13" y="371"/>
                  </a:lnTo>
                  <a:lnTo>
                    <a:pt x="8"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4" name="Freeform 55"/>
            <p:cNvSpPr/>
            <p:nvPr/>
          </p:nvSpPr>
          <p:spPr bwMode="auto">
            <a:xfrm>
              <a:off x="4511114" y="2264061"/>
              <a:ext cx="171450" cy="735014"/>
            </a:xfrm>
            <a:custGeom>
              <a:avLst/>
              <a:gdLst>
                <a:gd name="T0" fmla="*/ 108 w 108"/>
                <a:gd name="T1" fmla="*/ 0 h 463"/>
                <a:gd name="T2" fmla="*/ 0 w 108"/>
                <a:gd name="T3" fmla="*/ 463 h 463"/>
                <a:gd name="T4" fmla="*/ 108 w 108"/>
                <a:gd name="T5" fmla="*/ 463 h 463"/>
                <a:gd name="T6" fmla="*/ 108 w 108"/>
                <a:gd name="T7" fmla="*/ 0 h 463"/>
                <a:gd name="T8" fmla="*/ 108 w 108"/>
                <a:gd name="T9" fmla="*/ 0 h 463"/>
              </a:gdLst>
              <a:ahLst/>
              <a:cxnLst>
                <a:cxn ang="0">
                  <a:pos x="T0" y="T1"/>
                </a:cxn>
                <a:cxn ang="0">
                  <a:pos x="T2" y="T3"/>
                </a:cxn>
                <a:cxn ang="0">
                  <a:pos x="T4" y="T5"/>
                </a:cxn>
                <a:cxn ang="0">
                  <a:pos x="T6" y="T7"/>
                </a:cxn>
                <a:cxn ang="0">
                  <a:pos x="T8" y="T9"/>
                </a:cxn>
              </a:cxnLst>
              <a:rect l="0" t="0" r="r" b="b"/>
              <a:pathLst>
                <a:path w="108" h="462">
                  <a:moveTo>
                    <a:pt x="108" y="0"/>
                  </a:moveTo>
                  <a:lnTo>
                    <a:pt x="0" y="463"/>
                  </a:lnTo>
                  <a:lnTo>
                    <a:pt x="108" y="463"/>
                  </a:lnTo>
                  <a:lnTo>
                    <a:pt x="108" y="0"/>
                  </a:lnTo>
                  <a:lnTo>
                    <a:pt x="108"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5" name="Freeform 56"/>
            <p:cNvSpPr/>
            <p:nvPr/>
          </p:nvSpPr>
          <p:spPr bwMode="auto">
            <a:xfrm>
              <a:off x="4682564" y="2264061"/>
              <a:ext cx="168275" cy="735014"/>
            </a:xfrm>
            <a:custGeom>
              <a:avLst/>
              <a:gdLst>
                <a:gd name="T0" fmla="*/ 0 w 106"/>
                <a:gd name="T1" fmla="*/ 0 h 463"/>
                <a:gd name="T2" fmla="*/ 0 w 106"/>
                <a:gd name="T3" fmla="*/ 463 h 463"/>
                <a:gd name="T4" fmla="*/ 106 w 106"/>
                <a:gd name="T5" fmla="*/ 463 h 463"/>
                <a:gd name="T6" fmla="*/ 0 w 106"/>
                <a:gd name="T7" fmla="*/ 0 h 463"/>
              </a:gdLst>
              <a:ahLst/>
              <a:cxnLst>
                <a:cxn ang="0">
                  <a:pos x="T0" y="T1"/>
                </a:cxn>
                <a:cxn ang="0">
                  <a:pos x="T2" y="T3"/>
                </a:cxn>
                <a:cxn ang="0">
                  <a:pos x="T4" y="T5"/>
                </a:cxn>
                <a:cxn ang="0">
                  <a:pos x="T6" y="T7"/>
                </a:cxn>
              </a:cxnLst>
              <a:rect l="0" t="0" r="r" b="b"/>
              <a:pathLst>
                <a:path w="105" h="462">
                  <a:moveTo>
                    <a:pt x="0" y="0"/>
                  </a:moveTo>
                  <a:lnTo>
                    <a:pt x="0" y="463"/>
                  </a:lnTo>
                  <a:lnTo>
                    <a:pt x="106"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6" name="Freeform 57"/>
            <p:cNvSpPr/>
            <p:nvPr/>
          </p:nvSpPr>
          <p:spPr bwMode="auto">
            <a:xfrm>
              <a:off x="4571439" y="2514886"/>
              <a:ext cx="111125" cy="623888"/>
            </a:xfrm>
            <a:custGeom>
              <a:avLst/>
              <a:gdLst>
                <a:gd name="T0" fmla="*/ 69 w 70"/>
                <a:gd name="T1" fmla="*/ 0 h 393"/>
                <a:gd name="T2" fmla="*/ 66 w 70"/>
                <a:gd name="T3" fmla="*/ 107 h 393"/>
                <a:gd name="T4" fmla="*/ 32 w 70"/>
                <a:gd name="T5" fmla="*/ 76 h 393"/>
                <a:gd name="T6" fmla="*/ 65 w 70"/>
                <a:gd name="T7" fmla="*/ 121 h 393"/>
                <a:gd name="T8" fmla="*/ 64 w 70"/>
                <a:gd name="T9" fmla="*/ 169 h 393"/>
                <a:gd name="T10" fmla="*/ 14 w 70"/>
                <a:gd name="T11" fmla="*/ 120 h 393"/>
                <a:gd name="T12" fmla="*/ 64 w 70"/>
                <a:gd name="T13" fmla="*/ 188 h 393"/>
                <a:gd name="T14" fmla="*/ 62 w 70"/>
                <a:gd name="T15" fmla="*/ 239 h 393"/>
                <a:gd name="T16" fmla="*/ 0 w 70"/>
                <a:gd name="T17" fmla="*/ 179 h 393"/>
                <a:gd name="T18" fmla="*/ 61 w 70"/>
                <a:gd name="T19" fmla="*/ 255 h 393"/>
                <a:gd name="T20" fmla="*/ 56 w 70"/>
                <a:gd name="T21" fmla="*/ 393 h 393"/>
                <a:gd name="T22" fmla="*/ 70 w 70"/>
                <a:gd name="T23" fmla="*/ 393 h 393"/>
                <a:gd name="T24" fmla="*/ 70 w 70"/>
                <a:gd name="T25" fmla="*/ 23 h 393"/>
                <a:gd name="T26" fmla="*/ 69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7" name="Freeform 58"/>
            <p:cNvSpPr/>
            <p:nvPr/>
          </p:nvSpPr>
          <p:spPr bwMode="auto">
            <a:xfrm>
              <a:off x="4571439" y="2514886"/>
              <a:ext cx="111125" cy="623888"/>
            </a:xfrm>
            <a:custGeom>
              <a:avLst/>
              <a:gdLst>
                <a:gd name="T0" fmla="*/ 69 w 70"/>
                <a:gd name="T1" fmla="*/ 0 h 393"/>
                <a:gd name="T2" fmla="*/ 66 w 70"/>
                <a:gd name="T3" fmla="*/ 107 h 393"/>
                <a:gd name="T4" fmla="*/ 32 w 70"/>
                <a:gd name="T5" fmla="*/ 76 h 393"/>
                <a:gd name="T6" fmla="*/ 65 w 70"/>
                <a:gd name="T7" fmla="*/ 121 h 393"/>
                <a:gd name="T8" fmla="*/ 64 w 70"/>
                <a:gd name="T9" fmla="*/ 169 h 393"/>
                <a:gd name="T10" fmla="*/ 14 w 70"/>
                <a:gd name="T11" fmla="*/ 120 h 393"/>
                <a:gd name="T12" fmla="*/ 64 w 70"/>
                <a:gd name="T13" fmla="*/ 188 h 393"/>
                <a:gd name="T14" fmla="*/ 62 w 70"/>
                <a:gd name="T15" fmla="*/ 239 h 393"/>
                <a:gd name="T16" fmla="*/ 0 w 70"/>
                <a:gd name="T17" fmla="*/ 179 h 393"/>
                <a:gd name="T18" fmla="*/ 61 w 70"/>
                <a:gd name="T19" fmla="*/ 255 h 393"/>
                <a:gd name="T20" fmla="*/ 56 w 70"/>
                <a:gd name="T21" fmla="*/ 393 h 393"/>
                <a:gd name="T22" fmla="*/ 70 w 70"/>
                <a:gd name="T23" fmla="*/ 393 h 393"/>
                <a:gd name="T24" fmla="*/ 70 w 70"/>
                <a:gd name="T25" fmla="*/ 23 h 393"/>
                <a:gd name="T26" fmla="*/ 69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8" name="Freeform 59"/>
            <p:cNvSpPr/>
            <p:nvPr/>
          </p:nvSpPr>
          <p:spPr bwMode="auto">
            <a:xfrm>
              <a:off x="4682564" y="2551399"/>
              <a:ext cx="109538" cy="587376"/>
            </a:xfrm>
            <a:custGeom>
              <a:avLst/>
              <a:gdLst>
                <a:gd name="T0" fmla="*/ 6 w 69"/>
                <a:gd name="T1" fmla="*/ 235 h 370"/>
                <a:gd name="T2" fmla="*/ 69 w 69"/>
                <a:gd name="T3" fmla="*/ 156 h 370"/>
                <a:gd name="T4" fmla="*/ 6 w 69"/>
                <a:gd name="T5" fmla="*/ 216 h 370"/>
                <a:gd name="T6" fmla="*/ 5 w 69"/>
                <a:gd name="T7" fmla="*/ 166 h 370"/>
                <a:gd name="T8" fmla="*/ 56 w 69"/>
                <a:gd name="T9" fmla="*/ 97 h 370"/>
                <a:gd name="T10" fmla="*/ 4 w 69"/>
                <a:gd name="T11" fmla="*/ 147 h 370"/>
                <a:gd name="T12" fmla="*/ 2 w 69"/>
                <a:gd name="T13" fmla="*/ 97 h 370"/>
                <a:gd name="T14" fmla="*/ 35 w 69"/>
                <a:gd name="T15" fmla="*/ 52 h 370"/>
                <a:gd name="T16" fmla="*/ 2 w 69"/>
                <a:gd name="T17" fmla="*/ 86 h 370"/>
                <a:gd name="T18" fmla="*/ 0 w 69"/>
                <a:gd name="T19" fmla="*/ 0 h 370"/>
                <a:gd name="T20" fmla="*/ 0 w 69"/>
                <a:gd name="T21" fmla="*/ 370 h 370"/>
                <a:gd name="T22" fmla="*/ 12 w 69"/>
                <a:gd name="T23" fmla="*/ 370 h 370"/>
                <a:gd name="T24" fmla="*/ 6 w 69"/>
                <a:gd name="T25" fmla="*/ 2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0">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9" name="Freeform 60"/>
            <p:cNvSpPr/>
            <p:nvPr/>
          </p:nvSpPr>
          <p:spPr bwMode="auto">
            <a:xfrm>
              <a:off x="4682564" y="2551399"/>
              <a:ext cx="109538" cy="587376"/>
            </a:xfrm>
            <a:custGeom>
              <a:avLst/>
              <a:gdLst>
                <a:gd name="T0" fmla="*/ 6 w 69"/>
                <a:gd name="T1" fmla="*/ 235 h 370"/>
                <a:gd name="T2" fmla="*/ 69 w 69"/>
                <a:gd name="T3" fmla="*/ 156 h 370"/>
                <a:gd name="T4" fmla="*/ 6 w 69"/>
                <a:gd name="T5" fmla="*/ 216 h 370"/>
                <a:gd name="T6" fmla="*/ 5 w 69"/>
                <a:gd name="T7" fmla="*/ 166 h 370"/>
                <a:gd name="T8" fmla="*/ 56 w 69"/>
                <a:gd name="T9" fmla="*/ 97 h 370"/>
                <a:gd name="T10" fmla="*/ 4 w 69"/>
                <a:gd name="T11" fmla="*/ 147 h 370"/>
                <a:gd name="T12" fmla="*/ 2 w 69"/>
                <a:gd name="T13" fmla="*/ 97 h 370"/>
                <a:gd name="T14" fmla="*/ 35 w 69"/>
                <a:gd name="T15" fmla="*/ 52 h 370"/>
                <a:gd name="T16" fmla="*/ 2 w 69"/>
                <a:gd name="T17" fmla="*/ 86 h 370"/>
                <a:gd name="T18" fmla="*/ 0 w 69"/>
                <a:gd name="T19" fmla="*/ 0 h 370"/>
                <a:gd name="T20" fmla="*/ 0 w 69"/>
                <a:gd name="T21" fmla="*/ 370 h 370"/>
                <a:gd name="T22" fmla="*/ 12 w 69"/>
                <a:gd name="T23" fmla="*/ 370 h 370"/>
                <a:gd name="T24" fmla="*/ 6 w 69"/>
                <a:gd name="T25" fmla="*/ 2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0">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0" name="Freeform 61"/>
            <p:cNvSpPr/>
            <p:nvPr/>
          </p:nvSpPr>
          <p:spPr bwMode="auto">
            <a:xfrm>
              <a:off x="6050989" y="2903824"/>
              <a:ext cx="758825" cy="706439"/>
            </a:xfrm>
            <a:custGeom>
              <a:avLst/>
              <a:gdLst>
                <a:gd name="T0" fmla="*/ 349 w 382"/>
                <a:gd name="T1" fmla="*/ 0 h 355"/>
                <a:gd name="T2" fmla="*/ 0 w 382"/>
                <a:gd name="T3" fmla="*/ 354 h 355"/>
                <a:gd name="T4" fmla="*/ 141 w 382"/>
                <a:gd name="T5" fmla="*/ 355 h 355"/>
                <a:gd name="T6" fmla="*/ 382 w 382"/>
                <a:gd name="T7" fmla="*/ 22 h 355"/>
                <a:gd name="T8" fmla="*/ 349 w 382"/>
                <a:gd name="T9" fmla="*/ 0 h 355"/>
              </a:gdLst>
              <a:ahLst/>
              <a:cxnLst>
                <a:cxn ang="0">
                  <a:pos x="T0" y="T1"/>
                </a:cxn>
                <a:cxn ang="0">
                  <a:pos x="T2" y="T3"/>
                </a:cxn>
                <a:cxn ang="0">
                  <a:pos x="T4" y="T5"/>
                </a:cxn>
                <a:cxn ang="0">
                  <a:pos x="T6" y="T7"/>
                </a:cxn>
                <a:cxn ang="0">
                  <a:pos x="T8" y="T9"/>
                </a:cxn>
              </a:cxnLst>
              <a:rect l="0" t="0" r="r" b="b"/>
              <a:pathLst>
                <a:path w="382" h="355">
                  <a:moveTo>
                    <a:pt x="349" y="0"/>
                  </a:moveTo>
                  <a:cubicBezTo>
                    <a:pt x="215" y="26"/>
                    <a:pt x="57" y="193"/>
                    <a:pt x="0" y="354"/>
                  </a:cubicBezTo>
                  <a:cubicBezTo>
                    <a:pt x="141" y="355"/>
                    <a:pt x="141" y="355"/>
                    <a:pt x="141" y="355"/>
                  </a:cubicBezTo>
                  <a:cubicBezTo>
                    <a:pt x="189" y="220"/>
                    <a:pt x="260" y="100"/>
                    <a:pt x="382" y="22"/>
                  </a:cubicBezTo>
                  <a:cubicBezTo>
                    <a:pt x="365" y="11"/>
                    <a:pt x="367" y="12"/>
                    <a:pt x="349" y="0"/>
                  </a:cubicBezTo>
                  <a:close/>
                </a:path>
              </a:pathLst>
            </a:custGeom>
            <a:solidFill>
              <a:srgbClr val="318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1" name="Freeform 62"/>
            <p:cNvSpPr/>
            <p:nvPr/>
          </p:nvSpPr>
          <p:spPr bwMode="auto">
            <a:xfrm>
              <a:off x="1904439" y="2935574"/>
              <a:ext cx="3789363" cy="769939"/>
            </a:xfrm>
            <a:custGeom>
              <a:avLst/>
              <a:gdLst>
                <a:gd name="T0" fmla="*/ 1906 w 1906"/>
                <a:gd name="T1" fmla="*/ 387 h 387"/>
                <a:gd name="T2" fmla="*/ 0 w 1906"/>
                <a:gd name="T3" fmla="*/ 387 h 387"/>
                <a:gd name="T4" fmla="*/ 953 w 1906"/>
                <a:gd name="T5" fmla="*/ 0 h 387"/>
                <a:gd name="T6" fmla="*/ 1906 w 1906"/>
                <a:gd name="T7" fmla="*/ 387 h 387"/>
              </a:gdLst>
              <a:ahLst/>
              <a:cxnLst>
                <a:cxn ang="0">
                  <a:pos x="T0" y="T1"/>
                </a:cxn>
                <a:cxn ang="0">
                  <a:pos x="T2" y="T3"/>
                </a:cxn>
                <a:cxn ang="0">
                  <a:pos x="T4" y="T5"/>
                </a:cxn>
                <a:cxn ang="0">
                  <a:pos x="T6" y="T7"/>
                </a:cxn>
              </a:cxnLst>
              <a:rect l="0" t="0" r="r" b="b"/>
              <a:pathLst>
                <a:path w="1906" h="387">
                  <a:moveTo>
                    <a:pt x="1906" y="387"/>
                  </a:moveTo>
                  <a:cubicBezTo>
                    <a:pt x="0" y="387"/>
                    <a:pt x="0" y="387"/>
                    <a:pt x="0" y="387"/>
                  </a:cubicBezTo>
                  <a:cubicBezTo>
                    <a:pt x="0" y="387"/>
                    <a:pt x="427" y="0"/>
                    <a:pt x="953" y="0"/>
                  </a:cubicBezTo>
                  <a:cubicBezTo>
                    <a:pt x="1480" y="0"/>
                    <a:pt x="1906" y="387"/>
                    <a:pt x="1906" y="387"/>
                  </a:cubicBezTo>
                </a:path>
              </a:pathLst>
            </a:custGeom>
            <a:solidFill>
              <a:srgbClr val="C7C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2" name="Freeform 63"/>
            <p:cNvSpPr/>
            <p:nvPr/>
          </p:nvSpPr>
          <p:spPr bwMode="auto">
            <a:xfrm>
              <a:off x="1904439" y="2937162"/>
              <a:ext cx="1811338" cy="768351"/>
            </a:xfrm>
            <a:custGeom>
              <a:avLst/>
              <a:gdLst>
                <a:gd name="T0" fmla="*/ 911 w 911"/>
                <a:gd name="T1" fmla="*/ 0 h 386"/>
                <a:gd name="T2" fmla="*/ 0 w 911"/>
                <a:gd name="T3" fmla="*/ 386 h 386"/>
                <a:gd name="T4" fmla="*/ 598 w 911"/>
                <a:gd name="T5" fmla="*/ 386 h 386"/>
                <a:gd name="T6" fmla="*/ 688 w 911"/>
                <a:gd name="T7" fmla="*/ 223 h 386"/>
                <a:gd name="T8" fmla="*/ 911 w 911"/>
                <a:gd name="T9" fmla="*/ 0 h 386"/>
              </a:gdLst>
              <a:ahLst/>
              <a:cxnLst>
                <a:cxn ang="0">
                  <a:pos x="T0" y="T1"/>
                </a:cxn>
                <a:cxn ang="0">
                  <a:pos x="T2" y="T3"/>
                </a:cxn>
                <a:cxn ang="0">
                  <a:pos x="T4" y="T5"/>
                </a:cxn>
                <a:cxn ang="0">
                  <a:pos x="T6" y="T7"/>
                </a:cxn>
                <a:cxn ang="0">
                  <a:pos x="T8" y="T9"/>
                </a:cxn>
              </a:cxnLst>
              <a:rect l="0" t="0" r="r" b="b"/>
              <a:pathLst>
                <a:path w="911" h="386">
                  <a:moveTo>
                    <a:pt x="911" y="0"/>
                  </a:moveTo>
                  <a:cubicBezTo>
                    <a:pt x="404" y="19"/>
                    <a:pt x="0" y="386"/>
                    <a:pt x="0" y="386"/>
                  </a:cubicBezTo>
                  <a:cubicBezTo>
                    <a:pt x="598" y="386"/>
                    <a:pt x="598" y="386"/>
                    <a:pt x="598" y="386"/>
                  </a:cubicBezTo>
                  <a:cubicBezTo>
                    <a:pt x="623" y="330"/>
                    <a:pt x="653" y="276"/>
                    <a:pt x="688" y="223"/>
                  </a:cubicBezTo>
                  <a:cubicBezTo>
                    <a:pt x="750" y="133"/>
                    <a:pt x="825" y="60"/>
                    <a:pt x="911" y="0"/>
                  </a:cubicBezTo>
                  <a:close/>
                </a:path>
              </a:pathLst>
            </a:custGeom>
            <a:solidFill>
              <a:srgbClr val="0847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3" name="Freeform 64"/>
            <p:cNvSpPr/>
            <p:nvPr/>
          </p:nvSpPr>
          <p:spPr bwMode="auto">
            <a:xfrm>
              <a:off x="3093477" y="2935574"/>
              <a:ext cx="1911350" cy="769939"/>
            </a:xfrm>
            <a:custGeom>
              <a:avLst/>
              <a:gdLst>
                <a:gd name="T0" fmla="*/ 961 w 961"/>
                <a:gd name="T1" fmla="*/ 157 h 387"/>
                <a:gd name="T2" fmla="*/ 355 w 961"/>
                <a:gd name="T3" fmla="*/ 0 h 387"/>
                <a:gd name="T4" fmla="*/ 313 w 961"/>
                <a:gd name="T5" fmla="*/ 1 h 387"/>
                <a:gd name="T6" fmla="*/ 90 w 961"/>
                <a:gd name="T7" fmla="*/ 224 h 387"/>
                <a:gd name="T8" fmla="*/ 0 w 961"/>
                <a:gd name="T9" fmla="*/ 387 h 387"/>
                <a:gd name="T10" fmla="*/ 805 w 961"/>
                <a:gd name="T11" fmla="*/ 387 h 387"/>
                <a:gd name="T12" fmla="*/ 961 w 961"/>
                <a:gd name="T13" fmla="*/ 157 h 387"/>
              </a:gdLst>
              <a:ahLst/>
              <a:cxnLst>
                <a:cxn ang="0">
                  <a:pos x="T0" y="T1"/>
                </a:cxn>
                <a:cxn ang="0">
                  <a:pos x="T2" y="T3"/>
                </a:cxn>
                <a:cxn ang="0">
                  <a:pos x="T4" y="T5"/>
                </a:cxn>
                <a:cxn ang="0">
                  <a:pos x="T6" y="T7"/>
                </a:cxn>
                <a:cxn ang="0">
                  <a:pos x="T8" y="T9"/>
                </a:cxn>
                <a:cxn ang="0">
                  <a:pos x="T10" y="T11"/>
                </a:cxn>
                <a:cxn ang="0">
                  <a:pos x="T12" y="T13"/>
                </a:cxn>
              </a:cxnLst>
              <a:rect l="0" t="0" r="r" b="b"/>
              <a:pathLst>
                <a:path w="961" h="387">
                  <a:moveTo>
                    <a:pt x="961" y="157"/>
                  </a:moveTo>
                  <a:cubicBezTo>
                    <a:pt x="796" y="73"/>
                    <a:pt x="585" y="0"/>
                    <a:pt x="355" y="0"/>
                  </a:cubicBezTo>
                  <a:cubicBezTo>
                    <a:pt x="341" y="0"/>
                    <a:pt x="327" y="0"/>
                    <a:pt x="313" y="1"/>
                  </a:cubicBezTo>
                  <a:cubicBezTo>
                    <a:pt x="227" y="61"/>
                    <a:pt x="152" y="134"/>
                    <a:pt x="90" y="224"/>
                  </a:cubicBezTo>
                  <a:cubicBezTo>
                    <a:pt x="55" y="277"/>
                    <a:pt x="25" y="331"/>
                    <a:pt x="0" y="387"/>
                  </a:cubicBezTo>
                  <a:cubicBezTo>
                    <a:pt x="805" y="387"/>
                    <a:pt x="805" y="387"/>
                    <a:pt x="805" y="387"/>
                  </a:cubicBezTo>
                  <a:cubicBezTo>
                    <a:pt x="838" y="296"/>
                    <a:pt x="880" y="209"/>
                    <a:pt x="961" y="157"/>
                  </a:cubicBezTo>
                </a:path>
              </a:pathLst>
            </a:custGeom>
            <a:solidFill>
              <a:srgbClr val="754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4" name="Freeform 65"/>
            <p:cNvSpPr/>
            <p:nvPr/>
          </p:nvSpPr>
          <p:spPr bwMode="auto">
            <a:xfrm>
              <a:off x="4693677" y="3248312"/>
              <a:ext cx="1000125" cy="457201"/>
            </a:xfrm>
            <a:custGeom>
              <a:avLst/>
              <a:gdLst>
                <a:gd name="T0" fmla="*/ 156 w 503"/>
                <a:gd name="T1" fmla="*/ 0 h 230"/>
                <a:gd name="T2" fmla="*/ 0 w 503"/>
                <a:gd name="T3" fmla="*/ 230 h 230"/>
                <a:gd name="T4" fmla="*/ 503 w 503"/>
                <a:gd name="T5" fmla="*/ 230 h 230"/>
                <a:gd name="T6" fmla="*/ 156 w 503"/>
                <a:gd name="T7" fmla="*/ 0 h 230"/>
              </a:gdLst>
              <a:ahLst/>
              <a:cxnLst>
                <a:cxn ang="0">
                  <a:pos x="T0" y="T1"/>
                </a:cxn>
                <a:cxn ang="0">
                  <a:pos x="T2" y="T3"/>
                </a:cxn>
                <a:cxn ang="0">
                  <a:pos x="T4" y="T5"/>
                </a:cxn>
                <a:cxn ang="0">
                  <a:pos x="T6" y="T7"/>
                </a:cxn>
              </a:cxnLst>
              <a:rect l="0" t="0" r="r" b="b"/>
              <a:pathLst>
                <a:path w="502" h="230">
                  <a:moveTo>
                    <a:pt x="156" y="0"/>
                  </a:moveTo>
                  <a:cubicBezTo>
                    <a:pt x="75" y="52"/>
                    <a:pt x="33" y="139"/>
                    <a:pt x="0" y="230"/>
                  </a:cubicBezTo>
                  <a:cubicBezTo>
                    <a:pt x="503" y="230"/>
                    <a:pt x="503" y="230"/>
                    <a:pt x="503" y="230"/>
                  </a:cubicBezTo>
                  <a:cubicBezTo>
                    <a:pt x="503" y="230"/>
                    <a:pt x="368" y="107"/>
                    <a:pt x="156" y="0"/>
                  </a:cubicBezTo>
                  <a:close/>
                </a:path>
              </a:pathLst>
            </a:custGeom>
            <a:solidFill>
              <a:srgbClr val="0847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5" name="Freeform 66"/>
            <p:cNvSpPr/>
            <p:nvPr/>
          </p:nvSpPr>
          <p:spPr bwMode="auto">
            <a:xfrm>
              <a:off x="4476189" y="3191162"/>
              <a:ext cx="420688" cy="514351"/>
            </a:xfrm>
            <a:custGeom>
              <a:avLst/>
              <a:gdLst>
                <a:gd name="T0" fmla="*/ 206 w 212"/>
                <a:gd name="T1" fmla="*/ 0 h 259"/>
                <a:gd name="T2" fmla="*/ 192 w 212"/>
                <a:gd name="T3" fmla="*/ 6 h 259"/>
                <a:gd name="T4" fmla="*/ 172 w 212"/>
                <a:gd name="T5" fmla="*/ 17 h 259"/>
                <a:gd name="T6" fmla="*/ 147 w 212"/>
                <a:gd name="T7" fmla="*/ 33 h 259"/>
                <a:gd name="T8" fmla="*/ 120 w 212"/>
                <a:gd name="T9" fmla="*/ 55 h 259"/>
                <a:gd name="T10" fmla="*/ 92 w 212"/>
                <a:gd name="T11" fmla="*/ 83 h 259"/>
                <a:gd name="T12" fmla="*/ 85 w 212"/>
                <a:gd name="T13" fmla="*/ 91 h 259"/>
                <a:gd name="T14" fmla="*/ 78 w 212"/>
                <a:gd name="T15" fmla="*/ 99 h 259"/>
                <a:gd name="T16" fmla="*/ 65 w 212"/>
                <a:gd name="T17" fmla="*/ 117 h 259"/>
                <a:gd name="T18" fmla="*/ 53 w 212"/>
                <a:gd name="T19" fmla="*/ 135 h 259"/>
                <a:gd name="T20" fmla="*/ 42 w 212"/>
                <a:gd name="T21" fmla="*/ 154 h 259"/>
                <a:gd name="T22" fmla="*/ 32 w 212"/>
                <a:gd name="T23" fmla="*/ 173 h 259"/>
                <a:gd name="T24" fmla="*/ 22 w 212"/>
                <a:gd name="T25" fmla="*/ 193 h 259"/>
                <a:gd name="T26" fmla="*/ 13 w 212"/>
                <a:gd name="T27" fmla="*/ 213 h 259"/>
                <a:gd name="T28" fmla="*/ 6 w 212"/>
                <a:gd name="T29" fmla="*/ 233 h 259"/>
                <a:gd name="T30" fmla="*/ 1 w 212"/>
                <a:gd name="T31" fmla="*/ 252 h 259"/>
                <a:gd name="T32" fmla="*/ 0 w 212"/>
                <a:gd name="T33" fmla="*/ 259 h 259"/>
                <a:gd name="T34" fmla="*/ 46 w 212"/>
                <a:gd name="T35" fmla="*/ 259 h 259"/>
                <a:gd name="T36" fmla="*/ 50 w 212"/>
                <a:gd name="T37" fmla="*/ 246 h 259"/>
                <a:gd name="T38" fmla="*/ 55 w 212"/>
                <a:gd name="T39" fmla="*/ 227 h 259"/>
                <a:gd name="T40" fmla="*/ 60 w 212"/>
                <a:gd name="T41" fmla="*/ 208 h 259"/>
                <a:gd name="T42" fmla="*/ 74 w 212"/>
                <a:gd name="T43" fmla="*/ 170 h 259"/>
                <a:gd name="T44" fmla="*/ 82 w 212"/>
                <a:gd name="T45" fmla="*/ 151 h 259"/>
                <a:gd name="T46" fmla="*/ 92 w 212"/>
                <a:gd name="T47" fmla="*/ 133 h 259"/>
                <a:gd name="T48" fmla="*/ 102 w 212"/>
                <a:gd name="T49" fmla="*/ 116 h 259"/>
                <a:gd name="T50" fmla="*/ 107 w 212"/>
                <a:gd name="T51" fmla="*/ 107 h 259"/>
                <a:gd name="T52" fmla="*/ 112 w 212"/>
                <a:gd name="T53" fmla="*/ 99 h 259"/>
                <a:gd name="T54" fmla="*/ 123 w 212"/>
                <a:gd name="T55" fmla="*/ 84 h 259"/>
                <a:gd name="T56" fmla="*/ 135 w 212"/>
                <a:gd name="T57" fmla="*/ 70 h 259"/>
                <a:gd name="T58" fmla="*/ 157 w 212"/>
                <a:gd name="T59" fmla="*/ 45 h 259"/>
                <a:gd name="T60" fmla="*/ 178 w 212"/>
                <a:gd name="T61" fmla="*/ 26 h 259"/>
                <a:gd name="T62" fmla="*/ 196 w 212"/>
                <a:gd name="T63" fmla="*/ 13 h 259"/>
                <a:gd name="T64" fmla="*/ 212 w 212"/>
                <a:gd name="T65" fmla="*/ 3 h 259"/>
                <a:gd name="T66" fmla="*/ 212 w 212"/>
                <a:gd name="T67" fmla="*/ 3 h 259"/>
                <a:gd name="T68" fmla="*/ 206 w 212"/>
                <a:gd name="T6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259">
                  <a:moveTo>
                    <a:pt x="206" y="0"/>
                  </a:moveTo>
                  <a:cubicBezTo>
                    <a:pt x="203" y="1"/>
                    <a:pt x="198" y="3"/>
                    <a:pt x="192" y="6"/>
                  </a:cubicBezTo>
                  <a:cubicBezTo>
                    <a:pt x="186" y="9"/>
                    <a:pt x="179" y="12"/>
                    <a:pt x="172" y="17"/>
                  </a:cubicBezTo>
                  <a:cubicBezTo>
                    <a:pt x="164" y="21"/>
                    <a:pt x="156" y="27"/>
                    <a:pt x="147" y="33"/>
                  </a:cubicBezTo>
                  <a:cubicBezTo>
                    <a:pt x="138" y="40"/>
                    <a:pt x="129" y="47"/>
                    <a:pt x="120" y="55"/>
                  </a:cubicBezTo>
                  <a:cubicBezTo>
                    <a:pt x="110" y="64"/>
                    <a:pt x="101" y="73"/>
                    <a:pt x="92" y="83"/>
                  </a:cubicBezTo>
                  <a:cubicBezTo>
                    <a:pt x="90" y="86"/>
                    <a:pt x="87" y="89"/>
                    <a:pt x="85" y="91"/>
                  </a:cubicBezTo>
                  <a:cubicBezTo>
                    <a:pt x="83" y="94"/>
                    <a:pt x="81" y="97"/>
                    <a:pt x="78" y="99"/>
                  </a:cubicBezTo>
                  <a:cubicBezTo>
                    <a:pt x="74" y="105"/>
                    <a:pt x="70" y="111"/>
                    <a:pt x="65" y="117"/>
                  </a:cubicBezTo>
                  <a:cubicBezTo>
                    <a:pt x="61" y="123"/>
                    <a:pt x="57" y="129"/>
                    <a:pt x="53" y="135"/>
                  </a:cubicBezTo>
                  <a:cubicBezTo>
                    <a:pt x="50" y="141"/>
                    <a:pt x="46" y="147"/>
                    <a:pt x="42" y="154"/>
                  </a:cubicBezTo>
                  <a:cubicBezTo>
                    <a:pt x="39" y="160"/>
                    <a:pt x="35" y="167"/>
                    <a:pt x="32" y="173"/>
                  </a:cubicBezTo>
                  <a:cubicBezTo>
                    <a:pt x="28" y="180"/>
                    <a:pt x="25" y="186"/>
                    <a:pt x="22" y="193"/>
                  </a:cubicBezTo>
                  <a:cubicBezTo>
                    <a:pt x="19" y="200"/>
                    <a:pt x="16" y="206"/>
                    <a:pt x="13" y="213"/>
                  </a:cubicBezTo>
                  <a:cubicBezTo>
                    <a:pt x="10" y="219"/>
                    <a:pt x="8" y="226"/>
                    <a:pt x="6" y="233"/>
                  </a:cubicBezTo>
                  <a:cubicBezTo>
                    <a:pt x="4" y="239"/>
                    <a:pt x="2" y="246"/>
                    <a:pt x="1" y="252"/>
                  </a:cubicBezTo>
                  <a:cubicBezTo>
                    <a:pt x="1" y="255"/>
                    <a:pt x="0" y="257"/>
                    <a:pt x="0" y="259"/>
                  </a:cubicBezTo>
                  <a:cubicBezTo>
                    <a:pt x="46" y="259"/>
                    <a:pt x="46" y="259"/>
                    <a:pt x="46" y="259"/>
                  </a:cubicBezTo>
                  <a:cubicBezTo>
                    <a:pt x="47" y="254"/>
                    <a:pt x="49" y="250"/>
                    <a:pt x="50" y="246"/>
                  </a:cubicBezTo>
                  <a:cubicBezTo>
                    <a:pt x="52" y="239"/>
                    <a:pt x="54" y="233"/>
                    <a:pt x="55" y="227"/>
                  </a:cubicBezTo>
                  <a:cubicBezTo>
                    <a:pt x="57" y="221"/>
                    <a:pt x="58" y="214"/>
                    <a:pt x="60" y="208"/>
                  </a:cubicBezTo>
                  <a:cubicBezTo>
                    <a:pt x="64" y="195"/>
                    <a:pt x="68" y="182"/>
                    <a:pt x="74" y="170"/>
                  </a:cubicBezTo>
                  <a:cubicBezTo>
                    <a:pt x="76" y="163"/>
                    <a:pt x="79" y="157"/>
                    <a:pt x="82" y="151"/>
                  </a:cubicBezTo>
                  <a:cubicBezTo>
                    <a:pt x="85" y="145"/>
                    <a:pt x="88" y="139"/>
                    <a:pt x="92" y="133"/>
                  </a:cubicBezTo>
                  <a:cubicBezTo>
                    <a:pt x="95" y="127"/>
                    <a:pt x="98" y="121"/>
                    <a:pt x="102" y="116"/>
                  </a:cubicBezTo>
                  <a:cubicBezTo>
                    <a:pt x="103" y="113"/>
                    <a:pt x="105" y="110"/>
                    <a:pt x="107" y="107"/>
                  </a:cubicBezTo>
                  <a:cubicBezTo>
                    <a:pt x="109" y="105"/>
                    <a:pt x="110" y="102"/>
                    <a:pt x="112" y="99"/>
                  </a:cubicBezTo>
                  <a:cubicBezTo>
                    <a:pt x="116" y="94"/>
                    <a:pt x="120" y="89"/>
                    <a:pt x="123" y="84"/>
                  </a:cubicBezTo>
                  <a:cubicBezTo>
                    <a:pt x="127" y="79"/>
                    <a:pt x="131" y="74"/>
                    <a:pt x="135" y="70"/>
                  </a:cubicBezTo>
                  <a:cubicBezTo>
                    <a:pt x="142" y="61"/>
                    <a:pt x="150" y="53"/>
                    <a:pt x="157" y="45"/>
                  </a:cubicBezTo>
                  <a:cubicBezTo>
                    <a:pt x="165" y="38"/>
                    <a:pt x="172" y="32"/>
                    <a:pt x="178" y="26"/>
                  </a:cubicBezTo>
                  <a:cubicBezTo>
                    <a:pt x="185" y="21"/>
                    <a:pt x="191" y="16"/>
                    <a:pt x="196" y="13"/>
                  </a:cubicBezTo>
                  <a:cubicBezTo>
                    <a:pt x="206" y="6"/>
                    <a:pt x="212" y="3"/>
                    <a:pt x="212" y="3"/>
                  </a:cubicBezTo>
                  <a:cubicBezTo>
                    <a:pt x="212" y="3"/>
                    <a:pt x="212" y="3"/>
                    <a:pt x="212" y="3"/>
                  </a:cubicBezTo>
                  <a:cubicBezTo>
                    <a:pt x="210" y="2"/>
                    <a:pt x="208" y="1"/>
                    <a:pt x="206"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6" name="Freeform 67"/>
            <p:cNvSpPr/>
            <p:nvPr/>
          </p:nvSpPr>
          <p:spPr bwMode="auto">
            <a:xfrm>
              <a:off x="4265052" y="3108612"/>
              <a:ext cx="436563" cy="596901"/>
            </a:xfrm>
            <a:custGeom>
              <a:avLst/>
              <a:gdLst>
                <a:gd name="T0" fmla="*/ 215 w 220"/>
                <a:gd name="T1" fmla="*/ 0 h 300"/>
                <a:gd name="T2" fmla="*/ 200 w 220"/>
                <a:gd name="T3" fmla="*/ 10 h 300"/>
                <a:gd name="T4" fmla="*/ 180 w 220"/>
                <a:gd name="T5" fmla="*/ 25 h 300"/>
                <a:gd name="T6" fmla="*/ 155 w 220"/>
                <a:gd name="T7" fmla="*/ 46 h 300"/>
                <a:gd name="T8" fmla="*/ 128 w 220"/>
                <a:gd name="T9" fmla="*/ 73 h 300"/>
                <a:gd name="T10" fmla="*/ 99 w 220"/>
                <a:gd name="T11" fmla="*/ 106 h 300"/>
                <a:gd name="T12" fmla="*/ 85 w 220"/>
                <a:gd name="T13" fmla="*/ 125 h 300"/>
                <a:gd name="T14" fmla="*/ 72 w 220"/>
                <a:gd name="T15" fmla="*/ 144 h 300"/>
                <a:gd name="T16" fmla="*/ 59 w 220"/>
                <a:gd name="T17" fmla="*/ 164 h 300"/>
                <a:gd name="T18" fmla="*/ 53 w 220"/>
                <a:gd name="T19" fmla="*/ 175 h 300"/>
                <a:gd name="T20" fmla="*/ 47 w 220"/>
                <a:gd name="T21" fmla="*/ 185 h 300"/>
                <a:gd name="T22" fmla="*/ 25 w 220"/>
                <a:gd name="T23" fmla="*/ 228 h 300"/>
                <a:gd name="T24" fmla="*/ 15 w 220"/>
                <a:gd name="T25" fmla="*/ 250 h 300"/>
                <a:gd name="T26" fmla="*/ 7 w 220"/>
                <a:gd name="T27" fmla="*/ 272 h 300"/>
                <a:gd name="T28" fmla="*/ 0 w 220"/>
                <a:gd name="T29" fmla="*/ 300 h 300"/>
                <a:gd name="T30" fmla="*/ 47 w 220"/>
                <a:gd name="T31" fmla="*/ 300 h 300"/>
                <a:gd name="T32" fmla="*/ 51 w 220"/>
                <a:gd name="T33" fmla="*/ 285 h 300"/>
                <a:gd name="T34" fmla="*/ 63 w 220"/>
                <a:gd name="T35" fmla="*/ 243 h 300"/>
                <a:gd name="T36" fmla="*/ 79 w 220"/>
                <a:gd name="T37" fmla="*/ 201 h 300"/>
                <a:gd name="T38" fmla="*/ 83 w 220"/>
                <a:gd name="T39" fmla="*/ 190 h 300"/>
                <a:gd name="T40" fmla="*/ 88 w 220"/>
                <a:gd name="T41" fmla="*/ 180 h 300"/>
                <a:gd name="T42" fmla="*/ 98 w 220"/>
                <a:gd name="T43" fmla="*/ 160 h 300"/>
                <a:gd name="T44" fmla="*/ 109 w 220"/>
                <a:gd name="T45" fmla="*/ 140 h 300"/>
                <a:gd name="T46" fmla="*/ 120 w 220"/>
                <a:gd name="T47" fmla="*/ 121 h 300"/>
                <a:gd name="T48" fmla="*/ 144 w 220"/>
                <a:gd name="T49" fmla="*/ 87 h 300"/>
                <a:gd name="T50" fmla="*/ 167 w 220"/>
                <a:gd name="T51" fmla="*/ 57 h 300"/>
                <a:gd name="T52" fmla="*/ 188 w 220"/>
                <a:gd name="T53" fmla="*/ 33 h 300"/>
                <a:gd name="T54" fmla="*/ 205 w 220"/>
                <a:gd name="T55" fmla="*/ 16 h 300"/>
                <a:gd name="T56" fmla="*/ 220 w 220"/>
                <a:gd name="T57" fmla="*/ 2 h 300"/>
                <a:gd name="T58" fmla="*/ 215 w 220"/>
                <a:gd name="T59"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300">
                  <a:moveTo>
                    <a:pt x="215" y="0"/>
                  </a:moveTo>
                  <a:cubicBezTo>
                    <a:pt x="212" y="2"/>
                    <a:pt x="207" y="5"/>
                    <a:pt x="200" y="10"/>
                  </a:cubicBezTo>
                  <a:cubicBezTo>
                    <a:pt x="195" y="14"/>
                    <a:pt x="188" y="19"/>
                    <a:pt x="180" y="25"/>
                  </a:cubicBezTo>
                  <a:cubicBezTo>
                    <a:pt x="173" y="31"/>
                    <a:pt x="164" y="38"/>
                    <a:pt x="155" y="46"/>
                  </a:cubicBezTo>
                  <a:cubicBezTo>
                    <a:pt x="146" y="54"/>
                    <a:pt x="137" y="63"/>
                    <a:pt x="128" y="73"/>
                  </a:cubicBezTo>
                  <a:cubicBezTo>
                    <a:pt x="118" y="83"/>
                    <a:pt x="109" y="94"/>
                    <a:pt x="99" y="106"/>
                  </a:cubicBezTo>
                  <a:cubicBezTo>
                    <a:pt x="95" y="112"/>
                    <a:pt x="90" y="118"/>
                    <a:pt x="85" y="125"/>
                  </a:cubicBezTo>
                  <a:cubicBezTo>
                    <a:pt x="81" y="131"/>
                    <a:pt x="76" y="137"/>
                    <a:pt x="72" y="144"/>
                  </a:cubicBezTo>
                  <a:cubicBezTo>
                    <a:pt x="68" y="151"/>
                    <a:pt x="63" y="157"/>
                    <a:pt x="59" y="164"/>
                  </a:cubicBezTo>
                  <a:cubicBezTo>
                    <a:pt x="53" y="175"/>
                    <a:pt x="53" y="175"/>
                    <a:pt x="53" y="175"/>
                  </a:cubicBezTo>
                  <a:cubicBezTo>
                    <a:pt x="47" y="185"/>
                    <a:pt x="47" y="185"/>
                    <a:pt x="47" y="185"/>
                  </a:cubicBezTo>
                  <a:cubicBezTo>
                    <a:pt x="39" y="199"/>
                    <a:pt x="32" y="214"/>
                    <a:pt x="25" y="228"/>
                  </a:cubicBezTo>
                  <a:cubicBezTo>
                    <a:pt x="21" y="236"/>
                    <a:pt x="18" y="243"/>
                    <a:pt x="15" y="250"/>
                  </a:cubicBezTo>
                  <a:cubicBezTo>
                    <a:pt x="12" y="257"/>
                    <a:pt x="10" y="265"/>
                    <a:pt x="7" y="272"/>
                  </a:cubicBezTo>
                  <a:cubicBezTo>
                    <a:pt x="4" y="281"/>
                    <a:pt x="2" y="291"/>
                    <a:pt x="0" y="300"/>
                  </a:cubicBezTo>
                  <a:cubicBezTo>
                    <a:pt x="47" y="300"/>
                    <a:pt x="47" y="300"/>
                    <a:pt x="47" y="300"/>
                  </a:cubicBezTo>
                  <a:cubicBezTo>
                    <a:pt x="48" y="295"/>
                    <a:pt x="50" y="290"/>
                    <a:pt x="51" y="285"/>
                  </a:cubicBezTo>
                  <a:cubicBezTo>
                    <a:pt x="55" y="272"/>
                    <a:pt x="59" y="258"/>
                    <a:pt x="63" y="243"/>
                  </a:cubicBezTo>
                  <a:cubicBezTo>
                    <a:pt x="68" y="229"/>
                    <a:pt x="73" y="215"/>
                    <a:pt x="79" y="201"/>
                  </a:cubicBezTo>
                  <a:cubicBezTo>
                    <a:pt x="83" y="190"/>
                    <a:pt x="83" y="190"/>
                    <a:pt x="83" y="190"/>
                  </a:cubicBezTo>
                  <a:cubicBezTo>
                    <a:pt x="88" y="180"/>
                    <a:pt x="88" y="180"/>
                    <a:pt x="88" y="180"/>
                  </a:cubicBezTo>
                  <a:cubicBezTo>
                    <a:pt x="91" y="173"/>
                    <a:pt x="95" y="166"/>
                    <a:pt x="98" y="160"/>
                  </a:cubicBezTo>
                  <a:cubicBezTo>
                    <a:pt x="102" y="153"/>
                    <a:pt x="106" y="147"/>
                    <a:pt x="109" y="140"/>
                  </a:cubicBezTo>
                  <a:cubicBezTo>
                    <a:pt x="113" y="134"/>
                    <a:pt x="117" y="127"/>
                    <a:pt x="120" y="121"/>
                  </a:cubicBezTo>
                  <a:cubicBezTo>
                    <a:pt x="128" y="109"/>
                    <a:pt x="136" y="98"/>
                    <a:pt x="144" y="87"/>
                  </a:cubicBezTo>
                  <a:cubicBezTo>
                    <a:pt x="152" y="76"/>
                    <a:pt x="159" y="66"/>
                    <a:pt x="167" y="57"/>
                  </a:cubicBezTo>
                  <a:cubicBezTo>
                    <a:pt x="174" y="48"/>
                    <a:pt x="181" y="40"/>
                    <a:pt x="188" y="33"/>
                  </a:cubicBezTo>
                  <a:cubicBezTo>
                    <a:pt x="194" y="27"/>
                    <a:pt x="200" y="21"/>
                    <a:pt x="205" y="16"/>
                  </a:cubicBezTo>
                  <a:cubicBezTo>
                    <a:pt x="213" y="9"/>
                    <a:pt x="219" y="4"/>
                    <a:pt x="220" y="2"/>
                  </a:cubicBezTo>
                  <a:cubicBezTo>
                    <a:pt x="219" y="2"/>
                    <a:pt x="217" y="1"/>
                    <a:pt x="215"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7" name="Freeform 68"/>
            <p:cNvSpPr/>
            <p:nvPr/>
          </p:nvSpPr>
          <p:spPr bwMode="auto">
            <a:xfrm>
              <a:off x="4028514" y="3051462"/>
              <a:ext cx="496888" cy="654051"/>
            </a:xfrm>
            <a:custGeom>
              <a:avLst/>
              <a:gdLst>
                <a:gd name="T0" fmla="*/ 249 w 250"/>
                <a:gd name="T1" fmla="*/ 0 h 329"/>
                <a:gd name="T2" fmla="*/ 226 w 250"/>
                <a:gd name="T3" fmla="*/ 7 h 329"/>
                <a:gd name="T4" fmla="*/ 201 w 250"/>
                <a:gd name="T5" fmla="*/ 20 h 329"/>
                <a:gd name="T6" fmla="*/ 172 w 250"/>
                <a:gd name="T7" fmla="*/ 40 h 329"/>
                <a:gd name="T8" fmla="*/ 140 w 250"/>
                <a:gd name="T9" fmla="*/ 69 h 329"/>
                <a:gd name="T10" fmla="*/ 124 w 250"/>
                <a:gd name="T11" fmla="*/ 86 h 329"/>
                <a:gd name="T12" fmla="*/ 116 w 250"/>
                <a:gd name="T13" fmla="*/ 96 h 329"/>
                <a:gd name="T14" fmla="*/ 109 w 250"/>
                <a:gd name="T15" fmla="*/ 105 h 329"/>
                <a:gd name="T16" fmla="*/ 93 w 250"/>
                <a:gd name="T17" fmla="*/ 126 h 329"/>
                <a:gd name="T18" fmla="*/ 79 w 250"/>
                <a:gd name="T19" fmla="*/ 147 h 329"/>
                <a:gd name="T20" fmla="*/ 53 w 250"/>
                <a:gd name="T21" fmla="*/ 193 h 329"/>
                <a:gd name="T22" fmla="*/ 41 w 250"/>
                <a:gd name="T23" fmla="*/ 217 h 329"/>
                <a:gd name="T24" fmla="*/ 30 w 250"/>
                <a:gd name="T25" fmla="*/ 240 h 329"/>
                <a:gd name="T26" fmla="*/ 11 w 250"/>
                <a:gd name="T27" fmla="*/ 288 h 329"/>
                <a:gd name="T28" fmla="*/ 0 w 250"/>
                <a:gd name="T29" fmla="*/ 329 h 329"/>
                <a:gd name="T30" fmla="*/ 45 w 250"/>
                <a:gd name="T31" fmla="*/ 329 h 329"/>
                <a:gd name="T32" fmla="*/ 54 w 250"/>
                <a:gd name="T33" fmla="*/ 302 h 329"/>
                <a:gd name="T34" fmla="*/ 61 w 250"/>
                <a:gd name="T35" fmla="*/ 279 h 329"/>
                <a:gd name="T36" fmla="*/ 68 w 250"/>
                <a:gd name="T37" fmla="*/ 255 h 329"/>
                <a:gd name="T38" fmla="*/ 76 w 250"/>
                <a:gd name="T39" fmla="*/ 231 h 329"/>
                <a:gd name="T40" fmla="*/ 85 w 250"/>
                <a:gd name="T41" fmla="*/ 208 h 329"/>
                <a:gd name="T42" fmla="*/ 106 w 250"/>
                <a:gd name="T43" fmla="*/ 162 h 329"/>
                <a:gd name="T44" fmla="*/ 118 w 250"/>
                <a:gd name="T45" fmla="*/ 141 h 329"/>
                <a:gd name="T46" fmla="*/ 130 w 250"/>
                <a:gd name="T47" fmla="*/ 120 h 329"/>
                <a:gd name="T48" fmla="*/ 156 w 250"/>
                <a:gd name="T49" fmla="*/ 83 h 329"/>
                <a:gd name="T50" fmla="*/ 182 w 250"/>
                <a:gd name="T51" fmla="*/ 52 h 329"/>
                <a:gd name="T52" fmla="*/ 208 w 250"/>
                <a:gd name="T53" fmla="*/ 29 h 329"/>
                <a:gd name="T54" fmla="*/ 230 w 250"/>
                <a:gd name="T55" fmla="*/ 14 h 329"/>
                <a:gd name="T56" fmla="*/ 245 w 250"/>
                <a:gd name="T57" fmla="*/ 6 h 329"/>
                <a:gd name="T58" fmla="*/ 249 w 250"/>
                <a:gd name="T59" fmla="*/ 4 h 329"/>
                <a:gd name="T60" fmla="*/ 250 w 250"/>
                <a:gd name="T61" fmla="*/ 4 h 329"/>
                <a:gd name="T62" fmla="*/ 249 w 250"/>
                <a:gd name="T63" fmla="*/ 0 h 329"/>
                <a:gd name="T64" fmla="*/ 249 w 250"/>
                <a:gd name="T6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29">
                  <a:moveTo>
                    <a:pt x="249" y="0"/>
                  </a:moveTo>
                  <a:cubicBezTo>
                    <a:pt x="246" y="0"/>
                    <a:pt x="238" y="2"/>
                    <a:pt x="226" y="7"/>
                  </a:cubicBezTo>
                  <a:cubicBezTo>
                    <a:pt x="219" y="10"/>
                    <a:pt x="211" y="14"/>
                    <a:pt x="201" y="20"/>
                  </a:cubicBezTo>
                  <a:cubicBezTo>
                    <a:pt x="192" y="25"/>
                    <a:pt x="182" y="32"/>
                    <a:pt x="172" y="40"/>
                  </a:cubicBezTo>
                  <a:cubicBezTo>
                    <a:pt x="161" y="49"/>
                    <a:pt x="151" y="58"/>
                    <a:pt x="140" y="69"/>
                  </a:cubicBezTo>
                  <a:cubicBezTo>
                    <a:pt x="135" y="75"/>
                    <a:pt x="129" y="80"/>
                    <a:pt x="124" y="86"/>
                  </a:cubicBezTo>
                  <a:cubicBezTo>
                    <a:pt x="121" y="89"/>
                    <a:pt x="119" y="92"/>
                    <a:pt x="116" y="96"/>
                  </a:cubicBezTo>
                  <a:cubicBezTo>
                    <a:pt x="114" y="99"/>
                    <a:pt x="111" y="102"/>
                    <a:pt x="109" y="105"/>
                  </a:cubicBezTo>
                  <a:cubicBezTo>
                    <a:pt x="103" y="112"/>
                    <a:pt x="99" y="119"/>
                    <a:pt x="93" y="126"/>
                  </a:cubicBezTo>
                  <a:cubicBezTo>
                    <a:pt x="89" y="133"/>
                    <a:pt x="84" y="140"/>
                    <a:pt x="79" y="147"/>
                  </a:cubicBezTo>
                  <a:cubicBezTo>
                    <a:pt x="70" y="162"/>
                    <a:pt x="61" y="177"/>
                    <a:pt x="53" y="193"/>
                  </a:cubicBezTo>
                  <a:cubicBezTo>
                    <a:pt x="49" y="201"/>
                    <a:pt x="45" y="209"/>
                    <a:pt x="41" y="217"/>
                  </a:cubicBezTo>
                  <a:cubicBezTo>
                    <a:pt x="37" y="225"/>
                    <a:pt x="33" y="232"/>
                    <a:pt x="30" y="240"/>
                  </a:cubicBezTo>
                  <a:cubicBezTo>
                    <a:pt x="22" y="256"/>
                    <a:pt x="16" y="272"/>
                    <a:pt x="11" y="288"/>
                  </a:cubicBezTo>
                  <a:cubicBezTo>
                    <a:pt x="6" y="302"/>
                    <a:pt x="2" y="315"/>
                    <a:pt x="0" y="329"/>
                  </a:cubicBezTo>
                  <a:cubicBezTo>
                    <a:pt x="45" y="329"/>
                    <a:pt x="45" y="329"/>
                    <a:pt x="45" y="329"/>
                  </a:cubicBezTo>
                  <a:cubicBezTo>
                    <a:pt x="48" y="320"/>
                    <a:pt x="52" y="311"/>
                    <a:pt x="54" y="302"/>
                  </a:cubicBezTo>
                  <a:cubicBezTo>
                    <a:pt x="57" y="294"/>
                    <a:pt x="59" y="287"/>
                    <a:pt x="61" y="279"/>
                  </a:cubicBezTo>
                  <a:cubicBezTo>
                    <a:pt x="64" y="271"/>
                    <a:pt x="66" y="263"/>
                    <a:pt x="68" y="255"/>
                  </a:cubicBezTo>
                  <a:cubicBezTo>
                    <a:pt x="71" y="247"/>
                    <a:pt x="73" y="239"/>
                    <a:pt x="76" y="231"/>
                  </a:cubicBezTo>
                  <a:cubicBezTo>
                    <a:pt x="79" y="223"/>
                    <a:pt x="82" y="216"/>
                    <a:pt x="85" y="208"/>
                  </a:cubicBezTo>
                  <a:cubicBezTo>
                    <a:pt x="91" y="192"/>
                    <a:pt x="99" y="177"/>
                    <a:pt x="106" y="162"/>
                  </a:cubicBezTo>
                  <a:cubicBezTo>
                    <a:pt x="110" y="155"/>
                    <a:pt x="114" y="148"/>
                    <a:pt x="118" y="141"/>
                  </a:cubicBezTo>
                  <a:cubicBezTo>
                    <a:pt x="122" y="134"/>
                    <a:pt x="125" y="127"/>
                    <a:pt x="130" y="120"/>
                  </a:cubicBezTo>
                  <a:cubicBezTo>
                    <a:pt x="138" y="107"/>
                    <a:pt x="147" y="94"/>
                    <a:pt x="156" y="83"/>
                  </a:cubicBezTo>
                  <a:cubicBezTo>
                    <a:pt x="164" y="72"/>
                    <a:pt x="173" y="61"/>
                    <a:pt x="182" y="52"/>
                  </a:cubicBezTo>
                  <a:cubicBezTo>
                    <a:pt x="191" y="43"/>
                    <a:pt x="200" y="36"/>
                    <a:pt x="208" y="29"/>
                  </a:cubicBezTo>
                  <a:cubicBezTo>
                    <a:pt x="216" y="23"/>
                    <a:pt x="223" y="18"/>
                    <a:pt x="230" y="14"/>
                  </a:cubicBezTo>
                  <a:cubicBezTo>
                    <a:pt x="236" y="10"/>
                    <a:pt x="241" y="8"/>
                    <a:pt x="245" y="6"/>
                  </a:cubicBezTo>
                  <a:cubicBezTo>
                    <a:pt x="247" y="5"/>
                    <a:pt x="248" y="5"/>
                    <a:pt x="249" y="4"/>
                  </a:cubicBezTo>
                  <a:cubicBezTo>
                    <a:pt x="250" y="4"/>
                    <a:pt x="250" y="4"/>
                    <a:pt x="250" y="4"/>
                  </a:cubicBezTo>
                  <a:cubicBezTo>
                    <a:pt x="249" y="0"/>
                    <a:pt x="249" y="0"/>
                    <a:pt x="249" y="0"/>
                  </a:cubicBezTo>
                  <a:cubicBezTo>
                    <a:pt x="249" y="0"/>
                    <a:pt x="249" y="0"/>
                    <a:pt x="249"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8" name="Freeform 69"/>
            <p:cNvSpPr/>
            <p:nvPr/>
          </p:nvSpPr>
          <p:spPr bwMode="auto">
            <a:xfrm>
              <a:off x="3785627" y="2994312"/>
              <a:ext cx="533400" cy="711201"/>
            </a:xfrm>
            <a:custGeom>
              <a:avLst/>
              <a:gdLst>
                <a:gd name="T0" fmla="*/ 262 w 268"/>
                <a:gd name="T1" fmla="*/ 0 h 358"/>
                <a:gd name="T2" fmla="*/ 241 w 268"/>
                <a:gd name="T3" fmla="*/ 7 h 358"/>
                <a:gd name="T4" fmla="*/ 214 w 268"/>
                <a:gd name="T5" fmla="*/ 22 h 358"/>
                <a:gd name="T6" fmla="*/ 181 w 268"/>
                <a:gd name="T7" fmla="*/ 45 h 358"/>
                <a:gd name="T8" fmla="*/ 146 w 268"/>
                <a:gd name="T9" fmla="*/ 78 h 358"/>
                <a:gd name="T10" fmla="*/ 129 w 268"/>
                <a:gd name="T11" fmla="*/ 97 h 358"/>
                <a:gd name="T12" fmla="*/ 120 w 268"/>
                <a:gd name="T13" fmla="*/ 108 h 358"/>
                <a:gd name="T14" fmla="*/ 112 w 268"/>
                <a:gd name="T15" fmla="*/ 119 h 358"/>
                <a:gd name="T16" fmla="*/ 108 w 268"/>
                <a:gd name="T17" fmla="*/ 124 h 358"/>
                <a:gd name="T18" fmla="*/ 104 w 268"/>
                <a:gd name="T19" fmla="*/ 130 h 358"/>
                <a:gd name="T20" fmla="*/ 96 w 268"/>
                <a:gd name="T21" fmla="*/ 142 h 358"/>
                <a:gd name="T22" fmla="*/ 80 w 268"/>
                <a:gd name="T23" fmla="*/ 166 h 358"/>
                <a:gd name="T24" fmla="*/ 53 w 268"/>
                <a:gd name="T25" fmla="*/ 218 h 358"/>
                <a:gd name="T26" fmla="*/ 40 w 268"/>
                <a:gd name="T27" fmla="*/ 245 h 358"/>
                <a:gd name="T28" fmla="*/ 28 w 268"/>
                <a:gd name="T29" fmla="*/ 272 h 358"/>
                <a:gd name="T30" fmla="*/ 23 w 268"/>
                <a:gd name="T31" fmla="*/ 285 h 358"/>
                <a:gd name="T32" fmla="*/ 18 w 268"/>
                <a:gd name="T33" fmla="*/ 298 h 358"/>
                <a:gd name="T34" fmla="*/ 8 w 268"/>
                <a:gd name="T35" fmla="*/ 325 h 358"/>
                <a:gd name="T36" fmla="*/ 0 w 268"/>
                <a:gd name="T37" fmla="*/ 358 h 358"/>
                <a:gd name="T38" fmla="*/ 47 w 268"/>
                <a:gd name="T39" fmla="*/ 358 h 358"/>
                <a:gd name="T40" fmla="*/ 52 w 268"/>
                <a:gd name="T41" fmla="*/ 338 h 358"/>
                <a:gd name="T42" fmla="*/ 67 w 268"/>
                <a:gd name="T43" fmla="*/ 286 h 358"/>
                <a:gd name="T44" fmla="*/ 75 w 268"/>
                <a:gd name="T45" fmla="*/ 259 h 358"/>
                <a:gd name="T46" fmla="*/ 85 w 268"/>
                <a:gd name="T47" fmla="*/ 232 h 358"/>
                <a:gd name="T48" fmla="*/ 108 w 268"/>
                <a:gd name="T49" fmla="*/ 181 h 358"/>
                <a:gd name="T50" fmla="*/ 120 w 268"/>
                <a:gd name="T51" fmla="*/ 157 h 358"/>
                <a:gd name="T52" fmla="*/ 127 w 268"/>
                <a:gd name="T53" fmla="*/ 145 h 358"/>
                <a:gd name="T54" fmla="*/ 130 w 268"/>
                <a:gd name="T55" fmla="*/ 139 h 358"/>
                <a:gd name="T56" fmla="*/ 133 w 268"/>
                <a:gd name="T57" fmla="*/ 133 h 358"/>
                <a:gd name="T58" fmla="*/ 162 w 268"/>
                <a:gd name="T59" fmla="*/ 91 h 358"/>
                <a:gd name="T60" fmla="*/ 192 w 268"/>
                <a:gd name="T61" fmla="*/ 57 h 358"/>
                <a:gd name="T62" fmla="*/ 220 w 268"/>
                <a:gd name="T63" fmla="*/ 31 h 358"/>
                <a:gd name="T64" fmla="*/ 245 w 268"/>
                <a:gd name="T65" fmla="*/ 14 h 358"/>
                <a:gd name="T66" fmla="*/ 262 w 268"/>
                <a:gd name="T67" fmla="*/ 5 h 358"/>
                <a:gd name="T68" fmla="*/ 266 w 268"/>
                <a:gd name="T69" fmla="*/ 3 h 358"/>
                <a:gd name="T70" fmla="*/ 268 w 268"/>
                <a:gd name="T71" fmla="*/ 3 h 358"/>
                <a:gd name="T72" fmla="*/ 267 w 268"/>
                <a:gd name="T73" fmla="*/ 1 h 358"/>
                <a:gd name="T74" fmla="*/ 262 w 268"/>
                <a:gd name="T7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8" h="358">
                  <a:moveTo>
                    <a:pt x="262" y="0"/>
                  </a:moveTo>
                  <a:cubicBezTo>
                    <a:pt x="257" y="1"/>
                    <a:pt x="250" y="3"/>
                    <a:pt x="241" y="7"/>
                  </a:cubicBezTo>
                  <a:cubicBezTo>
                    <a:pt x="233" y="11"/>
                    <a:pt x="224" y="15"/>
                    <a:pt x="214" y="22"/>
                  </a:cubicBezTo>
                  <a:cubicBezTo>
                    <a:pt x="204" y="28"/>
                    <a:pt x="193" y="36"/>
                    <a:pt x="181" y="45"/>
                  </a:cubicBezTo>
                  <a:cubicBezTo>
                    <a:pt x="170" y="55"/>
                    <a:pt x="158" y="66"/>
                    <a:pt x="146" y="78"/>
                  </a:cubicBezTo>
                  <a:cubicBezTo>
                    <a:pt x="140" y="84"/>
                    <a:pt x="134" y="90"/>
                    <a:pt x="129" y="97"/>
                  </a:cubicBezTo>
                  <a:cubicBezTo>
                    <a:pt x="126" y="101"/>
                    <a:pt x="123" y="104"/>
                    <a:pt x="120" y="108"/>
                  </a:cubicBezTo>
                  <a:cubicBezTo>
                    <a:pt x="118" y="111"/>
                    <a:pt x="115" y="115"/>
                    <a:pt x="112" y="119"/>
                  </a:cubicBezTo>
                  <a:cubicBezTo>
                    <a:pt x="111" y="121"/>
                    <a:pt x="109" y="123"/>
                    <a:pt x="108" y="124"/>
                  </a:cubicBezTo>
                  <a:cubicBezTo>
                    <a:pt x="107" y="126"/>
                    <a:pt x="105" y="128"/>
                    <a:pt x="104" y="130"/>
                  </a:cubicBezTo>
                  <a:cubicBezTo>
                    <a:pt x="101" y="134"/>
                    <a:pt x="98" y="138"/>
                    <a:pt x="96" y="142"/>
                  </a:cubicBezTo>
                  <a:cubicBezTo>
                    <a:pt x="91" y="150"/>
                    <a:pt x="85" y="158"/>
                    <a:pt x="80" y="166"/>
                  </a:cubicBezTo>
                  <a:cubicBezTo>
                    <a:pt x="71" y="183"/>
                    <a:pt x="61" y="200"/>
                    <a:pt x="53" y="218"/>
                  </a:cubicBezTo>
                  <a:cubicBezTo>
                    <a:pt x="49" y="227"/>
                    <a:pt x="44" y="236"/>
                    <a:pt x="40" y="245"/>
                  </a:cubicBezTo>
                  <a:cubicBezTo>
                    <a:pt x="36" y="254"/>
                    <a:pt x="32" y="263"/>
                    <a:pt x="28" y="272"/>
                  </a:cubicBezTo>
                  <a:cubicBezTo>
                    <a:pt x="27" y="276"/>
                    <a:pt x="25" y="281"/>
                    <a:pt x="23" y="285"/>
                  </a:cubicBezTo>
                  <a:cubicBezTo>
                    <a:pt x="21" y="289"/>
                    <a:pt x="19" y="294"/>
                    <a:pt x="18" y="298"/>
                  </a:cubicBezTo>
                  <a:cubicBezTo>
                    <a:pt x="14" y="307"/>
                    <a:pt x="11" y="316"/>
                    <a:pt x="8" y="325"/>
                  </a:cubicBezTo>
                  <a:cubicBezTo>
                    <a:pt x="5" y="336"/>
                    <a:pt x="2" y="347"/>
                    <a:pt x="0" y="358"/>
                  </a:cubicBezTo>
                  <a:cubicBezTo>
                    <a:pt x="47" y="358"/>
                    <a:pt x="47" y="358"/>
                    <a:pt x="47" y="358"/>
                  </a:cubicBezTo>
                  <a:cubicBezTo>
                    <a:pt x="49" y="351"/>
                    <a:pt x="51" y="345"/>
                    <a:pt x="52" y="338"/>
                  </a:cubicBezTo>
                  <a:cubicBezTo>
                    <a:pt x="57" y="321"/>
                    <a:pt x="62" y="303"/>
                    <a:pt x="67" y="286"/>
                  </a:cubicBezTo>
                  <a:cubicBezTo>
                    <a:pt x="70" y="277"/>
                    <a:pt x="73" y="268"/>
                    <a:pt x="75" y="259"/>
                  </a:cubicBezTo>
                  <a:cubicBezTo>
                    <a:pt x="78" y="250"/>
                    <a:pt x="82" y="241"/>
                    <a:pt x="85" y="232"/>
                  </a:cubicBezTo>
                  <a:cubicBezTo>
                    <a:pt x="92" y="215"/>
                    <a:pt x="100" y="198"/>
                    <a:pt x="108" y="181"/>
                  </a:cubicBezTo>
                  <a:cubicBezTo>
                    <a:pt x="112" y="173"/>
                    <a:pt x="116" y="165"/>
                    <a:pt x="120" y="157"/>
                  </a:cubicBezTo>
                  <a:cubicBezTo>
                    <a:pt x="122" y="153"/>
                    <a:pt x="125" y="149"/>
                    <a:pt x="127" y="145"/>
                  </a:cubicBezTo>
                  <a:cubicBezTo>
                    <a:pt x="128" y="143"/>
                    <a:pt x="129" y="141"/>
                    <a:pt x="130" y="139"/>
                  </a:cubicBezTo>
                  <a:cubicBezTo>
                    <a:pt x="131" y="137"/>
                    <a:pt x="132" y="135"/>
                    <a:pt x="133" y="133"/>
                  </a:cubicBezTo>
                  <a:cubicBezTo>
                    <a:pt x="142" y="118"/>
                    <a:pt x="152" y="104"/>
                    <a:pt x="162" y="91"/>
                  </a:cubicBezTo>
                  <a:cubicBezTo>
                    <a:pt x="172" y="79"/>
                    <a:pt x="182" y="67"/>
                    <a:pt x="192" y="57"/>
                  </a:cubicBezTo>
                  <a:cubicBezTo>
                    <a:pt x="202" y="47"/>
                    <a:pt x="211" y="38"/>
                    <a:pt x="220" y="31"/>
                  </a:cubicBezTo>
                  <a:cubicBezTo>
                    <a:pt x="229" y="24"/>
                    <a:pt x="238" y="18"/>
                    <a:pt x="245" y="14"/>
                  </a:cubicBezTo>
                  <a:cubicBezTo>
                    <a:pt x="252" y="10"/>
                    <a:pt x="258" y="7"/>
                    <a:pt x="262" y="5"/>
                  </a:cubicBezTo>
                  <a:cubicBezTo>
                    <a:pt x="264" y="4"/>
                    <a:pt x="265" y="4"/>
                    <a:pt x="266" y="3"/>
                  </a:cubicBezTo>
                  <a:cubicBezTo>
                    <a:pt x="267" y="3"/>
                    <a:pt x="268" y="3"/>
                    <a:pt x="268" y="3"/>
                  </a:cubicBezTo>
                  <a:cubicBezTo>
                    <a:pt x="267" y="1"/>
                    <a:pt x="267" y="1"/>
                    <a:pt x="267" y="1"/>
                  </a:cubicBezTo>
                  <a:cubicBezTo>
                    <a:pt x="265" y="0"/>
                    <a:pt x="264" y="0"/>
                    <a:pt x="262"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9" name="Freeform 70"/>
            <p:cNvSpPr/>
            <p:nvPr/>
          </p:nvSpPr>
          <p:spPr bwMode="auto">
            <a:xfrm>
              <a:off x="3534802" y="2953037"/>
              <a:ext cx="573088" cy="752476"/>
            </a:xfrm>
            <a:custGeom>
              <a:avLst/>
              <a:gdLst>
                <a:gd name="T0" fmla="*/ 276 w 288"/>
                <a:gd name="T1" fmla="*/ 0 h 378"/>
                <a:gd name="T2" fmla="*/ 261 w 288"/>
                <a:gd name="T3" fmla="*/ 6 h 378"/>
                <a:gd name="T4" fmla="*/ 232 w 288"/>
                <a:gd name="T5" fmla="*/ 21 h 378"/>
                <a:gd name="T6" fmla="*/ 198 w 288"/>
                <a:gd name="T7" fmla="*/ 46 h 378"/>
                <a:gd name="T8" fmla="*/ 161 w 288"/>
                <a:gd name="T9" fmla="*/ 81 h 378"/>
                <a:gd name="T10" fmla="*/ 152 w 288"/>
                <a:gd name="T11" fmla="*/ 91 h 378"/>
                <a:gd name="T12" fmla="*/ 143 w 288"/>
                <a:gd name="T13" fmla="*/ 101 h 378"/>
                <a:gd name="T14" fmla="*/ 125 w 288"/>
                <a:gd name="T15" fmla="*/ 123 h 378"/>
                <a:gd name="T16" fmla="*/ 108 w 288"/>
                <a:gd name="T17" fmla="*/ 147 h 378"/>
                <a:gd name="T18" fmla="*/ 92 w 288"/>
                <a:gd name="T19" fmla="*/ 173 h 378"/>
                <a:gd name="T20" fmla="*/ 84 w 288"/>
                <a:gd name="T21" fmla="*/ 186 h 378"/>
                <a:gd name="T22" fmla="*/ 76 w 288"/>
                <a:gd name="T23" fmla="*/ 199 h 378"/>
                <a:gd name="T24" fmla="*/ 69 w 288"/>
                <a:gd name="T25" fmla="*/ 213 h 378"/>
                <a:gd name="T26" fmla="*/ 62 w 288"/>
                <a:gd name="T27" fmla="*/ 226 h 378"/>
                <a:gd name="T28" fmla="*/ 55 w 288"/>
                <a:gd name="T29" fmla="*/ 240 h 378"/>
                <a:gd name="T30" fmla="*/ 48 w 288"/>
                <a:gd name="T31" fmla="*/ 254 h 378"/>
                <a:gd name="T32" fmla="*/ 41 w 288"/>
                <a:gd name="T33" fmla="*/ 268 h 378"/>
                <a:gd name="T34" fmla="*/ 35 w 288"/>
                <a:gd name="T35" fmla="*/ 282 h 378"/>
                <a:gd name="T36" fmla="*/ 12 w 288"/>
                <a:gd name="T37" fmla="*/ 337 h 378"/>
                <a:gd name="T38" fmla="*/ 3 w 288"/>
                <a:gd name="T39" fmla="*/ 364 h 378"/>
                <a:gd name="T40" fmla="*/ 0 w 288"/>
                <a:gd name="T41" fmla="*/ 378 h 378"/>
                <a:gd name="T42" fmla="*/ 46 w 288"/>
                <a:gd name="T43" fmla="*/ 378 h 378"/>
                <a:gd name="T44" fmla="*/ 46 w 288"/>
                <a:gd name="T45" fmla="*/ 377 h 378"/>
                <a:gd name="T46" fmla="*/ 55 w 288"/>
                <a:gd name="T47" fmla="*/ 351 h 378"/>
                <a:gd name="T48" fmla="*/ 64 w 288"/>
                <a:gd name="T49" fmla="*/ 325 h 378"/>
                <a:gd name="T50" fmla="*/ 73 w 288"/>
                <a:gd name="T51" fmla="*/ 297 h 378"/>
                <a:gd name="T52" fmla="*/ 78 w 288"/>
                <a:gd name="T53" fmla="*/ 283 h 378"/>
                <a:gd name="T54" fmla="*/ 83 w 288"/>
                <a:gd name="T55" fmla="*/ 269 h 378"/>
                <a:gd name="T56" fmla="*/ 88 w 288"/>
                <a:gd name="T57" fmla="*/ 255 h 378"/>
                <a:gd name="T58" fmla="*/ 94 w 288"/>
                <a:gd name="T59" fmla="*/ 241 h 378"/>
                <a:gd name="T60" fmla="*/ 99 w 288"/>
                <a:gd name="T61" fmla="*/ 228 h 378"/>
                <a:gd name="T62" fmla="*/ 106 w 288"/>
                <a:gd name="T63" fmla="*/ 214 h 378"/>
                <a:gd name="T64" fmla="*/ 112 w 288"/>
                <a:gd name="T65" fmla="*/ 201 h 378"/>
                <a:gd name="T66" fmla="*/ 119 w 288"/>
                <a:gd name="T67" fmla="*/ 188 h 378"/>
                <a:gd name="T68" fmla="*/ 147 w 288"/>
                <a:gd name="T69" fmla="*/ 138 h 378"/>
                <a:gd name="T70" fmla="*/ 177 w 288"/>
                <a:gd name="T71" fmla="*/ 94 h 378"/>
                <a:gd name="T72" fmla="*/ 208 w 288"/>
                <a:gd name="T73" fmla="*/ 58 h 378"/>
                <a:gd name="T74" fmla="*/ 238 w 288"/>
                <a:gd name="T75" fmla="*/ 31 h 378"/>
                <a:gd name="T76" fmla="*/ 264 w 288"/>
                <a:gd name="T77" fmla="*/ 13 h 378"/>
                <a:gd name="T78" fmla="*/ 282 w 288"/>
                <a:gd name="T79" fmla="*/ 4 h 378"/>
                <a:gd name="T80" fmla="*/ 287 w 288"/>
                <a:gd name="T81" fmla="*/ 2 h 378"/>
                <a:gd name="T82" fmla="*/ 288 w 288"/>
                <a:gd name="T83" fmla="*/ 1 h 378"/>
                <a:gd name="T84" fmla="*/ 276 w 288"/>
                <a:gd name="T85"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378">
                  <a:moveTo>
                    <a:pt x="276" y="0"/>
                  </a:moveTo>
                  <a:cubicBezTo>
                    <a:pt x="272" y="1"/>
                    <a:pt x="267" y="3"/>
                    <a:pt x="261" y="6"/>
                  </a:cubicBezTo>
                  <a:cubicBezTo>
                    <a:pt x="252" y="10"/>
                    <a:pt x="243" y="15"/>
                    <a:pt x="232" y="21"/>
                  </a:cubicBezTo>
                  <a:cubicBezTo>
                    <a:pt x="221" y="28"/>
                    <a:pt x="210" y="36"/>
                    <a:pt x="198" y="46"/>
                  </a:cubicBezTo>
                  <a:cubicBezTo>
                    <a:pt x="186" y="56"/>
                    <a:pt x="174" y="68"/>
                    <a:pt x="161" y="81"/>
                  </a:cubicBezTo>
                  <a:cubicBezTo>
                    <a:pt x="158" y="84"/>
                    <a:pt x="155" y="87"/>
                    <a:pt x="152" y="91"/>
                  </a:cubicBezTo>
                  <a:cubicBezTo>
                    <a:pt x="149" y="94"/>
                    <a:pt x="146" y="98"/>
                    <a:pt x="143" y="101"/>
                  </a:cubicBezTo>
                  <a:cubicBezTo>
                    <a:pt x="137" y="108"/>
                    <a:pt x="131" y="116"/>
                    <a:pt x="125" y="123"/>
                  </a:cubicBezTo>
                  <a:cubicBezTo>
                    <a:pt x="120" y="131"/>
                    <a:pt x="114" y="139"/>
                    <a:pt x="108" y="147"/>
                  </a:cubicBezTo>
                  <a:cubicBezTo>
                    <a:pt x="103" y="156"/>
                    <a:pt x="97" y="164"/>
                    <a:pt x="92" y="173"/>
                  </a:cubicBezTo>
                  <a:cubicBezTo>
                    <a:pt x="89" y="177"/>
                    <a:pt x="87" y="181"/>
                    <a:pt x="84" y="186"/>
                  </a:cubicBezTo>
                  <a:cubicBezTo>
                    <a:pt x="81" y="190"/>
                    <a:pt x="79" y="195"/>
                    <a:pt x="76" y="199"/>
                  </a:cubicBezTo>
                  <a:cubicBezTo>
                    <a:pt x="74" y="204"/>
                    <a:pt x="71" y="208"/>
                    <a:pt x="69" y="213"/>
                  </a:cubicBezTo>
                  <a:cubicBezTo>
                    <a:pt x="62" y="226"/>
                    <a:pt x="62" y="226"/>
                    <a:pt x="62" y="226"/>
                  </a:cubicBezTo>
                  <a:cubicBezTo>
                    <a:pt x="55" y="240"/>
                    <a:pt x="55" y="240"/>
                    <a:pt x="55" y="240"/>
                  </a:cubicBezTo>
                  <a:cubicBezTo>
                    <a:pt x="52" y="245"/>
                    <a:pt x="50" y="249"/>
                    <a:pt x="48" y="254"/>
                  </a:cubicBezTo>
                  <a:cubicBezTo>
                    <a:pt x="46" y="259"/>
                    <a:pt x="43" y="263"/>
                    <a:pt x="41" y="268"/>
                  </a:cubicBezTo>
                  <a:cubicBezTo>
                    <a:pt x="39" y="272"/>
                    <a:pt x="37" y="277"/>
                    <a:pt x="35" y="282"/>
                  </a:cubicBezTo>
                  <a:cubicBezTo>
                    <a:pt x="26" y="300"/>
                    <a:pt x="18" y="319"/>
                    <a:pt x="12" y="337"/>
                  </a:cubicBezTo>
                  <a:cubicBezTo>
                    <a:pt x="9" y="346"/>
                    <a:pt x="6" y="355"/>
                    <a:pt x="3" y="364"/>
                  </a:cubicBezTo>
                  <a:cubicBezTo>
                    <a:pt x="2" y="368"/>
                    <a:pt x="1" y="373"/>
                    <a:pt x="0" y="378"/>
                  </a:cubicBezTo>
                  <a:cubicBezTo>
                    <a:pt x="46" y="378"/>
                    <a:pt x="46" y="378"/>
                    <a:pt x="46" y="378"/>
                  </a:cubicBezTo>
                  <a:cubicBezTo>
                    <a:pt x="46" y="378"/>
                    <a:pt x="46" y="378"/>
                    <a:pt x="46" y="377"/>
                  </a:cubicBezTo>
                  <a:cubicBezTo>
                    <a:pt x="49" y="369"/>
                    <a:pt x="52" y="360"/>
                    <a:pt x="55" y="351"/>
                  </a:cubicBezTo>
                  <a:cubicBezTo>
                    <a:pt x="58" y="343"/>
                    <a:pt x="61" y="334"/>
                    <a:pt x="64" y="325"/>
                  </a:cubicBezTo>
                  <a:cubicBezTo>
                    <a:pt x="67" y="315"/>
                    <a:pt x="70" y="306"/>
                    <a:pt x="73" y="297"/>
                  </a:cubicBezTo>
                  <a:cubicBezTo>
                    <a:pt x="74" y="292"/>
                    <a:pt x="76" y="288"/>
                    <a:pt x="78" y="283"/>
                  </a:cubicBezTo>
                  <a:cubicBezTo>
                    <a:pt x="79" y="278"/>
                    <a:pt x="81" y="274"/>
                    <a:pt x="83" y="269"/>
                  </a:cubicBezTo>
                  <a:cubicBezTo>
                    <a:pt x="84" y="264"/>
                    <a:pt x="86" y="260"/>
                    <a:pt x="88" y="255"/>
                  </a:cubicBezTo>
                  <a:cubicBezTo>
                    <a:pt x="94" y="241"/>
                    <a:pt x="94" y="241"/>
                    <a:pt x="94" y="241"/>
                  </a:cubicBezTo>
                  <a:cubicBezTo>
                    <a:pt x="99" y="228"/>
                    <a:pt x="99" y="228"/>
                    <a:pt x="99" y="228"/>
                  </a:cubicBezTo>
                  <a:cubicBezTo>
                    <a:pt x="102" y="223"/>
                    <a:pt x="104" y="219"/>
                    <a:pt x="106" y="214"/>
                  </a:cubicBezTo>
                  <a:cubicBezTo>
                    <a:pt x="108" y="210"/>
                    <a:pt x="110" y="205"/>
                    <a:pt x="112" y="201"/>
                  </a:cubicBezTo>
                  <a:cubicBezTo>
                    <a:pt x="114" y="197"/>
                    <a:pt x="116" y="192"/>
                    <a:pt x="119" y="188"/>
                  </a:cubicBezTo>
                  <a:cubicBezTo>
                    <a:pt x="128" y="171"/>
                    <a:pt x="137" y="154"/>
                    <a:pt x="147" y="138"/>
                  </a:cubicBezTo>
                  <a:cubicBezTo>
                    <a:pt x="157" y="122"/>
                    <a:pt x="167" y="108"/>
                    <a:pt x="177" y="94"/>
                  </a:cubicBezTo>
                  <a:cubicBezTo>
                    <a:pt x="188" y="81"/>
                    <a:pt x="198" y="68"/>
                    <a:pt x="208" y="58"/>
                  </a:cubicBezTo>
                  <a:cubicBezTo>
                    <a:pt x="219" y="47"/>
                    <a:pt x="229" y="38"/>
                    <a:pt x="238" y="31"/>
                  </a:cubicBezTo>
                  <a:cubicBezTo>
                    <a:pt x="248" y="23"/>
                    <a:pt x="257" y="17"/>
                    <a:pt x="264" y="13"/>
                  </a:cubicBezTo>
                  <a:cubicBezTo>
                    <a:pt x="272" y="8"/>
                    <a:pt x="278" y="5"/>
                    <a:pt x="282" y="4"/>
                  </a:cubicBezTo>
                  <a:cubicBezTo>
                    <a:pt x="284" y="3"/>
                    <a:pt x="286" y="2"/>
                    <a:pt x="287" y="2"/>
                  </a:cubicBezTo>
                  <a:cubicBezTo>
                    <a:pt x="287" y="2"/>
                    <a:pt x="287" y="2"/>
                    <a:pt x="288" y="1"/>
                  </a:cubicBezTo>
                  <a:cubicBezTo>
                    <a:pt x="284" y="1"/>
                    <a:pt x="280" y="0"/>
                    <a:pt x="276"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80" name="Freeform 71"/>
            <p:cNvSpPr/>
            <p:nvPr/>
          </p:nvSpPr>
          <p:spPr bwMode="auto">
            <a:xfrm>
              <a:off x="3268102" y="2935574"/>
              <a:ext cx="619125" cy="769939"/>
            </a:xfrm>
            <a:custGeom>
              <a:avLst/>
              <a:gdLst>
                <a:gd name="T0" fmla="*/ 298 w 311"/>
                <a:gd name="T1" fmla="*/ 0 h 387"/>
                <a:gd name="T2" fmla="*/ 294 w 311"/>
                <a:gd name="T3" fmla="*/ 2 h 387"/>
                <a:gd name="T4" fmla="*/ 267 w 311"/>
                <a:gd name="T5" fmla="*/ 19 h 387"/>
                <a:gd name="T6" fmla="*/ 233 w 311"/>
                <a:gd name="T7" fmla="*/ 43 h 387"/>
                <a:gd name="T8" fmla="*/ 195 w 311"/>
                <a:gd name="T9" fmla="*/ 76 h 387"/>
                <a:gd name="T10" fmla="*/ 175 w 311"/>
                <a:gd name="T11" fmla="*/ 95 h 387"/>
                <a:gd name="T12" fmla="*/ 166 w 311"/>
                <a:gd name="T13" fmla="*/ 105 h 387"/>
                <a:gd name="T14" fmla="*/ 156 w 311"/>
                <a:gd name="T15" fmla="*/ 116 h 387"/>
                <a:gd name="T16" fmla="*/ 137 w 311"/>
                <a:gd name="T17" fmla="*/ 138 h 387"/>
                <a:gd name="T18" fmla="*/ 118 w 311"/>
                <a:gd name="T19" fmla="*/ 162 h 387"/>
                <a:gd name="T20" fmla="*/ 100 w 311"/>
                <a:gd name="T21" fmla="*/ 187 h 387"/>
                <a:gd name="T22" fmla="*/ 92 w 311"/>
                <a:gd name="T23" fmla="*/ 200 h 387"/>
                <a:gd name="T24" fmla="*/ 83 w 311"/>
                <a:gd name="T25" fmla="*/ 213 h 387"/>
                <a:gd name="T26" fmla="*/ 75 w 311"/>
                <a:gd name="T27" fmla="*/ 226 h 387"/>
                <a:gd name="T28" fmla="*/ 67 w 311"/>
                <a:gd name="T29" fmla="*/ 239 h 387"/>
                <a:gd name="T30" fmla="*/ 51 w 311"/>
                <a:gd name="T31" fmla="*/ 265 h 387"/>
                <a:gd name="T32" fmla="*/ 37 w 311"/>
                <a:gd name="T33" fmla="*/ 292 h 387"/>
                <a:gd name="T34" fmla="*/ 30 w 311"/>
                <a:gd name="T35" fmla="*/ 305 h 387"/>
                <a:gd name="T36" fmla="*/ 24 w 311"/>
                <a:gd name="T37" fmla="*/ 319 h 387"/>
                <a:gd name="T38" fmla="*/ 5 w 311"/>
                <a:gd name="T39" fmla="*/ 371 h 387"/>
                <a:gd name="T40" fmla="*/ 0 w 311"/>
                <a:gd name="T41" fmla="*/ 387 h 387"/>
                <a:gd name="T42" fmla="*/ 45 w 311"/>
                <a:gd name="T43" fmla="*/ 387 h 387"/>
                <a:gd name="T44" fmla="*/ 45 w 311"/>
                <a:gd name="T45" fmla="*/ 386 h 387"/>
                <a:gd name="T46" fmla="*/ 66 w 311"/>
                <a:gd name="T47" fmla="*/ 337 h 387"/>
                <a:gd name="T48" fmla="*/ 72 w 311"/>
                <a:gd name="T49" fmla="*/ 324 h 387"/>
                <a:gd name="T50" fmla="*/ 77 w 311"/>
                <a:gd name="T51" fmla="*/ 311 h 387"/>
                <a:gd name="T52" fmla="*/ 83 w 311"/>
                <a:gd name="T53" fmla="*/ 297 h 387"/>
                <a:gd name="T54" fmla="*/ 88 w 311"/>
                <a:gd name="T55" fmla="*/ 284 h 387"/>
                <a:gd name="T56" fmla="*/ 94 w 311"/>
                <a:gd name="T57" fmla="*/ 270 h 387"/>
                <a:gd name="T58" fmla="*/ 100 w 311"/>
                <a:gd name="T59" fmla="*/ 257 h 387"/>
                <a:gd name="T60" fmla="*/ 107 w 311"/>
                <a:gd name="T61" fmla="*/ 244 h 387"/>
                <a:gd name="T62" fmla="*/ 114 w 311"/>
                <a:gd name="T63" fmla="*/ 230 h 387"/>
                <a:gd name="T64" fmla="*/ 121 w 311"/>
                <a:gd name="T65" fmla="*/ 217 h 387"/>
                <a:gd name="T66" fmla="*/ 128 w 311"/>
                <a:gd name="T67" fmla="*/ 205 h 387"/>
                <a:gd name="T68" fmla="*/ 144 w 311"/>
                <a:gd name="T69" fmla="*/ 179 h 387"/>
                <a:gd name="T70" fmla="*/ 160 w 311"/>
                <a:gd name="T71" fmla="*/ 155 h 387"/>
                <a:gd name="T72" fmla="*/ 176 w 311"/>
                <a:gd name="T73" fmla="*/ 132 h 387"/>
                <a:gd name="T74" fmla="*/ 210 w 311"/>
                <a:gd name="T75" fmla="*/ 90 h 387"/>
                <a:gd name="T76" fmla="*/ 243 w 311"/>
                <a:gd name="T77" fmla="*/ 55 h 387"/>
                <a:gd name="T78" fmla="*/ 273 w 311"/>
                <a:gd name="T79" fmla="*/ 28 h 387"/>
                <a:gd name="T80" fmla="*/ 298 w 311"/>
                <a:gd name="T81" fmla="*/ 9 h 387"/>
                <a:gd name="T82" fmla="*/ 311 w 311"/>
                <a:gd name="T83" fmla="*/ 1 h 387"/>
                <a:gd name="T84" fmla="*/ 298 w 311"/>
                <a:gd name="T85"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1" h="387">
                  <a:moveTo>
                    <a:pt x="298" y="0"/>
                  </a:moveTo>
                  <a:cubicBezTo>
                    <a:pt x="297" y="1"/>
                    <a:pt x="296" y="1"/>
                    <a:pt x="294" y="2"/>
                  </a:cubicBezTo>
                  <a:cubicBezTo>
                    <a:pt x="286" y="6"/>
                    <a:pt x="277" y="12"/>
                    <a:pt x="267" y="19"/>
                  </a:cubicBezTo>
                  <a:cubicBezTo>
                    <a:pt x="256" y="26"/>
                    <a:pt x="245" y="34"/>
                    <a:pt x="233" y="43"/>
                  </a:cubicBezTo>
                  <a:cubicBezTo>
                    <a:pt x="220" y="53"/>
                    <a:pt x="208" y="64"/>
                    <a:pt x="195" y="76"/>
                  </a:cubicBezTo>
                  <a:cubicBezTo>
                    <a:pt x="188" y="82"/>
                    <a:pt x="182" y="88"/>
                    <a:pt x="175" y="95"/>
                  </a:cubicBezTo>
                  <a:cubicBezTo>
                    <a:pt x="172" y="98"/>
                    <a:pt x="169" y="102"/>
                    <a:pt x="166" y="105"/>
                  </a:cubicBezTo>
                  <a:cubicBezTo>
                    <a:pt x="162" y="109"/>
                    <a:pt x="159" y="112"/>
                    <a:pt x="156" y="116"/>
                  </a:cubicBezTo>
                  <a:cubicBezTo>
                    <a:pt x="149" y="123"/>
                    <a:pt x="143" y="130"/>
                    <a:pt x="137" y="138"/>
                  </a:cubicBezTo>
                  <a:cubicBezTo>
                    <a:pt x="131" y="146"/>
                    <a:pt x="124" y="154"/>
                    <a:pt x="118" y="162"/>
                  </a:cubicBezTo>
                  <a:cubicBezTo>
                    <a:pt x="112" y="170"/>
                    <a:pt x="106" y="178"/>
                    <a:pt x="100" y="187"/>
                  </a:cubicBezTo>
                  <a:cubicBezTo>
                    <a:pt x="98" y="191"/>
                    <a:pt x="95" y="195"/>
                    <a:pt x="92" y="200"/>
                  </a:cubicBezTo>
                  <a:cubicBezTo>
                    <a:pt x="89" y="204"/>
                    <a:pt x="86" y="208"/>
                    <a:pt x="83" y="213"/>
                  </a:cubicBezTo>
                  <a:cubicBezTo>
                    <a:pt x="75" y="226"/>
                    <a:pt x="75" y="226"/>
                    <a:pt x="75" y="226"/>
                  </a:cubicBezTo>
                  <a:cubicBezTo>
                    <a:pt x="72" y="230"/>
                    <a:pt x="70" y="234"/>
                    <a:pt x="67" y="239"/>
                  </a:cubicBezTo>
                  <a:cubicBezTo>
                    <a:pt x="62" y="248"/>
                    <a:pt x="56" y="256"/>
                    <a:pt x="51" y="265"/>
                  </a:cubicBezTo>
                  <a:cubicBezTo>
                    <a:pt x="46" y="274"/>
                    <a:pt x="41" y="283"/>
                    <a:pt x="37" y="292"/>
                  </a:cubicBezTo>
                  <a:cubicBezTo>
                    <a:pt x="35" y="296"/>
                    <a:pt x="32" y="301"/>
                    <a:pt x="30" y="305"/>
                  </a:cubicBezTo>
                  <a:cubicBezTo>
                    <a:pt x="28" y="310"/>
                    <a:pt x="26" y="314"/>
                    <a:pt x="24" y="319"/>
                  </a:cubicBezTo>
                  <a:cubicBezTo>
                    <a:pt x="16" y="336"/>
                    <a:pt x="10" y="354"/>
                    <a:pt x="5" y="371"/>
                  </a:cubicBezTo>
                  <a:cubicBezTo>
                    <a:pt x="3" y="376"/>
                    <a:pt x="2" y="382"/>
                    <a:pt x="0" y="387"/>
                  </a:cubicBezTo>
                  <a:cubicBezTo>
                    <a:pt x="45" y="387"/>
                    <a:pt x="45" y="387"/>
                    <a:pt x="45" y="387"/>
                  </a:cubicBezTo>
                  <a:cubicBezTo>
                    <a:pt x="45" y="386"/>
                    <a:pt x="45" y="386"/>
                    <a:pt x="45" y="386"/>
                  </a:cubicBezTo>
                  <a:cubicBezTo>
                    <a:pt x="52" y="370"/>
                    <a:pt x="59" y="354"/>
                    <a:pt x="66" y="337"/>
                  </a:cubicBezTo>
                  <a:cubicBezTo>
                    <a:pt x="68" y="332"/>
                    <a:pt x="70" y="328"/>
                    <a:pt x="72" y="324"/>
                  </a:cubicBezTo>
                  <a:cubicBezTo>
                    <a:pt x="74" y="319"/>
                    <a:pt x="75" y="315"/>
                    <a:pt x="77" y="311"/>
                  </a:cubicBezTo>
                  <a:cubicBezTo>
                    <a:pt x="79" y="306"/>
                    <a:pt x="81" y="302"/>
                    <a:pt x="83" y="297"/>
                  </a:cubicBezTo>
                  <a:cubicBezTo>
                    <a:pt x="84" y="293"/>
                    <a:pt x="86" y="288"/>
                    <a:pt x="88" y="284"/>
                  </a:cubicBezTo>
                  <a:cubicBezTo>
                    <a:pt x="90" y="279"/>
                    <a:pt x="92" y="275"/>
                    <a:pt x="94" y="270"/>
                  </a:cubicBezTo>
                  <a:cubicBezTo>
                    <a:pt x="96" y="266"/>
                    <a:pt x="98" y="261"/>
                    <a:pt x="100" y="257"/>
                  </a:cubicBezTo>
                  <a:cubicBezTo>
                    <a:pt x="102" y="252"/>
                    <a:pt x="105" y="248"/>
                    <a:pt x="107" y="244"/>
                  </a:cubicBezTo>
                  <a:cubicBezTo>
                    <a:pt x="114" y="230"/>
                    <a:pt x="114" y="230"/>
                    <a:pt x="114" y="230"/>
                  </a:cubicBezTo>
                  <a:cubicBezTo>
                    <a:pt x="116" y="226"/>
                    <a:pt x="118" y="222"/>
                    <a:pt x="121" y="217"/>
                  </a:cubicBezTo>
                  <a:cubicBezTo>
                    <a:pt x="123" y="213"/>
                    <a:pt x="126" y="209"/>
                    <a:pt x="128" y="205"/>
                  </a:cubicBezTo>
                  <a:cubicBezTo>
                    <a:pt x="133" y="196"/>
                    <a:pt x="138" y="188"/>
                    <a:pt x="144" y="179"/>
                  </a:cubicBezTo>
                  <a:cubicBezTo>
                    <a:pt x="149" y="171"/>
                    <a:pt x="154" y="163"/>
                    <a:pt x="160" y="155"/>
                  </a:cubicBezTo>
                  <a:cubicBezTo>
                    <a:pt x="165" y="147"/>
                    <a:pt x="170" y="139"/>
                    <a:pt x="176" y="132"/>
                  </a:cubicBezTo>
                  <a:cubicBezTo>
                    <a:pt x="187" y="117"/>
                    <a:pt x="199" y="103"/>
                    <a:pt x="210" y="90"/>
                  </a:cubicBezTo>
                  <a:cubicBezTo>
                    <a:pt x="221" y="77"/>
                    <a:pt x="232" y="66"/>
                    <a:pt x="243" y="55"/>
                  </a:cubicBezTo>
                  <a:cubicBezTo>
                    <a:pt x="254" y="45"/>
                    <a:pt x="264" y="36"/>
                    <a:pt x="273" y="28"/>
                  </a:cubicBezTo>
                  <a:cubicBezTo>
                    <a:pt x="283" y="20"/>
                    <a:pt x="291" y="14"/>
                    <a:pt x="298" y="9"/>
                  </a:cubicBezTo>
                  <a:cubicBezTo>
                    <a:pt x="303" y="5"/>
                    <a:pt x="307" y="3"/>
                    <a:pt x="311" y="1"/>
                  </a:cubicBezTo>
                  <a:cubicBezTo>
                    <a:pt x="306" y="0"/>
                    <a:pt x="302" y="0"/>
                    <a:pt x="298"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grpSp>
      <p:grpSp>
        <p:nvGrpSpPr>
          <p:cNvPr id="2" name="组合 1"/>
          <p:cNvGrpSpPr/>
          <p:nvPr/>
        </p:nvGrpSpPr>
        <p:grpSpPr>
          <a:xfrm>
            <a:off x="0" y="247949"/>
            <a:ext cx="12192000" cy="378554"/>
            <a:chOff x="0" y="247949"/>
            <a:chExt cx="12192000" cy="378554"/>
          </a:xfrm>
        </p:grpSpPr>
        <p:sp>
          <p:nvSpPr>
            <p:cNvPr id="72" name="矩形 71"/>
            <p:cNvSpPr/>
            <p:nvPr/>
          </p:nvSpPr>
          <p:spPr>
            <a:xfrm>
              <a:off x="3405938" y="247949"/>
              <a:ext cx="8786062"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0" y="247949"/>
              <a:ext cx="613186"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889" name="Rectangle 1"/>
          <p:cNvSpPr>
            <a:spLocks noChangeArrowheads="1"/>
          </p:cNvSpPr>
          <p:nvPr/>
        </p:nvSpPr>
        <p:spPr bwMode="auto">
          <a:xfrm>
            <a:off x="383457" y="1461140"/>
            <a:ext cx="8406581" cy="313932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50000"/>
              </a:lnSpc>
              <a:spcBef>
                <a:spcPct val="0"/>
              </a:spcBef>
              <a:spcAft>
                <a:spcPct val="0"/>
              </a:spcAft>
              <a:buClrTx/>
              <a:buSzTx/>
              <a:buFontTx/>
              <a:buNone/>
            </a:pPr>
            <a:r>
              <a:rPr kumimoji="0" lang="zh-CN" sz="3600" b="0"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rPr>
              <a:t>一、概念：</a:t>
            </a:r>
            <a:endParaRPr kumimoji="0" lang="zh-CN" sz="4400" b="0" i="0" u="none" strike="noStrike" cap="none" normalizeH="0" baseline="0" smtClean="0">
              <a:ln>
                <a:noFill/>
              </a:ln>
              <a:solidFill>
                <a:srgbClr val="FF0000"/>
              </a:solidFill>
              <a:effectLst/>
              <a:latin typeface="微软雅黑" panose="020B0503020204020204" charset="-122"/>
              <a:ea typeface="微软雅黑" panose="020B0503020204020204" charset="-122"/>
              <a:cs typeface="宋体" panose="02010600030101010101" pitchFamily="2" charset="-122"/>
            </a:endParaRPr>
          </a:p>
          <a:p>
            <a:pPr lvl="0" indent="266700" eaLnBrk="0" fontAlgn="base" hangingPunct="0">
              <a:lnSpc>
                <a:spcPct val="150000"/>
              </a:lnSpc>
              <a:spcBef>
                <a:spcPct val="0"/>
              </a:spcBef>
              <a:spcAft>
                <a:spcPct val="0"/>
              </a:spcAft>
            </a:pPr>
            <a:r>
              <a:rPr kumimoji="0" lang="en-US" altLang="zh-CN" sz="32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2022</a:t>
            </a:r>
            <a:r>
              <a:rPr kumimoji="0" lang="zh-CN" altLang="en-US" sz="32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版</a:t>
            </a:r>
            <a:r>
              <a:rPr kumimoji="0" lang="en-US" altLang="zh-CN" sz="32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a:t>
            </a:r>
            <a:r>
              <a:rPr kumimoji="0" lang="zh-CN" altLang="en-US" sz="32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义务教育历史课程标准</a:t>
            </a:r>
            <a:r>
              <a:rPr kumimoji="0" lang="en-US" altLang="zh-CN" sz="32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a:t>
            </a:r>
            <a:r>
              <a:rPr kumimoji="0" lang="zh-CN" altLang="en-US" sz="32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指出：“</a:t>
            </a:r>
            <a:r>
              <a:rPr lang="zh-CN" altLang="en-US" sz="3200" smtClean="0">
                <a:latin typeface="楷体" panose="02010609060101010101" pitchFamily="49" charset="-122"/>
                <a:ea typeface="楷体" panose="02010609060101010101" pitchFamily="49" charset="-122"/>
                <a:cs typeface="Times New Roman" panose="02020603050405020304" pitchFamily="18" charset="0"/>
              </a:rPr>
              <a:t>时空观念是在特定的时间联系和空间联系中对事物进行观察、分析的意识和思维方式。</a:t>
            </a:r>
            <a:r>
              <a:rPr kumimoji="0" lang="zh-CN" altLang="en-US" sz="32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a:t>
            </a:r>
            <a:endParaRPr kumimoji="0" lang="zh-CN" altLang="en-US" sz="60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77" name="TextBox 27"/>
          <p:cNvSpPr txBox="1"/>
          <p:nvPr/>
        </p:nvSpPr>
        <p:spPr>
          <a:xfrm>
            <a:off x="554192" y="203705"/>
            <a:ext cx="2792752" cy="400110"/>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en-US" altLang="zh-CN" sz="2000" b="1" spc="600">
                <a:solidFill>
                  <a:srgbClr val="084772"/>
                </a:solidFill>
                <a:latin typeface="微软雅黑" panose="020B0503020204020204" charset="-122"/>
                <a:ea typeface="微软雅黑" panose="020B0503020204020204" charset="-122"/>
              </a:rPr>
              <a:t>01 </a:t>
            </a:r>
            <a:r>
              <a:rPr lang="zh-CN" altLang="en-US" sz="2000" b="1" spc="600" smtClean="0">
                <a:solidFill>
                  <a:srgbClr val="084772"/>
                </a:solidFill>
                <a:latin typeface="微软雅黑" panose="020B0503020204020204" charset="-122"/>
                <a:ea typeface="微软雅黑" panose="020B0503020204020204" charset="-122"/>
              </a:rPr>
              <a:t>时空观念探究</a:t>
            </a:r>
            <a:endParaRPr lang="zh-CN" altLang="en-US" sz="2000" b="1" spc="600">
              <a:solidFill>
                <a:srgbClr val="084772"/>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anim calcmode="lin" valueType="num">
                                      <p:cBhvr>
                                        <p:cTn id="8" dur="1000" fill="hold"/>
                                        <p:tgtEl>
                                          <p:spTgt spid="113"/>
                                        </p:tgtEl>
                                        <p:attrNameLst>
                                          <p:attrName>ppt_x</p:attrName>
                                        </p:attrNameLst>
                                      </p:cBhvr>
                                      <p:tavLst>
                                        <p:tav tm="0">
                                          <p:val>
                                            <p:strVal val="#ppt_x"/>
                                          </p:val>
                                        </p:tav>
                                        <p:tav tm="100000">
                                          <p:val>
                                            <p:strVal val="#ppt_x"/>
                                          </p:val>
                                        </p:tav>
                                      </p:tavLst>
                                    </p:anim>
                                    <p:anim calcmode="lin" valueType="num">
                                      <p:cBhvr>
                                        <p:cTn id="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4"/>
          <p:cNvSpPr/>
          <p:nvPr/>
        </p:nvSpPr>
        <p:spPr>
          <a:xfrm>
            <a:off x="0" y="0"/>
            <a:ext cx="12192000" cy="411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0723" name="矩形 18"/>
          <p:cNvSpPr/>
          <p:nvPr/>
        </p:nvSpPr>
        <p:spPr>
          <a:xfrm>
            <a:off x="0" y="6446838"/>
            <a:ext cx="12192000" cy="411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grpSp>
        <p:nvGrpSpPr>
          <p:cNvPr id="30724" name="组合 1"/>
          <p:cNvGrpSpPr/>
          <p:nvPr/>
        </p:nvGrpSpPr>
        <p:grpSpPr>
          <a:xfrm>
            <a:off x="1593850" y="2673350"/>
            <a:ext cx="9004300" cy="3363913"/>
            <a:chOff x="1593163" y="1524094"/>
            <a:chExt cx="9005668" cy="3364345"/>
          </a:xfrm>
        </p:grpSpPr>
        <p:sp>
          <p:nvSpPr>
            <p:cNvPr id="30737" name="矩形 19"/>
            <p:cNvSpPr/>
            <p:nvPr/>
          </p:nvSpPr>
          <p:spPr>
            <a:xfrm>
              <a:off x="2226672" y="2082966"/>
              <a:ext cx="7738651" cy="2248189"/>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0738" name="矩形 23"/>
            <p:cNvSpPr/>
            <p:nvPr/>
          </p:nvSpPr>
          <p:spPr>
            <a:xfrm>
              <a:off x="1704305" y="1590778"/>
              <a:ext cx="530306" cy="530293"/>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0739" name="矩形 24"/>
            <p:cNvSpPr/>
            <p:nvPr/>
          </p:nvSpPr>
          <p:spPr>
            <a:xfrm>
              <a:off x="2005976" y="1901968"/>
              <a:ext cx="331838" cy="331831"/>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0740" name="矩形 25"/>
            <p:cNvSpPr/>
            <p:nvPr/>
          </p:nvSpPr>
          <p:spPr>
            <a:xfrm>
              <a:off x="1593163" y="1524094"/>
              <a:ext cx="331838" cy="331831"/>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0741" name="矩形 26"/>
            <p:cNvSpPr/>
            <p:nvPr/>
          </p:nvSpPr>
          <p:spPr>
            <a:xfrm>
              <a:off x="9965323" y="4245418"/>
              <a:ext cx="530306" cy="530293"/>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0742" name="矩形 27"/>
            <p:cNvSpPr/>
            <p:nvPr/>
          </p:nvSpPr>
          <p:spPr>
            <a:xfrm>
              <a:off x="10266994" y="4556608"/>
              <a:ext cx="331837" cy="331831"/>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0743" name="矩形 28"/>
            <p:cNvSpPr/>
            <p:nvPr/>
          </p:nvSpPr>
          <p:spPr>
            <a:xfrm>
              <a:off x="9854181" y="4178735"/>
              <a:ext cx="331837" cy="331831"/>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0744" name="矩形 29"/>
            <p:cNvSpPr/>
            <p:nvPr/>
          </p:nvSpPr>
          <p:spPr>
            <a:xfrm>
              <a:off x="3914441" y="1824171"/>
              <a:ext cx="4363113" cy="409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grpSp>
      <p:sp>
        <p:nvSpPr>
          <p:cNvPr id="30725" name="文本框 30"/>
          <p:cNvSpPr/>
          <p:nvPr/>
        </p:nvSpPr>
        <p:spPr>
          <a:xfrm>
            <a:off x="3232150" y="3478213"/>
            <a:ext cx="5727700" cy="70643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algn="dist" eaLnBrk="1" hangingPunct="1"/>
            <a:r>
              <a:rPr lang="zh-CN" altLang="en-US" sz="4000" b="1">
                <a:solidFill>
                  <a:srgbClr val="084772"/>
                </a:solidFill>
                <a:latin typeface="微软雅黑" panose="020B0503020204020204" charset="-122"/>
                <a:ea typeface="微软雅黑" panose="020B0503020204020204" charset="-122"/>
              </a:rPr>
              <a:t>初中历史核心素养</a:t>
            </a:r>
            <a:endParaRPr lang="zh-CN" altLang="en-US" sz="4000" b="1">
              <a:solidFill>
                <a:srgbClr val="084772"/>
              </a:solidFill>
              <a:latin typeface="微软雅黑" panose="020B0503020204020204" charset="-122"/>
              <a:ea typeface="微软雅黑" panose="020B0503020204020204" charset="-122"/>
            </a:endParaRPr>
          </a:p>
        </p:txBody>
      </p:sp>
      <p:cxnSp>
        <p:nvCxnSpPr>
          <p:cNvPr id="30726" name="直接连接符 32"/>
          <p:cNvCxnSpPr/>
          <p:nvPr/>
        </p:nvCxnSpPr>
        <p:spPr>
          <a:xfrm>
            <a:off x="4057650" y="4327525"/>
            <a:ext cx="4084638" cy="0"/>
          </a:xfrm>
          <a:prstGeom prst="line">
            <a:avLst/>
          </a:prstGeom>
          <a:noFill/>
          <a:ln w="19050">
            <a:solidFill>
              <a:srgbClr val="084772"/>
            </a:solidFill>
            <a:miter lim="800000"/>
          </a:ln>
        </p:spPr>
      </p:cxnSp>
      <p:sp>
        <p:nvSpPr>
          <p:cNvPr id="30727" name="等腰三角形 33"/>
          <p:cNvSpPr/>
          <p:nvPr/>
        </p:nvSpPr>
        <p:spPr>
          <a:xfrm rot="10800000">
            <a:off x="5881688" y="4327525"/>
            <a:ext cx="428625" cy="368300"/>
          </a:xfrm>
          <a:prstGeom prst="triangle">
            <a:avLst>
              <a:gd name="adj" fmla="val 50000"/>
            </a:avLst>
          </a:prstGeom>
          <a:solidFill>
            <a:srgbClr val="084772"/>
          </a:solidFill>
          <a:ln w="12700">
            <a:no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0728" name="文本框 35"/>
          <p:cNvSpPr/>
          <p:nvPr/>
        </p:nvSpPr>
        <p:spPr>
          <a:xfrm>
            <a:off x="3951288" y="2870200"/>
            <a:ext cx="4911725" cy="70802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r>
              <a:rPr lang="en-US" altLang="zh-CN" sz="2000" b="1">
                <a:solidFill>
                  <a:srgbClr val="7030A0"/>
                </a:solidFill>
                <a:latin typeface="微软雅黑" panose="020B0503020204020204" charset="-122"/>
                <a:ea typeface="微软雅黑" panose="020B0503020204020204" charset="-122"/>
              </a:rPr>
              <a:t>2023</a:t>
            </a:r>
            <a:r>
              <a:rPr lang="zh-CN" altLang="en-US" sz="2000" b="1">
                <a:solidFill>
                  <a:srgbClr val="7030A0"/>
                </a:solidFill>
                <a:latin typeface="微软雅黑" panose="020B0503020204020204" charset="-122"/>
                <a:ea typeface="微软雅黑" panose="020B0503020204020204" charset="-122"/>
              </a:rPr>
              <a:t>届中考历史学科核心素养专题解读课件（</a:t>
            </a:r>
            <a:r>
              <a:rPr lang="en-US" altLang="zh-CN" sz="2000" b="1">
                <a:solidFill>
                  <a:srgbClr val="7030A0"/>
                </a:solidFill>
                <a:latin typeface="微软雅黑" panose="020B0503020204020204" charset="-122"/>
                <a:ea typeface="微软雅黑" panose="020B0503020204020204" charset="-122"/>
              </a:rPr>
              <a:t>2022</a:t>
            </a:r>
            <a:r>
              <a:rPr lang="zh-CN" altLang="en-US" sz="2000" b="1">
                <a:solidFill>
                  <a:srgbClr val="7030A0"/>
                </a:solidFill>
                <a:latin typeface="微软雅黑" panose="020B0503020204020204" charset="-122"/>
                <a:ea typeface="微软雅黑" panose="020B0503020204020204" charset="-122"/>
              </a:rPr>
              <a:t>版新课标）</a:t>
            </a:r>
            <a:endParaRPr lang="zh-CN" altLang="en-US" sz="2000" b="1">
              <a:solidFill>
                <a:srgbClr val="7030A0"/>
              </a:solidFill>
              <a:latin typeface="微软雅黑" panose="020B0503020204020204" charset="-122"/>
              <a:ea typeface="微软雅黑" panose="020B0503020204020204" charset="-122"/>
            </a:endParaRPr>
          </a:p>
        </p:txBody>
      </p:sp>
      <p:pic>
        <p:nvPicPr>
          <p:cNvPr id="30729" name="图片 2"/>
          <p:cNvPicPr>
            <a:picLocks noChangeAspect="1"/>
          </p:cNvPicPr>
          <p:nvPr/>
        </p:nvPicPr>
        <p:blipFill>
          <a:blip r:embed="rId1"/>
          <a:stretch>
            <a:fillRect/>
          </a:stretch>
        </p:blipFill>
        <p:spPr>
          <a:xfrm>
            <a:off x="2492375" y="1149350"/>
            <a:ext cx="947738" cy="947738"/>
          </a:xfrm>
          <a:prstGeom prst="rect">
            <a:avLst/>
          </a:prstGeom>
          <a:noFill/>
          <a:ln>
            <a:noFill/>
            <a:miter lim="800000"/>
            <a:headEnd/>
            <a:tailEnd/>
          </a:ln>
        </p:spPr>
      </p:pic>
      <p:pic>
        <p:nvPicPr>
          <p:cNvPr id="30730" name="Picture 2"/>
          <p:cNvPicPr>
            <a:picLocks noChangeAspect="1"/>
          </p:cNvPicPr>
          <p:nvPr/>
        </p:nvPicPr>
        <p:blipFill>
          <a:blip r:embed="rId2">
            <a:lum bright="10000"/>
          </a:blip>
          <a:stretch>
            <a:fillRect/>
          </a:stretch>
        </p:blipFill>
        <p:spPr>
          <a:xfrm>
            <a:off x="9674225" y="444500"/>
            <a:ext cx="1889125" cy="2309813"/>
          </a:xfrm>
          <a:prstGeom prst="rect">
            <a:avLst/>
          </a:prstGeom>
          <a:noFill/>
          <a:ln>
            <a:noFill/>
            <a:miter lim="800000"/>
            <a:headEnd/>
            <a:tailEnd/>
          </a:ln>
        </p:spPr>
      </p:pic>
      <p:sp>
        <p:nvSpPr>
          <p:cNvPr id="30731" name="矩形 21"/>
          <p:cNvSpPr/>
          <p:nvPr/>
        </p:nvSpPr>
        <p:spPr>
          <a:xfrm>
            <a:off x="3231434" y="1182780"/>
            <a:ext cx="5670143" cy="923330"/>
          </a:xfrm>
          <a:prstGeom prst="rect">
            <a:avLst/>
          </a:prstGeom>
          <a:noFill/>
        </p:spPr>
        <p:txBody>
          <a:bodyPr wrap="none">
            <a:spAutoFit/>
            <a:scene3d>
              <a:camera prst="orthographicFront"/>
              <a:lightRig rig="soft" dir="tl"/>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5400" b="1" i="0" u="none" strike="noStrike" kern="1200" cap="none" spc="50" normalizeH="0" baseline="0" noProof="0">
                <a:ln w="11430"/>
                <a:solidFill>
                  <a:srgbClr val="FF0000"/>
                </a:solidFill>
                <a:effectLst>
                  <a:outerShdw blurRad="76200" dist="50800" dir="5400000" algn="tl" rotWithShape="0">
                    <a:srgbClr val="000000">
                      <a:alpha val="65000"/>
                    </a:srgbClr>
                  </a:outerShdw>
                </a:effectLst>
                <a:uLnTx/>
                <a:uFillTx/>
                <a:latin typeface="+mn-lt"/>
                <a:ea typeface="+mn-ea"/>
                <a:cs typeface="+mn-cs"/>
              </a:rPr>
              <a:t>专题</a:t>
            </a:r>
            <a:r>
              <a:rPr kumimoji="0" lang="en-US" altLang="zh-CN" sz="5400" b="1" i="0" u="none" strike="noStrike" kern="1200" cap="none" spc="50" normalizeH="0" baseline="0" noProof="0">
                <a:ln w="11430"/>
                <a:solidFill>
                  <a:srgbClr val="FF0000"/>
                </a:solidFill>
                <a:effectLst>
                  <a:outerShdw blurRad="76200" dist="50800" dir="5400000" algn="tl" rotWithShape="0">
                    <a:srgbClr val="000000">
                      <a:alpha val="65000"/>
                    </a:srgbClr>
                  </a:outerShdw>
                </a:effectLst>
                <a:uLnTx/>
                <a:uFillTx/>
                <a:latin typeface="+mn-lt"/>
                <a:ea typeface="+mn-ea"/>
                <a:cs typeface="+mn-cs"/>
              </a:rPr>
              <a:t>04  </a:t>
            </a:r>
            <a:r>
              <a:rPr kumimoji="0" lang="zh-CN" altLang="en-US" sz="5400" b="1" i="0" u="none" strike="noStrike" kern="1200" cap="none" spc="50" normalizeH="0" baseline="0" noProof="0">
                <a:ln w="11430"/>
                <a:solidFill>
                  <a:srgbClr val="FF0000"/>
                </a:solidFill>
                <a:effectLst>
                  <a:outerShdw blurRad="76200" dist="50800" dir="5400000" algn="tl" rotWithShape="0">
                    <a:srgbClr val="000000">
                      <a:alpha val="65000"/>
                    </a:srgbClr>
                  </a:outerShdw>
                </a:effectLst>
                <a:uLnTx/>
                <a:uFillTx/>
                <a:latin typeface="+mn-lt"/>
                <a:ea typeface="+mn-ea"/>
                <a:cs typeface="+mn-cs"/>
              </a:rPr>
              <a:t>历史解释</a:t>
            </a:r>
            <a:endParaRPr kumimoji="0" lang="zh-CN" altLang="en-US" sz="5400" b="1" i="0" u="none" strike="noStrike" kern="1200" cap="none" spc="50" normalizeH="0" baseline="0" noProof="0">
              <a:ln w="11430"/>
              <a:solidFill>
                <a:srgbClr val="FF0000"/>
              </a:solidFill>
              <a:effectLst>
                <a:outerShdw blurRad="76200" dist="50800" dir="5400000" algn="tl" rotWithShape="0">
                  <a:srgbClr val="000000">
                    <a:alpha val="65000"/>
                  </a:srgbClr>
                </a:outerShdw>
              </a:effectLst>
              <a:uLnTx/>
              <a:uFillTx/>
              <a:latin typeface="+mn-lt"/>
              <a:ea typeface="+mn-ea"/>
              <a:cs typeface="+mn-cs"/>
            </a:endParaRPr>
          </a:p>
        </p:txBody>
      </p:sp>
      <p:sp>
        <p:nvSpPr>
          <p:cNvPr id="30732" name="椭圆 22"/>
          <p:cNvSpPr/>
          <p:nvPr/>
        </p:nvSpPr>
        <p:spPr>
          <a:xfrm>
            <a:off x="0" y="1725613"/>
            <a:ext cx="1533525" cy="1047750"/>
          </a:xfrm>
          <a:prstGeom prst="ellipse">
            <a:avLst/>
          </a:prstGeom>
          <a:effectLst>
            <a:outerShdw blurRad="558800" dist="50800" dir="5400000" sx="89000" sy="89000" algn="ctr" rotWithShape="0">
              <a:srgbClr val="000000">
                <a:alpha val="43137"/>
              </a:srgb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r>
              <a:rPr lang="zh-CN" altLang="en-US" sz="2800" spc="0">
                <a:solidFill>
                  <a:srgbClr val="FFFFFF"/>
                </a:solidFill>
                <a:latin typeface="微软雅黑" panose="020B0503020204020204" charset="-122"/>
                <a:ea typeface="微软雅黑" panose="020B0503020204020204" charset="-122"/>
              </a:rPr>
              <a:t>唯物史观</a:t>
            </a:r>
            <a:endParaRPr lang="zh-CN" altLang="en-US" sz="2800">
              <a:solidFill>
                <a:srgbClr val="FFFFFF"/>
              </a:solidFill>
              <a:latin typeface="微软雅黑" panose="020B0503020204020204" charset="-122"/>
              <a:ea typeface="微软雅黑" panose="020B0503020204020204" charset="-122"/>
            </a:endParaRPr>
          </a:p>
        </p:txBody>
      </p:sp>
      <p:sp>
        <p:nvSpPr>
          <p:cNvPr id="30733" name="椭圆 31"/>
          <p:cNvSpPr/>
          <p:nvPr/>
        </p:nvSpPr>
        <p:spPr>
          <a:xfrm>
            <a:off x="595313" y="2246313"/>
            <a:ext cx="1533525" cy="1047750"/>
          </a:xfrm>
          <a:prstGeom prst="ellipse">
            <a:avLst/>
          </a:prstGeom>
          <a:effectLst>
            <a:outerShdw blurRad="266700" dist="50800" dir="5400000" algn="ctr" rotWithShape="0">
              <a:srgbClr val="000000">
                <a:alpha val="43137"/>
              </a:srgb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r>
              <a:rPr lang="zh-CN" altLang="en-US" sz="2800" spc="0">
                <a:solidFill>
                  <a:srgbClr val="FFFFFF"/>
                </a:solidFill>
                <a:latin typeface="微软雅黑" panose="020B0503020204020204" charset="-122"/>
                <a:ea typeface="微软雅黑" panose="020B0503020204020204" charset="-122"/>
              </a:rPr>
              <a:t>史料实证</a:t>
            </a:r>
            <a:endParaRPr lang="zh-CN" altLang="en-US" sz="2800">
              <a:solidFill>
                <a:srgbClr val="FFFFFF"/>
              </a:solidFill>
              <a:latin typeface="微软雅黑" panose="020B0503020204020204" charset="-122"/>
              <a:ea typeface="微软雅黑" panose="020B0503020204020204" charset="-122"/>
            </a:endParaRPr>
          </a:p>
        </p:txBody>
      </p:sp>
      <p:sp>
        <p:nvSpPr>
          <p:cNvPr id="30734" name="椭圆 36"/>
          <p:cNvSpPr/>
          <p:nvPr/>
        </p:nvSpPr>
        <p:spPr>
          <a:xfrm>
            <a:off x="628650" y="2855913"/>
            <a:ext cx="1535113" cy="1047750"/>
          </a:xfrm>
          <a:prstGeom prst="ellipse">
            <a:avLst/>
          </a:prstGeom>
          <a:solidFill>
            <a:srgbClr val="7030A0"/>
          </a:solidFill>
          <a:effectLst>
            <a:outerShdw blurRad="292100" dist="50800" dir="5400000" algn="ctr" rotWithShape="0">
              <a:srgbClr val="000000">
                <a:alpha val="43137"/>
              </a:srgb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r>
              <a:rPr lang="zh-CN" altLang="en-US" sz="2800" spc="0">
                <a:solidFill>
                  <a:srgbClr val="FFFFFF"/>
                </a:solidFill>
                <a:latin typeface="微软雅黑" panose="020B0503020204020204" charset="-122"/>
                <a:ea typeface="微软雅黑" panose="020B0503020204020204" charset="-122"/>
              </a:rPr>
              <a:t>时空观念</a:t>
            </a:r>
            <a:endParaRPr lang="zh-CN" altLang="en-US" sz="2800">
              <a:solidFill>
                <a:srgbClr val="FFFFFF"/>
              </a:solidFill>
              <a:latin typeface="微软雅黑" panose="020B0503020204020204" charset="-122"/>
              <a:ea typeface="微软雅黑" panose="020B0503020204020204" charset="-122"/>
            </a:endParaRPr>
          </a:p>
        </p:txBody>
      </p:sp>
      <p:sp>
        <p:nvSpPr>
          <p:cNvPr id="30735" name="椭圆 37"/>
          <p:cNvSpPr/>
          <p:nvPr/>
        </p:nvSpPr>
        <p:spPr>
          <a:xfrm>
            <a:off x="1357313" y="3509963"/>
            <a:ext cx="1533525" cy="1047750"/>
          </a:xfrm>
          <a:prstGeom prst="ellipse">
            <a:avLst/>
          </a:prstGeom>
          <a:solidFill>
            <a:srgbClr val="FF0000"/>
          </a:solidFill>
          <a:ln>
            <a:solidFill>
              <a:srgbClr val="0070C0"/>
            </a:solidFill>
          </a:ln>
          <a:effectLst>
            <a:outerShdw blurRad="1270000" dist="50800" dir="5400000" algn="ctr" rotWithShape="0">
              <a:srgbClr val="000000">
                <a:alpha val="49000"/>
              </a:srgb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r>
              <a:rPr lang="zh-CN" altLang="en-US" sz="2800" spc="0">
                <a:solidFill>
                  <a:srgbClr val="FFFFFF"/>
                </a:solidFill>
                <a:latin typeface="微软雅黑" panose="020B0503020204020204" charset="-122"/>
                <a:ea typeface="微软雅黑" panose="020B0503020204020204" charset="-122"/>
              </a:rPr>
              <a:t>历史解释</a:t>
            </a:r>
            <a:endParaRPr lang="zh-CN" altLang="en-US" sz="2800">
              <a:solidFill>
                <a:srgbClr val="FFFFFF"/>
              </a:solidFill>
              <a:latin typeface="微软雅黑" panose="020B0503020204020204" charset="-122"/>
              <a:ea typeface="微软雅黑" panose="020B0503020204020204" charset="-122"/>
            </a:endParaRPr>
          </a:p>
        </p:txBody>
      </p:sp>
      <p:sp>
        <p:nvSpPr>
          <p:cNvPr id="30736" name="椭圆 38"/>
          <p:cNvSpPr/>
          <p:nvPr/>
        </p:nvSpPr>
        <p:spPr>
          <a:xfrm>
            <a:off x="668338" y="4252913"/>
            <a:ext cx="1533525" cy="1046162"/>
          </a:xfrm>
          <a:prstGeom prst="ellipse">
            <a:avLst/>
          </a:prstGeom>
          <a:solidFill>
            <a:srgbClr val="3A27CA"/>
          </a:solidFill>
          <a:ln>
            <a:solidFill>
              <a:srgbClr val="3A27CA"/>
            </a:solidFill>
          </a:ln>
          <a:effectLst>
            <a:outerShdw blurRad="838200" dist="50800" dir="5400000" algn="ctr" rotWithShape="0">
              <a:srgbClr val="000000">
                <a:alpha val="52000"/>
              </a:srgb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r>
              <a:rPr lang="zh-CN" altLang="en-US" sz="2800" spc="0">
                <a:solidFill>
                  <a:srgbClr val="FFFFFF"/>
                </a:solidFill>
                <a:latin typeface="微软雅黑" panose="020B0503020204020204" charset="-122"/>
                <a:ea typeface="微软雅黑" panose="020B0503020204020204" charset="-122"/>
              </a:rPr>
              <a:t>家国情怀</a:t>
            </a:r>
            <a:endParaRPr lang="zh-CN" altLang="en-US" sz="2800">
              <a:solidFill>
                <a:srgbClr val="FFFFFF"/>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1000" fill="hold"/>
                                        <p:tgtEl>
                                          <p:spTgt spid="30722"/>
                                        </p:tgtEl>
                                        <p:attrNameLst>
                                          <p:attrName>ppt_x</p:attrName>
                                        </p:attrNameLst>
                                      </p:cBhvr>
                                      <p:tavLst>
                                        <p:tav tm="0">
                                          <p:val>
                                            <p:strVal val="0-#ppt_w/2"/>
                                          </p:val>
                                        </p:tav>
                                        <p:tav tm="100000">
                                          <p:val>
                                            <p:strVal val="#ppt_x"/>
                                          </p:val>
                                        </p:tav>
                                      </p:tavLst>
                                    </p:anim>
                                    <p:anim calcmode="lin" valueType="num">
                                      <p:cBhvr additive="base">
                                        <p:cTn id="8" dur="1000" fill="hold"/>
                                        <p:tgtEl>
                                          <p:spTgt spid="307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1000" fill="hold"/>
                                        <p:tgtEl>
                                          <p:spTgt spid="30723"/>
                                        </p:tgtEl>
                                        <p:attrNameLst>
                                          <p:attrName>ppt_x</p:attrName>
                                        </p:attrNameLst>
                                      </p:cBhvr>
                                      <p:tavLst>
                                        <p:tav tm="0">
                                          <p:val>
                                            <p:strVal val="1+#ppt_w/2"/>
                                          </p:val>
                                        </p:tav>
                                        <p:tav tm="100000">
                                          <p:val>
                                            <p:strVal val="#ppt_x"/>
                                          </p:val>
                                        </p:tav>
                                      </p:tavLst>
                                    </p:anim>
                                    <p:anim calcmode="lin" valueType="num">
                                      <p:cBhvr additive="base">
                                        <p:cTn id="12" dur="1000" fill="hold"/>
                                        <p:tgtEl>
                                          <p:spTgt spid="307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0724"/>
                                        </p:tgtEl>
                                        <p:attrNameLst>
                                          <p:attrName>style.visibility</p:attrName>
                                        </p:attrNameLst>
                                      </p:cBhvr>
                                      <p:to>
                                        <p:strVal val="visible"/>
                                      </p:to>
                                    </p:set>
                                    <p:animEffect transition="in" filter="fade">
                                      <p:cBhvr>
                                        <p:cTn id="16" dur="1000"/>
                                        <p:tgtEl>
                                          <p:spTgt spid="30724"/>
                                        </p:tgtEl>
                                      </p:cBhvr>
                                    </p:animEffect>
                                    <p:anim calcmode="lin" valueType="num">
                                      <p:cBhvr>
                                        <p:cTn id="17" dur="1000" fill="hold"/>
                                        <p:tgtEl>
                                          <p:spTgt spid="30724"/>
                                        </p:tgtEl>
                                        <p:attrNameLst>
                                          <p:attrName>ppt_x</p:attrName>
                                        </p:attrNameLst>
                                      </p:cBhvr>
                                      <p:tavLst>
                                        <p:tav tm="0">
                                          <p:val>
                                            <p:strVal val="#ppt_x"/>
                                          </p:val>
                                        </p:tav>
                                        <p:tav tm="100000">
                                          <p:val>
                                            <p:strVal val="#ppt_x"/>
                                          </p:val>
                                        </p:tav>
                                      </p:tavLst>
                                    </p:anim>
                                    <p:anim calcmode="lin" valueType="num">
                                      <p:cBhvr>
                                        <p:cTn id="18" dur="1000" fill="hold"/>
                                        <p:tgtEl>
                                          <p:spTgt spid="3072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30728"/>
                                        </p:tgtEl>
                                        <p:attrNameLst>
                                          <p:attrName>style.visibility</p:attrName>
                                        </p:attrNameLst>
                                      </p:cBhvr>
                                      <p:to>
                                        <p:strVal val="visible"/>
                                      </p:to>
                                    </p:set>
                                    <p:animEffect transition="in" filter="fade">
                                      <p:cBhvr>
                                        <p:cTn id="22" dur="1000"/>
                                        <p:tgtEl>
                                          <p:spTgt spid="30728"/>
                                        </p:tgtEl>
                                      </p:cBhvr>
                                    </p:animEffect>
                                    <p:anim calcmode="lin" valueType="num">
                                      <p:cBhvr>
                                        <p:cTn id="23" dur="1000" fill="hold"/>
                                        <p:tgtEl>
                                          <p:spTgt spid="30728"/>
                                        </p:tgtEl>
                                        <p:attrNameLst>
                                          <p:attrName>ppt_x</p:attrName>
                                        </p:attrNameLst>
                                      </p:cBhvr>
                                      <p:tavLst>
                                        <p:tav tm="0">
                                          <p:val>
                                            <p:strVal val="#ppt_x"/>
                                          </p:val>
                                        </p:tav>
                                        <p:tav tm="100000">
                                          <p:val>
                                            <p:strVal val="#ppt_x"/>
                                          </p:val>
                                        </p:tav>
                                      </p:tavLst>
                                    </p:anim>
                                    <p:anim calcmode="lin" valueType="num">
                                      <p:cBhvr>
                                        <p:cTn id="24" dur="1000" fill="hold"/>
                                        <p:tgtEl>
                                          <p:spTgt spid="3072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0725"/>
                                        </p:tgtEl>
                                        <p:attrNameLst>
                                          <p:attrName>style.visibility</p:attrName>
                                        </p:attrNameLst>
                                      </p:cBhvr>
                                      <p:to>
                                        <p:strVal val="visible"/>
                                      </p:to>
                                    </p:set>
                                    <p:animEffect transition="in" filter="fade">
                                      <p:cBhvr>
                                        <p:cTn id="27" dur="1000"/>
                                        <p:tgtEl>
                                          <p:spTgt spid="30725"/>
                                        </p:tgtEl>
                                      </p:cBhvr>
                                    </p:animEffect>
                                    <p:anim calcmode="lin" valueType="num">
                                      <p:cBhvr>
                                        <p:cTn id="28" dur="1000" fill="hold"/>
                                        <p:tgtEl>
                                          <p:spTgt spid="30725"/>
                                        </p:tgtEl>
                                        <p:attrNameLst>
                                          <p:attrName>ppt_x</p:attrName>
                                        </p:attrNameLst>
                                      </p:cBhvr>
                                      <p:tavLst>
                                        <p:tav tm="0">
                                          <p:val>
                                            <p:strVal val="#ppt_x"/>
                                          </p:val>
                                        </p:tav>
                                        <p:tav tm="100000">
                                          <p:val>
                                            <p:strVal val="#ppt_x"/>
                                          </p:val>
                                        </p:tav>
                                      </p:tavLst>
                                    </p:anim>
                                    <p:anim calcmode="lin" valueType="num">
                                      <p:cBhvr>
                                        <p:cTn id="29" dur="1000" fill="hold"/>
                                        <p:tgtEl>
                                          <p:spTgt spid="3072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726"/>
                                        </p:tgtEl>
                                        <p:attrNameLst>
                                          <p:attrName>style.visibility</p:attrName>
                                        </p:attrNameLst>
                                      </p:cBhvr>
                                      <p:to>
                                        <p:strVal val="visible"/>
                                      </p:to>
                                    </p:set>
                                    <p:animEffect transition="in" filter="fade">
                                      <p:cBhvr>
                                        <p:cTn id="32" dur="1000"/>
                                        <p:tgtEl>
                                          <p:spTgt spid="30726"/>
                                        </p:tgtEl>
                                      </p:cBhvr>
                                    </p:animEffect>
                                    <p:anim calcmode="lin" valueType="num">
                                      <p:cBhvr>
                                        <p:cTn id="33" dur="1000" fill="hold"/>
                                        <p:tgtEl>
                                          <p:spTgt spid="30726"/>
                                        </p:tgtEl>
                                        <p:attrNameLst>
                                          <p:attrName>ppt_x</p:attrName>
                                        </p:attrNameLst>
                                      </p:cBhvr>
                                      <p:tavLst>
                                        <p:tav tm="0">
                                          <p:val>
                                            <p:strVal val="#ppt_x"/>
                                          </p:val>
                                        </p:tav>
                                        <p:tav tm="100000">
                                          <p:val>
                                            <p:strVal val="#ppt_x"/>
                                          </p:val>
                                        </p:tav>
                                      </p:tavLst>
                                    </p:anim>
                                    <p:anim calcmode="lin" valueType="num">
                                      <p:cBhvr>
                                        <p:cTn id="34" dur="1000" fill="hold"/>
                                        <p:tgtEl>
                                          <p:spTgt spid="3072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0727"/>
                                        </p:tgtEl>
                                        <p:attrNameLst>
                                          <p:attrName>style.visibility</p:attrName>
                                        </p:attrNameLst>
                                      </p:cBhvr>
                                      <p:to>
                                        <p:strVal val="visible"/>
                                      </p:to>
                                    </p:set>
                                    <p:animEffect transition="in" filter="fade">
                                      <p:cBhvr>
                                        <p:cTn id="37" dur="1000"/>
                                        <p:tgtEl>
                                          <p:spTgt spid="30727"/>
                                        </p:tgtEl>
                                      </p:cBhvr>
                                    </p:animEffect>
                                    <p:anim calcmode="lin" valueType="num">
                                      <p:cBhvr>
                                        <p:cTn id="38" dur="1000" fill="hold"/>
                                        <p:tgtEl>
                                          <p:spTgt spid="30727"/>
                                        </p:tgtEl>
                                        <p:attrNameLst>
                                          <p:attrName>ppt_x</p:attrName>
                                        </p:attrNameLst>
                                      </p:cBhvr>
                                      <p:tavLst>
                                        <p:tav tm="0">
                                          <p:val>
                                            <p:strVal val="#ppt_x"/>
                                          </p:val>
                                        </p:tav>
                                        <p:tav tm="100000">
                                          <p:val>
                                            <p:strVal val="#ppt_x"/>
                                          </p:val>
                                        </p:tav>
                                      </p:tavLst>
                                    </p:anim>
                                    <p:anim calcmode="lin" valueType="num">
                                      <p:cBhvr>
                                        <p:cTn id="39" dur="1000" fill="hold"/>
                                        <p:tgtEl>
                                          <p:spTgt spid="307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ldLvl="0" animBg="1"/>
      <p:bldP spid="30723" grpId="0" bldLvl="0" animBg="1"/>
      <p:bldP spid="30725" grpId="0"/>
      <p:bldP spid="30727" grpId="0" bldLvl="0" animBg="1"/>
      <p:bldP spid="307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8"/>
          <p:cNvSpPr/>
          <p:nvPr/>
        </p:nvSpPr>
        <p:spPr>
          <a:xfrm>
            <a:off x="0" y="0"/>
            <a:ext cx="12192000" cy="411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1747" name="矩形 19"/>
          <p:cNvSpPr/>
          <p:nvPr/>
        </p:nvSpPr>
        <p:spPr>
          <a:xfrm>
            <a:off x="0" y="6446838"/>
            <a:ext cx="12192000" cy="411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grpSp>
        <p:nvGrpSpPr>
          <p:cNvPr id="31748" name="组合 1"/>
          <p:cNvGrpSpPr/>
          <p:nvPr/>
        </p:nvGrpSpPr>
        <p:grpSpPr>
          <a:xfrm>
            <a:off x="4029075" y="658813"/>
            <a:ext cx="4133850" cy="901700"/>
            <a:chOff x="4029642" y="658476"/>
            <a:chExt cx="4132716" cy="901599"/>
          </a:xfrm>
        </p:grpSpPr>
        <p:sp>
          <p:nvSpPr>
            <p:cNvPr id="31780" name="文本框 20"/>
            <p:cNvSpPr txBox="1"/>
            <p:nvPr/>
          </p:nvSpPr>
          <p:spPr>
            <a:xfrm>
              <a:off x="4029642" y="658476"/>
              <a:ext cx="4132716" cy="461910"/>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eaLnBrk="1" hangingPunct="1"/>
              <a:r>
                <a:rPr lang="en-US" altLang="zh-CN" sz="2400" spc="300">
                  <a:solidFill>
                    <a:srgbClr val="084772"/>
                  </a:solidFill>
                  <a:latin typeface="造字工房悦黑体验版纤细体"/>
                  <a:ea typeface="造字工房悦黑体验版纤细体"/>
                </a:rPr>
                <a:t>THE MAIN CONTENTS</a:t>
              </a:r>
              <a:endParaRPr lang="zh-CN" altLang="en-US" sz="2400">
                <a:solidFill>
                  <a:srgbClr val="084772"/>
                </a:solidFill>
                <a:latin typeface="造字工房悦黑体验版纤细体"/>
                <a:ea typeface="造字工房悦黑体验版纤细体"/>
              </a:endParaRPr>
            </a:p>
          </p:txBody>
        </p:sp>
        <p:cxnSp>
          <p:nvCxnSpPr>
            <p:cNvPr id="31781" name="直接连接符 21"/>
            <p:cNvCxnSpPr/>
            <p:nvPr/>
          </p:nvCxnSpPr>
          <p:spPr>
            <a:xfrm>
              <a:off x="4053448" y="1191816"/>
              <a:ext cx="4085104" cy="0"/>
            </a:xfrm>
            <a:prstGeom prst="line">
              <a:avLst/>
            </a:prstGeom>
            <a:noFill/>
            <a:ln w="19050">
              <a:solidFill>
                <a:srgbClr val="084772"/>
              </a:solidFill>
              <a:miter lim="800000"/>
            </a:ln>
          </p:spPr>
        </p:cxnSp>
        <p:sp>
          <p:nvSpPr>
            <p:cNvPr id="31782" name="等腰三角形 22"/>
            <p:cNvSpPr/>
            <p:nvPr/>
          </p:nvSpPr>
          <p:spPr>
            <a:xfrm rot="10800000">
              <a:off x="5881747" y="1191816"/>
              <a:ext cx="428507" cy="368259"/>
            </a:xfrm>
            <a:prstGeom prst="triangle">
              <a:avLst>
                <a:gd name="adj" fmla="val 50000"/>
              </a:avLst>
            </a:prstGeom>
            <a:solidFill>
              <a:srgbClr val="084772"/>
            </a:solidFill>
            <a:ln w="12700">
              <a:no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grpSp>
      <p:grpSp>
        <p:nvGrpSpPr>
          <p:cNvPr id="31749" name="组合 4"/>
          <p:cNvGrpSpPr/>
          <p:nvPr/>
        </p:nvGrpSpPr>
        <p:grpSpPr>
          <a:xfrm>
            <a:off x="1303338" y="2422525"/>
            <a:ext cx="4578350" cy="652463"/>
            <a:chOff x="1302901" y="2422429"/>
            <a:chExt cx="4579551" cy="651773"/>
          </a:xfrm>
        </p:grpSpPr>
        <p:sp>
          <p:nvSpPr>
            <p:cNvPr id="31774" name="矩形 23"/>
            <p:cNvSpPr/>
            <p:nvPr/>
          </p:nvSpPr>
          <p:spPr>
            <a:xfrm>
              <a:off x="1302901" y="2422429"/>
              <a:ext cx="682804"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1775" name="矩形 24"/>
            <p:cNvSpPr/>
            <p:nvPr/>
          </p:nvSpPr>
          <p:spPr>
            <a:xfrm>
              <a:off x="2157200" y="2422429"/>
              <a:ext cx="3514059"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1776" name="文本框 25"/>
            <p:cNvSpPr txBox="1"/>
            <p:nvPr/>
          </p:nvSpPr>
          <p:spPr>
            <a:xfrm>
              <a:off x="1328308" y="2487448"/>
              <a:ext cx="887645" cy="521735"/>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eaLnBrk="1" hangingPunct="1"/>
              <a:r>
                <a:rPr lang="en-US" altLang="zh-CN" sz="2800" b="1" spc="300">
                  <a:solidFill>
                    <a:srgbClr val="084772"/>
                  </a:solidFill>
                  <a:latin typeface="微软雅黑" panose="020B0503020204020204" charset="-122"/>
                  <a:ea typeface="微软雅黑" panose="020B0503020204020204" charset="-122"/>
                </a:rPr>
                <a:t>01</a:t>
              </a:r>
              <a:endParaRPr lang="zh-CN" altLang="en-US" sz="2800" b="1">
                <a:solidFill>
                  <a:srgbClr val="084772"/>
                </a:solidFill>
                <a:latin typeface="微软雅黑" panose="020B0503020204020204" charset="-122"/>
                <a:ea typeface="微软雅黑" panose="020B0503020204020204" charset="-122"/>
              </a:endParaRPr>
            </a:p>
          </p:txBody>
        </p:sp>
        <p:sp>
          <p:nvSpPr>
            <p:cNvPr id="31777" name="文本框 26"/>
            <p:cNvSpPr txBox="1"/>
            <p:nvPr/>
          </p:nvSpPr>
          <p:spPr>
            <a:xfrm>
              <a:off x="3048021" y="2493791"/>
              <a:ext cx="2834431" cy="523321"/>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eaLnBrk="1" hangingPunct="1"/>
              <a:r>
                <a:rPr lang="zh-CN" altLang="en-US" sz="2800" b="1" spc="300">
                  <a:solidFill>
                    <a:srgbClr val="084772"/>
                  </a:solidFill>
                  <a:latin typeface="微软雅黑" panose="020B0503020204020204" charset="-122"/>
                  <a:ea typeface="微软雅黑" panose="020B0503020204020204" charset="-122"/>
                </a:rPr>
                <a:t>概念解读</a:t>
              </a:r>
              <a:endParaRPr lang="zh-CN" altLang="en-US" sz="2800" b="1">
                <a:solidFill>
                  <a:srgbClr val="084772"/>
                </a:solidFill>
                <a:latin typeface="微软雅黑" panose="020B0503020204020204" charset="-122"/>
                <a:ea typeface="微软雅黑" panose="020B0503020204020204" charset="-122"/>
              </a:endParaRPr>
            </a:p>
          </p:txBody>
        </p:sp>
        <p:sp>
          <p:nvSpPr>
            <p:cNvPr id="31778" name="Freeform 864"/>
            <p:cNvSpPr>
              <a:spLocks noEditPoints="1"/>
            </p:cNvSpPr>
            <p:nvPr/>
          </p:nvSpPr>
          <p:spPr bwMode="auto">
            <a:xfrm>
              <a:off x="2354102" y="2598456"/>
              <a:ext cx="465259" cy="313993"/>
            </a:xfrm>
            <a:custGeom>
              <a:avLst/>
              <a:gdLst>
                <a:gd name="T0" fmla="*/ 119 w 303"/>
                <a:gd name="T1" fmla="*/ 13 h 204"/>
                <a:gd name="T2" fmla="*/ 163 w 303"/>
                <a:gd name="T3" fmla="*/ 6 h 204"/>
                <a:gd name="T4" fmla="*/ 303 w 303"/>
                <a:gd name="T5" fmla="*/ 50 h 204"/>
                <a:gd name="T6" fmla="*/ 244 w 303"/>
                <a:gd name="T7" fmla="*/ 77 h 204"/>
                <a:gd name="T8" fmla="*/ 265 w 303"/>
                <a:gd name="T9" fmla="*/ 126 h 204"/>
                <a:gd name="T10" fmla="*/ 293 w 303"/>
                <a:gd name="T11" fmla="*/ 198 h 204"/>
                <a:gd name="T12" fmla="*/ 265 w 303"/>
                <a:gd name="T13" fmla="*/ 204 h 204"/>
                <a:gd name="T14" fmla="*/ 256 w 303"/>
                <a:gd name="T15" fmla="*/ 126 h 204"/>
                <a:gd name="T16" fmla="*/ 247 w 303"/>
                <a:gd name="T17" fmla="*/ 92 h 204"/>
                <a:gd name="T18" fmla="*/ 221 w 303"/>
                <a:gd name="T19" fmla="*/ 79 h 204"/>
                <a:gd name="T20" fmla="*/ 145 w 303"/>
                <a:gd name="T21" fmla="*/ 53 h 204"/>
                <a:gd name="T22" fmla="*/ 220 w 303"/>
                <a:gd name="T23" fmla="*/ 88 h 204"/>
                <a:gd name="T24" fmla="*/ 152 w 303"/>
                <a:gd name="T25" fmla="*/ 119 h 204"/>
                <a:gd name="T26" fmla="*/ 0 w 303"/>
                <a:gd name="T27" fmla="*/ 50 h 204"/>
                <a:gd name="T28" fmla="*/ 119 w 303"/>
                <a:gd name="T29" fmla="*/ 13 h 204"/>
                <a:gd name="T30" fmla="*/ 66 w 303"/>
                <a:gd name="T31" fmla="*/ 91 h 204"/>
                <a:gd name="T32" fmla="*/ 62 w 303"/>
                <a:gd name="T33" fmla="*/ 155 h 204"/>
                <a:gd name="T34" fmla="*/ 152 w 303"/>
                <a:gd name="T35" fmla="*/ 196 h 204"/>
                <a:gd name="T36" fmla="*/ 240 w 303"/>
                <a:gd name="T37" fmla="*/ 155 h 204"/>
                <a:gd name="T38" fmla="*/ 236 w 303"/>
                <a:gd name="T39" fmla="*/ 92 h 204"/>
                <a:gd name="T40" fmla="*/ 152 w 303"/>
                <a:gd name="T41" fmla="*/ 128 h 204"/>
                <a:gd name="T42" fmla="*/ 66 w 303"/>
                <a:gd name="T43" fmla="*/ 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3" h="204">
                  <a:moveTo>
                    <a:pt x="119" y="13"/>
                  </a:moveTo>
                  <a:cubicBezTo>
                    <a:pt x="133" y="9"/>
                    <a:pt x="148" y="0"/>
                    <a:pt x="163" y="6"/>
                  </a:cubicBezTo>
                  <a:cubicBezTo>
                    <a:pt x="209" y="22"/>
                    <a:pt x="257" y="33"/>
                    <a:pt x="303" y="50"/>
                  </a:cubicBezTo>
                  <a:cubicBezTo>
                    <a:pt x="284" y="61"/>
                    <a:pt x="264" y="69"/>
                    <a:pt x="244" y="77"/>
                  </a:cubicBezTo>
                  <a:cubicBezTo>
                    <a:pt x="259" y="89"/>
                    <a:pt x="260" y="109"/>
                    <a:pt x="265" y="126"/>
                  </a:cubicBezTo>
                  <a:cubicBezTo>
                    <a:pt x="274" y="150"/>
                    <a:pt x="283" y="175"/>
                    <a:pt x="293" y="198"/>
                  </a:cubicBezTo>
                  <a:cubicBezTo>
                    <a:pt x="283" y="200"/>
                    <a:pt x="274" y="202"/>
                    <a:pt x="265" y="204"/>
                  </a:cubicBezTo>
                  <a:cubicBezTo>
                    <a:pt x="267" y="177"/>
                    <a:pt x="255" y="152"/>
                    <a:pt x="256" y="126"/>
                  </a:cubicBezTo>
                  <a:cubicBezTo>
                    <a:pt x="254" y="114"/>
                    <a:pt x="252" y="103"/>
                    <a:pt x="247" y="92"/>
                  </a:cubicBezTo>
                  <a:cubicBezTo>
                    <a:pt x="240" y="86"/>
                    <a:pt x="230" y="83"/>
                    <a:pt x="221" y="79"/>
                  </a:cubicBezTo>
                  <a:cubicBezTo>
                    <a:pt x="196" y="70"/>
                    <a:pt x="171" y="59"/>
                    <a:pt x="145" y="53"/>
                  </a:cubicBezTo>
                  <a:cubicBezTo>
                    <a:pt x="169" y="67"/>
                    <a:pt x="196" y="75"/>
                    <a:pt x="220" y="88"/>
                  </a:cubicBezTo>
                  <a:cubicBezTo>
                    <a:pt x="198" y="99"/>
                    <a:pt x="174" y="107"/>
                    <a:pt x="152" y="119"/>
                  </a:cubicBezTo>
                  <a:cubicBezTo>
                    <a:pt x="102" y="96"/>
                    <a:pt x="50" y="75"/>
                    <a:pt x="0" y="50"/>
                  </a:cubicBezTo>
                  <a:cubicBezTo>
                    <a:pt x="39" y="35"/>
                    <a:pt x="80" y="26"/>
                    <a:pt x="119" y="13"/>
                  </a:cubicBezTo>
                  <a:close/>
                  <a:moveTo>
                    <a:pt x="66" y="91"/>
                  </a:moveTo>
                  <a:cubicBezTo>
                    <a:pt x="65" y="113"/>
                    <a:pt x="65" y="134"/>
                    <a:pt x="62" y="155"/>
                  </a:cubicBezTo>
                  <a:cubicBezTo>
                    <a:pt x="98" y="148"/>
                    <a:pt x="131" y="168"/>
                    <a:pt x="152" y="196"/>
                  </a:cubicBezTo>
                  <a:cubicBezTo>
                    <a:pt x="172" y="169"/>
                    <a:pt x="205" y="148"/>
                    <a:pt x="240" y="155"/>
                  </a:cubicBezTo>
                  <a:cubicBezTo>
                    <a:pt x="239" y="134"/>
                    <a:pt x="238" y="113"/>
                    <a:pt x="236" y="92"/>
                  </a:cubicBezTo>
                  <a:cubicBezTo>
                    <a:pt x="208" y="103"/>
                    <a:pt x="181" y="117"/>
                    <a:pt x="152" y="128"/>
                  </a:cubicBezTo>
                  <a:cubicBezTo>
                    <a:pt x="123" y="118"/>
                    <a:pt x="95" y="102"/>
                    <a:pt x="66" y="91"/>
                  </a:cubicBezTo>
                  <a:close/>
                </a:path>
              </a:pathLst>
            </a:custGeom>
            <a:solidFill>
              <a:srgbClr val="3D3836"/>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微软雅黑" panose="020B0503020204020204" charset="-122"/>
                <a:cs typeface="+mn-cs"/>
              </a:endParaRPr>
            </a:p>
          </p:txBody>
        </p:sp>
        <p:cxnSp>
          <p:nvCxnSpPr>
            <p:cNvPr id="31779" name="直接连接符 2"/>
            <p:cNvCxnSpPr/>
            <p:nvPr/>
          </p:nvCxnSpPr>
          <p:spPr>
            <a:xfrm flipH="1">
              <a:off x="2973389" y="2422429"/>
              <a:ext cx="0" cy="651773"/>
            </a:xfrm>
            <a:prstGeom prst="line">
              <a:avLst/>
            </a:prstGeom>
            <a:noFill/>
            <a:ln w="15875">
              <a:solidFill>
                <a:srgbClr val="084772"/>
              </a:solidFill>
              <a:prstDash val="sysDash"/>
              <a:miter lim="800000"/>
            </a:ln>
          </p:spPr>
        </p:cxnSp>
      </p:grpSp>
      <p:grpSp>
        <p:nvGrpSpPr>
          <p:cNvPr id="31750" name="组合 50"/>
          <p:cNvGrpSpPr/>
          <p:nvPr/>
        </p:nvGrpSpPr>
        <p:grpSpPr>
          <a:xfrm>
            <a:off x="1303338" y="3676650"/>
            <a:ext cx="4578350" cy="650875"/>
            <a:chOff x="1302901" y="3676252"/>
            <a:chExt cx="4579551" cy="651773"/>
          </a:xfrm>
        </p:grpSpPr>
        <p:grpSp>
          <p:nvGrpSpPr>
            <p:cNvPr id="31767" name="组合 28"/>
            <p:cNvGrpSpPr/>
            <p:nvPr/>
          </p:nvGrpSpPr>
          <p:grpSpPr>
            <a:xfrm>
              <a:off x="1302901" y="3676252"/>
              <a:ext cx="4579551" cy="651773"/>
              <a:chOff x="1302901" y="2422429"/>
              <a:chExt cx="4579551" cy="651773"/>
            </a:xfrm>
          </p:grpSpPr>
          <p:sp>
            <p:nvSpPr>
              <p:cNvPr id="31769" name="矩形 29"/>
              <p:cNvSpPr/>
              <p:nvPr/>
            </p:nvSpPr>
            <p:spPr>
              <a:xfrm>
                <a:off x="1302901" y="2422429"/>
                <a:ext cx="682804"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1770" name="矩形 30"/>
              <p:cNvSpPr/>
              <p:nvPr/>
            </p:nvSpPr>
            <p:spPr>
              <a:xfrm>
                <a:off x="2157200" y="2422429"/>
                <a:ext cx="3514059"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1771" name="文本框 31"/>
              <p:cNvSpPr txBox="1"/>
              <p:nvPr/>
            </p:nvSpPr>
            <p:spPr>
              <a:xfrm>
                <a:off x="1328308" y="2486017"/>
                <a:ext cx="887645" cy="524598"/>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eaLnBrk="1" hangingPunct="1"/>
                <a:r>
                  <a:rPr lang="en-US" altLang="zh-CN" sz="2800" b="1" spc="300">
                    <a:solidFill>
                      <a:srgbClr val="084772"/>
                    </a:solidFill>
                    <a:latin typeface="微软雅黑" panose="020B0503020204020204" charset="-122"/>
                    <a:ea typeface="微软雅黑" panose="020B0503020204020204" charset="-122"/>
                  </a:rPr>
                  <a:t>02</a:t>
                </a:r>
                <a:endParaRPr lang="zh-CN" altLang="en-US" sz="2800" b="1">
                  <a:solidFill>
                    <a:srgbClr val="084772"/>
                  </a:solidFill>
                  <a:latin typeface="微软雅黑" panose="020B0503020204020204" charset="-122"/>
                  <a:ea typeface="微软雅黑" panose="020B0503020204020204" charset="-122"/>
                </a:endParaRPr>
              </a:p>
            </p:txBody>
          </p:sp>
          <p:sp>
            <p:nvSpPr>
              <p:cNvPr id="31772" name="文本框 32"/>
              <p:cNvSpPr txBox="1"/>
              <p:nvPr/>
            </p:nvSpPr>
            <p:spPr>
              <a:xfrm>
                <a:off x="3048021" y="2493966"/>
                <a:ext cx="2834431" cy="523008"/>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eaLnBrk="1" hangingPunct="1"/>
                <a:r>
                  <a:rPr lang="zh-CN" altLang="en-US" sz="2800" b="1" spc="300">
                    <a:solidFill>
                      <a:srgbClr val="084772"/>
                    </a:solidFill>
                    <a:latin typeface="微软雅黑" panose="020B0503020204020204" charset="-122"/>
                    <a:ea typeface="微软雅黑" panose="020B0503020204020204" charset="-122"/>
                  </a:rPr>
                  <a:t>例题讲解</a:t>
                </a:r>
                <a:endParaRPr lang="zh-CN" altLang="en-US" sz="2800" b="1">
                  <a:solidFill>
                    <a:srgbClr val="084772"/>
                  </a:solidFill>
                  <a:latin typeface="微软雅黑" panose="020B0503020204020204" charset="-122"/>
                  <a:ea typeface="微软雅黑" panose="020B0503020204020204" charset="-122"/>
                </a:endParaRPr>
              </a:p>
            </p:txBody>
          </p:sp>
          <p:cxnSp>
            <p:nvCxnSpPr>
              <p:cNvPr id="31773" name="直接连接符 34"/>
              <p:cNvCxnSpPr/>
              <p:nvPr/>
            </p:nvCxnSpPr>
            <p:spPr>
              <a:xfrm flipH="1">
                <a:off x="2973389" y="2422429"/>
                <a:ext cx="0" cy="651773"/>
              </a:xfrm>
              <a:prstGeom prst="line">
                <a:avLst/>
              </a:prstGeom>
              <a:noFill/>
              <a:ln w="15875">
                <a:solidFill>
                  <a:srgbClr val="084772"/>
                </a:solidFill>
                <a:prstDash val="sysDash"/>
                <a:miter lim="800000"/>
              </a:ln>
            </p:spPr>
          </p:cxnSp>
        </p:grpSp>
        <p:sp>
          <p:nvSpPr>
            <p:cNvPr id="31768" name="Freeform 863"/>
            <p:cNvSpPr>
              <a:spLocks noEditPoints="1"/>
            </p:cNvSpPr>
            <p:nvPr/>
          </p:nvSpPr>
          <p:spPr bwMode="auto">
            <a:xfrm>
              <a:off x="2331871" y="3797068"/>
              <a:ext cx="419210" cy="454651"/>
            </a:xfrm>
            <a:custGeom>
              <a:avLst/>
              <a:gdLst>
                <a:gd name="T0" fmla="*/ 112 w 272"/>
                <a:gd name="T1" fmla="*/ 3 h 295"/>
                <a:gd name="T2" fmla="*/ 247 w 272"/>
                <a:gd name="T3" fmla="*/ 73 h 295"/>
                <a:gd name="T4" fmla="*/ 60 w 272"/>
                <a:gd name="T5" fmla="*/ 213 h 295"/>
                <a:gd name="T6" fmla="*/ 88 w 272"/>
                <a:gd name="T7" fmla="*/ 20 h 295"/>
                <a:gd name="T8" fmla="*/ 53 w 272"/>
                <a:gd name="T9" fmla="*/ 164 h 295"/>
                <a:gd name="T10" fmla="*/ 236 w 272"/>
                <a:gd name="T11" fmla="*/ 30 h 295"/>
                <a:gd name="T12" fmla="*/ 222 w 272"/>
                <a:gd name="T13" fmla="*/ 146 h 295"/>
                <a:gd name="T14" fmla="*/ 207 w 272"/>
                <a:gd name="T15" fmla="*/ 219 h 295"/>
                <a:gd name="T16" fmla="*/ 46 w 272"/>
                <a:gd name="T17" fmla="*/ 178 h 295"/>
                <a:gd name="T18" fmla="*/ 194 w 272"/>
                <a:gd name="T19" fmla="*/ 220 h 295"/>
                <a:gd name="T20" fmla="*/ 102 w 272"/>
                <a:gd name="T21" fmla="*/ 180 h 295"/>
                <a:gd name="T22" fmla="*/ 123 w 272"/>
                <a:gd name="T23" fmla="*/ 37 h 295"/>
                <a:gd name="T24" fmla="*/ 208 w 272"/>
                <a:gd name="T25" fmla="*/ 65 h 295"/>
                <a:gd name="T26" fmla="*/ 123 w 272"/>
                <a:gd name="T27" fmla="*/ 37 h 295"/>
                <a:gd name="T28" fmla="*/ 121 w 272"/>
                <a:gd name="T29" fmla="*/ 65 h 295"/>
                <a:gd name="T30" fmla="*/ 198 w 272"/>
                <a:gd name="T31" fmla="*/ 68 h 295"/>
                <a:gd name="T32" fmla="*/ 4 w 272"/>
                <a:gd name="T33" fmla="*/ 93 h 295"/>
                <a:gd name="T34" fmla="*/ 67 w 272"/>
                <a:gd name="T35" fmla="*/ 60 h 295"/>
                <a:gd name="T36" fmla="*/ 92 w 272"/>
                <a:gd name="T37" fmla="*/ 146 h 295"/>
                <a:gd name="T38" fmla="*/ 158 w 272"/>
                <a:gd name="T39" fmla="*/ 90 h 295"/>
                <a:gd name="T40" fmla="*/ 188 w 272"/>
                <a:gd name="T41" fmla="*/ 146 h 295"/>
                <a:gd name="T42" fmla="*/ 115 w 272"/>
                <a:gd name="T43" fmla="*/ 70 h 295"/>
                <a:gd name="T44" fmla="*/ 163 w 272"/>
                <a:gd name="T45" fmla="*/ 103 h 295"/>
                <a:gd name="T46" fmla="*/ 170 w 272"/>
                <a:gd name="T47" fmla="*/ 129 h 295"/>
                <a:gd name="T48" fmla="*/ 130 w 272"/>
                <a:gd name="T49" fmla="*/ 150 h 295"/>
                <a:gd name="T50" fmla="*/ 171 w 272"/>
                <a:gd name="T51" fmla="*/ 142 h 295"/>
                <a:gd name="T52" fmla="*/ 240 w 272"/>
                <a:gd name="T53" fmla="*/ 149 h 295"/>
                <a:gd name="T54" fmla="*/ 247 w 272"/>
                <a:gd name="T55" fmla="*/ 205 h 295"/>
                <a:gd name="T56" fmla="*/ 111 w 272"/>
                <a:gd name="T57" fmla="*/ 282 h 295"/>
                <a:gd name="T58" fmla="*/ 168 w 272"/>
                <a:gd name="T59" fmla="*/ 236 h 295"/>
                <a:gd name="T60" fmla="*/ 103 w 272"/>
                <a:gd name="T61" fmla="*/ 286 h 295"/>
                <a:gd name="T62" fmla="*/ 272 w 272"/>
                <a:gd name="T63" fmla="*/ 226 h 295"/>
                <a:gd name="T64" fmla="*/ 267 w 272"/>
                <a:gd name="T65" fmla="*/ 19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2" h="295">
                  <a:moveTo>
                    <a:pt x="88" y="20"/>
                  </a:moveTo>
                  <a:cubicBezTo>
                    <a:pt x="90" y="10"/>
                    <a:pt x="100" y="0"/>
                    <a:pt x="112" y="3"/>
                  </a:cubicBezTo>
                  <a:cubicBezTo>
                    <a:pt x="157" y="8"/>
                    <a:pt x="203" y="14"/>
                    <a:pt x="248" y="20"/>
                  </a:cubicBezTo>
                  <a:cubicBezTo>
                    <a:pt x="244" y="38"/>
                    <a:pt x="244" y="55"/>
                    <a:pt x="247" y="73"/>
                  </a:cubicBezTo>
                  <a:cubicBezTo>
                    <a:pt x="238" y="127"/>
                    <a:pt x="227" y="180"/>
                    <a:pt x="218" y="234"/>
                  </a:cubicBezTo>
                  <a:cubicBezTo>
                    <a:pt x="165" y="229"/>
                    <a:pt x="112" y="220"/>
                    <a:pt x="60" y="213"/>
                  </a:cubicBezTo>
                  <a:cubicBezTo>
                    <a:pt x="43" y="211"/>
                    <a:pt x="30" y="193"/>
                    <a:pt x="37" y="177"/>
                  </a:cubicBezTo>
                  <a:cubicBezTo>
                    <a:pt x="54" y="125"/>
                    <a:pt x="71" y="73"/>
                    <a:pt x="88" y="20"/>
                  </a:cubicBezTo>
                  <a:close/>
                  <a:moveTo>
                    <a:pt x="102" y="14"/>
                  </a:moveTo>
                  <a:cubicBezTo>
                    <a:pt x="84" y="63"/>
                    <a:pt x="69" y="114"/>
                    <a:pt x="53" y="164"/>
                  </a:cubicBezTo>
                  <a:cubicBezTo>
                    <a:pt x="103" y="167"/>
                    <a:pt x="153" y="176"/>
                    <a:pt x="203" y="180"/>
                  </a:cubicBezTo>
                  <a:cubicBezTo>
                    <a:pt x="214" y="130"/>
                    <a:pt x="225" y="80"/>
                    <a:pt x="236" y="30"/>
                  </a:cubicBezTo>
                  <a:cubicBezTo>
                    <a:pt x="192" y="24"/>
                    <a:pt x="147" y="17"/>
                    <a:pt x="102" y="14"/>
                  </a:cubicBezTo>
                  <a:close/>
                  <a:moveTo>
                    <a:pt x="222" y="146"/>
                  </a:moveTo>
                  <a:cubicBezTo>
                    <a:pt x="217" y="162"/>
                    <a:pt x="217" y="179"/>
                    <a:pt x="207" y="193"/>
                  </a:cubicBezTo>
                  <a:cubicBezTo>
                    <a:pt x="200" y="200"/>
                    <a:pt x="206" y="210"/>
                    <a:pt x="207" y="219"/>
                  </a:cubicBezTo>
                  <a:cubicBezTo>
                    <a:pt x="216" y="196"/>
                    <a:pt x="219" y="170"/>
                    <a:pt x="222" y="146"/>
                  </a:cubicBezTo>
                  <a:close/>
                  <a:moveTo>
                    <a:pt x="46" y="178"/>
                  </a:moveTo>
                  <a:cubicBezTo>
                    <a:pt x="45" y="188"/>
                    <a:pt x="49" y="200"/>
                    <a:pt x="61" y="202"/>
                  </a:cubicBezTo>
                  <a:cubicBezTo>
                    <a:pt x="105" y="209"/>
                    <a:pt x="150" y="215"/>
                    <a:pt x="194" y="220"/>
                  </a:cubicBezTo>
                  <a:cubicBezTo>
                    <a:pt x="193" y="210"/>
                    <a:pt x="193" y="200"/>
                    <a:pt x="192" y="190"/>
                  </a:cubicBezTo>
                  <a:cubicBezTo>
                    <a:pt x="162" y="188"/>
                    <a:pt x="132" y="183"/>
                    <a:pt x="102" y="180"/>
                  </a:cubicBezTo>
                  <a:cubicBezTo>
                    <a:pt x="83" y="178"/>
                    <a:pt x="64" y="173"/>
                    <a:pt x="46" y="178"/>
                  </a:cubicBezTo>
                  <a:close/>
                  <a:moveTo>
                    <a:pt x="123" y="37"/>
                  </a:moveTo>
                  <a:cubicBezTo>
                    <a:pt x="122" y="42"/>
                    <a:pt x="121" y="50"/>
                    <a:pt x="120" y="54"/>
                  </a:cubicBezTo>
                  <a:cubicBezTo>
                    <a:pt x="150" y="57"/>
                    <a:pt x="179" y="62"/>
                    <a:pt x="208" y="65"/>
                  </a:cubicBezTo>
                  <a:cubicBezTo>
                    <a:pt x="208" y="61"/>
                    <a:pt x="209" y="52"/>
                    <a:pt x="210" y="48"/>
                  </a:cubicBezTo>
                  <a:cubicBezTo>
                    <a:pt x="181" y="44"/>
                    <a:pt x="152" y="40"/>
                    <a:pt x="123" y="37"/>
                  </a:cubicBezTo>
                  <a:close/>
                  <a:moveTo>
                    <a:pt x="114" y="59"/>
                  </a:moveTo>
                  <a:cubicBezTo>
                    <a:pt x="116" y="61"/>
                    <a:pt x="119" y="64"/>
                    <a:pt x="121" y="65"/>
                  </a:cubicBezTo>
                  <a:cubicBezTo>
                    <a:pt x="150" y="70"/>
                    <a:pt x="179" y="76"/>
                    <a:pt x="208" y="75"/>
                  </a:cubicBezTo>
                  <a:cubicBezTo>
                    <a:pt x="206" y="73"/>
                    <a:pt x="201" y="70"/>
                    <a:pt x="198" y="68"/>
                  </a:cubicBezTo>
                  <a:cubicBezTo>
                    <a:pt x="170" y="65"/>
                    <a:pt x="142" y="59"/>
                    <a:pt x="114" y="59"/>
                  </a:cubicBezTo>
                  <a:close/>
                  <a:moveTo>
                    <a:pt x="4" y="93"/>
                  </a:moveTo>
                  <a:cubicBezTo>
                    <a:pt x="0" y="119"/>
                    <a:pt x="23" y="140"/>
                    <a:pt x="34" y="163"/>
                  </a:cubicBezTo>
                  <a:cubicBezTo>
                    <a:pt x="45" y="129"/>
                    <a:pt x="57" y="94"/>
                    <a:pt x="67" y="60"/>
                  </a:cubicBezTo>
                  <a:cubicBezTo>
                    <a:pt x="46" y="69"/>
                    <a:pt x="14" y="68"/>
                    <a:pt x="4" y="93"/>
                  </a:cubicBezTo>
                  <a:close/>
                  <a:moveTo>
                    <a:pt x="92" y="146"/>
                  </a:moveTo>
                  <a:cubicBezTo>
                    <a:pt x="100" y="145"/>
                    <a:pt x="112" y="152"/>
                    <a:pt x="118" y="143"/>
                  </a:cubicBezTo>
                  <a:cubicBezTo>
                    <a:pt x="132" y="126"/>
                    <a:pt x="144" y="107"/>
                    <a:pt x="158" y="90"/>
                  </a:cubicBezTo>
                  <a:cubicBezTo>
                    <a:pt x="164" y="89"/>
                    <a:pt x="169" y="87"/>
                    <a:pt x="175" y="86"/>
                  </a:cubicBezTo>
                  <a:cubicBezTo>
                    <a:pt x="180" y="106"/>
                    <a:pt x="184" y="126"/>
                    <a:pt x="188" y="146"/>
                  </a:cubicBezTo>
                  <a:cubicBezTo>
                    <a:pt x="194" y="125"/>
                    <a:pt x="199" y="103"/>
                    <a:pt x="203" y="81"/>
                  </a:cubicBezTo>
                  <a:cubicBezTo>
                    <a:pt x="174" y="78"/>
                    <a:pt x="144" y="74"/>
                    <a:pt x="115" y="70"/>
                  </a:cubicBezTo>
                  <a:cubicBezTo>
                    <a:pt x="107" y="95"/>
                    <a:pt x="99" y="121"/>
                    <a:pt x="92" y="146"/>
                  </a:cubicBezTo>
                  <a:close/>
                  <a:moveTo>
                    <a:pt x="163" y="103"/>
                  </a:moveTo>
                  <a:cubicBezTo>
                    <a:pt x="158" y="111"/>
                    <a:pt x="153" y="118"/>
                    <a:pt x="148" y="126"/>
                  </a:cubicBezTo>
                  <a:cubicBezTo>
                    <a:pt x="155" y="127"/>
                    <a:pt x="163" y="128"/>
                    <a:pt x="170" y="129"/>
                  </a:cubicBezTo>
                  <a:cubicBezTo>
                    <a:pt x="168" y="120"/>
                    <a:pt x="166" y="112"/>
                    <a:pt x="163" y="103"/>
                  </a:cubicBezTo>
                  <a:close/>
                  <a:moveTo>
                    <a:pt x="130" y="150"/>
                  </a:moveTo>
                  <a:cubicBezTo>
                    <a:pt x="145" y="152"/>
                    <a:pt x="159" y="154"/>
                    <a:pt x="174" y="156"/>
                  </a:cubicBezTo>
                  <a:cubicBezTo>
                    <a:pt x="173" y="152"/>
                    <a:pt x="172" y="145"/>
                    <a:pt x="171" y="142"/>
                  </a:cubicBezTo>
                  <a:cubicBezTo>
                    <a:pt x="157" y="138"/>
                    <a:pt x="138" y="133"/>
                    <a:pt x="130" y="150"/>
                  </a:cubicBezTo>
                  <a:close/>
                  <a:moveTo>
                    <a:pt x="240" y="149"/>
                  </a:moveTo>
                  <a:cubicBezTo>
                    <a:pt x="237" y="170"/>
                    <a:pt x="233" y="191"/>
                    <a:pt x="230" y="212"/>
                  </a:cubicBezTo>
                  <a:cubicBezTo>
                    <a:pt x="235" y="210"/>
                    <a:pt x="241" y="208"/>
                    <a:pt x="247" y="205"/>
                  </a:cubicBezTo>
                  <a:cubicBezTo>
                    <a:pt x="249" y="211"/>
                    <a:pt x="251" y="217"/>
                    <a:pt x="253" y="223"/>
                  </a:cubicBezTo>
                  <a:cubicBezTo>
                    <a:pt x="205" y="243"/>
                    <a:pt x="158" y="263"/>
                    <a:pt x="111" y="282"/>
                  </a:cubicBezTo>
                  <a:cubicBezTo>
                    <a:pt x="109" y="274"/>
                    <a:pt x="106" y="264"/>
                    <a:pt x="115" y="260"/>
                  </a:cubicBezTo>
                  <a:cubicBezTo>
                    <a:pt x="132" y="250"/>
                    <a:pt x="151" y="245"/>
                    <a:pt x="168" y="236"/>
                  </a:cubicBezTo>
                  <a:cubicBezTo>
                    <a:pt x="134" y="231"/>
                    <a:pt x="101" y="226"/>
                    <a:pt x="67" y="222"/>
                  </a:cubicBezTo>
                  <a:cubicBezTo>
                    <a:pt x="78" y="243"/>
                    <a:pt x="89" y="265"/>
                    <a:pt x="103" y="286"/>
                  </a:cubicBezTo>
                  <a:cubicBezTo>
                    <a:pt x="108" y="295"/>
                    <a:pt x="120" y="291"/>
                    <a:pt x="128" y="287"/>
                  </a:cubicBezTo>
                  <a:cubicBezTo>
                    <a:pt x="176" y="267"/>
                    <a:pt x="224" y="248"/>
                    <a:pt x="272" y="226"/>
                  </a:cubicBezTo>
                  <a:cubicBezTo>
                    <a:pt x="267" y="220"/>
                    <a:pt x="263" y="214"/>
                    <a:pt x="258" y="208"/>
                  </a:cubicBezTo>
                  <a:cubicBezTo>
                    <a:pt x="261" y="202"/>
                    <a:pt x="265" y="196"/>
                    <a:pt x="267" y="190"/>
                  </a:cubicBezTo>
                  <a:cubicBezTo>
                    <a:pt x="259" y="176"/>
                    <a:pt x="250" y="162"/>
                    <a:pt x="240" y="149"/>
                  </a:cubicBezTo>
                  <a:close/>
                </a:path>
              </a:pathLst>
            </a:custGeom>
            <a:solidFill>
              <a:srgbClr val="3D3836"/>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微软雅黑" panose="020B0503020204020204" charset="-122"/>
                <a:cs typeface="+mn-cs"/>
              </a:endParaRPr>
            </a:p>
          </p:txBody>
        </p:sp>
      </p:grpSp>
      <p:grpSp>
        <p:nvGrpSpPr>
          <p:cNvPr id="31751" name="组合 52"/>
          <p:cNvGrpSpPr/>
          <p:nvPr/>
        </p:nvGrpSpPr>
        <p:grpSpPr>
          <a:xfrm>
            <a:off x="6726238" y="2422525"/>
            <a:ext cx="4578350" cy="652463"/>
            <a:chOff x="6725758" y="2422429"/>
            <a:chExt cx="4579551" cy="651773"/>
          </a:xfrm>
        </p:grpSpPr>
        <p:grpSp>
          <p:nvGrpSpPr>
            <p:cNvPr id="31760" name="组合 35"/>
            <p:cNvGrpSpPr/>
            <p:nvPr/>
          </p:nvGrpSpPr>
          <p:grpSpPr>
            <a:xfrm>
              <a:off x="6725758" y="2422429"/>
              <a:ext cx="4579551" cy="651773"/>
              <a:chOff x="1302901" y="2422429"/>
              <a:chExt cx="4579551" cy="651773"/>
            </a:xfrm>
          </p:grpSpPr>
          <p:sp>
            <p:nvSpPr>
              <p:cNvPr id="31762" name="矩形 36"/>
              <p:cNvSpPr/>
              <p:nvPr/>
            </p:nvSpPr>
            <p:spPr>
              <a:xfrm>
                <a:off x="1302901" y="2422429"/>
                <a:ext cx="682804"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1763" name="矩形 37"/>
              <p:cNvSpPr/>
              <p:nvPr/>
            </p:nvSpPr>
            <p:spPr>
              <a:xfrm>
                <a:off x="2157200" y="2422429"/>
                <a:ext cx="3514059"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1764" name="文本框 38"/>
              <p:cNvSpPr txBox="1"/>
              <p:nvPr/>
            </p:nvSpPr>
            <p:spPr>
              <a:xfrm>
                <a:off x="1328308" y="2487448"/>
                <a:ext cx="887645" cy="521735"/>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eaLnBrk="1" hangingPunct="1"/>
                <a:r>
                  <a:rPr lang="en-US" altLang="zh-CN" sz="2800" b="1" spc="300">
                    <a:solidFill>
                      <a:srgbClr val="084772"/>
                    </a:solidFill>
                    <a:latin typeface="微软雅黑" panose="020B0503020204020204" charset="-122"/>
                    <a:ea typeface="微软雅黑" panose="020B0503020204020204" charset="-122"/>
                  </a:rPr>
                  <a:t>03</a:t>
                </a:r>
                <a:endParaRPr lang="zh-CN" altLang="en-US" sz="2800" b="1">
                  <a:solidFill>
                    <a:srgbClr val="084772"/>
                  </a:solidFill>
                  <a:latin typeface="微软雅黑" panose="020B0503020204020204" charset="-122"/>
                  <a:ea typeface="微软雅黑" panose="020B0503020204020204" charset="-122"/>
                </a:endParaRPr>
              </a:p>
            </p:txBody>
          </p:sp>
          <p:sp>
            <p:nvSpPr>
              <p:cNvPr id="31765" name="文本框 39"/>
              <p:cNvSpPr txBox="1"/>
              <p:nvPr/>
            </p:nvSpPr>
            <p:spPr>
              <a:xfrm>
                <a:off x="3048021" y="2493791"/>
                <a:ext cx="2834431" cy="523321"/>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eaLnBrk="1" hangingPunct="1"/>
                <a:r>
                  <a:rPr lang="zh-CN" altLang="en-US" sz="2800" b="1" spc="300">
                    <a:solidFill>
                      <a:srgbClr val="084772"/>
                    </a:solidFill>
                    <a:latin typeface="微软雅黑" panose="020B0503020204020204" charset="-122"/>
                    <a:ea typeface="微软雅黑" panose="020B0503020204020204" charset="-122"/>
                  </a:rPr>
                  <a:t>现状与对策</a:t>
                </a:r>
                <a:endParaRPr lang="zh-CN" altLang="en-US" sz="2800" b="1">
                  <a:solidFill>
                    <a:srgbClr val="084772"/>
                  </a:solidFill>
                  <a:latin typeface="微软雅黑" panose="020B0503020204020204" charset="-122"/>
                  <a:ea typeface="微软雅黑" panose="020B0503020204020204" charset="-122"/>
                </a:endParaRPr>
              </a:p>
            </p:txBody>
          </p:sp>
          <p:cxnSp>
            <p:nvCxnSpPr>
              <p:cNvPr id="31766" name="直接连接符 41"/>
              <p:cNvCxnSpPr/>
              <p:nvPr/>
            </p:nvCxnSpPr>
            <p:spPr>
              <a:xfrm flipH="1">
                <a:off x="2973389" y="2422429"/>
                <a:ext cx="0" cy="651773"/>
              </a:xfrm>
              <a:prstGeom prst="line">
                <a:avLst/>
              </a:prstGeom>
              <a:noFill/>
              <a:ln w="15875">
                <a:solidFill>
                  <a:srgbClr val="084772"/>
                </a:solidFill>
                <a:prstDash val="sysDash"/>
                <a:miter lim="800000"/>
              </a:ln>
            </p:spPr>
          </p:cxnSp>
        </p:grpSp>
        <p:sp>
          <p:nvSpPr>
            <p:cNvPr id="31761" name="Freeform 889"/>
            <p:cNvSpPr>
              <a:spLocks noEditPoints="1"/>
            </p:cNvSpPr>
            <p:nvPr/>
          </p:nvSpPr>
          <p:spPr bwMode="auto">
            <a:xfrm>
              <a:off x="7776959" y="2487448"/>
              <a:ext cx="447792" cy="466231"/>
            </a:xfrm>
            <a:custGeom>
              <a:avLst/>
              <a:gdLst>
                <a:gd name="T0" fmla="*/ 178 w 178"/>
                <a:gd name="T1" fmla="*/ 180 h 185"/>
                <a:gd name="T2" fmla="*/ 5 w 178"/>
                <a:gd name="T3" fmla="*/ 185 h 185"/>
                <a:gd name="T4" fmla="*/ 0 w 178"/>
                <a:gd name="T5" fmla="*/ 180 h 185"/>
                <a:gd name="T6" fmla="*/ 173 w 178"/>
                <a:gd name="T7" fmla="*/ 175 h 185"/>
                <a:gd name="T8" fmla="*/ 6 w 178"/>
                <a:gd name="T9" fmla="*/ 162 h 185"/>
                <a:gd name="T10" fmla="*/ 11 w 178"/>
                <a:gd name="T11" fmla="*/ 167 h 185"/>
                <a:gd name="T12" fmla="*/ 172 w 178"/>
                <a:gd name="T13" fmla="*/ 162 h 185"/>
                <a:gd name="T14" fmla="*/ 167 w 178"/>
                <a:gd name="T15" fmla="*/ 157 h 185"/>
                <a:gd name="T16" fmla="*/ 6 w 178"/>
                <a:gd name="T17" fmla="*/ 162 h 185"/>
                <a:gd name="T18" fmla="*/ 8 w 178"/>
                <a:gd name="T19" fmla="*/ 50 h 185"/>
                <a:gd name="T20" fmla="*/ 91 w 178"/>
                <a:gd name="T21" fmla="*/ 1 h 185"/>
                <a:gd name="T22" fmla="*/ 174 w 178"/>
                <a:gd name="T23" fmla="*/ 57 h 185"/>
                <a:gd name="T24" fmla="*/ 9 w 178"/>
                <a:gd name="T25" fmla="*/ 61 h 185"/>
                <a:gd name="T26" fmla="*/ 77 w 178"/>
                <a:gd name="T27" fmla="*/ 34 h 185"/>
                <a:gd name="T28" fmla="*/ 101 w 178"/>
                <a:gd name="T29" fmla="*/ 34 h 185"/>
                <a:gd name="T30" fmla="*/ 77 w 178"/>
                <a:gd name="T31" fmla="*/ 34 h 185"/>
                <a:gd name="T32" fmla="*/ 19 w 178"/>
                <a:gd name="T33" fmla="*/ 141 h 185"/>
                <a:gd name="T34" fmla="*/ 25 w 178"/>
                <a:gd name="T35" fmla="*/ 147 h 185"/>
                <a:gd name="T36" fmla="*/ 54 w 178"/>
                <a:gd name="T37" fmla="*/ 142 h 185"/>
                <a:gd name="T38" fmla="*/ 49 w 178"/>
                <a:gd name="T39" fmla="*/ 137 h 185"/>
                <a:gd name="T40" fmla="*/ 47 w 178"/>
                <a:gd name="T41" fmla="*/ 80 h 185"/>
                <a:gd name="T42" fmla="*/ 54 w 178"/>
                <a:gd name="T43" fmla="*/ 76 h 185"/>
                <a:gd name="T44" fmla="*/ 50 w 178"/>
                <a:gd name="T45" fmla="*/ 70 h 185"/>
                <a:gd name="T46" fmla="*/ 19 w 178"/>
                <a:gd name="T47" fmla="*/ 75 h 185"/>
                <a:gd name="T48" fmla="*/ 24 w 178"/>
                <a:gd name="T49" fmla="*/ 80 h 185"/>
                <a:gd name="T50" fmla="*/ 25 w 178"/>
                <a:gd name="T51" fmla="*/ 137 h 185"/>
                <a:gd name="T52" fmla="*/ 77 w 178"/>
                <a:gd name="T53" fmla="*/ 137 h 185"/>
                <a:gd name="T54" fmla="*/ 72 w 178"/>
                <a:gd name="T55" fmla="*/ 142 h 185"/>
                <a:gd name="T56" fmla="*/ 101 w 178"/>
                <a:gd name="T57" fmla="*/ 147 h 185"/>
                <a:gd name="T58" fmla="*/ 106 w 178"/>
                <a:gd name="T59" fmla="*/ 141 h 185"/>
                <a:gd name="T60" fmla="*/ 100 w 178"/>
                <a:gd name="T61" fmla="*/ 137 h 185"/>
                <a:gd name="T62" fmla="*/ 101 w 178"/>
                <a:gd name="T63" fmla="*/ 80 h 185"/>
                <a:gd name="T64" fmla="*/ 106 w 178"/>
                <a:gd name="T65" fmla="*/ 75 h 185"/>
                <a:gd name="T66" fmla="*/ 78 w 178"/>
                <a:gd name="T67" fmla="*/ 70 h 185"/>
                <a:gd name="T68" fmla="*/ 72 w 178"/>
                <a:gd name="T69" fmla="*/ 76 h 185"/>
                <a:gd name="T70" fmla="*/ 78 w 178"/>
                <a:gd name="T71" fmla="*/ 80 h 185"/>
                <a:gd name="T72" fmla="*/ 77 w 178"/>
                <a:gd name="T73" fmla="*/ 137 h 185"/>
                <a:gd name="T74" fmla="*/ 124 w 178"/>
                <a:gd name="T75" fmla="*/ 141 h 185"/>
                <a:gd name="T76" fmla="*/ 130 w 178"/>
                <a:gd name="T77" fmla="*/ 147 h 185"/>
                <a:gd name="T78" fmla="*/ 159 w 178"/>
                <a:gd name="T79" fmla="*/ 142 h 185"/>
                <a:gd name="T80" fmla="*/ 154 w 178"/>
                <a:gd name="T81" fmla="*/ 137 h 185"/>
                <a:gd name="T82" fmla="*/ 152 w 178"/>
                <a:gd name="T83" fmla="*/ 80 h 185"/>
                <a:gd name="T84" fmla="*/ 159 w 178"/>
                <a:gd name="T85" fmla="*/ 76 h 185"/>
                <a:gd name="T86" fmla="*/ 155 w 178"/>
                <a:gd name="T87" fmla="*/ 70 h 185"/>
                <a:gd name="T88" fmla="*/ 124 w 178"/>
                <a:gd name="T89" fmla="*/ 75 h 185"/>
                <a:gd name="T90" fmla="*/ 129 w 178"/>
                <a:gd name="T91" fmla="*/ 80 h 185"/>
                <a:gd name="T92" fmla="*/ 130 w 178"/>
                <a:gd name="T93" fmla="*/ 13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85">
                  <a:moveTo>
                    <a:pt x="178" y="180"/>
                  </a:moveTo>
                  <a:cubicBezTo>
                    <a:pt x="178" y="180"/>
                    <a:pt x="178" y="180"/>
                    <a:pt x="178" y="180"/>
                  </a:cubicBezTo>
                  <a:cubicBezTo>
                    <a:pt x="178" y="183"/>
                    <a:pt x="176" y="185"/>
                    <a:pt x="173" y="185"/>
                  </a:cubicBezTo>
                  <a:cubicBezTo>
                    <a:pt x="5" y="185"/>
                    <a:pt x="5" y="185"/>
                    <a:pt x="5" y="185"/>
                  </a:cubicBezTo>
                  <a:cubicBezTo>
                    <a:pt x="2" y="185"/>
                    <a:pt x="0" y="183"/>
                    <a:pt x="0" y="180"/>
                  </a:cubicBezTo>
                  <a:cubicBezTo>
                    <a:pt x="0" y="180"/>
                    <a:pt x="0" y="180"/>
                    <a:pt x="0" y="180"/>
                  </a:cubicBezTo>
                  <a:cubicBezTo>
                    <a:pt x="0" y="177"/>
                    <a:pt x="2" y="175"/>
                    <a:pt x="5" y="175"/>
                  </a:cubicBezTo>
                  <a:cubicBezTo>
                    <a:pt x="173" y="175"/>
                    <a:pt x="173" y="175"/>
                    <a:pt x="173" y="175"/>
                  </a:cubicBezTo>
                  <a:cubicBezTo>
                    <a:pt x="176" y="175"/>
                    <a:pt x="178" y="177"/>
                    <a:pt x="178" y="180"/>
                  </a:cubicBezTo>
                  <a:close/>
                  <a:moveTo>
                    <a:pt x="6" y="162"/>
                  </a:moveTo>
                  <a:cubicBezTo>
                    <a:pt x="6" y="162"/>
                    <a:pt x="6" y="162"/>
                    <a:pt x="6" y="162"/>
                  </a:cubicBezTo>
                  <a:cubicBezTo>
                    <a:pt x="6" y="165"/>
                    <a:pt x="9" y="167"/>
                    <a:pt x="11" y="167"/>
                  </a:cubicBezTo>
                  <a:cubicBezTo>
                    <a:pt x="167" y="167"/>
                    <a:pt x="167" y="167"/>
                    <a:pt x="167" y="167"/>
                  </a:cubicBezTo>
                  <a:cubicBezTo>
                    <a:pt x="169" y="167"/>
                    <a:pt x="172" y="165"/>
                    <a:pt x="172" y="162"/>
                  </a:cubicBezTo>
                  <a:cubicBezTo>
                    <a:pt x="172" y="162"/>
                    <a:pt x="172" y="162"/>
                    <a:pt x="172" y="162"/>
                  </a:cubicBezTo>
                  <a:cubicBezTo>
                    <a:pt x="172" y="159"/>
                    <a:pt x="169" y="157"/>
                    <a:pt x="167" y="157"/>
                  </a:cubicBezTo>
                  <a:cubicBezTo>
                    <a:pt x="11" y="157"/>
                    <a:pt x="11" y="157"/>
                    <a:pt x="11" y="157"/>
                  </a:cubicBezTo>
                  <a:cubicBezTo>
                    <a:pt x="9" y="157"/>
                    <a:pt x="6" y="159"/>
                    <a:pt x="6" y="162"/>
                  </a:cubicBezTo>
                  <a:close/>
                  <a:moveTo>
                    <a:pt x="4" y="57"/>
                  </a:moveTo>
                  <a:cubicBezTo>
                    <a:pt x="4" y="54"/>
                    <a:pt x="3" y="52"/>
                    <a:pt x="8" y="50"/>
                  </a:cubicBezTo>
                  <a:cubicBezTo>
                    <a:pt x="12" y="47"/>
                    <a:pt x="87" y="1"/>
                    <a:pt x="87" y="1"/>
                  </a:cubicBezTo>
                  <a:cubicBezTo>
                    <a:pt x="88" y="0"/>
                    <a:pt x="90" y="0"/>
                    <a:pt x="91" y="1"/>
                  </a:cubicBezTo>
                  <a:cubicBezTo>
                    <a:pt x="91" y="1"/>
                    <a:pt x="167" y="47"/>
                    <a:pt x="170" y="50"/>
                  </a:cubicBezTo>
                  <a:cubicBezTo>
                    <a:pt x="174" y="52"/>
                    <a:pt x="174" y="54"/>
                    <a:pt x="174" y="57"/>
                  </a:cubicBezTo>
                  <a:cubicBezTo>
                    <a:pt x="174" y="59"/>
                    <a:pt x="171" y="61"/>
                    <a:pt x="169" y="61"/>
                  </a:cubicBezTo>
                  <a:cubicBezTo>
                    <a:pt x="9" y="61"/>
                    <a:pt x="9" y="61"/>
                    <a:pt x="9" y="61"/>
                  </a:cubicBezTo>
                  <a:cubicBezTo>
                    <a:pt x="7" y="61"/>
                    <a:pt x="4" y="59"/>
                    <a:pt x="4" y="57"/>
                  </a:cubicBezTo>
                  <a:close/>
                  <a:moveTo>
                    <a:pt x="77" y="34"/>
                  </a:moveTo>
                  <a:cubicBezTo>
                    <a:pt x="77" y="40"/>
                    <a:pt x="83" y="45"/>
                    <a:pt x="89" y="45"/>
                  </a:cubicBezTo>
                  <a:cubicBezTo>
                    <a:pt x="95" y="45"/>
                    <a:pt x="101" y="40"/>
                    <a:pt x="101" y="34"/>
                  </a:cubicBezTo>
                  <a:cubicBezTo>
                    <a:pt x="101" y="27"/>
                    <a:pt x="95" y="22"/>
                    <a:pt x="89" y="22"/>
                  </a:cubicBezTo>
                  <a:cubicBezTo>
                    <a:pt x="83" y="22"/>
                    <a:pt x="77" y="27"/>
                    <a:pt x="77" y="34"/>
                  </a:cubicBezTo>
                  <a:close/>
                  <a:moveTo>
                    <a:pt x="24" y="137"/>
                  </a:moveTo>
                  <a:cubicBezTo>
                    <a:pt x="21" y="137"/>
                    <a:pt x="19" y="139"/>
                    <a:pt x="19" y="141"/>
                  </a:cubicBezTo>
                  <a:cubicBezTo>
                    <a:pt x="19" y="142"/>
                    <a:pt x="19" y="142"/>
                    <a:pt x="19" y="142"/>
                  </a:cubicBezTo>
                  <a:cubicBezTo>
                    <a:pt x="19" y="144"/>
                    <a:pt x="22" y="147"/>
                    <a:pt x="25" y="147"/>
                  </a:cubicBezTo>
                  <a:cubicBezTo>
                    <a:pt x="49" y="147"/>
                    <a:pt x="49" y="147"/>
                    <a:pt x="49" y="147"/>
                  </a:cubicBezTo>
                  <a:cubicBezTo>
                    <a:pt x="52" y="147"/>
                    <a:pt x="54" y="144"/>
                    <a:pt x="54" y="142"/>
                  </a:cubicBezTo>
                  <a:cubicBezTo>
                    <a:pt x="54" y="141"/>
                    <a:pt x="54" y="141"/>
                    <a:pt x="54" y="141"/>
                  </a:cubicBezTo>
                  <a:cubicBezTo>
                    <a:pt x="54" y="139"/>
                    <a:pt x="52" y="137"/>
                    <a:pt x="49" y="137"/>
                  </a:cubicBezTo>
                  <a:cubicBezTo>
                    <a:pt x="47" y="137"/>
                    <a:pt x="47" y="137"/>
                    <a:pt x="47" y="137"/>
                  </a:cubicBezTo>
                  <a:cubicBezTo>
                    <a:pt x="47" y="80"/>
                    <a:pt x="47" y="80"/>
                    <a:pt x="47" y="80"/>
                  </a:cubicBezTo>
                  <a:cubicBezTo>
                    <a:pt x="49" y="80"/>
                    <a:pt x="49" y="80"/>
                    <a:pt x="49" y="80"/>
                  </a:cubicBezTo>
                  <a:cubicBezTo>
                    <a:pt x="52" y="80"/>
                    <a:pt x="54" y="78"/>
                    <a:pt x="54" y="76"/>
                  </a:cubicBezTo>
                  <a:cubicBezTo>
                    <a:pt x="54" y="75"/>
                    <a:pt x="54" y="75"/>
                    <a:pt x="54" y="75"/>
                  </a:cubicBezTo>
                  <a:cubicBezTo>
                    <a:pt x="54" y="73"/>
                    <a:pt x="52" y="70"/>
                    <a:pt x="50" y="70"/>
                  </a:cubicBezTo>
                  <a:cubicBezTo>
                    <a:pt x="25" y="70"/>
                    <a:pt x="25" y="70"/>
                    <a:pt x="25" y="70"/>
                  </a:cubicBezTo>
                  <a:cubicBezTo>
                    <a:pt x="21" y="70"/>
                    <a:pt x="19" y="73"/>
                    <a:pt x="19" y="75"/>
                  </a:cubicBezTo>
                  <a:cubicBezTo>
                    <a:pt x="19" y="76"/>
                    <a:pt x="19" y="76"/>
                    <a:pt x="19" y="76"/>
                  </a:cubicBezTo>
                  <a:cubicBezTo>
                    <a:pt x="19" y="78"/>
                    <a:pt x="21" y="80"/>
                    <a:pt x="24" y="80"/>
                  </a:cubicBezTo>
                  <a:cubicBezTo>
                    <a:pt x="25" y="80"/>
                    <a:pt x="25" y="80"/>
                    <a:pt x="25" y="80"/>
                  </a:cubicBezTo>
                  <a:cubicBezTo>
                    <a:pt x="25" y="137"/>
                    <a:pt x="25" y="137"/>
                    <a:pt x="25" y="137"/>
                  </a:cubicBezTo>
                  <a:lnTo>
                    <a:pt x="24" y="137"/>
                  </a:lnTo>
                  <a:close/>
                  <a:moveTo>
                    <a:pt x="77" y="137"/>
                  </a:moveTo>
                  <a:cubicBezTo>
                    <a:pt x="74" y="137"/>
                    <a:pt x="72" y="139"/>
                    <a:pt x="72" y="141"/>
                  </a:cubicBezTo>
                  <a:cubicBezTo>
                    <a:pt x="72" y="142"/>
                    <a:pt x="72" y="142"/>
                    <a:pt x="72" y="142"/>
                  </a:cubicBezTo>
                  <a:cubicBezTo>
                    <a:pt x="72" y="144"/>
                    <a:pt x="75" y="147"/>
                    <a:pt x="78" y="147"/>
                  </a:cubicBezTo>
                  <a:cubicBezTo>
                    <a:pt x="101" y="147"/>
                    <a:pt x="101" y="147"/>
                    <a:pt x="101" y="147"/>
                  </a:cubicBezTo>
                  <a:cubicBezTo>
                    <a:pt x="104" y="147"/>
                    <a:pt x="106" y="144"/>
                    <a:pt x="106" y="142"/>
                  </a:cubicBezTo>
                  <a:cubicBezTo>
                    <a:pt x="106" y="141"/>
                    <a:pt x="106" y="141"/>
                    <a:pt x="106" y="141"/>
                  </a:cubicBezTo>
                  <a:cubicBezTo>
                    <a:pt x="106" y="139"/>
                    <a:pt x="104" y="137"/>
                    <a:pt x="101" y="137"/>
                  </a:cubicBezTo>
                  <a:cubicBezTo>
                    <a:pt x="100" y="137"/>
                    <a:pt x="100" y="137"/>
                    <a:pt x="100" y="137"/>
                  </a:cubicBezTo>
                  <a:cubicBezTo>
                    <a:pt x="100" y="80"/>
                    <a:pt x="100" y="80"/>
                    <a:pt x="100" y="80"/>
                  </a:cubicBezTo>
                  <a:cubicBezTo>
                    <a:pt x="101" y="80"/>
                    <a:pt x="101" y="80"/>
                    <a:pt x="101" y="80"/>
                  </a:cubicBezTo>
                  <a:cubicBezTo>
                    <a:pt x="104" y="80"/>
                    <a:pt x="106" y="78"/>
                    <a:pt x="106" y="76"/>
                  </a:cubicBezTo>
                  <a:cubicBezTo>
                    <a:pt x="106" y="75"/>
                    <a:pt x="106" y="75"/>
                    <a:pt x="106" y="75"/>
                  </a:cubicBezTo>
                  <a:cubicBezTo>
                    <a:pt x="106" y="73"/>
                    <a:pt x="104" y="70"/>
                    <a:pt x="102" y="70"/>
                  </a:cubicBezTo>
                  <a:cubicBezTo>
                    <a:pt x="78" y="70"/>
                    <a:pt x="78" y="70"/>
                    <a:pt x="78" y="70"/>
                  </a:cubicBezTo>
                  <a:cubicBezTo>
                    <a:pt x="74" y="70"/>
                    <a:pt x="72" y="73"/>
                    <a:pt x="72" y="75"/>
                  </a:cubicBezTo>
                  <a:cubicBezTo>
                    <a:pt x="72" y="76"/>
                    <a:pt x="72" y="76"/>
                    <a:pt x="72" y="76"/>
                  </a:cubicBezTo>
                  <a:cubicBezTo>
                    <a:pt x="72" y="78"/>
                    <a:pt x="74" y="80"/>
                    <a:pt x="77" y="80"/>
                  </a:cubicBezTo>
                  <a:cubicBezTo>
                    <a:pt x="78" y="80"/>
                    <a:pt x="78" y="80"/>
                    <a:pt x="78" y="80"/>
                  </a:cubicBezTo>
                  <a:cubicBezTo>
                    <a:pt x="78" y="137"/>
                    <a:pt x="78" y="137"/>
                    <a:pt x="78" y="137"/>
                  </a:cubicBezTo>
                  <a:lnTo>
                    <a:pt x="77" y="137"/>
                  </a:lnTo>
                  <a:close/>
                  <a:moveTo>
                    <a:pt x="129" y="137"/>
                  </a:moveTo>
                  <a:cubicBezTo>
                    <a:pt x="126" y="137"/>
                    <a:pt x="124" y="139"/>
                    <a:pt x="124" y="141"/>
                  </a:cubicBezTo>
                  <a:cubicBezTo>
                    <a:pt x="124" y="142"/>
                    <a:pt x="124" y="142"/>
                    <a:pt x="124" y="142"/>
                  </a:cubicBezTo>
                  <a:cubicBezTo>
                    <a:pt x="124" y="144"/>
                    <a:pt x="127" y="147"/>
                    <a:pt x="130" y="147"/>
                  </a:cubicBezTo>
                  <a:cubicBezTo>
                    <a:pt x="154" y="147"/>
                    <a:pt x="154" y="147"/>
                    <a:pt x="154" y="147"/>
                  </a:cubicBezTo>
                  <a:cubicBezTo>
                    <a:pt x="157" y="147"/>
                    <a:pt x="159" y="144"/>
                    <a:pt x="159" y="142"/>
                  </a:cubicBezTo>
                  <a:cubicBezTo>
                    <a:pt x="159" y="141"/>
                    <a:pt x="159" y="141"/>
                    <a:pt x="159" y="141"/>
                  </a:cubicBezTo>
                  <a:cubicBezTo>
                    <a:pt x="159" y="139"/>
                    <a:pt x="157" y="137"/>
                    <a:pt x="154" y="137"/>
                  </a:cubicBezTo>
                  <a:cubicBezTo>
                    <a:pt x="152" y="137"/>
                    <a:pt x="152" y="137"/>
                    <a:pt x="152" y="137"/>
                  </a:cubicBezTo>
                  <a:cubicBezTo>
                    <a:pt x="152" y="80"/>
                    <a:pt x="152" y="80"/>
                    <a:pt x="152" y="80"/>
                  </a:cubicBezTo>
                  <a:cubicBezTo>
                    <a:pt x="154" y="80"/>
                    <a:pt x="154" y="80"/>
                    <a:pt x="154" y="80"/>
                  </a:cubicBezTo>
                  <a:cubicBezTo>
                    <a:pt x="157" y="80"/>
                    <a:pt x="159" y="78"/>
                    <a:pt x="159" y="76"/>
                  </a:cubicBezTo>
                  <a:cubicBezTo>
                    <a:pt x="159" y="75"/>
                    <a:pt x="159" y="75"/>
                    <a:pt x="159" y="75"/>
                  </a:cubicBezTo>
                  <a:cubicBezTo>
                    <a:pt x="159" y="73"/>
                    <a:pt x="157" y="70"/>
                    <a:pt x="155" y="70"/>
                  </a:cubicBezTo>
                  <a:cubicBezTo>
                    <a:pt x="130" y="70"/>
                    <a:pt x="130" y="70"/>
                    <a:pt x="130" y="70"/>
                  </a:cubicBezTo>
                  <a:cubicBezTo>
                    <a:pt x="126" y="70"/>
                    <a:pt x="124" y="73"/>
                    <a:pt x="124" y="75"/>
                  </a:cubicBezTo>
                  <a:cubicBezTo>
                    <a:pt x="124" y="76"/>
                    <a:pt x="124" y="76"/>
                    <a:pt x="124" y="76"/>
                  </a:cubicBezTo>
                  <a:cubicBezTo>
                    <a:pt x="124" y="78"/>
                    <a:pt x="126" y="80"/>
                    <a:pt x="129" y="80"/>
                  </a:cubicBezTo>
                  <a:cubicBezTo>
                    <a:pt x="130" y="80"/>
                    <a:pt x="130" y="80"/>
                    <a:pt x="130" y="80"/>
                  </a:cubicBezTo>
                  <a:cubicBezTo>
                    <a:pt x="130" y="137"/>
                    <a:pt x="130" y="137"/>
                    <a:pt x="130" y="137"/>
                  </a:cubicBezTo>
                  <a:lnTo>
                    <a:pt x="129" y="137"/>
                  </a:lnTo>
                  <a:close/>
                </a:path>
              </a:pathLst>
            </a:custGeom>
            <a:solidFill>
              <a:srgbClr val="3D3836"/>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微软雅黑" panose="020B0503020204020204" charset="-122"/>
                <a:cs typeface="+mn-cs"/>
              </a:endParaRPr>
            </a:p>
          </p:txBody>
        </p:sp>
      </p:grpSp>
      <p:grpSp>
        <p:nvGrpSpPr>
          <p:cNvPr id="31752" name="组合 54"/>
          <p:cNvGrpSpPr/>
          <p:nvPr/>
        </p:nvGrpSpPr>
        <p:grpSpPr>
          <a:xfrm>
            <a:off x="6726238" y="3676650"/>
            <a:ext cx="4578350" cy="650875"/>
            <a:chOff x="6725758" y="3676252"/>
            <a:chExt cx="4579551" cy="651773"/>
          </a:xfrm>
        </p:grpSpPr>
        <p:grpSp>
          <p:nvGrpSpPr>
            <p:cNvPr id="31753" name="组合 42"/>
            <p:cNvGrpSpPr/>
            <p:nvPr/>
          </p:nvGrpSpPr>
          <p:grpSpPr>
            <a:xfrm>
              <a:off x="6725758" y="3676252"/>
              <a:ext cx="4579551" cy="651773"/>
              <a:chOff x="1302901" y="2422429"/>
              <a:chExt cx="4579551" cy="651773"/>
            </a:xfrm>
          </p:grpSpPr>
          <p:sp>
            <p:nvSpPr>
              <p:cNvPr id="31755" name="矩形 43"/>
              <p:cNvSpPr/>
              <p:nvPr/>
            </p:nvSpPr>
            <p:spPr>
              <a:xfrm>
                <a:off x="1302901" y="2422429"/>
                <a:ext cx="682804"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1756" name="矩形 44"/>
              <p:cNvSpPr/>
              <p:nvPr/>
            </p:nvSpPr>
            <p:spPr>
              <a:xfrm>
                <a:off x="2157200" y="2422429"/>
                <a:ext cx="3514059"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1757" name="文本框 45"/>
              <p:cNvSpPr txBox="1"/>
              <p:nvPr/>
            </p:nvSpPr>
            <p:spPr>
              <a:xfrm>
                <a:off x="1328308" y="2486017"/>
                <a:ext cx="887645" cy="524598"/>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eaLnBrk="1" hangingPunct="1"/>
                <a:r>
                  <a:rPr lang="en-US" altLang="zh-CN" sz="2800" b="1" spc="300">
                    <a:solidFill>
                      <a:srgbClr val="084772"/>
                    </a:solidFill>
                    <a:latin typeface="微软雅黑" panose="020B0503020204020204" charset="-122"/>
                    <a:ea typeface="微软雅黑" panose="020B0503020204020204" charset="-122"/>
                  </a:rPr>
                  <a:t>04</a:t>
                </a:r>
                <a:endParaRPr lang="zh-CN" altLang="en-US" sz="2800" b="1">
                  <a:solidFill>
                    <a:srgbClr val="084772"/>
                  </a:solidFill>
                  <a:latin typeface="微软雅黑" panose="020B0503020204020204" charset="-122"/>
                  <a:ea typeface="微软雅黑" panose="020B0503020204020204" charset="-122"/>
                </a:endParaRPr>
              </a:p>
            </p:txBody>
          </p:sp>
          <p:sp>
            <p:nvSpPr>
              <p:cNvPr id="31758" name="文本框 46"/>
              <p:cNvSpPr txBox="1"/>
              <p:nvPr/>
            </p:nvSpPr>
            <p:spPr>
              <a:xfrm>
                <a:off x="3048021" y="2493966"/>
                <a:ext cx="2834431" cy="523008"/>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eaLnBrk="1" hangingPunct="1"/>
                <a:r>
                  <a:rPr lang="zh-CN" altLang="en-US" sz="2800" b="1" spc="300">
                    <a:solidFill>
                      <a:srgbClr val="084772"/>
                    </a:solidFill>
                    <a:latin typeface="微软雅黑" panose="020B0503020204020204" charset="-122"/>
                    <a:ea typeface="微软雅黑" panose="020B0503020204020204" charset="-122"/>
                  </a:rPr>
                  <a:t>真题再现</a:t>
                </a:r>
                <a:endParaRPr lang="zh-CN" altLang="en-US" sz="2800" b="1">
                  <a:solidFill>
                    <a:srgbClr val="084772"/>
                  </a:solidFill>
                  <a:latin typeface="微软雅黑" panose="020B0503020204020204" charset="-122"/>
                  <a:ea typeface="微软雅黑" panose="020B0503020204020204" charset="-122"/>
                </a:endParaRPr>
              </a:p>
            </p:txBody>
          </p:sp>
          <p:cxnSp>
            <p:nvCxnSpPr>
              <p:cNvPr id="31759" name="直接连接符 48"/>
              <p:cNvCxnSpPr/>
              <p:nvPr/>
            </p:nvCxnSpPr>
            <p:spPr>
              <a:xfrm flipH="1">
                <a:off x="2973389" y="2422429"/>
                <a:ext cx="0" cy="651773"/>
              </a:xfrm>
              <a:prstGeom prst="line">
                <a:avLst/>
              </a:prstGeom>
              <a:noFill/>
              <a:ln w="15875">
                <a:solidFill>
                  <a:srgbClr val="084772"/>
                </a:solidFill>
                <a:prstDash val="sysDash"/>
                <a:miter lim="800000"/>
              </a:ln>
            </p:spPr>
          </p:cxnSp>
        </p:grpSp>
        <p:sp>
          <p:nvSpPr>
            <p:cNvPr id="31754" name="Freeform 877"/>
            <p:cNvSpPr>
              <a:spLocks noEditPoints="1"/>
            </p:cNvSpPr>
            <p:nvPr/>
          </p:nvSpPr>
          <p:spPr bwMode="auto">
            <a:xfrm>
              <a:off x="7846827" y="3784351"/>
              <a:ext cx="338226" cy="392654"/>
            </a:xfrm>
            <a:custGeom>
              <a:avLst/>
              <a:gdLst>
                <a:gd name="T0" fmla="*/ 50 w 220"/>
                <a:gd name="T1" fmla="*/ 16 h 256"/>
                <a:gd name="T2" fmla="*/ 166 w 220"/>
                <a:gd name="T3" fmla="*/ 15 h 256"/>
                <a:gd name="T4" fmla="*/ 190 w 220"/>
                <a:gd name="T5" fmla="*/ 54 h 256"/>
                <a:gd name="T6" fmla="*/ 210 w 220"/>
                <a:gd name="T7" fmla="*/ 167 h 256"/>
                <a:gd name="T8" fmla="*/ 152 w 220"/>
                <a:gd name="T9" fmla="*/ 215 h 256"/>
                <a:gd name="T10" fmla="*/ 209 w 220"/>
                <a:gd name="T11" fmla="*/ 236 h 256"/>
                <a:gd name="T12" fmla="*/ 132 w 220"/>
                <a:gd name="T13" fmla="*/ 256 h 256"/>
                <a:gd name="T14" fmla="*/ 11 w 220"/>
                <a:gd name="T15" fmla="*/ 249 h 256"/>
                <a:gd name="T16" fmla="*/ 64 w 220"/>
                <a:gd name="T17" fmla="*/ 236 h 256"/>
                <a:gd name="T18" fmla="*/ 60 w 220"/>
                <a:gd name="T19" fmla="*/ 233 h 256"/>
                <a:gd name="T20" fmla="*/ 14 w 220"/>
                <a:gd name="T21" fmla="*/ 109 h 256"/>
                <a:gd name="T22" fmla="*/ 24 w 220"/>
                <a:gd name="T23" fmla="*/ 0 h 256"/>
                <a:gd name="T24" fmla="*/ 35 w 220"/>
                <a:gd name="T25" fmla="*/ 43 h 256"/>
                <a:gd name="T26" fmla="*/ 106 w 220"/>
                <a:gd name="T27" fmla="*/ 86 h 256"/>
                <a:gd name="T28" fmla="*/ 134 w 220"/>
                <a:gd name="T29" fmla="*/ 39 h 256"/>
                <a:gd name="T30" fmla="*/ 192 w 220"/>
                <a:gd name="T31" fmla="*/ 24 h 256"/>
                <a:gd name="T32" fmla="*/ 28 w 220"/>
                <a:gd name="T33" fmla="*/ 23 h 256"/>
                <a:gd name="T34" fmla="*/ 41 w 220"/>
                <a:gd name="T35" fmla="*/ 89 h 256"/>
                <a:gd name="T36" fmla="*/ 56 w 220"/>
                <a:gd name="T37" fmla="*/ 48 h 256"/>
                <a:gd name="T38" fmla="*/ 133 w 220"/>
                <a:gd name="T39" fmla="*/ 94 h 256"/>
                <a:gd name="T40" fmla="*/ 142 w 220"/>
                <a:gd name="T41" fmla="*/ 49 h 256"/>
                <a:gd name="T42" fmla="*/ 110 w 220"/>
                <a:gd name="T43" fmla="*/ 117 h 256"/>
                <a:gd name="T44" fmla="*/ 109 w 220"/>
                <a:gd name="T45" fmla="*/ 97 h 256"/>
                <a:gd name="T46" fmla="*/ 156 w 220"/>
                <a:gd name="T47" fmla="*/ 114 h 256"/>
                <a:gd name="T48" fmla="*/ 75 w 220"/>
                <a:gd name="T49" fmla="*/ 115 h 256"/>
                <a:gd name="T50" fmla="*/ 39 w 220"/>
                <a:gd name="T51" fmla="*/ 116 h 256"/>
                <a:gd name="T52" fmla="*/ 77 w 220"/>
                <a:gd name="T53" fmla="*/ 213 h 256"/>
                <a:gd name="T54" fmla="*/ 152 w 220"/>
                <a:gd name="T55" fmla="*/ 197 h 256"/>
                <a:gd name="T56" fmla="*/ 190 w 220"/>
                <a:gd name="T57" fmla="*/ 96 h 256"/>
                <a:gd name="T58" fmla="*/ 19 w 220"/>
                <a:gd name="T59" fmla="*/ 159 h 256"/>
                <a:gd name="T60" fmla="*/ 30 w 220"/>
                <a:gd name="T61" fmla="*/ 168 h 256"/>
                <a:gd name="T62" fmla="*/ 19 w 220"/>
                <a:gd name="T63" fmla="*/ 159 h 256"/>
                <a:gd name="T64" fmla="*/ 168 w 220"/>
                <a:gd name="T65" fmla="*/ 217 h 256"/>
                <a:gd name="T66" fmla="*/ 197 w 220"/>
                <a:gd name="T67" fmla="*/ 121 h 256"/>
                <a:gd name="T68" fmla="*/ 81 w 220"/>
                <a:gd name="T69" fmla="*/ 226 h 256"/>
                <a:gd name="T70" fmla="*/ 89 w 220"/>
                <a:gd name="T71" fmla="*/ 244 h 256"/>
                <a:gd name="T72" fmla="*/ 81 w 220"/>
                <a:gd name="T73" fmla="*/ 226 h 256"/>
                <a:gd name="T74" fmla="*/ 132 w 220"/>
                <a:gd name="T75" fmla="*/ 244 h 256"/>
                <a:gd name="T76" fmla="*/ 118 w 220"/>
                <a:gd name="T77" fmla="*/ 231 h 256"/>
                <a:gd name="T78" fmla="*/ 65 w 220"/>
                <a:gd name="T79" fmla="*/ 73 h 256"/>
                <a:gd name="T80" fmla="*/ 57 w 220"/>
                <a:gd name="T81" fmla="*/ 87 h 256"/>
                <a:gd name="T82" fmla="*/ 62 w 220"/>
                <a:gd name="T83" fmla="*/ 57 h 256"/>
                <a:gd name="T84" fmla="*/ 152 w 220"/>
                <a:gd name="T85" fmla="*/ 73 h 256"/>
                <a:gd name="T86" fmla="*/ 152 w 220"/>
                <a:gd name="T87" fmla="*/ 90 h 256"/>
                <a:gd name="T88" fmla="*/ 153 w 220"/>
                <a:gd name="T89" fmla="*/ 57 h 256"/>
                <a:gd name="T90" fmla="*/ 104 w 220"/>
                <a:gd name="T91" fmla="*/ 171 h 256"/>
                <a:gd name="T92" fmla="*/ 116 w 220"/>
                <a:gd name="T93" fmla="*/ 161 h 256"/>
                <a:gd name="T94" fmla="*/ 116 w 220"/>
                <a:gd name="T95" fmla="*/ 161 h 256"/>
                <a:gd name="T96" fmla="*/ 80 w 220"/>
                <a:gd name="T97" fmla="*/ 177 h 256"/>
                <a:gd name="T98" fmla="*/ 135 w 220"/>
                <a:gd name="T99" fmla="*/ 166 h 256"/>
                <a:gd name="T100" fmla="*/ 135 w 220"/>
                <a:gd name="T101" fmla="*/ 166 h 256"/>
                <a:gd name="T102" fmla="*/ 85 w 220"/>
                <a:gd name="T103" fmla="*/ 193 h 256"/>
                <a:gd name="T104" fmla="*/ 104 w 220"/>
                <a:gd name="T105" fmla="*/ 178 h 256"/>
                <a:gd name="T106" fmla="*/ 104 w 220"/>
                <a:gd name="T107" fmla="*/ 178 h 256"/>
                <a:gd name="T108" fmla="*/ 133 w 220"/>
                <a:gd name="T109" fmla="*/ 192 h 256"/>
                <a:gd name="T110" fmla="*/ 99 w 220"/>
                <a:gd name="T111" fmla="*/ 194 h 256"/>
                <a:gd name="T112" fmla="*/ 99 w 220"/>
                <a:gd name="T113" fmla="*/ 194 h 256"/>
                <a:gd name="T114" fmla="*/ 123 w 220"/>
                <a:gd name="T115" fmla="*/ 20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0" h="256">
                  <a:moveTo>
                    <a:pt x="24" y="0"/>
                  </a:moveTo>
                  <a:cubicBezTo>
                    <a:pt x="33" y="5"/>
                    <a:pt x="39" y="14"/>
                    <a:pt x="50" y="16"/>
                  </a:cubicBezTo>
                  <a:cubicBezTo>
                    <a:pt x="70" y="15"/>
                    <a:pt x="88" y="3"/>
                    <a:pt x="108" y="3"/>
                  </a:cubicBezTo>
                  <a:cubicBezTo>
                    <a:pt x="128" y="2"/>
                    <a:pt x="146" y="13"/>
                    <a:pt x="166" y="15"/>
                  </a:cubicBezTo>
                  <a:cubicBezTo>
                    <a:pt x="177" y="17"/>
                    <a:pt x="185" y="6"/>
                    <a:pt x="193" y="0"/>
                  </a:cubicBezTo>
                  <a:cubicBezTo>
                    <a:pt x="207" y="16"/>
                    <a:pt x="204" y="40"/>
                    <a:pt x="190" y="54"/>
                  </a:cubicBezTo>
                  <a:cubicBezTo>
                    <a:pt x="196" y="72"/>
                    <a:pt x="202" y="90"/>
                    <a:pt x="203" y="108"/>
                  </a:cubicBezTo>
                  <a:cubicBezTo>
                    <a:pt x="220" y="123"/>
                    <a:pt x="216" y="148"/>
                    <a:pt x="210" y="167"/>
                  </a:cubicBezTo>
                  <a:cubicBezTo>
                    <a:pt x="202" y="192"/>
                    <a:pt x="188" y="217"/>
                    <a:pt x="165" y="231"/>
                  </a:cubicBezTo>
                  <a:cubicBezTo>
                    <a:pt x="155" y="233"/>
                    <a:pt x="156" y="221"/>
                    <a:pt x="152" y="215"/>
                  </a:cubicBezTo>
                  <a:cubicBezTo>
                    <a:pt x="152" y="222"/>
                    <a:pt x="151" y="230"/>
                    <a:pt x="156" y="236"/>
                  </a:cubicBezTo>
                  <a:cubicBezTo>
                    <a:pt x="174" y="237"/>
                    <a:pt x="191" y="235"/>
                    <a:pt x="209" y="236"/>
                  </a:cubicBezTo>
                  <a:cubicBezTo>
                    <a:pt x="209" y="239"/>
                    <a:pt x="209" y="246"/>
                    <a:pt x="209" y="249"/>
                  </a:cubicBezTo>
                  <a:cubicBezTo>
                    <a:pt x="183" y="250"/>
                    <a:pt x="156" y="246"/>
                    <a:pt x="132" y="256"/>
                  </a:cubicBezTo>
                  <a:cubicBezTo>
                    <a:pt x="117" y="251"/>
                    <a:pt x="103" y="249"/>
                    <a:pt x="89" y="255"/>
                  </a:cubicBezTo>
                  <a:cubicBezTo>
                    <a:pt x="64" y="247"/>
                    <a:pt x="37" y="249"/>
                    <a:pt x="11" y="249"/>
                  </a:cubicBezTo>
                  <a:cubicBezTo>
                    <a:pt x="10" y="245"/>
                    <a:pt x="9" y="241"/>
                    <a:pt x="8" y="237"/>
                  </a:cubicBezTo>
                  <a:cubicBezTo>
                    <a:pt x="27" y="235"/>
                    <a:pt x="46" y="236"/>
                    <a:pt x="64" y="236"/>
                  </a:cubicBezTo>
                  <a:cubicBezTo>
                    <a:pt x="66" y="229"/>
                    <a:pt x="67" y="222"/>
                    <a:pt x="69" y="215"/>
                  </a:cubicBezTo>
                  <a:cubicBezTo>
                    <a:pt x="65" y="221"/>
                    <a:pt x="62" y="227"/>
                    <a:pt x="60" y="233"/>
                  </a:cubicBezTo>
                  <a:cubicBezTo>
                    <a:pt x="25" y="218"/>
                    <a:pt x="9" y="179"/>
                    <a:pt x="3" y="144"/>
                  </a:cubicBezTo>
                  <a:cubicBezTo>
                    <a:pt x="0" y="131"/>
                    <a:pt x="7" y="119"/>
                    <a:pt x="14" y="109"/>
                  </a:cubicBezTo>
                  <a:cubicBezTo>
                    <a:pt x="18" y="90"/>
                    <a:pt x="23" y="72"/>
                    <a:pt x="29" y="54"/>
                  </a:cubicBezTo>
                  <a:cubicBezTo>
                    <a:pt x="14" y="40"/>
                    <a:pt x="13" y="17"/>
                    <a:pt x="24" y="0"/>
                  </a:cubicBezTo>
                  <a:close/>
                  <a:moveTo>
                    <a:pt x="28" y="23"/>
                  </a:moveTo>
                  <a:cubicBezTo>
                    <a:pt x="30" y="30"/>
                    <a:pt x="33" y="37"/>
                    <a:pt x="35" y="43"/>
                  </a:cubicBezTo>
                  <a:cubicBezTo>
                    <a:pt x="49" y="37"/>
                    <a:pt x="65" y="29"/>
                    <a:pt x="80" y="37"/>
                  </a:cubicBezTo>
                  <a:cubicBezTo>
                    <a:pt x="100" y="44"/>
                    <a:pt x="108" y="66"/>
                    <a:pt x="106" y="86"/>
                  </a:cubicBezTo>
                  <a:cubicBezTo>
                    <a:pt x="112" y="86"/>
                    <a:pt x="112" y="86"/>
                    <a:pt x="112" y="86"/>
                  </a:cubicBezTo>
                  <a:cubicBezTo>
                    <a:pt x="111" y="68"/>
                    <a:pt x="116" y="47"/>
                    <a:pt x="134" y="39"/>
                  </a:cubicBezTo>
                  <a:cubicBezTo>
                    <a:pt x="149" y="29"/>
                    <a:pt x="168" y="35"/>
                    <a:pt x="183" y="44"/>
                  </a:cubicBezTo>
                  <a:cubicBezTo>
                    <a:pt x="186" y="37"/>
                    <a:pt x="189" y="30"/>
                    <a:pt x="192" y="24"/>
                  </a:cubicBezTo>
                  <a:cubicBezTo>
                    <a:pt x="165" y="36"/>
                    <a:pt x="139" y="19"/>
                    <a:pt x="112" y="15"/>
                  </a:cubicBezTo>
                  <a:cubicBezTo>
                    <a:pt x="84" y="15"/>
                    <a:pt x="56" y="38"/>
                    <a:pt x="28" y="23"/>
                  </a:cubicBezTo>
                  <a:close/>
                  <a:moveTo>
                    <a:pt x="56" y="48"/>
                  </a:moveTo>
                  <a:cubicBezTo>
                    <a:pt x="39" y="54"/>
                    <a:pt x="32" y="75"/>
                    <a:pt x="41" y="89"/>
                  </a:cubicBezTo>
                  <a:cubicBezTo>
                    <a:pt x="52" y="109"/>
                    <a:pt x="85" y="106"/>
                    <a:pt x="91" y="84"/>
                  </a:cubicBezTo>
                  <a:cubicBezTo>
                    <a:pt x="101" y="63"/>
                    <a:pt x="77" y="39"/>
                    <a:pt x="56" y="48"/>
                  </a:cubicBezTo>
                  <a:close/>
                  <a:moveTo>
                    <a:pt x="142" y="49"/>
                  </a:moveTo>
                  <a:cubicBezTo>
                    <a:pt x="125" y="56"/>
                    <a:pt x="120" y="81"/>
                    <a:pt x="133" y="94"/>
                  </a:cubicBezTo>
                  <a:cubicBezTo>
                    <a:pt x="147" y="110"/>
                    <a:pt x="177" y="102"/>
                    <a:pt x="180" y="81"/>
                  </a:cubicBezTo>
                  <a:cubicBezTo>
                    <a:pt x="187" y="59"/>
                    <a:pt x="162" y="39"/>
                    <a:pt x="142" y="49"/>
                  </a:cubicBezTo>
                  <a:close/>
                  <a:moveTo>
                    <a:pt x="92" y="107"/>
                  </a:moveTo>
                  <a:cubicBezTo>
                    <a:pt x="98" y="110"/>
                    <a:pt x="104" y="114"/>
                    <a:pt x="110" y="117"/>
                  </a:cubicBezTo>
                  <a:cubicBezTo>
                    <a:pt x="116" y="113"/>
                    <a:pt x="121" y="110"/>
                    <a:pt x="126" y="106"/>
                  </a:cubicBezTo>
                  <a:cubicBezTo>
                    <a:pt x="121" y="103"/>
                    <a:pt x="115" y="99"/>
                    <a:pt x="109" y="97"/>
                  </a:cubicBezTo>
                  <a:cubicBezTo>
                    <a:pt x="103" y="100"/>
                    <a:pt x="98" y="103"/>
                    <a:pt x="92" y="107"/>
                  </a:cubicBezTo>
                  <a:close/>
                  <a:moveTo>
                    <a:pt x="156" y="114"/>
                  </a:moveTo>
                  <a:cubicBezTo>
                    <a:pt x="138" y="114"/>
                    <a:pt x="119" y="122"/>
                    <a:pt x="110" y="139"/>
                  </a:cubicBezTo>
                  <a:cubicBezTo>
                    <a:pt x="101" y="127"/>
                    <a:pt x="89" y="119"/>
                    <a:pt x="75" y="115"/>
                  </a:cubicBezTo>
                  <a:cubicBezTo>
                    <a:pt x="57" y="118"/>
                    <a:pt x="41" y="109"/>
                    <a:pt x="28" y="97"/>
                  </a:cubicBezTo>
                  <a:cubicBezTo>
                    <a:pt x="29" y="105"/>
                    <a:pt x="31" y="112"/>
                    <a:pt x="39" y="116"/>
                  </a:cubicBezTo>
                  <a:cubicBezTo>
                    <a:pt x="63" y="133"/>
                    <a:pt x="64" y="166"/>
                    <a:pt x="65" y="192"/>
                  </a:cubicBezTo>
                  <a:cubicBezTo>
                    <a:pt x="64" y="201"/>
                    <a:pt x="73" y="207"/>
                    <a:pt x="77" y="213"/>
                  </a:cubicBezTo>
                  <a:cubicBezTo>
                    <a:pt x="90" y="211"/>
                    <a:pt x="101" y="215"/>
                    <a:pt x="110" y="224"/>
                  </a:cubicBezTo>
                  <a:cubicBezTo>
                    <a:pt x="120" y="208"/>
                    <a:pt x="148" y="219"/>
                    <a:pt x="152" y="197"/>
                  </a:cubicBezTo>
                  <a:cubicBezTo>
                    <a:pt x="155" y="166"/>
                    <a:pt x="156" y="125"/>
                    <a:pt x="189" y="110"/>
                  </a:cubicBezTo>
                  <a:cubicBezTo>
                    <a:pt x="189" y="106"/>
                    <a:pt x="190" y="99"/>
                    <a:pt x="190" y="96"/>
                  </a:cubicBezTo>
                  <a:cubicBezTo>
                    <a:pt x="180" y="105"/>
                    <a:pt x="170" y="115"/>
                    <a:pt x="156" y="114"/>
                  </a:cubicBezTo>
                  <a:close/>
                  <a:moveTo>
                    <a:pt x="19" y="159"/>
                  </a:moveTo>
                  <a:cubicBezTo>
                    <a:pt x="26" y="180"/>
                    <a:pt x="34" y="203"/>
                    <a:pt x="55" y="214"/>
                  </a:cubicBezTo>
                  <a:cubicBezTo>
                    <a:pt x="46" y="199"/>
                    <a:pt x="35" y="185"/>
                    <a:pt x="30" y="168"/>
                  </a:cubicBezTo>
                  <a:cubicBezTo>
                    <a:pt x="24" y="153"/>
                    <a:pt x="25" y="136"/>
                    <a:pt x="25" y="120"/>
                  </a:cubicBezTo>
                  <a:cubicBezTo>
                    <a:pt x="10" y="129"/>
                    <a:pt x="16" y="147"/>
                    <a:pt x="19" y="159"/>
                  </a:cubicBezTo>
                  <a:close/>
                  <a:moveTo>
                    <a:pt x="174" y="142"/>
                  </a:moveTo>
                  <a:cubicBezTo>
                    <a:pt x="165" y="166"/>
                    <a:pt x="164" y="192"/>
                    <a:pt x="168" y="217"/>
                  </a:cubicBezTo>
                  <a:cubicBezTo>
                    <a:pt x="179" y="201"/>
                    <a:pt x="172" y="180"/>
                    <a:pt x="176" y="163"/>
                  </a:cubicBezTo>
                  <a:cubicBezTo>
                    <a:pt x="178" y="146"/>
                    <a:pt x="187" y="133"/>
                    <a:pt x="197" y="121"/>
                  </a:cubicBezTo>
                  <a:cubicBezTo>
                    <a:pt x="187" y="125"/>
                    <a:pt x="178" y="131"/>
                    <a:pt x="174" y="142"/>
                  </a:cubicBezTo>
                  <a:close/>
                  <a:moveTo>
                    <a:pt x="81" y="226"/>
                  </a:moveTo>
                  <a:cubicBezTo>
                    <a:pt x="79" y="229"/>
                    <a:pt x="77" y="234"/>
                    <a:pt x="76" y="237"/>
                  </a:cubicBezTo>
                  <a:cubicBezTo>
                    <a:pt x="80" y="239"/>
                    <a:pt x="84" y="242"/>
                    <a:pt x="89" y="244"/>
                  </a:cubicBezTo>
                  <a:cubicBezTo>
                    <a:pt x="93" y="241"/>
                    <a:pt x="102" y="237"/>
                    <a:pt x="97" y="231"/>
                  </a:cubicBezTo>
                  <a:cubicBezTo>
                    <a:pt x="95" y="224"/>
                    <a:pt x="86" y="228"/>
                    <a:pt x="81" y="226"/>
                  </a:cubicBezTo>
                  <a:close/>
                  <a:moveTo>
                    <a:pt x="118" y="231"/>
                  </a:moveTo>
                  <a:cubicBezTo>
                    <a:pt x="122" y="236"/>
                    <a:pt x="125" y="244"/>
                    <a:pt x="132" y="244"/>
                  </a:cubicBezTo>
                  <a:cubicBezTo>
                    <a:pt x="136" y="242"/>
                    <a:pt x="146" y="237"/>
                    <a:pt x="141" y="231"/>
                  </a:cubicBezTo>
                  <a:cubicBezTo>
                    <a:pt x="136" y="221"/>
                    <a:pt x="125" y="228"/>
                    <a:pt x="118" y="231"/>
                  </a:cubicBezTo>
                  <a:close/>
                  <a:moveTo>
                    <a:pt x="62" y="57"/>
                  </a:moveTo>
                  <a:cubicBezTo>
                    <a:pt x="63" y="63"/>
                    <a:pt x="64" y="68"/>
                    <a:pt x="65" y="73"/>
                  </a:cubicBezTo>
                  <a:cubicBezTo>
                    <a:pt x="60" y="73"/>
                    <a:pt x="52" y="73"/>
                    <a:pt x="48" y="72"/>
                  </a:cubicBezTo>
                  <a:cubicBezTo>
                    <a:pt x="51" y="77"/>
                    <a:pt x="53" y="83"/>
                    <a:pt x="57" y="87"/>
                  </a:cubicBezTo>
                  <a:cubicBezTo>
                    <a:pt x="68" y="94"/>
                    <a:pt x="84" y="84"/>
                    <a:pt x="79" y="71"/>
                  </a:cubicBezTo>
                  <a:cubicBezTo>
                    <a:pt x="80" y="62"/>
                    <a:pt x="68" y="61"/>
                    <a:pt x="62" y="57"/>
                  </a:cubicBezTo>
                  <a:close/>
                  <a:moveTo>
                    <a:pt x="153" y="57"/>
                  </a:moveTo>
                  <a:cubicBezTo>
                    <a:pt x="152" y="61"/>
                    <a:pt x="152" y="69"/>
                    <a:pt x="152" y="73"/>
                  </a:cubicBezTo>
                  <a:cubicBezTo>
                    <a:pt x="148" y="73"/>
                    <a:pt x="139" y="73"/>
                    <a:pt x="135" y="73"/>
                  </a:cubicBezTo>
                  <a:cubicBezTo>
                    <a:pt x="140" y="79"/>
                    <a:pt x="143" y="88"/>
                    <a:pt x="152" y="90"/>
                  </a:cubicBezTo>
                  <a:cubicBezTo>
                    <a:pt x="162" y="91"/>
                    <a:pt x="170" y="80"/>
                    <a:pt x="167" y="70"/>
                  </a:cubicBezTo>
                  <a:cubicBezTo>
                    <a:pt x="166" y="63"/>
                    <a:pt x="158" y="61"/>
                    <a:pt x="153" y="57"/>
                  </a:cubicBezTo>
                  <a:close/>
                  <a:moveTo>
                    <a:pt x="94" y="160"/>
                  </a:moveTo>
                  <a:cubicBezTo>
                    <a:pt x="87" y="166"/>
                    <a:pt x="98" y="179"/>
                    <a:pt x="104" y="171"/>
                  </a:cubicBezTo>
                  <a:cubicBezTo>
                    <a:pt x="111" y="164"/>
                    <a:pt x="101" y="154"/>
                    <a:pt x="94" y="160"/>
                  </a:cubicBezTo>
                  <a:close/>
                  <a:moveTo>
                    <a:pt x="116" y="161"/>
                  </a:moveTo>
                  <a:cubicBezTo>
                    <a:pt x="107" y="166"/>
                    <a:pt x="119" y="179"/>
                    <a:pt x="124" y="170"/>
                  </a:cubicBezTo>
                  <a:cubicBezTo>
                    <a:pt x="131" y="165"/>
                    <a:pt x="120" y="153"/>
                    <a:pt x="116" y="161"/>
                  </a:cubicBezTo>
                  <a:close/>
                  <a:moveTo>
                    <a:pt x="76" y="162"/>
                  </a:moveTo>
                  <a:cubicBezTo>
                    <a:pt x="68" y="165"/>
                    <a:pt x="71" y="179"/>
                    <a:pt x="80" y="177"/>
                  </a:cubicBezTo>
                  <a:cubicBezTo>
                    <a:pt x="90" y="175"/>
                    <a:pt x="86" y="159"/>
                    <a:pt x="76" y="162"/>
                  </a:cubicBezTo>
                  <a:close/>
                  <a:moveTo>
                    <a:pt x="135" y="166"/>
                  </a:moveTo>
                  <a:cubicBezTo>
                    <a:pt x="129" y="171"/>
                    <a:pt x="139" y="181"/>
                    <a:pt x="144" y="174"/>
                  </a:cubicBezTo>
                  <a:cubicBezTo>
                    <a:pt x="153" y="169"/>
                    <a:pt x="140" y="157"/>
                    <a:pt x="135" y="166"/>
                  </a:cubicBezTo>
                  <a:close/>
                  <a:moveTo>
                    <a:pt x="89" y="179"/>
                  </a:moveTo>
                  <a:cubicBezTo>
                    <a:pt x="80" y="176"/>
                    <a:pt x="76" y="191"/>
                    <a:pt x="85" y="193"/>
                  </a:cubicBezTo>
                  <a:cubicBezTo>
                    <a:pt x="95" y="196"/>
                    <a:pt x="99" y="181"/>
                    <a:pt x="89" y="179"/>
                  </a:cubicBezTo>
                  <a:close/>
                  <a:moveTo>
                    <a:pt x="104" y="178"/>
                  </a:moveTo>
                  <a:cubicBezTo>
                    <a:pt x="97" y="185"/>
                    <a:pt x="109" y="195"/>
                    <a:pt x="115" y="189"/>
                  </a:cubicBezTo>
                  <a:cubicBezTo>
                    <a:pt x="122" y="182"/>
                    <a:pt x="110" y="171"/>
                    <a:pt x="104" y="178"/>
                  </a:cubicBezTo>
                  <a:close/>
                  <a:moveTo>
                    <a:pt x="129" y="179"/>
                  </a:moveTo>
                  <a:cubicBezTo>
                    <a:pt x="121" y="181"/>
                    <a:pt x="124" y="195"/>
                    <a:pt x="133" y="192"/>
                  </a:cubicBezTo>
                  <a:cubicBezTo>
                    <a:pt x="142" y="191"/>
                    <a:pt x="137" y="176"/>
                    <a:pt x="129" y="179"/>
                  </a:cubicBezTo>
                  <a:close/>
                  <a:moveTo>
                    <a:pt x="99" y="194"/>
                  </a:moveTo>
                  <a:cubicBezTo>
                    <a:pt x="90" y="191"/>
                    <a:pt x="87" y="206"/>
                    <a:pt x="95" y="208"/>
                  </a:cubicBezTo>
                  <a:cubicBezTo>
                    <a:pt x="105" y="212"/>
                    <a:pt x="109" y="195"/>
                    <a:pt x="99" y="194"/>
                  </a:cubicBezTo>
                  <a:close/>
                  <a:moveTo>
                    <a:pt x="118" y="194"/>
                  </a:moveTo>
                  <a:cubicBezTo>
                    <a:pt x="109" y="196"/>
                    <a:pt x="114" y="210"/>
                    <a:pt x="123" y="208"/>
                  </a:cubicBezTo>
                  <a:cubicBezTo>
                    <a:pt x="133" y="206"/>
                    <a:pt x="127" y="191"/>
                    <a:pt x="118" y="194"/>
                  </a:cubicBezTo>
                  <a:close/>
                </a:path>
              </a:pathLst>
            </a:custGeom>
            <a:solidFill>
              <a:srgbClr val="3D3836"/>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微软雅黑" panose="020B0503020204020204" charset="-122"/>
                <a:cs typeface="+mn-cs"/>
              </a:endParaRPr>
            </a:p>
          </p:txBody>
        </p:sp>
      </p:grpSp>
    </p:spTree>
  </p:cSld>
  <p:clrMapOvr>
    <a:masterClrMapping/>
  </p:clrMapOvr>
  <p:transition spd="slow">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16"/>
          <p:cNvSpPr/>
          <p:nvPr/>
        </p:nvSpPr>
        <p:spPr>
          <a:xfrm>
            <a:off x="0" y="3976688"/>
            <a:ext cx="12192000" cy="1416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id-ID" altLang="zh-CN">
              <a:solidFill>
                <a:srgbClr val="FFFFFF"/>
              </a:solidFill>
              <a:latin typeface="Calibri" panose="020F0502020204030204" charset="0"/>
            </a:endParaRPr>
          </a:p>
        </p:txBody>
      </p:sp>
      <p:pic>
        <p:nvPicPr>
          <p:cNvPr id="32771" name="PA_组合 2"/>
          <p:cNvPicPr/>
          <p:nvPr>
            <p:custDataLst>
              <p:tags r:id="rId1"/>
            </p:custDataLst>
          </p:nvPr>
        </p:nvPicPr>
        <p:blipFill>
          <a:blip r:embed="rId2"/>
          <a:stretch>
            <a:fillRect/>
          </a:stretch>
        </p:blipFill>
        <p:spPr>
          <a:xfrm>
            <a:off x="877888" y="2316163"/>
            <a:ext cx="3230562" cy="3951287"/>
          </a:xfrm>
          <a:prstGeom prst="rect">
            <a:avLst/>
          </a:prstGeom>
          <a:noFill/>
          <a:ln>
            <a:miter lim="800000"/>
            <a:headEnd/>
            <a:tailEnd/>
          </a:ln>
        </p:spPr>
      </p:pic>
      <p:grpSp>
        <p:nvGrpSpPr>
          <p:cNvPr id="32772" name="组合 1"/>
          <p:cNvGrpSpPr/>
          <p:nvPr/>
        </p:nvGrpSpPr>
        <p:grpSpPr>
          <a:xfrm>
            <a:off x="4465638" y="1285875"/>
            <a:ext cx="4105275" cy="1511300"/>
            <a:chOff x="2896644" y="1094315"/>
            <a:chExt cx="4105275" cy="4105275"/>
          </a:xfrm>
        </p:grpSpPr>
        <p:sp>
          <p:nvSpPr>
            <p:cNvPr id="32783" name="PA_矩形 5"/>
            <p:cNvSpPr/>
            <p:nvPr>
              <p:custDataLst>
                <p:tags r:id="rId3"/>
              </p:custDataLst>
            </p:nvPr>
          </p:nvSpPr>
          <p:spPr>
            <a:xfrm>
              <a:off x="2896644" y="1094315"/>
              <a:ext cx="4105275" cy="4105275"/>
            </a:xfrm>
            <a:prstGeom prst="rect">
              <a:avLst/>
            </a:prstGeom>
            <a:solidFill>
              <a:schemeClr val="bg1"/>
            </a:solidFill>
            <a:ln w="76200">
              <a:solidFill>
                <a:srgbClr val="E53238"/>
              </a:solidFill>
            </a:ln>
            <a:effectLst>
              <a:outerShdw blurRad="508000" dist="190500" dir="5400000" algn="ctr" rotWithShape="0">
                <a:schemeClr val="tx2">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defTabSz="912495" eaLnBrk="1" hangingPunct="1"/>
              <a:endParaRPr lang="zh-CN" altLang="en-US">
                <a:solidFill>
                  <a:srgbClr val="FFC000"/>
                </a:solidFill>
                <a:ea typeface="等线" panose="02010600030101010101" pitchFamily="2" charset="-122"/>
              </a:endParaRPr>
            </a:p>
          </p:txBody>
        </p:sp>
        <p:sp>
          <p:nvSpPr>
            <p:cNvPr id="32784" name="PA_文本框 6"/>
            <p:cNvSpPr/>
            <p:nvPr>
              <p:custDataLst>
                <p:tags r:id="rId4"/>
              </p:custDataLst>
            </p:nvPr>
          </p:nvSpPr>
          <p:spPr>
            <a:xfrm>
              <a:off x="3944379" y="1539155"/>
              <a:ext cx="184731" cy="830997"/>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endParaRPr lang="zh-CN" altLang="en-US" sz="4800" b="1">
                <a:solidFill>
                  <a:srgbClr val="D75846"/>
                </a:solidFill>
                <a:latin typeface="微软雅黑" panose="020B0503020204020204" charset="-122"/>
                <a:ea typeface="微软雅黑" panose="020B0503020204020204" charset="-122"/>
              </a:endParaRPr>
            </a:p>
          </p:txBody>
        </p:sp>
        <p:sp>
          <p:nvSpPr>
            <p:cNvPr id="32785" name="PA_文本框 7"/>
            <p:cNvSpPr/>
            <p:nvPr>
              <p:custDataLst>
                <p:tags r:id="rId5"/>
              </p:custDataLst>
            </p:nvPr>
          </p:nvSpPr>
          <p:spPr>
            <a:xfrm>
              <a:off x="3203970" y="1950635"/>
              <a:ext cx="3416320" cy="1081196"/>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algn="ctr" eaLnBrk="1" hangingPunct="1"/>
              <a:r>
                <a:rPr lang="zh-CN" altLang="en-US" sz="3600" b="1">
                  <a:solidFill>
                    <a:srgbClr val="002060"/>
                  </a:solidFill>
                  <a:latin typeface="微软雅黑" panose="020B0503020204020204" charset="-122"/>
                  <a:ea typeface="微软雅黑" panose="020B0503020204020204" charset="-122"/>
                </a:rPr>
                <a:t>第一、概念解读</a:t>
              </a:r>
              <a:endParaRPr lang="zh-CN" altLang="en-US" sz="3600" b="1">
                <a:solidFill>
                  <a:srgbClr val="002060"/>
                </a:solidFill>
                <a:latin typeface="微软雅黑" panose="020B0503020204020204" charset="-122"/>
                <a:ea typeface="微软雅黑" panose="020B0503020204020204" charset="-122"/>
              </a:endParaRPr>
            </a:p>
          </p:txBody>
        </p:sp>
      </p:grpSp>
      <p:grpSp>
        <p:nvGrpSpPr>
          <p:cNvPr id="32773" name="组合 3"/>
          <p:cNvGrpSpPr/>
          <p:nvPr/>
        </p:nvGrpSpPr>
        <p:grpSpPr>
          <a:xfrm>
            <a:off x="10385425" y="180975"/>
            <a:ext cx="1503363" cy="1716088"/>
            <a:chOff x="6735" y="2417"/>
            <a:chExt cx="5730" cy="6864"/>
          </a:xfrm>
        </p:grpSpPr>
        <p:sp>
          <p:nvSpPr>
            <p:cNvPr id="32775" name="Teardrop 35"/>
            <p:cNvSpPr/>
            <p:nvPr/>
          </p:nvSpPr>
          <p:spPr>
            <a:xfrm rot="8100000">
              <a:off x="7758" y="5300"/>
              <a:ext cx="3685" cy="3683"/>
            </a:xfrm>
            <a:prstGeom prst="teardrop">
              <a:avLst>
                <a:gd name="adj" fmla="val 112833"/>
              </a:avLst>
            </a:prstGeom>
            <a:solidFill>
              <a:srgbClr val="E532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2776" name="组合 2"/>
            <p:cNvGrpSpPr/>
            <p:nvPr/>
          </p:nvGrpSpPr>
          <p:grpSpPr>
            <a:xfrm>
              <a:off x="6735" y="2417"/>
              <a:ext cx="5730" cy="6865"/>
              <a:chOff x="6735" y="2417"/>
              <a:chExt cx="5730" cy="6865"/>
            </a:xfrm>
          </p:grpSpPr>
          <p:sp>
            <p:nvSpPr>
              <p:cNvPr id="32777" name="Teardrop 6"/>
              <p:cNvSpPr/>
              <p:nvPr/>
            </p:nvSpPr>
            <p:spPr>
              <a:xfrm rot="8100000">
                <a:off x="6735" y="2417"/>
                <a:ext cx="5730" cy="5727"/>
              </a:xfrm>
              <a:prstGeom prst="teardrop">
                <a:avLst>
                  <a:gd name="adj" fmla="val 112833"/>
                </a:avLst>
              </a:prstGeom>
              <a:solidFill>
                <a:srgbClr val="E532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778" name="Teardrop 36"/>
              <p:cNvSpPr/>
              <p:nvPr/>
            </p:nvSpPr>
            <p:spPr>
              <a:xfrm rot="8100000">
                <a:off x="8169" y="6417"/>
                <a:ext cx="2862" cy="2864"/>
              </a:xfrm>
              <a:prstGeom prst="teardrop">
                <a:avLst>
                  <a:gd name="adj" fmla="val 112833"/>
                </a:avLst>
              </a:prstGeom>
              <a:solidFill>
                <a:srgbClr val="E532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779" name="Freeform 69"/>
              <p:cNvSpPr/>
              <p:nvPr/>
            </p:nvSpPr>
            <p:spPr bwMode="auto">
              <a:xfrm>
                <a:off x="9288" y="2595"/>
                <a:ext cx="623" cy="1175"/>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2780" name="Freeform 23"/>
              <p:cNvSpPr>
                <a:spLocks noEditPoints="1"/>
              </p:cNvSpPr>
              <p:nvPr/>
            </p:nvSpPr>
            <p:spPr bwMode="auto">
              <a:xfrm>
                <a:off x="9186" y="5471"/>
                <a:ext cx="829" cy="787"/>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2781" name="Freeform 144"/>
              <p:cNvSpPr>
                <a:spLocks noEditPoints="1"/>
              </p:cNvSpPr>
              <p:nvPr/>
            </p:nvSpPr>
            <p:spPr bwMode="auto">
              <a:xfrm>
                <a:off x="9065" y="4335"/>
                <a:ext cx="950" cy="819"/>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2782" name="Freeform 56"/>
              <p:cNvSpPr>
                <a:spLocks noEditPoints="1"/>
              </p:cNvSpPr>
              <p:nvPr/>
            </p:nvSpPr>
            <p:spPr bwMode="auto">
              <a:xfrm>
                <a:off x="9149" y="7490"/>
                <a:ext cx="956" cy="9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grpSp>
      </p:grpSp>
      <p:sp>
        <p:nvSpPr>
          <p:cNvPr id="32774" name="矩形 67"/>
          <p:cNvSpPr/>
          <p:nvPr/>
        </p:nvSpPr>
        <p:spPr>
          <a:xfrm>
            <a:off x="9371855" y="4250224"/>
            <a:ext cx="2646878" cy="584775"/>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rPr>
              <a:t>初中核心素养</a:t>
            </a:r>
            <a:endParaRPr kumimoji="0" lang="zh-CN" altLang="en-US" sz="3200" b="1" i="0" u="none" strike="noStrike" kern="1200" cap="none" spc="0" normalizeH="0" baseline="0" noProof="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left)">
                                      <p:cBhvr>
                                        <p:cTn id="7" dur="500"/>
                                        <p:tgtEl>
                                          <p:spTgt spid="3277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wipe(down)">
                                      <p:cBhvr>
                                        <p:cTn id="11" dur="500"/>
                                        <p:tgtEl>
                                          <p:spTgt spid="32771"/>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32772"/>
                                        </p:tgtEl>
                                        <p:attrNameLst>
                                          <p:attrName>style.visibility</p:attrName>
                                        </p:attrNameLst>
                                      </p:cBhvr>
                                      <p:to>
                                        <p:strVal val="visible"/>
                                      </p:to>
                                    </p:set>
                                    <p:anim calcmode="lin" valueType="num">
                                      <p:cBhvr>
                                        <p:cTn id="15" dur="1000" fill="hold"/>
                                        <p:tgtEl>
                                          <p:spTgt spid="32772"/>
                                        </p:tgtEl>
                                        <p:attrNameLst>
                                          <p:attrName>ppt_w</p:attrName>
                                        </p:attrNameLst>
                                      </p:cBhvr>
                                      <p:tavLst>
                                        <p:tav tm="0">
                                          <p:val>
                                            <p:fltVal val="0"/>
                                          </p:val>
                                        </p:tav>
                                        <p:tav tm="100000">
                                          <p:val>
                                            <p:strVal val="#ppt_w"/>
                                          </p:val>
                                        </p:tav>
                                      </p:tavLst>
                                    </p:anim>
                                    <p:anim calcmode="lin" valueType="num">
                                      <p:cBhvr>
                                        <p:cTn id="16" dur="1000" fill="hold"/>
                                        <p:tgtEl>
                                          <p:spTgt spid="32772"/>
                                        </p:tgtEl>
                                        <p:attrNameLst>
                                          <p:attrName>ppt_h</p:attrName>
                                        </p:attrNameLst>
                                      </p:cBhvr>
                                      <p:tavLst>
                                        <p:tav tm="0">
                                          <p:val>
                                            <p:fltVal val="0"/>
                                          </p:val>
                                        </p:tav>
                                        <p:tav tm="100000">
                                          <p:val>
                                            <p:strVal val="#ppt_h"/>
                                          </p:val>
                                        </p:tav>
                                      </p:tavLst>
                                    </p:anim>
                                    <p:anim calcmode="lin" valueType="num">
                                      <p:cBhvr>
                                        <p:cTn id="17" dur="1000" fill="hold"/>
                                        <p:tgtEl>
                                          <p:spTgt spid="32772"/>
                                        </p:tgtEl>
                                        <p:attrNameLst>
                                          <p:attrName>style.rotation</p:attrName>
                                        </p:attrNameLst>
                                      </p:cBhvr>
                                      <p:tavLst>
                                        <p:tav tm="0">
                                          <p:val>
                                            <p:fltVal val="90"/>
                                          </p:val>
                                        </p:tav>
                                        <p:tav tm="100000">
                                          <p:val>
                                            <p:fltVal val="0"/>
                                          </p:val>
                                        </p:tav>
                                      </p:tavLst>
                                    </p:anim>
                                    <p:animEffect transition="in" filter="fade">
                                      <p:cBhvr>
                                        <p:cTn id="18" dur="1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3795"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3796"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3797"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defTabSz="1374775" eaLnBrk="1" hangingPunct="1"/>
            <a:fld id="{2C98AA3C-B88B-4577-AA57-CEF8FCBCFDA0}" type="slidenum">
              <a:rPr lang="en-US" altLang="zh-CN" sz="1300" b="1">
                <a:solidFill>
                  <a:srgbClr val="5C5C5C"/>
                </a:solidFill>
                <a:latin typeface="Arial" panose="020B0604020202020204" pitchFamily="34" charset="0"/>
              </a:rPr>
            </a:fld>
            <a:endParaRPr lang="en-US" altLang="zh-CN" sz="1300" b="1">
              <a:solidFill>
                <a:srgbClr val="5C5C5C"/>
              </a:solidFill>
              <a:latin typeface="Arial" panose="020B0604020202020204" pitchFamily="34" charset="0"/>
            </a:endParaRPr>
          </a:p>
        </p:txBody>
      </p:sp>
      <p:pic>
        <p:nvPicPr>
          <p:cNvPr id="33798"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33799"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39A6D7"/>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3800" name="矩形 44"/>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3801" name="矩形 45"/>
          <p:cNvSpPr/>
          <p:nvPr/>
        </p:nvSpPr>
        <p:spPr>
          <a:xfrm>
            <a:off x="7535863" y="371475"/>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3802" name="矩形 47"/>
          <p:cNvSpPr/>
          <p:nvPr/>
        </p:nvSpPr>
        <p:spPr>
          <a:xfrm>
            <a:off x="750888" y="1119188"/>
            <a:ext cx="10726737" cy="526256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lnSpc>
                <a:spcPct val="150000"/>
              </a:lnSpc>
            </a:pPr>
            <a:r>
              <a:rPr lang="zh-CN" altLang="en-US" sz="2800">
                <a:latin typeface="楷体" panose="02010609060101010101" pitchFamily="49" charset="-122"/>
                <a:ea typeface="楷体" panose="02010609060101010101" pitchFamily="49" charset="-122"/>
              </a:rPr>
              <a:t>概念：历史解释是指</a:t>
            </a:r>
            <a:r>
              <a:rPr lang="zh-CN" altLang="en-US" sz="2800" b="1">
                <a:solidFill>
                  <a:srgbClr val="FF0000"/>
                </a:solidFill>
                <a:latin typeface="楷体" panose="02010609060101010101" pitchFamily="49" charset="-122"/>
                <a:ea typeface="楷体" panose="02010609060101010101" pitchFamily="49" charset="-122"/>
              </a:rPr>
              <a:t>以史料为依据，客观地</a:t>
            </a:r>
            <a:r>
              <a:rPr lang="zh-CN" altLang="en-US" sz="2800" b="1">
                <a:solidFill>
                  <a:srgbClr val="7030A0"/>
                </a:solidFill>
                <a:latin typeface="楷体" panose="02010609060101010101" pitchFamily="49" charset="-122"/>
                <a:ea typeface="楷体" panose="02010609060101010101" pitchFamily="49" charset="-122"/>
              </a:rPr>
              <a:t>认识</a:t>
            </a:r>
            <a:r>
              <a:rPr lang="zh-CN" altLang="en-US" sz="2800" b="1">
                <a:solidFill>
                  <a:srgbClr val="FF0000"/>
                </a:solidFill>
                <a:latin typeface="楷体" panose="02010609060101010101" pitchFamily="49" charset="-122"/>
                <a:ea typeface="楷体" panose="02010609060101010101" pitchFamily="49" charset="-122"/>
              </a:rPr>
              <a:t>和</a:t>
            </a:r>
            <a:r>
              <a:rPr lang="zh-CN" altLang="en-US" sz="2800" b="1">
                <a:solidFill>
                  <a:srgbClr val="7030A0"/>
                </a:solidFill>
                <a:latin typeface="楷体" panose="02010609060101010101" pitchFamily="49" charset="-122"/>
                <a:ea typeface="楷体" panose="02010609060101010101" pitchFamily="49" charset="-122"/>
              </a:rPr>
              <a:t>评判</a:t>
            </a:r>
            <a:r>
              <a:rPr lang="zh-CN" altLang="en-US" sz="2800" b="1">
                <a:solidFill>
                  <a:srgbClr val="FF0000"/>
                </a:solidFill>
                <a:latin typeface="楷体" panose="02010609060101010101" pitchFamily="49" charset="-122"/>
                <a:ea typeface="楷体" panose="02010609060101010101" pitchFamily="49" charset="-122"/>
              </a:rPr>
              <a:t>历史的态度和方法</a:t>
            </a:r>
            <a:r>
              <a:rPr lang="zh-CN" altLang="en-US" sz="2800">
                <a:latin typeface="楷体" panose="02010609060101010101" pitchFamily="49" charset="-122"/>
                <a:ea typeface="楷体" panose="02010609060101010101" pitchFamily="49" charset="-122"/>
              </a:rPr>
              <a:t>。</a:t>
            </a:r>
            <a:endParaRPr lang="en-US" altLang="zh-CN" sz="2800">
              <a:latin typeface="楷体" panose="02010609060101010101" pitchFamily="49" charset="-122"/>
              <a:ea typeface="楷体" panose="02010609060101010101" pitchFamily="49" charset="-122"/>
            </a:endParaRPr>
          </a:p>
          <a:p>
            <a:pPr marL="0" lvl="0" indent="0" eaLnBrk="1" hangingPunct="1">
              <a:lnSpc>
                <a:spcPct val="150000"/>
              </a:lnSpc>
            </a:pPr>
            <a:r>
              <a:rPr lang="zh-CN" altLang="en-US"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）所有历史叙述本质上都是对历史的解释，即便是对基本事实的陈述也包含了陈述者的主观认识。</a:t>
            </a:r>
            <a:endParaRPr lang="en-US" altLang="zh-CN" sz="2800">
              <a:latin typeface="楷体" panose="02010609060101010101" pitchFamily="49" charset="-122"/>
              <a:ea typeface="楷体" panose="02010609060101010101" pitchFamily="49" charset="-122"/>
            </a:endParaRPr>
          </a:p>
          <a:p>
            <a:pPr marL="0" lvl="0" indent="0" eaLnBrk="1" hangingPunct="1">
              <a:lnSpc>
                <a:spcPct val="150000"/>
              </a:lnSpc>
            </a:pPr>
            <a:r>
              <a:rPr lang="zh-CN" altLang="en-US"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2</a:t>
            </a:r>
            <a:r>
              <a:rPr lang="zh-CN" altLang="en-US" sz="2800">
                <a:latin typeface="楷体" panose="02010609060101010101" pitchFamily="49" charset="-122"/>
                <a:ea typeface="楷体" panose="02010609060101010101" pitchFamily="49" charset="-122"/>
              </a:rPr>
              <a:t>）只有通过对史料的搜集、整理和辨析，辩证、客观地描述历史，揭示历史表象背后的深层因果关系，才能不断接近历史真实。</a:t>
            </a:r>
            <a:endParaRPr lang="en-US" altLang="zh-CN" sz="2800">
              <a:latin typeface="楷体" panose="02010609060101010101" pitchFamily="49" charset="-122"/>
              <a:ea typeface="楷体" panose="02010609060101010101" pitchFamily="49" charset="-122"/>
            </a:endParaRPr>
          </a:p>
          <a:p>
            <a:pPr marL="0" lvl="0" indent="0" eaLnBrk="1" hangingPunct="1">
              <a:lnSpc>
                <a:spcPct val="150000"/>
              </a:lnSpc>
            </a:pPr>
            <a:r>
              <a:rPr lang="zh-CN" altLang="en-US"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3</a:t>
            </a:r>
            <a:r>
              <a:rPr lang="zh-CN" altLang="en-US" sz="2800">
                <a:latin typeface="楷体" panose="02010609060101010101" pitchFamily="49" charset="-122"/>
                <a:ea typeface="楷体" panose="02010609060101010101" pitchFamily="49" charset="-122"/>
              </a:rPr>
              <a:t>）在义务教育阶段，要求学生</a:t>
            </a:r>
            <a:r>
              <a:rPr lang="zh-CN" altLang="en-US" sz="2800" b="1">
                <a:solidFill>
                  <a:srgbClr val="FF0000"/>
                </a:solidFill>
                <a:latin typeface="楷体" panose="02010609060101010101" pitchFamily="49" charset="-122"/>
                <a:ea typeface="楷体" panose="02010609060101010101" pitchFamily="49" charset="-122"/>
              </a:rPr>
              <a:t>初步学会</a:t>
            </a:r>
            <a:r>
              <a:rPr lang="zh-CN" altLang="en-US" sz="2800" b="1">
                <a:solidFill>
                  <a:srgbClr val="7030A0"/>
                </a:solidFill>
                <a:latin typeface="楷体" panose="02010609060101010101" pitchFamily="49" charset="-122"/>
                <a:ea typeface="楷体" panose="02010609060101010101" pitchFamily="49" charset="-122"/>
              </a:rPr>
              <a:t>有理有据</a:t>
            </a:r>
            <a:r>
              <a:rPr lang="zh-CN" altLang="en-US" sz="2800" b="1">
                <a:solidFill>
                  <a:srgbClr val="FF0000"/>
                </a:solidFill>
                <a:latin typeface="楷体" panose="02010609060101010101" pitchFamily="49" charset="-122"/>
                <a:ea typeface="楷体" panose="02010609060101010101" pitchFamily="49" charset="-122"/>
              </a:rPr>
              <a:t>地表达自己对历史的看法。</a:t>
            </a:r>
            <a:endParaRPr lang="zh-CN" altLang="en-US" sz="2800" b="1">
              <a:solidFill>
                <a:srgbClr val="FF0000"/>
              </a:solidFill>
              <a:latin typeface="楷体" panose="02010609060101010101" pitchFamily="49" charset="-122"/>
              <a:ea typeface="楷体" panose="02010609060101010101" pitchFamily="49" charset="-122"/>
            </a:endParaRPr>
          </a:p>
        </p:txBody>
      </p:sp>
      <p:sp>
        <p:nvSpPr>
          <p:cNvPr id="33803" name="TextBox 49"/>
          <p:cNvSpPr/>
          <p:nvPr/>
        </p:nvSpPr>
        <p:spPr>
          <a:xfrm>
            <a:off x="5637213" y="190500"/>
            <a:ext cx="1951037" cy="523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r>
              <a:rPr lang="zh-CN" altLang="en-US" sz="2800" b="1">
                <a:solidFill>
                  <a:srgbClr val="FF0000"/>
                </a:solidFill>
                <a:ea typeface="等线" panose="02010600030101010101" pitchFamily="2" charset="-122"/>
              </a:rPr>
              <a:t>概念解读</a:t>
            </a:r>
            <a:endParaRPr lang="zh-CN" altLang="en-US" sz="2800" b="1">
              <a:solidFill>
                <a:srgbClr val="FF0000"/>
              </a:solidFill>
              <a:ea typeface="等线"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animEffect transition="in" filter="fade">
                                      <p:cBhvr>
                                        <p:cTn id="9" dur="500"/>
                                        <p:tgtEl>
                                          <p:spTgt spid="337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3795"/>
                                        </p:tgtEl>
                                        <p:attrNameLst>
                                          <p:attrName>style.visibility</p:attrName>
                                        </p:attrNameLst>
                                      </p:cBhvr>
                                      <p:to>
                                        <p:strVal val="visible"/>
                                      </p:to>
                                    </p:set>
                                    <p:anim calcmode="lin" valueType="num">
                                      <p:cBhvr>
                                        <p:cTn id="13" dur="500" fill="hold"/>
                                        <p:tgtEl>
                                          <p:spTgt spid="33795"/>
                                        </p:tgtEl>
                                        <p:attrNameLst>
                                          <p:attrName>ppt_w</p:attrName>
                                        </p:attrNameLst>
                                      </p:cBhvr>
                                      <p:tavLst>
                                        <p:tav tm="0">
                                          <p:val>
                                            <p:fltVal val="0"/>
                                          </p:val>
                                        </p:tav>
                                        <p:tav tm="100000">
                                          <p:val>
                                            <p:strVal val="#ppt_w"/>
                                          </p:val>
                                        </p:tav>
                                      </p:tavLst>
                                    </p:anim>
                                    <p:anim calcmode="lin" valueType="num">
                                      <p:cBhvr>
                                        <p:cTn id="14" dur="500" fill="hold"/>
                                        <p:tgtEl>
                                          <p:spTgt spid="33795"/>
                                        </p:tgtEl>
                                        <p:attrNameLst>
                                          <p:attrName>ppt_h</p:attrName>
                                        </p:attrNameLst>
                                      </p:cBhvr>
                                      <p:tavLst>
                                        <p:tav tm="0">
                                          <p:val>
                                            <p:fltVal val="0"/>
                                          </p:val>
                                        </p:tav>
                                        <p:tav tm="100000">
                                          <p:val>
                                            <p:strVal val="#ppt_h"/>
                                          </p:val>
                                        </p:tav>
                                      </p:tavLst>
                                    </p:anim>
                                    <p:animEffect transition="in" filter="fade">
                                      <p:cBhvr>
                                        <p:cTn id="15" dur="500"/>
                                        <p:tgtEl>
                                          <p:spTgt spid="3379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3796"/>
                                        </p:tgtEl>
                                        <p:attrNameLst>
                                          <p:attrName>style.visibility</p:attrName>
                                        </p:attrNameLst>
                                      </p:cBhvr>
                                      <p:to>
                                        <p:strVal val="visible"/>
                                      </p:to>
                                    </p:set>
                                    <p:anim calcmode="lin" valueType="num">
                                      <p:cBhvr>
                                        <p:cTn id="19" dur="500" fill="hold"/>
                                        <p:tgtEl>
                                          <p:spTgt spid="33796"/>
                                        </p:tgtEl>
                                        <p:attrNameLst>
                                          <p:attrName>ppt_w</p:attrName>
                                        </p:attrNameLst>
                                      </p:cBhvr>
                                      <p:tavLst>
                                        <p:tav tm="0">
                                          <p:val>
                                            <p:fltVal val="0"/>
                                          </p:val>
                                        </p:tav>
                                        <p:tav tm="100000">
                                          <p:val>
                                            <p:strVal val="#ppt_w"/>
                                          </p:val>
                                        </p:tav>
                                      </p:tavLst>
                                    </p:anim>
                                    <p:anim calcmode="lin" valueType="num">
                                      <p:cBhvr>
                                        <p:cTn id="20" dur="500" fill="hold"/>
                                        <p:tgtEl>
                                          <p:spTgt spid="33796"/>
                                        </p:tgtEl>
                                        <p:attrNameLst>
                                          <p:attrName>ppt_h</p:attrName>
                                        </p:attrNameLst>
                                      </p:cBhvr>
                                      <p:tavLst>
                                        <p:tav tm="0">
                                          <p:val>
                                            <p:fltVal val="0"/>
                                          </p:val>
                                        </p:tav>
                                        <p:tav tm="100000">
                                          <p:val>
                                            <p:strVal val="#ppt_h"/>
                                          </p:val>
                                        </p:tav>
                                      </p:tavLst>
                                    </p:anim>
                                    <p:animEffect transition="in" filter="fade">
                                      <p:cBhvr>
                                        <p:cTn id="21" dur="500"/>
                                        <p:tgtEl>
                                          <p:spTgt spid="33796"/>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33798"/>
                                        </p:tgtEl>
                                        <p:attrNameLst>
                                          <p:attrName>style.visibility</p:attrName>
                                        </p:attrNameLst>
                                      </p:cBhvr>
                                      <p:to>
                                        <p:strVal val="visible"/>
                                      </p:to>
                                    </p:set>
                                    <p:anim calcmode="lin" valueType="num">
                                      <p:cBhvr>
                                        <p:cTn id="25" dur="500" fill="hold"/>
                                        <p:tgtEl>
                                          <p:spTgt spid="33798"/>
                                        </p:tgtEl>
                                        <p:attrNameLst>
                                          <p:attrName>ppt_w</p:attrName>
                                        </p:attrNameLst>
                                      </p:cBhvr>
                                      <p:tavLst>
                                        <p:tav tm="0">
                                          <p:val>
                                            <p:fltVal val="0"/>
                                          </p:val>
                                        </p:tav>
                                        <p:tav tm="100000">
                                          <p:val>
                                            <p:strVal val="#ppt_w"/>
                                          </p:val>
                                        </p:tav>
                                      </p:tavLst>
                                    </p:anim>
                                    <p:anim calcmode="lin" valueType="num">
                                      <p:cBhvr>
                                        <p:cTn id="26" dur="500" fill="hold"/>
                                        <p:tgtEl>
                                          <p:spTgt spid="33798"/>
                                        </p:tgtEl>
                                        <p:attrNameLst>
                                          <p:attrName>ppt_h</p:attrName>
                                        </p:attrNameLst>
                                      </p:cBhvr>
                                      <p:tavLst>
                                        <p:tav tm="0">
                                          <p:val>
                                            <p:fltVal val="0"/>
                                          </p:val>
                                        </p:tav>
                                        <p:tav tm="100000">
                                          <p:val>
                                            <p:strVal val="#ppt_h"/>
                                          </p:val>
                                        </p:tav>
                                      </p:tavLst>
                                    </p:anim>
                                    <p:anim calcmode="lin" valueType="num">
                                      <p:cBhvr>
                                        <p:cTn id="27" dur="500" fill="hold"/>
                                        <p:tgtEl>
                                          <p:spTgt spid="33798"/>
                                        </p:tgtEl>
                                        <p:attrNameLst>
                                          <p:attrName>style.rotation</p:attrName>
                                        </p:attrNameLst>
                                      </p:cBhvr>
                                      <p:tavLst>
                                        <p:tav tm="0">
                                          <p:val>
                                            <p:fltVal val="360"/>
                                          </p:val>
                                        </p:tav>
                                        <p:tav tm="100000">
                                          <p:val>
                                            <p:fltVal val="0"/>
                                          </p:val>
                                        </p:tav>
                                      </p:tavLst>
                                    </p:anim>
                                    <p:animEffect transition="in" filter="fade">
                                      <p:cBhvr>
                                        <p:cTn id="28" dur="500"/>
                                        <p:tgtEl>
                                          <p:spTgt spid="33798"/>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3799"/>
                                        </p:tgtEl>
                                        <p:attrNameLst>
                                          <p:attrName>style.visibility</p:attrName>
                                        </p:attrNameLst>
                                      </p:cBhvr>
                                      <p:to>
                                        <p:strVal val="visible"/>
                                      </p:to>
                                    </p:set>
                                    <p:anim calcmode="lin" valueType="num">
                                      <p:cBhvr>
                                        <p:cTn id="32" dur="500" fill="hold"/>
                                        <p:tgtEl>
                                          <p:spTgt spid="33799"/>
                                        </p:tgtEl>
                                        <p:attrNameLst>
                                          <p:attrName>ppt_w</p:attrName>
                                        </p:attrNameLst>
                                      </p:cBhvr>
                                      <p:tavLst>
                                        <p:tav tm="0">
                                          <p:val>
                                            <p:fltVal val="0"/>
                                          </p:val>
                                        </p:tav>
                                        <p:tav tm="100000">
                                          <p:val>
                                            <p:strVal val="#ppt_w"/>
                                          </p:val>
                                        </p:tav>
                                      </p:tavLst>
                                    </p:anim>
                                    <p:anim calcmode="lin" valueType="num">
                                      <p:cBhvr>
                                        <p:cTn id="33" dur="500" fill="hold"/>
                                        <p:tgtEl>
                                          <p:spTgt spid="33799"/>
                                        </p:tgtEl>
                                        <p:attrNameLst>
                                          <p:attrName>ppt_h</p:attrName>
                                        </p:attrNameLst>
                                      </p:cBhvr>
                                      <p:tavLst>
                                        <p:tav tm="0">
                                          <p:val>
                                            <p:fltVal val="0"/>
                                          </p:val>
                                        </p:tav>
                                        <p:tav tm="100000">
                                          <p:val>
                                            <p:strVal val="#ppt_h"/>
                                          </p:val>
                                        </p:tav>
                                      </p:tavLst>
                                    </p:anim>
                                    <p:animEffect transition="in" filter="fade">
                                      <p:cBhvr>
                                        <p:cTn id="34"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4819"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4820"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4821"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4822"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defTabSz="1374775" eaLnBrk="1" hangingPunct="1"/>
            <a:fld id="{6568584A-395F-4B55-8F5A-38D552C78B93}" type="slidenum">
              <a:rPr lang="en-US" altLang="zh-CN" sz="1300" b="1">
                <a:solidFill>
                  <a:srgbClr val="5C5C5C"/>
                </a:solidFill>
                <a:latin typeface="Arial" panose="020B0604020202020204" pitchFamily="34" charset="0"/>
              </a:rPr>
            </a:fld>
            <a:endParaRPr lang="en-US" altLang="zh-CN" sz="1300" b="1">
              <a:solidFill>
                <a:srgbClr val="5C5C5C"/>
              </a:solidFill>
              <a:latin typeface="Arial" panose="020B0604020202020204" pitchFamily="34" charset="0"/>
            </a:endParaRPr>
          </a:p>
        </p:txBody>
      </p:sp>
      <p:pic>
        <p:nvPicPr>
          <p:cNvPr id="34823"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34824"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4825" name="矩形 11"/>
          <p:cNvSpPr/>
          <p:nvPr/>
        </p:nvSpPr>
        <p:spPr>
          <a:xfrm>
            <a:off x="1146175" y="1241425"/>
            <a:ext cx="10385425" cy="45243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lnSpc>
                <a:spcPct val="150000"/>
              </a:lnSpc>
            </a:pPr>
            <a:r>
              <a:rPr lang="zh-CN" altLang="en-US" sz="3200">
                <a:latin typeface="楷体" panose="02010609060101010101" pitchFamily="49" charset="-122"/>
                <a:ea typeface="楷体" panose="02010609060101010101" pitchFamily="49" charset="-122"/>
              </a:rPr>
              <a:t>（</a:t>
            </a:r>
            <a:r>
              <a:rPr lang="en-US" altLang="zh-CN" sz="3200">
                <a:latin typeface="楷体" panose="02010609060101010101" pitchFamily="49" charset="-122"/>
                <a:ea typeface="楷体" panose="02010609060101010101" pitchFamily="49" charset="-122"/>
              </a:rPr>
              <a:t>1</a:t>
            </a:r>
            <a:r>
              <a:rPr lang="zh-CN" altLang="en-US" sz="3200">
                <a:latin typeface="楷体" panose="02010609060101010101" pitchFamily="49" charset="-122"/>
                <a:ea typeface="楷体" panose="02010609060101010101" pitchFamily="49" charset="-122"/>
              </a:rPr>
              <a:t>）</a:t>
            </a:r>
            <a:r>
              <a:rPr lang="zh-CN" altLang="en-US" sz="3200" b="1">
                <a:solidFill>
                  <a:srgbClr val="FF0000"/>
                </a:solidFill>
                <a:latin typeface="楷体" panose="02010609060101010101" pitchFamily="49" charset="-122"/>
                <a:ea typeface="楷体" panose="02010609060101010101" pitchFamily="49" charset="-122"/>
              </a:rPr>
              <a:t>初步学会</a:t>
            </a:r>
            <a:r>
              <a:rPr lang="zh-CN" altLang="en-US" sz="3200">
                <a:latin typeface="楷体" panose="02010609060101010101" pitchFamily="49" charset="-122"/>
                <a:ea typeface="楷体" panose="02010609060101010101" pitchFamily="49" charset="-122"/>
              </a:rPr>
              <a:t>有理有据地表达自己</a:t>
            </a:r>
            <a:r>
              <a:rPr lang="zh-CN" altLang="en-US" sz="3200" b="1">
                <a:solidFill>
                  <a:srgbClr val="FF0000"/>
                </a:solidFill>
                <a:latin typeface="楷体" panose="02010609060101010101" pitchFamily="49" charset="-122"/>
                <a:ea typeface="楷体" panose="02010609060101010101" pitchFamily="49" charset="-122"/>
              </a:rPr>
              <a:t>对历史的看法</a:t>
            </a:r>
            <a:r>
              <a:rPr lang="zh-CN" altLang="en-US" sz="3200">
                <a:latin typeface="楷体" panose="02010609060101010101" pitchFamily="49" charset="-122"/>
                <a:ea typeface="楷体" panose="02010609060101010101" pitchFamily="49" charset="-122"/>
              </a:rPr>
              <a:t>，能够初步区分历史叙述中的史实与解释</a:t>
            </a:r>
            <a:r>
              <a:rPr lang="en-US" altLang="zh-CN" sz="3200">
                <a:latin typeface="楷体" panose="02010609060101010101" pitchFamily="49" charset="-122"/>
                <a:ea typeface="楷体" panose="02010609060101010101" pitchFamily="49" charset="-122"/>
              </a:rPr>
              <a:t>;</a:t>
            </a:r>
            <a:endParaRPr lang="en-US" altLang="zh-CN" sz="3200">
              <a:latin typeface="楷体" panose="02010609060101010101" pitchFamily="49" charset="-122"/>
              <a:ea typeface="楷体" panose="02010609060101010101" pitchFamily="49" charset="-122"/>
            </a:endParaRPr>
          </a:p>
          <a:p>
            <a:pPr marL="0" lvl="0" indent="0" eaLnBrk="1" hangingPunct="1">
              <a:lnSpc>
                <a:spcPct val="150000"/>
              </a:lnSpc>
            </a:pPr>
            <a:r>
              <a:rPr lang="zh-CN" altLang="en-US" sz="3200">
                <a:latin typeface="楷体" panose="02010609060101010101" pitchFamily="49" charset="-122"/>
                <a:ea typeface="楷体" panose="02010609060101010101" pitchFamily="49" charset="-122"/>
              </a:rPr>
              <a:t>（</a:t>
            </a:r>
            <a:r>
              <a:rPr lang="en-US" altLang="zh-CN" sz="3200">
                <a:latin typeface="楷体" panose="02010609060101010101" pitchFamily="49" charset="-122"/>
                <a:ea typeface="楷体" panose="02010609060101010101" pitchFamily="49" charset="-122"/>
              </a:rPr>
              <a:t>2</a:t>
            </a:r>
            <a:r>
              <a:rPr lang="zh-CN" altLang="en-US" sz="3200">
                <a:latin typeface="楷体" panose="02010609060101010101" pitchFamily="49" charset="-122"/>
                <a:ea typeface="楷体" panose="02010609060101010101" pitchFamily="49" charset="-122"/>
              </a:rPr>
              <a:t>）能够客观</a:t>
            </a:r>
            <a:r>
              <a:rPr lang="zh-CN" altLang="en-US" sz="3200" b="1">
                <a:solidFill>
                  <a:srgbClr val="FF0000"/>
                </a:solidFill>
                <a:latin typeface="楷体" panose="02010609060101010101" pitchFamily="49" charset="-122"/>
                <a:ea typeface="楷体" panose="02010609060101010101" pitchFamily="49" charset="-122"/>
              </a:rPr>
              <a:t>叙述和分析</a:t>
            </a:r>
            <a:r>
              <a:rPr lang="zh-CN" altLang="en-US" sz="3200">
                <a:latin typeface="楷体" panose="02010609060101010101" pitchFamily="49" charset="-122"/>
                <a:ea typeface="楷体" panose="02010609060101010101" pitchFamily="49" charset="-122"/>
              </a:rPr>
              <a:t>历史，有理有据地表达自己的看法</a:t>
            </a:r>
            <a:r>
              <a:rPr lang="en-US" altLang="zh-CN" sz="3200">
                <a:latin typeface="楷体" panose="02010609060101010101" pitchFamily="49" charset="-122"/>
                <a:ea typeface="楷体" panose="02010609060101010101" pitchFamily="49" charset="-122"/>
              </a:rPr>
              <a:t>;</a:t>
            </a:r>
            <a:endParaRPr lang="en-US" altLang="zh-CN" sz="3200">
              <a:latin typeface="楷体" panose="02010609060101010101" pitchFamily="49" charset="-122"/>
              <a:ea typeface="楷体" panose="02010609060101010101" pitchFamily="49" charset="-122"/>
            </a:endParaRPr>
          </a:p>
          <a:p>
            <a:pPr marL="0" lvl="0" indent="0" eaLnBrk="1" hangingPunct="1">
              <a:lnSpc>
                <a:spcPct val="150000"/>
              </a:lnSpc>
            </a:pPr>
            <a:r>
              <a:rPr lang="zh-CN" altLang="en-US" sz="3200">
                <a:latin typeface="楷体" panose="02010609060101010101" pitchFamily="49" charset="-122"/>
                <a:ea typeface="楷体" panose="02010609060101010101" pitchFamily="49" charset="-122"/>
              </a:rPr>
              <a:t>（</a:t>
            </a:r>
            <a:r>
              <a:rPr lang="en-US" altLang="zh-CN" sz="3200">
                <a:latin typeface="楷体" panose="02010609060101010101" pitchFamily="49" charset="-122"/>
                <a:ea typeface="楷体" panose="02010609060101010101" pitchFamily="49" charset="-122"/>
              </a:rPr>
              <a:t>3</a:t>
            </a:r>
            <a:r>
              <a:rPr lang="zh-CN" altLang="en-US" sz="3200">
                <a:latin typeface="楷体" panose="02010609060101010101" pitchFamily="49" charset="-122"/>
                <a:ea typeface="楷体" panose="02010609060101010101" pitchFamily="49" charset="-122"/>
              </a:rPr>
              <a:t>）在理解和辨析相关史料的基础上，尝试</a:t>
            </a:r>
            <a:r>
              <a:rPr lang="zh-CN" altLang="en-US" sz="3200" b="1">
                <a:solidFill>
                  <a:srgbClr val="FF0000"/>
                </a:solidFill>
                <a:latin typeface="楷体" panose="02010609060101010101" pitchFamily="49" charset="-122"/>
                <a:ea typeface="楷体" panose="02010609060101010101" pitchFamily="49" charset="-122"/>
              </a:rPr>
              <a:t>发现和提出新的问题</a:t>
            </a:r>
            <a:r>
              <a:rPr lang="zh-CN" altLang="en-US" sz="3200">
                <a:latin typeface="楷体" panose="02010609060101010101" pitchFamily="49" charset="-122"/>
                <a:ea typeface="楷体" panose="02010609060101010101" pitchFamily="49" charset="-122"/>
              </a:rPr>
              <a:t>，加以论证，形成自己的历史认识。</a:t>
            </a:r>
            <a:endParaRPr lang="zh-CN" altLang="en-US" sz="3200">
              <a:latin typeface="楷体" panose="02010609060101010101" pitchFamily="49" charset="-122"/>
              <a:ea typeface="楷体" panose="02010609060101010101" pitchFamily="49" charset="-122"/>
            </a:endParaRPr>
          </a:p>
        </p:txBody>
      </p:sp>
      <p:sp>
        <p:nvSpPr>
          <p:cNvPr id="34826" name="矩形 12"/>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4827" name="矩形 13"/>
          <p:cNvSpPr/>
          <p:nvPr/>
        </p:nvSpPr>
        <p:spPr>
          <a:xfrm>
            <a:off x="7535863" y="371475"/>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4828" name="TextBox 14"/>
          <p:cNvSpPr/>
          <p:nvPr/>
        </p:nvSpPr>
        <p:spPr>
          <a:xfrm>
            <a:off x="5637213" y="190500"/>
            <a:ext cx="1951037" cy="523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r>
              <a:rPr lang="zh-CN" altLang="en-US" sz="2800" b="1">
                <a:solidFill>
                  <a:srgbClr val="FF0000"/>
                </a:solidFill>
                <a:ea typeface="等线" panose="02010600030101010101" pitchFamily="2" charset="-122"/>
              </a:rPr>
              <a:t>目标要求</a:t>
            </a:r>
            <a:endParaRPr lang="zh-CN" altLang="en-US" sz="2800" b="1">
              <a:solidFill>
                <a:srgbClr val="FF0000"/>
              </a:solidFill>
              <a:ea typeface="等线"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fltVal val="0"/>
                                          </p:val>
                                        </p:tav>
                                        <p:tav tm="100000">
                                          <p:val>
                                            <p:strVal val="#ppt_w"/>
                                          </p:val>
                                        </p:tav>
                                      </p:tavLst>
                                    </p:anim>
                                    <p:anim calcmode="lin" valueType="num">
                                      <p:cBhvr>
                                        <p:cTn id="8" dur="500" fill="hold"/>
                                        <p:tgtEl>
                                          <p:spTgt spid="34819"/>
                                        </p:tgtEl>
                                        <p:attrNameLst>
                                          <p:attrName>ppt_h</p:attrName>
                                        </p:attrNameLst>
                                      </p:cBhvr>
                                      <p:tavLst>
                                        <p:tav tm="0">
                                          <p:val>
                                            <p:fltVal val="0"/>
                                          </p:val>
                                        </p:tav>
                                        <p:tav tm="100000">
                                          <p:val>
                                            <p:strVal val="#ppt_h"/>
                                          </p:val>
                                        </p:tav>
                                      </p:tavLst>
                                    </p:anim>
                                    <p:animEffect transition="in" filter="fade">
                                      <p:cBhvr>
                                        <p:cTn id="9" dur="500"/>
                                        <p:tgtEl>
                                          <p:spTgt spid="348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4820"/>
                                        </p:tgtEl>
                                        <p:attrNameLst>
                                          <p:attrName>style.visibility</p:attrName>
                                        </p:attrNameLst>
                                      </p:cBhvr>
                                      <p:to>
                                        <p:strVal val="visible"/>
                                      </p:to>
                                    </p:set>
                                    <p:anim calcmode="lin" valueType="num">
                                      <p:cBhvr>
                                        <p:cTn id="13" dur="500" fill="hold"/>
                                        <p:tgtEl>
                                          <p:spTgt spid="34820"/>
                                        </p:tgtEl>
                                        <p:attrNameLst>
                                          <p:attrName>ppt_w</p:attrName>
                                        </p:attrNameLst>
                                      </p:cBhvr>
                                      <p:tavLst>
                                        <p:tav tm="0">
                                          <p:val>
                                            <p:fltVal val="0"/>
                                          </p:val>
                                        </p:tav>
                                        <p:tav tm="100000">
                                          <p:val>
                                            <p:strVal val="#ppt_w"/>
                                          </p:val>
                                        </p:tav>
                                      </p:tavLst>
                                    </p:anim>
                                    <p:anim calcmode="lin" valueType="num">
                                      <p:cBhvr>
                                        <p:cTn id="14" dur="500" fill="hold"/>
                                        <p:tgtEl>
                                          <p:spTgt spid="34820"/>
                                        </p:tgtEl>
                                        <p:attrNameLst>
                                          <p:attrName>ppt_h</p:attrName>
                                        </p:attrNameLst>
                                      </p:cBhvr>
                                      <p:tavLst>
                                        <p:tav tm="0">
                                          <p:val>
                                            <p:fltVal val="0"/>
                                          </p:val>
                                        </p:tav>
                                        <p:tav tm="100000">
                                          <p:val>
                                            <p:strVal val="#ppt_h"/>
                                          </p:val>
                                        </p:tav>
                                      </p:tavLst>
                                    </p:anim>
                                    <p:animEffect transition="in" filter="fade">
                                      <p:cBhvr>
                                        <p:cTn id="15" dur="500"/>
                                        <p:tgtEl>
                                          <p:spTgt spid="348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4821"/>
                                        </p:tgtEl>
                                        <p:attrNameLst>
                                          <p:attrName>style.visibility</p:attrName>
                                        </p:attrNameLst>
                                      </p:cBhvr>
                                      <p:to>
                                        <p:strVal val="visible"/>
                                      </p:to>
                                    </p:set>
                                    <p:anim calcmode="lin" valueType="num">
                                      <p:cBhvr>
                                        <p:cTn id="19" dur="500" fill="hold"/>
                                        <p:tgtEl>
                                          <p:spTgt spid="34821"/>
                                        </p:tgtEl>
                                        <p:attrNameLst>
                                          <p:attrName>ppt_w</p:attrName>
                                        </p:attrNameLst>
                                      </p:cBhvr>
                                      <p:tavLst>
                                        <p:tav tm="0">
                                          <p:val>
                                            <p:fltVal val="0"/>
                                          </p:val>
                                        </p:tav>
                                        <p:tav tm="100000">
                                          <p:val>
                                            <p:strVal val="#ppt_w"/>
                                          </p:val>
                                        </p:tav>
                                      </p:tavLst>
                                    </p:anim>
                                    <p:anim calcmode="lin" valueType="num">
                                      <p:cBhvr>
                                        <p:cTn id="20" dur="500" fill="hold"/>
                                        <p:tgtEl>
                                          <p:spTgt spid="34821"/>
                                        </p:tgtEl>
                                        <p:attrNameLst>
                                          <p:attrName>ppt_h</p:attrName>
                                        </p:attrNameLst>
                                      </p:cBhvr>
                                      <p:tavLst>
                                        <p:tav tm="0">
                                          <p:val>
                                            <p:fltVal val="0"/>
                                          </p:val>
                                        </p:tav>
                                        <p:tav tm="100000">
                                          <p:val>
                                            <p:strVal val="#ppt_h"/>
                                          </p:val>
                                        </p:tav>
                                      </p:tavLst>
                                    </p:anim>
                                    <p:animEffect transition="in" filter="fade">
                                      <p:cBhvr>
                                        <p:cTn id="21" dur="500"/>
                                        <p:tgtEl>
                                          <p:spTgt spid="348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4818"/>
                                        </p:tgtEl>
                                        <p:attrNameLst>
                                          <p:attrName>style.visibility</p:attrName>
                                        </p:attrNameLst>
                                      </p:cBhvr>
                                      <p:to>
                                        <p:strVal val="visible"/>
                                      </p:to>
                                    </p:set>
                                    <p:anim calcmode="lin" valueType="num">
                                      <p:cBhvr>
                                        <p:cTn id="25" dur="500" fill="hold"/>
                                        <p:tgtEl>
                                          <p:spTgt spid="34818"/>
                                        </p:tgtEl>
                                        <p:attrNameLst>
                                          <p:attrName>ppt_w</p:attrName>
                                        </p:attrNameLst>
                                      </p:cBhvr>
                                      <p:tavLst>
                                        <p:tav tm="0">
                                          <p:val>
                                            <p:fltVal val="0"/>
                                          </p:val>
                                        </p:tav>
                                        <p:tav tm="100000">
                                          <p:val>
                                            <p:strVal val="#ppt_w"/>
                                          </p:val>
                                        </p:tav>
                                      </p:tavLst>
                                    </p:anim>
                                    <p:anim calcmode="lin" valueType="num">
                                      <p:cBhvr>
                                        <p:cTn id="26" dur="500" fill="hold"/>
                                        <p:tgtEl>
                                          <p:spTgt spid="34818"/>
                                        </p:tgtEl>
                                        <p:attrNameLst>
                                          <p:attrName>ppt_h</p:attrName>
                                        </p:attrNameLst>
                                      </p:cBhvr>
                                      <p:tavLst>
                                        <p:tav tm="0">
                                          <p:val>
                                            <p:fltVal val="0"/>
                                          </p:val>
                                        </p:tav>
                                        <p:tav tm="100000">
                                          <p:val>
                                            <p:strVal val="#ppt_h"/>
                                          </p:val>
                                        </p:tav>
                                      </p:tavLst>
                                    </p:anim>
                                    <p:animEffect transition="in" filter="fade">
                                      <p:cBhvr>
                                        <p:cTn id="27" dur="500"/>
                                        <p:tgtEl>
                                          <p:spTgt spid="34818"/>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34823"/>
                                        </p:tgtEl>
                                        <p:attrNameLst>
                                          <p:attrName>style.visibility</p:attrName>
                                        </p:attrNameLst>
                                      </p:cBhvr>
                                      <p:to>
                                        <p:strVal val="visible"/>
                                      </p:to>
                                    </p:set>
                                    <p:anim calcmode="lin" valueType="num">
                                      <p:cBhvr>
                                        <p:cTn id="31" dur="500" fill="hold"/>
                                        <p:tgtEl>
                                          <p:spTgt spid="34823"/>
                                        </p:tgtEl>
                                        <p:attrNameLst>
                                          <p:attrName>ppt_w</p:attrName>
                                        </p:attrNameLst>
                                      </p:cBhvr>
                                      <p:tavLst>
                                        <p:tav tm="0">
                                          <p:val>
                                            <p:fltVal val="0"/>
                                          </p:val>
                                        </p:tav>
                                        <p:tav tm="100000">
                                          <p:val>
                                            <p:strVal val="#ppt_w"/>
                                          </p:val>
                                        </p:tav>
                                      </p:tavLst>
                                    </p:anim>
                                    <p:anim calcmode="lin" valueType="num">
                                      <p:cBhvr>
                                        <p:cTn id="32" dur="500" fill="hold"/>
                                        <p:tgtEl>
                                          <p:spTgt spid="34823"/>
                                        </p:tgtEl>
                                        <p:attrNameLst>
                                          <p:attrName>ppt_h</p:attrName>
                                        </p:attrNameLst>
                                      </p:cBhvr>
                                      <p:tavLst>
                                        <p:tav tm="0">
                                          <p:val>
                                            <p:fltVal val="0"/>
                                          </p:val>
                                        </p:tav>
                                        <p:tav tm="100000">
                                          <p:val>
                                            <p:strVal val="#ppt_h"/>
                                          </p:val>
                                        </p:tav>
                                      </p:tavLst>
                                    </p:anim>
                                    <p:anim calcmode="lin" valueType="num">
                                      <p:cBhvr>
                                        <p:cTn id="33" dur="500" fill="hold"/>
                                        <p:tgtEl>
                                          <p:spTgt spid="34823"/>
                                        </p:tgtEl>
                                        <p:attrNameLst>
                                          <p:attrName>style.rotation</p:attrName>
                                        </p:attrNameLst>
                                      </p:cBhvr>
                                      <p:tavLst>
                                        <p:tav tm="0">
                                          <p:val>
                                            <p:fltVal val="360"/>
                                          </p:val>
                                        </p:tav>
                                        <p:tav tm="100000">
                                          <p:val>
                                            <p:fltVal val="0"/>
                                          </p:val>
                                        </p:tav>
                                      </p:tavLst>
                                    </p:anim>
                                    <p:animEffect transition="in" filter="fade">
                                      <p:cBhvr>
                                        <p:cTn id="34" dur="500"/>
                                        <p:tgtEl>
                                          <p:spTgt spid="34823"/>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4824"/>
                                        </p:tgtEl>
                                        <p:attrNameLst>
                                          <p:attrName>style.visibility</p:attrName>
                                        </p:attrNameLst>
                                      </p:cBhvr>
                                      <p:to>
                                        <p:strVal val="visible"/>
                                      </p:to>
                                    </p:set>
                                    <p:anim calcmode="lin" valueType="num">
                                      <p:cBhvr>
                                        <p:cTn id="38" dur="500" fill="hold"/>
                                        <p:tgtEl>
                                          <p:spTgt spid="34824"/>
                                        </p:tgtEl>
                                        <p:attrNameLst>
                                          <p:attrName>ppt_w</p:attrName>
                                        </p:attrNameLst>
                                      </p:cBhvr>
                                      <p:tavLst>
                                        <p:tav tm="0">
                                          <p:val>
                                            <p:fltVal val="0"/>
                                          </p:val>
                                        </p:tav>
                                        <p:tav tm="100000">
                                          <p:val>
                                            <p:strVal val="#ppt_w"/>
                                          </p:val>
                                        </p:tav>
                                      </p:tavLst>
                                    </p:anim>
                                    <p:anim calcmode="lin" valueType="num">
                                      <p:cBhvr>
                                        <p:cTn id="39" dur="500" fill="hold"/>
                                        <p:tgtEl>
                                          <p:spTgt spid="34824"/>
                                        </p:tgtEl>
                                        <p:attrNameLst>
                                          <p:attrName>ppt_h</p:attrName>
                                        </p:attrNameLst>
                                      </p:cBhvr>
                                      <p:tavLst>
                                        <p:tav tm="0">
                                          <p:val>
                                            <p:fltVal val="0"/>
                                          </p:val>
                                        </p:tav>
                                        <p:tav tm="100000">
                                          <p:val>
                                            <p:strVal val="#ppt_h"/>
                                          </p:val>
                                        </p:tav>
                                      </p:tavLst>
                                    </p:anim>
                                    <p:animEffect transition="in" filter="fade">
                                      <p:cBhvr>
                                        <p:cTn id="40"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16"/>
          <p:cNvSpPr/>
          <p:nvPr/>
        </p:nvSpPr>
        <p:spPr>
          <a:xfrm>
            <a:off x="0" y="3976688"/>
            <a:ext cx="12192000" cy="1416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id-ID" altLang="zh-CN">
              <a:solidFill>
                <a:srgbClr val="FFFFFF"/>
              </a:solidFill>
              <a:latin typeface="Calibri" panose="020F0502020204030204" charset="0"/>
            </a:endParaRPr>
          </a:p>
        </p:txBody>
      </p:sp>
      <p:pic>
        <p:nvPicPr>
          <p:cNvPr id="35843" name="PA_组合 2"/>
          <p:cNvPicPr/>
          <p:nvPr>
            <p:custDataLst>
              <p:tags r:id="rId1"/>
            </p:custDataLst>
          </p:nvPr>
        </p:nvPicPr>
        <p:blipFill>
          <a:blip r:embed="rId2"/>
          <a:stretch>
            <a:fillRect/>
          </a:stretch>
        </p:blipFill>
        <p:spPr>
          <a:xfrm>
            <a:off x="877888" y="2316163"/>
            <a:ext cx="3230562" cy="3951287"/>
          </a:xfrm>
          <a:prstGeom prst="rect">
            <a:avLst/>
          </a:prstGeom>
          <a:noFill/>
          <a:ln>
            <a:miter lim="800000"/>
            <a:headEnd/>
            <a:tailEnd/>
          </a:ln>
        </p:spPr>
      </p:pic>
      <p:grpSp>
        <p:nvGrpSpPr>
          <p:cNvPr id="35844" name="组合 1"/>
          <p:cNvGrpSpPr/>
          <p:nvPr/>
        </p:nvGrpSpPr>
        <p:grpSpPr>
          <a:xfrm>
            <a:off x="4465638" y="1285875"/>
            <a:ext cx="4364037" cy="1511300"/>
            <a:chOff x="2896644" y="1094315"/>
            <a:chExt cx="4105275" cy="4105275"/>
          </a:xfrm>
        </p:grpSpPr>
        <p:sp>
          <p:nvSpPr>
            <p:cNvPr id="35855" name="PA_矩形 5"/>
            <p:cNvSpPr/>
            <p:nvPr>
              <p:custDataLst>
                <p:tags r:id="rId3"/>
              </p:custDataLst>
            </p:nvPr>
          </p:nvSpPr>
          <p:spPr>
            <a:xfrm>
              <a:off x="2896644" y="1094315"/>
              <a:ext cx="4105275" cy="4105275"/>
            </a:xfrm>
            <a:prstGeom prst="rect">
              <a:avLst/>
            </a:prstGeom>
            <a:solidFill>
              <a:schemeClr val="bg1"/>
            </a:solidFill>
            <a:ln w="76200">
              <a:solidFill>
                <a:srgbClr val="E53238"/>
              </a:solidFill>
            </a:ln>
            <a:effectLst>
              <a:outerShdw blurRad="508000" dist="190500" dir="5400000" algn="ctr" rotWithShape="0">
                <a:schemeClr val="tx2">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defTabSz="912495" eaLnBrk="1" hangingPunct="1"/>
              <a:endParaRPr lang="zh-CN" altLang="en-US">
                <a:solidFill>
                  <a:srgbClr val="FFC000"/>
                </a:solidFill>
                <a:ea typeface="等线" panose="02010600030101010101" pitchFamily="2" charset="-122"/>
              </a:endParaRPr>
            </a:p>
          </p:txBody>
        </p:sp>
        <p:sp>
          <p:nvSpPr>
            <p:cNvPr id="35856" name="PA_文本框 6"/>
            <p:cNvSpPr/>
            <p:nvPr>
              <p:custDataLst>
                <p:tags r:id="rId4"/>
              </p:custDataLst>
            </p:nvPr>
          </p:nvSpPr>
          <p:spPr>
            <a:xfrm>
              <a:off x="3944379" y="1539155"/>
              <a:ext cx="184731" cy="830997"/>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endParaRPr lang="zh-CN" altLang="en-US" sz="4800" b="1">
                <a:solidFill>
                  <a:srgbClr val="D75846"/>
                </a:solidFill>
                <a:latin typeface="微软雅黑" panose="020B0503020204020204" charset="-122"/>
                <a:ea typeface="微软雅黑" panose="020B0503020204020204" charset="-122"/>
              </a:endParaRPr>
            </a:p>
          </p:txBody>
        </p:sp>
        <p:sp>
          <p:nvSpPr>
            <p:cNvPr id="35857" name="PA_文本框 7"/>
            <p:cNvSpPr/>
            <p:nvPr>
              <p:custDataLst>
                <p:tags r:id="rId5"/>
              </p:custDataLst>
            </p:nvPr>
          </p:nvSpPr>
          <p:spPr>
            <a:xfrm>
              <a:off x="2973137" y="1950634"/>
              <a:ext cx="3877986" cy="175440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algn="ctr" eaLnBrk="1" hangingPunct="1"/>
              <a:r>
                <a:rPr lang="zh-CN" altLang="en-US" sz="3600" b="1">
                  <a:solidFill>
                    <a:srgbClr val="002060"/>
                  </a:solidFill>
                  <a:latin typeface="微软雅黑" panose="020B0503020204020204" charset="-122"/>
                  <a:ea typeface="微软雅黑" panose="020B0503020204020204" charset="-122"/>
                </a:rPr>
                <a:t>第二、现状与对策</a:t>
              </a:r>
              <a:endParaRPr lang="zh-CN" altLang="en-US" sz="3600" b="1">
                <a:solidFill>
                  <a:srgbClr val="002060"/>
                </a:solidFill>
                <a:latin typeface="微软雅黑" panose="020B0503020204020204" charset="-122"/>
                <a:ea typeface="微软雅黑" panose="020B0503020204020204" charset="-122"/>
              </a:endParaRPr>
            </a:p>
          </p:txBody>
        </p:sp>
      </p:grpSp>
      <p:grpSp>
        <p:nvGrpSpPr>
          <p:cNvPr id="35845" name="组合 3"/>
          <p:cNvGrpSpPr/>
          <p:nvPr/>
        </p:nvGrpSpPr>
        <p:grpSpPr>
          <a:xfrm>
            <a:off x="10385425" y="180975"/>
            <a:ext cx="1503363" cy="1716088"/>
            <a:chOff x="6735" y="2417"/>
            <a:chExt cx="5730" cy="6864"/>
          </a:xfrm>
        </p:grpSpPr>
        <p:sp>
          <p:nvSpPr>
            <p:cNvPr id="35847" name="Teardrop 35"/>
            <p:cNvSpPr/>
            <p:nvPr/>
          </p:nvSpPr>
          <p:spPr>
            <a:xfrm rot="8100000">
              <a:off x="7758" y="5300"/>
              <a:ext cx="3685" cy="3683"/>
            </a:xfrm>
            <a:prstGeom prst="teardrop">
              <a:avLst>
                <a:gd name="adj" fmla="val 112833"/>
              </a:avLst>
            </a:prstGeom>
            <a:solidFill>
              <a:srgbClr val="E532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5848" name="组合 2"/>
            <p:cNvGrpSpPr/>
            <p:nvPr/>
          </p:nvGrpSpPr>
          <p:grpSpPr>
            <a:xfrm>
              <a:off x="6735" y="2417"/>
              <a:ext cx="5730" cy="6865"/>
              <a:chOff x="6735" y="2417"/>
              <a:chExt cx="5730" cy="6865"/>
            </a:xfrm>
          </p:grpSpPr>
          <p:sp>
            <p:nvSpPr>
              <p:cNvPr id="35849" name="Teardrop 6"/>
              <p:cNvSpPr/>
              <p:nvPr/>
            </p:nvSpPr>
            <p:spPr>
              <a:xfrm rot="8100000">
                <a:off x="6735" y="2417"/>
                <a:ext cx="5730" cy="5727"/>
              </a:xfrm>
              <a:prstGeom prst="teardrop">
                <a:avLst>
                  <a:gd name="adj" fmla="val 112833"/>
                </a:avLst>
              </a:prstGeom>
              <a:solidFill>
                <a:srgbClr val="E532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850" name="Teardrop 36"/>
              <p:cNvSpPr/>
              <p:nvPr/>
            </p:nvSpPr>
            <p:spPr>
              <a:xfrm rot="8100000">
                <a:off x="8169" y="6417"/>
                <a:ext cx="2862" cy="2864"/>
              </a:xfrm>
              <a:prstGeom prst="teardrop">
                <a:avLst>
                  <a:gd name="adj" fmla="val 112833"/>
                </a:avLst>
              </a:prstGeom>
              <a:solidFill>
                <a:srgbClr val="E532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851" name="Freeform 69"/>
              <p:cNvSpPr/>
              <p:nvPr/>
            </p:nvSpPr>
            <p:spPr bwMode="auto">
              <a:xfrm>
                <a:off x="9288" y="2595"/>
                <a:ext cx="623" cy="1175"/>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5852" name="Freeform 23"/>
              <p:cNvSpPr>
                <a:spLocks noEditPoints="1"/>
              </p:cNvSpPr>
              <p:nvPr/>
            </p:nvSpPr>
            <p:spPr bwMode="auto">
              <a:xfrm>
                <a:off x="9186" y="5471"/>
                <a:ext cx="829" cy="787"/>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5853" name="Freeform 144"/>
              <p:cNvSpPr>
                <a:spLocks noEditPoints="1"/>
              </p:cNvSpPr>
              <p:nvPr/>
            </p:nvSpPr>
            <p:spPr bwMode="auto">
              <a:xfrm>
                <a:off x="9065" y="4335"/>
                <a:ext cx="950" cy="819"/>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5854" name="Freeform 56"/>
              <p:cNvSpPr>
                <a:spLocks noEditPoints="1"/>
              </p:cNvSpPr>
              <p:nvPr/>
            </p:nvSpPr>
            <p:spPr bwMode="auto">
              <a:xfrm>
                <a:off x="9149" y="7490"/>
                <a:ext cx="956" cy="9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grpSp>
      </p:grpSp>
      <p:sp>
        <p:nvSpPr>
          <p:cNvPr id="35846" name="矩形 67"/>
          <p:cNvSpPr/>
          <p:nvPr/>
        </p:nvSpPr>
        <p:spPr>
          <a:xfrm>
            <a:off x="9371855" y="4250224"/>
            <a:ext cx="2646878" cy="584775"/>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rPr>
              <a:t>初中核心素养</a:t>
            </a:r>
            <a:endParaRPr kumimoji="0" lang="zh-CN" altLang="en-US" sz="3200" b="1" i="0" u="none" strike="noStrike" kern="1200" cap="none" spc="0" normalizeH="0" baseline="0" noProof="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left)">
                                      <p:cBhvr>
                                        <p:cTn id="7" dur="500"/>
                                        <p:tgtEl>
                                          <p:spTgt spid="358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wipe(down)">
                                      <p:cBhvr>
                                        <p:cTn id="11" dur="500"/>
                                        <p:tgtEl>
                                          <p:spTgt spid="35843"/>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35844"/>
                                        </p:tgtEl>
                                        <p:attrNameLst>
                                          <p:attrName>style.visibility</p:attrName>
                                        </p:attrNameLst>
                                      </p:cBhvr>
                                      <p:to>
                                        <p:strVal val="visible"/>
                                      </p:to>
                                    </p:set>
                                    <p:anim calcmode="lin" valueType="num">
                                      <p:cBhvr>
                                        <p:cTn id="15" dur="1000" fill="hold"/>
                                        <p:tgtEl>
                                          <p:spTgt spid="35844"/>
                                        </p:tgtEl>
                                        <p:attrNameLst>
                                          <p:attrName>ppt_w</p:attrName>
                                        </p:attrNameLst>
                                      </p:cBhvr>
                                      <p:tavLst>
                                        <p:tav tm="0">
                                          <p:val>
                                            <p:fltVal val="0"/>
                                          </p:val>
                                        </p:tav>
                                        <p:tav tm="100000">
                                          <p:val>
                                            <p:strVal val="#ppt_w"/>
                                          </p:val>
                                        </p:tav>
                                      </p:tavLst>
                                    </p:anim>
                                    <p:anim calcmode="lin" valueType="num">
                                      <p:cBhvr>
                                        <p:cTn id="16" dur="1000" fill="hold"/>
                                        <p:tgtEl>
                                          <p:spTgt spid="35844"/>
                                        </p:tgtEl>
                                        <p:attrNameLst>
                                          <p:attrName>ppt_h</p:attrName>
                                        </p:attrNameLst>
                                      </p:cBhvr>
                                      <p:tavLst>
                                        <p:tav tm="0">
                                          <p:val>
                                            <p:fltVal val="0"/>
                                          </p:val>
                                        </p:tav>
                                        <p:tav tm="100000">
                                          <p:val>
                                            <p:strVal val="#ppt_h"/>
                                          </p:val>
                                        </p:tav>
                                      </p:tavLst>
                                    </p:anim>
                                    <p:anim calcmode="lin" valueType="num">
                                      <p:cBhvr>
                                        <p:cTn id="17" dur="1000" fill="hold"/>
                                        <p:tgtEl>
                                          <p:spTgt spid="35844"/>
                                        </p:tgtEl>
                                        <p:attrNameLst>
                                          <p:attrName>style.rotation</p:attrName>
                                        </p:attrNameLst>
                                      </p:cBhvr>
                                      <p:tavLst>
                                        <p:tav tm="0">
                                          <p:val>
                                            <p:fltVal val="90"/>
                                          </p:val>
                                        </p:tav>
                                        <p:tav tm="100000">
                                          <p:val>
                                            <p:fltVal val="0"/>
                                          </p:val>
                                        </p:tav>
                                      </p:tavLst>
                                    </p:anim>
                                    <p:animEffect transition="in" filter="fade">
                                      <p:cBhvr>
                                        <p:cTn id="18" dur="1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6867"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6868"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6869"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6870"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defTabSz="1374775" eaLnBrk="1" hangingPunct="1"/>
            <a:fld id="{B9DFB010-7066-4C93-92F8-577078C6F703}" type="slidenum">
              <a:rPr lang="en-US" altLang="zh-CN" sz="1300" b="1">
                <a:solidFill>
                  <a:srgbClr val="5C5C5C"/>
                </a:solidFill>
                <a:latin typeface="Arial" panose="020B0604020202020204" pitchFamily="34" charset="0"/>
              </a:rPr>
            </a:fld>
            <a:endParaRPr lang="en-US" altLang="zh-CN" sz="1300" b="1">
              <a:solidFill>
                <a:srgbClr val="5C5C5C"/>
              </a:solidFill>
              <a:latin typeface="Arial" panose="020B0604020202020204" pitchFamily="34" charset="0"/>
            </a:endParaRPr>
          </a:p>
        </p:txBody>
      </p:sp>
      <p:pic>
        <p:nvPicPr>
          <p:cNvPr id="36871"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36872"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6873" name="矩形 10"/>
          <p:cNvSpPr/>
          <p:nvPr/>
        </p:nvSpPr>
        <p:spPr>
          <a:xfrm>
            <a:off x="5305425" y="1058863"/>
            <a:ext cx="6650038" cy="45243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lnSpc>
                <a:spcPct val="150000"/>
              </a:lnSpc>
            </a:pP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一</a:t>
            </a: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某些教师对历史解释素养的理解和认识不够</a:t>
            </a:r>
            <a:endParaRPr lang="en-US" altLang="zh-CN" sz="2400" b="1">
              <a:solidFill>
                <a:srgbClr val="FF0000"/>
              </a:solidFill>
              <a:latin typeface="黑体" panose="02010609060101010101" charset="-122"/>
              <a:ea typeface="黑体" panose="02010609060101010101" charset="-122"/>
            </a:endParaRPr>
          </a:p>
          <a:p>
            <a:pPr marL="0" lvl="0" indent="0" eaLnBrk="1" hangingPunct="1">
              <a:lnSpc>
                <a:spcPct val="150000"/>
              </a:lnSpc>
            </a:pPr>
            <a:r>
              <a:rPr lang="zh-CN" altLang="en-US" sz="2400">
                <a:latin typeface="楷体" panose="02010609060101010101" pitchFamily="49" charset="-122"/>
                <a:ea typeface="楷体" panose="02010609060101010101" pitchFamily="49" charset="-122"/>
              </a:rPr>
              <a:t>    在新课程改革的推进中，部分历史教师已经感受到历史解释素养培养的重要性，并在历史的教授过程中都有意识地注意这方面的培养，他们虽然认识到历史解释素养的重要性，但是并没有深刻到位地理解历史解释素养的内涵。教学中选择了大量与学生年龄段不相匹配的史料，导致课堂上无法调动学生主动学习和探究。</a:t>
            </a:r>
            <a:endParaRPr lang="zh-CN" altLang="en-US" sz="2400">
              <a:latin typeface="楷体" panose="02010609060101010101" pitchFamily="49" charset="-122"/>
              <a:ea typeface="楷体" panose="02010609060101010101" pitchFamily="49" charset="-122"/>
            </a:endParaRPr>
          </a:p>
        </p:txBody>
      </p:sp>
      <p:sp>
        <p:nvSpPr>
          <p:cNvPr id="36874"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6875" name="TextBox 12"/>
          <p:cNvSpPr/>
          <p:nvPr/>
        </p:nvSpPr>
        <p:spPr>
          <a:xfrm>
            <a:off x="5881688" y="190500"/>
            <a:ext cx="1952625" cy="523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r>
              <a:rPr lang="zh-CN" altLang="en-US" sz="2800" b="1">
                <a:solidFill>
                  <a:srgbClr val="FF0000"/>
                </a:solidFill>
                <a:ea typeface="等线" panose="02010600030101010101" pitchFamily="2" charset="-122"/>
              </a:rPr>
              <a:t>现状</a:t>
            </a:r>
            <a:endParaRPr lang="zh-CN" altLang="en-US" sz="2800" b="1">
              <a:solidFill>
                <a:srgbClr val="FF0000"/>
              </a:solidFill>
              <a:ea typeface="等线" panose="02010600030101010101" pitchFamily="2" charset="-122"/>
            </a:endParaRPr>
          </a:p>
        </p:txBody>
      </p:sp>
      <p:sp>
        <p:nvSpPr>
          <p:cNvPr id="36876"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pic>
        <p:nvPicPr>
          <p:cNvPr id="36877" name="Picture 2"/>
          <p:cNvPicPr>
            <a:picLocks noChangeAspect="1"/>
          </p:cNvPicPr>
          <p:nvPr/>
        </p:nvPicPr>
        <p:blipFill>
          <a:blip r:embed="rId2"/>
          <a:stretch>
            <a:fillRect/>
          </a:stretch>
        </p:blipFill>
        <p:spPr>
          <a:xfrm>
            <a:off x="627063" y="2046288"/>
            <a:ext cx="4308475" cy="2635250"/>
          </a:xfrm>
          <a:prstGeom prst="rect">
            <a:avLst/>
          </a:prstGeom>
          <a:noFill/>
          <a:ln>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p:cTn id="7" dur="500" fill="hold"/>
                                        <p:tgtEl>
                                          <p:spTgt spid="36867"/>
                                        </p:tgtEl>
                                        <p:attrNameLst>
                                          <p:attrName>ppt_w</p:attrName>
                                        </p:attrNameLst>
                                      </p:cBhvr>
                                      <p:tavLst>
                                        <p:tav tm="0">
                                          <p:val>
                                            <p:fltVal val="0"/>
                                          </p:val>
                                        </p:tav>
                                        <p:tav tm="100000">
                                          <p:val>
                                            <p:strVal val="#ppt_w"/>
                                          </p:val>
                                        </p:tav>
                                      </p:tavLst>
                                    </p:anim>
                                    <p:anim calcmode="lin" valueType="num">
                                      <p:cBhvr>
                                        <p:cTn id="8" dur="500" fill="hold"/>
                                        <p:tgtEl>
                                          <p:spTgt spid="36867"/>
                                        </p:tgtEl>
                                        <p:attrNameLst>
                                          <p:attrName>ppt_h</p:attrName>
                                        </p:attrNameLst>
                                      </p:cBhvr>
                                      <p:tavLst>
                                        <p:tav tm="0">
                                          <p:val>
                                            <p:fltVal val="0"/>
                                          </p:val>
                                        </p:tav>
                                        <p:tav tm="100000">
                                          <p:val>
                                            <p:strVal val="#ppt_h"/>
                                          </p:val>
                                        </p:tav>
                                      </p:tavLst>
                                    </p:anim>
                                    <p:animEffect transition="in" filter="fade">
                                      <p:cBhvr>
                                        <p:cTn id="9" dur="500"/>
                                        <p:tgtEl>
                                          <p:spTgt spid="3686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p:cTn id="13" dur="500" fill="hold"/>
                                        <p:tgtEl>
                                          <p:spTgt spid="36868"/>
                                        </p:tgtEl>
                                        <p:attrNameLst>
                                          <p:attrName>ppt_w</p:attrName>
                                        </p:attrNameLst>
                                      </p:cBhvr>
                                      <p:tavLst>
                                        <p:tav tm="0">
                                          <p:val>
                                            <p:fltVal val="0"/>
                                          </p:val>
                                        </p:tav>
                                        <p:tav tm="100000">
                                          <p:val>
                                            <p:strVal val="#ppt_w"/>
                                          </p:val>
                                        </p:tav>
                                      </p:tavLst>
                                    </p:anim>
                                    <p:anim calcmode="lin" valueType="num">
                                      <p:cBhvr>
                                        <p:cTn id="14" dur="500" fill="hold"/>
                                        <p:tgtEl>
                                          <p:spTgt spid="36868"/>
                                        </p:tgtEl>
                                        <p:attrNameLst>
                                          <p:attrName>ppt_h</p:attrName>
                                        </p:attrNameLst>
                                      </p:cBhvr>
                                      <p:tavLst>
                                        <p:tav tm="0">
                                          <p:val>
                                            <p:fltVal val="0"/>
                                          </p:val>
                                        </p:tav>
                                        <p:tav tm="100000">
                                          <p:val>
                                            <p:strVal val="#ppt_h"/>
                                          </p:val>
                                        </p:tav>
                                      </p:tavLst>
                                    </p:anim>
                                    <p:animEffect transition="in" filter="fade">
                                      <p:cBhvr>
                                        <p:cTn id="15" dur="500"/>
                                        <p:tgtEl>
                                          <p:spTgt spid="3686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p:cTn id="19" dur="500" fill="hold"/>
                                        <p:tgtEl>
                                          <p:spTgt spid="36869"/>
                                        </p:tgtEl>
                                        <p:attrNameLst>
                                          <p:attrName>ppt_w</p:attrName>
                                        </p:attrNameLst>
                                      </p:cBhvr>
                                      <p:tavLst>
                                        <p:tav tm="0">
                                          <p:val>
                                            <p:fltVal val="0"/>
                                          </p:val>
                                        </p:tav>
                                        <p:tav tm="100000">
                                          <p:val>
                                            <p:strVal val="#ppt_w"/>
                                          </p:val>
                                        </p:tav>
                                      </p:tavLst>
                                    </p:anim>
                                    <p:anim calcmode="lin" valueType="num">
                                      <p:cBhvr>
                                        <p:cTn id="20" dur="500" fill="hold"/>
                                        <p:tgtEl>
                                          <p:spTgt spid="36869"/>
                                        </p:tgtEl>
                                        <p:attrNameLst>
                                          <p:attrName>ppt_h</p:attrName>
                                        </p:attrNameLst>
                                      </p:cBhvr>
                                      <p:tavLst>
                                        <p:tav tm="0">
                                          <p:val>
                                            <p:fltVal val="0"/>
                                          </p:val>
                                        </p:tav>
                                        <p:tav tm="100000">
                                          <p:val>
                                            <p:strVal val="#ppt_h"/>
                                          </p:val>
                                        </p:tav>
                                      </p:tavLst>
                                    </p:anim>
                                    <p:animEffect transition="in" filter="fade">
                                      <p:cBhvr>
                                        <p:cTn id="21" dur="500"/>
                                        <p:tgtEl>
                                          <p:spTgt spid="3686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6866"/>
                                        </p:tgtEl>
                                        <p:attrNameLst>
                                          <p:attrName>style.visibility</p:attrName>
                                        </p:attrNameLst>
                                      </p:cBhvr>
                                      <p:to>
                                        <p:strVal val="visible"/>
                                      </p:to>
                                    </p:set>
                                    <p:anim calcmode="lin" valueType="num">
                                      <p:cBhvr>
                                        <p:cTn id="25" dur="500" fill="hold"/>
                                        <p:tgtEl>
                                          <p:spTgt spid="36866"/>
                                        </p:tgtEl>
                                        <p:attrNameLst>
                                          <p:attrName>ppt_w</p:attrName>
                                        </p:attrNameLst>
                                      </p:cBhvr>
                                      <p:tavLst>
                                        <p:tav tm="0">
                                          <p:val>
                                            <p:fltVal val="0"/>
                                          </p:val>
                                        </p:tav>
                                        <p:tav tm="100000">
                                          <p:val>
                                            <p:strVal val="#ppt_w"/>
                                          </p:val>
                                        </p:tav>
                                      </p:tavLst>
                                    </p:anim>
                                    <p:anim calcmode="lin" valueType="num">
                                      <p:cBhvr>
                                        <p:cTn id="26" dur="500" fill="hold"/>
                                        <p:tgtEl>
                                          <p:spTgt spid="36866"/>
                                        </p:tgtEl>
                                        <p:attrNameLst>
                                          <p:attrName>ppt_h</p:attrName>
                                        </p:attrNameLst>
                                      </p:cBhvr>
                                      <p:tavLst>
                                        <p:tav tm="0">
                                          <p:val>
                                            <p:fltVal val="0"/>
                                          </p:val>
                                        </p:tav>
                                        <p:tav tm="100000">
                                          <p:val>
                                            <p:strVal val="#ppt_h"/>
                                          </p:val>
                                        </p:tav>
                                      </p:tavLst>
                                    </p:anim>
                                    <p:animEffect transition="in" filter="fade">
                                      <p:cBhvr>
                                        <p:cTn id="27" dur="500"/>
                                        <p:tgtEl>
                                          <p:spTgt spid="36866"/>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500" fill="hold"/>
                                        <p:tgtEl>
                                          <p:spTgt spid="36871"/>
                                        </p:tgtEl>
                                        <p:attrNameLst>
                                          <p:attrName>ppt_w</p:attrName>
                                        </p:attrNameLst>
                                      </p:cBhvr>
                                      <p:tavLst>
                                        <p:tav tm="0">
                                          <p:val>
                                            <p:fltVal val="0"/>
                                          </p:val>
                                        </p:tav>
                                        <p:tav tm="100000">
                                          <p:val>
                                            <p:strVal val="#ppt_w"/>
                                          </p:val>
                                        </p:tav>
                                      </p:tavLst>
                                    </p:anim>
                                    <p:anim calcmode="lin" valueType="num">
                                      <p:cBhvr>
                                        <p:cTn id="32" dur="500" fill="hold"/>
                                        <p:tgtEl>
                                          <p:spTgt spid="36871"/>
                                        </p:tgtEl>
                                        <p:attrNameLst>
                                          <p:attrName>ppt_h</p:attrName>
                                        </p:attrNameLst>
                                      </p:cBhvr>
                                      <p:tavLst>
                                        <p:tav tm="0">
                                          <p:val>
                                            <p:fltVal val="0"/>
                                          </p:val>
                                        </p:tav>
                                        <p:tav tm="100000">
                                          <p:val>
                                            <p:strVal val="#ppt_h"/>
                                          </p:val>
                                        </p:tav>
                                      </p:tavLst>
                                    </p:anim>
                                    <p:anim calcmode="lin" valueType="num">
                                      <p:cBhvr>
                                        <p:cTn id="33" dur="500" fill="hold"/>
                                        <p:tgtEl>
                                          <p:spTgt spid="36871"/>
                                        </p:tgtEl>
                                        <p:attrNameLst>
                                          <p:attrName>style.rotation</p:attrName>
                                        </p:attrNameLst>
                                      </p:cBhvr>
                                      <p:tavLst>
                                        <p:tav tm="0">
                                          <p:val>
                                            <p:fltVal val="360"/>
                                          </p:val>
                                        </p:tav>
                                        <p:tav tm="100000">
                                          <p:val>
                                            <p:fltVal val="0"/>
                                          </p:val>
                                        </p:tav>
                                      </p:tavLst>
                                    </p:anim>
                                    <p:animEffect transition="in" filter="fade">
                                      <p:cBhvr>
                                        <p:cTn id="34" dur="500"/>
                                        <p:tgtEl>
                                          <p:spTgt spid="36871"/>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6872"/>
                                        </p:tgtEl>
                                        <p:attrNameLst>
                                          <p:attrName>style.visibility</p:attrName>
                                        </p:attrNameLst>
                                      </p:cBhvr>
                                      <p:to>
                                        <p:strVal val="visible"/>
                                      </p:to>
                                    </p:set>
                                    <p:anim calcmode="lin" valueType="num">
                                      <p:cBhvr>
                                        <p:cTn id="38" dur="500" fill="hold"/>
                                        <p:tgtEl>
                                          <p:spTgt spid="36872"/>
                                        </p:tgtEl>
                                        <p:attrNameLst>
                                          <p:attrName>ppt_w</p:attrName>
                                        </p:attrNameLst>
                                      </p:cBhvr>
                                      <p:tavLst>
                                        <p:tav tm="0">
                                          <p:val>
                                            <p:fltVal val="0"/>
                                          </p:val>
                                        </p:tav>
                                        <p:tav tm="100000">
                                          <p:val>
                                            <p:strVal val="#ppt_w"/>
                                          </p:val>
                                        </p:tav>
                                      </p:tavLst>
                                    </p:anim>
                                    <p:anim calcmode="lin" valueType="num">
                                      <p:cBhvr>
                                        <p:cTn id="39" dur="500" fill="hold"/>
                                        <p:tgtEl>
                                          <p:spTgt spid="36872"/>
                                        </p:tgtEl>
                                        <p:attrNameLst>
                                          <p:attrName>ppt_h</p:attrName>
                                        </p:attrNameLst>
                                      </p:cBhvr>
                                      <p:tavLst>
                                        <p:tav tm="0">
                                          <p:val>
                                            <p:fltVal val="0"/>
                                          </p:val>
                                        </p:tav>
                                        <p:tav tm="100000">
                                          <p:val>
                                            <p:strVal val="#ppt_h"/>
                                          </p:val>
                                        </p:tav>
                                      </p:tavLst>
                                    </p:anim>
                                    <p:animEffect transition="in" filter="fade">
                                      <p:cBhvr>
                                        <p:cTn id="40"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7891"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7892"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7893"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7894"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defTabSz="1374775" eaLnBrk="1" hangingPunct="1"/>
            <a:fld id="{B8BA6E50-7784-4966-BEB1-276005C47795}" type="slidenum">
              <a:rPr lang="en-US" altLang="zh-CN" sz="1300" b="1">
                <a:solidFill>
                  <a:srgbClr val="5C5C5C"/>
                </a:solidFill>
                <a:latin typeface="Arial" panose="020B0604020202020204" pitchFamily="34" charset="0"/>
              </a:rPr>
            </a:fld>
            <a:endParaRPr lang="en-US" altLang="zh-CN" sz="1300" b="1">
              <a:solidFill>
                <a:srgbClr val="5C5C5C"/>
              </a:solidFill>
              <a:latin typeface="Arial" panose="020B0604020202020204" pitchFamily="34" charset="0"/>
            </a:endParaRPr>
          </a:p>
        </p:txBody>
      </p:sp>
      <p:pic>
        <p:nvPicPr>
          <p:cNvPr id="37895"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37896"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7897" name="矩形 10"/>
          <p:cNvSpPr/>
          <p:nvPr/>
        </p:nvSpPr>
        <p:spPr>
          <a:xfrm>
            <a:off x="5403850" y="1058863"/>
            <a:ext cx="6551613" cy="507841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lnSpc>
                <a:spcPct val="150000"/>
              </a:lnSpc>
            </a:pP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二</a:t>
            </a: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某些教师对历史解释素养的提升方法有待提高</a:t>
            </a:r>
            <a:endParaRPr lang="en-US" altLang="zh-CN" sz="2400" b="1">
              <a:solidFill>
                <a:srgbClr val="FF0000"/>
              </a:solidFill>
              <a:latin typeface="黑体" panose="02010609060101010101" charset="-122"/>
              <a:ea typeface="黑体" panose="02010609060101010101" charset="-122"/>
            </a:endParaRPr>
          </a:p>
          <a:p>
            <a:pPr marL="0" lvl="0" indent="0" eaLnBrk="1" hangingPunct="1">
              <a:lnSpc>
                <a:spcPct val="150000"/>
              </a:lnSpc>
            </a:pPr>
            <a:r>
              <a:rPr lang="en-US" altLang="zh-CN" sz="2400">
                <a:latin typeface="楷体" panose="02010609060101010101" pitchFamily="49" charset="-122"/>
                <a:ea typeface="楷体" panose="02010609060101010101" pitchFamily="49" charset="-122"/>
              </a:rPr>
              <a:t>1</a:t>
            </a:r>
            <a:r>
              <a:rPr lang="zh-CN" altLang="en-US" sz="2400">
                <a:latin typeface="楷体" panose="02010609060101010101" pitchFamily="49" charset="-122"/>
                <a:ea typeface="楷体" panose="02010609060101010101" pitchFamily="49" charset="-122"/>
              </a:rPr>
              <a:t>、有的教师在将历史资料演示给学生之后，在没有组织学生进行讨论的前提下就已经给出了历史资料的解释</a:t>
            </a:r>
            <a:r>
              <a:rPr lang="en-US" altLang="zh-CN" sz="2400">
                <a:latin typeface="楷体" panose="02010609060101010101" pitchFamily="49" charset="-122"/>
                <a:ea typeface="楷体" panose="02010609060101010101" pitchFamily="49" charset="-122"/>
              </a:rPr>
              <a:t>;</a:t>
            </a:r>
            <a:endParaRPr lang="en-US" altLang="zh-CN" sz="2400">
              <a:latin typeface="楷体" panose="02010609060101010101" pitchFamily="49" charset="-122"/>
              <a:ea typeface="楷体" panose="02010609060101010101" pitchFamily="49" charset="-122"/>
            </a:endParaRPr>
          </a:p>
          <a:p>
            <a:pPr marL="0" lvl="0" indent="0" eaLnBrk="1" hangingPunct="1">
              <a:lnSpc>
                <a:spcPct val="150000"/>
              </a:lnSpc>
            </a:pPr>
            <a:r>
              <a:rPr lang="en-US" altLang="zh-CN" sz="2400">
                <a:latin typeface="楷体" panose="02010609060101010101" pitchFamily="49" charset="-122"/>
                <a:ea typeface="楷体" panose="02010609060101010101" pitchFamily="49" charset="-122"/>
              </a:rPr>
              <a:t>2</a:t>
            </a:r>
            <a:r>
              <a:rPr lang="zh-CN" altLang="en-US" sz="2400">
                <a:latin typeface="楷体" panose="02010609060101010101" pitchFamily="49" charset="-122"/>
                <a:ea typeface="楷体" panose="02010609060101010101" pitchFamily="49" charset="-122"/>
              </a:rPr>
              <a:t>、有的教师不介绍历史背景，直接解释课本上的历史资料</a:t>
            </a:r>
            <a:r>
              <a:rPr lang="en-US" altLang="zh-CN" sz="2400">
                <a:latin typeface="楷体" panose="02010609060101010101" pitchFamily="49" charset="-122"/>
                <a:ea typeface="楷体" panose="02010609060101010101" pitchFamily="49" charset="-122"/>
              </a:rPr>
              <a:t>;</a:t>
            </a:r>
            <a:endParaRPr lang="en-US" altLang="zh-CN" sz="2400">
              <a:latin typeface="楷体" panose="02010609060101010101" pitchFamily="49" charset="-122"/>
              <a:ea typeface="楷体" panose="02010609060101010101" pitchFamily="49" charset="-122"/>
            </a:endParaRPr>
          </a:p>
          <a:p>
            <a:pPr marL="0" lvl="0" indent="0" eaLnBrk="1" hangingPunct="1">
              <a:lnSpc>
                <a:spcPct val="150000"/>
              </a:lnSpc>
            </a:pPr>
            <a:r>
              <a:rPr lang="en-US" altLang="zh-CN" sz="2400">
                <a:latin typeface="楷体" panose="02010609060101010101" pitchFamily="49" charset="-122"/>
                <a:ea typeface="楷体" panose="02010609060101010101" pitchFamily="49" charset="-122"/>
              </a:rPr>
              <a:t>3</a:t>
            </a:r>
            <a:r>
              <a:rPr lang="zh-CN" altLang="en-US" sz="2400">
                <a:latin typeface="楷体" panose="02010609060101010101" pitchFamily="49" charset="-122"/>
                <a:ea typeface="楷体" panose="02010609060101010101" pitchFamily="49" charset="-122"/>
              </a:rPr>
              <a:t>、有的教师为了考试的需要，节省时间，直接要求学生就所指出的重点历史资料进行记忆。</a:t>
            </a:r>
            <a:endParaRPr lang="zh-CN" altLang="en-US" sz="2400">
              <a:latin typeface="楷体" panose="02010609060101010101" pitchFamily="49" charset="-122"/>
              <a:ea typeface="楷体" panose="02010609060101010101" pitchFamily="49" charset="-122"/>
            </a:endParaRPr>
          </a:p>
        </p:txBody>
      </p:sp>
      <p:sp>
        <p:nvSpPr>
          <p:cNvPr id="37898"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7899" name="TextBox 12"/>
          <p:cNvSpPr/>
          <p:nvPr/>
        </p:nvSpPr>
        <p:spPr>
          <a:xfrm>
            <a:off x="5881688" y="190500"/>
            <a:ext cx="1952625" cy="523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r>
              <a:rPr lang="zh-CN" altLang="en-US" sz="2800" b="1">
                <a:solidFill>
                  <a:srgbClr val="FF0000"/>
                </a:solidFill>
                <a:ea typeface="等线" panose="02010600030101010101" pitchFamily="2" charset="-122"/>
              </a:rPr>
              <a:t>现状</a:t>
            </a:r>
            <a:endParaRPr lang="zh-CN" altLang="en-US" sz="2800" b="1">
              <a:solidFill>
                <a:srgbClr val="FF0000"/>
              </a:solidFill>
              <a:ea typeface="等线" panose="02010600030101010101" pitchFamily="2" charset="-122"/>
            </a:endParaRPr>
          </a:p>
        </p:txBody>
      </p:sp>
      <p:sp>
        <p:nvSpPr>
          <p:cNvPr id="37900"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pic>
        <p:nvPicPr>
          <p:cNvPr id="37901" name="Picture 2"/>
          <p:cNvPicPr>
            <a:picLocks noChangeAspect="1"/>
          </p:cNvPicPr>
          <p:nvPr/>
        </p:nvPicPr>
        <p:blipFill>
          <a:blip r:embed="rId2">
            <a:lum bright="20000" contrast="20000"/>
          </a:blip>
          <a:srcRect r="2960"/>
          <a:stretch>
            <a:fillRect/>
          </a:stretch>
        </p:blipFill>
        <p:spPr>
          <a:xfrm>
            <a:off x="231775" y="2087563"/>
            <a:ext cx="4889500" cy="2689225"/>
          </a:xfrm>
          <a:prstGeom prst="rect">
            <a:avLst/>
          </a:prstGeom>
          <a:noFill/>
          <a:ln>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ppt_w</p:attrName>
                                        </p:attrNameLst>
                                      </p:cBhvr>
                                      <p:tavLst>
                                        <p:tav tm="0">
                                          <p:val>
                                            <p:fltVal val="0"/>
                                          </p:val>
                                        </p:tav>
                                        <p:tav tm="100000">
                                          <p:val>
                                            <p:strVal val="#ppt_w"/>
                                          </p:val>
                                        </p:tav>
                                      </p:tavLst>
                                    </p:anim>
                                    <p:anim calcmode="lin" valueType="num">
                                      <p:cBhvr>
                                        <p:cTn id="8" dur="500" fill="hold"/>
                                        <p:tgtEl>
                                          <p:spTgt spid="37891"/>
                                        </p:tgtEl>
                                        <p:attrNameLst>
                                          <p:attrName>ppt_h</p:attrName>
                                        </p:attrNameLst>
                                      </p:cBhvr>
                                      <p:tavLst>
                                        <p:tav tm="0">
                                          <p:val>
                                            <p:fltVal val="0"/>
                                          </p:val>
                                        </p:tav>
                                        <p:tav tm="100000">
                                          <p:val>
                                            <p:strVal val="#ppt_h"/>
                                          </p:val>
                                        </p:tav>
                                      </p:tavLst>
                                    </p:anim>
                                    <p:animEffect transition="in" filter="fade">
                                      <p:cBhvr>
                                        <p:cTn id="9" dur="500"/>
                                        <p:tgtEl>
                                          <p:spTgt spid="3789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892"/>
                                        </p:tgtEl>
                                        <p:attrNameLst>
                                          <p:attrName>style.visibility</p:attrName>
                                        </p:attrNameLst>
                                      </p:cBhvr>
                                      <p:to>
                                        <p:strVal val="visible"/>
                                      </p:to>
                                    </p:set>
                                    <p:anim calcmode="lin" valueType="num">
                                      <p:cBhvr>
                                        <p:cTn id="13" dur="500" fill="hold"/>
                                        <p:tgtEl>
                                          <p:spTgt spid="37892"/>
                                        </p:tgtEl>
                                        <p:attrNameLst>
                                          <p:attrName>ppt_w</p:attrName>
                                        </p:attrNameLst>
                                      </p:cBhvr>
                                      <p:tavLst>
                                        <p:tav tm="0">
                                          <p:val>
                                            <p:fltVal val="0"/>
                                          </p:val>
                                        </p:tav>
                                        <p:tav tm="100000">
                                          <p:val>
                                            <p:strVal val="#ppt_w"/>
                                          </p:val>
                                        </p:tav>
                                      </p:tavLst>
                                    </p:anim>
                                    <p:anim calcmode="lin" valueType="num">
                                      <p:cBhvr>
                                        <p:cTn id="14" dur="500" fill="hold"/>
                                        <p:tgtEl>
                                          <p:spTgt spid="37892"/>
                                        </p:tgtEl>
                                        <p:attrNameLst>
                                          <p:attrName>ppt_h</p:attrName>
                                        </p:attrNameLst>
                                      </p:cBhvr>
                                      <p:tavLst>
                                        <p:tav tm="0">
                                          <p:val>
                                            <p:fltVal val="0"/>
                                          </p:val>
                                        </p:tav>
                                        <p:tav tm="100000">
                                          <p:val>
                                            <p:strVal val="#ppt_h"/>
                                          </p:val>
                                        </p:tav>
                                      </p:tavLst>
                                    </p:anim>
                                    <p:animEffect transition="in" filter="fade">
                                      <p:cBhvr>
                                        <p:cTn id="15" dur="500"/>
                                        <p:tgtEl>
                                          <p:spTgt spid="3789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p:cTn id="19" dur="500" fill="hold"/>
                                        <p:tgtEl>
                                          <p:spTgt spid="37893"/>
                                        </p:tgtEl>
                                        <p:attrNameLst>
                                          <p:attrName>ppt_w</p:attrName>
                                        </p:attrNameLst>
                                      </p:cBhvr>
                                      <p:tavLst>
                                        <p:tav tm="0">
                                          <p:val>
                                            <p:fltVal val="0"/>
                                          </p:val>
                                        </p:tav>
                                        <p:tav tm="100000">
                                          <p:val>
                                            <p:strVal val="#ppt_w"/>
                                          </p:val>
                                        </p:tav>
                                      </p:tavLst>
                                    </p:anim>
                                    <p:anim calcmode="lin" valueType="num">
                                      <p:cBhvr>
                                        <p:cTn id="20" dur="500" fill="hold"/>
                                        <p:tgtEl>
                                          <p:spTgt spid="37893"/>
                                        </p:tgtEl>
                                        <p:attrNameLst>
                                          <p:attrName>ppt_h</p:attrName>
                                        </p:attrNameLst>
                                      </p:cBhvr>
                                      <p:tavLst>
                                        <p:tav tm="0">
                                          <p:val>
                                            <p:fltVal val="0"/>
                                          </p:val>
                                        </p:tav>
                                        <p:tav tm="100000">
                                          <p:val>
                                            <p:strVal val="#ppt_h"/>
                                          </p:val>
                                        </p:tav>
                                      </p:tavLst>
                                    </p:anim>
                                    <p:animEffect transition="in" filter="fade">
                                      <p:cBhvr>
                                        <p:cTn id="21" dur="500"/>
                                        <p:tgtEl>
                                          <p:spTgt spid="3789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7890"/>
                                        </p:tgtEl>
                                        <p:attrNameLst>
                                          <p:attrName>style.visibility</p:attrName>
                                        </p:attrNameLst>
                                      </p:cBhvr>
                                      <p:to>
                                        <p:strVal val="visible"/>
                                      </p:to>
                                    </p:set>
                                    <p:anim calcmode="lin" valueType="num">
                                      <p:cBhvr>
                                        <p:cTn id="25" dur="500" fill="hold"/>
                                        <p:tgtEl>
                                          <p:spTgt spid="37890"/>
                                        </p:tgtEl>
                                        <p:attrNameLst>
                                          <p:attrName>ppt_w</p:attrName>
                                        </p:attrNameLst>
                                      </p:cBhvr>
                                      <p:tavLst>
                                        <p:tav tm="0">
                                          <p:val>
                                            <p:fltVal val="0"/>
                                          </p:val>
                                        </p:tav>
                                        <p:tav tm="100000">
                                          <p:val>
                                            <p:strVal val="#ppt_w"/>
                                          </p:val>
                                        </p:tav>
                                      </p:tavLst>
                                    </p:anim>
                                    <p:anim calcmode="lin" valueType="num">
                                      <p:cBhvr>
                                        <p:cTn id="26" dur="500" fill="hold"/>
                                        <p:tgtEl>
                                          <p:spTgt spid="37890"/>
                                        </p:tgtEl>
                                        <p:attrNameLst>
                                          <p:attrName>ppt_h</p:attrName>
                                        </p:attrNameLst>
                                      </p:cBhvr>
                                      <p:tavLst>
                                        <p:tav tm="0">
                                          <p:val>
                                            <p:fltVal val="0"/>
                                          </p:val>
                                        </p:tav>
                                        <p:tav tm="100000">
                                          <p:val>
                                            <p:strVal val="#ppt_h"/>
                                          </p:val>
                                        </p:tav>
                                      </p:tavLst>
                                    </p:anim>
                                    <p:animEffect transition="in" filter="fade">
                                      <p:cBhvr>
                                        <p:cTn id="27" dur="500"/>
                                        <p:tgtEl>
                                          <p:spTgt spid="37890"/>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37895"/>
                                        </p:tgtEl>
                                        <p:attrNameLst>
                                          <p:attrName>style.visibility</p:attrName>
                                        </p:attrNameLst>
                                      </p:cBhvr>
                                      <p:to>
                                        <p:strVal val="visible"/>
                                      </p:to>
                                    </p:set>
                                    <p:anim calcmode="lin" valueType="num">
                                      <p:cBhvr>
                                        <p:cTn id="31" dur="500" fill="hold"/>
                                        <p:tgtEl>
                                          <p:spTgt spid="37895"/>
                                        </p:tgtEl>
                                        <p:attrNameLst>
                                          <p:attrName>ppt_w</p:attrName>
                                        </p:attrNameLst>
                                      </p:cBhvr>
                                      <p:tavLst>
                                        <p:tav tm="0">
                                          <p:val>
                                            <p:fltVal val="0"/>
                                          </p:val>
                                        </p:tav>
                                        <p:tav tm="100000">
                                          <p:val>
                                            <p:strVal val="#ppt_w"/>
                                          </p:val>
                                        </p:tav>
                                      </p:tavLst>
                                    </p:anim>
                                    <p:anim calcmode="lin" valueType="num">
                                      <p:cBhvr>
                                        <p:cTn id="32" dur="500" fill="hold"/>
                                        <p:tgtEl>
                                          <p:spTgt spid="37895"/>
                                        </p:tgtEl>
                                        <p:attrNameLst>
                                          <p:attrName>ppt_h</p:attrName>
                                        </p:attrNameLst>
                                      </p:cBhvr>
                                      <p:tavLst>
                                        <p:tav tm="0">
                                          <p:val>
                                            <p:fltVal val="0"/>
                                          </p:val>
                                        </p:tav>
                                        <p:tav tm="100000">
                                          <p:val>
                                            <p:strVal val="#ppt_h"/>
                                          </p:val>
                                        </p:tav>
                                      </p:tavLst>
                                    </p:anim>
                                    <p:anim calcmode="lin" valueType="num">
                                      <p:cBhvr>
                                        <p:cTn id="33" dur="500" fill="hold"/>
                                        <p:tgtEl>
                                          <p:spTgt spid="37895"/>
                                        </p:tgtEl>
                                        <p:attrNameLst>
                                          <p:attrName>style.rotation</p:attrName>
                                        </p:attrNameLst>
                                      </p:cBhvr>
                                      <p:tavLst>
                                        <p:tav tm="0">
                                          <p:val>
                                            <p:fltVal val="360"/>
                                          </p:val>
                                        </p:tav>
                                        <p:tav tm="100000">
                                          <p:val>
                                            <p:fltVal val="0"/>
                                          </p:val>
                                        </p:tav>
                                      </p:tavLst>
                                    </p:anim>
                                    <p:animEffect transition="in" filter="fade">
                                      <p:cBhvr>
                                        <p:cTn id="34" dur="500"/>
                                        <p:tgtEl>
                                          <p:spTgt spid="37895"/>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7896"/>
                                        </p:tgtEl>
                                        <p:attrNameLst>
                                          <p:attrName>style.visibility</p:attrName>
                                        </p:attrNameLst>
                                      </p:cBhvr>
                                      <p:to>
                                        <p:strVal val="visible"/>
                                      </p:to>
                                    </p:set>
                                    <p:anim calcmode="lin" valueType="num">
                                      <p:cBhvr>
                                        <p:cTn id="38" dur="500" fill="hold"/>
                                        <p:tgtEl>
                                          <p:spTgt spid="37896"/>
                                        </p:tgtEl>
                                        <p:attrNameLst>
                                          <p:attrName>ppt_w</p:attrName>
                                        </p:attrNameLst>
                                      </p:cBhvr>
                                      <p:tavLst>
                                        <p:tav tm="0">
                                          <p:val>
                                            <p:fltVal val="0"/>
                                          </p:val>
                                        </p:tav>
                                        <p:tav tm="100000">
                                          <p:val>
                                            <p:strVal val="#ppt_w"/>
                                          </p:val>
                                        </p:tav>
                                      </p:tavLst>
                                    </p:anim>
                                    <p:anim calcmode="lin" valueType="num">
                                      <p:cBhvr>
                                        <p:cTn id="39" dur="500" fill="hold"/>
                                        <p:tgtEl>
                                          <p:spTgt spid="37896"/>
                                        </p:tgtEl>
                                        <p:attrNameLst>
                                          <p:attrName>ppt_h</p:attrName>
                                        </p:attrNameLst>
                                      </p:cBhvr>
                                      <p:tavLst>
                                        <p:tav tm="0">
                                          <p:val>
                                            <p:fltVal val="0"/>
                                          </p:val>
                                        </p:tav>
                                        <p:tav tm="100000">
                                          <p:val>
                                            <p:strVal val="#ppt_h"/>
                                          </p:val>
                                        </p:tav>
                                      </p:tavLst>
                                    </p:anim>
                                    <p:animEffect transition="in" filter="fade">
                                      <p:cBhvr>
                                        <p:cTn id="40"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8915"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8916"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8917"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8918"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defTabSz="1374775" eaLnBrk="1" hangingPunct="1"/>
            <a:fld id="{3B3F4AFA-C274-49ED-B52C-6A56125F4BCF}" type="slidenum">
              <a:rPr lang="en-US" altLang="zh-CN" sz="1300" b="1">
                <a:solidFill>
                  <a:srgbClr val="5C5C5C"/>
                </a:solidFill>
                <a:latin typeface="Arial" panose="020B0604020202020204" pitchFamily="34" charset="0"/>
              </a:rPr>
            </a:fld>
            <a:endParaRPr lang="en-US" altLang="zh-CN" sz="1300" b="1">
              <a:solidFill>
                <a:srgbClr val="5C5C5C"/>
              </a:solidFill>
              <a:latin typeface="Arial" panose="020B0604020202020204" pitchFamily="34" charset="0"/>
            </a:endParaRPr>
          </a:p>
        </p:txBody>
      </p:sp>
      <p:pic>
        <p:nvPicPr>
          <p:cNvPr id="38919"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38920"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8921" name="矩形 10"/>
          <p:cNvSpPr/>
          <p:nvPr/>
        </p:nvSpPr>
        <p:spPr>
          <a:xfrm>
            <a:off x="163513" y="949325"/>
            <a:ext cx="6551612" cy="56324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lnSpc>
                <a:spcPct val="150000"/>
              </a:lnSpc>
            </a:pP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三</a:t>
            </a: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学生缺乏主动学习的意识</a:t>
            </a:r>
            <a:endParaRPr lang="en-US" altLang="zh-CN" sz="2400" b="1">
              <a:solidFill>
                <a:srgbClr val="FF0000"/>
              </a:solidFill>
              <a:latin typeface="黑体" panose="02010609060101010101" charset="-122"/>
              <a:ea typeface="黑体" panose="02010609060101010101" charset="-122"/>
            </a:endParaRPr>
          </a:p>
          <a:p>
            <a:pPr marL="0" lvl="0" indent="0" eaLnBrk="1" hangingPunct="1">
              <a:lnSpc>
                <a:spcPct val="150000"/>
              </a:lnSpc>
            </a:pPr>
            <a:r>
              <a:rPr lang="zh-CN" altLang="en-US" sz="2400">
                <a:latin typeface="楷体" panose="02010609060101010101" pitchFamily="49" charset="-122"/>
                <a:ea typeface="楷体" panose="02010609060101010101" pitchFamily="49" charset="-122"/>
              </a:rPr>
              <a:t>    要想学生能够在历史的教学中充分地提高历史解释的素养，关键还是要发挥学生对历史知识的主观能动性，积极主动地理解和掌握历史知识。</a:t>
            </a:r>
            <a:endParaRPr lang="en-US" altLang="zh-CN" sz="2400">
              <a:latin typeface="楷体" panose="02010609060101010101" pitchFamily="49" charset="-122"/>
              <a:ea typeface="楷体" panose="02010609060101010101" pitchFamily="49" charset="-122"/>
            </a:endParaRPr>
          </a:p>
          <a:p>
            <a:pPr marL="0" lvl="0" indent="0" eaLnBrk="1" hangingPunct="1">
              <a:lnSpc>
                <a:spcPct val="150000"/>
              </a:lnSpc>
            </a:pPr>
            <a:r>
              <a:rPr lang="en-US" altLang="zh-CN" sz="2400">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初中阶段的学生是历史学习的起步阶段</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觉得历史资料枯燥乏味，缺乏主动学习的精神，历史学习只停留在表面上，死记硬背历史知识，并没有去深刻地分析其背后的背景与联系，并没有真正地学到历史资料中的精粹。</a:t>
            </a:r>
            <a:endParaRPr lang="zh-CN" altLang="en-US" sz="2400">
              <a:latin typeface="楷体" panose="02010609060101010101" pitchFamily="49" charset="-122"/>
              <a:ea typeface="楷体" panose="02010609060101010101" pitchFamily="49" charset="-122"/>
            </a:endParaRPr>
          </a:p>
        </p:txBody>
      </p:sp>
      <p:sp>
        <p:nvSpPr>
          <p:cNvPr id="38922"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8923" name="TextBox 12"/>
          <p:cNvSpPr/>
          <p:nvPr/>
        </p:nvSpPr>
        <p:spPr>
          <a:xfrm>
            <a:off x="5881688" y="190500"/>
            <a:ext cx="1952625" cy="523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r>
              <a:rPr lang="zh-CN" altLang="en-US" sz="2800" b="1">
                <a:solidFill>
                  <a:srgbClr val="FF0000"/>
                </a:solidFill>
                <a:ea typeface="等线" panose="02010600030101010101" pitchFamily="2" charset="-122"/>
              </a:rPr>
              <a:t>现状</a:t>
            </a:r>
            <a:endParaRPr lang="zh-CN" altLang="en-US" sz="2800" b="1">
              <a:solidFill>
                <a:srgbClr val="FF0000"/>
              </a:solidFill>
              <a:ea typeface="等线" panose="02010600030101010101" pitchFamily="2" charset="-122"/>
            </a:endParaRPr>
          </a:p>
        </p:txBody>
      </p:sp>
      <p:sp>
        <p:nvSpPr>
          <p:cNvPr id="38924"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pic>
        <p:nvPicPr>
          <p:cNvPr id="38925" name="Picture 3"/>
          <p:cNvPicPr>
            <a:picLocks noChangeAspect="1"/>
          </p:cNvPicPr>
          <p:nvPr/>
        </p:nvPicPr>
        <p:blipFill>
          <a:blip r:embed="rId2">
            <a:lum bright="20000" contrast="20000"/>
          </a:blip>
          <a:stretch>
            <a:fillRect/>
          </a:stretch>
        </p:blipFill>
        <p:spPr>
          <a:xfrm>
            <a:off x="6948488" y="1968500"/>
            <a:ext cx="4784725" cy="2630488"/>
          </a:xfrm>
          <a:prstGeom prst="rect">
            <a:avLst/>
          </a:prstGeom>
          <a:noFill/>
          <a:ln>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p:cTn id="7" dur="500" fill="hold"/>
                                        <p:tgtEl>
                                          <p:spTgt spid="38915"/>
                                        </p:tgtEl>
                                        <p:attrNameLst>
                                          <p:attrName>ppt_w</p:attrName>
                                        </p:attrNameLst>
                                      </p:cBhvr>
                                      <p:tavLst>
                                        <p:tav tm="0">
                                          <p:val>
                                            <p:fltVal val="0"/>
                                          </p:val>
                                        </p:tav>
                                        <p:tav tm="100000">
                                          <p:val>
                                            <p:strVal val="#ppt_w"/>
                                          </p:val>
                                        </p:tav>
                                      </p:tavLst>
                                    </p:anim>
                                    <p:anim calcmode="lin" valueType="num">
                                      <p:cBhvr>
                                        <p:cTn id="8" dur="500" fill="hold"/>
                                        <p:tgtEl>
                                          <p:spTgt spid="38915"/>
                                        </p:tgtEl>
                                        <p:attrNameLst>
                                          <p:attrName>ppt_h</p:attrName>
                                        </p:attrNameLst>
                                      </p:cBhvr>
                                      <p:tavLst>
                                        <p:tav tm="0">
                                          <p:val>
                                            <p:fltVal val="0"/>
                                          </p:val>
                                        </p:tav>
                                        <p:tav tm="100000">
                                          <p:val>
                                            <p:strVal val="#ppt_h"/>
                                          </p:val>
                                        </p:tav>
                                      </p:tavLst>
                                    </p:anim>
                                    <p:animEffect transition="in" filter="fade">
                                      <p:cBhvr>
                                        <p:cTn id="9" dur="500"/>
                                        <p:tgtEl>
                                          <p:spTgt spid="389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8916"/>
                                        </p:tgtEl>
                                        <p:attrNameLst>
                                          <p:attrName>style.visibility</p:attrName>
                                        </p:attrNameLst>
                                      </p:cBhvr>
                                      <p:to>
                                        <p:strVal val="visible"/>
                                      </p:to>
                                    </p:set>
                                    <p:anim calcmode="lin" valueType="num">
                                      <p:cBhvr>
                                        <p:cTn id="13" dur="500" fill="hold"/>
                                        <p:tgtEl>
                                          <p:spTgt spid="38916"/>
                                        </p:tgtEl>
                                        <p:attrNameLst>
                                          <p:attrName>ppt_w</p:attrName>
                                        </p:attrNameLst>
                                      </p:cBhvr>
                                      <p:tavLst>
                                        <p:tav tm="0">
                                          <p:val>
                                            <p:fltVal val="0"/>
                                          </p:val>
                                        </p:tav>
                                        <p:tav tm="100000">
                                          <p:val>
                                            <p:strVal val="#ppt_w"/>
                                          </p:val>
                                        </p:tav>
                                      </p:tavLst>
                                    </p:anim>
                                    <p:anim calcmode="lin" valueType="num">
                                      <p:cBhvr>
                                        <p:cTn id="14" dur="500" fill="hold"/>
                                        <p:tgtEl>
                                          <p:spTgt spid="38916"/>
                                        </p:tgtEl>
                                        <p:attrNameLst>
                                          <p:attrName>ppt_h</p:attrName>
                                        </p:attrNameLst>
                                      </p:cBhvr>
                                      <p:tavLst>
                                        <p:tav tm="0">
                                          <p:val>
                                            <p:fltVal val="0"/>
                                          </p:val>
                                        </p:tav>
                                        <p:tav tm="100000">
                                          <p:val>
                                            <p:strVal val="#ppt_h"/>
                                          </p:val>
                                        </p:tav>
                                      </p:tavLst>
                                    </p:anim>
                                    <p:animEffect transition="in" filter="fade">
                                      <p:cBhvr>
                                        <p:cTn id="15" dur="500"/>
                                        <p:tgtEl>
                                          <p:spTgt spid="389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8917"/>
                                        </p:tgtEl>
                                        <p:attrNameLst>
                                          <p:attrName>style.visibility</p:attrName>
                                        </p:attrNameLst>
                                      </p:cBhvr>
                                      <p:to>
                                        <p:strVal val="visible"/>
                                      </p:to>
                                    </p:set>
                                    <p:anim calcmode="lin" valueType="num">
                                      <p:cBhvr>
                                        <p:cTn id="19" dur="500" fill="hold"/>
                                        <p:tgtEl>
                                          <p:spTgt spid="38917"/>
                                        </p:tgtEl>
                                        <p:attrNameLst>
                                          <p:attrName>ppt_w</p:attrName>
                                        </p:attrNameLst>
                                      </p:cBhvr>
                                      <p:tavLst>
                                        <p:tav tm="0">
                                          <p:val>
                                            <p:fltVal val="0"/>
                                          </p:val>
                                        </p:tav>
                                        <p:tav tm="100000">
                                          <p:val>
                                            <p:strVal val="#ppt_w"/>
                                          </p:val>
                                        </p:tav>
                                      </p:tavLst>
                                    </p:anim>
                                    <p:anim calcmode="lin" valueType="num">
                                      <p:cBhvr>
                                        <p:cTn id="20" dur="500" fill="hold"/>
                                        <p:tgtEl>
                                          <p:spTgt spid="38917"/>
                                        </p:tgtEl>
                                        <p:attrNameLst>
                                          <p:attrName>ppt_h</p:attrName>
                                        </p:attrNameLst>
                                      </p:cBhvr>
                                      <p:tavLst>
                                        <p:tav tm="0">
                                          <p:val>
                                            <p:fltVal val="0"/>
                                          </p:val>
                                        </p:tav>
                                        <p:tav tm="100000">
                                          <p:val>
                                            <p:strVal val="#ppt_h"/>
                                          </p:val>
                                        </p:tav>
                                      </p:tavLst>
                                    </p:anim>
                                    <p:animEffect transition="in" filter="fade">
                                      <p:cBhvr>
                                        <p:cTn id="21" dur="500"/>
                                        <p:tgtEl>
                                          <p:spTgt spid="3891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8914"/>
                                        </p:tgtEl>
                                        <p:attrNameLst>
                                          <p:attrName>style.visibility</p:attrName>
                                        </p:attrNameLst>
                                      </p:cBhvr>
                                      <p:to>
                                        <p:strVal val="visible"/>
                                      </p:to>
                                    </p:set>
                                    <p:anim calcmode="lin" valueType="num">
                                      <p:cBhvr>
                                        <p:cTn id="25" dur="500" fill="hold"/>
                                        <p:tgtEl>
                                          <p:spTgt spid="38914"/>
                                        </p:tgtEl>
                                        <p:attrNameLst>
                                          <p:attrName>ppt_w</p:attrName>
                                        </p:attrNameLst>
                                      </p:cBhvr>
                                      <p:tavLst>
                                        <p:tav tm="0">
                                          <p:val>
                                            <p:fltVal val="0"/>
                                          </p:val>
                                        </p:tav>
                                        <p:tav tm="100000">
                                          <p:val>
                                            <p:strVal val="#ppt_w"/>
                                          </p:val>
                                        </p:tav>
                                      </p:tavLst>
                                    </p:anim>
                                    <p:anim calcmode="lin" valueType="num">
                                      <p:cBhvr>
                                        <p:cTn id="26" dur="500" fill="hold"/>
                                        <p:tgtEl>
                                          <p:spTgt spid="38914"/>
                                        </p:tgtEl>
                                        <p:attrNameLst>
                                          <p:attrName>ppt_h</p:attrName>
                                        </p:attrNameLst>
                                      </p:cBhvr>
                                      <p:tavLst>
                                        <p:tav tm="0">
                                          <p:val>
                                            <p:fltVal val="0"/>
                                          </p:val>
                                        </p:tav>
                                        <p:tav tm="100000">
                                          <p:val>
                                            <p:strVal val="#ppt_h"/>
                                          </p:val>
                                        </p:tav>
                                      </p:tavLst>
                                    </p:anim>
                                    <p:animEffect transition="in" filter="fade">
                                      <p:cBhvr>
                                        <p:cTn id="27" dur="500"/>
                                        <p:tgtEl>
                                          <p:spTgt spid="38914"/>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38919"/>
                                        </p:tgtEl>
                                        <p:attrNameLst>
                                          <p:attrName>style.visibility</p:attrName>
                                        </p:attrNameLst>
                                      </p:cBhvr>
                                      <p:to>
                                        <p:strVal val="visible"/>
                                      </p:to>
                                    </p:set>
                                    <p:anim calcmode="lin" valueType="num">
                                      <p:cBhvr>
                                        <p:cTn id="31" dur="500" fill="hold"/>
                                        <p:tgtEl>
                                          <p:spTgt spid="38919"/>
                                        </p:tgtEl>
                                        <p:attrNameLst>
                                          <p:attrName>ppt_w</p:attrName>
                                        </p:attrNameLst>
                                      </p:cBhvr>
                                      <p:tavLst>
                                        <p:tav tm="0">
                                          <p:val>
                                            <p:fltVal val="0"/>
                                          </p:val>
                                        </p:tav>
                                        <p:tav tm="100000">
                                          <p:val>
                                            <p:strVal val="#ppt_w"/>
                                          </p:val>
                                        </p:tav>
                                      </p:tavLst>
                                    </p:anim>
                                    <p:anim calcmode="lin" valueType="num">
                                      <p:cBhvr>
                                        <p:cTn id="32" dur="500" fill="hold"/>
                                        <p:tgtEl>
                                          <p:spTgt spid="38919"/>
                                        </p:tgtEl>
                                        <p:attrNameLst>
                                          <p:attrName>ppt_h</p:attrName>
                                        </p:attrNameLst>
                                      </p:cBhvr>
                                      <p:tavLst>
                                        <p:tav tm="0">
                                          <p:val>
                                            <p:fltVal val="0"/>
                                          </p:val>
                                        </p:tav>
                                        <p:tav tm="100000">
                                          <p:val>
                                            <p:strVal val="#ppt_h"/>
                                          </p:val>
                                        </p:tav>
                                      </p:tavLst>
                                    </p:anim>
                                    <p:anim calcmode="lin" valueType="num">
                                      <p:cBhvr>
                                        <p:cTn id="33" dur="500" fill="hold"/>
                                        <p:tgtEl>
                                          <p:spTgt spid="38919"/>
                                        </p:tgtEl>
                                        <p:attrNameLst>
                                          <p:attrName>style.rotation</p:attrName>
                                        </p:attrNameLst>
                                      </p:cBhvr>
                                      <p:tavLst>
                                        <p:tav tm="0">
                                          <p:val>
                                            <p:fltVal val="360"/>
                                          </p:val>
                                        </p:tav>
                                        <p:tav tm="100000">
                                          <p:val>
                                            <p:fltVal val="0"/>
                                          </p:val>
                                        </p:tav>
                                      </p:tavLst>
                                    </p:anim>
                                    <p:animEffect transition="in" filter="fade">
                                      <p:cBhvr>
                                        <p:cTn id="34" dur="500"/>
                                        <p:tgtEl>
                                          <p:spTgt spid="38919"/>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8920"/>
                                        </p:tgtEl>
                                        <p:attrNameLst>
                                          <p:attrName>style.visibility</p:attrName>
                                        </p:attrNameLst>
                                      </p:cBhvr>
                                      <p:to>
                                        <p:strVal val="visible"/>
                                      </p:to>
                                    </p:set>
                                    <p:anim calcmode="lin" valueType="num">
                                      <p:cBhvr>
                                        <p:cTn id="38" dur="500" fill="hold"/>
                                        <p:tgtEl>
                                          <p:spTgt spid="38920"/>
                                        </p:tgtEl>
                                        <p:attrNameLst>
                                          <p:attrName>ppt_w</p:attrName>
                                        </p:attrNameLst>
                                      </p:cBhvr>
                                      <p:tavLst>
                                        <p:tav tm="0">
                                          <p:val>
                                            <p:fltVal val="0"/>
                                          </p:val>
                                        </p:tav>
                                        <p:tav tm="100000">
                                          <p:val>
                                            <p:strVal val="#ppt_w"/>
                                          </p:val>
                                        </p:tav>
                                      </p:tavLst>
                                    </p:anim>
                                    <p:anim calcmode="lin" valueType="num">
                                      <p:cBhvr>
                                        <p:cTn id="39" dur="500" fill="hold"/>
                                        <p:tgtEl>
                                          <p:spTgt spid="38920"/>
                                        </p:tgtEl>
                                        <p:attrNameLst>
                                          <p:attrName>ppt_h</p:attrName>
                                        </p:attrNameLst>
                                      </p:cBhvr>
                                      <p:tavLst>
                                        <p:tav tm="0">
                                          <p:val>
                                            <p:fltVal val="0"/>
                                          </p:val>
                                        </p:tav>
                                        <p:tav tm="100000">
                                          <p:val>
                                            <p:strVal val="#ppt_h"/>
                                          </p:val>
                                        </p:tav>
                                      </p:tavLst>
                                    </p:anim>
                                    <p:animEffect transition="in" filter="fade">
                                      <p:cBhvr>
                                        <p:cTn id="40"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9939"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9940"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9941"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defTabSz="1374775" eaLnBrk="1" hangingPunct="1"/>
            <a:fld id="{C282993E-4BB1-4670-BD20-CDF6B0265A39}" type="slidenum">
              <a:rPr lang="en-US" altLang="zh-CN" sz="1300" b="1">
                <a:solidFill>
                  <a:srgbClr val="5C5C5C"/>
                </a:solidFill>
                <a:latin typeface="Arial" panose="020B0604020202020204" pitchFamily="34" charset="0"/>
              </a:rPr>
            </a:fld>
            <a:endParaRPr lang="en-US" altLang="zh-CN" sz="1300" b="1">
              <a:solidFill>
                <a:srgbClr val="5C5C5C"/>
              </a:solidFill>
              <a:latin typeface="Arial" panose="020B0604020202020204" pitchFamily="34" charset="0"/>
            </a:endParaRPr>
          </a:p>
        </p:txBody>
      </p:sp>
      <p:pic>
        <p:nvPicPr>
          <p:cNvPr id="39942"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39943"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9944" name="矩形 10"/>
          <p:cNvSpPr/>
          <p:nvPr/>
        </p:nvSpPr>
        <p:spPr>
          <a:xfrm>
            <a:off x="163513" y="990600"/>
            <a:ext cx="6551612" cy="55451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lnSpc>
                <a:spcPct val="150000"/>
              </a:lnSpc>
            </a:pP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四</a:t>
            </a: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学生对历史解释素养的认识不清楚</a:t>
            </a:r>
            <a:endParaRPr lang="en-US" altLang="zh-CN" sz="2400" b="1">
              <a:solidFill>
                <a:srgbClr val="FF0000"/>
              </a:solidFill>
              <a:latin typeface="黑体" panose="02010609060101010101" charset="-122"/>
              <a:ea typeface="黑体" panose="02010609060101010101" charset="-122"/>
            </a:endParaRPr>
          </a:p>
          <a:p>
            <a:pPr marL="0" lvl="0" indent="0" eaLnBrk="1" hangingPunct="1">
              <a:lnSpc>
                <a:spcPct val="150000"/>
              </a:lnSpc>
            </a:pPr>
            <a:r>
              <a:rPr lang="en-US" altLang="zh-CN" sz="2400">
                <a:solidFill>
                  <a:srgbClr val="FF0000"/>
                </a:solidFill>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初中阶段的学生认知水平有限，知识储备不充足等原因导致大部分学生都不太理解历史解释素养究竟是什么，以至于学生在历史这门学科中，对于历史事件的解释停留在表面。比如有人问辛亥革命是成功了，还是失败了。学生的回答大多是失败了，因为袁世凯窃取了革命的果实。这种教条式的标准答案限制了学生的思维和自主分析和理解历史的能力，不利于学生历史解释素养的培养。</a:t>
            </a:r>
            <a:endParaRPr lang="zh-CN" altLang="en-US" sz="2400">
              <a:latin typeface="楷体" panose="02010609060101010101" pitchFamily="49" charset="-122"/>
              <a:ea typeface="楷体" panose="02010609060101010101" pitchFamily="49" charset="-122"/>
            </a:endParaRPr>
          </a:p>
        </p:txBody>
      </p:sp>
      <p:sp>
        <p:nvSpPr>
          <p:cNvPr id="39945"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39946" name="TextBox 12"/>
          <p:cNvSpPr/>
          <p:nvPr/>
        </p:nvSpPr>
        <p:spPr>
          <a:xfrm>
            <a:off x="5881688" y="190500"/>
            <a:ext cx="1952625" cy="523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r>
              <a:rPr lang="zh-CN" altLang="en-US" sz="2800" b="1">
                <a:solidFill>
                  <a:srgbClr val="FF0000"/>
                </a:solidFill>
                <a:ea typeface="等线" panose="02010600030101010101" pitchFamily="2" charset="-122"/>
              </a:rPr>
              <a:t>现状</a:t>
            </a:r>
            <a:endParaRPr lang="zh-CN" altLang="en-US" sz="2800" b="1">
              <a:solidFill>
                <a:srgbClr val="FF0000"/>
              </a:solidFill>
              <a:ea typeface="等线" panose="02010600030101010101" pitchFamily="2" charset="-122"/>
            </a:endParaRPr>
          </a:p>
        </p:txBody>
      </p:sp>
      <p:sp>
        <p:nvSpPr>
          <p:cNvPr id="39947"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pic>
        <p:nvPicPr>
          <p:cNvPr id="39948" name="Picture 2"/>
          <p:cNvPicPr>
            <a:picLocks noChangeAspect="1"/>
          </p:cNvPicPr>
          <p:nvPr/>
        </p:nvPicPr>
        <p:blipFill>
          <a:blip r:embed="rId2"/>
          <a:stretch>
            <a:fillRect/>
          </a:stretch>
        </p:blipFill>
        <p:spPr>
          <a:xfrm>
            <a:off x="6654800" y="2284413"/>
            <a:ext cx="4973638" cy="2741612"/>
          </a:xfrm>
          <a:prstGeom prst="rect">
            <a:avLst/>
          </a:prstGeom>
          <a:noFill/>
          <a:ln>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500" fill="hold"/>
                                        <p:tgtEl>
                                          <p:spTgt spid="39939"/>
                                        </p:tgtEl>
                                        <p:attrNameLst>
                                          <p:attrName>ppt_w</p:attrName>
                                        </p:attrNameLst>
                                      </p:cBhvr>
                                      <p:tavLst>
                                        <p:tav tm="0">
                                          <p:val>
                                            <p:fltVal val="0"/>
                                          </p:val>
                                        </p:tav>
                                        <p:tav tm="100000">
                                          <p:val>
                                            <p:strVal val="#ppt_w"/>
                                          </p:val>
                                        </p:tav>
                                      </p:tavLst>
                                    </p:anim>
                                    <p:anim calcmode="lin" valueType="num">
                                      <p:cBhvr>
                                        <p:cTn id="8" dur="500" fill="hold"/>
                                        <p:tgtEl>
                                          <p:spTgt spid="39939"/>
                                        </p:tgtEl>
                                        <p:attrNameLst>
                                          <p:attrName>ppt_h</p:attrName>
                                        </p:attrNameLst>
                                      </p:cBhvr>
                                      <p:tavLst>
                                        <p:tav tm="0">
                                          <p:val>
                                            <p:fltVal val="0"/>
                                          </p:val>
                                        </p:tav>
                                        <p:tav tm="100000">
                                          <p:val>
                                            <p:strVal val="#ppt_h"/>
                                          </p:val>
                                        </p:tav>
                                      </p:tavLst>
                                    </p:anim>
                                    <p:animEffect transition="in" filter="fade">
                                      <p:cBhvr>
                                        <p:cTn id="9" dur="500"/>
                                        <p:tgtEl>
                                          <p:spTgt spid="3993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p:cTn id="13" dur="500" fill="hold"/>
                                        <p:tgtEl>
                                          <p:spTgt spid="39940"/>
                                        </p:tgtEl>
                                        <p:attrNameLst>
                                          <p:attrName>ppt_w</p:attrName>
                                        </p:attrNameLst>
                                      </p:cBhvr>
                                      <p:tavLst>
                                        <p:tav tm="0">
                                          <p:val>
                                            <p:fltVal val="0"/>
                                          </p:val>
                                        </p:tav>
                                        <p:tav tm="100000">
                                          <p:val>
                                            <p:strVal val="#ppt_w"/>
                                          </p:val>
                                        </p:tav>
                                      </p:tavLst>
                                    </p:anim>
                                    <p:anim calcmode="lin" valueType="num">
                                      <p:cBhvr>
                                        <p:cTn id="14" dur="500" fill="hold"/>
                                        <p:tgtEl>
                                          <p:spTgt spid="39940"/>
                                        </p:tgtEl>
                                        <p:attrNameLst>
                                          <p:attrName>ppt_h</p:attrName>
                                        </p:attrNameLst>
                                      </p:cBhvr>
                                      <p:tavLst>
                                        <p:tav tm="0">
                                          <p:val>
                                            <p:fltVal val="0"/>
                                          </p:val>
                                        </p:tav>
                                        <p:tav tm="100000">
                                          <p:val>
                                            <p:strVal val="#ppt_h"/>
                                          </p:val>
                                        </p:tav>
                                      </p:tavLst>
                                    </p:anim>
                                    <p:animEffect transition="in" filter="fade">
                                      <p:cBhvr>
                                        <p:cTn id="15" dur="500"/>
                                        <p:tgtEl>
                                          <p:spTgt spid="3994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9938"/>
                                        </p:tgtEl>
                                        <p:attrNameLst>
                                          <p:attrName>style.visibility</p:attrName>
                                        </p:attrNameLst>
                                      </p:cBhvr>
                                      <p:to>
                                        <p:strVal val="visible"/>
                                      </p:to>
                                    </p:set>
                                    <p:anim calcmode="lin" valueType="num">
                                      <p:cBhvr>
                                        <p:cTn id="19" dur="500" fill="hold"/>
                                        <p:tgtEl>
                                          <p:spTgt spid="39938"/>
                                        </p:tgtEl>
                                        <p:attrNameLst>
                                          <p:attrName>ppt_w</p:attrName>
                                        </p:attrNameLst>
                                      </p:cBhvr>
                                      <p:tavLst>
                                        <p:tav tm="0">
                                          <p:val>
                                            <p:fltVal val="0"/>
                                          </p:val>
                                        </p:tav>
                                        <p:tav tm="100000">
                                          <p:val>
                                            <p:strVal val="#ppt_w"/>
                                          </p:val>
                                        </p:tav>
                                      </p:tavLst>
                                    </p:anim>
                                    <p:anim calcmode="lin" valueType="num">
                                      <p:cBhvr>
                                        <p:cTn id="20" dur="500" fill="hold"/>
                                        <p:tgtEl>
                                          <p:spTgt spid="39938"/>
                                        </p:tgtEl>
                                        <p:attrNameLst>
                                          <p:attrName>ppt_h</p:attrName>
                                        </p:attrNameLst>
                                      </p:cBhvr>
                                      <p:tavLst>
                                        <p:tav tm="0">
                                          <p:val>
                                            <p:fltVal val="0"/>
                                          </p:val>
                                        </p:tav>
                                        <p:tav tm="100000">
                                          <p:val>
                                            <p:strVal val="#ppt_h"/>
                                          </p:val>
                                        </p:tav>
                                      </p:tavLst>
                                    </p:anim>
                                    <p:animEffect transition="in" filter="fade">
                                      <p:cBhvr>
                                        <p:cTn id="21" dur="500"/>
                                        <p:tgtEl>
                                          <p:spTgt spid="39938"/>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39942"/>
                                        </p:tgtEl>
                                        <p:attrNameLst>
                                          <p:attrName>style.visibility</p:attrName>
                                        </p:attrNameLst>
                                      </p:cBhvr>
                                      <p:to>
                                        <p:strVal val="visible"/>
                                      </p:to>
                                    </p:set>
                                    <p:anim calcmode="lin" valueType="num">
                                      <p:cBhvr>
                                        <p:cTn id="25" dur="500" fill="hold"/>
                                        <p:tgtEl>
                                          <p:spTgt spid="39942"/>
                                        </p:tgtEl>
                                        <p:attrNameLst>
                                          <p:attrName>ppt_w</p:attrName>
                                        </p:attrNameLst>
                                      </p:cBhvr>
                                      <p:tavLst>
                                        <p:tav tm="0">
                                          <p:val>
                                            <p:fltVal val="0"/>
                                          </p:val>
                                        </p:tav>
                                        <p:tav tm="100000">
                                          <p:val>
                                            <p:strVal val="#ppt_w"/>
                                          </p:val>
                                        </p:tav>
                                      </p:tavLst>
                                    </p:anim>
                                    <p:anim calcmode="lin" valueType="num">
                                      <p:cBhvr>
                                        <p:cTn id="26" dur="500" fill="hold"/>
                                        <p:tgtEl>
                                          <p:spTgt spid="39942"/>
                                        </p:tgtEl>
                                        <p:attrNameLst>
                                          <p:attrName>ppt_h</p:attrName>
                                        </p:attrNameLst>
                                      </p:cBhvr>
                                      <p:tavLst>
                                        <p:tav tm="0">
                                          <p:val>
                                            <p:fltVal val="0"/>
                                          </p:val>
                                        </p:tav>
                                        <p:tav tm="100000">
                                          <p:val>
                                            <p:strVal val="#ppt_h"/>
                                          </p:val>
                                        </p:tav>
                                      </p:tavLst>
                                    </p:anim>
                                    <p:anim calcmode="lin" valueType="num">
                                      <p:cBhvr>
                                        <p:cTn id="27" dur="500" fill="hold"/>
                                        <p:tgtEl>
                                          <p:spTgt spid="39942"/>
                                        </p:tgtEl>
                                        <p:attrNameLst>
                                          <p:attrName>style.rotation</p:attrName>
                                        </p:attrNameLst>
                                      </p:cBhvr>
                                      <p:tavLst>
                                        <p:tav tm="0">
                                          <p:val>
                                            <p:fltVal val="360"/>
                                          </p:val>
                                        </p:tav>
                                        <p:tav tm="100000">
                                          <p:val>
                                            <p:fltVal val="0"/>
                                          </p:val>
                                        </p:tav>
                                      </p:tavLst>
                                    </p:anim>
                                    <p:animEffect transition="in" filter="fade">
                                      <p:cBhvr>
                                        <p:cTn id="28" dur="500"/>
                                        <p:tgtEl>
                                          <p:spTgt spid="39942"/>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9943"/>
                                        </p:tgtEl>
                                        <p:attrNameLst>
                                          <p:attrName>style.visibility</p:attrName>
                                        </p:attrNameLst>
                                      </p:cBhvr>
                                      <p:to>
                                        <p:strVal val="visible"/>
                                      </p:to>
                                    </p:set>
                                    <p:anim calcmode="lin" valueType="num">
                                      <p:cBhvr>
                                        <p:cTn id="32" dur="500" fill="hold"/>
                                        <p:tgtEl>
                                          <p:spTgt spid="39943"/>
                                        </p:tgtEl>
                                        <p:attrNameLst>
                                          <p:attrName>ppt_w</p:attrName>
                                        </p:attrNameLst>
                                      </p:cBhvr>
                                      <p:tavLst>
                                        <p:tav tm="0">
                                          <p:val>
                                            <p:fltVal val="0"/>
                                          </p:val>
                                        </p:tav>
                                        <p:tav tm="100000">
                                          <p:val>
                                            <p:strVal val="#ppt_w"/>
                                          </p:val>
                                        </p:tav>
                                      </p:tavLst>
                                    </p:anim>
                                    <p:anim calcmode="lin" valueType="num">
                                      <p:cBhvr>
                                        <p:cTn id="33" dur="500" fill="hold"/>
                                        <p:tgtEl>
                                          <p:spTgt spid="39943"/>
                                        </p:tgtEl>
                                        <p:attrNameLst>
                                          <p:attrName>ppt_h</p:attrName>
                                        </p:attrNameLst>
                                      </p:cBhvr>
                                      <p:tavLst>
                                        <p:tav tm="0">
                                          <p:val>
                                            <p:fltVal val="0"/>
                                          </p:val>
                                        </p:tav>
                                        <p:tav tm="100000">
                                          <p:val>
                                            <p:strVal val="#ppt_h"/>
                                          </p:val>
                                        </p:tav>
                                      </p:tavLst>
                                    </p:anim>
                                    <p:animEffect transition="in" filter="fade">
                                      <p:cBhvr>
                                        <p:cTn id="34" dur="5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0"/>
          <p:cNvGrpSpPr/>
          <p:nvPr/>
        </p:nvGrpSpPr>
        <p:grpSpPr>
          <a:xfrm>
            <a:off x="0" y="247949"/>
            <a:ext cx="12192000" cy="400110"/>
            <a:chOff x="0" y="247949"/>
            <a:chExt cx="12192000" cy="400110"/>
          </a:xfrm>
        </p:grpSpPr>
        <p:sp>
          <p:nvSpPr>
            <p:cNvPr id="72" name="矩形 71"/>
            <p:cNvSpPr/>
            <p:nvPr/>
          </p:nvSpPr>
          <p:spPr>
            <a:xfrm>
              <a:off x="3405938" y="247949"/>
              <a:ext cx="8786062"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27"/>
            <p:cNvSpPr txBox="1"/>
            <p:nvPr/>
          </p:nvSpPr>
          <p:spPr>
            <a:xfrm>
              <a:off x="3221207" y="247949"/>
              <a:ext cx="184731" cy="400110"/>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endParaRPr lang="zh-CN" altLang="en-US" sz="2000" spc="600">
                <a:solidFill>
                  <a:srgbClr val="084772"/>
                </a:solidFill>
                <a:latin typeface="微软雅黑" panose="020B0503020204020204" charset="-122"/>
                <a:ea typeface="微软雅黑" panose="020B0503020204020204" charset="-122"/>
              </a:endParaRPr>
            </a:p>
          </p:txBody>
        </p:sp>
        <p:sp>
          <p:nvSpPr>
            <p:cNvPr id="74" name="矩形 73"/>
            <p:cNvSpPr/>
            <p:nvPr/>
          </p:nvSpPr>
          <p:spPr>
            <a:xfrm>
              <a:off x="0" y="247949"/>
              <a:ext cx="613186"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矩形 74"/>
          <p:cNvSpPr/>
          <p:nvPr/>
        </p:nvSpPr>
        <p:spPr>
          <a:xfrm>
            <a:off x="717234" y="279908"/>
            <a:ext cx="2616422" cy="369332"/>
          </a:xfrm>
          <a:prstGeom prst="rect">
            <a:avLst/>
          </a:prstGeom>
        </p:spPr>
        <p:txBody>
          <a:bodyPr wrap="none">
            <a:spAutoFit/>
          </a:bodyPr>
          <a:lstStyle/>
          <a:p>
            <a:r>
              <a:rPr lang="en-US" altLang="zh-CN" b="1" spc="600" smtClean="0">
                <a:solidFill>
                  <a:srgbClr val="084772"/>
                </a:solidFill>
                <a:latin typeface="微软雅黑" panose="020B0503020204020204" charset="-122"/>
                <a:ea typeface="微软雅黑" panose="020B0503020204020204" charset="-122"/>
              </a:rPr>
              <a:t>01 </a:t>
            </a:r>
            <a:r>
              <a:rPr lang="zh-CN" altLang="en-US" b="1" spc="600" smtClean="0">
                <a:solidFill>
                  <a:srgbClr val="084772"/>
                </a:solidFill>
                <a:latin typeface="微软雅黑" panose="020B0503020204020204" charset="-122"/>
                <a:ea typeface="微软雅黑" panose="020B0503020204020204" charset="-122"/>
              </a:rPr>
              <a:t>时空观念探究</a:t>
            </a:r>
            <a:endParaRPr lang="zh-CN" altLang="en-US" b="1" spc="600">
              <a:solidFill>
                <a:srgbClr val="084772"/>
              </a:solidFill>
              <a:latin typeface="微软雅黑" panose="020B0503020204020204" charset="-122"/>
              <a:ea typeface="微软雅黑" panose="020B0503020204020204" charset="-122"/>
            </a:endParaRPr>
          </a:p>
        </p:txBody>
      </p:sp>
      <p:sp>
        <p:nvSpPr>
          <p:cNvPr id="7" name="Oval 61"/>
          <p:cNvSpPr/>
          <p:nvPr/>
        </p:nvSpPr>
        <p:spPr>
          <a:xfrm>
            <a:off x="10375921" y="4872611"/>
            <a:ext cx="1816079" cy="1790823"/>
          </a:xfrm>
          <a:prstGeom prst="ellipse">
            <a:avLst/>
          </a:prstGeom>
          <a:blipFill>
            <a:blip r:embed="rId1"/>
            <a:stretch>
              <a:fillRect/>
            </a:stretch>
          </a:blipFill>
          <a:ln w="38100">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latin typeface="Dotum" panose="020B0600000101010101" pitchFamily="34" charset="-127"/>
              <a:ea typeface="Dotum" panose="020B0600000101010101" pitchFamily="34" charset="-127"/>
            </a:endParaRPr>
          </a:p>
        </p:txBody>
      </p:sp>
      <p:sp>
        <p:nvSpPr>
          <p:cNvPr id="70657" name="Rectangle 1"/>
          <p:cNvSpPr>
            <a:spLocks noChangeArrowheads="1"/>
          </p:cNvSpPr>
          <p:nvPr/>
        </p:nvSpPr>
        <p:spPr bwMode="auto">
          <a:xfrm>
            <a:off x="589935" y="847538"/>
            <a:ext cx="9365226" cy="522194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ts val="4000"/>
              </a:lnSpc>
              <a:spcBef>
                <a:spcPct val="0"/>
              </a:spcBef>
              <a:spcAft>
                <a:spcPct val="0"/>
              </a:spcAft>
              <a:buClrTx/>
              <a:buSzTx/>
              <a:buFontTx/>
              <a:buNone/>
            </a:pPr>
            <a:r>
              <a:rPr kumimoji="0" lang="zh-CN" sz="3600" b="0"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rPr>
              <a:t>二、课程目标</a:t>
            </a:r>
            <a:r>
              <a:rPr kumimoji="0" lang="en-US" altLang="zh-CN" sz="3600" b="0"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rPr>
              <a:t>:</a:t>
            </a:r>
            <a:endParaRPr kumimoji="0" lang="en-US" altLang="zh-CN" sz="4400" b="0" i="0" u="none" strike="noStrike" cap="none" normalizeH="0" baseline="0" smtClean="0">
              <a:ln>
                <a:noFill/>
              </a:ln>
              <a:solidFill>
                <a:srgbClr val="FF0000"/>
              </a:solidFill>
              <a:effectLst/>
              <a:latin typeface="微软雅黑" panose="020B0503020204020204" charset="-122"/>
              <a:ea typeface="微软雅黑" panose="020B0503020204020204" charset="-122"/>
              <a:cs typeface="宋体" panose="02010600030101010101" pitchFamily="2" charset="-122"/>
            </a:endParaRPr>
          </a:p>
          <a:p>
            <a:pPr marL="0" marR="0" lvl="0" indent="266700" algn="l" defTabSz="914400" rtl="0" eaLnBrk="0" fontAlgn="base" latinLnBrk="0" hangingPunct="0">
              <a:lnSpc>
                <a:spcPts val="4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1</a:t>
            </a:r>
            <a:r>
              <a:rPr kumimoji="0" lang="zh-CN" altLang="en-US"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、在认识现实社会时，能够将认识的对象置于具体的时空条件下进行考察。</a:t>
            </a:r>
            <a:endParaRPr kumimoji="0" lang="zh-CN" altLang="en-US" sz="3600" b="0" i="0" u="none" strike="noStrike" cap="none" normalizeH="0" baseline="0" smtClean="0">
              <a:ln>
                <a:noFill/>
              </a:ln>
              <a:solidFill>
                <a:schemeClr val="tx1"/>
              </a:solidFill>
              <a:effectLst/>
              <a:latin typeface="微软雅黑" panose="020B0503020204020204" charset="-122"/>
              <a:ea typeface="微软雅黑" panose="020B0503020204020204" charset="-122"/>
              <a:cs typeface="宋体" panose="02010600030101010101" pitchFamily="2" charset="-122"/>
            </a:endParaRPr>
          </a:p>
          <a:p>
            <a:pPr marL="0" marR="0" lvl="0" indent="266700" algn="l" defTabSz="914400" rtl="0" eaLnBrk="0" fontAlgn="base" latinLnBrk="0" hangingPunct="0">
              <a:lnSpc>
                <a:spcPts val="4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a:t>
            </a:r>
            <a:r>
              <a:rPr kumimoji="0" lang="zh-CN" altLang="en-US"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、任何事物都是在特定的、具体的时间和空间条件下存在的，只有在特定的时空框架中，才可能对史事有准确的理解。</a:t>
            </a:r>
            <a:endParaRPr kumimoji="0" lang="zh-CN" altLang="en-US" sz="3600" b="0" i="0" u="none" strike="noStrike" cap="none" normalizeH="0" baseline="0" smtClean="0">
              <a:ln>
                <a:noFill/>
              </a:ln>
              <a:solidFill>
                <a:schemeClr val="tx1"/>
              </a:solidFill>
              <a:effectLst/>
              <a:latin typeface="微软雅黑" panose="020B0503020204020204" charset="-122"/>
              <a:ea typeface="微软雅黑" panose="020B0503020204020204" charset="-122"/>
              <a:cs typeface="宋体" panose="02010600030101010101" pitchFamily="2" charset="-122"/>
            </a:endParaRPr>
          </a:p>
          <a:p>
            <a:pPr lvl="0" indent="266700" eaLnBrk="0" fontAlgn="base" hangingPunct="0">
              <a:lnSpc>
                <a:spcPts val="4000"/>
              </a:lnSpc>
              <a:spcBef>
                <a:spcPct val="0"/>
              </a:spcBef>
              <a:spcAft>
                <a:spcPct val="0"/>
              </a:spcAft>
            </a:pPr>
            <a:r>
              <a:rPr kumimoji="0" lang="en-US"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3</a:t>
            </a:r>
            <a:r>
              <a:rPr kumimoji="0" lang="zh-CN" altLang="en-US"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a:t>
            </a:r>
            <a:r>
              <a:rPr lang="zh-CN" altLang="en-US" sz="2800" smtClean="0">
                <a:latin typeface="微软雅黑" panose="020B0503020204020204" charset="-122"/>
                <a:ea typeface="微软雅黑" panose="020B0503020204020204" charset="-122"/>
                <a:cs typeface="Times New Roman" panose="02020603050405020304" pitchFamily="18" charset="0"/>
              </a:rPr>
              <a:t>时空观念是历史学科本质的体现，是其他素养得以达成的基础条件。</a:t>
            </a:r>
            <a:endParaRPr kumimoji="0" lang="zh-CN" altLang="en-US" sz="3600" b="0" i="0" strike="noStrike" cap="none" normalizeH="0" baseline="0" smtClean="0">
              <a:ln>
                <a:noFill/>
              </a:ln>
              <a:effectLst/>
              <a:latin typeface="微软雅黑" panose="020B0503020204020204" charset="-122"/>
              <a:ea typeface="微软雅黑" panose="020B0503020204020204" charset="-122"/>
              <a:cs typeface="宋体" panose="02010600030101010101" pitchFamily="2" charset="-122"/>
            </a:endParaRPr>
          </a:p>
          <a:p>
            <a:pPr lvl="0" indent="266700" eaLnBrk="0" fontAlgn="base" hangingPunct="0">
              <a:lnSpc>
                <a:spcPts val="4000"/>
              </a:lnSpc>
              <a:spcBef>
                <a:spcPct val="0"/>
              </a:spcBef>
              <a:spcAft>
                <a:spcPct val="0"/>
              </a:spcAft>
            </a:pPr>
            <a:r>
              <a:rPr kumimoji="0" lang="en-US"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4</a:t>
            </a:r>
            <a:r>
              <a:rPr kumimoji="0" lang="zh-CN" altLang="en-US"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a:t>
            </a:r>
            <a:r>
              <a:rPr lang="zh-CN" altLang="en-US" sz="2800" smtClean="0">
                <a:latin typeface="微软雅黑" panose="020B0503020204020204" charset="-122"/>
                <a:ea typeface="微软雅黑" panose="020B0503020204020204" charset="-122"/>
                <a:cs typeface="Times New Roman" panose="02020603050405020304" pitchFamily="18" charset="0"/>
              </a:rPr>
              <a:t>在义务教育阶段，要求</a:t>
            </a:r>
            <a:r>
              <a:rPr lang="zh-CN" altLang="en-US" sz="2800" smtClean="0">
                <a:solidFill>
                  <a:srgbClr val="3A27CA"/>
                </a:solidFill>
                <a:latin typeface="微软雅黑" panose="020B0503020204020204" charset="-122"/>
                <a:ea typeface="微软雅黑" panose="020B0503020204020204" charset="-122"/>
                <a:cs typeface="Times New Roman" panose="02020603050405020304" pitchFamily="18" charset="0"/>
              </a:rPr>
              <a:t>学生学会在具体的时空条件下考察历史。</a:t>
            </a:r>
            <a:endParaRPr kumimoji="0" lang="zh-CN" altLang="en-US" sz="5400" b="0" i="0" u="none" strike="noStrike" cap="none" normalizeH="0" baseline="0" smtClean="0">
              <a:ln>
                <a:noFill/>
              </a:ln>
              <a:solidFill>
                <a:srgbClr val="3A27CA"/>
              </a:solidFill>
              <a:effectLst/>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0963"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0964"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0965"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0966"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defTabSz="1374775" eaLnBrk="1" hangingPunct="1"/>
            <a:fld id="{24B81FEC-36D9-4406-887F-2591625F3BD2}" type="slidenum">
              <a:rPr lang="en-US" altLang="zh-CN" sz="1300" b="1">
                <a:solidFill>
                  <a:srgbClr val="5C5C5C"/>
                </a:solidFill>
                <a:latin typeface="Arial" panose="020B0604020202020204" pitchFamily="34" charset="0"/>
              </a:rPr>
            </a:fld>
            <a:endParaRPr lang="en-US" altLang="zh-CN" sz="1300" b="1">
              <a:solidFill>
                <a:srgbClr val="5C5C5C"/>
              </a:solidFill>
              <a:latin typeface="Arial" panose="020B0604020202020204" pitchFamily="34" charset="0"/>
            </a:endParaRPr>
          </a:p>
        </p:txBody>
      </p:sp>
      <p:pic>
        <p:nvPicPr>
          <p:cNvPr id="40967"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40968"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0969" name="矩形 10"/>
          <p:cNvSpPr/>
          <p:nvPr/>
        </p:nvSpPr>
        <p:spPr>
          <a:xfrm>
            <a:off x="490538" y="1112838"/>
            <a:ext cx="11223625" cy="497046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lnSpc>
                <a:spcPts val="3500"/>
              </a:lnSpc>
            </a:pPr>
            <a:r>
              <a:rPr lang="zh-CN" altLang="en-US" sz="2400" b="1">
                <a:solidFill>
                  <a:srgbClr val="FF0000"/>
                </a:solidFill>
                <a:latin typeface="黑体" panose="02010609060101010101" charset="-122"/>
                <a:ea typeface="黑体" panose="02010609060101010101" charset="-122"/>
              </a:rPr>
              <a:t>（一）创设历史情境，如身临其境</a:t>
            </a:r>
            <a:endParaRPr lang="en-US" altLang="zh-CN" sz="2400" b="1">
              <a:solidFill>
                <a:srgbClr val="FF0000"/>
              </a:solidFill>
              <a:latin typeface="黑体" panose="02010609060101010101" charset="-122"/>
              <a:ea typeface="黑体" panose="02010609060101010101" charset="-122"/>
            </a:endParaRPr>
          </a:p>
          <a:p>
            <a:pPr marL="0" lvl="0" indent="0" eaLnBrk="1" hangingPunct="1">
              <a:lnSpc>
                <a:spcPts val="3500"/>
              </a:lnSpc>
            </a:pPr>
            <a:r>
              <a:rPr lang="en-US" altLang="zh-CN" sz="2400">
                <a:latin typeface="楷体" panose="02010609060101010101" pitchFamily="49" charset="-122"/>
                <a:ea typeface="楷体" panose="02010609060101010101" pitchFamily="49" charset="-122"/>
              </a:rPr>
              <a:t>1</a:t>
            </a:r>
            <a:r>
              <a:rPr lang="zh-CN" altLang="en-US" sz="2400">
                <a:latin typeface="楷体" panose="02010609060101010101" pitchFamily="49" charset="-122"/>
                <a:ea typeface="楷体" panose="02010609060101010101" pitchFamily="49" charset="-122"/>
              </a:rPr>
              <a:t>、创设历史情境，可以激发学生的学习乐趣，活跃课堂气氛，将学生带入历史现场，学生身临其境，亲身的去体会去感受，方能加深对历史解释的理解和认识。</a:t>
            </a:r>
            <a:endParaRPr lang="en-US" altLang="zh-CN" sz="2400">
              <a:latin typeface="楷体" panose="02010609060101010101" pitchFamily="49" charset="-122"/>
              <a:ea typeface="楷体" panose="02010609060101010101" pitchFamily="49" charset="-122"/>
            </a:endParaRPr>
          </a:p>
          <a:p>
            <a:pPr marL="0" lvl="0" indent="0" eaLnBrk="1" hangingPunct="1">
              <a:lnSpc>
                <a:spcPts val="3500"/>
              </a:lnSpc>
            </a:pPr>
            <a:r>
              <a:rPr lang="en-US" altLang="zh-CN" sz="2400">
                <a:latin typeface="楷体" panose="02010609060101010101" pitchFamily="49" charset="-122"/>
                <a:ea typeface="楷体" panose="02010609060101010101" pitchFamily="49" charset="-122"/>
              </a:rPr>
              <a:t>2</a:t>
            </a:r>
            <a:r>
              <a:rPr lang="zh-CN" altLang="en-US" sz="2400">
                <a:latin typeface="楷体" panose="02010609060101010101" pitchFamily="49" charset="-122"/>
                <a:ea typeface="楷体" panose="02010609060101010101" pitchFamily="49" charset="-122"/>
              </a:rPr>
              <a:t>、教师可以在教学过程中，用幽默或者能引起学生兴趣的方式提问，一问一答，和学生互动，一步一步地将学生带入历史的情景中去，激发学生探寻历史真相的欲望，调动学生主动学习的热情和积极性。</a:t>
            </a:r>
            <a:endParaRPr lang="en-US" altLang="zh-CN" sz="2400">
              <a:latin typeface="楷体" panose="02010609060101010101" pitchFamily="49" charset="-122"/>
              <a:ea typeface="楷体" panose="02010609060101010101" pitchFamily="49" charset="-122"/>
            </a:endParaRPr>
          </a:p>
          <a:p>
            <a:pPr marL="0" lvl="0" indent="0" eaLnBrk="1" hangingPunct="1">
              <a:lnSpc>
                <a:spcPts val="3500"/>
              </a:lnSpc>
            </a:pPr>
            <a:r>
              <a:rPr lang="en-US" altLang="zh-CN" sz="2400">
                <a:latin typeface="楷体" panose="02010609060101010101" pitchFamily="49" charset="-122"/>
                <a:ea typeface="楷体" panose="02010609060101010101" pitchFamily="49" charset="-122"/>
              </a:rPr>
              <a:t>3</a:t>
            </a:r>
            <a:r>
              <a:rPr lang="zh-CN" altLang="en-US" sz="2400">
                <a:latin typeface="楷体" panose="02010609060101010101" pitchFamily="49" charset="-122"/>
                <a:ea typeface="楷体" panose="02010609060101010101" pitchFamily="49" charset="-122"/>
              </a:rPr>
              <a:t>、借助教学多媒体等现代的教学设备，代替原始的讲解，通过声音和视频的冲击，将学生带入当时的历史场景中，加深学生的理解和印象。比如播放毛主席站在台</a:t>
            </a:r>
            <a:r>
              <a:rPr lang="en-US" altLang="zh-CN" sz="2400">
                <a:latin typeface="楷体" panose="02010609060101010101" pitchFamily="49" charset="-122"/>
                <a:ea typeface="楷体" panose="02010609060101010101" pitchFamily="49" charset="-122"/>
              </a:rPr>
              <a:t>_</a:t>
            </a:r>
            <a:r>
              <a:rPr lang="zh-CN" altLang="en-US" sz="2400">
                <a:latin typeface="楷体" panose="02010609060101010101" pitchFamily="49" charset="-122"/>
                <a:ea typeface="楷体" panose="02010609060101010101" pitchFamily="49" charset="-122"/>
              </a:rPr>
              <a:t>上宣告中华人民共和国成立的影像资料，使学生切实地感受到当时的庄严又振奋人心的场景，增强学生对于此段历史的体验，调动起学生的学习兴趣，这样课堂气氛就不会死气沉沉，营造了良好的学习氛围，在学习和研究中不断地提高核心素养。</a:t>
            </a:r>
            <a:endParaRPr lang="zh-CN" altLang="en-US" sz="2400">
              <a:latin typeface="楷体" panose="02010609060101010101" pitchFamily="49" charset="-122"/>
              <a:ea typeface="楷体" panose="02010609060101010101" pitchFamily="49" charset="-122"/>
            </a:endParaRPr>
          </a:p>
        </p:txBody>
      </p:sp>
      <p:sp>
        <p:nvSpPr>
          <p:cNvPr id="40970"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40971" name="TextBox 12"/>
          <p:cNvSpPr/>
          <p:nvPr/>
        </p:nvSpPr>
        <p:spPr>
          <a:xfrm>
            <a:off x="5637213" y="190500"/>
            <a:ext cx="1951037" cy="523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r>
              <a:rPr lang="zh-CN" altLang="en-US" sz="2800" b="1">
                <a:solidFill>
                  <a:srgbClr val="FF0000"/>
                </a:solidFill>
                <a:ea typeface="等线" panose="02010600030101010101" pitchFamily="2" charset="-122"/>
              </a:rPr>
              <a:t>应对策略</a:t>
            </a:r>
            <a:endParaRPr lang="zh-CN" altLang="en-US" sz="2800" b="1">
              <a:solidFill>
                <a:srgbClr val="FF0000"/>
              </a:solidFill>
              <a:ea typeface="等线" panose="02010600030101010101" pitchFamily="2" charset="-122"/>
            </a:endParaRPr>
          </a:p>
        </p:txBody>
      </p:sp>
      <p:sp>
        <p:nvSpPr>
          <p:cNvPr id="40972"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animEffect transition="in" filter="fade">
                                      <p:cBhvr>
                                        <p:cTn id="9" dur="500"/>
                                        <p:tgtEl>
                                          <p:spTgt spid="4096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964"/>
                                        </p:tgtEl>
                                        <p:attrNameLst>
                                          <p:attrName>style.visibility</p:attrName>
                                        </p:attrNameLst>
                                      </p:cBhvr>
                                      <p:to>
                                        <p:strVal val="visible"/>
                                      </p:to>
                                    </p:set>
                                    <p:anim calcmode="lin" valueType="num">
                                      <p:cBhvr>
                                        <p:cTn id="13" dur="500" fill="hold"/>
                                        <p:tgtEl>
                                          <p:spTgt spid="40964"/>
                                        </p:tgtEl>
                                        <p:attrNameLst>
                                          <p:attrName>ppt_w</p:attrName>
                                        </p:attrNameLst>
                                      </p:cBhvr>
                                      <p:tavLst>
                                        <p:tav tm="0">
                                          <p:val>
                                            <p:fltVal val="0"/>
                                          </p:val>
                                        </p:tav>
                                        <p:tav tm="100000">
                                          <p:val>
                                            <p:strVal val="#ppt_w"/>
                                          </p:val>
                                        </p:tav>
                                      </p:tavLst>
                                    </p:anim>
                                    <p:anim calcmode="lin" valueType="num">
                                      <p:cBhvr>
                                        <p:cTn id="14" dur="500" fill="hold"/>
                                        <p:tgtEl>
                                          <p:spTgt spid="40964"/>
                                        </p:tgtEl>
                                        <p:attrNameLst>
                                          <p:attrName>ppt_h</p:attrName>
                                        </p:attrNameLst>
                                      </p:cBhvr>
                                      <p:tavLst>
                                        <p:tav tm="0">
                                          <p:val>
                                            <p:fltVal val="0"/>
                                          </p:val>
                                        </p:tav>
                                        <p:tav tm="100000">
                                          <p:val>
                                            <p:strVal val="#ppt_h"/>
                                          </p:val>
                                        </p:tav>
                                      </p:tavLst>
                                    </p:anim>
                                    <p:animEffect transition="in" filter="fade">
                                      <p:cBhvr>
                                        <p:cTn id="15" dur="500"/>
                                        <p:tgtEl>
                                          <p:spTgt spid="4096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0965"/>
                                        </p:tgtEl>
                                        <p:attrNameLst>
                                          <p:attrName>style.visibility</p:attrName>
                                        </p:attrNameLst>
                                      </p:cBhvr>
                                      <p:to>
                                        <p:strVal val="visible"/>
                                      </p:to>
                                    </p:set>
                                    <p:anim calcmode="lin" valueType="num">
                                      <p:cBhvr>
                                        <p:cTn id="19" dur="500" fill="hold"/>
                                        <p:tgtEl>
                                          <p:spTgt spid="40965"/>
                                        </p:tgtEl>
                                        <p:attrNameLst>
                                          <p:attrName>ppt_w</p:attrName>
                                        </p:attrNameLst>
                                      </p:cBhvr>
                                      <p:tavLst>
                                        <p:tav tm="0">
                                          <p:val>
                                            <p:fltVal val="0"/>
                                          </p:val>
                                        </p:tav>
                                        <p:tav tm="100000">
                                          <p:val>
                                            <p:strVal val="#ppt_w"/>
                                          </p:val>
                                        </p:tav>
                                      </p:tavLst>
                                    </p:anim>
                                    <p:anim calcmode="lin" valueType="num">
                                      <p:cBhvr>
                                        <p:cTn id="20" dur="500" fill="hold"/>
                                        <p:tgtEl>
                                          <p:spTgt spid="40965"/>
                                        </p:tgtEl>
                                        <p:attrNameLst>
                                          <p:attrName>ppt_h</p:attrName>
                                        </p:attrNameLst>
                                      </p:cBhvr>
                                      <p:tavLst>
                                        <p:tav tm="0">
                                          <p:val>
                                            <p:fltVal val="0"/>
                                          </p:val>
                                        </p:tav>
                                        <p:tav tm="100000">
                                          <p:val>
                                            <p:strVal val="#ppt_h"/>
                                          </p:val>
                                        </p:tav>
                                      </p:tavLst>
                                    </p:anim>
                                    <p:animEffect transition="in" filter="fade">
                                      <p:cBhvr>
                                        <p:cTn id="21" dur="500"/>
                                        <p:tgtEl>
                                          <p:spTgt spid="4096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0962"/>
                                        </p:tgtEl>
                                        <p:attrNameLst>
                                          <p:attrName>style.visibility</p:attrName>
                                        </p:attrNameLst>
                                      </p:cBhvr>
                                      <p:to>
                                        <p:strVal val="visible"/>
                                      </p:to>
                                    </p:set>
                                    <p:anim calcmode="lin" valueType="num">
                                      <p:cBhvr>
                                        <p:cTn id="25" dur="500" fill="hold"/>
                                        <p:tgtEl>
                                          <p:spTgt spid="40962"/>
                                        </p:tgtEl>
                                        <p:attrNameLst>
                                          <p:attrName>ppt_w</p:attrName>
                                        </p:attrNameLst>
                                      </p:cBhvr>
                                      <p:tavLst>
                                        <p:tav tm="0">
                                          <p:val>
                                            <p:fltVal val="0"/>
                                          </p:val>
                                        </p:tav>
                                        <p:tav tm="100000">
                                          <p:val>
                                            <p:strVal val="#ppt_w"/>
                                          </p:val>
                                        </p:tav>
                                      </p:tavLst>
                                    </p:anim>
                                    <p:anim calcmode="lin" valueType="num">
                                      <p:cBhvr>
                                        <p:cTn id="26" dur="500" fill="hold"/>
                                        <p:tgtEl>
                                          <p:spTgt spid="40962"/>
                                        </p:tgtEl>
                                        <p:attrNameLst>
                                          <p:attrName>ppt_h</p:attrName>
                                        </p:attrNameLst>
                                      </p:cBhvr>
                                      <p:tavLst>
                                        <p:tav tm="0">
                                          <p:val>
                                            <p:fltVal val="0"/>
                                          </p:val>
                                        </p:tav>
                                        <p:tav tm="100000">
                                          <p:val>
                                            <p:strVal val="#ppt_h"/>
                                          </p:val>
                                        </p:tav>
                                      </p:tavLst>
                                    </p:anim>
                                    <p:animEffect transition="in" filter="fade">
                                      <p:cBhvr>
                                        <p:cTn id="27" dur="500"/>
                                        <p:tgtEl>
                                          <p:spTgt spid="40962"/>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0967"/>
                                        </p:tgtEl>
                                        <p:attrNameLst>
                                          <p:attrName>style.visibility</p:attrName>
                                        </p:attrNameLst>
                                      </p:cBhvr>
                                      <p:to>
                                        <p:strVal val="visible"/>
                                      </p:to>
                                    </p:set>
                                    <p:anim calcmode="lin" valueType="num">
                                      <p:cBhvr>
                                        <p:cTn id="31" dur="500" fill="hold"/>
                                        <p:tgtEl>
                                          <p:spTgt spid="40967"/>
                                        </p:tgtEl>
                                        <p:attrNameLst>
                                          <p:attrName>ppt_w</p:attrName>
                                        </p:attrNameLst>
                                      </p:cBhvr>
                                      <p:tavLst>
                                        <p:tav tm="0">
                                          <p:val>
                                            <p:fltVal val="0"/>
                                          </p:val>
                                        </p:tav>
                                        <p:tav tm="100000">
                                          <p:val>
                                            <p:strVal val="#ppt_w"/>
                                          </p:val>
                                        </p:tav>
                                      </p:tavLst>
                                    </p:anim>
                                    <p:anim calcmode="lin" valueType="num">
                                      <p:cBhvr>
                                        <p:cTn id="32" dur="500" fill="hold"/>
                                        <p:tgtEl>
                                          <p:spTgt spid="40967"/>
                                        </p:tgtEl>
                                        <p:attrNameLst>
                                          <p:attrName>ppt_h</p:attrName>
                                        </p:attrNameLst>
                                      </p:cBhvr>
                                      <p:tavLst>
                                        <p:tav tm="0">
                                          <p:val>
                                            <p:fltVal val="0"/>
                                          </p:val>
                                        </p:tav>
                                        <p:tav tm="100000">
                                          <p:val>
                                            <p:strVal val="#ppt_h"/>
                                          </p:val>
                                        </p:tav>
                                      </p:tavLst>
                                    </p:anim>
                                    <p:anim calcmode="lin" valueType="num">
                                      <p:cBhvr>
                                        <p:cTn id="33" dur="500" fill="hold"/>
                                        <p:tgtEl>
                                          <p:spTgt spid="40967"/>
                                        </p:tgtEl>
                                        <p:attrNameLst>
                                          <p:attrName>style.rotation</p:attrName>
                                        </p:attrNameLst>
                                      </p:cBhvr>
                                      <p:tavLst>
                                        <p:tav tm="0">
                                          <p:val>
                                            <p:fltVal val="360"/>
                                          </p:val>
                                        </p:tav>
                                        <p:tav tm="100000">
                                          <p:val>
                                            <p:fltVal val="0"/>
                                          </p:val>
                                        </p:tav>
                                      </p:tavLst>
                                    </p:anim>
                                    <p:animEffect transition="in" filter="fade">
                                      <p:cBhvr>
                                        <p:cTn id="34" dur="500"/>
                                        <p:tgtEl>
                                          <p:spTgt spid="40967"/>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40968"/>
                                        </p:tgtEl>
                                        <p:attrNameLst>
                                          <p:attrName>style.visibility</p:attrName>
                                        </p:attrNameLst>
                                      </p:cBhvr>
                                      <p:to>
                                        <p:strVal val="visible"/>
                                      </p:to>
                                    </p:set>
                                    <p:anim calcmode="lin" valueType="num">
                                      <p:cBhvr>
                                        <p:cTn id="38" dur="500" fill="hold"/>
                                        <p:tgtEl>
                                          <p:spTgt spid="40968"/>
                                        </p:tgtEl>
                                        <p:attrNameLst>
                                          <p:attrName>ppt_w</p:attrName>
                                        </p:attrNameLst>
                                      </p:cBhvr>
                                      <p:tavLst>
                                        <p:tav tm="0">
                                          <p:val>
                                            <p:fltVal val="0"/>
                                          </p:val>
                                        </p:tav>
                                        <p:tav tm="100000">
                                          <p:val>
                                            <p:strVal val="#ppt_w"/>
                                          </p:val>
                                        </p:tav>
                                      </p:tavLst>
                                    </p:anim>
                                    <p:anim calcmode="lin" valueType="num">
                                      <p:cBhvr>
                                        <p:cTn id="39" dur="500" fill="hold"/>
                                        <p:tgtEl>
                                          <p:spTgt spid="40968"/>
                                        </p:tgtEl>
                                        <p:attrNameLst>
                                          <p:attrName>ppt_h</p:attrName>
                                        </p:attrNameLst>
                                      </p:cBhvr>
                                      <p:tavLst>
                                        <p:tav tm="0">
                                          <p:val>
                                            <p:fltVal val="0"/>
                                          </p:val>
                                        </p:tav>
                                        <p:tav tm="100000">
                                          <p:val>
                                            <p:strVal val="#ppt_h"/>
                                          </p:val>
                                        </p:tav>
                                      </p:tavLst>
                                    </p:anim>
                                    <p:animEffect transition="in" filter="fade">
                                      <p:cBhvr>
                                        <p:cTn id="40" dur="5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1987"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1988"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1989"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1990"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defTabSz="1374775" eaLnBrk="1" hangingPunct="1"/>
            <a:fld id="{89444080-99F6-4D7B-953C-E1DD157E905F}" type="slidenum">
              <a:rPr lang="en-US" altLang="zh-CN" sz="1300" b="1">
                <a:solidFill>
                  <a:srgbClr val="5C5C5C"/>
                </a:solidFill>
                <a:latin typeface="Arial" panose="020B0604020202020204" pitchFamily="34" charset="0"/>
              </a:rPr>
            </a:fld>
            <a:endParaRPr lang="en-US" altLang="zh-CN" sz="1300" b="1">
              <a:solidFill>
                <a:srgbClr val="5C5C5C"/>
              </a:solidFill>
              <a:latin typeface="Arial" panose="020B0604020202020204" pitchFamily="34" charset="0"/>
            </a:endParaRPr>
          </a:p>
        </p:txBody>
      </p:sp>
      <p:pic>
        <p:nvPicPr>
          <p:cNvPr id="41991"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41992"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1993" name="矩形 10"/>
          <p:cNvSpPr/>
          <p:nvPr/>
        </p:nvSpPr>
        <p:spPr>
          <a:xfrm>
            <a:off x="273050" y="990600"/>
            <a:ext cx="11587163" cy="507841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lnSpc>
                <a:spcPct val="150000"/>
              </a:lnSpc>
            </a:pPr>
            <a:r>
              <a:rPr lang="zh-CN" altLang="en-US" sz="2400" b="1">
                <a:solidFill>
                  <a:srgbClr val="FF0000"/>
                </a:solidFill>
                <a:latin typeface="楷体" panose="02010609060101010101" pitchFamily="49" charset="-122"/>
                <a:ea typeface="楷体" panose="02010609060101010101" pitchFamily="49" charset="-122"/>
              </a:rPr>
              <a:t>（二）</a:t>
            </a:r>
            <a:r>
              <a:rPr lang="zh-CN" altLang="en-US" sz="2400" b="1">
                <a:solidFill>
                  <a:srgbClr val="FF0000"/>
                </a:solidFill>
                <a:latin typeface="黑体" panose="02010609060101010101" charset="-122"/>
                <a:ea typeface="黑体" panose="02010609060101010101" charset="-122"/>
              </a:rPr>
              <a:t>多种方法结合，调动学生的主观能动性</a:t>
            </a:r>
            <a:endParaRPr lang="en-US" altLang="zh-CN" sz="2400" b="1">
              <a:solidFill>
                <a:srgbClr val="FF0000"/>
              </a:solidFill>
              <a:latin typeface="黑体" panose="02010609060101010101" charset="-122"/>
              <a:ea typeface="黑体" panose="02010609060101010101" charset="-122"/>
            </a:endParaRPr>
          </a:p>
          <a:p>
            <a:pPr marL="0" lvl="0" indent="0" eaLnBrk="1" hangingPunct="1">
              <a:lnSpc>
                <a:spcPct val="150000"/>
              </a:lnSpc>
            </a:pPr>
            <a:r>
              <a:rPr lang="zh-CN" altLang="en-US" sz="2400">
                <a:latin typeface="楷体" panose="02010609060101010101" pitchFamily="49" charset="-122"/>
                <a:ea typeface="楷体" panose="02010609060101010101" pitchFamily="49" charset="-122"/>
              </a:rPr>
              <a:t>    教师在教学中要有意识地培养学生的问题意识。教师可以设置一些问题，促进学生思考，并且在教师的引导下帮助学生一步一步地获得正确的结论。</a:t>
            </a:r>
            <a:endParaRPr lang="en-US" altLang="zh-CN" sz="2400">
              <a:latin typeface="楷体" panose="02010609060101010101" pitchFamily="49" charset="-122"/>
              <a:ea typeface="楷体" panose="02010609060101010101" pitchFamily="49" charset="-122"/>
            </a:endParaRPr>
          </a:p>
          <a:p>
            <a:pPr marL="0" lvl="0" indent="0" eaLnBrk="1" hangingPunct="1">
              <a:lnSpc>
                <a:spcPct val="150000"/>
              </a:lnSpc>
            </a:pPr>
            <a:r>
              <a:rPr lang="en-US" altLang="zh-CN" sz="2400">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老师设置问题也要注意，最好是环环相扣的问题，才能一步一步递进式地引导学生思考，从而得出正确的答案。</a:t>
            </a:r>
            <a:endParaRPr lang="en-US" altLang="zh-CN" sz="2400">
              <a:latin typeface="楷体" panose="02010609060101010101" pitchFamily="49" charset="-122"/>
              <a:ea typeface="楷体" panose="02010609060101010101" pitchFamily="49" charset="-122"/>
            </a:endParaRPr>
          </a:p>
          <a:p>
            <a:pPr marL="0" lvl="0" indent="0" eaLnBrk="1" hangingPunct="1">
              <a:lnSpc>
                <a:spcPct val="150000"/>
              </a:lnSpc>
            </a:pPr>
            <a:r>
              <a:rPr lang="en-US" altLang="zh-CN" sz="2400">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问题也不能过于简单和过于偏难，应当在学生可以接收的能力范围之内，这样的教育方法才有意义。</a:t>
            </a:r>
            <a:endParaRPr lang="en-US" altLang="zh-CN" sz="2400">
              <a:latin typeface="楷体" panose="02010609060101010101" pitchFamily="49" charset="-122"/>
              <a:ea typeface="楷体" panose="02010609060101010101" pitchFamily="49" charset="-122"/>
            </a:endParaRPr>
          </a:p>
          <a:p>
            <a:pPr marL="0" lvl="0" indent="0" eaLnBrk="1" hangingPunct="1">
              <a:lnSpc>
                <a:spcPct val="150000"/>
              </a:lnSpc>
            </a:pPr>
            <a:r>
              <a:rPr lang="en-US" altLang="zh-CN" sz="2400">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问题设计要有一个合理的激发点，让学生能够参与、愿意参与、乐于参与，构造一个良好的课堂氛围。</a:t>
            </a:r>
            <a:endParaRPr lang="en-US" altLang="zh-CN" sz="2400">
              <a:latin typeface="楷体" panose="02010609060101010101" pitchFamily="49" charset="-122"/>
              <a:ea typeface="楷体" panose="02010609060101010101" pitchFamily="49" charset="-122"/>
            </a:endParaRPr>
          </a:p>
        </p:txBody>
      </p:sp>
      <p:sp>
        <p:nvSpPr>
          <p:cNvPr id="41994"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41995" name="TextBox 12"/>
          <p:cNvSpPr/>
          <p:nvPr/>
        </p:nvSpPr>
        <p:spPr>
          <a:xfrm>
            <a:off x="5637213" y="190500"/>
            <a:ext cx="1951037" cy="523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r>
              <a:rPr lang="zh-CN" altLang="en-US" sz="2800" b="1">
                <a:solidFill>
                  <a:srgbClr val="FF0000"/>
                </a:solidFill>
                <a:ea typeface="等线" panose="02010600030101010101" pitchFamily="2" charset="-122"/>
              </a:rPr>
              <a:t>应对策略</a:t>
            </a:r>
            <a:endParaRPr lang="zh-CN" altLang="en-US" sz="2800" b="1">
              <a:solidFill>
                <a:srgbClr val="FF0000"/>
              </a:solidFill>
              <a:ea typeface="等线" panose="02010600030101010101" pitchFamily="2" charset="-122"/>
            </a:endParaRPr>
          </a:p>
        </p:txBody>
      </p:sp>
      <p:sp>
        <p:nvSpPr>
          <p:cNvPr id="41996"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fltVal val="0"/>
                                          </p:val>
                                        </p:tav>
                                        <p:tav tm="100000">
                                          <p:val>
                                            <p:strVal val="#ppt_h"/>
                                          </p:val>
                                        </p:tav>
                                      </p:tavLst>
                                    </p:anim>
                                    <p:animEffect transition="in" filter="fade">
                                      <p:cBhvr>
                                        <p:cTn id="9" dur="500"/>
                                        <p:tgtEl>
                                          <p:spTgt spid="4198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p:cTn id="13" dur="500" fill="hold"/>
                                        <p:tgtEl>
                                          <p:spTgt spid="41988"/>
                                        </p:tgtEl>
                                        <p:attrNameLst>
                                          <p:attrName>ppt_w</p:attrName>
                                        </p:attrNameLst>
                                      </p:cBhvr>
                                      <p:tavLst>
                                        <p:tav tm="0">
                                          <p:val>
                                            <p:fltVal val="0"/>
                                          </p:val>
                                        </p:tav>
                                        <p:tav tm="100000">
                                          <p:val>
                                            <p:strVal val="#ppt_w"/>
                                          </p:val>
                                        </p:tav>
                                      </p:tavLst>
                                    </p:anim>
                                    <p:anim calcmode="lin" valueType="num">
                                      <p:cBhvr>
                                        <p:cTn id="14" dur="500" fill="hold"/>
                                        <p:tgtEl>
                                          <p:spTgt spid="41988"/>
                                        </p:tgtEl>
                                        <p:attrNameLst>
                                          <p:attrName>ppt_h</p:attrName>
                                        </p:attrNameLst>
                                      </p:cBhvr>
                                      <p:tavLst>
                                        <p:tav tm="0">
                                          <p:val>
                                            <p:fltVal val="0"/>
                                          </p:val>
                                        </p:tav>
                                        <p:tav tm="100000">
                                          <p:val>
                                            <p:strVal val="#ppt_h"/>
                                          </p:val>
                                        </p:tav>
                                      </p:tavLst>
                                    </p:anim>
                                    <p:animEffect transition="in" filter="fade">
                                      <p:cBhvr>
                                        <p:cTn id="15" dur="500"/>
                                        <p:tgtEl>
                                          <p:spTgt spid="4198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1989"/>
                                        </p:tgtEl>
                                        <p:attrNameLst>
                                          <p:attrName>style.visibility</p:attrName>
                                        </p:attrNameLst>
                                      </p:cBhvr>
                                      <p:to>
                                        <p:strVal val="visible"/>
                                      </p:to>
                                    </p:set>
                                    <p:anim calcmode="lin" valueType="num">
                                      <p:cBhvr>
                                        <p:cTn id="19" dur="500" fill="hold"/>
                                        <p:tgtEl>
                                          <p:spTgt spid="41989"/>
                                        </p:tgtEl>
                                        <p:attrNameLst>
                                          <p:attrName>ppt_w</p:attrName>
                                        </p:attrNameLst>
                                      </p:cBhvr>
                                      <p:tavLst>
                                        <p:tav tm="0">
                                          <p:val>
                                            <p:fltVal val="0"/>
                                          </p:val>
                                        </p:tav>
                                        <p:tav tm="100000">
                                          <p:val>
                                            <p:strVal val="#ppt_w"/>
                                          </p:val>
                                        </p:tav>
                                      </p:tavLst>
                                    </p:anim>
                                    <p:anim calcmode="lin" valueType="num">
                                      <p:cBhvr>
                                        <p:cTn id="20" dur="500" fill="hold"/>
                                        <p:tgtEl>
                                          <p:spTgt spid="41989"/>
                                        </p:tgtEl>
                                        <p:attrNameLst>
                                          <p:attrName>ppt_h</p:attrName>
                                        </p:attrNameLst>
                                      </p:cBhvr>
                                      <p:tavLst>
                                        <p:tav tm="0">
                                          <p:val>
                                            <p:fltVal val="0"/>
                                          </p:val>
                                        </p:tav>
                                        <p:tav tm="100000">
                                          <p:val>
                                            <p:strVal val="#ppt_h"/>
                                          </p:val>
                                        </p:tav>
                                      </p:tavLst>
                                    </p:anim>
                                    <p:animEffect transition="in" filter="fade">
                                      <p:cBhvr>
                                        <p:cTn id="21" dur="500"/>
                                        <p:tgtEl>
                                          <p:spTgt spid="4198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1986"/>
                                        </p:tgtEl>
                                        <p:attrNameLst>
                                          <p:attrName>style.visibility</p:attrName>
                                        </p:attrNameLst>
                                      </p:cBhvr>
                                      <p:to>
                                        <p:strVal val="visible"/>
                                      </p:to>
                                    </p:set>
                                    <p:anim calcmode="lin" valueType="num">
                                      <p:cBhvr>
                                        <p:cTn id="25" dur="500" fill="hold"/>
                                        <p:tgtEl>
                                          <p:spTgt spid="41986"/>
                                        </p:tgtEl>
                                        <p:attrNameLst>
                                          <p:attrName>ppt_w</p:attrName>
                                        </p:attrNameLst>
                                      </p:cBhvr>
                                      <p:tavLst>
                                        <p:tav tm="0">
                                          <p:val>
                                            <p:fltVal val="0"/>
                                          </p:val>
                                        </p:tav>
                                        <p:tav tm="100000">
                                          <p:val>
                                            <p:strVal val="#ppt_w"/>
                                          </p:val>
                                        </p:tav>
                                      </p:tavLst>
                                    </p:anim>
                                    <p:anim calcmode="lin" valueType="num">
                                      <p:cBhvr>
                                        <p:cTn id="26" dur="500" fill="hold"/>
                                        <p:tgtEl>
                                          <p:spTgt spid="41986"/>
                                        </p:tgtEl>
                                        <p:attrNameLst>
                                          <p:attrName>ppt_h</p:attrName>
                                        </p:attrNameLst>
                                      </p:cBhvr>
                                      <p:tavLst>
                                        <p:tav tm="0">
                                          <p:val>
                                            <p:fltVal val="0"/>
                                          </p:val>
                                        </p:tav>
                                        <p:tav tm="100000">
                                          <p:val>
                                            <p:strVal val="#ppt_h"/>
                                          </p:val>
                                        </p:tav>
                                      </p:tavLst>
                                    </p:anim>
                                    <p:animEffect transition="in" filter="fade">
                                      <p:cBhvr>
                                        <p:cTn id="27" dur="500"/>
                                        <p:tgtEl>
                                          <p:spTgt spid="41986"/>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1991"/>
                                        </p:tgtEl>
                                        <p:attrNameLst>
                                          <p:attrName>style.visibility</p:attrName>
                                        </p:attrNameLst>
                                      </p:cBhvr>
                                      <p:to>
                                        <p:strVal val="visible"/>
                                      </p:to>
                                    </p:set>
                                    <p:anim calcmode="lin" valueType="num">
                                      <p:cBhvr>
                                        <p:cTn id="31" dur="500" fill="hold"/>
                                        <p:tgtEl>
                                          <p:spTgt spid="41991"/>
                                        </p:tgtEl>
                                        <p:attrNameLst>
                                          <p:attrName>ppt_w</p:attrName>
                                        </p:attrNameLst>
                                      </p:cBhvr>
                                      <p:tavLst>
                                        <p:tav tm="0">
                                          <p:val>
                                            <p:fltVal val="0"/>
                                          </p:val>
                                        </p:tav>
                                        <p:tav tm="100000">
                                          <p:val>
                                            <p:strVal val="#ppt_w"/>
                                          </p:val>
                                        </p:tav>
                                      </p:tavLst>
                                    </p:anim>
                                    <p:anim calcmode="lin" valueType="num">
                                      <p:cBhvr>
                                        <p:cTn id="32" dur="500" fill="hold"/>
                                        <p:tgtEl>
                                          <p:spTgt spid="41991"/>
                                        </p:tgtEl>
                                        <p:attrNameLst>
                                          <p:attrName>ppt_h</p:attrName>
                                        </p:attrNameLst>
                                      </p:cBhvr>
                                      <p:tavLst>
                                        <p:tav tm="0">
                                          <p:val>
                                            <p:fltVal val="0"/>
                                          </p:val>
                                        </p:tav>
                                        <p:tav tm="100000">
                                          <p:val>
                                            <p:strVal val="#ppt_h"/>
                                          </p:val>
                                        </p:tav>
                                      </p:tavLst>
                                    </p:anim>
                                    <p:anim calcmode="lin" valueType="num">
                                      <p:cBhvr>
                                        <p:cTn id="33" dur="500" fill="hold"/>
                                        <p:tgtEl>
                                          <p:spTgt spid="41991"/>
                                        </p:tgtEl>
                                        <p:attrNameLst>
                                          <p:attrName>style.rotation</p:attrName>
                                        </p:attrNameLst>
                                      </p:cBhvr>
                                      <p:tavLst>
                                        <p:tav tm="0">
                                          <p:val>
                                            <p:fltVal val="360"/>
                                          </p:val>
                                        </p:tav>
                                        <p:tav tm="100000">
                                          <p:val>
                                            <p:fltVal val="0"/>
                                          </p:val>
                                        </p:tav>
                                      </p:tavLst>
                                    </p:anim>
                                    <p:animEffect transition="in" filter="fade">
                                      <p:cBhvr>
                                        <p:cTn id="34" dur="500"/>
                                        <p:tgtEl>
                                          <p:spTgt spid="41991"/>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41992"/>
                                        </p:tgtEl>
                                        <p:attrNameLst>
                                          <p:attrName>style.visibility</p:attrName>
                                        </p:attrNameLst>
                                      </p:cBhvr>
                                      <p:to>
                                        <p:strVal val="visible"/>
                                      </p:to>
                                    </p:set>
                                    <p:anim calcmode="lin" valueType="num">
                                      <p:cBhvr>
                                        <p:cTn id="38" dur="500" fill="hold"/>
                                        <p:tgtEl>
                                          <p:spTgt spid="41992"/>
                                        </p:tgtEl>
                                        <p:attrNameLst>
                                          <p:attrName>ppt_w</p:attrName>
                                        </p:attrNameLst>
                                      </p:cBhvr>
                                      <p:tavLst>
                                        <p:tav tm="0">
                                          <p:val>
                                            <p:fltVal val="0"/>
                                          </p:val>
                                        </p:tav>
                                        <p:tav tm="100000">
                                          <p:val>
                                            <p:strVal val="#ppt_w"/>
                                          </p:val>
                                        </p:tav>
                                      </p:tavLst>
                                    </p:anim>
                                    <p:anim calcmode="lin" valueType="num">
                                      <p:cBhvr>
                                        <p:cTn id="39" dur="500" fill="hold"/>
                                        <p:tgtEl>
                                          <p:spTgt spid="41992"/>
                                        </p:tgtEl>
                                        <p:attrNameLst>
                                          <p:attrName>ppt_h</p:attrName>
                                        </p:attrNameLst>
                                      </p:cBhvr>
                                      <p:tavLst>
                                        <p:tav tm="0">
                                          <p:val>
                                            <p:fltVal val="0"/>
                                          </p:val>
                                        </p:tav>
                                        <p:tav tm="100000">
                                          <p:val>
                                            <p:strVal val="#ppt_h"/>
                                          </p:val>
                                        </p:tav>
                                      </p:tavLst>
                                    </p:anim>
                                    <p:animEffect transition="in" filter="fade">
                                      <p:cBhvr>
                                        <p:cTn id="40"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3011"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3012"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3013"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3014"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defTabSz="1374775" eaLnBrk="1" hangingPunct="1"/>
            <a:fld id="{882AE841-7717-46FF-9649-96C7A559A9B6}" type="slidenum">
              <a:rPr lang="en-US" altLang="zh-CN" sz="1300" b="1">
                <a:solidFill>
                  <a:srgbClr val="5C5C5C"/>
                </a:solidFill>
                <a:latin typeface="Arial" panose="020B0604020202020204" pitchFamily="34" charset="0"/>
              </a:rPr>
            </a:fld>
            <a:endParaRPr lang="en-US" altLang="zh-CN" sz="1300" b="1">
              <a:solidFill>
                <a:srgbClr val="5C5C5C"/>
              </a:solidFill>
              <a:latin typeface="Arial" panose="020B0604020202020204" pitchFamily="34" charset="0"/>
            </a:endParaRPr>
          </a:p>
        </p:txBody>
      </p:sp>
      <p:pic>
        <p:nvPicPr>
          <p:cNvPr id="43015"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43016"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121920" tIns="60960" rIns="121920" bIns="60960"/>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3017" name="矩形 10"/>
          <p:cNvSpPr/>
          <p:nvPr/>
        </p:nvSpPr>
        <p:spPr>
          <a:xfrm>
            <a:off x="504825" y="1454150"/>
            <a:ext cx="11223625" cy="286226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lnSpc>
                <a:spcPct val="150000"/>
              </a:lnSpc>
            </a:pP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三</a:t>
            </a: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指引学生全面多角度地看待历史事物</a:t>
            </a:r>
            <a:endParaRPr lang="en-US" altLang="zh-CN" sz="2400" b="1">
              <a:solidFill>
                <a:srgbClr val="FF0000"/>
              </a:solidFill>
              <a:latin typeface="黑体" panose="02010609060101010101" charset="-122"/>
              <a:ea typeface="黑体" panose="02010609060101010101" charset="-122"/>
            </a:endParaRPr>
          </a:p>
          <a:p>
            <a:pPr marL="0" lvl="0" indent="0" eaLnBrk="1" hangingPunct="1">
              <a:lnSpc>
                <a:spcPct val="150000"/>
              </a:lnSpc>
            </a:pPr>
            <a:r>
              <a:rPr lang="zh-CN" altLang="en-US" sz="2400">
                <a:latin typeface="楷体" panose="02010609060101010101" pitchFamily="49" charset="-122"/>
                <a:ea typeface="楷体" panose="02010609060101010101" pitchFamily="49" charset="-122"/>
              </a:rPr>
              <a:t>   看待历史问题应该一分为二的去看，任何事物都是两面性的，既要看到事实的积极方面，也要看到事实的消极方面，多角度看待历史要求教师用唯物主义的辩证原理看待问题，以得出比较正确的看法和正确的评价，不断提高历史解释的核心素养，更好的取认识问题和探究问题。</a:t>
            </a:r>
            <a:endParaRPr lang="zh-CN" altLang="en-US" sz="2400">
              <a:latin typeface="楷体" panose="02010609060101010101" pitchFamily="49" charset="-122"/>
              <a:ea typeface="楷体" panose="02010609060101010101" pitchFamily="49" charset="-122"/>
            </a:endParaRPr>
          </a:p>
        </p:txBody>
      </p:sp>
      <p:sp>
        <p:nvSpPr>
          <p:cNvPr id="43018"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
        <p:nvSpPr>
          <p:cNvPr id="43019" name="TextBox 12"/>
          <p:cNvSpPr/>
          <p:nvPr/>
        </p:nvSpPr>
        <p:spPr>
          <a:xfrm>
            <a:off x="5637213" y="190500"/>
            <a:ext cx="1951037" cy="523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lvl="0" indent="0" eaLnBrk="1" hangingPunct="1"/>
            <a:r>
              <a:rPr lang="zh-CN" altLang="en-US" sz="2800" b="1">
                <a:solidFill>
                  <a:srgbClr val="FF0000"/>
                </a:solidFill>
                <a:ea typeface="等线" panose="02010600030101010101" pitchFamily="2" charset="-122"/>
              </a:rPr>
              <a:t>应对策略</a:t>
            </a:r>
            <a:endParaRPr lang="zh-CN" altLang="en-US" sz="2800" b="1">
              <a:solidFill>
                <a:srgbClr val="FF0000"/>
              </a:solidFill>
              <a:ea typeface="等线" panose="02010600030101010101" pitchFamily="2" charset="-122"/>
            </a:endParaRPr>
          </a:p>
        </p:txBody>
      </p:sp>
      <p:sp>
        <p:nvSpPr>
          <p:cNvPr id="43020"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宋体" panose="02010600030101010101" pitchFamily="2" charset="-122"/>
              </a:defRPr>
            </a:lvl5pPr>
          </a:lstStyle>
          <a:p>
            <a:pPr marL="0" marR="0" lvl="0" indent="0" algn="ctr" eaLnBrk="1" hangingPunct="1"/>
            <a:endParaRPr lang="zh-CN" altLang="en-US">
              <a:solidFill>
                <a:srgbClr val="FFFFFF"/>
              </a:solidFill>
              <a:ea typeface="等线"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 fill="hold"/>
                                        <p:tgtEl>
                                          <p:spTgt spid="43011"/>
                                        </p:tgtEl>
                                        <p:attrNameLst>
                                          <p:attrName>ppt_w</p:attrName>
                                        </p:attrNameLst>
                                      </p:cBhvr>
                                      <p:tavLst>
                                        <p:tav tm="0">
                                          <p:val>
                                            <p:fltVal val="0"/>
                                          </p:val>
                                        </p:tav>
                                        <p:tav tm="100000">
                                          <p:val>
                                            <p:strVal val="#ppt_w"/>
                                          </p:val>
                                        </p:tav>
                                      </p:tavLst>
                                    </p:anim>
                                    <p:anim calcmode="lin" valueType="num">
                                      <p:cBhvr>
                                        <p:cTn id="8" dur="500" fill="hold"/>
                                        <p:tgtEl>
                                          <p:spTgt spid="43011"/>
                                        </p:tgtEl>
                                        <p:attrNameLst>
                                          <p:attrName>ppt_h</p:attrName>
                                        </p:attrNameLst>
                                      </p:cBhvr>
                                      <p:tavLst>
                                        <p:tav tm="0">
                                          <p:val>
                                            <p:fltVal val="0"/>
                                          </p:val>
                                        </p:tav>
                                        <p:tav tm="100000">
                                          <p:val>
                                            <p:strVal val="#ppt_h"/>
                                          </p:val>
                                        </p:tav>
                                      </p:tavLst>
                                    </p:anim>
                                    <p:animEffect transition="in" filter="fade">
                                      <p:cBhvr>
                                        <p:cTn id="9" dur="500"/>
                                        <p:tgtEl>
                                          <p:spTgt spid="430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3012"/>
                                        </p:tgtEl>
                                        <p:attrNameLst>
                                          <p:attrName>style.visibility</p:attrName>
                                        </p:attrNameLst>
                                      </p:cBhvr>
                                      <p:to>
                                        <p:strVal val="visible"/>
                                      </p:to>
                                    </p:set>
                                    <p:anim calcmode="lin" valueType="num">
                                      <p:cBhvr>
                                        <p:cTn id="13" dur="500" fill="hold"/>
                                        <p:tgtEl>
                                          <p:spTgt spid="43012"/>
                                        </p:tgtEl>
                                        <p:attrNameLst>
                                          <p:attrName>ppt_w</p:attrName>
                                        </p:attrNameLst>
                                      </p:cBhvr>
                                      <p:tavLst>
                                        <p:tav tm="0">
                                          <p:val>
                                            <p:fltVal val="0"/>
                                          </p:val>
                                        </p:tav>
                                        <p:tav tm="100000">
                                          <p:val>
                                            <p:strVal val="#ppt_w"/>
                                          </p:val>
                                        </p:tav>
                                      </p:tavLst>
                                    </p:anim>
                                    <p:anim calcmode="lin" valueType="num">
                                      <p:cBhvr>
                                        <p:cTn id="14" dur="500" fill="hold"/>
                                        <p:tgtEl>
                                          <p:spTgt spid="43012"/>
                                        </p:tgtEl>
                                        <p:attrNameLst>
                                          <p:attrName>ppt_h</p:attrName>
                                        </p:attrNameLst>
                                      </p:cBhvr>
                                      <p:tavLst>
                                        <p:tav tm="0">
                                          <p:val>
                                            <p:fltVal val="0"/>
                                          </p:val>
                                        </p:tav>
                                        <p:tav tm="100000">
                                          <p:val>
                                            <p:strVal val="#ppt_h"/>
                                          </p:val>
                                        </p:tav>
                                      </p:tavLst>
                                    </p:anim>
                                    <p:animEffect transition="in" filter="fade">
                                      <p:cBhvr>
                                        <p:cTn id="15" dur="500"/>
                                        <p:tgtEl>
                                          <p:spTgt spid="430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3013"/>
                                        </p:tgtEl>
                                        <p:attrNameLst>
                                          <p:attrName>style.visibility</p:attrName>
                                        </p:attrNameLst>
                                      </p:cBhvr>
                                      <p:to>
                                        <p:strVal val="visible"/>
                                      </p:to>
                                    </p:set>
                                    <p:anim calcmode="lin" valueType="num">
                                      <p:cBhvr>
                                        <p:cTn id="19" dur="500" fill="hold"/>
                                        <p:tgtEl>
                                          <p:spTgt spid="43013"/>
                                        </p:tgtEl>
                                        <p:attrNameLst>
                                          <p:attrName>ppt_w</p:attrName>
                                        </p:attrNameLst>
                                      </p:cBhvr>
                                      <p:tavLst>
                                        <p:tav tm="0">
                                          <p:val>
                                            <p:fltVal val="0"/>
                                          </p:val>
                                        </p:tav>
                                        <p:tav tm="100000">
                                          <p:val>
                                            <p:strVal val="#ppt_w"/>
                                          </p:val>
                                        </p:tav>
                                      </p:tavLst>
                                    </p:anim>
                                    <p:anim calcmode="lin" valueType="num">
                                      <p:cBhvr>
                                        <p:cTn id="20" dur="500" fill="hold"/>
                                        <p:tgtEl>
                                          <p:spTgt spid="43013"/>
                                        </p:tgtEl>
                                        <p:attrNameLst>
                                          <p:attrName>ppt_h</p:attrName>
                                        </p:attrNameLst>
                                      </p:cBhvr>
                                      <p:tavLst>
                                        <p:tav tm="0">
                                          <p:val>
                                            <p:fltVal val="0"/>
                                          </p:val>
                                        </p:tav>
                                        <p:tav tm="100000">
                                          <p:val>
                                            <p:strVal val="#ppt_h"/>
                                          </p:val>
                                        </p:tav>
                                      </p:tavLst>
                                    </p:anim>
                                    <p:animEffect transition="in" filter="fade">
                                      <p:cBhvr>
                                        <p:cTn id="21" dur="500"/>
                                        <p:tgtEl>
                                          <p:spTgt spid="4301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3010"/>
                                        </p:tgtEl>
                                        <p:attrNameLst>
                                          <p:attrName>style.visibility</p:attrName>
                                        </p:attrNameLst>
                                      </p:cBhvr>
                                      <p:to>
                                        <p:strVal val="visible"/>
                                      </p:to>
                                    </p:set>
                                    <p:anim calcmode="lin" valueType="num">
                                      <p:cBhvr>
                                        <p:cTn id="25" dur="500" fill="hold"/>
                                        <p:tgtEl>
                                          <p:spTgt spid="43010"/>
                                        </p:tgtEl>
                                        <p:attrNameLst>
                                          <p:attrName>ppt_w</p:attrName>
                                        </p:attrNameLst>
                                      </p:cBhvr>
                                      <p:tavLst>
                                        <p:tav tm="0">
                                          <p:val>
                                            <p:fltVal val="0"/>
                                          </p:val>
                                        </p:tav>
                                        <p:tav tm="100000">
                                          <p:val>
                                            <p:strVal val="#ppt_w"/>
                                          </p:val>
                                        </p:tav>
                                      </p:tavLst>
                                    </p:anim>
                                    <p:anim calcmode="lin" valueType="num">
                                      <p:cBhvr>
                                        <p:cTn id="26" dur="500" fill="hold"/>
                                        <p:tgtEl>
                                          <p:spTgt spid="43010"/>
                                        </p:tgtEl>
                                        <p:attrNameLst>
                                          <p:attrName>ppt_h</p:attrName>
                                        </p:attrNameLst>
                                      </p:cBhvr>
                                      <p:tavLst>
                                        <p:tav tm="0">
                                          <p:val>
                                            <p:fltVal val="0"/>
                                          </p:val>
                                        </p:tav>
                                        <p:tav tm="100000">
                                          <p:val>
                                            <p:strVal val="#ppt_h"/>
                                          </p:val>
                                        </p:tav>
                                      </p:tavLst>
                                    </p:anim>
                                    <p:animEffect transition="in" filter="fade">
                                      <p:cBhvr>
                                        <p:cTn id="27" dur="500"/>
                                        <p:tgtEl>
                                          <p:spTgt spid="43010"/>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3015"/>
                                        </p:tgtEl>
                                        <p:attrNameLst>
                                          <p:attrName>style.visibility</p:attrName>
                                        </p:attrNameLst>
                                      </p:cBhvr>
                                      <p:to>
                                        <p:strVal val="visible"/>
                                      </p:to>
                                    </p:set>
                                    <p:anim calcmode="lin" valueType="num">
                                      <p:cBhvr>
                                        <p:cTn id="31" dur="500" fill="hold"/>
                                        <p:tgtEl>
                                          <p:spTgt spid="43015"/>
                                        </p:tgtEl>
                                        <p:attrNameLst>
                                          <p:attrName>ppt_w</p:attrName>
                                        </p:attrNameLst>
                                      </p:cBhvr>
                                      <p:tavLst>
                                        <p:tav tm="0">
                                          <p:val>
                                            <p:fltVal val="0"/>
                                          </p:val>
                                        </p:tav>
                                        <p:tav tm="100000">
                                          <p:val>
                                            <p:strVal val="#ppt_w"/>
                                          </p:val>
                                        </p:tav>
                                      </p:tavLst>
                                    </p:anim>
                                    <p:anim calcmode="lin" valueType="num">
                                      <p:cBhvr>
                                        <p:cTn id="32" dur="500" fill="hold"/>
                                        <p:tgtEl>
                                          <p:spTgt spid="43015"/>
                                        </p:tgtEl>
                                        <p:attrNameLst>
                                          <p:attrName>ppt_h</p:attrName>
                                        </p:attrNameLst>
                                      </p:cBhvr>
                                      <p:tavLst>
                                        <p:tav tm="0">
                                          <p:val>
                                            <p:fltVal val="0"/>
                                          </p:val>
                                        </p:tav>
                                        <p:tav tm="100000">
                                          <p:val>
                                            <p:strVal val="#ppt_h"/>
                                          </p:val>
                                        </p:tav>
                                      </p:tavLst>
                                    </p:anim>
                                    <p:anim calcmode="lin" valueType="num">
                                      <p:cBhvr>
                                        <p:cTn id="33" dur="500" fill="hold"/>
                                        <p:tgtEl>
                                          <p:spTgt spid="43015"/>
                                        </p:tgtEl>
                                        <p:attrNameLst>
                                          <p:attrName>style.rotation</p:attrName>
                                        </p:attrNameLst>
                                      </p:cBhvr>
                                      <p:tavLst>
                                        <p:tav tm="0">
                                          <p:val>
                                            <p:fltVal val="360"/>
                                          </p:val>
                                        </p:tav>
                                        <p:tav tm="100000">
                                          <p:val>
                                            <p:fltVal val="0"/>
                                          </p:val>
                                        </p:tav>
                                      </p:tavLst>
                                    </p:anim>
                                    <p:animEffect transition="in" filter="fade">
                                      <p:cBhvr>
                                        <p:cTn id="34" dur="500"/>
                                        <p:tgtEl>
                                          <p:spTgt spid="43015"/>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43016"/>
                                        </p:tgtEl>
                                        <p:attrNameLst>
                                          <p:attrName>style.visibility</p:attrName>
                                        </p:attrNameLst>
                                      </p:cBhvr>
                                      <p:to>
                                        <p:strVal val="visible"/>
                                      </p:to>
                                    </p:set>
                                    <p:anim calcmode="lin" valueType="num">
                                      <p:cBhvr>
                                        <p:cTn id="38" dur="500" fill="hold"/>
                                        <p:tgtEl>
                                          <p:spTgt spid="43016"/>
                                        </p:tgtEl>
                                        <p:attrNameLst>
                                          <p:attrName>ppt_w</p:attrName>
                                        </p:attrNameLst>
                                      </p:cBhvr>
                                      <p:tavLst>
                                        <p:tav tm="0">
                                          <p:val>
                                            <p:fltVal val="0"/>
                                          </p:val>
                                        </p:tav>
                                        <p:tav tm="100000">
                                          <p:val>
                                            <p:strVal val="#ppt_w"/>
                                          </p:val>
                                        </p:tav>
                                      </p:tavLst>
                                    </p:anim>
                                    <p:anim calcmode="lin" valueType="num">
                                      <p:cBhvr>
                                        <p:cTn id="39" dur="500" fill="hold"/>
                                        <p:tgtEl>
                                          <p:spTgt spid="43016"/>
                                        </p:tgtEl>
                                        <p:attrNameLst>
                                          <p:attrName>ppt_h</p:attrName>
                                        </p:attrNameLst>
                                      </p:cBhvr>
                                      <p:tavLst>
                                        <p:tav tm="0">
                                          <p:val>
                                            <p:fltVal val="0"/>
                                          </p:val>
                                        </p:tav>
                                        <p:tav tm="100000">
                                          <p:val>
                                            <p:strVal val="#ppt_h"/>
                                          </p:val>
                                        </p:tav>
                                      </p:tavLst>
                                    </p:anim>
                                    <p:animEffect transition="in" filter="fade">
                                      <p:cBhvr>
                                        <p:cTn id="40"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4"/>
          <p:cNvSpPr/>
          <p:nvPr/>
        </p:nvSpPr>
        <p:spPr>
          <a:xfrm>
            <a:off x="0" y="0"/>
            <a:ext cx="12192000" cy="411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0723" name="矩形 18"/>
          <p:cNvSpPr/>
          <p:nvPr/>
        </p:nvSpPr>
        <p:spPr>
          <a:xfrm>
            <a:off x="0" y="6446838"/>
            <a:ext cx="12192000" cy="411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grpSp>
        <p:nvGrpSpPr>
          <p:cNvPr id="30724" name="组合 1"/>
          <p:cNvGrpSpPr/>
          <p:nvPr/>
        </p:nvGrpSpPr>
        <p:grpSpPr>
          <a:xfrm>
            <a:off x="1593850" y="2673350"/>
            <a:ext cx="9004300" cy="3363913"/>
            <a:chOff x="1593163" y="1524094"/>
            <a:chExt cx="9005668" cy="3364345"/>
          </a:xfrm>
        </p:grpSpPr>
        <p:sp>
          <p:nvSpPr>
            <p:cNvPr id="30737" name="矩形 19"/>
            <p:cNvSpPr/>
            <p:nvPr/>
          </p:nvSpPr>
          <p:spPr>
            <a:xfrm>
              <a:off x="2226538" y="2082191"/>
              <a:ext cx="7738918" cy="2248952"/>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0738" name="矩形 23"/>
            <p:cNvSpPr/>
            <p:nvPr/>
          </p:nvSpPr>
          <p:spPr>
            <a:xfrm>
              <a:off x="1703999" y="1590823"/>
              <a:ext cx="530620" cy="530620"/>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0739" name="矩形 24"/>
            <p:cNvSpPr/>
            <p:nvPr/>
          </p:nvSpPr>
          <p:spPr>
            <a:xfrm>
              <a:off x="2005335" y="1902033"/>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0740" name="矩形 25"/>
            <p:cNvSpPr/>
            <p:nvPr/>
          </p:nvSpPr>
          <p:spPr>
            <a:xfrm>
              <a:off x="1593163" y="1524094"/>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0741" name="矩形 26"/>
            <p:cNvSpPr/>
            <p:nvPr/>
          </p:nvSpPr>
          <p:spPr>
            <a:xfrm>
              <a:off x="9965456" y="4245190"/>
              <a:ext cx="530620" cy="530620"/>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0742" name="矩形 27"/>
            <p:cNvSpPr/>
            <p:nvPr/>
          </p:nvSpPr>
          <p:spPr>
            <a:xfrm>
              <a:off x="10266792" y="4556400"/>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0743" name="矩形 28"/>
            <p:cNvSpPr/>
            <p:nvPr/>
          </p:nvSpPr>
          <p:spPr>
            <a:xfrm>
              <a:off x="9854620" y="4178461"/>
              <a:ext cx="332039" cy="332039"/>
            </a:xfrm>
            <a:prstGeom prst="rect">
              <a:avLst/>
            </a:prstGeom>
            <a:solidFill>
              <a:srgbClr val="3D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0744" name="矩形 29"/>
            <p:cNvSpPr/>
            <p:nvPr/>
          </p:nvSpPr>
          <p:spPr>
            <a:xfrm>
              <a:off x="3913909" y="1823525"/>
              <a:ext cx="4364182" cy="410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grpSp>
      <p:sp>
        <p:nvSpPr>
          <p:cNvPr id="30725" name="文本框 30"/>
          <p:cNvSpPr/>
          <p:nvPr/>
        </p:nvSpPr>
        <p:spPr>
          <a:xfrm>
            <a:off x="3232150" y="3478213"/>
            <a:ext cx="5727700" cy="70643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gn="dist"/>
            <a:r>
              <a:rPr lang="zh-CN" altLang="en-US" sz="4000" b="1">
                <a:solidFill>
                  <a:srgbClr val="084772"/>
                </a:solidFill>
                <a:latin typeface="微软雅黑" panose="020B0503020204020204" charset="-122"/>
                <a:ea typeface="微软雅黑" panose="020B0503020204020204" charset="-122"/>
              </a:rPr>
              <a:t>初中历史核心素养</a:t>
            </a:r>
            <a:endParaRPr lang="zh-CN" altLang="en-US" sz="4000" b="1">
              <a:solidFill>
                <a:srgbClr val="084772"/>
              </a:solidFill>
              <a:latin typeface="微软雅黑" panose="020B0503020204020204" charset="-122"/>
              <a:ea typeface="微软雅黑" panose="020B0503020204020204" charset="-122"/>
            </a:endParaRPr>
          </a:p>
        </p:txBody>
      </p:sp>
      <p:cxnSp>
        <p:nvCxnSpPr>
          <p:cNvPr id="30726" name="直接连接符 32"/>
          <p:cNvCxnSpPr/>
          <p:nvPr/>
        </p:nvCxnSpPr>
        <p:spPr>
          <a:xfrm>
            <a:off x="4057650" y="4327525"/>
            <a:ext cx="4084638" cy="0"/>
          </a:xfrm>
          <a:prstGeom prst="line">
            <a:avLst/>
          </a:prstGeom>
          <a:noFill/>
          <a:ln w="19050">
            <a:solidFill>
              <a:srgbClr val="084772"/>
            </a:solidFill>
            <a:miter lim="800000"/>
          </a:ln>
        </p:spPr>
      </p:cxnSp>
      <p:sp>
        <p:nvSpPr>
          <p:cNvPr id="30727" name="等腰三角形 33"/>
          <p:cNvSpPr/>
          <p:nvPr/>
        </p:nvSpPr>
        <p:spPr>
          <a:xfrm rot="10800000">
            <a:off x="5881688" y="4327525"/>
            <a:ext cx="428625" cy="368300"/>
          </a:xfrm>
          <a:prstGeom prst="triangle">
            <a:avLst>
              <a:gd name="adj" fmla="val 50000"/>
            </a:avLst>
          </a:prstGeom>
          <a:solidFill>
            <a:srgbClr val="084772"/>
          </a:solidFill>
          <a:ln w="12700">
            <a:noFill/>
            <a:miter lim="800000"/>
          </a:ln>
        </p:spPr>
        <p:txBody>
          <a:bodyPr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0728" name="文本框 35"/>
          <p:cNvSpPr/>
          <p:nvPr/>
        </p:nvSpPr>
        <p:spPr>
          <a:xfrm>
            <a:off x="3951288" y="2870200"/>
            <a:ext cx="4911725" cy="7080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en-US" altLang="zh-CN" sz="2000" b="1">
                <a:solidFill>
                  <a:srgbClr val="7030A0"/>
                </a:solidFill>
                <a:latin typeface="微软雅黑" panose="020B0503020204020204" charset="-122"/>
                <a:ea typeface="微软雅黑" panose="020B0503020204020204" charset="-122"/>
              </a:rPr>
              <a:t>2023</a:t>
            </a:r>
            <a:r>
              <a:rPr lang="zh-CN" altLang="en-US" sz="2000" b="1">
                <a:solidFill>
                  <a:srgbClr val="7030A0"/>
                </a:solidFill>
                <a:latin typeface="微软雅黑" panose="020B0503020204020204" charset="-122"/>
                <a:ea typeface="微软雅黑" panose="020B0503020204020204" charset="-122"/>
              </a:rPr>
              <a:t>届中考历史学科核心素养专题解读课件（</a:t>
            </a:r>
            <a:r>
              <a:rPr lang="en-US" altLang="zh-CN" sz="2000" b="1">
                <a:solidFill>
                  <a:srgbClr val="7030A0"/>
                </a:solidFill>
                <a:latin typeface="微软雅黑" panose="020B0503020204020204" charset="-122"/>
                <a:ea typeface="微软雅黑" panose="020B0503020204020204" charset="-122"/>
              </a:rPr>
              <a:t>2022</a:t>
            </a:r>
            <a:r>
              <a:rPr lang="zh-CN" altLang="en-US" sz="2000" b="1">
                <a:solidFill>
                  <a:srgbClr val="7030A0"/>
                </a:solidFill>
                <a:latin typeface="微软雅黑" panose="020B0503020204020204" charset="-122"/>
                <a:ea typeface="微软雅黑" panose="020B0503020204020204" charset="-122"/>
              </a:rPr>
              <a:t>版新课标）</a:t>
            </a:r>
            <a:endParaRPr lang="zh-CN" altLang="en-US" sz="2000" b="1">
              <a:solidFill>
                <a:srgbClr val="7030A0"/>
              </a:solidFill>
              <a:latin typeface="微软雅黑" panose="020B0503020204020204" charset="-122"/>
              <a:ea typeface="微软雅黑" panose="020B0503020204020204" charset="-122"/>
            </a:endParaRPr>
          </a:p>
        </p:txBody>
      </p:sp>
      <p:pic>
        <p:nvPicPr>
          <p:cNvPr id="30729" name="图片 2"/>
          <p:cNvPicPr>
            <a:picLocks noChangeAspect="1"/>
          </p:cNvPicPr>
          <p:nvPr/>
        </p:nvPicPr>
        <p:blipFill>
          <a:blip r:embed="rId1"/>
          <a:stretch>
            <a:fillRect/>
          </a:stretch>
        </p:blipFill>
        <p:spPr>
          <a:xfrm>
            <a:off x="2492375" y="1149350"/>
            <a:ext cx="947738" cy="947738"/>
          </a:xfrm>
          <a:prstGeom prst="rect">
            <a:avLst/>
          </a:prstGeom>
          <a:noFill/>
          <a:ln>
            <a:noFill/>
            <a:miter lim="800000"/>
            <a:headEnd/>
            <a:tailEnd/>
          </a:ln>
        </p:spPr>
      </p:pic>
      <p:pic>
        <p:nvPicPr>
          <p:cNvPr id="30730" name="Picture 2"/>
          <p:cNvPicPr>
            <a:picLocks noChangeAspect="1"/>
          </p:cNvPicPr>
          <p:nvPr/>
        </p:nvPicPr>
        <p:blipFill>
          <a:blip r:embed="rId2">
            <a:lum bright="10000"/>
          </a:blip>
          <a:stretch>
            <a:fillRect/>
          </a:stretch>
        </p:blipFill>
        <p:spPr>
          <a:xfrm>
            <a:off x="9674225" y="444500"/>
            <a:ext cx="1889125" cy="2309813"/>
          </a:xfrm>
          <a:prstGeom prst="rect">
            <a:avLst/>
          </a:prstGeom>
          <a:noFill/>
          <a:ln>
            <a:noFill/>
            <a:miter lim="800000"/>
            <a:headEnd/>
            <a:tailEnd/>
          </a:ln>
        </p:spPr>
      </p:pic>
      <p:sp>
        <p:nvSpPr>
          <p:cNvPr id="30731" name="矩形 21"/>
          <p:cNvSpPr/>
          <p:nvPr/>
        </p:nvSpPr>
        <p:spPr>
          <a:xfrm>
            <a:off x="3124836" y="1182780"/>
            <a:ext cx="5883342" cy="923330"/>
          </a:xfrm>
          <a:prstGeom prst="rect">
            <a:avLst/>
          </a:prstGeom>
          <a:noFill/>
        </p:spPr>
        <p:txBody>
          <a:bodyPr wrap="none" lIns="91440" tIns="45720" rIns="91440" bIns="45720">
            <a:spAutoFit/>
            <a:scene3d>
              <a:camera prst="orthographicFront"/>
              <a:lightRig rig="soft" dir="tl"/>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5400" b="1" i="0" u="none" strike="noStrike" kern="1200" cap="none" spc="50" normalizeH="0" baseline="0" noProof="0" smtClean="0">
                <a:ln w="11430"/>
                <a:solidFill>
                  <a:srgbClr val="FF0000"/>
                </a:solidFill>
                <a:effectLst>
                  <a:outerShdw blurRad="76200" dist="50800" dir="5400000" algn="tl" rotWithShape="0">
                    <a:srgbClr val="000000">
                      <a:alpha val="65000"/>
                    </a:srgbClr>
                  </a:outerShdw>
                </a:effectLst>
                <a:uLnTx/>
                <a:uFillTx/>
                <a:latin typeface="+mn-lt"/>
                <a:ea typeface="+mn-ea"/>
                <a:cs typeface="+mn-cs"/>
              </a:rPr>
              <a:t>专题</a:t>
            </a:r>
            <a:r>
              <a:rPr kumimoji="0" lang="en-US" altLang="zh-CN" sz="5400" b="1" i="0" u="none" strike="noStrike" kern="1200" cap="none" spc="50" normalizeH="0" baseline="0" noProof="0" smtClean="0">
                <a:ln w="11430"/>
                <a:solidFill>
                  <a:srgbClr val="FF0000"/>
                </a:solidFill>
                <a:effectLst>
                  <a:outerShdw blurRad="76200" dist="50800" dir="5400000" algn="tl" rotWithShape="0">
                    <a:srgbClr val="000000">
                      <a:alpha val="65000"/>
                    </a:srgbClr>
                  </a:outerShdw>
                </a:effectLst>
                <a:uLnTx/>
                <a:uFillTx/>
                <a:latin typeface="+mn-lt"/>
                <a:ea typeface="+mn-ea"/>
                <a:cs typeface="+mn-cs"/>
              </a:rPr>
              <a:t>05  </a:t>
            </a:r>
            <a:r>
              <a:rPr kumimoji="0" lang="zh-CN" altLang="en-US" sz="5400" b="1" i="0" u="none" strike="noStrike" kern="1200" cap="none" spc="50" normalizeH="0" baseline="0" noProof="0" smtClean="0">
                <a:ln w="11430"/>
                <a:solidFill>
                  <a:srgbClr val="FF0000"/>
                </a:solidFill>
                <a:effectLst>
                  <a:outerShdw blurRad="76200" dist="50800" dir="5400000" algn="tl" rotWithShape="0">
                    <a:srgbClr val="000000">
                      <a:alpha val="65000"/>
                    </a:srgbClr>
                  </a:outerShdw>
                </a:effectLst>
                <a:uLnTx/>
                <a:uFillTx/>
                <a:latin typeface="+mn-lt"/>
                <a:ea typeface="+mn-ea"/>
                <a:cs typeface="+mn-cs"/>
              </a:rPr>
              <a:t>家国情怀</a:t>
            </a:r>
            <a:r>
              <a:rPr kumimoji="0" lang="en-US" altLang="zh-CN" sz="5400" b="1" i="0" u="none" strike="noStrike" kern="1200" cap="none" spc="50" normalizeH="0" baseline="0" noProof="0" smtClean="0">
                <a:ln w="11430"/>
                <a:solidFill>
                  <a:srgbClr val="FF0000"/>
                </a:solidFill>
                <a:effectLst>
                  <a:outerShdw blurRad="76200" dist="50800" dir="5400000" algn="tl" rotWithShape="0">
                    <a:srgbClr val="000000">
                      <a:alpha val="65000"/>
                    </a:srgbClr>
                  </a:outerShdw>
                </a:effectLst>
                <a:uLnTx/>
                <a:uFillTx/>
                <a:latin typeface="+mn-lt"/>
                <a:ea typeface="+mn-ea"/>
                <a:cs typeface="+mn-cs"/>
              </a:rPr>
              <a:t> </a:t>
            </a:r>
            <a:endParaRPr kumimoji="0" lang="zh-CN" altLang="en-US" sz="5400" b="1" i="0" u="none" strike="noStrike" kern="1200" cap="none" spc="50" normalizeH="0" baseline="0" noProof="0">
              <a:ln w="11430"/>
              <a:solidFill>
                <a:srgbClr val="FF0000"/>
              </a:solidFill>
              <a:effectLst>
                <a:outerShdw blurRad="76200" dist="50800" dir="5400000" algn="tl" rotWithShape="0">
                  <a:srgbClr val="000000">
                    <a:alpha val="65000"/>
                  </a:srgbClr>
                </a:outerShdw>
              </a:effectLst>
              <a:uLnTx/>
              <a:uFillTx/>
              <a:latin typeface="+mn-lt"/>
              <a:ea typeface="+mn-ea"/>
              <a:cs typeface="+mn-cs"/>
            </a:endParaRPr>
          </a:p>
        </p:txBody>
      </p:sp>
      <p:sp>
        <p:nvSpPr>
          <p:cNvPr id="30732" name="椭圆 22"/>
          <p:cNvSpPr/>
          <p:nvPr/>
        </p:nvSpPr>
        <p:spPr>
          <a:xfrm>
            <a:off x="0" y="1725613"/>
            <a:ext cx="1533525" cy="1047750"/>
          </a:xfrm>
          <a:prstGeom prst="ellipse">
            <a:avLst/>
          </a:prstGeom>
          <a:effectLst>
            <a:outerShdw blurRad="558800" dist="50800" dir="5400000" sx="89000" sy="89000" algn="ctr" rotWithShape="0">
              <a:srgbClr val="000000">
                <a:alpha val="43137"/>
              </a:srgb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r>
              <a:rPr lang="zh-CN" altLang="en-US" sz="2800" spc="0">
                <a:solidFill>
                  <a:srgbClr val="FFFFFF"/>
                </a:solidFill>
                <a:latin typeface="微软雅黑" panose="020B0503020204020204" charset="-122"/>
                <a:ea typeface="微软雅黑" panose="020B0503020204020204" charset="-122"/>
              </a:rPr>
              <a:t>唯物史观</a:t>
            </a:r>
            <a:endParaRPr lang="zh-CN" altLang="en-US" sz="2800">
              <a:solidFill>
                <a:srgbClr val="FFFFFF"/>
              </a:solidFill>
              <a:latin typeface="微软雅黑" panose="020B0503020204020204" charset="-122"/>
              <a:ea typeface="微软雅黑" panose="020B0503020204020204" charset="-122"/>
            </a:endParaRPr>
          </a:p>
        </p:txBody>
      </p:sp>
      <p:sp>
        <p:nvSpPr>
          <p:cNvPr id="30733" name="椭圆 31"/>
          <p:cNvSpPr/>
          <p:nvPr/>
        </p:nvSpPr>
        <p:spPr>
          <a:xfrm>
            <a:off x="595313" y="2246313"/>
            <a:ext cx="1533525" cy="1047750"/>
          </a:xfrm>
          <a:prstGeom prst="ellipse">
            <a:avLst/>
          </a:prstGeom>
          <a:effectLst>
            <a:outerShdw blurRad="266700" dist="50800" dir="5400000" algn="ctr" rotWithShape="0">
              <a:srgbClr val="000000">
                <a:alpha val="43137"/>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r>
              <a:rPr lang="zh-CN" altLang="en-US" sz="2800" spc="0">
                <a:solidFill>
                  <a:srgbClr val="FFFFFF"/>
                </a:solidFill>
                <a:latin typeface="微软雅黑" panose="020B0503020204020204" charset="-122"/>
                <a:ea typeface="微软雅黑" panose="020B0503020204020204" charset="-122"/>
              </a:rPr>
              <a:t>史料实证</a:t>
            </a:r>
            <a:endParaRPr lang="zh-CN" altLang="en-US" sz="2800">
              <a:solidFill>
                <a:srgbClr val="FFFFFF"/>
              </a:solidFill>
              <a:latin typeface="微软雅黑" panose="020B0503020204020204" charset="-122"/>
              <a:ea typeface="微软雅黑" panose="020B0503020204020204" charset="-122"/>
            </a:endParaRPr>
          </a:p>
        </p:txBody>
      </p:sp>
      <p:sp>
        <p:nvSpPr>
          <p:cNvPr id="30734" name="椭圆 36"/>
          <p:cNvSpPr/>
          <p:nvPr/>
        </p:nvSpPr>
        <p:spPr>
          <a:xfrm>
            <a:off x="628650" y="2855913"/>
            <a:ext cx="1535113" cy="1047750"/>
          </a:xfrm>
          <a:prstGeom prst="ellipse">
            <a:avLst/>
          </a:prstGeom>
          <a:solidFill>
            <a:srgbClr val="7030A0"/>
          </a:solidFill>
          <a:effectLst>
            <a:outerShdw blurRad="292100" dist="50800" dir="5400000" algn="ctr" rotWithShape="0">
              <a:srgbClr val="000000">
                <a:alpha val="43137"/>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r>
              <a:rPr lang="zh-CN" altLang="en-US" sz="2800" spc="0">
                <a:solidFill>
                  <a:srgbClr val="FFFFFF"/>
                </a:solidFill>
                <a:latin typeface="微软雅黑" panose="020B0503020204020204" charset="-122"/>
                <a:ea typeface="微软雅黑" panose="020B0503020204020204" charset="-122"/>
              </a:rPr>
              <a:t>时空观念</a:t>
            </a:r>
            <a:endParaRPr lang="zh-CN" altLang="en-US" sz="2800">
              <a:solidFill>
                <a:srgbClr val="FFFFFF"/>
              </a:solidFill>
              <a:latin typeface="微软雅黑" panose="020B0503020204020204" charset="-122"/>
              <a:ea typeface="微软雅黑" panose="020B0503020204020204" charset="-122"/>
            </a:endParaRPr>
          </a:p>
        </p:txBody>
      </p:sp>
      <p:sp>
        <p:nvSpPr>
          <p:cNvPr id="30735" name="椭圆 38"/>
          <p:cNvSpPr/>
          <p:nvPr/>
        </p:nvSpPr>
        <p:spPr>
          <a:xfrm>
            <a:off x="914400" y="3228975"/>
            <a:ext cx="1533525" cy="1047750"/>
          </a:xfrm>
          <a:prstGeom prst="ellipse">
            <a:avLst/>
          </a:prstGeom>
          <a:solidFill>
            <a:srgbClr val="FF0000"/>
          </a:solidFill>
          <a:ln>
            <a:solidFill>
              <a:srgbClr val="3A27CA"/>
            </a:solidFill>
          </a:ln>
          <a:effectLst>
            <a:outerShdw blurRad="838200" dist="50800" dir="5400000" algn="ctr" rotWithShape="0">
              <a:srgbClr val="000000">
                <a:alpha val="52000"/>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r>
              <a:rPr lang="zh-CN" altLang="en-US" sz="2800" spc="0">
                <a:solidFill>
                  <a:srgbClr val="FFFFFF"/>
                </a:solidFill>
                <a:latin typeface="微软雅黑" panose="020B0503020204020204" charset="-122"/>
                <a:ea typeface="微软雅黑" panose="020B0503020204020204" charset="-122"/>
              </a:rPr>
              <a:t>家国情怀</a:t>
            </a:r>
            <a:endParaRPr lang="zh-CN" altLang="en-US" sz="2800">
              <a:solidFill>
                <a:srgbClr val="FFFFFF"/>
              </a:solidFill>
              <a:latin typeface="微软雅黑" panose="020B0503020204020204" charset="-122"/>
              <a:ea typeface="微软雅黑" panose="020B0503020204020204" charset="-122"/>
            </a:endParaRPr>
          </a:p>
        </p:txBody>
      </p:sp>
      <p:sp>
        <p:nvSpPr>
          <p:cNvPr id="30736" name="椭圆 37"/>
          <p:cNvSpPr/>
          <p:nvPr/>
        </p:nvSpPr>
        <p:spPr>
          <a:xfrm>
            <a:off x="463550" y="4014788"/>
            <a:ext cx="1533525" cy="1047750"/>
          </a:xfrm>
          <a:prstGeom prst="ellipse">
            <a:avLst/>
          </a:prstGeom>
          <a:solidFill>
            <a:srgbClr val="0070C0"/>
          </a:solidFill>
          <a:ln>
            <a:solidFill>
              <a:srgbClr val="0070C0"/>
            </a:solidFill>
          </a:ln>
          <a:effectLst>
            <a:outerShdw blurRad="1270000" dist="50800" dir="5400000" algn="ctr" rotWithShape="0">
              <a:srgbClr val="000000">
                <a:alpha val="49000"/>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r>
              <a:rPr lang="zh-CN" altLang="en-US" sz="2800" spc="0">
                <a:solidFill>
                  <a:srgbClr val="FFFFFF"/>
                </a:solidFill>
                <a:latin typeface="微软雅黑" panose="020B0503020204020204" charset="-122"/>
                <a:ea typeface="微软雅黑" panose="020B0503020204020204" charset="-122"/>
              </a:rPr>
              <a:t>历史解释</a:t>
            </a:r>
            <a:endParaRPr lang="zh-CN" altLang="en-US" sz="2800">
              <a:solidFill>
                <a:srgbClr val="FFFFFF"/>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1000" fill="hold"/>
                                        <p:tgtEl>
                                          <p:spTgt spid="30722"/>
                                        </p:tgtEl>
                                        <p:attrNameLst>
                                          <p:attrName>ppt_x</p:attrName>
                                        </p:attrNameLst>
                                      </p:cBhvr>
                                      <p:tavLst>
                                        <p:tav tm="0">
                                          <p:val>
                                            <p:strVal val="0-#ppt_w/2"/>
                                          </p:val>
                                        </p:tav>
                                        <p:tav tm="100000">
                                          <p:val>
                                            <p:strVal val="#ppt_x"/>
                                          </p:val>
                                        </p:tav>
                                      </p:tavLst>
                                    </p:anim>
                                    <p:anim calcmode="lin" valueType="num">
                                      <p:cBhvr additive="base">
                                        <p:cTn id="8" dur="1000" fill="hold"/>
                                        <p:tgtEl>
                                          <p:spTgt spid="307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1000" fill="hold"/>
                                        <p:tgtEl>
                                          <p:spTgt spid="30723"/>
                                        </p:tgtEl>
                                        <p:attrNameLst>
                                          <p:attrName>ppt_x</p:attrName>
                                        </p:attrNameLst>
                                      </p:cBhvr>
                                      <p:tavLst>
                                        <p:tav tm="0">
                                          <p:val>
                                            <p:strVal val="1+#ppt_w/2"/>
                                          </p:val>
                                        </p:tav>
                                        <p:tav tm="100000">
                                          <p:val>
                                            <p:strVal val="#ppt_x"/>
                                          </p:val>
                                        </p:tav>
                                      </p:tavLst>
                                    </p:anim>
                                    <p:anim calcmode="lin" valueType="num">
                                      <p:cBhvr additive="base">
                                        <p:cTn id="12" dur="1000" fill="hold"/>
                                        <p:tgtEl>
                                          <p:spTgt spid="307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0724"/>
                                        </p:tgtEl>
                                        <p:attrNameLst>
                                          <p:attrName>style.visibility</p:attrName>
                                        </p:attrNameLst>
                                      </p:cBhvr>
                                      <p:to>
                                        <p:strVal val="visible"/>
                                      </p:to>
                                    </p:set>
                                    <p:animEffect transition="in" filter="fade">
                                      <p:cBhvr>
                                        <p:cTn id="16" dur="1000"/>
                                        <p:tgtEl>
                                          <p:spTgt spid="30724"/>
                                        </p:tgtEl>
                                      </p:cBhvr>
                                    </p:animEffect>
                                    <p:anim calcmode="lin" valueType="num">
                                      <p:cBhvr>
                                        <p:cTn id="17" dur="1000" fill="hold"/>
                                        <p:tgtEl>
                                          <p:spTgt spid="30724"/>
                                        </p:tgtEl>
                                        <p:attrNameLst>
                                          <p:attrName>ppt_x</p:attrName>
                                        </p:attrNameLst>
                                      </p:cBhvr>
                                      <p:tavLst>
                                        <p:tav tm="0">
                                          <p:val>
                                            <p:strVal val="#ppt_x"/>
                                          </p:val>
                                        </p:tav>
                                        <p:tav tm="100000">
                                          <p:val>
                                            <p:strVal val="#ppt_x"/>
                                          </p:val>
                                        </p:tav>
                                      </p:tavLst>
                                    </p:anim>
                                    <p:anim calcmode="lin" valueType="num">
                                      <p:cBhvr>
                                        <p:cTn id="18" dur="1000" fill="hold"/>
                                        <p:tgtEl>
                                          <p:spTgt spid="3072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30728"/>
                                        </p:tgtEl>
                                        <p:attrNameLst>
                                          <p:attrName>style.visibility</p:attrName>
                                        </p:attrNameLst>
                                      </p:cBhvr>
                                      <p:to>
                                        <p:strVal val="visible"/>
                                      </p:to>
                                    </p:set>
                                    <p:animEffect transition="in" filter="fade">
                                      <p:cBhvr>
                                        <p:cTn id="22" dur="1000"/>
                                        <p:tgtEl>
                                          <p:spTgt spid="30728"/>
                                        </p:tgtEl>
                                      </p:cBhvr>
                                    </p:animEffect>
                                    <p:anim calcmode="lin" valueType="num">
                                      <p:cBhvr>
                                        <p:cTn id="23" dur="1000" fill="hold"/>
                                        <p:tgtEl>
                                          <p:spTgt spid="30728"/>
                                        </p:tgtEl>
                                        <p:attrNameLst>
                                          <p:attrName>ppt_x</p:attrName>
                                        </p:attrNameLst>
                                      </p:cBhvr>
                                      <p:tavLst>
                                        <p:tav tm="0">
                                          <p:val>
                                            <p:strVal val="#ppt_x"/>
                                          </p:val>
                                        </p:tav>
                                        <p:tav tm="100000">
                                          <p:val>
                                            <p:strVal val="#ppt_x"/>
                                          </p:val>
                                        </p:tav>
                                      </p:tavLst>
                                    </p:anim>
                                    <p:anim calcmode="lin" valueType="num">
                                      <p:cBhvr>
                                        <p:cTn id="24" dur="1000" fill="hold"/>
                                        <p:tgtEl>
                                          <p:spTgt spid="3072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0725"/>
                                        </p:tgtEl>
                                        <p:attrNameLst>
                                          <p:attrName>style.visibility</p:attrName>
                                        </p:attrNameLst>
                                      </p:cBhvr>
                                      <p:to>
                                        <p:strVal val="visible"/>
                                      </p:to>
                                    </p:set>
                                    <p:animEffect transition="in" filter="fade">
                                      <p:cBhvr>
                                        <p:cTn id="27" dur="1000"/>
                                        <p:tgtEl>
                                          <p:spTgt spid="30725"/>
                                        </p:tgtEl>
                                      </p:cBhvr>
                                    </p:animEffect>
                                    <p:anim calcmode="lin" valueType="num">
                                      <p:cBhvr>
                                        <p:cTn id="28" dur="1000" fill="hold"/>
                                        <p:tgtEl>
                                          <p:spTgt spid="30725"/>
                                        </p:tgtEl>
                                        <p:attrNameLst>
                                          <p:attrName>ppt_x</p:attrName>
                                        </p:attrNameLst>
                                      </p:cBhvr>
                                      <p:tavLst>
                                        <p:tav tm="0">
                                          <p:val>
                                            <p:strVal val="#ppt_x"/>
                                          </p:val>
                                        </p:tav>
                                        <p:tav tm="100000">
                                          <p:val>
                                            <p:strVal val="#ppt_x"/>
                                          </p:val>
                                        </p:tav>
                                      </p:tavLst>
                                    </p:anim>
                                    <p:anim calcmode="lin" valueType="num">
                                      <p:cBhvr>
                                        <p:cTn id="29" dur="1000" fill="hold"/>
                                        <p:tgtEl>
                                          <p:spTgt spid="3072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726"/>
                                        </p:tgtEl>
                                        <p:attrNameLst>
                                          <p:attrName>style.visibility</p:attrName>
                                        </p:attrNameLst>
                                      </p:cBhvr>
                                      <p:to>
                                        <p:strVal val="visible"/>
                                      </p:to>
                                    </p:set>
                                    <p:animEffect transition="in" filter="fade">
                                      <p:cBhvr>
                                        <p:cTn id="32" dur="1000"/>
                                        <p:tgtEl>
                                          <p:spTgt spid="30726"/>
                                        </p:tgtEl>
                                      </p:cBhvr>
                                    </p:animEffect>
                                    <p:anim calcmode="lin" valueType="num">
                                      <p:cBhvr>
                                        <p:cTn id="33" dur="1000" fill="hold"/>
                                        <p:tgtEl>
                                          <p:spTgt spid="30726"/>
                                        </p:tgtEl>
                                        <p:attrNameLst>
                                          <p:attrName>ppt_x</p:attrName>
                                        </p:attrNameLst>
                                      </p:cBhvr>
                                      <p:tavLst>
                                        <p:tav tm="0">
                                          <p:val>
                                            <p:strVal val="#ppt_x"/>
                                          </p:val>
                                        </p:tav>
                                        <p:tav tm="100000">
                                          <p:val>
                                            <p:strVal val="#ppt_x"/>
                                          </p:val>
                                        </p:tav>
                                      </p:tavLst>
                                    </p:anim>
                                    <p:anim calcmode="lin" valueType="num">
                                      <p:cBhvr>
                                        <p:cTn id="34" dur="1000" fill="hold"/>
                                        <p:tgtEl>
                                          <p:spTgt spid="3072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0727"/>
                                        </p:tgtEl>
                                        <p:attrNameLst>
                                          <p:attrName>style.visibility</p:attrName>
                                        </p:attrNameLst>
                                      </p:cBhvr>
                                      <p:to>
                                        <p:strVal val="visible"/>
                                      </p:to>
                                    </p:set>
                                    <p:animEffect transition="in" filter="fade">
                                      <p:cBhvr>
                                        <p:cTn id="37" dur="1000"/>
                                        <p:tgtEl>
                                          <p:spTgt spid="30727"/>
                                        </p:tgtEl>
                                      </p:cBhvr>
                                    </p:animEffect>
                                    <p:anim calcmode="lin" valueType="num">
                                      <p:cBhvr>
                                        <p:cTn id="38" dur="1000" fill="hold"/>
                                        <p:tgtEl>
                                          <p:spTgt spid="30727"/>
                                        </p:tgtEl>
                                        <p:attrNameLst>
                                          <p:attrName>ppt_x</p:attrName>
                                        </p:attrNameLst>
                                      </p:cBhvr>
                                      <p:tavLst>
                                        <p:tav tm="0">
                                          <p:val>
                                            <p:strVal val="#ppt_x"/>
                                          </p:val>
                                        </p:tav>
                                        <p:tav tm="100000">
                                          <p:val>
                                            <p:strVal val="#ppt_x"/>
                                          </p:val>
                                        </p:tav>
                                      </p:tavLst>
                                    </p:anim>
                                    <p:anim calcmode="lin" valueType="num">
                                      <p:cBhvr>
                                        <p:cTn id="39" dur="1000" fill="hold"/>
                                        <p:tgtEl>
                                          <p:spTgt spid="307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ldLvl="0" animBg="1"/>
      <p:bldP spid="30723" grpId="0" bldLvl="0" animBg="1"/>
      <p:bldP spid="30725" grpId="0"/>
      <p:bldP spid="30727" grpId="0" bldLvl="0" animBg="1"/>
      <p:bldP spid="3072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8"/>
          <p:cNvSpPr/>
          <p:nvPr/>
        </p:nvSpPr>
        <p:spPr>
          <a:xfrm>
            <a:off x="0" y="0"/>
            <a:ext cx="12192000" cy="411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1747" name="矩形 19"/>
          <p:cNvSpPr/>
          <p:nvPr/>
        </p:nvSpPr>
        <p:spPr>
          <a:xfrm>
            <a:off x="0" y="6446838"/>
            <a:ext cx="12192000" cy="411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grpSp>
        <p:nvGrpSpPr>
          <p:cNvPr id="31748" name="组合 1"/>
          <p:cNvGrpSpPr/>
          <p:nvPr/>
        </p:nvGrpSpPr>
        <p:grpSpPr>
          <a:xfrm>
            <a:off x="4029075" y="658813"/>
            <a:ext cx="4133850" cy="901700"/>
            <a:chOff x="4029642" y="658476"/>
            <a:chExt cx="4132716" cy="901599"/>
          </a:xfrm>
        </p:grpSpPr>
        <p:sp>
          <p:nvSpPr>
            <p:cNvPr id="31780" name="文本框 20"/>
            <p:cNvSpPr txBox="1"/>
            <p:nvPr/>
          </p:nvSpPr>
          <p:spPr>
            <a:xfrm>
              <a:off x="4029642" y="658476"/>
              <a:ext cx="4132716" cy="461665"/>
            </a:xfrm>
            <a:prstGeom prst="rect">
              <a:avLst/>
            </a:prstGeom>
            <a:noFill/>
          </p:spPr>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r>
                <a:rPr lang="en-US" altLang="zh-CN" sz="2400" spc="300">
                  <a:solidFill>
                    <a:srgbClr val="084772"/>
                  </a:solidFill>
                  <a:latin typeface="造字工房悦黑体验版纤细体"/>
                  <a:ea typeface="造字工房悦黑体验版纤细体"/>
                </a:rPr>
                <a:t>THE MAIN CONTENTS</a:t>
              </a:r>
              <a:endParaRPr lang="zh-CN" altLang="en-US" sz="2400">
                <a:solidFill>
                  <a:srgbClr val="084772"/>
                </a:solidFill>
                <a:latin typeface="造字工房悦黑体验版纤细体"/>
                <a:ea typeface="造字工房悦黑体验版纤细体"/>
              </a:endParaRPr>
            </a:p>
          </p:txBody>
        </p:sp>
        <p:cxnSp>
          <p:nvCxnSpPr>
            <p:cNvPr id="31781" name="直接连接符 21"/>
            <p:cNvCxnSpPr/>
            <p:nvPr/>
          </p:nvCxnSpPr>
          <p:spPr>
            <a:xfrm>
              <a:off x="4053609" y="1191889"/>
              <a:ext cx="4084782" cy="0"/>
            </a:xfrm>
            <a:prstGeom prst="line">
              <a:avLst/>
            </a:prstGeom>
            <a:noFill/>
            <a:ln w="19050">
              <a:solidFill>
                <a:srgbClr val="084772"/>
              </a:solidFill>
              <a:miter lim="800000"/>
            </a:ln>
          </p:spPr>
        </p:cxnSp>
        <p:sp>
          <p:nvSpPr>
            <p:cNvPr id="31782" name="等腰三角形 22"/>
            <p:cNvSpPr/>
            <p:nvPr/>
          </p:nvSpPr>
          <p:spPr>
            <a:xfrm rot="10800000">
              <a:off x="5882452" y="1191889"/>
              <a:ext cx="427095" cy="368186"/>
            </a:xfrm>
            <a:prstGeom prst="triangle">
              <a:avLst>
                <a:gd name="adj" fmla="val 50000"/>
              </a:avLst>
            </a:prstGeom>
            <a:solidFill>
              <a:srgbClr val="084772"/>
            </a:solidFill>
            <a:ln w="12700">
              <a:noFill/>
              <a:miter lim="800000"/>
            </a:ln>
          </p:spPr>
          <p:txBody>
            <a:bodyPr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grpSp>
      <p:grpSp>
        <p:nvGrpSpPr>
          <p:cNvPr id="31749" name="组合 4"/>
          <p:cNvGrpSpPr/>
          <p:nvPr/>
        </p:nvGrpSpPr>
        <p:grpSpPr>
          <a:xfrm>
            <a:off x="1303338" y="2422525"/>
            <a:ext cx="4578350" cy="652463"/>
            <a:chOff x="1302901" y="2422429"/>
            <a:chExt cx="4579551" cy="651773"/>
          </a:xfrm>
        </p:grpSpPr>
        <p:sp>
          <p:nvSpPr>
            <p:cNvPr id="31774" name="矩形 23"/>
            <p:cNvSpPr/>
            <p:nvPr/>
          </p:nvSpPr>
          <p:spPr>
            <a:xfrm>
              <a:off x="1302901" y="2422429"/>
              <a:ext cx="682917"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1775" name="矩形 24"/>
            <p:cNvSpPr/>
            <p:nvPr/>
          </p:nvSpPr>
          <p:spPr>
            <a:xfrm>
              <a:off x="2157263" y="2422429"/>
              <a:ext cx="3513863"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1776" name="文本框 25"/>
            <p:cNvSpPr txBox="1"/>
            <p:nvPr/>
          </p:nvSpPr>
          <p:spPr>
            <a:xfrm>
              <a:off x="1328821" y="2486705"/>
              <a:ext cx="886449" cy="523220"/>
            </a:xfrm>
            <a:prstGeom prst="rect">
              <a:avLst/>
            </a:prstGeom>
            <a:noFill/>
          </p:spPr>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r>
                <a:rPr lang="en-US" altLang="zh-CN" sz="2800" b="1" spc="300">
                  <a:solidFill>
                    <a:srgbClr val="084772"/>
                  </a:solidFill>
                  <a:latin typeface="微软雅黑" panose="020B0503020204020204" charset="-122"/>
                  <a:ea typeface="微软雅黑" panose="020B0503020204020204" charset="-122"/>
                </a:rPr>
                <a:t>01</a:t>
              </a:r>
              <a:endParaRPr lang="zh-CN" altLang="en-US" sz="2800" b="1">
                <a:solidFill>
                  <a:srgbClr val="084772"/>
                </a:solidFill>
                <a:latin typeface="微软雅黑" panose="020B0503020204020204" charset="-122"/>
                <a:ea typeface="微软雅黑" panose="020B0503020204020204" charset="-122"/>
              </a:endParaRPr>
            </a:p>
          </p:txBody>
        </p:sp>
        <p:sp>
          <p:nvSpPr>
            <p:cNvPr id="31777" name="文本框 26"/>
            <p:cNvSpPr txBox="1"/>
            <p:nvPr/>
          </p:nvSpPr>
          <p:spPr>
            <a:xfrm>
              <a:off x="3048260" y="2494178"/>
              <a:ext cx="2834192" cy="523220"/>
            </a:xfrm>
            <a:prstGeom prst="rect">
              <a:avLst/>
            </a:prstGeom>
            <a:noFill/>
          </p:spPr>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r>
                <a:rPr lang="zh-CN" altLang="en-US" sz="2800" b="1" spc="300">
                  <a:solidFill>
                    <a:srgbClr val="084772"/>
                  </a:solidFill>
                  <a:latin typeface="微软雅黑" panose="020B0503020204020204" charset="-122"/>
                  <a:ea typeface="微软雅黑" panose="020B0503020204020204" charset="-122"/>
                </a:rPr>
                <a:t>概念解读</a:t>
              </a:r>
              <a:endParaRPr lang="zh-CN" altLang="en-US" sz="2800" b="1">
                <a:solidFill>
                  <a:srgbClr val="084772"/>
                </a:solidFill>
                <a:latin typeface="微软雅黑" panose="020B0503020204020204" charset="-122"/>
                <a:ea typeface="微软雅黑" panose="020B0503020204020204" charset="-122"/>
              </a:endParaRPr>
            </a:p>
          </p:txBody>
        </p:sp>
        <p:sp>
          <p:nvSpPr>
            <p:cNvPr id="31778" name="Freeform 864"/>
            <p:cNvSpPr>
              <a:spLocks noEditPoints="1"/>
            </p:cNvSpPr>
            <p:nvPr/>
          </p:nvSpPr>
          <p:spPr bwMode="auto">
            <a:xfrm>
              <a:off x="2353670" y="2598625"/>
              <a:ext cx="465138" cy="314325"/>
            </a:xfrm>
            <a:custGeom>
              <a:avLst/>
              <a:gdLst>
                <a:gd name="T0" fmla="*/ 119 w 303"/>
                <a:gd name="T1" fmla="*/ 13 h 204"/>
                <a:gd name="T2" fmla="*/ 163 w 303"/>
                <a:gd name="T3" fmla="*/ 6 h 204"/>
                <a:gd name="T4" fmla="*/ 303 w 303"/>
                <a:gd name="T5" fmla="*/ 50 h 204"/>
                <a:gd name="T6" fmla="*/ 244 w 303"/>
                <a:gd name="T7" fmla="*/ 77 h 204"/>
                <a:gd name="T8" fmla="*/ 265 w 303"/>
                <a:gd name="T9" fmla="*/ 126 h 204"/>
                <a:gd name="T10" fmla="*/ 293 w 303"/>
                <a:gd name="T11" fmla="*/ 198 h 204"/>
                <a:gd name="T12" fmla="*/ 265 w 303"/>
                <a:gd name="T13" fmla="*/ 204 h 204"/>
                <a:gd name="T14" fmla="*/ 256 w 303"/>
                <a:gd name="T15" fmla="*/ 126 h 204"/>
                <a:gd name="T16" fmla="*/ 247 w 303"/>
                <a:gd name="T17" fmla="*/ 92 h 204"/>
                <a:gd name="T18" fmla="*/ 221 w 303"/>
                <a:gd name="T19" fmla="*/ 79 h 204"/>
                <a:gd name="T20" fmla="*/ 145 w 303"/>
                <a:gd name="T21" fmla="*/ 53 h 204"/>
                <a:gd name="T22" fmla="*/ 220 w 303"/>
                <a:gd name="T23" fmla="*/ 88 h 204"/>
                <a:gd name="T24" fmla="*/ 152 w 303"/>
                <a:gd name="T25" fmla="*/ 119 h 204"/>
                <a:gd name="T26" fmla="*/ 0 w 303"/>
                <a:gd name="T27" fmla="*/ 50 h 204"/>
                <a:gd name="T28" fmla="*/ 119 w 303"/>
                <a:gd name="T29" fmla="*/ 13 h 204"/>
                <a:gd name="T30" fmla="*/ 66 w 303"/>
                <a:gd name="T31" fmla="*/ 91 h 204"/>
                <a:gd name="T32" fmla="*/ 62 w 303"/>
                <a:gd name="T33" fmla="*/ 155 h 204"/>
                <a:gd name="T34" fmla="*/ 152 w 303"/>
                <a:gd name="T35" fmla="*/ 196 h 204"/>
                <a:gd name="T36" fmla="*/ 240 w 303"/>
                <a:gd name="T37" fmla="*/ 155 h 204"/>
                <a:gd name="T38" fmla="*/ 236 w 303"/>
                <a:gd name="T39" fmla="*/ 92 h 204"/>
                <a:gd name="T40" fmla="*/ 152 w 303"/>
                <a:gd name="T41" fmla="*/ 128 h 204"/>
                <a:gd name="T42" fmla="*/ 66 w 303"/>
                <a:gd name="T43" fmla="*/ 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3" h="204">
                  <a:moveTo>
                    <a:pt x="119" y="13"/>
                  </a:moveTo>
                  <a:cubicBezTo>
                    <a:pt x="133" y="9"/>
                    <a:pt x="148" y="0"/>
                    <a:pt x="163" y="6"/>
                  </a:cubicBezTo>
                  <a:cubicBezTo>
                    <a:pt x="209" y="22"/>
                    <a:pt x="257" y="33"/>
                    <a:pt x="303" y="50"/>
                  </a:cubicBezTo>
                  <a:cubicBezTo>
                    <a:pt x="284" y="61"/>
                    <a:pt x="264" y="69"/>
                    <a:pt x="244" y="77"/>
                  </a:cubicBezTo>
                  <a:cubicBezTo>
                    <a:pt x="259" y="89"/>
                    <a:pt x="260" y="109"/>
                    <a:pt x="265" y="126"/>
                  </a:cubicBezTo>
                  <a:cubicBezTo>
                    <a:pt x="274" y="150"/>
                    <a:pt x="283" y="175"/>
                    <a:pt x="293" y="198"/>
                  </a:cubicBezTo>
                  <a:cubicBezTo>
                    <a:pt x="283" y="200"/>
                    <a:pt x="274" y="202"/>
                    <a:pt x="265" y="204"/>
                  </a:cubicBezTo>
                  <a:cubicBezTo>
                    <a:pt x="267" y="177"/>
                    <a:pt x="255" y="152"/>
                    <a:pt x="256" y="126"/>
                  </a:cubicBezTo>
                  <a:cubicBezTo>
                    <a:pt x="254" y="114"/>
                    <a:pt x="252" y="103"/>
                    <a:pt x="247" y="92"/>
                  </a:cubicBezTo>
                  <a:cubicBezTo>
                    <a:pt x="240" y="86"/>
                    <a:pt x="230" y="83"/>
                    <a:pt x="221" y="79"/>
                  </a:cubicBezTo>
                  <a:cubicBezTo>
                    <a:pt x="196" y="70"/>
                    <a:pt x="171" y="59"/>
                    <a:pt x="145" y="53"/>
                  </a:cubicBezTo>
                  <a:cubicBezTo>
                    <a:pt x="169" y="67"/>
                    <a:pt x="196" y="75"/>
                    <a:pt x="220" y="88"/>
                  </a:cubicBezTo>
                  <a:cubicBezTo>
                    <a:pt x="198" y="99"/>
                    <a:pt x="174" y="107"/>
                    <a:pt x="152" y="119"/>
                  </a:cubicBezTo>
                  <a:cubicBezTo>
                    <a:pt x="102" y="96"/>
                    <a:pt x="50" y="75"/>
                    <a:pt x="0" y="50"/>
                  </a:cubicBezTo>
                  <a:cubicBezTo>
                    <a:pt x="39" y="35"/>
                    <a:pt x="80" y="26"/>
                    <a:pt x="119" y="13"/>
                  </a:cubicBezTo>
                  <a:close/>
                  <a:moveTo>
                    <a:pt x="66" y="91"/>
                  </a:moveTo>
                  <a:cubicBezTo>
                    <a:pt x="65" y="113"/>
                    <a:pt x="65" y="134"/>
                    <a:pt x="62" y="155"/>
                  </a:cubicBezTo>
                  <a:cubicBezTo>
                    <a:pt x="98" y="148"/>
                    <a:pt x="131" y="168"/>
                    <a:pt x="152" y="196"/>
                  </a:cubicBezTo>
                  <a:cubicBezTo>
                    <a:pt x="172" y="169"/>
                    <a:pt x="205" y="148"/>
                    <a:pt x="240" y="155"/>
                  </a:cubicBezTo>
                  <a:cubicBezTo>
                    <a:pt x="239" y="134"/>
                    <a:pt x="238" y="113"/>
                    <a:pt x="236" y="92"/>
                  </a:cubicBezTo>
                  <a:cubicBezTo>
                    <a:pt x="208" y="103"/>
                    <a:pt x="181" y="117"/>
                    <a:pt x="152" y="128"/>
                  </a:cubicBezTo>
                  <a:cubicBezTo>
                    <a:pt x="123" y="118"/>
                    <a:pt x="95" y="102"/>
                    <a:pt x="66" y="91"/>
                  </a:cubicBezTo>
                  <a:close/>
                </a:path>
              </a:pathLst>
            </a:custGeom>
            <a:solidFill>
              <a:srgbClr val="3D383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微软雅黑" panose="020B0503020204020204" charset="-122"/>
                <a:cs typeface="+mn-cs"/>
              </a:endParaRPr>
            </a:p>
          </p:txBody>
        </p:sp>
        <p:cxnSp>
          <p:nvCxnSpPr>
            <p:cNvPr id="31779" name="直接连接符 2"/>
            <p:cNvCxnSpPr/>
            <p:nvPr/>
          </p:nvCxnSpPr>
          <p:spPr>
            <a:xfrm flipH="1">
              <a:off x="2974109" y="2422429"/>
              <a:ext cx="0" cy="651773"/>
            </a:xfrm>
            <a:prstGeom prst="line">
              <a:avLst/>
            </a:prstGeom>
            <a:noFill/>
            <a:ln w="15875">
              <a:solidFill>
                <a:srgbClr val="084772"/>
              </a:solidFill>
              <a:prstDash val="sysDash"/>
              <a:miter lim="800000"/>
            </a:ln>
          </p:spPr>
        </p:cxnSp>
      </p:grpSp>
      <p:grpSp>
        <p:nvGrpSpPr>
          <p:cNvPr id="31750" name="组合 50"/>
          <p:cNvGrpSpPr/>
          <p:nvPr/>
        </p:nvGrpSpPr>
        <p:grpSpPr>
          <a:xfrm>
            <a:off x="1303338" y="3676650"/>
            <a:ext cx="4578350" cy="650875"/>
            <a:chOff x="1302901" y="3676252"/>
            <a:chExt cx="4579551" cy="651773"/>
          </a:xfrm>
        </p:grpSpPr>
        <p:grpSp>
          <p:nvGrpSpPr>
            <p:cNvPr id="31767" name="组合 28"/>
            <p:cNvGrpSpPr/>
            <p:nvPr/>
          </p:nvGrpSpPr>
          <p:grpSpPr>
            <a:xfrm>
              <a:off x="1302901" y="3676252"/>
              <a:ext cx="4579551" cy="651773"/>
              <a:chOff x="1302901" y="2422429"/>
              <a:chExt cx="4579551" cy="651773"/>
            </a:xfrm>
          </p:grpSpPr>
          <p:sp>
            <p:nvSpPr>
              <p:cNvPr id="31769" name="矩形 29"/>
              <p:cNvSpPr/>
              <p:nvPr/>
            </p:nvSpPr>
            <p:spPr>
              <a:xfrm>
                <a:off x="1302901" y="2422429"/>
                <a:ext cx="682917"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1770" name="矩形 30"/>
              <p:cNvSpPr/>
              <p:nvPr/>
            </p:nvSpPr>
            <p:spPr>
              <a:xfrm>
                <a:off x="2157263" y="2422429"/>
                <a:ext cx="3513863"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1771" name="文本框 31"/>
              <p:cNvSpPr txBox="1"/>
              <p:nvPr/>
            </p:nvSpPr>
            <p:spPr>
              <a:xfrm>
                <a:off x="1328821" y="2486705"/>
                <a:ext cx="886449" cy="523220"/>
              </a:xfrm>
              <a:prstGeom prst="rect">
                <a:avLst/>
              </a:prstGeom>
              <a:noFill/>
            </p:spPr>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r>
                  <a:rPr lang="en-US" altLang="zh-CN" sz="2800" b="1" spc="300">
                    <a:solidFill>
                      <a:srgbClr val="084772"/>
                    </a:solidFill>
                    <a:latin typeface="微软雅黑" panose="020B0503020204020204" charset="-122"/>
                    <a:ea typeface="微软雅黑" panose="020B0503020204020204" charset="-122"/>
                  </a:rPr>
                  <a:t>02</a:t>
                </a:r>
                <a:endParaRPr lang="zh-CN" altLang="en-US" sz="2800" b="1">
                  <a:solidFill>
                    <a:srgbClr val="084772"/>
                  </a:solidFill>
                  <a:latin typeface="微软雅黑" panose="020B0503020204020204" charset="-122"/>
                  <a:ea typeface="微软雅黑" panose="020B0503020204020204" charset="-122"/>
                </a:endParaRPr>
              </a:p>
            </p:txBody>
          </p:sp>
          <p:sp>
            <p:nvSpPr>
              <p:cNvPr id="31772" name="文本框 32"/>
              <p:cNvSpPr txBox="1"/>
              <p:nvPr/>
            </p:nvSpPr>
            <p:spPr>
              <a:xfrm>
                <a:off x="3048260" y="2494178"/>
                <a:ext cx="2834192" cy="523220"/>
              </a:xfrm>
              <a:prstGeom prst="rect">
                <a:avLst/>
              </a:prstGeom>
              <a:noFill/>
            </p:spPr>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r>
                  <a:rPr lang="zh-CN" altLang="en-US" sz="2800" b="1" spc="300">
                    <a:solidFill>
                      <a:srgbClr val="084772"/>
                    </a:solidFill>
                    <a:latin typeface="微软雅黑" panose="020B0503020204020204" charset="-122"/>
                    <a:ea typeface="微软雅黑" panose="020B0503020204020204" charset="-122"/>
                  </a:rPr>
                  <a:t>例题讲解</a:t>
                </a:r>
                <a:endParaRPr lang="zh-CN" altLang="en-US" sz="2800" b="1">
                  <a:solidFill>
                    <a:srgbClr val="084772"/>
                  </a:solidFill>
                  <a:latin typeface="微软雅黑" panose="020B0503020204020204" charset="-122"/>
                  <a:ea typeface="微软雅黑" panose="020B0503020204020204" charset="-122"/>
                </a:endParaRPr>
              </a:p>
            </p:txBody>
          </p:sp>
          <p:cxnSp>
            <p:nvCxnSpPr>
              <p:cNvPr id="31773" name="直接连接符 34"/>
              <p:cNvCxnSpPr/>
              <p:nvPr/>
            </p:nvCxnSpPr>
            <p:spPr>
              <a:xfrm flipH="1">
                <a:off x="2974109" y="2422429"/>
                <a:ext cx="0" cy="651773"/>
              </a:xfrm>
              <a:prstGeom prst="line">
                <a:avLst/>
              </a:prstGeom>
              <a:noFill/>
              <a:ln w="15875">
                <a:solidFill>
                  <a:srgbClr val="084772"/>
                </a:solidFill>
                <a:prstDash val="sysDash"/>
                <a:miter lim="800000"/>
              </a:ln>
            </p:spPr>
          </p:cxnSp>
        </p:grpSp>
        <p:sp>
          <p:nvSpPr>
            <p:cNvPr id="31768" name="Freeform 863"/>
            <p:cNvSpPr>
              <a:spLocks noEditPoints="1"/>
            </p:cNvSpPr>
            <p:nvPr/>
          </p:nvSpPr>
          <p:spPr bwMode="auto">
            <a:xfrm>
              <a:off x="2332499" y="3797214"/>
              <a:ext cx="419100" cy="454025"/>
            </a:xfrm>
            <a:custGeom>
              <a:avLst/>
              <a:gdLst>
                <a:gd name="T0" fmla="*/ 112 w 272"/>
                <a:gd name="T1" fmla="*/ 3 h 295"/>
                <a:gd name="T2" fmla="*/ 247 w 272"/>
                <a:gd name="T3" fmla="*/ 73 h 295"/>
                <a:gd name="T4" fmla="*/ 60 w 272"/>
                <a:gd name="T5" fmla="*/ 213 h 295"/>
                <a:gd name="T6" fmla="*/ 88 w 272"/>
                <a:gd name="T7" fmla="*/ 20 h 295"/>
                <a:gd name="T8" fmla="*/ 53 w 272"/>
                <a:gd name="T9" fmla="*/ 164 h 295"/>
                <a:gd name="T10" fmla="*/ 236 w 272"/>
                <a:gd name="T11" fmla="*/ 30 h 295"/>
                <a:gd name="T12" fmla="*/ 222 w 272"/>
                <a:gd name="T13" fmla="*/ 146 h 295"/>
                <a:gd name="T14" fmla="*/ 207 w 272"/>
                <a:gd name="T15" fmla="*/ 219 h 295"/>
                <a:gd name="T16" fmla="*/ 46 w 272"/>
                <a:gd name="T17" fmla="*/ 178 h 295"/>
                <a:gd name="T18" fmla="*/ 194 w 272"/>
                <a:gd name="T19" fmla="*/ 220 h 295"/>
                <a:gd name="T20" fmla="*/ 102 w 272"/>
                <a:gd name="T21" fmla="*/ 180 h 295"/>
                <a:gd name="T22" fmla="*/ 123 w 272"/>
                <a:gd name="T23" fmla="*/ 37 h 295"/>
                <a:gd name="T24" fmla="*/ 208 w 272"/>
                <a:gd name="T25" fmla="*/ 65 h 295"/>
                <a:gd name="T26" fmla="*/ 123 w 272"/>
                <a:gd name="T27" fmla="*/ 37 h 295"/>
                <a:gd name="T28" fmla="*/ 121 w 272"/>
                <a:gd name="T29" fmla="*/ 65 h 295"/>
                <a:gd name="T30" fmla="*/ 198 w 272"/>
                <a:gd name="T31" fmla="*/ 68 h 295"/>
                <a:gd name="T32" fmla="*/ 4 w 272"/>
                <a:gd name="T33" fmla="*/ 93 h 295"/>
                <a:gd name="T34" fmla="*/ 67 w 272"/>
                <a:gd name="T35" fmla="*/ 60 h 295"/>
                <a:gd name="T36" fmla="*/ 92 w 272"/>
                <a:gd name="T37" fmla="*/ 146 h 295"/>
                <a:gd name="T38" fmla="*/ 158 w 272"/>
                <a:gd name="T39" fmla="*/ 90 h 295"/>
                <a:gd name="T40" fmla="*/ 188 w 272"/>
                <a:gd name="T41" fmla="*/ 146 h 295"/>
                <a:gd name="T42" fmla="*/ 115 w 272"/>
                <a:gd name="T43" fmla="*/ 70 h 295"/>
                <a:gd name="T44" fmla="*/ 163 w 272"/>
                <a:gd name="T45" fmla="*/ 103 h 295"/>
                <a:gd name="T46" fmla="*/ 170 w 272"/>
                <a:gd name="T47" fmla="*/ 129 h 295"/>
                <a:gd name="T48" fmla="*/ 130 w 272"/>
                <a:gd name="T49" fmla="*/ 150 h 295"/>
                <a:gd name="T50" fmla="*/ 171 w 272"/>
                <a:gd name="T51" fmla="*/ 142 h 295"/>
                <a:gd name="T52" fmla="*/ 240 w 272"/>
                <a:gd name="T53" fmla="*/ 149 h 295"/>
                <a:gd name="T54" fmla="*/ 247 w 272"/>
                <a:gd name="T55" fmla="*/ 205 h 295"/>
                <a:gd name="T56" fmla="*/ 111 w 272"/>
                <a:gd name="T57" fmla="*/ 282 h 295"/>
                <a:gd name="T58" fmla="*/ 168 w 272"/>
                <a:gd name="T59" fmla="*/ 236 h 295"/>
                <a:gd name="T60" fmla="*/ 103 w 272"/>
                <a:gd name="T61" fmla="*/ 286 h 295"/>
                <a:gd name="T62" fmla="*/ 272 w 272"/>
                <a:gd name="T63" fmla="*/ 226 h 295"/>
                <a:gd name="T64" fmla="*/ 267 w 272"/>
                <a:gd name="T65" fmla="*/ 19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2" h="295">
                  <a:moveTo>
                    <a:pt x="88" y="20"/>
                  </a:moveTo>
                  <a:cubicBezTo>
                    <a:pt x="90" y="10"/>
                    <a:pt x="100" y="0"/>
                    <a:pt x="112" y="3"/>
                  </a:cubicBezTo>
                  <a:cubicBezTo>
                    <a:pt x="157" y="8"/>
                    <a:pt x="203" y="14"/>
                    <a:pt x="248" y="20"/>
                  </a:cubicBezTo>
                  <a:cubicBezTo>
                    <a:pt x="244" y="38"/>
                    <a:pt x="244" y="55"/>
                    <a:pt x="247" y="73"/>
                  </a:cubicBezTo>
                  <a:cubicBezTo>
                    <a:pt x="238" y="127"/>
                    <a:pt x="227" y="180"/>
                    <a:pt x="218" y="234"/>
                  </a:cubicBezTo>
                  <a:cubicBezTo>
                    <a:pt x="165" y="229"/>
                    <a:pt x="112" y="220"/>
                    <a:pt x="60" y="213"/>
                  </a:cubicBezTo>
                  <a:cubicBezTo>
                    <a:pt x="43" y="211"/>
                    <a:pt x="30" y="193"/>
                    <a:pt x="37" y="177"/>
                  </a:cubicBezTo>
                  <a:cubicBezTo>
                    <a:pt x="54" y="125"/>
                    <a:pt x="71" y="73"/>
                    <a:pt x="88" y="20"/>
                  </a:cubicBezTo>
                  <a:close/>
                  <a:moveTo>
                    <a:pt x="102" y="14"/>
                  </a:moveTo>
                  <a:cubicBezTo>
                    <a:pt x="84" y="63"/>
                    <a:pt x="69" y="114"/>
                    <a:pt x="53" y="164"/>
                  </a:cubicBezTo>
                  <a:cubicBezTo>
                    <a:pt x="103" y="167"/>
                    <a:pt x="153" y="176"/>
                    <a:pt x="203" y="180"/>
                  </a:cubicBezTo>
                  <a:cubicBezTo>
                    <a:pt x="214" y="130"/>
                    <a:pt x="225" y="80"/>
                    <a:pt x="236" y="30"/>
                  </a:cubicBezTo>
                  <a:cubicBezTo>
                    <a:pt x="192" y="24"/>
                    <a:pt x="147" y="17"/>
                    <a:pt x="102" y="14"/>
                  </a:cubicBezTo>
                  <a:close/>
                  <a:moveTo>
                    <a:pt x="222" y="146"/>
                  </a:moveTo>
                  <a:cubicBezTo>
                    <a:pt x="217" y="162"/>
                    <a:pt x="217" y="179"/>
                    <a:pt x="207" y="193"/>
                  </a:cubicBezTo>
                  <a:cubicBezTo>
                    <a:pt x="200" y="200"/>
                    <a:pt x="206" y="210"/>
                    <a:pt x="207" y="219"/>
                  </a:cubicBezTo>
                  <a:cubicBezTo>
                    <a:pt x="216" y="196"/>
                    <a:pt x="219" y="170"/>
                    <a:pt x="222" y="146"/>
                  </a:cubicBezTo>
                  <a:close/>
                  <a:moveTo>
                    <a:pt x="46" y="178"/>
                  </a:moveTo>
                  <a:cubicBezTo>
                    <a:pt x="45" y="188"/>
                    <a:pt x="49" y="200"/>
                    <a:pt x="61" y="202"/>
                  </a:cubicBezTo>
                  <a:cubicBezTo>
                    <a:pt x="105" y="209"/>
                    <a:pt x="150" y="215"/>
                    <a:pt x="194" y="220"/>
                  </a:cubicBezTo>
                  <a:cubicBezTo>
                    <a:pt x="193" y="210"/>
                    <a:pt x="193" y="200"/>
                    <a:pt x="192" y="190"/>
                  </a:cubicBezTo>
                  <a:cubicBezTo>
                    <a:pt x="162" y="188"/>
                    <a:pt x="132" y="183"/>
                    <a:pt x="102" y="180"/>
                  </a:cubicBezTo>
                  <a:cubicBezTo>
                    <a:pt x="83" y="178"/>
                    <a:pt x="64" y="173"/>
                    <a:pt x="46" y="178"/>
                  </a:cubicBezTo>
                  <a:close/>
                  <a:moveTo>
                    <a:pt x="123" y="37"/>
                  </a:moveTo>
                  <a:cubicBezTo>
                    <a:pt x="122" y="42"/>
                    <a:pt x="121" y="50"/>
                    <a:pt x="120" y="54"/>
                  </a:cubicBezTo>
                  <a:cubicBezTo>
                    <a:pt x="150" y="57"/>
                    <a:pt x="179" y="62"/>
                    <a:pt x="208" y="65"/>
                  </a:cubicBezTo>
                  <a:cubicBezTo>
                    <a:pt x="208" y="61"/>
                    <a:pt x="209" y="52"/>
                    <a:pt x="210" y="48"/>
                  </a:cubicBezTo>
                  <a:cubicBezTo>
                    <a:pt x="181" y="44"/>
                    <a:pt x="152" y="40"/>
                    <a:pt x="123" y="37"/>
                  </a:cubicBezTo>
                  <a:close/>
                  <a:moveTo>
                    <a:pt x="114" y="59"/>
                  </a:moveTo>
                  <a:cubicBezTo>
                    <a:pt x="116" y="61"/>
                    <a:pt x="119" y="64"/>
                    <a:pt x="121" y="65"/>
                  </a:cubicBezTo>
                  <a:cubicBezTo>
                    <a:pt x="150" y="70"/>
                    <a:pt x="179" y="76"/>
                    <a:pt x="208" y="75"/>
                  </a:cubicBezTo>
                  <a:cubicBezTo>
                    <a:pt x="206" y="73"/>
                    <a:pt x="201" y="70"/>
                    <a:pt x="198" y="68"/>
                  </a:cubicBezTo>
                  <a:cubicBezTo>
                    <a:pt x="170" y="65"/>
                    <a:pt x="142" y="59"/>
                    <a:pt x="114" y="59"/>
                  </a:cubicBezTo>
                  <a:close/>
                  <a:moveTo>
                    <a:pt x="4" y="93"/>
                  </a:moveTo>
                  <a:cubicBezTo>
                    <a:pt x="0" y="119"/>
                    <a:pt x="23" y="140"/>
                    <a:pt x="34" y="163"/>
                  </a:cubicBezTo>
                  <a:cubicBezTo>
                    <a:pt x="45" y="129"/>
                    <a:pt x="57" y="94"/>
                    <a:pt x="67" y="60"/>
                  </a:cubicBezTo>
                  <a:cubicBezTo>
                    <a:pt x="46" y="69"/>
                    <a:pt x="14" y="68"/>
                    <a:pt x="4" y="93"/>
                  </a:cubicBezTo>
                  <a:close/>
                  <a:moveTo>
                    <a:pt x="92" y="146"/>
                  </a:moveTo>
                  <a:cubicBezTo>
                    <a:pt x="100" y="145"/>
                    <a:pt x="112" y="152"/>
                    <a:pt x="118" y="143"/>
                  </a:cubicBezTo>
                  <a:cubicBezTo>
                    <a:pt x="132" y="126"/>
                    <a:pt x="144" y="107"/>
                    <a:pt x="158" y="90"/>
                  </a:cubicBezTo>
                  <a:cubicBezTo>
                    <a:pt x="164" y="89"/>
                    <a:pt x="169" y="87"/>
                    <a:pt x="175" y="86"/>
                  </a:cubicBezTo>
                  <a:cubicBezTo>
                    <a:pt x="180" y="106"/>
                    <a:pt x="184" y="126"/>
                    <a:pt x="188" y="146"/>
                  </a:cubicBezTo>
                  <a:cubicBezTo>
                    <a:pt x="194" y="125"/>
                    <a:pt x="199" y="103"/>
                    <a:pt x="203" y="81"/>
                  </a:cubicBezTo>
                  <a:cubicBezTo>
                    <a:pt x="174" y="78"/>
                    <a:pt x="144" y="74"/>
                    <a:pt x="115" y="70"/>
                  </a:cubicBezTo>
                  <a:cubicBezTo>
                    <a:pt x="107" y="95"/>
                    <a:pt x="99" y="121"/>
                    <a:pt x="92" y="146"/>
                  </a:cubicBezTo>
                  <a:close/>
                  <a:moveTo>
                    <a:pt x="163" y="103"/>
                  </a:moveTo>
                  <a:cubicBezTo>
                    <a:pt x="158" y="111"/>
                    <a:pt x="153" y="118"/>
                    <a:pt x="148" y="126"/>
                  </a:cubicBezTo>
                  <a:cubicBezTo>
                    <a:pt x="155" y="127"/>
                    <a:pt x="163" y="128"/>
                    <a:pt x="170" y="129"/>
                  </a:cubicBezTo>
                  <a:cubicBezTo>
                    <a:pt x="168" y="120"/>
                    <a:pt x="166" y="112"/>
                    <a:pt x="163" y="103"/>
                  </a:cubicBezTo>
                  <a:close/>
                  <a:moveTo>
                    <a:pt x="130" y="150"/>
                  </a:moveTo>
                  <a:cubicBezTo>
                    <a:pt x="145" y="152"/>
                    <a:pt x="159" y="154"/>
                    <a:pt x="174" y="156"/>
                  </a:cubicBezTo>
                  <a:cubicBezTo>
                    <a:pt x="173" y="152"/>
                    <a:pt x="172" y="145"/>
                    <a:pt x="171" y="142"/>
                  </a:cubicBezTo>
                  <a:cubicBezTo>
                    <a:pt x="157" y="138"/>
                    <a:pt x="138" y="133"/>
                    <a:pt x="130" y="150"/>
                  </a:cubicBezTo>
                  <a:close/>
                  <a:moveTo>
                    <a:pt x="240" y="149"/>
                  </a:moveTo>
                  <a:cubicBezTo>
                    <a:pt x="237" y="170"/>
                    <a:pt x="233" y="191"/>
                    <a:pt x="230" y="212"/>
                  </a:cubicBezTo>
                  <a:cubicBezTo>
                    <a:pt x="235" y="210"/>
                    <a:pt x="241" y="208"/>
                    <a:pt x="247" y="205"/>
                  </a:cubicBezTo>
                  <a:cubicBezTo>
                    <a:pt x="249" y="211"/>
                    <a:pt x="251" y="217"/>
                    <a:pt x="253" y="223"/>
                  </a:cubicBezTo>
                  <a:cubicBezTo>
                    <a:pt x="205" y="243"/>
                    <a:pt x="158" y="263"/>
                    <a:pt x="111" y="282"/>
                  </a:cubicBezTo>
                  <a:cubicBezTo>
                    <a:pt x="109" y="274"/>
                    <a:pt x="106" y="264"/>
                    <a:pt x="115" y="260"/>
                  </a:cubicBezTo>
                  <a:cubicBezTo>
                    <a:pt x="132" y="250"/>
                    <a:pt x="151" y="245"/>
                    <a:pt x="168" y="236"/>
                  </a:cubicBezTo>
                  <a:cubicBezTo>
                    <a:pt x="134" y="231"/>
                    <a:pt x="101" y="226"/>
                    <a:pt x="67" y="222"/>
                  </a:cubicBezTo>
                  <a:cubicBezTo>
                    <a:pt x="78" y="243"/>
                    <a:pt x="89" y="265"/>
                    <a:pt x="103" y="286"/>
                  </a:cubicBezTo>
                  <a:cubicBezTo>
                    <a:pt x="108" y="295"/>
                    <a:pt x="120" y="291"/>
                    <a:pt x="128" y="287"/>
                  </a:cubicBezTo>
                  <a:cubicBezTo>
                    <a:pt x="176" y="267"/>
                    <a:pt x="224" y="248"/>
                    <a:pt x="272" y="226"/>
                  </a:cubicBezTo>
                  <a:cubicBezTo>
                    <a:pt x="267" y="220"/>
                    <a:pt x="263" y="214"/>
                    <a:pt x="258" y="208"/>
                  </a:cubicBezTo>
                  <a:cubicBezTo>
                    <a:pt x="261" y="202"/>
                    <a:pt x="265" y="196"/>
                    <a:pt x="267" y="190"/>
                  </a:cubicBezTo>
                  <a:cubicBezTo>
                    <a:pt x="259" y="176"/>
                    <a:pt x="250" y="162"/>
                    <a:pt x="240" y="149"/>
                  </a:cubicBezTo>
                  <a:close/>
                </a:path>
              </a:pathLst>
            </a:custGeom>
            <a:solidFill>
              <a:srgbClr val="3D383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微软雅黑" panose="020B0503020204020204" charset="-122"/>
                <a:cs typeface="+mn-cs"/>
              </a:endParaRPr>
            </a:p>
          </p:txBody>
        </p:sp>
      </p:grpSp>
      <p:grpSp>
        <p:nvGrpSpPr>
          <p:cNvPr id="31751" name="组合 52"/>
          <p:cNvGrpSpPr/>
          <p:nvPr/>
        </p:nvGrpSpPr>
        <p:grpSpPr>
          <a:xfrm>
            <a:off x="6726238" y="2422525"/>
            <a:ext cx="4578350" cy="652463"/>
            <a:chOff x="6725758" y="2422429"/>
            <a:chExt cx="4579551" cy="651773"/>
          </a:xfrm>
        </p:grpSpPr>
        <p:grpSp>
          <p:nvGrpSpPr>
            <p:cNvPr id="31760" name="组合 35"/>
            <p:cNvGrpSpPr/>
            <p:nvPr/>
          </p:nvGrpSpPr>
          <p:grpSpPr>
            <a:xfrm>
              <a:off x="6725758" y="2422429"/>
              <a:ext cx="4579551" cy="651773"/>
              <a:chOff x="1302901" y="2422429"/>
              <a:chExt cx="4579551" cy="651773"/>
            </a:xfrm>
          </p:grpSpPr>
          <p:sp>
            <p:nvSpPr>
              <p:cNvPr id="31762" name="矩形 36"/>
              <p:cNvSpPr/>
              <p:nvPr/>
            </p:nvSpPr>
            <p:spPr>
              <a:xfrm>
                <a:off x="1302901" y="2422429"/>
                <a:ext cx="682917"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1763" name="矩形 37"/>
              <p:cNvSpPr/>
              <p:nvPr/>
            </p:nvSpPr>
            <p:spPr>
              <a:xfrm>
                <a:off x="2157263" y="2422429"/>
                <a:ext cx="3513863"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1764" name="文本框 38"/>
              <p:cNvSpPr txBox="1"/>
              <p:nvPr/>
            </p:nvSpPr>
            <p:spPr>
              <a:xfrm>
                <a:off x="1328821" y="2486705"/>
                <a:ext cx="886449" cy="523220"/>
              </a:xfrm>
              <a:prstGeom prst="rect">
                <a:avLst/>
              </a:prstGeom>
              <a:noFill/>
            </p:spPr>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r>
                  <a:rPr lang="en-US" altLang="zh-CN" sz="2800" b="1" spc="300">
                    <a:solidFill>
                      <a:srgbClr val="084772"/>
                    </a:solidFill>
                    <a:latin typeface="微软雅黑" panose="020B0503020204020204" charset="-122"/>
                    <a:ea typeface="微软雅黑" panose="020B0503020204020204" charset="-122"/>
                  </a:rPr>
                  <a:t>03</a:t>
                </a:r>
                <a:endParaRPr lang="zh-CN" altLang="en-US" sz="2800" b="1">
                  <a:solidFill>
                    <a:srgbClr val="084772"/>
                  </a:solidFill>
                  <a:latin typeface="微软雅黑" panose="020B0503020204020204" charset="-122"/>
                  <a:ea typeface="微软雅黑" panose="020B0503020204020204" charset="-122"/>
                </a:endParaRPr>
              </a:p>
            </p:txBody>
          </p:sp>
          <p:sp>
            <p:nvSpPr>
              <p:cNvPr id="31765" name="文本框 39"/>
              <p:cNvSpPr txBox="1"/>
              <p:nvPr/>
            </p:nvSpPr>
            <p:spPr>
              <a:xfrm>
                <a:off x="3048260" y="2494178"/>
                <a:ext cx="2834192" cy="523220"/>
              </a:xfrm>
              <a:prstGeom prst="rect">
                <a:avLst/>
              </a:prstGeom>
              <a:noFill/>
            </p:spPr>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r>
                  <a:rPr lang="zh-CN" altLang="en-US" sz="2800" b="1" spc="300">
                    <a:solidFill>
                      <a:srgbClr val="084772"/>
                    </a:solidFill>
                    <a:latin typeface="微软雅黑" panose="020B0503020204020204" charset="-122"/>
                    <a:ea typeface="微软雅黑" panose="020B0503020204020204" charset="-122"/>
                  </a:rPr>
                  <a:t>现状与对策</a:t>
                </a:r>
                <a:endParaRPr lang="zh-CN" altLang="en-US" sz="2800" b="1">
                  <a:solidFill>
                    <a:srgbClr val="084772"/>
                  </a:solidFill>
                  <a:latin typeface="微软雅黑" panose="020B0503020204020204" charset="-122"/>
                  <a:ea typeface="微软雅黑" panose="020B0503020204020204" charset="-122"/>
                </a:endParaRPr>
              </a:p>
            </p:txBody>
          </p:sp>
          <p:cxnSp>
            <p:nvCxnSpPr>
              <p:cNvPr id="31766" name="直接连接符 41"/>
              <p:cNvCxnSpPr/>
              <p:nvPr/>
            </p:nvCxnSpPr>
            <p:spPr>
              <a:xfrm flipH="1">
                <a:off x="2974109" y="2422429"/>
                <a:ext cx="0" cy="651773"/>
              </a:xfrm>
              <a:prstGeom prst="line">
                <a:avLst/>
              </a:prstGeom>
              <a:noFill/>
              <a:ln w="15875">
                <a:solidFill>
                  <a:srgbClr val="084772"/>
                </a:solidFill>
                <a:prstDash val="sysDash"/>
                <a:miter lim="800000"/>
              </a:ln>
            </p:spPr>
          </p:cxnSp>
        </p:grpSp>
        <p:sp>
          <p:nvSpPr>
            <p:cNvPr id="31761" name="Freeform 889"/>
            <p:cNvSpPr>
              <a:spLocks noEditPoints="1"/>
            </p:cNvSpPr>
            <p:nvPr/>
          </p:nvSpPr>
          <p:spPr bwMode="auto">
            <a:xfrm>
              <a:off x="7776516" y="2486705"/>
              <a:ext cx="449005" cy="467135"/>
            </a:xfrm>
            <a:custGeom>
              <a:avLst/>
              <a:gdLst>
                <a:gd name="T0" fmla="*/ 178 w 178"/>
                <a:gd name="T1" fmla="*/ 180 h 185"/>
                <a:gd name="T2" fmla="*/ 5 w 178"/>
                <a:gd name="T3" fmla="*/ 185 h 185"/>
                <a:gd name="T4" fmla="*/ 0 w 178"/>
                <a:gd name="T5" fmla="*/ 180 h 185"/>
                <a:gd name="T6" fmla="*/ 173 w 178"/>
                <a:gd name="T7" fmla="*/ 175 h 185"/>
                <a:gd name="T8" fmla="*/ 6 w 178"/>
                <a:gd name="T9" fmla="*/ 162 h 185"/>
                <a:gd name="T10" fmla="*/ 11 w 178"/>
                <a:gd name="T11" fmla="*/ 167 h 185"/>
                <a:gd name="T12" fmla="*/ 172 w 178"/>
                <a:gd name="T13" fmla="*/ 162 h 185"/>
                <a:gd name="T14" fmla="*/ 167 w 178"/>
                <a:gd name="T15" fmla="*/ 157 h 185"/>
                <a:gd name="T16" fmla="*/ 6 w 178"/>
                <a:gd name="T17" fmla="*/ 162 h 185"/>
                <a:gd name="T18" fmla="*/ 8 w 178"/>
                <a:gd name="T19" fmla="*/ 50 h 185"/>
                <a:gd name="T20" fmla="*/ 91 w 178"/>
                <a:gd name="T21" fmla="*/ 1 h 185"/>
                <a:gd name="T22" fmla="*/ 174 w 178"/>
                <a:gd name="T23" fmla="*/ 57 h 185"/>
                <a:gd name="T24" fmla="*/ 9 w 178"/>
                <a:gd name="T25" fmla="*/ 61 h 185"/>
                <a:gd name="T26" fmla="*/ 77 w 178"/>
                <a:gd name="T27" fmla="*/ 34 h 185"/>
                <a:gd name="T28" fmla="*/ 101 w 178"/>
                <a:gd name="T29" fmla="*/ 34 h 185"/>
                <a:gd name="T30" fmla="*/ 77 w 178"/>
                <a:gd name="T31" fmla="*/ 34 h 185"/>
                <a:gd name="T32" fmla="*/ 19 w 178"/>
                <a:gd name="T33" fmla="*/ 141 h 185"/>
                <a:gd name="T34" fmla="*/ 25 w 178"/>
                <a:gd name="T35" fmla="*/ 147 h 185"/>
                <a:gd name="T36" fmla="*/ 54 w 178"/>
                <a:gd name="T37" fmla="*/ 142 h 185"/>
                <a:gd name="T38" fmla="*/ 49 w 178"/>
                <a:gd name="T39" fmla="*/ 137 h 185"/>
                <a:gd name="T40" fmla="*/ 47 w 178"/>
                <a:gd name="T41" fmla="*/ 80 h 185"/>
                <a:gd name="T42" fmla="*/ 54 w 178"/>
                <a:gd name="T43" fmla="*/ 76 h 185"/>
                <a:gd name="T44" fmla="*/ 50 w 178"/>
                <a:gd name="T45" fmla="*/ 70 h 185"/>
                <a:gd name="T46" fmla="*/ 19 w 178"/>
                <a:gd name="T47" fmla="*/ 75 h 185"/>
                <a:gd name="T48" fmla="*/ 24 w 178"/>
                <a:gd name="T49" fmla="*/ 80 h 185"/>
                <a:gd name="T50" fmla="*/ 25 w 178"/>
                <a:gd name="T51" fmla="*/ 137 h 185"/>
                <a:gd name="T52" fmla="*/ 77 w 178"/>
                <a:gd name="T53" fmla="*/ 137 h 185"/>
                <a:gd name="T54" fmla="*/ 72 w 178"/>
                <a:gd name="T55" fmla="*/ 142 h 185"/>
                <a:gd name="T56" fmla="*/ 101 w 178"/>
                <a:gd name="T57" fmla="*/ 147 h 185"/>
                <a:gd name="T58" fmla="*/ 106 w 178"/>
                <a:gd name="T59" fmla="*/ 141 h 185"/>
                <a:gd name="T60" fmla="*/ 100 w 178"/>
                <a:gd name="T61" fmla="*/ 137 h 185"/>
                <a:gd name="T62" fmla="*/ 101 w 178"/>
                <a:gd name="T63" fmla="*/ 80 h 185"/>
                <a:gd name="T64" fmla="*/ 106 w 178"/>
                <a:gd name="T65" fmla="*/ 75 h 185"/>
                <a:gd name="T66" fmla="*/ 78 w 178"/>
                <a:gd name="T67" fmla="*/ 70 h 185"/>
                <a:gd name="T68" fmla="*/ 72 w 178"/>
                <a:gd name="T69" fmla="*/ 76 h 185"/>
                <a:gd name="T70" fmla="*/ 78 w 178"/>
                <a:gd name="T71" fmla="*/ 80 h 185"/>
                <a:gd name="T72" fmla="*/ 77 w 178"/>
                <a:gd name="T73" fmla="*/ 137 h 185"/>
                <a:gd name="T74" fmla="*/ 124 w 178"/>
                <a:gd name="T75" fmla="*/ 141 h 185"/>
                <a:gd name="T76" fmla="*/ 130 w 178"/>
                <a:gd name="T77" fmla="*/ 147 h 185"/>
                <a:gd name="T78" fmla="*/ 159 w 178"/>
                <a:gd name="T79" fmla="*/ 142 h 185"/>
                <a:gd name="T80" fmla="*/ 154 w 178"/>
                <a:gd name="T81" fmla="*/ 137 h 185"/>
                <a:gd name="T82" fmla="*/ 152 w 178"/>
                <a:gd name="T83" fmla="*/ 80 h 185"/>
                <a:gd name="T84" fmla="*/ 159 w 178"/>
                <a:gd name="T85" fmla="*/ 76 h 185"/>
                <a:gd name="T86" fmla="*/ 155 w 178"/>
                <a:gd name="T87" fmla="*/ 70 h 185"/>
                <a:gd name="T88" fmla="*/ 124 w 178"/>
                <a:gd name="T89" fmla="*/ 75 h 185"/>
                <a:gd name="T90" fmla="*/ 129 w 178"/>
                <a:gd name="T91" fmla="*/ 80 h 185"/>
                <a:gd name="T92" fmla="*/ 130 w 178"/>
                <a:gd name="T93" fmla="*/ 13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85">
                  <a:moveTo>
                    <a:pt x="178" y="180"/>
                  </a:moveTo>
                  <a:cubicBezTo>
                    <a:pt x="178" y="180"/>
                    <a:pt x="178" y="180"/>
                    <a:pt x="178" y="180"/>
                  </a:cubicBezTo>
                  <a:cubicBezTo>
                    <a:pt x="178" y="183"/>
                    <a:pt x="176" y="185"/>
                    <a:pt x="173" y="185"/>
                  </a:cubicBezTo>
                  <a:cubicBezTo>
                    <a:pt x="5" y="185"/>
                    <a:pt x="5" y="185"/>
                    <a:pt x="5" y="185"/>
                  </a:cubicBezTo>
                  <a:cubicBezTo>
                    <a:pt x="2" y="185"/>
                    <a:pt x="0" y="183"/>
                    <a:pt x="0" y="180"/>
                  </a:cubicBezTo>
                  <a:cubicBezTo>
                    <a:pt x="0" y="180"/>
                    <a:pt x="0" y="180"/>
                    <a:pt x="0" y="180"/>
                  </a:cubicBezTo>
                  <a:cubicBezTo>
                    <a:pt x="0" y="177"/>
                    <a:pt x="2" y="175"/>
                    <a:pt x="5" y="175"/>
                  </a:cubicBezTo>
                  <a:cubicBezTo>
                    <a:pt x="173" y="175"/>
                    <a:pt x="173" y="175"/>
                    <a:pt x="173" y="175"/>
                  </a:cubicBezTo>
                  <a:cubicBezTo>
                    <a:pt x="176" y="175"/>
                    <a:pt x="178" y="177"/>
                    <a:pt x="178" y="180"/>
                  </a:cubicBezTo>
                  <a:close/>
                  <a:moveTo>
                    <a:pt x="6" y="162"/>
                  </a:moveTo>
                  <a:cubicBezTo>
                    <a:pt x="6" y="162"/>
                    <a:pt x="6" y="162"/>
                    <a:pt x="6" y="162"/>
                  </a:cubicBezTo>
                  <a:cubicBezTo>
                    <a:pt x="6" y="165"/>
                    <a:pt x="9" y="167"/>
                    <a:pt x="11" y="167"/>
                  </a:cubicBezTo>
                  <a:cubicBezTo>
                    <a:pt x="167" y="167"/>
                    <a:pt x="167" y="167"/>
                    <a:pt x="167" y="167"/>
                  </a:cubicBezTo>
                  <a:cubicBezTo>
                    <a:pt x="169" y="167"/>
                    <a:pt x="172" y="165"/>
                    <a:pt x="172" y="162"/>
                  </a:cubicBezTo>
                  <a:cubicBezTo>
                    <a:pt x="172" y="162"/>
                    <a:pt x="172" y="162"/>
                    <a:pt x="172" y="162"/>
                  </a:cubicBezTo>
                  <a:cubicBezTo>
                    <a:pt x="172" y="159"/>
                    <a:pt x="169" y="157"/>
                    <a:pt x="167" y="157"/>
                  </a:cubicBezTo>
                  <a:cubicBezTo>
                    <a:pt x="11" y="157"/>
                    <a:pt x="11" y="157"/>
                    <a:pt x="11" y="157"/>
                  </a:cubicBezTo>
                  <a:cubicBezTo>
                    <a:pt x="9" y="157"/>
                    <a:pt x="6" y="159"/>
                    <a:pt x="6" y="162"/>
                  </a:cubicBezTo>
                  <a:close/>
                  <a:moveTo>
                    <a:pt x="4" y="57"/>
                  </a:moveTo>
                  <a:cubicBezTo>
                    <a:pt x="4" y="54"/>
                    <a:pt x="3" y="52"/>
                    <a:pt x="8" y="50"/>
                  </a:cubicBezTo>
                  <a:cubicBezTo>
                    <a:pt x="12" y="47"/>
                    <a:pt x="87" y="1"/>
                    <a:pt x="87" y="1"/>
                  </a:cubicBezTo>
                  <a:cubicBezTo>
                    <a:pt x="88" y="0"/>
                    <a:pt x="90" y="0"/>
                    <a:pt x="91" y="1"/>
                  </a:cubicBezTo>
                  <a:cubicBezTo>
                    <a:pt x="91" y="1"/>
                    <a:pt x="167" y="47"/>
                    <a:pt x="170" y="50"/>
                  </a:cubicBezTo>
                  <a:cubicBezTo>
                    <a:pt x="174" y="52"/>
                    <a:pt x="174" y="54"/>
                    <a:pt x="174" y="57"/>
                  </a:cubicBezTo>
                  <a:cubicBezTo>
                    <a:pt x="174" y="59"/>
                    <a:pt x="171" y="61"/>
                    <a:pt x="169" y="61"/>
                  </a:cubicBezTo>
                  <a:cubicBezTo>
                    <a:pt x="9" y="61"/>
                    <a:pt x="9" y="61"/>
                    <a:pt x="9" y="61"/>
                  </a:cubicBezTo>
                  <a:cubicBezTo>
                    <a:pt x="7" y="61"/>
                    <a:pt x="4" y="59"/>
                    <a:pt x="4" y="57"/>
                  </a:cubicBezTo>
                  <a:close/>
                  <a:moveTo>
                    <a:pt x="77" y="34"/>
                  </a:moveTo>
                  <a:cubicBezTo>
                    <a:pt x="77" y="40"/>
                    <a:pt x="83" y="45"/>
                    <a:pt x="89" y="45"/>
                  </a:cubicBezTo>
                  <a:cubicBezTo>
                    <a:pt x="95" y="45"/>
                    <a:pt x="101" y="40"/>
                    <a:pt x="101" y="34"/>
                  </a:cubicBezTo>
                  <a:cubicBezTo>
                    <a:pt x="101" y="27"/>
                    <a:pt x="95" y="22"/>
                    <a:pt x="89" y="22"/>
                  </a:cubicBezTo>
                  <a:cubicBezTo>
                    <a:pt x="83" y="22"/>
                    <a:pt x="77" y="27"/>
                    <a:pt x="77" y="34"/>
                  </a:cubicBezTo>
                  <a:close/>
                  <a:moveTo>
                    <a:pt x="24" y="137"/>
                  </a:moveTo>
                  <a:cubicBezTo>
                    <a:pt x="21" y="137"/>
                    <a:pt x="19" y="139"/>
                    <a:pt x="19" y="141"/>
                  </a:cubicBezTo>
                  <a:cubicBezTo>
                    <a:pt x="19" y="142"/>
                    <a:pt x="19" y="142"/>
                    <a:pt x="19" y="142"/>
                  </a:cubicBezTo>
                  <a:cubicBezTo>
                    <a:pt x="19" y="144"/>
                    <a:pt x="22" y="147"/>
                    <a:pt x="25" y="147"/>
                  </a:cubicBezTo>
                  <a:cubicBezTo>
                    <a:pt x="49" y="147"/>
                    <a:pt x="49" y="147"/>
                    <a:pt x="49" y="147"/>
                  </a:cubicBezTo>
                  <a:cubicBezTo>
                    <a:pt x="52" y="147"/>
                    <a:pt x="54" y="144"/>
                    <a:pt x="54" y="142"/>
                  </a:cubicBezTo>
                  <a:cubicBezTo>
                    <a:pt x="54" y="141"/>
                    <a:pt x="54" y="141"/>
                    <a:pt x="54" y="141"/>
                  </a:cubicBezTo>
                  <a:cubicBezTo>
                    <a:pt x="54" y="139"/>
                    <a:pt x="52" y="137"/>
                    <a:pt x="49" y="137"/>
                  </a:cubicBezTo>
                  <a:cubicBezTo>
                    <a:pt x="47" y="137"/>
                    <a:pt x="47" y="137"/>
                    <a:pt x="47" y="137"/>
                  </a:cubicBezTo>
                  <a:cubicBezTo>
                    <a:pt x="47" y="80"/>
                    <a:pt x="47" y="80"/>
                    <a:pt x="47" y="80"/>
                  </a:cubicBezTo>
                  <a:cubicBezTo>
                    <a:pt x="49" y="80"/>
                    <a:pt x="49" y="80"/>
                    <a:pt x="49" y="80"/>
                  </a:cubicBezTo>
                  <a:cubicBezTo>
                    <a:pt x="52" y="80"/>
                    <a:pt x="54" y="78"/>
                    <a:pt x="54" y="76"/>
                  </a:cubicBezTo>
                  <a:cubicBezTo>
                    <a:pt x="54" y="75"/>
                    <a:pt x="54" y="75"/>
                    <a:pt x="54" y="75"/>
                  </a:cubicBezTo>
                  <a:cubicBezTo>
                    <a:pt x="54" y="73"/>
                    <a:pt x="52" y="70"/>
                    <a:pt x="50" y="70"/>
                  </a:cubicBezTo>
                  <a:cubicBezTo>
                    <a:pt x="25" y="70"/>
                    <a:pt x="25" y="70"/>
                    <a:pt x="25" y="70"/>
                  </a:cubicBezTo>
                  <a:cubicBezTo>
                    <a:pt x="21" y="70"/>
                    <a:pt x="19" y="73"/>
                    <a:pt x="19" y="75"/>
                  </a:cubicBezTo>
                  <a:cubicBezTo>
                    <a:pt x="19" y="76"/>
                    <a:pt x="19" y="76"/>
                    <a:pt x="19" y="76"/>
                  </a:cubicBezTo>
                  <a:cubicBezTo>
                    <a:pt x="19" y="78"/>
                    <a:pt x="21" y="80"/>
                    <a:pt x="24" y="80"/>
                  </a:cubicBezTo>
                  <a:cubicBezTo>
                    <a:pt x="25" y="80"/>
                    <a:pt x="25" y="80"/>
                    <a:pt x="25" y="80"/>
                  </a:cubicBezTo>
                  <a:cubicBezTo>
                    <a:pt x="25" y="137"/>
                    <a:pt x="25" y="137"/>
                    <a:pt x="25" y="137"/>
                  </a:cubicBezTo>
                  <a:lnTo>
                    <a:pt x="24" y="137"/>
                  </a:lnTo>
                  <a:close/>
                  <a:moveTo>
                    <a:pt x="77" y="137"/>
                  </a:moveTo>
                  <a:cubicBezTo>
                    <a:pt x="74" y="137"/>
                    <a:pt x="72" y="139"/>
                    <a:pt x="72" y="141"/>
                  </a:cubicBezTo>
                  <a:cubicBezTo>
                    <a:pt x="72" y="142"/>
                    <a:pt x="72" y="142"/>
                    <a:pt x="72" y="142"/>
                  </a:cubicBezTo>
                  <a:cubicBezTo>
                    <a:pt x="72" y="144"/>
                    <a:pt x="75" y="147"/>
                    <a:pt x="78" y="147"/>
                  </a:cubicBezTo>
                  <a:cubicBezTo>
                    <a:pt x="101" y="147"/>
                    <a:pt x="101" y="147"/>
                    <a:pt x="101" y="147"/>
                  </a:cubicBezTo>
                  <a:cubicBezTo>
                    <a:pt x="104" y="147"/>
                    <a:pt x="106" y="144"/>
                    <a:pt x="106" y="142"/>
                  </a:cubicBezTo>
                  <a:cubicBezTo>
                    <a:pt x="106" y="141"/>
                    <a:pt x="106" y="141"/>
                    <a:pt x="106" y="141"/>
                  </a:cubicBezTo>
                  <a:cubicBezTo>
                    <a:pt x="106" y="139"/>
                    <a:pt x="104" y="137"/>
                    <a:pt x="101" y="137"/>
                  </a:cubicBezTo>
                  <a:cubicBezTo>
                    <a:pt x="100" y="137"/>
                    <a:pt x="100" y="137"/>
                    <a:pt x="100" y="137"/>
                  </a:cubicBezTo>
                  <a:cubicBezTo>
                    <a:pt x="100" y="80"/>
                    <a:pt x="100" y="80"/>
                    <a:pt x="100" y="80"/>
                  </a:cubicBezTo>
                  <a:cubicBezTo>
                    <a:pt x="101" y="80"/>
                    <a:pt x="101" y="80"/>
                    <a:pt x="101" y="80"/>
                  </a:cubicBezTo>
                  <a:cubicBezTo>
                    <a:pt x="104" y="80"/>
                    <a:pt x="106" y="78"/>
                    <a:pt x="106" y="76"/>
                  </a:cubicBezTo>
                  <a:cubicBezTo>
                    <a:pt x="106" y="75"/>
                    <a:pt x="106" y="75"/>
                    <a:pt x="106" y="75"/>
                  </a:cubicBezTo>
                  <a:cubicBezTo>
                    <a:pt x="106" y="73"/>
                    <a:pt x="104" y="70"/>
                    <a:pt x="102" y="70"/>
                  </a:cubicBezTo>
                  <a:cubicBezTo>
                    <a:pt x="78" y="70"/>
                    <a:pt x="78" y="70"/>
                    <a:pt x="78" y="70"/>
                  </a:cubicBezTo>
                  <a:cubicBezTo>
                    <a:pt x="74" y="70"/>
                    <a:pt x="72" y="73"/>
                    <a:pt x="72" y="75"/>
                  </a:cubicBezTo>
                  <a:cubicBezTo>
                    <a:pt x="72" y="76"/>
                    <a:pt x="72" y="76"/>
                    <a:pt x="72" y="76"/>
                  </a:cubicBezTo>
                  <a:cubicBezTo>
                    <a:pt x="72" y="78"/>
                    <a:pt x="74" y="80"/>
                    <a:pt x="77" y="80"/>
                  </a:cubicBezTo>
                  <a:cubicBezTo>
                    <a:pt x="78" y="80"/>
                    <a:pt x="78" y="80"/>
                    <a:pt x="78" y="80"/>
                  </a:cubicBezTo>
                  <a:cubicBezTo>
                    <a:pt x="78" y="137"/>
                    <a:pt x="78" y="137"/>
                    <a:pt x="78" y="137"/>
                  </a:cubicBezTo>
                  <a:lnTo>
                    <a:pt x="77" y="137"/>
                  </a:lnTo>
                  <a:close/>
                  <a:moveTo>
                    <a:pt x="129" y="137"/>
                  </a:moveTo>
                  <a:cubicBezTo>
                    <a:pt x="126" y="137"/>
                    <a:pt x="124" y="139"/>
                    <a:pt x="124" y="141"/>
                  </a:cubicBezTo>
                  <a:cubicBezTo>
                    <a:pt x="124" y="142"/>
                    <a:pt x="124" y="142"/>
                    <a:pt x="124" y="142"/>
                  </a:cubicBezTo>
                  <a:cubicBezTo>
                    <a:pt x="124" y="144"/>
                    <a:pt x="127" y="147"/>
                    <a:pt x="130" y="147"/>
                  </a:cubicBezTo>
                  <a:cubicBezTo>
                    <a:pt x="154" y="147"/>
                    <a:pt x="154" y="147"/>
                    <a:pt x="154" y="147"/>
                  </a:cubicBezTo>
                  <a:cubicBezTo>
                    <a:pt x="157" y="147"/>
                    <a:pt x="159" y="144"/>
                    <a:pt x="159" y="142"/>
                  </a:cubicBezTo>
                  <a:cubicBezTo>
                    <a:pt x="159" y="141"/>
                    <a:pt x="159" y="141"/>
                    <a:pt x="159" y="141"/>
                  </a:cubicBezTo>
                  <a:cubicBezTo>
                    <a:pt x="159" y="139"/>
                    <a:pt x="157" y="137"/>
                    <a:pt x="154" y="137"/>
                  </a:cubicBezTo>
                  <a:cubicBezTo>
                    <a:pt x="152" y="137"/>
                    <a:pt x="152" y="137"/>
                    <a:pt x="152" y="137"/>
                  </a:cubicBezTo>
                  <a:cubicBezTo>
                    <a:pt x="152" y="80"/>
                    <a:pt x="152" y="80"/>
                    <a:pt x="152" y="80"/>
                  </a:cubicBezTo>
                  <a:cubicBezTo>
                    <a:pt x="154" y="80"/>
                    <a:pt x="154" y="80"/>
                    <a:pt x="154" y="80"/>
                  </a:cubicBezTo>
                  <a:cubicBezTo>
                    <a:pt x="157" y="80"/>
                    <a:pt x="159" y="78"/>
                    <a:pt x="159" y="76"/>
                  </a:cubicBezTo>
                  <a:cubicBezTo>
                    <a:pt x="159" y="75"/>
                    <a:pt x="159" y="75"/>
                    <a:pt x="159" y="75"/>
                  </a:cubicBezTo>
                  <a:cubicBezTo>
                    <a:pt x="159" y="73"/>
                    <a:pt x="157" y="70"/>
                    <a:pt x="155" y="70"/>
                  </a:cubicBezTo>
                  <a:cubicBezTo>
                    <a:pt x="130" y="70"/>
                    <a:pt x="130" y="70"/>
                    <a:pt x="130" y="70"/>
                  </a:cubicBezTo>
                  <a:cubicBezTo>
                    <a:pt x="126" y="70"/>
                    <a:pt x="124" y="73"/>
                    <a:pt x="124" y="75"/>
                  </a:cubicBezTo>
                  <a:cubicBezTo>
                    <a:pt x="124" y="76"/>
                    <a:pt x="124" y="76"/>
                    <a:pt x="124" y="76"/>
                  </a:cubicBezTo>
                  <a:cubicBezTo>
                    <a:pt x="124" y="78"/>
                    <a:pt x="126" y="80"/>
                    <a:pt x="129" y="80"/>
                  </a:cubicBezTo>
                  <a:cubicBezTo>
                    <a:pt x="130" y="80"/>
                    <a:pt x="130" y="80"/>
                    <a:pt x="130" y="80"/>
                  </a:cubicBezTo>
                  <a:cubicBezTo>
                    <a:pt x="130" y="137"/>
                    <a:pt x="130" y="137"/>
                    <a:pt x="130" y="137"/>
                  </a:cubicBezTo>
                  <a:lnTo>
                    <a:pt x="129" y="137"/>
                  </a:lnTo>
                  <a:close/>
                </a:path>
              </a:pathLst>
            </a:custGeom>
            <a:solidFill>
              <a:srgbClr val="3D383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微软雅黑" panose="020B0503020204020204" charset="-122"/>
                <a:cs typeface="+mn-cs"/>
              </a:endParaRPr>
            </a:p>
          </p:txBody>
        </p:sp>
      </p:grpSp>
      <p:grpSp>
        <p:nvGrpSpPr>
          <p:cNvPr id="31752" name="组合 54"/>
          <p:cNvGrpSpPr/>
          <p:nvPr/>
        </p:nvGrpSpPr>
        <p:grpSpPr>
          <a:xfrm>
            <a:off x="6726238" y="3676650"/>
            <a:ext cx="4578350" cy="650875"/>
            <a:chOff x="6725758" y="3676252"/>
            <a:chExt cx="4579551" cy="651773"/>
          </a:xfrm>
        </p:grpSpPr>
        <p:grpSp>
          <p:nvGrpSpPr>
            <p:cNvPr id="31753" name="组合 42"/>
            <p:cNvGrpSpPr/>
            <p:nvPr/>
          </p:nvGrpSpPr>
          <p:grpSpPr>
            <a:xfrm>
              <a:off x="6725758" y="3676252"/>
              <a:ext cx="4579551" cy="651773"/>
              <a:chOff x="1302901" y="2422429"/>
              <a:chExt cx="4579551" cy="651773"/>
            </a:xfrm>
          </p:grpSpPr>
          <p:sp>
            <p:nvSpPr>
              <p:cNvPr id="31755" name="矩形 43"/>
              <p:cNvSpPr/>
              <p:nvPr/>
            </p:nvSpPr>
            <p:spPr>
              <a:xfrm>
                <a:off x="1302901" y="2422429"/>
                <a:ext cx="682917"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1756" name="矩形 44"/>
              <p:cNvSpPr/>
              <p:nvPr/>
            </p:nvSpPr>
            <p:spPr>
              <a:xfrm>
                <a:off x="2157263" y="2422429"/>
                <a:ext cx="3513863" cy="651773"/>
              </a:xfrm>
              <a:prstGeom prst="rect">
                <a:avLst/>
              </a:prstGeom>
              <a:noFill/>
              <a:ln w="15875">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1757" name="文本框 45"/>
              <p:cNvSpPr txBox="1"/>
              <p:nvPr/>
            </p:nvSpPr>
            <p:spPr>
              <a:xfrm>
                <a:off x="1328821" y="2486705"/>
                <a:ext cx="886449" cy="523220"/>
              </a:xfrm>
              <a:prstGeom prst="rect">
                <a:avLst/>
              </a:prstGeom>
              <a:noFill/>
            </p:spPr>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r>
                  <a:rPr lang="en-US" altLang="zh-CN" sz="2800" b="1" spc="300">
                    <a:solidFill>
                      <a:srgbClr val="084772"/>
                    </a:solidFill>
                    <a:latin typeface="微软雅黑" panose="020B0503020204020204" charset="-122"/>
                    <a:ea typeface="微软雅黑" panose="020B0503020204020204" charset="-122"/>
                  </a:rPr>
                  <a:t>04</a:t>
                </a:r>
                <a:endParaRPr lang="zh-CN" altLang="en-US" sz="2800" b="1">
                  <a:solidFill>
                    <a:srgbClr val="084772"/>
                  </a:solidFill>
                  <a:latin typeface="微软雅黑" panose="020B0503020204020204" charset="-122"/>
                  <a:ea typeface="微软雅黑" panose="020B0503020204020204" charset="-122"/>
                </a:endParaRPr>
              </a:p>
            </p:txBody>
          </p:sp>
          <p:sp>
            <p:nvSpPr>
              <p:cNvPr id="31758" name="文本框 46"/>
              <p:cNvSpPr txBox="1"/>
              <p:nvPr/>
            </p:nvSpPr>
            <p:spPr>
              <a:xfrm>
                <a:off x="3048260" y="2494178"/>
                <a:ext cx="2834192" cy="523220"/>
              </a:xfrm>
              <a:prstGeom prst="rect">
                <a:avLst/>
              </a:prstGeom>
              <a:noFill/>
            </p:spPr>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r>
                  <a:rPr lang="zh-CN" altLang="en-US" sz="2800" b="1" spc="300">
                    <a:solidFill>
                      <a:srgbClr val="084772"/>
                    </a:solidFill>
                    <a:latin typeface="微软雅黑" panose="020B0503020204020204" charset="-122"/>
                    <a:ea typeface="微软雅黑" panose="020B0503020204020204" charset="-122"/>
                  </a:rPr>
                  <a:t>真题再现</a:t>
                </a:r>
                <a:endParaRPr lang="zh-CN" altLang="en-US" sz="2800" b="1">
                  <a:solidFill>
                    <a:srgbClr val="084772"/>
                  </a:solidFill>
                  <a:latin typeface="微软雅黑" panose="020B0503020204020204" charset="-122"/>
                  <a:ea typeface="微软雅黑" panose="020B0503020204020204" charset="-122"/>
                </a:endParaRPr>
              </a:p>
            </p:txBody>
          </p:sp>
          <p:cxnSp>
            <p:nvCxnSpPr>
              <p:cNvPr id="31759" name="直接连接符 48"/>
              <p:cNvCxnSpPr/>
              <p:nvPr/>
            </p:nvCxnSpPr>
            <p:spPr>
              <a:xfrm flipH="1">
                <a:off x="2974109" y="2422429"/>
                <a:ext cx="0" cy="651773"/>
              </a:xfrm>
              <a:prstGeom prst="line">
                <a:avLst/>
              </a:prstGeom>
              <a:noFill/>
              <a:ln w="15875">
                <a:solidFill>
                  <a:srgbClr val="084772"/>
                </a:solidFill>
                <a:prstDash val="sysDash"/>
                <a:miter lim="800000"/>
              </a:ln>
            </p:spPr>
          </p:cxnSp>
        </p:grpSp>
        <p:sp>
          <p:nvSpPr>
            <p:cNvPr id="31754" name="Freeform 877"/>
            <p:cNvSpPr>
              <a:spLocks noEditPoints="1"/>
            </p:cNvSpPr>
            <p:nvPr/>
          </p:nvSpPr>
          <p:spPr bwMode="auto">
            <a:xfrm>
              <a:off x="7847502" y="3783798"/>
              <a:ext cx="338138" cy="393700"/>
            </a:xfrm>
            <a:custGeom>
              <a:avLst/>
              <a:gdLst>
                <a:gd name="T0" fmla="*/ 50 w 220"/>
                <a:gd name="T1" fmla="*/ 16 h 256"/>
                <a:gd name="T2" fmla="*/ 166 w 220"/>
                <a:gd name="T3" fmla="*/ 15 h 256"/>
                <a:gd name="T4" fmla="*/ 190 w 220"/>
                <a:gd name="T5" fmla="*/ 54 h 256"/>
                <a:gd name="T6" fmla="*/ 210 w 220"/>
                <a:gd name="T7" fmla="*/ 167 h 256"/>
                <a:gd name="T8" fmla="*/ 152 w 220"/>
                <a:gd name="T9" fmla="*/ 215 h 256"/>
                <a:gd name="T10" fmla="*/ 209 w 220"/>
                <a:gd name="T11" fmla="*/ 236 h 256"/>
                <a:gd name="T12" fmla="*/ 132 w 220"/>
                <a:gd name="T13" fmla="*/ 256 h 256"/>
                <a:gd name="T14" fmla="*/ 11 w 220"/>
                <a:gd name="T15" fmla="*/ 249 h 256"/>
                <a:gd name="T16" fmla="*/ 64 w 220"/>
                <a:gd name="T17" fmla="*/ 236 h 256"/>
                <a:gd name="T18" fmla="*/ 60 w 220"/>
                <a:gd name="T19" fmla="*/ 233 h 256"/>
                <a:gd name="T20" fmla="*/ 14 w 220"/>
                <a:gd name="T21" fmla="*/ 109 h 256"/>
                <a:gd name="T22" fmla="*/ 24 w 220"/>
                <a:gd name="T23" fmla="*/ 0 h 256"/>
                <a:gd name="T24" fmla="*/ 35 w 220"/>
                <a:gd name="T25" fmla="*/ 43 h 256"/>
                <a:gd name="T26" fmla="*/ 106 w 220"/>
                <a:gd name="T27" fmla="*/ 86 h 256"/>
                <a:gd name="T28" fmla="*/ 134 w 220"/>
                <a:gd name="T29" fmla="*/ 39 h 256"/>
                <a:gd name="T30" fmla="*/ 192 w 220"/>
                <a:gd name="T31" fmla="*/ 24 h 256"/>
                <a:gd name="T32" fmla="*/ 28 w 220"/>
                <a:gd name="T33" fmla="*/ 23 h 256"/>
                <a:gd name="T34" fmla="*/ 41 w 220"/>
                <a:gd name="T35" fmla="*/ 89 h 256"/>
                <a:gd name="T36" fmla="*/ 56 w 220"/>
                <a:gd name="T37" fmla="*/ 48 h 256"/>
                <a:gd name="T38" fmla="*/ 133 w 220"/>
                <a:gd name="T39" fmla="*/ 94 h 256"/>
                <a:gd name="T40" fmla="*/ 142 w 220"/>
                <a:gd name="T41" fmla="*/ 49 h 256"/>
                <a:gd name="T42" fmla="*/ 110 w 220"/>
                <a:gd name="T43" fmla="*/ 117 h 256"/>
                <a:gd name="T44" fmla="*/ 109 w 220"/>
                <a:gd name="T45" fmla="*/ 97 h 256"/>
                <a:gd name="T46" fmla="*/ 156 w 220"/>
                <a:gd name="T47" fmla="*/ 114 h 256"/>
                <a:gd name="T48" fmla="*/ 75 w 220"/>
                <a:gd name="T49" fmla="*/ 115 h 256"/>
                <a:gd name="T50" fmla="*/ 39 w 220"/>
                <a:gd name="T51" fmla="*/ 116 h 256"/>
                <a:gd name="T52" fmla="*/ 77 w 220"/>
                <a:gd name="T53" fmla="*/ 213 h 256"/>
                <a:gd name="T54" fmla="*/ 152 w 220"/>
                <a:gd name="T55" fmla="*/ 197 h 256"/>
                <a:gd name="T56" fmla="*/ 190 w 220"/>
                <a:gd name="T57" fmla="*/ 96 h 256"/>
                <a:gd name="T58" fmla="*/ 19 w 220"/>
                <a:gd name="T59" fmla="*/ 159 h 256"/>
                <a:gd name="T60" fmla="*/ 30 w 220"/>
                <a:gd name="T61" fmla="*/ 168 h 256"/>
                <a:gd name="T62" fmla="*/ 19 w 220"/>
                <a:gd name="T63" fmla="*/ 159 h 256"/>
                <a:gd name="T64" fmla="*/ 168 w 220"/>
                <a:gd name="T65" fmla="*/ 217 h 256"/>
                <a:gd name="T66" fmla="*/ 197 w 220"/>
                <a:gd name="T67" fmla="*/ 121 h 256"/>
                <a:gd name="T68" fmla="*/ 81 w 220"/>
                <a:gd name="T69" fmla="*/ 226 h 256"/>
                <a:gd name="T70" fmla="*/ 89 w 220"/>
                <a:gd name="T71" fmla="*/ 244 h 256"/>
                <a:gd name="T72" fmla="*/ 81 w 220"/>
                <a:gd name="T73" fmla="*/ 226 h 256"/>
                <a:gd name="T74" fmla="*/ 132 w 220"/>
                <a:gd name="T75" fmla="*/ 244 h 256"/>
                <a:gd name="T76" fmla="*/ 118 w 220"/>
                <a:gd name="T77" fmla="*/ 231 h 256"/>
                <a:gd name="T78" fmla="*/ 65 w 220"/>
                <a:gd name="T79" fmla="*/ 73 h 256"/>
                <a:gd name="T80" fmla="*/ 57 w 220"/>
                <a:gd name="T81" fmla="*/ 87 h 256"/>
                <a:gd name="T82" fmla="*/ 62 w 220"/>
                <a:gd name="T83" fmla="*/ 57 h 256"/>
                <a:gd name="T84" fmla="*/ 152 w 220"/>
                <a:gd name="T85" fmla="*/ 73 h 256"/>
                <a:gd name="T86" fmla="*/ 152 w 220"/>
                <a:gd name="T87" fmla="*/ 90 h 256"/>
                <a:gd name="T88" fmla="*/ 153 w 220"/>
                <a:gd name="T89" fmla="*/ 57 h 256"/>
                <a:gd name="T90" fmla="*/ 104 w 220"/>
                <a:gd name="T91" fmla="*/ 171 h 256"/>
                <a:gd name="T92" fmla="*/ 116 w 220"/>
                <a:gd name="T93" fmla="*/ 161 h 256"/>
                <a:gd name="T94" fmla="*/ 116 w 220"/>
                <a:gd name="T95" fmla="*/ 161 h 256"/>
                <a:gd name="T96" fmla="*/ 80 w 220"/>
                <a:gd name="T97" fmla="*/ 177 h 256"/>
                <a:gd name="T98" fmla="*/ 135 w 220"/>
                <a:gd name="T99" fmla="*/ 166 h 256"/>
                <a:gd name="T100" fmla="*/ 135 w 220"/>
                <a:gd name="T101" fmla="*/ 166 h 256"/>
                <a:gd name="T102" fmla="*/ 85 w 220"/>
                <a:gd name="T103" fmla="*/ 193 h 256"/>
                <a:gd name="T104" fmla="*/ 104 w 220"/>
                <a:gd name="T105" fmla="*/ 178 h 256"/>
                <a:gd name="T106" fmla="*/ 104 w 220"/>
                <a:gd name="T107" fmla="*/ 178 h 256"/>
                <a:gd name="T108" fmla="*/ 133 w 220"/>
                <a:gd name="T109" fmla="*/ 192 h 256"/>
                <a:gd name="T110" fmla="*/ 99 w 220"/>
                <a:gd name="T111" fmla="*/ 194 h 256"/>
                <a:gd name="T112" fmla="*/ 99 w 220"/>
                <a:gd name="T113" fmla="*/ 194 h 256"/>
                <a:gd name="T114" fmla="*/ 123 w 220"/>
                <a:gd name="T115" fmla="*/ 20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0" h="256">
                  <a:moveTo>
                    <a:pt x="24" y="0"/>
                  </a:moveTo>
                  <a:cubicBezTo>
                    <a:pt x="33" y="5"/>
                    <a:pt x="39" y="14"/>
                    <a:pt x="50" y="16"/>
                  </a:cubicBezTo>
                  <a:cubicBezTo>
                    <a:pt x="70" y="15"/>
                    <a:pt x="88" y="3"/>
                    <a:pt x="108" y="3"/>
                  </a:cubicBezTo>
                  <a:cubicBezTo>
                    <a:pt x="128" y="2"/>
                    <a:pt x="146" y="13"/>
                    <a:pt x="166" y="15"/>
                  </a:cubicBezTo>
                  <a:cubicBezTo>
                    <a:pt x="177" y="17"/>
                    <a:pt x="185" y="6"/>
                    <a:pt x="193" y="0"/>
                  </a:cubicBezTo>
                  <a:cubicBezTo>
                    <a:pt x="207" y="16"/>
                    <a:pt x="204" y="40"/>
                    <a:pt x="190" y="54"/>
                  </a:cubicBezTo>
                  <a:cubicBezTo>
                    <a:pt x="196" y="72"/>
                    <a:pt x="202" y="90"/>
                    <a:pt x="203" y="108"/>
                  </a:cubicBezTo>
                  <a:cubicBezTo>
                    <a:pt x="220" y="123"/>
                    <a:pt x="216" y="148"/>
                    <a:pt x="210" y="167"/>
                  </a:cubicBezTo>
                  <a:cubicBezTo>
                    <a:pt x="202" y="192"/>
                    <a:pt x="188" y="217"/>
                    <a:pt x="165" y="231"/>
                  </a:cubicBezTo>
                  <a:cubicBezTo>
                    <a:pt x="155" y="233"/>
                    <a:pt x="156" y="221"/>
                    <a:pt x="152" y="215"/>
                  </a:cubicBezTo>
                  <a:cubicBezTo>
                    <a:pt x="152" y="222"/>
                    <a:pt x="151" y="230"/>
                    <a:pt x="156" y="236"/>
                  </a:cubicBezTo>
                  <a:cubicBezTo>
                    <a:pt x="174" y="237"/>
                    <a:pt x="191" y="235"/>
                    <a:pt x="209" y="236"/>
                  </a:cubicBezTo>
                  <a:cubicBezTo>
                    <a:pt x="209" y="239"/>
                    <a:pt x="209" y="246"/>
                    <a:pt x="209" y="249"/>
                  </a:cubicBezTo>
                  <a:cubicBezTo>
                    <a:pt x="183" y="250"/>
                    <a:pt x="156" y="246"/>
                    <a:pt x="132" y="256"/>
                  </a:cubicBezTo>
                  <a:cubicBezTo>
                    <a:pt x="117" y="251"/>
                    <a:pt x="103" y="249"/>
                    <a:pt x="89" y="255"/>
                  </a:cubicBezTo>
                  <a:cubicBezTo>
                    <a:pt x="64" y="247"/>
                    <a:pt x="37" y="249"/>
                    <a:pt x="11" y="249"/>
                  </a:cubicBezTo>
                  <a:cubicBezTo>
                    <a:pt x="10" y="245"/>
                    <a:pt x="9" y="241"/>
                    <a:pt x="8" y="237"/>
                  </a:cubicBezTo>
                  <a:cubicBezTo>
                    <a:pt x="27" y="235"/>
                    <a:pt x="46" y="236"/>
                    <a:pt x="64" y="236"/>
                  </a:cubicBezTo>
                  <a:cubicBezTo>
                    <a:pt x="66" y="229"/>
                    <a:pt x="67" y="222"/>
                    <a:pt x="69" y="215"/>
                  </a:cubicBezTo>
                  <a:cubicBezTo>
                    <a:pt x="65" y="221"/>
                    <a:pt x="62" y="227"/>
                    <a:pt x="60" y="233"/>
                  </a:cubicBezTo>
                  <a:cubicBezTo>
                    <a:pt x="25" y="218"/>
                    <a:pt x="9" y="179"/>
                    <a:pt x="3" y="144"/>
                  </a:cubicBezTo>
                  <a:cubicBezTo>
                    <a:pt x="0" y="131"/>
                    <a:pt x="7" y="119"/>
                    <a:pt x="14" y="109"/>
                  </a:cubicBezTo>
                  <a:cubicBezTo>
                    <a:pt x="18" y="90"/>
                    <a:pt x="23" y="72"/>
                    <a:pt x="29" y="54"/>
                  </a:cubicBezTo>
                  <a:cubicBezTo>
                    <a:pt x="14" y="40"/>
                    <a:pt x="13" y="17"/>
                    <a:pt x="24" y="0"/>
                  </a:cubicBezTo>
                  <a:close/>
                  <a:moveTo>
                    <a:pt x="28" y="23"/>
                  </a:moveTo>
                  <a:cubicBezTo>
                    <a:pt x="30" y="30"/>
                    <a:pt x="33" y="37"/>
                    <a:pt x="35" y="43"/>
                  </a:cubicBezTo>
                  <a:cubicBezTo>
                    <a:pt x="49" y="37"/>
                    <a:pt x="65" y="29"/>
                    <a:pt x="80" y="37"/>
                  </a:cubicBezTo>
                  <a:cubicBezTo>
                    <a:pt x="100" y="44"/>
                    <a:pt x="108" y="66"/>
                    <a:pt x="106" y="86"/>
                  </a:cubicBezTo>
                  <a:cubicBezTo>
                    <a:pt x="112" y="86"/>
                    <a:pt x="112" y="86"/>
                    <a:pt x="112" y="86"/>
                  </a:cubicBezTo>
                  <a:cubicBezTo>
                    <a:pt x="111" y="68"/>
                    <a:pt x="116" y="47"/>
                    <a:pt x="134" y="39"/>
                  </a:cubicBezTo>
                  <a:cubicBezTo>
                    <a:pt x="149" y="29"/>
                    <a:pt x="168" y="35"/>
                    <a:pt x="183" y="44"/>
                  </a:cubicBezTo>
                  <a:cubicBezTo>
                    <a:pt x="186" y="37"/>
                    <a:pt x="189" y="30"/>
                    <a:pt x="192" y="24"/>
                  </a:cubicBezTo>
                  <a:cubicBezTo>
                    <a:pt x="165" y="36"/>
                    <a:pt x="139" y="19"/>
                    <a:pt x="112" y="15"/>
                  </a:cubicBezTo>
                  <a:cubicBezTo>
                    <a:pt x="84" y="15"/>
                    <a:pt x="56" y="38"/>
                    <a:pt x="28" y="23"/>
                  </a:cubicBezTo>
                  <a:close/>
                  <a:moveTo>
                    <a:pt x="56" y="48"/>
                  </a:moveTo>
                  <a:cubicBezTo>
                    <a:pt x="39" y="54"/>
                    <a:pt x="32" y="75"/>
                    <a:pt x="41" y="89"/>
                  </a:cubicBezTo>
                  <a:cubicBezTo>
                    <a:pt x="52" y="109"/>
                    <a:pt x="85" y="106"/>
                    <a:pt x="91" y="84"/>
                  </a:cubicBezTo>
                  <a:cubicBezTo>
                    <a:pt x="101" y="63"/>
                    <a:pt x="77" y="39"/>
                    <a:pt x="56" y="48"/>
                  </a:cubicBezTo>
                  <a:close/>
                  <a:moveTo>
                    <a:pt x="142" y="49"/>
                  </a:moveTo>
                  <a:cubicBezTo>
                    <a:pt x="125" y="56"/>
                    <a:pt x="120" y="81"/>
                    <a:pt x="133" y="94"/>
                  </a:cubicBezTo>
                  <a:cubicBezTo>
                    <a:pt x="147" y="110"/>
                    <a:pt x="177" y="102"/>
                    <a:pt x="180" y="81"/>
                  </a:cubicBezTo>
                  <a:cubicBezTo>
                    <a:pt x="187" y="59"/>
                    <a:pt x="162" y="39"/>
                    <a:pt x="142" y="49"/>
                  </a:cubicBezTo>
                  <a:close/>
                  <a:moveTo>
                    <a:pt x="92" y="107"/>
                  </a:moveTo>
                  <a:cubicBezTo>
                    <a:pt x="98" y="110"/>
                    <a:pt x="104" y="114"/>
                    <a:pt x="110" y="117"/>
                  </a:cubicBezTo>
                  <a:cubicBezTo>
                    <a:pt x="116" y="113"/>
                    <a:pt x="121" y="110"/>
                    <a:pt x="126" y="106"/>
                  </a:cubicBezTo>
                  <a:cubicBezTo>
                    <a:pt x="121" y="103"/>
                    <a:pt x="115" y="99"/>
                    <a:pt x="109" y="97"/>
                  </a:cubicBezTo>
                  <a:cubicBezTo>
                    <a:pt x="103" y="100"/>
                    <a:pt x="98" y="103"/>
                    <a:pt x="92" y="107"/>
                  </a:cubicBezTo>
                  <a:close/>
                  <a:moveTo>
                    <a:pt x="156" y="114"/>
                  </a:moveTo>
                  <a:cubicBezTo>
                    <a:pt x="138" y="114"/>
                    <a:pt x="119" y="122"/>
                    <a:pt x="110" y="139"/>
                  </a:cubicBezTo>
                  <a:cubicBezTo>
                    <a:pt x="101" y="127"/>
                    <a:pt x="89" y="119"/>
                    <a:pt x="75" y="115"/>
                  </a:cubicBezTo>
                  <a:cubicBezTo>
                    <a:pt x="57" y="118"/>
                    <a:pt x="41" y="109"/>
                    <a:pt x="28" y="97"/>
                  </a:cubicBezTo>
                  <a:cubicBezTo>
                    <a:pt x="29" y="105"/>
                    <a:pt x="31" y="112"/>
                    <a:pt x="39" y="116"/>
                  </a:cubicBezTo>
                  <a:cubicBezTo>
                    <a:pt x="63" y="133"/>
                    <a:pt x="64" y="166"/>
                    <a:pt x="65" y="192"/>
                  </a:cubicBezTo>
                  <a:cubicBezTo>
                    <a:pt x="64" y="201"/>
                    <a:pt x="73" y="207"/>
                    <a:pt x="77" y="213"/>
                  </a:cubicBezTo>
                  <a:cubicBezTo>
                    <a:pt x="90" y="211"/>
                    <a:pt x="101" y="215"/>
                    <a:pt x="110" y="224"/>
                  </a:cubicBezTo>
                  <a:cubicBezTo>
                    <a:pt x="120" y="208"/>
                    <a:pt x="148" y="219"/>
                    <a:pt x="152" y="197"/>
                  </a:cubicBezTo>
                  <a:cubicBezTo>
                    <a:pt x="155" y="166"/>
                    <a:pt x="156" y="125"/>
                    <a:pt x="189" y="110"/>
                  </a:cubicBezTo>
                  <a:cubicBezTo>
                    <a:pt x="189" y="106"/>
                    <a:pt x="190" y="99"/>
                    <a:pt x="190" y="96"/>
                  </a:cubicBezTo>
                  <a:cubicBezTo>
                    <a:pt x="180" y="105"/>
                    <a:pt x="170" y="115"/>
                    <a:pt x="156" y="114"/>
                  </a:cubicBezTo>
                  <a:close/>
                  <a:moveTo>
                    <a:pt x="19" y="159"/>
                  </a:moveTo>
                  <a:cubicBezTo>
                    <a:pt x="26" y="180"/>
                    <a:pt x="34" y="203"/>
                    <a:pt x="55" y="214"/>
                  </a:cubicBezTo>
                  <a:cubicBezTo>
                    <a:pt x="46" y="199"/>
                    <a:pt x="35" y="185"/>
                    <a:pt x="30" y="168"/>
                  </a:cubicBezTo>
                  <a:cubicBezTo>
                    <a:pt x="24" y="153"/>
                    <a:pt x="25" y="136"/>
                    <a:pt x="25" y="120"/>
                  </a:cubicBezTo>
                  <a:cubicBezTo>
                    <a:pt x="10" y="129"/>
                    <a:pt x="16" y="147"/>
                    <a:pt x="19" y="159"/>
                  </a:cubicBezTo>
                  <a:close/>
                  <a:moveTo>
                    <a:pt x="174" y="142"/>
                  </a:moveTo>
                  <a:cubicBezTo>
                    <a:pt x="165" y="166"/>
                    <a:pt x="164" y="192"/>
                    <a:pt x="168" y="217"/>
                  </a:cubicBezTo>
                  <a:cubicBezTo>
                    <a:pt x="179" y="201"/>
                    <a:pt x="172" y="180"/>
                    <a:pt x="176" y="163"/>
                  </a:cubicBezTo>
                  <a:cubicBezTo>
                    <a:pt x="178" y="146"/>
                    <a:pt x="187" y="133"/>
                    <a:pt x="197" y="121"/>
                  </a:cubicBezTo>
                  <a:cubicBezTo>
                    <a:pt x="187" y="125"/>
                    <a:pt x="178" y="131"/>
                    <a:pt x="174" y="142"/>
                  </a:cubicBezTo>
                  <a:close/>
                  <a:moveTo>
                    <a:pt x="81" y="226"/>
                  </a:moveTo>
                  <a:cubicBezTo>
                    <a:pt x="79" y="229"/>
                    <a:pt x="77" y="234"/>
                    <a:pt x="76" y="237"/>
                  </a:cubicBezTo>
                  <a:cubicBezTo>
                    <a:pt x="80" y="239"/>
                    <a:pt x="84" y="242"/>
                    <a:pt x="89" y="244"/>
                  </a:cubicBezTo>
                  <a:cubicBezTo>
                    <a:pt x="93" y="241"/>
                    <a:pt x="102" y="237"/>
                    <a:pt x="97" y="231"/>
                  </a:cubicBezTo>
                  <a:cubicBezTo>
                    <a:pt x="95" y="224"/>
                    <a:pt x="86" y="228"/>
                    <a:pt x="81" y="226"/>
                  </a:cubicBezTo>
                  <a:close/>
                  <a:moveTo>
                    <a:pt x="118" y="231"/>
                  </a:moveTo>
                  <a:cubicBezTo>
                    <a:pt x="122" y="236"/>
                    <a:pt x="125" y="244"/>
                    <a:pt x="132" y="244"/>
                  </a:cubicBezTo>
                  <a:cubicBezTo>
                    <a:pt x="136" y="242"/>
                    <a:pt x="146" y="237"/>
                    <a:pt x="141" y="231"/>
                  </a:cubicBezTo>
                  <a:cubicBezTo>
                    <a:pt x="136" y="221"/>
                    <a:pt x="125" y="228"/>
                    <a:pt x="118" y="231"/>
                  </a:cubicBezTo>
                  <a:close/>
                  <a:moveTo>
                    <a:pt x="62" y="57"/>
                  </a:moveTo>
                  <a:cubicBezTo>
                    <a:pt x="63" y="63"/>
                    <a:pt x="64" y="68"/>
                    <a:pt x="65" y="73"/>
                  </a:cubicBezTo>
                  <a:cubicBezTo>
                    <a:pt x="60" y="73"/>
                    <a:pt x="52" y="73"/>
                    <a:pt x="48" y="72"/>
                  </a:cubicBezTo>
                  <a:cubicBezTo>
                    <a:pt x="51" y="77"/>
                    <a:pt x="53" y="83"/>
                    <a:pt x="57" y="87"/>
                  </a:cubicBezTo>
                  <a:cubicBezTo>
                    <a:pt x="68" y="94"/>
                    <a:pt x="84" y="84"/>
                    <a:pt x="79" y="71"/>
                  </a:cubicBezTo>
                  <a:cubicBezTo>
                    <a:pt x="80" y="62"/>
                    <a:pt x="68" y="61"/>
                    <a:pt x="62" y="57"/>
                  </a:cubicBezTo>
                  <a:close/>
                  <a:moveTo>
                    <a:pt x="153" y="57"/>
                  </a:moveTo>
                  <a:cubicBezTo>
                    <a:pt x="152" y="61"/>
                    <a:pt x="152" y="69"/>
                    <a:pt x="152" y="73"/>
                  </a:cubicBezTo>
                  <a:cubicBezTo>
                    <a:pt x="148" y="73"/>
                    <a:pt x="139" y="73"/>
                    <a:pt x="135" y="73"/>
                  </a:cubicBezTo>
                  <a:cubicBezTo>
                    <a:pt x="140" y="79"/>
                    <a:pt x="143" y="88"/>
                    <a:pt x="152" y="90"/>
                  </a:cubicBezTo>
                  <a:cubicBezTo>
                    <a:pt x="162" y="91"/>
                    <a:pt x="170" y="80"/>
                    <a:pt x="167" y="70"/>
                  </a:cubicBezTo>
                  <a:cubicBezTo>
                    <a:pt x="166" y="63"/>
                    <a:pt x="158" y="61"/>
                    <a:pt x="153" y="57"/>
                  </a:cubicBezTo>
                  <a:close/>
                  <a:moveTo>
                    <a:pt x="94" y="160"/>
                  </a:moveTo>
                  <a:cubicBezTo>
                    <a:pt x="87" y="166"/>
                    <a:pt x="98" y="179"/>
                    <a:pt x="104" y="171"/>
                  </a:cubicBezTo>
                  <a:cubicBezTo>
                    <a:pt x="111" y="164"/>
                    <a:pt x="101" y="154"/>
                    <a:pt x="94" y="160"/>
                  </a:cubicBezTo>
                  <a:close/>
                  <a:moveTo>
                    <a:pt x="116" y="161"/>
                  </a:moveTo>
                  <a:cubicBezTo>
                    <a:pt x="107" y="166"/>
                    <a:pt x="119" y="179"/>
                    <a:pt x="124" y="170"/>
                  </a:cubicBezTo>
                  <a:cubicBezTo>
                    <a:pt x="131" y="165"/>
                    <a:pt x="120" y="153"/>
                    <a:pt x="116" y="161"/>
                  </a:cubicBezTo>
                  <a:close/>
                  <a:moveTo>
                    <a:pt x="76" y="162"/>
                  </a:moveTo>
                  <a:cubicBezTo>
                    <a:pt x="68" y="165"/>
                    <a:pt x="71" y="179"/>
                    <a:pt x="80" y="177"/>
                  </a:cubicBezTo>
                  <a:cubicBezTo>
                    <a:pt x="90" y="175"/>
                    <a:pt x="86" y="159"/>
                    <a:pt x="76" y="162"/>
                  </a:cubicBezTo>
                  <a:close/>
                  <a:moveTo>
                    <a:pt x="135" y="166"/>
                  </a:moveTo>
                  <a:cubicBezTo>
                    <a:pt x="129" y="171"/>
                    <a:pt x="139" y="181"/>
                    <a:pt x="144" y="174"/>
                  </a:cubicBezTo>
                  <a:cubicBezTo>
                    <a:pt x="153" y="169"/>
                    <a:pt x="140" y="157"/>
                    <a:pt x="135" y="166"/>
                  </a:cubicBezTo>
                  <a:close/>
                  <a:moveTo>
                    <a:pt x="89" y="179"/>
                  </a:moveTo>
                  <a:cubicBezTo>
                    <a:pt x="80" y="176"/>
                    <a:pt x="76" y="191"/>
                    <a:pt x="85" y="193"/>
                  </a:cubicBezTo>
                  <a:cubicBezTo>
                    <a:pt x="95" y="196"/>
                    <a:pt x="99" y="181"/>
                    <a:pt x="89" y="179"/>
                  </a:cubicBezTo>
                  <a:close/>
                  <a:moveTo>
                    <a:pt x="104" y="178"/>
                  </a:moveTo>
                  <a:cubicBezTo>
                    <a:pt x="97" y="185"/>
                    <a:pt x="109" y="195"/>
                    <a:pt x="115" y="189"/>
                  </a:cubicBezTo>
                  <a:cubicBezTo>
                    <a:pt x="122" y="182"/>
                    <a:pt x="110" y="171"/>
                    <a:pt x="104" y="178"/>
                  </a:cubicBezTo>
                  <a:close/>
                  <a:moveTo>
                    <a:pt x="129" y="179"/>
                  </a:moveTo>
                  <a:cubicBezTo>
                    <a:pt x="121" y="181"/>
                    <a:pt x="124" y="195"/>
                    <a:pt x="133" y="192"/>
                  </a:cubicBezTo>
                  <a:cubicBezTo>
                    <a:pt x="142" y="191"/>
                    <a:pt x="137" y="176"/>
                    <a:pt x="129" y="179"/>
                  </a:cubicBezTo>
                  <a:close/>
                  <a:moveTo>
                    <a:pt x="99" y="194"/>
                  </a:moveTo>
                  <a:cubicBezTo>
                    <a:pt x="90" y="191"/>
                    <a:pt x="87" y="206"/>
                    <a:pt x="95" y="208"/>
                  </a:cubicBezTo>
                  <a:cubicBezTo>
                    <a:pt x="105" y="212"/>
                    <a:pt x="109" y="195"/>
                    <a:pt x="99" y="194"/>
                  </a:cubicBezTo>
                  <a:close/>
                  <a:moveTo>
                    <a:pt x="118" y="194"/>
                  </a:moveTo>
                  <a:cubicBezTo>
                    <a:pt x="109" y="196"/>
                    <a:pt x="114" y="210"/>
                    <a:pt x="123" y="208"/>
                  </a:cubicBezTo>
                  <a:cubicBezTo>
                    <a:pt x="133" y="206"/>
                    <a:pt x="127" y="191"/>
                    <a:pt x="118" y="194"/>
                  </a:cubicBezTo>
                  <a:close/>
                </a:path>
              </a:pathLst>
            </a:custGeom>
            <a:solidFill>
              <a:srgbClr val="3D383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微软雅黑" panose="020B0503020204020204" charset="-122"/>
                <a:cs typeface="+mn-cs"/>
              </a:endParaRPr>
            </a:p>
          </p:txBody>
        </p:sp>
      </p:grpSp>
    </p:spTree>
  </p:cSld>
  <p:clrMapOvr>
    <a:masterClrMapping/>
  </p:clrMapOvr>
  <p:transition spd="slow">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16"/>
          <p:cNvSpPr/>
          <p:nvPr/>
        </p:nvSpPr>
        <p:spPr>
          <a:xfrm>
            <a:off x="0" y="3976688"/>
            <a:ext cx="12192000" cy="1416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id-ID" altLang="zh-CN">
              <a:solidFill>
                <a:srgbClr val="FFFFFF"/>
              </a:solidFill>
              <a:latin typeface="Calibri" panose="020F0502020204030204" charset="0"/>
            </a:endParaRPr>
          </a:p>
        </p:txBody>
      </p:sp>
      <p:pic>
        <p:nvPicPr>
          <p:cNvPr id="32771" name="PA_组合 2"/>
          <p:cNvPicPr/>
          <p:nvPr>
            <p:custDataLst>
              <p:tags r:id="rId1"/>
            </p:custDataLst>
          </p:nvPr>
        </p:nvPicPr>
        <p:blipFill>
          <a:blip r:embed="rId2"/>
          <a:stretch>
            <a:fillRect/>
          </a:stretch>
        </p:blipFill>
        <p:spPr>
          <a:xfrm>
            <a:off x="877888" y="2316163"/>
            <a:ext cx="3230562" cy="3951287"/>
          </a:xfrm>
          <a:prstGeom prst="rect">
            <a:avLst/>
          </a:prstGeom>
          <a:noFill/>
          <a:ln>
            <a:miter lim="800000"/>
            <a:headEnd/>
            <a:tailEnd/>
          </a:ln>
        </p:spPr>
      </p:pic>
      <p:grpSp>
        <p:nvGrpSpPr>
          <p:cNvPr id="32772" name="组合 1"/>
          <p:cNvGrpSpPr/>
          <p:nvPr/>
        </p:nvGrpSpPr>
        <p:grpSpPr>
          <a:xfrm>
            <a:off x="4465638" y="1285875"/>
            <a:ext cx="4105275" cy="1511300"/>
            <a:chOff x="2896644" y="1094315"/>
            <a:chExt cx="4105275" cy="4105275"/>
          </a:xfrm>
        </p:grpSpPr>
        <p:sp>
          <p:nvSpPr>
            <p:cNvPr id="32783" name="PA_矩形 5"/>
            <p:cNvSpPr/>
            <p:nvPr>
              <p:custDataLst>
                <p:tags r:id="rId3"/>
              </p:custDataLst>
            </p:nvPr>
          </p:nvSpPr>
          <p:spPr>
            <a:xfrm>
              <a:off x="2896644" y="1094315"/>
              <a:ext cx="4105275" cy="4105275"/>
            </a:xfrm>
            <a:prstGeom prst="rect">
              <a:avLst/>
            </a:prstGeom>
            <a:solidFill>
              <a:schemeClr val="bg1"/>
            </a:solidFill>
            <a:ln w="76200">
              <a:solidFill>
                <a:srgbClr val="E53238"/>
              </a:solidFill>
            </a:ln>
            <a:effectLst>
              <a:outerShdw blurRad="508000" dist="190500" dir="5400000" algn="ctr" rotWithShape="0">
                <a:schemeClr val="tx2">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defTabSz="912495"/>
              <a:endParaRPr lang="zh-CN" altLang="en-US">
                <a:solidFill>
                  <a:srgbClr val="FFC000"/>
                </a:solidFill>
              </a:endParaRPr>
            </a:p>
          </p:txBody>
        </p:sp>
        <p:sp>
          <p:nvSpPr>
            <p:cNvPr id="32784" name="PA_文本框 6"/>
            <p:cNvSpPr/>
            <p:nvPr>
              <p:custDataLst>
                <p:tags r:id="rId4"/>
              </p:custDataLst>
            </p:nvPr>
          </p:nvSpPr>
          <p:spPr>
            <a:xfrm>
              <a:off x="3944379" y="1539155"/>
              <a:ext cx="184731" cy="830997"/>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endParaRPr lang="zh-CN" altLang="en-US" sz="4800" b="1">
                <a:solidFill>
                  <a:srgbClr val="D75846"/>
                </a:solidFill>
                <a:latin typeface="微软雅黑" panose="020B0503020204020204" charset="-122"/>
                <a:ea typeface="微软雅黑" panose="020B0503020204020204" charset="-122"/>
              </a:endParaRPr>
            </a:p>
          </p:txBody>
        </p:sp>
        <p:sp>
          <p:nvSpPr>
            <p:cNvPr id="32785" name="PA_文本框 7"/>
            <p:cNvSpPr/>
            <p:nvPr>
              <p:custDataLst>
                <p:tags r:id="rId5"/>
              </p:custDataLst>
            </p:nvPr>
          </p:nvSpPr>
          <p:spPr>
            <a:xfrm>
              <a:off x="3203970" y="1950635"/>
              <a:ext cx="3416320" cy="1081196"/>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gn="ctr"/>
              <a:r>
                <a:rPr lang="zh-CN" altLang="en-US" sz="3600" b="1">
                  <a:solidFill>
                    <a:srgbClr val="002060"/>
                  </a:solidFill>
                  <a:latin typeface="微软雅黑" panose="020B0503020204020204" charset="-122"/>
                  <a:ea typeface="微软雅黑" panose="020B0503020204020204" charset="-122"/>
                </a:rPr>
                <a:t>第一、概念解读</a:t>
              </a:r>
              <a:endParaRPr lang="zh-CN" altLang="en-US" sz="3600" b="1">
                <a:solidFill>
                  <a:srgbClr val="002060"/>
                </a:solidFill>
                <a:latin typeface="微软雅黑" panose="020B0503020204020204" charset="-122"/>
                <a:ea typeface="微软雅黑" panose="020B0503020204020204" charset="-122"/>
              </a:endParaRPr>
            </a:p>
          </p:txBody>
        </p:sp>
      </p:grpSp>
      <p:grpSp>
        <p:nvGrpSpPr>
          <p:cNvPr id="32773" name="组合 3"/>
          <p:cNvGrpSpPr/>
          <p:nvPr/>
        </p:nvGrpSpPr>
        <p:grpSpPr>
          <a:xfrm>
            <a:off x="10385425" y="180975"/>
            <a:ext cx="1503363" cy="1716088"/>
            <a:chOff x="6735" y="2417"/>
            <a:chExt cx="5730" cy="6864"/>
          </a:xfrm>
        </p:grpSpPr>
        <p:sp>
          <p:nvSpPr>
            <p:cNvPr id="32775" name="Teardrop 35"/>
            <p:cNvSpPr/>
            <p:nvPr/>
          </p:nvSpPr>
          <p:spPr>
            <a:xfrm rot="8100000">
              <a:off x="7758" y="5302"/>
              <a:ext cx="3683" cy="3683"/>
            </a:xfrm>
            <a:prstGeom prst="teardrop">
              <a:avLst>
                <a:gd name="adj" fmla="val 112833"/>
              </a:avLst>
            </a:prstGeom>
            <a:solidFill>
              <a:srgbClr val="E532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2776" name="组合 2"/>
            <p:cNvGrpSpPr/>
            <p:nvPr/>
          </p:nvGrpSpPr>
          <p:grpSpPr>
            <a:xfrm>
              <a:off x="6735" y="2417"/>
              <a:ext cx="5730" cy="6865"/>
              <a:chOff x="6735" y="2417"/>
              <a:chExt cx="5730" cy="6865"/>
            </a:xfrm>
          </p:grpSpPr>
          <p:sp>
            <p:nvSpPr>
              <p:cNvPr id="32777" name="Teardrop 6"/>
              <p:cNvSpPr/>
              <p:nvPr/>
            </p:nvSpPr>
            <p:spPr>
              <a:xfrm rot="8100000">
                <a:off x="6735" y="2417"/>
                <a:ext cx="5731" cy="5731"/>
              </a:xfrm>
              <a:prstGeom prst="teardrop">
                <a:avLst>
                  <a:gd name="adj" fmla="val 112833"/>
                </a:avLst>
              </a:prstGeom>
              <a:solidFill>
                <a:srgbClr val="E532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778" name="Teardrop 36"/>
              <p:cNvSpPr/>
              <p:nvPr/>
            </p:nvSpPr>
            <p:spPr>
              <a:xfrm rot="8100000">
                <a:off x="8169" y="6420"/>
                <a:ext cx="2863" cy="2863"/>
              </a:xfrm>
              <a:prstGeom prst="teardrop">
                <a:avLst>
                  <a:gd name="adj" fmla="val 112833"/>
                </a:avLst>
              </a:prstGeom>
              <a:solidFill>
                <a:srgbClr val="E532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779" name="Freeform 69"/>
              <p:cNvSpPr/>
              <p:nvPr/>
            </p:nvSpPr>
            <p:spPr bwMode="auto">
              <a:xfrm>
                <a:off x="9287" y="2593"/>
                <a:ext cx="627" cy="1177"/>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2780" name="Freeform 23"/>
              <p:cNvSpPr>
                <a:spLocks noEditPoints="1"/>
              </p:cNvSpPr>
              <p:nvPr/>
            </p:nvSpPr>
            <p:spPr bwMode="auto">
              <a:xfrm>
                <a:off x="9184" y="5473"/>
                <a:ext cx="832" cy="787"/>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2781" name="Freeform 144"/>
              <p:cNvSpPr>
                <a:spLocks noEditPoints="1"/>
              </p:cNvSpPr>
              <p:nvPr/>
            </p:nvSpPr>
            <p:spPr bwMode="auto">
              <a:xfrm>
                <a:off x="9067" y="4332"/>
                <a:ext cx="949" cy="823"/>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2782" name="Freeform 56"/>
              <p:cNvSpPr>
                <a:spLocks noEditPoints="1"/>
              </p:cNvSpPr>
              <p:nvPr/>
            </p:nvSpPr>
            <p:spPr bwMode="auto">
              <a:xfrm>
                <a:off x="9147" y="7489"/>
                <a:ext cx="959" cy="9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grpSp>
      </p:grpSp>
      <p:sp>
        <p:nvSpPr>
          <p:cNvPr id="32774" name="矩形 67"/>
          <p:cNvSpPr/>
          <p:nvPr/>
        </p:nvSpPr>
        <p:spPr>
          <a:xfrm>
            <a:off x="9371855" y="4250224"/>
            <a:ext cx="2646878"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rPr>
              <a:t>初中核心素养</a:t>
            </a:r>
            <a:endParaRPr kumimoji="0" lang="zh-CN" altLang="en-US" sz="3200" b="1" i="0" u="none" strike="noStrike" kern="1200" cap="none" spc="0" normalizeH="0" baseline="0" noProof="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left)">
                                      <p:cBhvr>
                                        <p:cTn id="7" dur="500"/>
                                        <p:tgtEl>
                                          <p:spTgt spid="3277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wipe(down)">
                                      <p:cBhvr>
                                        <p:cTn id="11" dur="500"/>
                                        <p:tgtEl>
                                          <p:spTgt spid="32771"/>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32772"/>
                                        </p:tgtEl>
                                        <p:attrNameLst>
                                          <p:attrName>style.visibility</p:attrName>
                                        </p:attrNameLst>
                                      </p:cBhvr>
                                      <p:to>
                                        <p:strVal val="visible"/>
                                      </p:to>
                                    </p:set>
                                    <p:anim calcmode="lin" valueType="num">
                                      <p:cBhvr>
                                        <p:cTn id="15" dur="1000" fill="hold"/>
                                        <p:tgtEl>
                                          <p:spTgt spid="32772"/>
                                        </p:tgtEl>
                                        <p:attrNameLst>
                                          <p:attrName>ppt_w</p:attrName>
                                        </p:attrNameLst>
                                      </p:cBhvr>
                                      <p:tavLst>
                                        <p:tav tm="0">
                                          <p:val>
                                            <p:fltVal val="0"/>
                                          </p:val>
                                        </p:tav>
                                        <p:tav tm="100000">
                                          <p:val>
                                            <p:strVal val="#ppt_w"/>
                                          </p:val>
                                        </p:tav>
                                      </p:tavLst>
                                    </p:anim>
                                    <p:anim calcmode="lin" valueType="num">
                                      <p:cBhvr>
                                        <p:cTn id="16" dur="1000" fill="hold"/>
                                        <p:tgtEl>
                                          <p:spTgt spid="32772"/>
                                        </p:tgtEl>
                                        <p:attrNameLst>
                                          <p:attrName>ppt_h</p:attrName>
                                        </p:attrNameLst>
                                      </p:cBhvr>
                                      <p:tavLst>
                                        <p:tav tm="0">
                                          <p:val>
                                            <p:fltVal val="0"/>
                                          </p:val>
                                        </p:tav>
                                        <p:tav tm="100000">
                                          <p:val>
                                            <p:strVal val="#ppt_h"/>
                                          </p:val>
                                        </p:tav>
                                      </p:tavLst>
                                    </p:anim>
                                    <p:anim calcmode="lin" valueType="num">
                                      <p:cBhvr>
                                        <p:cTn id="17" dur="1000" fill="hold"/>
                                        <p:tgtEl>
                                          <p:spTgt spid="32772"/>
                                        </p:tgtEl>
                                        <p:attrNameLst>
                                          <p:attrName>style.rotation</p:attrName>
                                        </p:attrNameLst>
                                      </p:cBhvr>
                                      <p:tavLst>
                                        <p:tav tm="0">
                                          <p:val>
                                            <p:fltVal val="90"/>
                                          </p:val>
                                        </p:tav>
                                        <p:tav tm="100000">
                                          <p:val>
                                            <p:fltVal val="0"/>
                                          </p:val>
                                        </p:tav>
                                      </p:tavLst>
                                    </p:anim>
                                    <p:animEffect transition="in" filter="fade">
                                      <p:cBhvr>
                                        <p:cTn id="18" dur="1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椭圆 13"/>
          <p:cNvSpPr/>
          <p:nvPr/>
        </p:nvSpPr>
        <p:spPr>
          <a:xfrm>
            <a:off x="3316288" y="1160463"/>
            <a:ext cx="4586287" cy="3970337"/>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3795" name="椭圆 2"/>
          <p:cNvSpPr/>
          <p:nvPr/>
        </p:nvSpPr>
        <p:spPr>
          <a:xfrm>
            <a:off x="5022850" y="831850"/>
            <a:ext cx="1050925" cy="10382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r>
              <a:rPr lang="zh-CN" altLang="en-US" sz="1800" b="1" spc="0">
                <a:solidFill>
                  <a:srgbClr val="FFFFFF"/>
                </a:solidFill>
              </a:rPr>
              <a:t>唯物史观</a:t>
            </a:r>
            <a:endParaRPr lang="zh-CN" altLang="en-US" b="1">
              <a:solidFill>
                <a:srgbClr val="FFFFFF"/>
              </a:solidFill>
            </a:endParaRPr>
          </a:p>
        </p:txBody>
      </p:sp>
      <p:sp>
        <p:nvSpPr>
          <p:cNvPr id="33796" name="椭圆 3"/>
          <p:cNvSpPr/>
          <p:nvPr/>
        </p:nvSpPr>
        <p:spPr>
          <a:xfrm>
            <a:off x="3005138" y="2268538"/>
            <a:ext cx="1047750" cy="1036637"/>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r>
              <a:rPr lang="zh-CN" altLang="en-US" sz="1800" b="1" spc="0">
                <a:solidFill>
                  <a:srgbClr val="FFFFFF"/>
                </a:solidFill>
              </a:rPr>
              <a:t>史料实证</a:t>
            </a:r>
            <a:endParaRPr lang="zh-CN" altLang="en-US" b="1">
              <a:solidFill>
                <a:srgbClr val="FFFFFF"/>
              </a:solidFill>
            </a:endParaRPr>
          </a:p>
        </p:txBody>
      </p:sp>
      <p:sp>
        <p:nvSpPr>
          <p:cNvPr id="33797" name="椭圆 4"/>
          <p:cNvSpPr/>
          <p:nvPr/>
        </p:nvSpPr>
        <p:spPr>
          <a:xfrm>
            <a:off x="7261225" y="2308225"/>
            <a:ext cx="1066800" cy="10382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r>
              <a:rPr lang="zh-CN" altLang="en-US" sz="1800" b="1" spc="0">
                <a:solidFill>
                  <a:srgbClr val="FFFFFF"/>
                </a:solidFill>
              </a:rPr>
              <a:t>历史解释</a:t>
            </a:r>
            <a:endParaRPr lang="zh-CN" altLang="en-US" b="1">
              <a:solidFill>
                <a:srgbClr val="FFFFFF"/>
              </a:solidFill>
            </a:endParaRPr>
          </a:p>
        </p:txBody>
      </p:sp>
      <p:sp>
        <p:nvSpPr>
          <p:cNvPr id="33798" name="椭圆 5"/>
          <p:cNvSpPr/>
          <p:nvPr/>
        </p:nvSpPr>
        <p:spPr>
          <a:xfrm>
            <a:off x="3836988" y="4219575"/>
            <a:ext cx="1062037" cy="103663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r>
              <a:rPr lang="zh-CN" altLang="en-US" sz="1800" b="1" spc="0">
                <a:solidFill>
                  <a:srgbClr val="FFFFFF"/>
                </a:solidFill>
              </a:rPr>
              <a:t>时空观念</a:t>
            </a:r>
            <a:endParaRPr lang="zh-CN" altLang="en-US" b="1">
              <a:solidFill>
                <a:srgbClr val="FFFFFF"/>
              </a:solidFill>
            </a:endParaRPr>
          </a:p>
        </p:txBody>
      </p:sp>
      <p:sp>
        <p:nvSpPr>
          <p:cNvPr id="33799" name="椭圆 6"/>
          <p:cNvSpPr/>
          <p:nvPr/>
        </p:nvSpPr>
        <p:spPr>
          <a:xfrm>
            <a:off x="6211888" y="4219575"/>
            <a:ext cx="1035050" cy="1036638"/>
          </a:xfrm>
          <a:prstGeom prst="ellipse">
            <a:avLst/>
          </a:prstGeom>
          <a:solidFill>
            <a:srgbClr val="EF21B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r>
              <a:rPr lang="zh-CN" altLang="en-US" sz="1800" b="1" spc="0">
                <a:solidFill>
                  <a:srgbClr val="FFFFFF"/>
                </a:solidFill>
              </a:rPr>
              <a:t>家国情怀</a:t>
            </a:r>
            <a:endParaRPr lang="zh-CN" altLang="en-US" b="1">
              <a:solidFill>
                <a:srgbClr val="FFFFFF"/>
              </a:solidFill>
            </a:endParaRPr>
          </a:p>
        </p:txBody>
      </p:sp>
      <p:sp>
        <p:nvSpPr>
          <p:cNvPr id="33800" name="TextBox 7"/>
          <p:cNvSpPr/>
          <p:nvPr/>
        </p:nvSpPr>
        <p:spPr>
          <a:xfrm>
            <a:off x="6127750" y="436563"/>
            <a:ext cx="1433513" cy="646112"/>
          </a:xfrm>
          <a:prstGeom prst="rect">
            <a:avLst/>
          </a:prstGeom>
          <a:noFill/>
          <a:ln>
            <a:solidFill>
              <a:schemeClr val="tx1"/>
            </a:solidFill>
            <a:prstDash val="sysDash"/>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a:solidFill>
                  <a:srgbClr val="000000"/>
                </a:solidFill>
                <a:latin typeface="楷体" panose="02010609060101010101" pitchFamily="49" charset="-122"/>
                <a:ea typeface="楷体" panose="02010609060101010101" pitchFamily="49" charset="-122"/>
              </a:rPr>
              <a:t>历史学系的理论指引</a:t>
            </a:r>
            <a:endParaRPr lang="zh-CN" altLang="en-US">
              <a:solidFill>
                <a:srgbClr val="000000"/>
              </a:solidFill>
              <a:latin typeface="楷体" panose="02010609060101010101" pitchFamily="49" charset="-122"/>
              <a:ea typeface="楷体" panose="02010609060101010101" pitchFamily="49" charset="-122"/>
            </a:endParaRPr>
          </a:p>
        </p:txBody>
      </p:sp>
      <p:sp>
        <p:nvSpPr>
          <p:cNvPr id="33801" name="矩形 9"/>
          <p:cNvSpPr/>
          <p:nvPr/>
        </p:nvSpPr>
        <p:spPr>
          <a:xfrm>
            <a:off x="1104900" y="1304925"/>
            <a:ext cx="2306638" cy="1200150"/>
          </a:xfrm>
          <a:prstGeom prst="rect">
            <a:avLst/>
          </a:prstGeom>
          <a:noFill/>
          <a:ln>
            <a:solidFill>
              <a:schemeClr val="tx1"/>
            </a:solidFill>
            <a:prstDash val="sysDash"/>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a:latin typeface="楷体" panose="02010609060101010101" pitchFamily="49" charset="-122"/>
                <a:ea typeface="楷体" panose="02010609060101010101" pitchFamily="49" charset="-122"/>
              </a:rPr>
              <a:t>史料实证是历史学习的必备技能，是其他素养得以达成的必要途径</a:t>
            </a:r>
            <a:endParaRPr lang="zh-CN" altLang="en-US">
              <a:latin typeface="楷体" panose="02010609060101010101" pitchFamily="49" charset="-122"/>
              <a:ea typeface="楷体" panose="02010609060101010101" pitchFamily="49" charset="-122"/>
            </a:endParaRPr>
          </a:p>
        </p:txBody>
      </p:sp>
      <p:sp>
        <p:nvSpPr>
          <p:cNvPr id="33802" name="矩形 10"/>
          <p:cNvSpPr/>
          <p:nvPr/>
        </p:nvSpPr>
        <p:spPr>
          <a:xfrm>
            <a:off x="8378825" y="2225675"/>
            <a:ext cx="2579688" cy="1200150"/>
          </a:xfrm>
          <a:prstGeom prst="rect">
            <a:avLst/>
          </a:prstGeom>
          <a:noFill/>
          <a:ln>
            <a:solidFill>
              <a:schemeClr val="tx1"/>
            </a:solidFill>
            <a:prstDash val="sysDash"/>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a:solidFill>
                  <a:srgbClr val="000000"/>
                </a:solidFill>
                <a:latin typeface="楷体" panose="02010609060101010101" pitchFamily="49" charset="-122"/>
                <a:ea typeface="楷体" panose="02010609060101010101" pitchFamily="49" charset="-122"/>
              </a:rPr>
              <a:t>历史解释是对历史思维与表达能力培养的基本要求，是其他素养得以达成的集中体现</a:t>
            </a:r>
            <a:r>
              <a:rPr lang="en-US" altLang="zh-CN">
                <a:solidFill>
                  <a:srgbClr val="000000"/>
                </a:solidFill>
                <a:latin typeface="楷体" panose="02010609060101010101" pitchFamily="49" charset="-122"/>
                <a:ea typeface="楷体" panose="02010609060101010101" pitchFamily="49" charset="-122"/>
              </a:rPr>
              <a:t>;</a:t>
            </a:r>
            <a:endParaRPr lang="zh-CN" altLang="en-US">
              <a:latin typeface="楷体" panose="02010609060101010101" pitchFamily="49" charset="-122"/>
              <a:ea typeface="楷体" panose="02010609060101010101" pitchFamily="49" charset="-122"/>
            </a:endParaRPr>
          </a:p>
        </p:txBody>
      </p:sp>
      <p:sp>
        <p:nvSpPr>
          <p:cNvPr id="33803" name="矩形 11"/>
          <p:cNvSpPr/>
          <p:nvPr/>
        </p:nvSpPr>
        <p:spPr>
          <a:xfrm>
            <a:off x="6386513" y="5326063"/>
            <a:ext cx="3048000" cy="923925"/>
          </a:xfrm>
          <a:prstGeom prst="rect">
            <a:avLst/>
          </a:prstGeom>
          <a:noFill/>
          <a:ln>
            <a:solidFill>
              <a:schemeClr val="tx1"/>
            </a:solidFill>
            <a:prstDash val="sysDash"/>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a:solidFill>
                  <a:srgbClr val="000000"/>
                </a:solidFill>
                <a:latin typeface="楷体" panose="02010609060101010101" pitchFamily="49" charset="-122"/>
                <a:ea typeface="楷体" panose="02010609060101010101" pitchFamily="49" charset="-122"/>
              </a:rPr>
              <a:t>家国情怀体现了历史学习的价值追求，是其他素养得以达成的情感基础和理想目标。</a:t>
            </a:r>
            <a:endParaRPr lang="zh-CN" altLang="en-US">
              <a:solidFill>
                <a:srgbClr val="000000"/>
              </a:solidFill>
              <a:latin typeface="楷体" panose="02010609060101010101" pitchFamily="49" charset="-122"/>
              <a:ea typeface="楷体" panose="02010609060101010101" pitchFamily="49" charset="-122"/>
            </a:endParaRPr>
          </a:p>
        </p:txBody>
      </p:sp>
      <p:sp>
        <p:nvSpPr>
          <p:cNvPr id="33804" name="矩形 12"/>
          <p:cNvSpPr/>
          <p:nvPr/>
        </p:nvSpPr>
        <p:spPr>
          <a:xfrm>
            <a:off x="1255713" y="4586288"/>
            <a:ext cx="2197100" cy="922337"/>
          </a:xfrm>
          <a:prstGeom prst="rect">
            <a:avLst/>
          </a:prstGeom>
          <a:noFill/>
          <a:ln>
            <a:solidFill>
              <a:schemeClr val="tx1"/>
            </a:solidFill>
            <a:prstDash val="sysDash"/>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a:latin typeface="楷体" panose="02010609060101010101" pitchFamily="49" charset="-122"/>
                <a:ea typeface="楷体" panose="02010609060101010101" pitchFamily="49" charset="-122"/>
              </a:rPr>
              <a:t>历史学科本质的体现；是其它素养得以达成基础条件</a:t>
            </a:r>
            <a:endParaRPr lang="zh-CN" altLang="en-US">
              <a:latin typeface="楷体" panose="02010609060101010101" pitchFamily="49" charset="-122"/>
              <a:ea typeface="楷体" panose="02010609060101010101" pitchFamily="49" charset="-122"/>
            </a:endParaRPr>
          </a:p>
        </p:txBody>
      </p:sp>
      <p:sp>
        <p:nvSpPr>
          <p:cNvPr id="33805" name="矩形 14"/>
          <p:cNvSpPr/>
          <p:nvPr/>
        </p:nvSpPr>
        <p:spPr>
          <a:xfrm>
            <a:off x="297355" y="232013"/>
            <a:ext cx="3935693" cy="584775"/>
          </a:xfrm>
          <a:prstGeom prst="rect">
            <a:avLst/>
          </a:prstGeom>
          <a:noFill/>
        </p:spPr>
        <p:txBody>
          <a:bodyPr wrap="none" lIns="91440" tIns="45720" rIns="91440" bIns="45720">
            <a:spAutoFit/>
            <a:scene3d>
              <a:camera prst="orthographicFront"/>
              <a:lightRig rig="soft" dir="tl"/>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mn-cs"/>
              </a:rPr>
              <a:t>素养五个方面的联系</a:t>
            </a:r>
            <a:endParaRPr kumimoji="0" lang="zh-CN" altLang="en-US" sz="3200" b="1" i="0" u="none" strike="noStrike" kern="1200" cap="none" spc="50" normalizeH="0" baseline="0" noProof="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mn-cs"/>
            </a:endParaRPr>
          </a:p>
        </p:txBody>
      </p:sp>
      <p:sp>
        <p:nvSpPr>
          <p:cNvPr id="33806" name="矩形 15"/>
          <p:cNvSpPr/>
          <p:nvPr/>
        </p:nvSpPr>
        <p:spPr>
          <a:xfrm>
            <a:off x="5047566" y="2366833"/>
            <a:ext cx="1223412" cy="1323439"/>
          </a:xfrm>
          <a:prstGeom prst="rect">
            <a:avLst/>
          </a:prstGeom>
          <a:solidFill>
            <a:srgbClr val="00B0F0"/>
          </a:solidFill>
        </p:spPr>
        <p:txBody>
          <a:bodyPr wrap="none" lIns="91440" tIns="45720" rIns="91440" bIns="45720">
            <a:spAutoFit/>
            <a:scene3d>
              <a:camera prst="orthographicFront"/>
              <a:lightRig rig="soft" dir="tl"/>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50" normalizeH="0" baseline="0" noProof="0" smtClean="0">
                <a:ln w="11430"/>
                <a:solidFill>
                  <a:schemeClr val="bg1"/>
                </a:solidFill>
                <a:effectLst>
                  <a:outerShdw blurRad="76200" dist="50800" dir="5400000" algn="tl" rotWithShape="0">
                    <a:srgbClr val="000000">
                      <a:alpha val="65000"/>
                    </a:srgbClr>
                  </a:outerShdw>
                </a:effectLst>
                <a:uLnTx/>
                <a:uFillTx/>
                <a:latin typeface="+mn-lt"/>
                <a:ea typeface="+mn-ea"/>
                <a:cs typeface="+mn-cs"/>
              </a:rPr>
              <a:t>核心</a:t>
            </a:r>
            <a:endParaRPr kumimoji="0" lang="en-US" altLang="zh-CN" sz="4000" b="1" i="0" u="none" strike="noStrike" kern="1200" cap="none" spc="50" normalizeH="0" baseline="0" noProof="0" smtClean="0">
              <a:ln w="11430"/>
              <a:solidFill>
                <a:schemeClr val="bg1"/>
              </a:solidFill>
              <a:effectLst>
                <a:outerShdw blurRad="76200" dist="50800" dir="5400000" algn="tl" rotWithShape="0">
                  <a:srgbClr val="000000">
                    <a:alpha val="65000"/>
                  </a:srgbClr>
                </a:outerShdw>
              </a:effectLst>
              <a:uLnTx/>
              <a:uFillTx/>
              <a:latin typeface="+mn-lt"/>
              <a:ea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50" normalizeH="0" baseline="0" noProof="0" smtClean="0">
                <a:ln w="11430"/>
                <a:solidFill>
                  <a:schemeClr val="bg1"/>
                </a:solidFill>
                <a:effectLst>
                  <a:outerShdw blurRad="76200" dist="50800" dir="5400000" algn="tl" rotWithShape="0">
                    <a:srgbClr val="000000">
                      <a:alpha val="65000"/>
                    </a:srgbClr>
                  </a:outerShdw>
                </a:effectLst>
                <a:uLnTx/>
                <a:uFillTx/>
                <a:latin typeface="+mn-lt"/>
                <a:ea typeface="+mn-ea"/>
                <a:cs typeface="+mn-cs"/>
              </a:rPr>
              <a:t>素养</a:t>
            </a:r>
            <a:endParaRPr kumimoji="0" lang="zh-CN" altLang="en-US" sz="4000" b="1" i="0" u="none" strike="noStrike" kern="1200" cap="none" spc="50" normalizeH="0" baseline="0" noProof="0">
              <a:ln w="11430"/>
              <a:solidFill>
                <a:schemeClr val="bg1"/>
              </a:solidFill>
              <a:effectLst>
                <a:outerShdw blurRad="76200" dist="50800" dir="5400000" algn="tl" rotWithShape="0">
                  <a:srgbClr val="000000">
                    <a:alpha val="65000"/>
                  </a:srgbClr>
                </a:outerShdw>
              </a:effectLst>
              <a:uLnTx/>
              <a:uFillTx/>
              <a:latin typeface="+mn-lt"/>
              <a:ea typeface="+mn-ea"/>
              <a:cs typeface="+mn-cs"/>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4819"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4820"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4821"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defTabSz="1374775"/>
            <a:fld id="{C834E27E-8404-4514-8AC3-573CF95CC30E}" type="slidenum">
              <a:rPr lang="en-US" altLang="zh-CN" sz="1300" b="1">
                <a:solidFill>
                  <a:srgbClr val="5C5C5C"/>
                </a:solidFill>
                <a:latin typeface="Arial" panose="020B0604020202020204"/>
              </a:rPr>
            </a:fld>
            <a:endParaRPr lang="en-US" altLang="zh-CN" sz="1300" b="1">
              <a:solidFill>
                <a:srgbClr val="5C5C5C"/>
              </a:solidFill>
              <a:latin typeface="Arial" panose="020B0604020202020204"/>
            </a:endParaRPr>
          </a:p>
        </p:txBody>
      </p:sp>
      <p:pic>
        <p:nvPicPr>
          <p:cNvPr id="34822"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34823"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39A6D7"/>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4824" name="矩形 44"/>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4825" name="矩形 45"/>
          <p:cNvSpPr/>
          <p:nvPr/>
        </p:nvSpPr>
        <p:spPr>
          <a:xfrm>
            <a:off x="7535863" y="371475"/>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4826" name="矩形 47"/>
          <p:cNvSpPr/>
          <p:nvPr/>
        </p:nvSpPr>
        <p:spPr>
          <a:xfrm>
            <a:off x="273050" y="1112838"/>
            <a:ext cx="6318250" cy="50784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nSpc>
                <a:spcPct val="150000"/>
              </a:lnSpc>
            </a:pPr>
            <a:r>
              <a:rPr lang="zh-CN" altLang="en-US" sz="2400">
                <a:latin typeface="楷体" panose="02010609060101010101" pitchFamily="49" charset="-122"/>
                <a:ea typeface="楷体" panose="02010609060101010101" pitchFamily="49" charset="-122"/>
              </a:rPr>
              <a:t>概念：家国情怀是学习和探究历史应具有的</a:t>
            </a:r>
            <a:r>
              <a:rPr lang="zh-CN" altLang="en-US" sz="2400" b="1">
                <a:solidFill>
                  <a:srgbClr val="FF0000"/>
                </a:solidFill>
                <a:latin typeface="楷体" panose="02010609060101010101" pitchFamily="49" charset="-122"/>
                <a:ea typeface="楷体" panose="02010609060101010101" pitchFamily="49" charset="-122"/>
              </a:rPr>
              <a:t>人文追求</a:t>
            </a:r>
            <a:r>
              <a:rPr lang="zh-CN" altLang="en-US" sz="2400">
                <a:latin typeface="楷体" panose="02010609060101010101" pitchFamily="49" charset="-122"/>
                <a:ea typeface="楷体" panose="02010609060101010101" pitchFamily="49" charset="-122"/>
              </a:rPr>
              <a:t>与</a:t>
            </a:r>
            <a:r>
              <a:rPr lang="zh-CN" altLang="en-US" sz="2400" b="1">
                <a:solidFill>
                  <a:srgbClr val="FF0000"/>
                </a:solidFill>
                <a:latin typeface="楷体" panose="02010609060101010101" pitchFamily="49" charset="-122"/>
                <a:ea typeface="楷体" panose="02010609060101010101" pitchFamily="49" charset="-122"/>
              </a:rPr>
              <a:t>社会责任</a:t>
            </a:r>
            <a:r>
              <a:rPr lang="zh-CN" altLang="en-US" sz="2400">
                <a:latin typeface="楷体" panose="02010609060101010101" pitchFamily="49" charset="-122"/>
                <a:ea typeface="楷体" panose="02010609060101010101" pitchFamily="49" charset="-122"/>
              </a:rPr>
              <a:t>。</a:t>
            </a:r>
            <a:endParaRPr lang="en-US" altLang="zh-CN" sz="2400">
              <a:latin typeface="楷体" panose="02010609060101010101" pitchFamily="49" charset="-122"/>
              <a:ea typeface="楷体" panose="02010609060101010101" pitchFamily="49" charset="-122"/>
            </a:endParaRPr>
          </a:p>
          <a:p>
            <a:pPr marL="0" lvl="0" indent="0">
              <a:lnSpc>
                <a:spcPct val="150000"/>
              </a:lnSpc>
            </a:pPr>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1</a:t>
            </a:r>
            <a:r>
              <a:rPr lang="zh-CN" altLang="en-US" sz="2400">
                <a:latin typeface="楷体" panose="02010609060101010101" pitchFamily="49" charset="-122"/>
                <a:ea typeface="楷体" panose="02010609060101010101" pitchFamily="49" charset="-122"/>
              </a:rPr>
              <a:t>）学习和探究历史应充满人文情怀并关注现实问题，</a:t>
            </a:r>
            <a:r>
              <a:rPr lang="zh-CN" altLang="en-US" sz="2400" b="1">
                <a:solidFill>
                  <a:srgbClr val="FF0000"/>
                </a:solidFill>
                <a:latin typeface="楷体" panose="02010609060101010101" pitchFamily="49" charset="-122"/>
                <a:ea typeface="楷体" panose="02010609060101010101" pitchFamily="49" charset="-122"/>
              </a:rPr>
              <a:t>热爱家乡，热爱祖国，放眼世界</a:t>
            </a:r>
            <a:r>
              <a:rPr lang="zh-CN" altLang="en-US" sz="2400">
                <a:latin typeface="楷体" panose="02010609060101010101" pitchFamily="49" charset="-122"/>
                <a:ea typeface="楷体" panose="02010609060101010101" pitchFamily="49" charset="-122"/>
              </a:rPr>
              <a:t>，以服务于国家富强、中华民族伟大复兴和人类命运共同体的构建。</a:t>
            </a:r>
            <a:endParaRPr lang="en-US" altLang="zh-CN" sz="2400">
              <a:latin typeface="楷体" panose="02010609060101010101" pitchFamily="49" charset="-122"/>
              <a:ea typeface="楷体" panose="02010609060101010101" pitchFamily="49" charset="-122"/>
            </a:endParaRPr>
          </a:p>
          <a:p>
            <a:pPr marL="0" lvl="0" indent="0">
              <a:lnSpc>
                <a:spcPct val="150000"/>
              </a:lnSpc>
            </a:pPr>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2</a:t>
            </a:r>
            <a:r>
              <a:rPr lang="zh-CN" altLang="en-US" sz="2400">
                <a:latin typeface="楷体" panose="02010609060101010101" pitchFamily="49" charset="-122"/>
                <a:ea typeface="楷体" panose="02010609060101010101" pitchFamily="49" charset="-122"/>
              </a:rPr>
              <a:t>）在义务教育阶段，要求学生形成对家乡、国家和中华民族的认同，具有国际视野，有理想、有担当。</a:t>
            </a:r>
            <a:endParaRPr lang="zh-CN" altLang="en-US" sz="2400" b="1">
              <a:solidFill>
                <a:srgbClr val="FF0000"/>
              </a:solidFill>
              <a:latin typeface="楷体" panose="02010609060101010101" pitchFamily="49" charset="-122"/>
              <a:ea typeface="楷体" panose="02010609060101010101" pitchFamily="49" charset="-122"/>
            </a:endParaRPr>
          </a:p>
        </p:txBody>
      </p:sp>
      <p:sp>
        <p:nvSpPr>
          <p:cNvPr id="34827" name="TextBox 49"/>
          <p:cNvSpPr/>
          <p:nvPr/>
        </p:nvSpPr>
        <p:spPr>
          <a:xfrm>
            <a:off x="5637213" y="190500"/>
            <a:ext cx="1951037" cy="5238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sz="2800" b="1">
                <a:solidFill>
                  <a:srgbClr val="FF0000"/>
                </a:solidFill>
              </a:rPr>
              <a:t>概念解读</a:t>
            </a:r>
            <a:endParaRPr lang="zh-CN" altLang="en-US" sz="2800" b="1">
              <a:solidFill>
                <a:srgbClr val="FF0000"/>
              </a:solidFill>
            </a:endParaRPr>
          </a:p>
        </p:txBody>
      </p:sp>
      <p:pic>
        <p:nvPicPr>
          <p:cNvPr id="34828" name="Picture 2"/>
          <p:cNvPicPr>
            <a:picLocks noChangeAspect="1"/>
          </p:cNvPicPr>
          <p:nvPr/>
        </p:nvPicPr>
        <p:blipFill>
          <a:blip r:embed="rId2">
            <a:lum contrast="20000"/>
          </a:blip>
          <a:stretch>
            <a:fillRect/>
          </a:stretch>
        </p:blipFill>
        <p:spPr>
          <a:xfrm>
            <a:off x="6996113" y="814388"/>
            <a:ext cx="4314825" cy="2962275"/>
          </a:xfrm>
          <a:prstGeom prst="rect">
            <a:avLst/>
          </a:prstGeom>
          <a:noFill/>
          <a:ln>
            <a:noFill/>
            <a:miter lim="800000"/>
            <a:headEnd/>
            <a:tailEnd/>
          </a:ln>
        </p:spPr>
      </p:pic>
      <p:pic>
        <p:nvPicPr>
          <p:cNvPr id="34829" name="Picture 3"/>
          <p:cNvPicPr>
            <a:picLocks noChangeAspect="1"/>
          </p:cNvPicPr>
          <p:nvPr/>
        </p:nvPicPr>
        <p:blipFill>
          <a:blip r:embed="rId3">
            <a:lum bright="10000" contrast="30000"/>
          </a:blip>
          <a:stretch>
            <a:fillRect/>
          </a:stretch>
        </p:blipFill>
        <p:spPr>
          <a:xfrm>
            <a:off x="7089775" y="4014788"/>
            <a:ext cx="4210050" cy="2633662"/>
          </a:xfrm>
          <a:prstGeom prst="rect">
            <a:avLst/>
          </a:prstGeom>
          <a:noFill/>
          <a:ln>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fltVal val="0"/>
                                          </p:val>
                                        </p:tav>
                                        <p:tav tm="100000">
                                          <p:val>
                                            <p:strVal val="#ppt_h"/>
                                          </p:val>
                                        </p:tav>
                                      </p:tavLst>
                                    </p:anim>
                                    <p:animEffect transition="in" filter="fade">
                                      <p:cBhvr>
                                        <p:cTn id="9" dur="500"/>
                                        <p:tgtEl>
                                          <p:spTgt spid="348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4819"/>
                                        </p:tgtEl>
                                        <p:attrNameLst>
                                          <p:attrName>style.visibility</p:attrName>
                                        </p:attrNameLst>
                                      </p:cBhvr>
                                      <p:to>
                                        <p:strVal val="visible"/>
                                      </p:to>
                                    </p:set>
                                    <p:anim calcmode="lin" valueType="num">
                                      <p:cBhvr>
                                        <p:cTn id="13" dur="500" fill="hold"/>
                                        <p:tgtEl>
                                          <p:spTgt spid="34819"/>
                                        </p:tgtEl>
                                        <p:attrNameLst>
                                          <p:attrName>ppt_w</p:attrName>
                                        </p:attrNameLst>
                                      </p:cBhvr>
                                      <p:tavLst>
                                        <p:tav tm="0">
                                          <p:val>
                                            <p:fltVal val="0"/>
                                          </p:val>
                                        </p:tav>
                                        <p:tav tm="100000">
                                          <p:val>
                                            <p:strVal val="#ppt_w"/>
                                          </p:val>
                                        </p:tav>
                                      </p:tavLst>
                                    </p:anim>
                                    <p:anim calcmode="lin" valueType="num">
                                      <p:cBhvr>
                                        <p:cTn id="14" dur="500" fill="hold"/>
                                        <p:tgtEl>
                                          <p:spTgt spid="34819"/>
                                        </p:tgtEl>
                                        <p:attrNameLst>
                                          <p:attrName>ppt_h</p:attrName>
                                        </p:attrNameLst>
                                      </p:cBhvr>
                                      <p:tavLst>
                                        <p:tav tm="0">
                                          <p:val>
                                            <p:fltVal val="0"/>
                                          </p:val>
                                        </p:tav>
                                        <p:tav tm="100000">
                                          <p:val>
                                            <p:strVal val="#ppt_h"/>
                                          </p:val>
                                        </p:tav>
                                      </p:tavLst>
                                    </p:anim>
                                    <p:animEffect transition="in" filter="fade">
                                      <p:cBhvr>
                                        <p:cTn id="15" dur="500"/>
                                        <p:tgtEl>
                                          <p:spTgt spid="3481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p:cTn id="19" dur="500" fill="hold"/>
                                        <p:tgtEl>
                                          <p:spTgt spid="34820"/>
                                        </p:tgtEl>
                                        <p:attrNameLst>
                                          <p:attrName>ppt_w</p:attrName>
                                        </p:attrNameLst>
                                      </p:cBhvr>
                                      <p:tavLst>
                                        <p:tav tm="0">
                                          <p:val>
                                            <p:fltVal val="0"/>
                                          </p:val>
                                        </p:tav>
                                        <p:tav tm="100000">
                                          <p:val>
                                            <p:strVal val="#ppt_w"/>
                                          </p:val>
                                        </p:tav>
                                      </p:tavLst>
                                    </p:anim>
                                    <p:anim calcmode="lin" valueType="num">
                                      <p:cBhvr>
                                        <p:cTn id="20" dur="500" fill="hold"/>
                                        <p:tgtEl>
                                          <p:spTgt spid="34820"/>
                                        </p:tgtEl>
                                        <p:attrNameLst>
                                          <p:attrName>ppt_h</p:attrName>
                                        </p:attrNameLst>
                                      </p:cBhvr>
                                      <p:tavLst>
                                        <p:tav tm="0">
                                          <p:val>
                                            <p:fltVal val="0"/>
                                          </p:val>
                                        </p:tav>
                                        <p:tav tm="100000">
                                          <p:val>
                                            <p:strVal val="#ppt_h"/>
                                          </p:val>
                                        </p:tav>
                                      </p:tavLst>
                                    </p:anim>
                                    <p:animEffect transition="in" filter="fade">
                                      <p:cBhvr>
                                        <p:cTn id="21" dur="500"/>
                                        <p:tgtEl>
                                          <p:spTgt spid="34820"/>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34822"/>
                                        </p:tgtEl>
                                        <p:attrNameLst>
                                          <p:attrName>style.visibility</p:attrName>
                                        </p:attrNameLst>
                                      </p:cBhvr>
                                      <p:to>
                                        <p:strVal val="visible"/>
                                      </p:to>
                                    </p:set>
                                    <p:anim calcmode="lin" valueType="num">
                                      <p:cBhvr>
                                        <p:cTn id="25" dur="500" fill="hold"/>
                                        <p:tgtEl>
                                          <p:spTgt spid="34822"/>
                                        </p:tgtEl>
                                        <p:attrNameLst>
                                          <p:attrName>ppt_w</p:attrName>
                                        </p:attrNameLst>
                                      </p:cBhvr>
                                      <p:tavLst>
                                        <p:tav tm="0">
                                          <p:val>
                                            <p:fltVal val="0"/>
                                          </p:val>
                                        </p:tav>
                                        <p:tav tm="100000">
                                          <p:val>
                                            <p:strVal val="#ppt_w"/>
                                          </p:val>
                                        </p:tav>
                                      </p:tavLst>
                                    </p:anim>
                                    <p:anim calcmode="lin" valueType="num">
                                      <p:cBhvr>
                                        <p:cTn id="26" dur="500" fill="hold"/>
                                        <p:tgtEl>
                                          <p:spTgt spid="34822"/>
                                        </p:tgtEl>
                                        <p:attrNameLst>
                                          <p:attrName>ppt_h</p:attrName>
                                        </p:attrNameLst>
                                      </p:cBhvr>
                                      <p:tavLst>
                                        <p:tav tm="0">
                                          <p:val>
                                            <p:fltVal val="0"/>
                                          </p:val>
                                        </p:tav>
                                        <p:tav tm="100000">
                                          <p:val>
                                            <p:strVal val="#ppt_h"/>
                                          </p:val>
                                        </p:tav>
                                      </p:tavLst>
                                    </p:anim>
                                    <p:anim calcmode="lin" valueType="num">
                                      <p:cBhvr>
                                        <p:cTn id="27" dur="500" fill="hold"/>
                                        <p:tgtEl>
                                          <p:spTgt spid="34822"/>
                                        </p:tgtEl>
                                        <p:attrNameLst>
                                          <p:attrName>style.rotation</p:attrName>
                                        </p:attrNameLst>
                                      </p:cBhvr>
                                      <p:tavLst>
                                        <p:tav tm="0">
                                          <p:val>
                                            <p:fltVal val="360"/>
                                          </p:val>
                                        </p:tav>
                                        <p:tav tm="100000">
                                          <p:val>
                                            <p:fltVal val="0"/>
                                          </p:val>
                                        </p:tav>
                                      </p:tavLst>
                                    </p:anim>
                                    <p:animEffect transition="in" filter="fade">
                                      <p:cBhvr>
                                        <p:cTn id="28" dur="500"/>
                                        <p:tgtEl>
                                          <p:spTgt spid="34822"/>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4823"/>
                                        </p:tgtEl>
                                        <p:attrNameLst>
                                          <p:attrName>style.visibility</p:attrName>
                                        </p:attrNameLst>
                                      </p:cBhvr>
                                      <p:to>
                                        <p:strVal val="visible"/>
                                      </p:to>
                                    </p:set>
                                    <p:anim calcmode="lin" valueType="num">
                                      <p:cBhvr>
                                        <p:cTn id="32" dur="500" fill="hold"/>
                                        <p:tgtEl>
                                          <p:spTgt spid="34823"/>
                                        </p:tgtEl>
                                        <p:attrNameLst>
                                          <p:attrName>ppt_w</p:attrName>
                                        </p:attrNameLst>
                                      </p:cBhvr>
                                      <p:tavLst>
                                        <p:tav tm="0">
                                          <p:val>
                                            <p:fltVal val="0"/>
                                          </p:val>
                                        </p:tav>
                                        <p:tav tm="100000">
                                          <p:val>
                                            <p:strVal val="#ppt_w"/>
                                          </p:val>
                                        </p:tav>
                                      </p:tavLst>
                                    </p:anim>
                                    <p:anim calcmode="lin" valueType="num">
                                      <p:cBhvr>
                                        <p:cTn id="33" dur="500" fill="hold"/>
                                        <p:tgtEl>
                                          <p:spTgt spid="34823"/>
                                        </p:tgtEl>
                                        <p:attrNameLst>
                                          <p:attrName>ppt_h</p:attrName>
                                        </p:attrNameLst>
                                      </p:cBhvr>
                                      <p:tavLst>
                                        <p:tav tm="0">
                                          <p:val>
                                            <p:fltVal val="0"/>
                                          </p:val>
                                        </p:tav>
                                        <p:tav tm="100000">
                                          <p:val>
                                            <p:strVal val="#ppt_h"/>
                                          </p:val>
                                        </p:tav>
                                      </p:tavLst>
                                    </p:anim>
                                    <p:animEffect transition="in" filter="fade">
                                      <p:cBhvr>
                                        <p:cTn id="34"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5843"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5844"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5845"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5846"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defTabSz="1374775"/>
            <a:fld id="{C38E4353-1EF1-4D89-B62B-2E6DE28C3C49}" type="slidenum">
              <a:rPr lang="en-US" altLang="zh-CN" sz="1300" b="1">
                <a:solidFill>
                  <a:srgbClr val="5C5C5C"/>
                </a:solidFill>
                <a:latin typeface="Arial" panose="020B0604020202020204"/>
              </a:rPr>
            </a:fld>
            <a:endParaRPr lang="en-US" altLang="zh-CN" sz="1300" b="1">
              <a:solidFill>
                <a:srgbClr val="5C5C5C"/>
              </a:solidFill>
              <a:latin typeface="Arial" panose="020B0604020202020204"/>
            </a:endParaRPr>
          </a:p>
        </p:txBody>
      </p:sp>
      <p:pic>
        <p:nvPicPr>
          <p:cNvPr id="35847"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35848"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5849" name="矩形 11"/>
          <p:cNvSpPr/>
          <p:nvPr/>
        </p:nvSpPr>
        <p:spPr>
          <a:xfrm>
            <a:off x="1065213" y="1104900"/>
            <a:ext cx="10385425" cy="461645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nSpc>
                <a:spcPct val="150000"/>
              </a:lnSpc>
            </a:pPr>
            <a:r>
              <a:rPr lang="zh-CN" altLang="en-US" sz="2800" b="1">
                <a:solidFill>
                  <a:srgbClr val="FF0000"/>
                </a:solidFill>
                <a:latin typeface="微软雅黑" panose="020B0503020204020204" charset="-122"/>
                <a:ea typeface="微软雅黑" panose="020B0503020204020204" charset="-122"/>
              </a:rPr>
              <a:t>形成对国家和中华民族的认同，具有国际视野，有理想、有担当</a:t>
            </a:r>
            <a:endParaRPr lang="en-US" altLang="zh-CN" sz="2800" b="1">
              <a:solidFill>
                <a:srgbClr val="FF0000"/>
              </a:solidFill>
              <a:latin typeface="微软雅黑" panose="020B0503020204020204" charset="-122"/>
              <a:ea typeface="微软雅黑" panose="020B0503020204020204" charset="-122"/>
            </a:endParaRPr>
          </a:p>
          <a:p>
            <a:pPr marL="0" lvl="0" indent="0">
              <a:lnSpc>
                <a:spcPct val="150000"/>
              </a:lnSpc>
            </a:pPr>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1</a:t>
            </a:r>
            <a:r>
              <a:rPr lang="zh-CN" altLang="en-US" sz="2400">
                <a:latin typeface="楷体" panose="02010609060101010101" pitchFamily="49" charset="-122"/>
                <a:ea typeface="楷体" panose="02010609060101010101" pitchFamily="49" charset="-122"/>
              </a:rPr>
              <a:t>）能够从历史的角度认识中国国情，认识中华民族多元一体的历史发展趋势，增强热爱家乡、热爱祖国的情感，</a:t>
            </a:r>
            <a:r>
              <a:rPr lang="zh-CN" altLang="en-US" sz="2400" b="1">
                <a:solidFill>
                  <a:srgbClr val="FF0000"/>
                </a:solidFill>
                <a:latin typeface="楷体" panose="02010609060101010101" pitchFamily="49" charset="-122"/>
                <a:ea typeface="楷体" panose="02010609060101010101" pitchFamily="49" charset="-122"/>
              </a:rPr>
              <a:t>铸牢中华民族共同体意识</a:t>
            </a:r>
            <a:r>
              <a:rPr lang="en-US" altLang="zh-CN" sz="2400">
                <a:latin typeface="楷体" panose="02010609060101010101" pitchFamily="49" charset="-122"/>
                <a:ea typeface="楷体" panose="02010609060101010101" pitchFamily="49" charset="-122"/>
              </a:rPr>
              <a:t>;</a:t>
            </a:r>
            <a:endParaRPr lang="en-US" altLang="zh-CN" sz="2400">
              <a:latin typeface="楷体" panose="02010609060101010101" pitchFamily="49" charset="-122"/>
              <a:ea typeface="楷体" panose="02010609060101010101" pitchFamily="49" charset="-122"/>
            </a:endParaRPr>
          </a:p>
          <a:p>
            <a:pPr marL="0" lvl="0" indent="0">
              <a:lnSpc>
                <a:spcPct val="150000"/>
              </a:lnSpc>
            </a:pPr>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2</a:t>
            </a:r>
            <a:r>
              <a:rPr lang="zh-CN" altLang="en-US" sz="2400">
                <a:latin typeface="楷体" panose="02010609060101010101" pitchFamily="49" charset="-122"/>
                <a:ea typeface="楷体" panose="02010609060101010101" pitchFamily="49" charset="-122"/>
              </a:rPr>
              <a:t>）了解并认同社会主义先进文化、革命文化、中华优秀传统文化，认识中华文明的历史价值和现实意义，</a:t>
            </a:r>
            <a:r>
              <a:rPr lang="zh-CN" altLang="en-US" sz="2400" b="1">
                <a:solidFill>
                  <a:srgbClr val="FF0000"/>
                </a:solidFill>
                <a:latin typeface="楷体" panose="02010609060101010101" pitchFamily="49" charset="-122"/>
                <a:ea typeface="楷体" panose="02010609060101010101" pitchFamily="49" charset="-122"/>
              </a:rPr>
              <a:t>增强民族自尊心、自信心和自豪感</a:t>
            </a:r>
            <a:r>
              <a:rPr lang="en-US" altLang="zh-CN" sz="2400">
                <a:latin typeface="楷体" panose="02010609060101010101" pitchFamily="49" charset="-122"/>
                <a:ea typeface="楷体" panose="02010609060101010101" pitchFamily="49" charset="-122"/>
              </a:rPr>
              <a:t>;</a:t>
            </a:r>
            <a:endParaRPr lang="en-US" altLang="zh-CN" sz="2400">
              <a:latin typeface="楷体" panose="02010609060101010101" pitchFamily="49" charset="-122"/>
              <a:ea typeface="楷体" panose="02010609060101010101" pitchFamily="49" charset="-122"/>
            </a:endParaRPr>
          </a:p>
          <a:p>
            <a:pPr marL="0" lvl="0" indent="0">
              <a:lnSpc>
                <a:spcPct val="150000"/>
              </a:lnSpc>
            </a:pPr>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3</a:t>
            </a:r>
            <a:r>
              <a:rPr lang="zh-CN" altLang="en-US" sz="2400">
                <a:latin typeface="楷体" panose="02010609060101010101" pitchFamily="49" charset="-122"/>
                <a:ea typeface="楷体" panose="02010609060101010101" pitchFamily="49" charset="-122"/>
              </a:rPr>
              <a:t>）了解中国历史上的英雄人物，崇尚英雄气概，传承民族气节</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培育和践行社会主义核心价值观，把握习近平新时代中国特色社会主义思想的核心要义，树立中国特色社会主义</a:t>
            </a:r>
            <a:r>
              <a:rPr lang="zh-CN" altLang="en-US" sz="2400" b="1">
                <a:solidFill>
                  <a:srgbClr val="FF0000"/>
                </a:solidFill>
                <a:latin typeface="楷体" panose="02010609060101010101" pitchFamily="49" charset="-122"/>
                <a:ea typeface="楷体" panose="02010609060101010101" pitchFamily="49" charset="-122"/>
              </a:rPr>
              <a:t>道路自信、理论自信、制度自信、文化自信</a:t>
            </a:r>
            <a:r>
              <a:rPr lang="zh-CN" altLang="en-US" sz="2400">
                <a:latin typeface="楷体" panose="02010609060101010101" pitchFamily="49" charset="-122"/>
                <a:ea typeface="楷体" panose="02010609060101010101" pitchFamily="49" charset="-122"/>
              </a:rPr>
              <a:t>。</a:t>
            </a:r>
            <a:endParaRPr lang="zh-CN" altLang="en-US" sz="2400">
              <a:latin typeface="楷体" panose="02010609060101010101" pitchFamily="49" charset="-122"/>
              <a:ea typeface="楷体" panose="02010609060101010101" pitchFamily="49" charset="-122"/>
            </a:endParaRPr>
          </a:p>
        </p:txBody>
      </p:sp>
      <p:sp>
        <p:nvSpPr>
          <p:cNvPr id="35850" name="矩形 12"/>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5851" name="矩形 13"/>
          <p:cNvSpPr/>
          <p:nvPr/>
        </p:nvSpPr>
        <p:spPr>
          <a:xfrm>
            <a:off x="7535863" y="371475"/>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5852" name="TextBox 14"/>
          <p:cNvSpPr/>
          <p:nvPr/>
        </p:nvSpPr>
        <p:spPr>
          <a:xfrm>
            <a:off x="5637213" y="190500"/>
            <a:ext cx="1951037" cy="5238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sz="2800" b="1">
                <a:solidFill>
                  <a:srgbClr val="FF0000"/>
                </a:solidFill>
              </a:rPr>
              <a:t>目标要求</a:t>
            </a:r>
            <a:endParaRPr lang="zh-CN" altLang="en-US" sz="2800" b="1">
              <a:solidFill>
                <a:srgbClr val="FF000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animEffect transition="in" filter="fade">
                                      <p:cBhvr>
                                        <p:cTn id="9" dur="500"/>
                                        <p:tgtEl>
                                          <p:spTgt spid="3584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5844"/>
                                        </p:tgtEl>
                                        <p:attrNameLst>
                                          <p:attrName>style.visibility</p:attrName>
                                        </p:attrNameLst>
                                      </p:cBhvr>
                                      <p:to>
                                        <p:strVal val="visible"/>
                                      </p:to>
                                    </p:set>
                                    <p:anim calcmode="lin" valueType="num">
                                      <p:cBhvr>
                                        <p:cTn id="13" dur="500" fill="hold"/>
                                        <p:tgtEl>
                                          <p:spTgt spid="35844"/>
                                        </p:tgtEl>
                                        <p:attrNameLst>
                                          <p:attrName>ppt_w</p:attrName>
                                        </p:attrNameLst>
                                      </p:cBhvr>
                                      <p:tavLst>
                                        <p:tav tm="0">
                                          <p:val>
                                            <p:fltVal val="0"/>
                                          </p:val>
                                        </p:tav>
                                        <p:tav tm="100000">
                                          <p:val>
                                            <p:strVal val="#ppt_w"/>
                                          </p:val>
                                        </p:tav>
                                      </p:tavLst>
                                    </p:anim>
                                    <p:anim calcmode="lin" valueType="num">
                                      <p:cBhvr>
                                        <p:cTn id="14" dur="500" fill="hold"/>
                                        <p:tgtEl>
                                          <p:spTgt spid="35844"/>
                                        </p:tgtEl>
                                        <p:attrNameLst>
                                          <p:attrName>ppt_h</p:attrName>
                                        </p:attrNameLst>
                                      </p:cBhvr>
                                      <p:tavLst>
                                        <p:tav tm="0">
                                          <p:val>
                                            <p:fltVal val="0"/>
                                          </p:val>
                                        </p:tav>
                                        <p:tav tm="100000">
                                          <p:val>
                                            <p:strVal val="#ppt_h"/>
                                          </p:val>
                                        </p:tav>
                                      </p:tavLst>
                                    </p:anim>
                                    <p:animEffect transition="in" filter="fade">
                                      <p:cBhvr>
                                        <p:cTn id="15" dur="500"/>
                                        <p:tgtEl>
                                          <p:spTgt spid="3584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5845"/>
                                        </p:tgtEl>
                                        <p:attrNameLst>
                                          <p:attrName>style.visibility</p:attrName>
                                        </p:attrNameLst>
                                      </p:cBhvr>
                                      <p:to>
                                        <p:strVal val="visible"/>
                                      </p:to>
                                    </p:set>
                                    <p:anim calcmode="lin" valueType="num">
                                      <p:cBhvr>
                                        <p:cTn id="19" dur="500" fill="hold"/>
                                        <p:tgtEl>
                                          <p:spTgt spid="35845"/>
                                        </p:tgtEl>
                                        <p:attrNameLst>
                                          <p:attrName>ppt_w</p:attrName>
                                        </p:attrNameLst>
                                      </p:cBhvr>
                                      <p:tavLst>
                                        <p:tav tm="0">
                                          <p:val>
                                            <p:fltVal val="0"/>
                                          </p:val>
                                        </p:tav>
                                        <p:tav tm="100000">
                                          <p:val>
                                            <p:strVal val="#ppt_w"/>
                                          </p:val>
                                        </p:tav>
                                      </p:tavLst>
                                    </p:anim>
                                    <p:anim calcmode="lin" valueType="num">
                                      <p:cBhvr>
                                        <p:cTn id="20" dur="500" fill="hold"/>
                                        <p:tgtEl>
                                          <p:spTgt spid="35845"/>
                                        </p:tgtEl>
                                        <p:attrNameLst>
                                          <p:attrName>ppt_h</p:attrName>
                                        </p:attrNameLst>
                                      </p:cBhvr>
                                      <p:tavLst>
                                        <p:tav tm="0">
                                          <p:val>
                                            <p:fltVal val="0"/>
                                          </p:val>
                                        </p:tav>
                                        <p:tav tm="100000">
                                          <p:val>
                                            <p:strVal val="#ppt_h"/>
                                          </p:val>
                                        </p:tav>
                                      </p:tavLst>
                                    </p:anim>
                                    <p:animEffect transition="in" filter="fade">
                                      <p:cBhvr>
                                        <p:cTn id="21" dur="500"/>
                                        <p:tgtEl>
                                          <p:spTgt spid="3584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5842"/>
                                        </p:tgtEl>
                                        <p:attrNameLst>
                                          <p:attrName>style.visibility</p:attrName>
                                        </p:attrNameLst>
                                      </p:cBhvr>
                                      <p:to>
                                        <p:strVal val="visible"/>
                                      </p:to>
                                    </p:set>
                                    <p:anim calcmode="lin" valueType="num">
                                      <p:cBhvr>
                                        <p:cTn id="25" dur="500" fill="hold"/>
                                        <p:tgtEl>
                                          <p:spTgt spid="35842"/>
                                        </p:tgtEl>
                                        <p:attrNameLst>
                                          <p:attrName>ppt_w</p:attrName>
                                        </p:attrNameLst>
                                      </p:cBhvr>
                                      <p:tavLst>
                                        <p:tav tm="0">
                                          <p:val>
                                            <p:fltVal val="0"/>
                                          </p:val>
                                        </p:tav>
                                        <p:tav tm="100000">
                                          <p:val>
                                            <p:strVal val="#ppt_w"/>
                                          </p:val>
                                        </p:tav>
                                      </p:tavLst>
                                    </p:anim>
                                    <p:anim calcmode="lin" valueType="num">
                                      <p:cBhvr>
                                        <p:cTn id="26" dur="500" fill="hold"/>
                                        <p:tgtEl>
                                          <p:spTgt spid="35842"/>
                                        </p:tgtEl>
                                        <p:attrNameLst>
                                          <p:attrName>ppt_h</p:attrName>
                                        </p:attrNameLst>
                                      </p:cBhvr>
                                      <p:tavLst>
                                        <p:tav tm="0">
                                          <p:val>
                                            <p:fltVal val="0"/>
                                          </p:val>
                                        </p:tav>
                                        <p:tav tm="100000">
                                          <p:val>
                                            <p:strVal val="#ppt_h"/>
                                          </p:val>
                                        </p:tav>
                                      </p:tavLst>
                                    </p:anim>
                                    <p:animEffect transition="in" filter="fade">
                                      <p:cBhvr>
                                        <p:cTn id="27" dur="500"/>
                                        <p:tgtEl>
                                          <p:spTgt spid="35842"/>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35847"/>
                                        </p:tgtEl>
                                        <p:attrNameLst>
                                          <p:attrName>style.visibility</p:attrName>
                                        </p:attrNameLst>
                                      </p:cBhvr>
                                      <p:to>
                                        <p:strVal val="visible"/>
                                      </p:to>
                                    </p:set>
                                    <p:anim calcmode="lin" valueType="num">
                                      <p:cBhvr>
                                        <p:cTn id="31" dur="500" fill="hold"/>
                                        <p:tgtEl>
                                          <p:spTgt spid="35847"/>
                                        </p:tgtEl>
                                        <p:attrNameLst>
                                          <p:attrName>ppt_w</p:attrName>
                                        </p:attrNameLst>
                                      </p:cBhvr>
                                      <p:tavLst>
                                        <p:tav tm="0">
                                          <p:val>
                                            <p:fltVal val="0"/>
                                          </p:val>
                                        </p:tav>
                                        <p:tav tm="100000">
                                          <p:val>
                                            <p:strVal val="#ppt_w"/>
                                          </p:val>
                                        </p:tav>
                                      </p:tavLst>
                                    </p:anim>
                                    <p:anim calcmode="lin" valueType="num">
                                      <p:cBhvr>
                                        <p:cTn id="32" dur="500" fill="hold"/>
                                        <p:tgtEl>
                                          <p:spTgt spid="35847"/>
                                        </p:tgtEl>
                                        <p:attrNameLst>
                                          <p:attrName>ppt_h</p:attrName>
                                        </p:attrNameLst>
                                      </p:cBhvr>
                                      <p:tavLst>
                                        <p:tav tm="0">
                                          <p:val>
                                            <p:fltVal val="0"/>
                                          </p:val>
                                        </p:tav>
                                        <p:tav tm="100000">
                                          <p:val>
                                            <p:strVal val="#ppt_h"/>
                                          </p:val>
                                        </p:tav>
                                      </p:tavLst>
                                    </p:anim>
                                    <p:anim calcmode="lin" valueType="num">
                                      <p:cBhvr>
                                        <p:cTn id="33" dur="500" fill="hold"/>
                                        <p:tgtEl>
                                          <p:spTgt spid="35847"/>
                                        </p:tgtEl>
                                        <p:attrNameLst>
                                          <p:attrName>style.rotation</p:attrName>
                                        </p:attrNameLst>
                                      </p:cBhvr>
                                      <p:tavLst>
                                        <p:tav tm="0">
                                          <p:val>
                                            <p:fltVal val="360"/>
                                          </p:val>
                                        </p:tav>
                                        <p:tav tm="100000">
                                          <p:val>
                                            <p:fltVal val="0"/>
                                          </p:val>
                                        </p:tav>
                                      </p:tavLst>
                                    </p:anim>
                                    <p:animEffect transition="in" filter="fade">
                                      <p:cBhvr>
                                        <p:cTn id="34" dur="500"/>
                                        <p:tgtEl>
                                          <p:spTgt spid="35847"/>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5848"/>
                                        </p:tgtEl>
                                        <p:attrNameLst>
                                          <p:attrName>style.visibility</p:attrName>
                                        </p:attrNameLst>
                                      </p:cBhvr>
                                      <p:to>
                                        <p:strVal val="visible"/>
                                      </p:to>
                                    </p:set>
                                    <p:anim calcmode="lin" valueType="num">
                                      <p:cBhvr>
                                        <p:cTn id="38" dur="500" fill="hold"/>
                                        <p:tgtEl>
                                          <p:spTgt spid="35848"/>
                                        </p:tgtEl>
                                        <p:attrNameLst>
                                          <p:attrName>ppt_w</p:attrName>
                                        </p:attrNameLst>
                                      </p:cBhvr>
                                      <p:tavLst>
                                        <p:tav tm="0">
                                          <p:val>
                                            <p:fltVal val="0"/>
                                          </p:val>
                                        </p:tav>
                                        <p:tav tm="100000">
                                          <p:val>
                                            <p:strVal val="#ppt_w"/>
                                          </p:val>
                                        </p:tav>
                                      </p:tavLst>
                                    </p:anim>
                                    <p:anim calcmode="lin" valueType="num">
                                      <p:cBhvr>
                                        <p:cTn id="39" dur="500" fill="hold"/>
                                        <p:tgtEl>
                                          <p:spTgt spid="35848"/>
                                        </p:tgtEl>
                                        <p:attrNameLst>
                                          <p:attrName>ppt_h</p:attrName>
                                        </p:attrNameLst>
                                      </p:cBhvr>
                                      <p:tavLst>
                                        <p:tav tm="0">
                                          <p:val>
                                            <p:fltVal val="0"/>
                                          </p:val>
                                        </p:tav>
                                        <p:tav tm="100000">
                                          <p:val>
                                            <p:strVal val="#ppt_h"/>
                                          </p:val>
                                        </p:tav>
                                      </p:tavLst>
                                    </p:anim>
                                    <p:animEffect transition="in" filter="fade">
                                      <p:cBhvr>
                                        <p:cTn id="40"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16"/>
          <p:cNvSpPr/>
          <p:nvPr/>
        </p:nvSpPr>
        <p:spPr>
          <a:xfrm>
            <a:off x="0" y="3976688"/>
            <a:ext cx="12192000" cy="1416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id-ID" altLang="zh-CN">
              <a:solidFill>
                <a:srgbClr val="FFFFFF"/>
              </a:solidFill>
              <a:latin typeface="Calibri" panose="020F0502020204030204" charset="0"/>
            </a:endParaRPr>
          </a:p>
        </p:txBody>
      </p:sp>
      <p:pic>
        <p:nvPicPr>
          <p:cNvPr id="36867" name="PA_组合 2"/>
          <p:cNvPicPr/>
          <p:nvPr>
            <p:custDataLst>
              <p:tags r:id="rId1"/>
            </p:custDataLst>
          </p:nvPr>
        </p:nvPicPr>
        <p:blipFill>
          <a:blip r:embed="rId2"/>
          <a:stretch>
            <a:fillRect/>
          </a:stretch>
        </p:blipFill>
        <p:spPr>
          <a:xfrm>
            <a:off x="877888" y="2316163"/>
            <a:ext cx="3230562" cy="3951287"/>
          </a:xfrm>
          <a:prstGeom prst="rect">
            <a:avLst/>
          </a:prstGeom>
          <a:noFill/>
          <a:ln>
            <a:miter lim="800000"/>
            <a:headEnd/>
            <a:tailEnd/>
          </a:ln>
        </p:spPr>
      </p:pic>
      <p:grpSp>
        <p:nvGrpSpPr>
          <p:cNvPr id="36868" name="组合 1"/>
          <p:cNvGrpSpPr/>
          <p:nvPr/>
        </p:nvGrpSpPr>
        <p:grpSpPr>
          <a:xfrm>
            <a:off x="4465638" y="1285875"/>
            <a:ext cx="4364037" cy="1511300"/>
            <a:chOff x="2896644" y="1094315"/>
            <a:chExt cx="4105275" cy="4105275"/>
          </a:xfrm>
        </p:grpSpPr>
        <p:sp>
          <p:nvSpPr>
            <p:cNvPr id="36879" name="PA_矩形 5"/>
            <p:cNvSpPr/>
            <p:nvPr>
              <p:custDataLst>
                <p:tags r:id="rId3"/>
              </p:custDataLst>
            </p:nvPr>
          </p:nvSpPr>
          <p:spPr>
            <a:xfrm>
              <a:off x="2896644" y="1094315"/>
              <a:ext cx="4105275" cy="4105275"/>
            </a:xfrm>
            <a:prstGeom prst="rect">
              <a:avLst/>
            </a:prstGeom>
            <a:solidFill>
              <a:schemeClr val="bg1"/>
            </a:solidFill>
            <a:ln w="76200">
              <a:solidFill>
                <a:srgbClr val="E53238"/>
              </a:solidFill>
            </a:ln>
            <a:effectLst>
              <a:outerShdw blurRad="508000" dist="190500" dir="5400000" algn="ctr" rotWithShape="0">
                <a:schemeClr val="tx2">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defTabSz="912495"/>
              <a:endParaRPr lang="zh-CN" altLang="en-US">
                <a:solidFill>
                  <a:srgbClr val="FFC000"/>
                </a:solidFill>
              </a:endParaRPr>
            </a:p>
          </p:txBody>
        </p:sp>
        <p:sp>
          <p:nvSpPr>
            <p:cNvPr id="36880" name="PA_文本框 6"/>
            <p:cNvSpPr/>
            <p:nvPr>
              <p:custDataLst>
                <p:tags r:id="rId4"/>
              </p:custDataLst>
            </p:nvPr>
          </p:nvSpPr>
          <p:spPr>
            <a:xfrm>
              <a:off x="3944379" y="1539155"/>
              <a:ext cx="184731" cy="830997"/>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endParaRPr lang="zh-CN" altLang="en-US" sz="4800" b="1">
                <a:solidFill>
                  <a:srgbClr val="D75846"/>
                </a:solidFill>
                <a:latin typeface="微软雅黑" panose="020B0503020204020204" charset="-122"/>
                <a:ea typeface="微软雅黑" panose="020B0503020204020204" charset="-122"/>
              </a:endParaRPr>
            </a:p>
          </p:txBody>
        </p:sp>
        <p:sp>
          <p:nvSpPr>
            <p:cNvPr id="36881" name="PA_文本框 7"/>
            <p:cNvSpPr/>
            <p:nvPr>
              <p:custDataLst>
                <p:tags r:id="rId5"/>
              </p:custDataLst>
            </p:nvPr>
          </p:nvSpPr>
          <p:spPr>
            <a:xfrm>
              <a:off x="2973137" y="1950634"/>
              <a:ext cx="3877986" cy="1754400"/>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gn="ctr"/>
              <a:r>
                <a:rPr lang="zh-CN" altLang="en-US" sz="3600" b="1">
                  <a:solidFill>
                    <a:srgbClr val="002060"/>
                  </a:solidFill>
                  <a:latin typeface="微软雅黑" panose="020B0503020204020204" charset="-122"/>
                  <a:ea typeface="微软雅黑" panose="020B0503020204020204" charset="-122"/>
                </a:rPr>
                <a:t>第二、现状与对策</a:t>
              </a:r>
              <a:endParaRPr lang="zh-CN" altLang="en-US" sz="3600" b="1">
                <a:solidFill>
                  <a:srgbClr val="002060"/>
                </a:solidFill>
                <a:latin typeface="微软雅黑" panose="020B0503020204020204" charset="-122"/>
                <a:ea typeface="微软雅黑" panose="020B0503020204020204" charset="-122"/>
              </a:endParaRPr>
            </a:p>
          </p:txBody>
        </p:sp>
      </p:grpSp>
      <p:grpSp>
        <p:nvGrpSpPr>
          <p:cNvPr id="36869" name="组合 3"/>
          <p:cNvGrpSpPr/>
          <p:nvPr/>
        </p:nvGrpSpPr>
        <p:grpSpPr>
          <a:xfrm>
            <a:off x="10385425" y="180975"/>
            <a:ext cx="1503363" cy="1716088"/>
            <a:chOff x="6735" y="2417"/>
            <a:chExt cx="5730" cy="6864"/>
          </a:xfrm>
        </p:grpSpPr>
        <p:sp>
          <p:nvSpPr>
            <p:cNvPr id="36871" name="Teardrop 35"/>
            <p:cNvSpPr/>
            <p:nvPr/>
          </p:nvSpPr>
          <p:spPr>
            <a:xfrm rot="8100000">
              <a:off x="7758" y="5302"/>
              <a:ext cx="3683" cy="3683"/>
            </a:xfrm>
            <a:prstGeom prst="teardrop">
              <a:avLst>
                <a:gd name="adj" fmla="val 112833"/>
              </a:avLst>
            </a:prstGeom>
            <a:solidFill>
              <a:srgbClr val="E532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6872" name="组合 2"/>
            <p:cNvGrpSpPr/>
            <p:nvPr/>
          </p:nvGrpSpPr>
          <p:grpSpPr>
            <a:xfrm>
              <a:off x="6735" y="2417"/>
              <a:ext cx="5730" cy="6865"/>
              <a:chOff x="6735" y="2417"/>
              <a:chExt cx="5730" cy="6865"/>
            </a:xfrm>
          </p:grpSpPr>
          <p:sp>
            <p:nvSpPr>
              <p:cNvPr id="36873" name="Teardrop 6"/>
              <p:cNvSpPr/>
              <p:nvPr/>
            </p:nvSpPr>
            <p:spPr>
              <a:xfrm rot="8100000">
                <a:off x="6735" y="2417"/>
                <a:ext cx="5731" cy="5731"/>
              </a:xfrm>
              <a:prstGeom prst="teardrop">
                <a:avLst>
                  <a:gd name="adj" fmla="val 112833"/>
                </a:avLst>
              </a:prstGeom>
              <a:solidFill>
                <a:srgbClr val="E532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874" name="Teardrop 36"/>
              <p:cNvSpPr/>
              <p:nvPr/>
            </p:nvSpPr>
            <p:spPr>
              <a:xfrm rot="8100000">
                <a:off x="8169" y="6420"/>
                <a:ext cx="2863" cy="2863"/>
              </a:xfrm>
              <a:prstGeom prst="teardrop">
                <a:avLst>
                  <a:gd name="adj" fmla="val 112833"/>
                </a:avLst>
              </a:prstGeom>
              <a:solidFill>
                <a:srgbClr val="E532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875" name="Freeform 69"/>
              <p:cNvSpPr/>
              <p:nvPr/>
            </p:nvSpPr>
            <p:spPr bwMode="auto">
              <a:xfrm>
                <a:off x="9287" y="2593"/>
                <a:ext cx="627" cy="1177"/>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6876" name="Freeform 23"/>
              <p:cNvSpPr>
                <a:spLocks noEditPoints="1"/>
              </p:cNvSpPr>
              <p:nvPr/>
            </p:nvSpPr>
            <p:spPr bwMode="auto">
              <a:xfrm>
                <a:off x="9184" y="5473"/>
                <a:ext cx="832" cy="787"/>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6877" name="Freeform 144"/>
              <p:cNvSpPr>
                <a:spLocks noEditPoints="1"/>
              </p:cNvSpPr>
              <p:nvPr/>
            </p:nvSpPr>
            <p:spPr bwMode="auto">
              <a:xfrm>
                <a:off x="9067" y="4332"/>
                <a:ext cx="949" cy="823"/>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6878" name="Freeform 56"/>
              <p:cNvSpPr>
                <a:spLocks noEditPoints="1"/>
              </p:cNvSpPr>
              <p:nvPr/>
            </p:nvSpPr>
            <p:spPr bwMode="auto">
              <a:xfrm>
                <a:off x="9147" y="7489"/>
                <a:ext cx="959" cy="9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grpSp>
      </p:grpSp>
      <p:sp>
        <p:nvSpPr>
          <p:cNvPr id="36870" name="矩形 67"/>
          <p:cNvSpPr/>
          <p:nvPr/>
        </p:nvSpPr>
        <p:spPr>
          <a:xfrm>
            <a:off x="9371855" y="4250224"/>
            <a:ext cx="2646878"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rPr>
              <a:t>初中核心素养</a:t>
            </a:r>
            <a:endParaRPr kumimoji="0" lang="zh-CN" altLang="en-US" sz="3200" b="1" i="0" u="none" strike="noStrike" kern="1200" cap="none" spc="0" normalizeH="0" baseline="0" noProof="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left)">
                                      <p:cBhvr>
                                        <p:cTn id="7" dur="500"/>
                                        <p:tgtEl>
                                          <p:spTgt spid="3686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wipe(down)">
                                      <p:cBhvr>
                                        <p:cTn id="11" dur="500"/>
                                        <p:tgtEl>
                                          <p:spTgt spid="36867"/>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36868"/>
                                        </p:tgtEl>
                                        <p:attrNameLst>
                                          <p:attrName>style.visibility</p:attrName>
                                        </p:attrNameLst>
                                      </p:cBhvr>
                                      <p:to>
                                        <p:strVal val="visible"/>
                                      </p:to>
                                    </p:set>
                                    <p:anim calcmode="lin" valueType="num">
                                      <p:cBhvr>
                                        <p:cTn id="15" dur="1000" fill="hold"/>
                                        <p:tgtEl>
                                          <p:spTgt spid="36868"/>
                                        </p:tgtEl>
                                        <p:attrNameLst>
                                          <p:attrName>ppt_w</p:attrName>
                                        </p:attrNameLst>
                                      </p:cBhvr>
                                      <p:tavLst>
                                        <p:tav tm="0">
                                          <p:val>
                                            <p:fltVal val="0"/>
                                          </p:val>
                                        </p:tav>
                                        <p:tav tm="100000">
                                          <p:val>
                                            <p:strVal val="#ppt_w"/>
                                          </p:val>
                                        </p:tav>
                                      </p:tavLst>
                                    </p:anim>
                                    <p:anim calcmode="lin" valueType="num">
                                      <p:cBhvr>
                                        <p:cTn id="16" dur="1000" fill="hold"/>
                                        <p:tgtEl>
                                          <p:spTgt spid="36868"/>
                                        </p:tgtEl>
                                        <p:attrNameLst>
                                          <p:attrName>ppt_h</p:attrName>
                                        </p:attrNameLst>
                                      </p:cBhvr>
                                      <p:tavLst>
                                        <p:tav tm="0">
                                          <p:val>
                                            <p:fltVal val="0"/>
                                          </p:val>
                                        </p:tav>
                                        <p:tav tm="100000">
                                          <p:val>
                                            <p:strVal val="#ppt_h"/>
                                          </p:val>
                                        </p:tav>
                                      </p:tavLst>
                                    </p:anim>
                                    <p:anim calcmode="lin" valueType="num">
                                      <p:cBhvr>
                                        <p:cTn id="17" dur="1000" fill="hold"/>
                                        <p:tgtEl>
                                          <p:spTgt spid="36868"/>
                                        </p:tgtEl>
                                        <p:attrNameLst>
                                          <p:attrName>style.rotation</p:attrName>
                                        </p:attrNameLst>
                                      </p:cBhvr>
                                      <p:tavLst>
                                        <p:tav tm="0">
                                          <p:val>
                                            <p:fltVal val="90"/>
                                          </p:val>
                                        </p:tav>
                                        <p:tav tm="100000">
                                          <p:val>
                                            <p:fltVal val="0"/>
                                          </p:val>
                                        </p:tav>
                                      </p:tavLst>
                                    </p:anim>
                                    <p:animEffect transition="in" filter="fade">
                                      <p:cBhvr>
                                        <p:cTn id="18"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0"/>
          <p:cNvGrpSpPr/>
          <p:nvPr/>
        </p:nvGrpSpPr>
        <p:grpSpPr>
          <a:xfrm>
            <a:off x="0" y="247949"/>
            <a:ext cx="12192000" cy="400110"/>
            <a:chOff x="0" y="247949"/>
            <a:chExt cx="12192000" cy="400110"/>
          </a:xfrm>
        </p:grpSpPr>
        <p:sp>
          <p:nvSpPr>
            <p:cNvPr id="72" name="矩形 71"/>
            <p:cNvSpPr/>
            <p:nvPr/>
          </p:nvSpPr>
          <p:spPr>
            <a:xfrm>
              <a:off x="3405938" y="247949"/>
              <a:ext cx="8786062"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27"/>
            <p:cNvSpPr txBox="1"/>
            <p:nvPr/>
          </p:nvSpPr>
          <p:spPr>
            <a:xfrm>
              <a:off x="3221207" y="247949"/>
              <a:ext cx="184731" cy="400110"/>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endParaRPr lang="zh-CN" altLang="en-US" sz="2000" spc="600">
                <a:solidFill>
                  <a:srgbClr val="084772"/>
                </a:solidFill>
                <a:latin typeface="微软雅黑" panose="020B0503020204020204" charset="-122"/>
                <a:ea typeface="微软雅黑" panose="020B0503020204020204" charset="-122"/>
              </a:endParaRPr>
            </a:p>
          </p:txBody>
        </p:sp>
        <p:sp>
          <p:nvSpPr>
            <p:cNvPr id="74" name="矩形 73"/>
            <p:cNvSpPr/>
            <p:nvPr/>
          </p:nvSpPr>
          <p:spPr>
            <a:xfrm>
              <a:off x="0" y="247949"/>
              <a:ext cx="613186"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矩形 74"/>
          <p:cNvSpPr/>
          <p:nvPr/>
        </p:nvSpPr>
        <p:spPr>
          <a:xfrm>
            <a:off x="717234" y="279908"/>
            <a:ext cx="2616422" cy="369332"/>
          </a:xfrm>
          <a:prstGeom prst="rect">
            <a:avLst/>
          </a:prstGeom>
        </p:spPr>
        <p:txBody>
          <a:bodyPr wrap="none">
            <a:spAutoFit/>
          </a:bodyPr>
          <a:lstStyle/>
          <a:p>
            <a:r>
              <a:rPr lang="en-US" altLang="zh-CN" b="1" spc="600" smtClean="0">
                <a:solidFill>
                  <a:srgbClr val="084772"/>
                </a:solidFill>
                <a:latin typeface="微软雅黑" panose="020B0503020204020204" charset="-122"/>
                <a:ea typeface="微软雅黑" panose="020B0503020204020204" charset="-122"/>
              </a:rPr>
              <a:t>01 </a:t>
            </a:r>
            <a:r>
              <a:rPr lang="zh-CN" altLang="en-US" b="1" spc="600" smtClean="0">
                <a:solidFill>
                  <a:srgbClr val="084772"/>
                </a:solidFill>
                <a:latin typeface="微软雅黑" panose="020B0503020204020204" charset="-122"/>
                <a:ea typeface="微软雅黑" panose="020B0503020204020204" charset="-122"/>
              </a:rPr>
              <a:t>时空观念探究</a:t>
            </a:r>
            <a:endParaRPr lang="zh-CN" altLang="en-US" b="1" spc="600">
              <a:solidFill>
                <a:srgbClr val="084772"/>
              </a:solidFill>
              <a:latin typeface="微软雅黑" panose="020B0503020204020204" charset="-122"/>
              <a:ea typeface="微软雅黑" panose="020B0503020204020204" charset="-122"/>
            </a:endParaRPr>
          </a:p>
        </p:txBody>
      </p:sp>
      <p:sp>
        <p:nvSpPr>
          <p:cNvPr id="70657" name="Rectangle 1"/>
          <p:cNvSpPr>
            <a:spLocks noChangeArrowheads="1"/>
          </p:cNvSpPr>
          <p:nvPr/>
        </p:nvSpPr>
        <p:spPr bwMode="auto">
          <a:xfrm>
            <a:off x="766915" y="2038924"/>
            <a:ext cx="7757653" cy="4196020"/>
          </a:xfrm>
          <a:prstGeom prst="rect">
            <a:avLst/>
          </a:prstGeom>
          <a:noFill/>
          <a:ln w="9525">
            <a:noFill/>
            <a:miter lim="800000"/>
          </a:ln>
          <a:effectLst/>
        </p:spPr>
        <p:txBody>
          <a:bodyPr vert="horz" wrap="square" lIns="91440" tIns="45720" rIns="91440" bIns="45720" numCol="1" anchor="ctr" anchorCtr="0" compatLnSpc="1">
            <a:spAutoFit/>
          </a:bodyPr>
          <a:lstStyle/>
          <a:p>
            <a:pPr lvl="0" indent="266700" fontAlgn="base">
              <a:lnSpc>
                <a:spcPts val="4000"/>
              </a:lnSpc>
              <a:spcBef>
                <a:spcPct val="0"/>
              </a:spcBef>
              <a:spcAft>
                <a:spcPct val="0"/>
              </a:spcAft>
            </a:pPr>
            <a:r>
              <a:rPr lang="en-US" altLang="zh-CN" sz="3600" b="1" smtClean="0">
                <a:solidFill>
                  <a:srgbClr val="084772"/>
                </a:solidFill>
                <a:latin typeface="楷体" panose="02010609060101010101" pitchFamily="49" charset="-122"/>
                <a:ea typeface="楷体" panose="02010609060101010101" pitchFamily="49" charset="-122"/>
                <a:cs typeface="Times New Roman" panose="02020603050405020304" pitchFamily="18" charset="0"/>
              </a:rPr>
              <a:t>1</a:t>
            </a:r>
            <a:r>
              <a:rPr lang="zh-CN" altLang="en-US" sz="3600" b="1" smtClean="0">
                <a:solidFill>
                  <a:srgbClr val="084772"/>
                </a:solidFill>
                <a:latin typeface="楷体" panose="02010609060101010101" pitchFamily="49" charset="-122"/>
                <a:ea typeface="楷体" panose="02010609060101010101" pitchFamily="49" charset="-122"/>
                <a:cs typeface="Times New Roman" panose="02020603050405020304" pitchFamily="18" charset="0"/>
              </a:rPr>
              <a:t>、了解历史发展的时间顺序和空间要素，初步掌握计算历史时间和识别历史地图的方法，并能够在历史叙述中运用这些方法</a:t>
            </a:r>
            <a:r>
              <a:rPr lang="en-US" altLang="zh-CN" sz="3600" b="1" smtClean="0">
                <a:solidFill>
                  <a:srgbClr val="084772"/>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3600" b="1" smtClean="0">
              <a:solidFill>
                <a:srgbClr val="084772"/>
              </a:solidFill>
              <a:latin typeface="楷体" panose="02010609060101010101" pitchFamily="49" charset="-122"/>
              <a:ea typeface="楷体" panose="02010609060101010101" pitchFamily="49" charset="-122"/>
              <a:cs typeface="Times New Roman" panose="02020603050405020304" pitchFamily="18" charset="0"/>
            </a:endParaRPr>
          </a:p>
          <a:p>
            <a:pPr lvl="0" indent="266700" fontAlgn="base">
              <a:lnSpc>
                <a:spcPts val="4000"/>
              </a:lnSpc>
              <a:spcBef>
                <a:spcPct val="0"/>
              </a:spcBef>
              <a:spcAft>
                <a:spcPct val="0"/>
              </a:spcAft>
            </a:pPr>
            <a:r>
              <a:rPr lang="en-US" altLang="zh-CN" sz="3600" b="1" smtClean="0">
                <a:solidFill>
                  <a:srgbClr val="084772"/>
                </a:solidFill>
                <a:latin typeface="楷体" panose="02010609060101010101" pitchFamily="49" charset="-122"/>
                <a:ea typeface="楷体" panose="02010609060101010101" pitchFamily="49" charset="-122"/>
                <a:cs typeface="Times New Roman" panose="02020603050405020304" pitchFamily="18" charset="0"/>
              </a:rPr>
              <a:t>2</a:t>
            </a:r>
            <a:r>
              <a:rPr lang="zh-CN" altLang="en-US" sz="3600" b="1" smtClean="0">
                <a:solidFill>
                  <a:srgbClr val="084772"/>
                </a:solidFill>
                <a:latin typeface="楷体" panose="02010609060101010101" pitchFamily="49" charset="-122"/>
                <a:ea typeface="楷体" panose="02010609060101010101" pitchFamily="49" charset="-122"/>
                <a:cs typeface="Times New Roman" panose="02020603050405020304" pitchFamily="18" charset="0"/>
              </a:rPr>
              <a:t>、能够将事件、人物、现象等置于历史发展的特定或总体进程及具体的地理空间中加以考察，并从历史发展的角度认识其地位和作用。</a:t>
            </a:r>
            <a:endParaRPr kumimoji="0" lang="zh-CN" altLang="en-US" sz="5400" b="1" i="0" u="none" strike="noStrike" cap="none" normalizeH="0" baseline="0" smtClean="0">
              <a:ln>
                <a:noFill/>
              </a:ln>
              <a:solidFill>
                <a:srgbClr val="084772"/>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9" name="Oval 66"/>
          <p:cNvSpPr/>
          <p:nvPr/>
        </p:nvSpPr>
        <p:spPr>
          <a:xfrm flipH="1">
            <a:off x="10161639" y="4778478"/>
            <a:ext cx="1644876" cy="1607574"/>
          </a:xfrm>
          <a:prstGeom prst="ellipse">
            <a:avLst/>
          </a:prstGeom>
          <a:blipFill dpi="0" rotWithShape="1">
            <a:blip r:embed="rId1"/>
            <a:stretch>
              <a:fillRect r="2000" b="2000"/>
            </a:stretch>
          </a:blipFill>
          <a:ln w="38100">
            <a:solidFill>
              <a:srgbClr val="3D3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latin typeface="Dotum" panose="020B0600000101010101" pitchFamily="34" charset="-127"/>
              <a:ea typeface="Dotum" panose="020B0600000101010101" pitchFamily="34" charset="-127"/>
            </a:endParaRPr>
          </a:p>
        </p:txBody>
      </p:sp>
      <p:sp>
        <p:nvSpPr>
          <p:cNvPr id="10" name="矩形 9"/>
          <p:cNvSpPr/>
          <p:nvPr/>
        </p:nvSpPr>
        <p:spPr>
          <a:xfrm>
            <a:off x="0" y="1076329"/>
            <a:ext cx="8302273" cy="605294"/>
          </a:xfrm>
          <a:prstGeom prst="rect">
            <a:avLst/>
          </a:prstGeom>
        </p:spPr>
        <p:txBody>
          <a:bodyPr wrap="none">
            <a:spAutoFit/>
          </a:bodyPr>
          <a:lstStyle/>
          <a:p>
            <a:pPr lvl="0" indent="266700" fontAlgn="base">
              <a:lnSpc>
                <a:spcPts val="4000"/>
              </a:lnSpc>
              <a:spcBef>
                <a:spcPct val="0"/>
              </a:spcBef>
              <a:spcAft>
                <a:spcPct val="0"/>
              </a:spcAft>
            </a:pPr>
            <a:r>
              <a:rPr lang="zh-CN" altLang="en-US" sz="3600" b="1" smtClean="0">
                <a:solidFill>
                  <a:srgbClr val="FF0000"/>
                </a:solidFill>
                <a:latin typeface="微软雅黑" panose="020B0503020204020204" charset="-122"/>
                <a:ea typeface="微软雅黑" panose="020B0503020204020204" charset="-122"/>
                <a:cs typeface="Times New Roman" panose="02020603050405020304" pitchFamily="18" charset="0"/>
              </a:rPr>
              <a:t>学生学会在具体的时空条件下考察历史</a:t>
            </a:r>
            <a:endParaRPr lang="en-US" altLang="zh-CN" sz="3600" b="1" smtClean="0">
              <a:solidFill>
                <a:srgbClr val="FF0000"/>
              </a:solidFill>
              <a:latin typeface="微软雅黑" panose="020B0503020204020204" charset="-122"/>
              <a:ea typeface="微软雅黑" panose="020B0503020204020204" charset="-122"/>
              <a:cs typeface="Times New Roman" panose="02020603050405020304" pitchFamily="18" charset="0"/>
            </a:endParaRPr>
          </a:p>
        </p:txBody>
      </p:sp>
      <p:pic>
        <p:nvPicPr>
          <p:cNvPr id="71682" name="Picture 2"/>
          <p:cNvPicPr>
            <a:picLocks noChangeAspect="1" noChangeArrowheads="1"/>
          </p:cNvPicPr>
          <p:nvPr/>
        </p:nvPicPr>
        <p:blipFill>
          <a:blip r:embed="rId2">
            <a:lum bright="10000"/>
          </a:blip>
          <a:stretch>
            <a:fillRect/>
          </a:stretch>
        </p:blipFill>
        <p:spPr bwMode="auto">
          <a:xfrm>
            <a:off x="8864295" y="907783"/>
            <a:ext cx="1518692" cy="1643688"/>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7891"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7892"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7893"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7894"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defTabSz="1374775"/>
            <a:fld id="{BCFAE72B-FCB6-41E4-BBA4-03B5B0E17038}" type="slidenum">
              <a:rPr lang="en-US" altLang="zh-CN" sz="1300" b="1">
                <a:solidFill>
                  <a:srgbClr val="5C5C5C"/>
                </a:solidFill>
                <a:latin typeface="Arial" panose="020B0604020202020204"/>
              </a:rPr>
            </a:fld>
            <a:endParaRPr lang="en-US" altLang="zh-CN" sz="1300" b="1">
              <a:solidFill>
                <a:srgbClr val="5C5C5C"/>
              </a:solidFill>
              <a:latin typeface="Arial" panose="020B0604020202020204"/>
            </a:endParaRPr>
          </a:p>
        </p:txBody>
      </p:sp>
      <p:pic>
        <p:nvPicPr>
          <p:cNvPr id="37895"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37896"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7897" name="矩形 10"/>
          <p:cNvSpPr/>
          <p:nvPr/>
        </p:nvSpPr>
        <p:spPr>
          <a:xfrm>
            <a:off x="5403850" y="1058863"/>
            <a:ext cx="6551613" cy="563245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nSpc>
                <a:spcPct val="150000"/>
              </a:lnSpc>
            </a:pPr>
            <a:r>
              <a:rPr lang="zh-CN" altLang="en-US" sz="2400" b="1">
                <a:solidFill>
                  <a:srgbClr val="FF0000"/>
                </a:solidFill>
              </a:rPr>
              <a:t>（</a:t>
            </a:r>
            <a:r>
              <a:rPr lang="en-US" altLang="zh-CN" sz="2400" b="1">
                <a:solidFill>
                  <a:srgbClr val="FF0000"/>
                </a:solidFill>
              </a:rPr>
              <a:t>1</a:t>
            </a:r>
            <a:r>
              <a:rPr lang="zh-CN" altLang="en-US" sz="2400" b="1">
                <a:solidFill>
                  <a:srgbClr val="FF0000"/>
                </a:solidFill>
              </a:rPr>
              <a:t>）过于重视教材内容，思维固化</a:t>
            </a:r>
            <a:br>
              <a:rPr lang="zh-CN" altLang="en-US" sz="2400"/>
            </a:br>
            <a:r>
              <a:rPr lang="zh-CN" altLang="en-US" sz="2400"/>
              <a:t>       </a:t>
            </a:r>
            <a:r>
              <a:rPr lang="zh-CN" altLang="en-US" sz="2400">
                <a:latin typeface="楷体" panose="02010609060101010101" pitchFamily="49" charset="-122"/>
                <a:ea typeface="楷体" panose="02010609060101010101" pitchFamily="49" charset="-122"/>
              </a:rPr>
              <a:t>就目前的教学现状而言，个别老师在初中历史教学过程中过于注重书本知识的吸收，教学模式呆板、固化，导致学生在学习时只会用笔勾画重点，课后对于知识点进行</a:t>
            </a:r>
            <a:r>
              <a:rPr lang="zh-CN" altLang="en-US" sz="2400" b="1">
                <a:solidFill>
                  <a:srgbClr val="FF0000"/>
                </a:solidFill>
                <a:latin typeface="楷体" panose="02010609060101010101" pitchFamily="49" charset="-122"/>
                <a:ea typeface="楷体" panose="02010609060101010101" pitchFamily="49" charset="-122"/>
              </a:rPr>
              <a:t>死记硬背</a:t>
            </a:r>
            <a:r>
              <a:rPr lang="zh-CN" altLang="en-US" sz="2400">
                <a:latin typeface="楷体" panose="02010609060101010101" pitchFamily="49" charset="-122"/>
                <a:ea typeface="楷体" panose="02010609060101010101" pitchFamily="49" charset="-122"/>
              </a:rPr>
              <a:t>。这样的学习模式严重的导致学生形成一定的思维定性，虽然此时将知识掌握，但是死记硬背的方式会致使经过一段时间的消耗会忘记所记忆的内容，这样的一种教学方式会促使学生创新能力的发展受到一定的限制。</a:t>
            </a:r>
            <a:endParaRPr lang="zh-CN" altLang="en-US" sz="2400">
              <a:latin typeface="楷体" panose="02010609060101010101" pitchFamily="49" charset="-122"/>
              <a:ea typeface="楷体" panose="02010609060101010101" pitchFamily="49" charset="-122"/>
            </a:endParaRPr>
          </a:p>
        </p:txBody>
      </p:sp>
      <p:sp>
        <p:nvSpPr>
          <p:cNvPr id="37898"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7899" name="TextBox 12"/>
          <p:cNvSpPr/>
          <p:nvPr/>
        </p:nvSpPr>
        <p:spPr>
          <a:xfrm>
            <a:off x="5881688" y="190500"/>
            <a:ext cx="1952625" cy="5238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sz="2800" b="1">
                <a:solidFill>
                  <a:srgbClr val="FF0000"/>
                </a:solidFill>
              </a:rPr>
              <a:t>现状</a:t>
            </a:r>
            <a:endParaRPr lang="zh-CN" altLang="en-US" sz="2800" b="1">
              <a:solidFill>
                <a:srgbClr val="FF0000"/>
              </a:solidFill>
            </a:endParaRPr>
          </a:p>
        </p:txBody>
      </p:sp>
      <p:sp>
        <p:nvSpPr>
          <p:cNvPr id="37900"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pic>
        <p:nvPicPr>
          <p:cNvPr id="37901" name="Picture 2"/>
          <p:cNvPicPr>
            <a:picLocks noChangeAspect="1"/>
          </p:cNvPicPr>
          <p:nvPr/>
        </p:nvPicPr>
        <p:blipFill>
          <a:blip r:embed="rId2"/>
          <a:stretch>
            <a:fillRect/>
          </a:stretch>
        </p:blipFill>
        <p:spPr>
          <a:xfrm>
            <a:off x="463550" y="1955800"/>
            <a:ext cx="4340225" cy="2708275"/>
          </a:xfrm>
          <a:prstGeom prst="rect">
            <a:avLst/>
          </a:prstGeom>
          <a:noFill/>
          <a:ln>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ppt_w</p:attrName>
                                        </p:attrNameLst>
                                      </p:cBhvr>
                                      <p:tavLst>
                                        <p:tav tm="0">
                                          <p:val>
                                            <p:fltVal val="0"/>
                                          </p:val>
                                        </p:tav>
                                        <p:tav tm="100000">
                                          <p:val>
                                            <p:strVal val="#ppt_w"/>
                                          </p:val>
                                        </p:tav>
                                      </p:tavLst>
                                    </p:anim>
                                    <p:anim calcmode="lin" valueType="num">
                                      <p:cBhvr>
                                        <p:cTn id="8" dur="500" fill="hold"/>
                                        <p:tgtEl>
                                          <p:spTgt spid="37891"/>
                                        </p:tgtEl>
                                        <p:attrNameLst>
                                          <p:attrName>ppt_h</p:attrName>
                                        </p:attrNameLst>
                                      </p:cBhvr>
                                      <p:tavLst>
                                        <p:tav tm="0">
                                          <p:val>
                                            <p:fltVal val="0"/>
                                          </p:val>
                                        </p:tav>
                                        <p:tav tm="100000">
                                          <p:val>
                                            <p:strVal val="#ppt_h"/>
                                          </p:val>
                                        </p:tav>
                                      </p:tavLst>
                                    </p:anim>
                                    <p:animEffect transition="in" filter="fade">
                                      <p:cBhvr>
                                        <p:cTn id="9" dur="500"/>
                                        <p:tgtEl>
                                          <p:spTgt spid="3789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892"/>
                                        </p:tgtEl>
                                        <p:attrNameLst>
                                          <p:attrName>style.visibility</p:attrName>
                                        </p:attrNameLst>
                                      </p:cBhvr>
                                      <p:to>
                                        <p:strVal val="visible"/>
                                      </p:to>
                                    </p:set>
                                    <p:anim calcmode="lin" valueType="num">
                                      <p:cBhvr>
                                        <p:cTn id="13" dur="500" fill="hold"/>
                                        <p:tgtEl>
                                          <p:spTgt spid="37892"/>
                                        </p:tgtEl>
                                        <p:attrNameLst>
                                          <p:attrName>ppt_w</p:attrName>
                                        </p:attrNameLst>
                                      </p:cBhvr>
                                      <p:tavLst>
                                        <p:tav tm="0">
                                          <p:val>
                                            <p:fltVal val="0"/>
                                          </p:val>
                                        </p:tav>
                                        <p:tav tm="100000">
                                          <p:val>
                                            <p:strVal val="#ppt_w"/>
                                          </p:val>
                                        </p:tav>
                                      </p:tavLst>
                                    </p:anim>
                                    <p:anim calcmode="lin" valueType="num">
                                      <p:cBhvr>
                                        <p:cTn id="14" dur="500" fill="hold"/>
                                        <p:tgtEl>
                                          <p:spTgt spid="37892"/>
                                        </p:tgtEl>
                                        <p:attrNameLst>
                                          <p:attrName>ppt_h</p:attrName>
                                        </p:attrNameLst>
                                      </p:cBhvr>
                                      <p:tavLst>
                                        <p:tav tm="0">
                                          <p:val>
                                            <p:fltVal val="0"/>
                                          </p:val>
                                        </p:tav>
                                        <p:tav tm="100000">
                                          <p:val>
                                            <p:strVal val="#ppt_h"/>
                                          </p:val>
                                        </p:tav>
                                      </p:tavLst>
                                    </p:anim>
                                    <p:animEffect transition="in" filter="fade">
                                      <p:cBhvr>
                                        <p:cTn id="15" dur="500"/>
                                        <p:tgtEl>
                                          <p:spTgt spid="3789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p:cTn id="19" dur="500" fill="hold"/>
                                        <p:tgtEl>
                                          <p:spTgt spid="37893"/>
                                        </p:tgtEl>
                                        <p:attrNameLst>
                                          <p:attrName>ppt_w</p:attrName>
                                        </p:attrNameLst>
                                      </p:cBhvr>
                                      <p:tavLst>
                                        <p:tav tm="0">
                                          <p:val>
                                            <p:fltVal val="0"/>
                                          </p:val>
                                        </p:tav>
                                        <p:tav tm="100000">
                                          <p:val>
                                            <p:strVal val="#ppt_w"/>
                                          </p:val>
                                        </p:tav>
                                      </p:tavLst>
                                    </p:anim>
                                    <p:anim calcmode="lin" valueType="num">
                                      <p:cBhvr>
                                        <p:cTn id="20" dur="500" fill="hold"/>
                                        <p:tgtEl>
                                          <p:spTgt spid="37893"/>
                                        </p:tgtEl>
                                        <p:attrNameLst>
                                          <p:attrName>ppt_h</p:attrName>
                                        </p:attrNameLst>
                                      </p:cBhvr>
                                      <p:tavLst>
                                        <p:tav tm="0">
                                          <p:val>
                                            <p:fltVal val="0"/>
                                          </p:val>
                                        </p:tav>
                                        <p:tav tm="100000">
                                          <p:val>
                                            <p:strVal val="#ppt_h"/>
                                          </p:val>
                                        </p:tav>
                                      </p:tavLst>
                                    </p:anim>
                                    <p:animEffect transition="in" filter="fade">
                                      <p:cBhvr>
                                        <p:cTn id="21" dur="500"/>
                                        <p:tgtEl>
                                          <p:spTgt spid="3789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7890"/>
                                        </p:tgtEl>
                                        <p:attrNameLst>
                                          <p:attrName>style.visibility</p:attrName>
                                        </p:attrNameLst>
                                      </p:cBhvr>
                                      <p:to>
                                        <p:strVal val="visible"/>
                                      </p:to>
                                    </p:set>
                                    <p:anim calcmode="lin" valueType="num">
                                      <p:cBhvr>
                                        <p:cTn id="25" dur="500" fill="hold"/>
                                        <p:tgtEl>
                                          <p:spTgt spid="37890"/>
                                        </p:tgtEl>
                                        <p:attrNameLst>
                                          <p:attrName>ppt_w</p:attrName>
                                        </p:attrNameLst>
                                      </p:cBhvr>
                                      <p:tavLst>
                                        <p:tav tm="0">
                                          <p:val>
                                            <p:fltVal val="0"/>
                                          </p:val>
                                        </p:tav>
                                        <p:tav tm="100000">
                                          <p:val>
                                            <p:strVal val="#ppt_w"/>
                                          </p:val>
                                        </p:tav>
                                      </p:tavLst>
                                    </p:anim>
                                    <p:anim calcmode="lin" valueType="num">
                                      <p:cBhvr>
                                        <p:cTn id="26" dur="500" fill="hold"/>
                                        <p:tgtEl>
                                          <p:spTgt spid="37890"/>
                                        </p:tgtEl>
                                        <p:attrNameLst>
                                          <p:attrName>ppt_h</p:attrName>
                                        </p:attrNameLst>
                                      </p:cBhvr>
                                      <p:tavLst>
                                        <p:tav tm="0">
                                          <p:val>
                                            <p:fltVal val="0"/>
                                          </p:val>
                                        </p:tav>
                                        <p:tav tm="100000">
                                          <p:val>
                                            <p:strVal val="#ppt_h"/>
                                          </p:val>
                                        </p:tav>
                                      </p:tavLst>
                                    </p:anim>
                                    <p:animEffect transition="in" filter="fade">
                                      <p:cBhvr>
                                        <p:cTn id="27" dur="500"/>
                                        <p:tgtEl>
                                          <p:spTgt spid="37890"/>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37895"/>
                                        </p:tgtEl>
                                        <p:attrNameLst>
                                          <p:attrName>style.visibility</p:attrName>
                                        </p:attrNameLst>
                                      </p:cBhvr>
                                      <p:to>
                                        <p:strVal val="visible"/>
                                      </p:to>
                                    </p:set>
                                    <p:anim calcmode="lin" valueType="num">
                                      <p:cBhvr>
                                        <p:cTn id="31" dur="500" fill="hold"/>
                                        <p:tgtEl>
                                          <p:spTgt spid="37895"/>
                                        </p:tgtEl>
                                        <p:attrNameLst>
                                          <p:attrName>ppt_w</p:attrName>
                                        </p:attrNameLst>
                                      </p:cBhvr>
                                      <p:tavLst>
                                        <p:tav tm="0">
                                          <p:val>
                                            <p:fltVal val="0"/>
                                          </p:val>
                                        </p:tav>
                                        <p:tav tm="100000">
                                          <p:val>
                                            <p:strVal val="#ppt_w"/>
                                          </p:val>
                                        </p:tav>
                                      </p:tavLst>
                                    </p:anim>
                                    <p:anim calcmode="lin" valueType="num">
                                      <p:cBhvr>
                                        <p:cTn id="32" dur="500" fill="hold"/>
                                        <p:tgtEl>
                                          <p:spTgt spid="37895"/>
                                        </p:tgtEl>
                                        <p:attrNameLst>
                                          <p:attrName>ppt_h</p:attrName>
                                        </p:attrNameLst>
                                      </p:cBhvr>
                                      <p:tavLst>
                                        <p:tav tm="0">
                                          <p:val>
                                            <p:fltVal val="0"/>
                                          </p:val>
                                        </p:tav>
                                        <p:tav tm="100000">
                                          <p:val>
                                            <p:strVal val="#ppt_h"/>
                                          </p:val>
                                        </p:tav>
                                      </p:tavLst>
                                    </p:anim>
                                    <p:anim calcmode="lin" valueType="num">
                                      <p:cBhvr>
                                        <p:cTn id="33" dur="500" fill="hold"/>
                                        <p:tgtEl>
                                          <p:spTgt spid="37895"/>
                                        </p:tgtEl>
                                        <p:attrNameLst>
                                          <p:attrName>style.rotation</p:attrName>
                                        </p:attrNameLst>
                                      </p:cBhvr>
                                      <p:tavLst>
                                        <p:tav tm="0">
                                          <p:val>
                                            <p:fltVal val="360"/>
                                          </p:val>
                                        </p:tav>
                                        <p:tav tm="100000">
                                          <p:val>
                                            <p:fltVal val="0"/>
                                          </p:val>
                                        </p:tav>
                                      </p:tavLst>
                                    </p:anim>
                                    <p:animEffect transition="in" filter="fade">
                                      <p:cBhvr>
                                        <p:cTn id="34" dur="500"/>
                                        <p:tgtEl>
                                          <p:spTgt spid="37895"/>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7896"/>
                                        </p:tgtEl>
                                        <p:attrNameLst>
                                          <p:attrName>style.visibility</p:attrName>
                                        </p:attrNameLst>
                                      </p:cBhvr>
                                      <p:to>
                                        <p:strVal val="visible"/>
                                      </p:to>
                                    </p:set>
                                    <p:anim calcmode="lin" valueType="num">
                                      <p:cBhvr>
                                        <p:cTn id="38" dur="500" fill="hold"/>
                                        <p:tgtEl>
                                          <p:spTgt spid="37896"/>
                                        </p:tgtEl>
                                        <p:attrNameLst>
                                          <p:attrName>ppt_w</p:attrName>
                                        </p:attrNameLst>
                                      </p:cBhvr>
                                      <p:tavLst>
                                        <p:tav tm="0">
                                          <p:val>
                                            <p:fltVal val="0"/>
                                          </p:val>
                                        </p:tav>
                                        <p:tav tm="100000">
                                          <p:val>
                                            <p:strVal val="#ppt_w"/>
                                          </p:val>
                                        </p:tav>
                                      </p:tavLst>
                                    </p:anim>
                                    <p:anim calcmode="lin" valueType="num">
                                      <p:cBhvr>
                                        <p:cTn id="39" dur="500" fill="hold"/>
                                        <p:tgtEl>
                                          <p:spTgt spid="37896"/>
                                        </p:tgtEl>
                                        <p:attrNameLst>
                                          <p:attrName>ppt_h</p:attrName>
                                        </p:attrNameLst>
                                      </p:cBhvr>
                                      <p:tavLst>
                                        <p:tav tm="0">
                                          <p:val>
                                            <p:fltVal val="0"/>
                                          </p:val>
                                        </p:tav>
                                        <p:tav tm="100000">
                                          <p:val>
                                            <p:strVal val="#ppt_h"/>
                                          </p:val>
                                        </p:tav>
                                      </p:tavLst>
                                    </p:anim>
                                    <p:animEffect transition="in" filter="fade">
                                      <p:cBhvr>
                                        <p:cTn id="40"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8915"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8916"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8917"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8918"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defTabSz="1374775"/>
            <a:fld id="{2F241181-DB21-4CEB-AB4B-7FD57A27C53E}" type="slidenum">
              <a:rPr lang="en-US" altLang="zh-CN" sz="1300" b="1">
                <a:solidFill>
                  <a:srgbClr val="5C5C5C"/>
                </a:solidFill>
                <a:latin typeface="Arial" panose="020B0604020202020204"/>
              </a:rPr>
            </a:fld>
            <a:endParaRPr lang="en-US" altLang="zh-CN" sz="1300" b="1">
              <a:solidFill>
                <a:srgbClr val="5C5C5C"/>
              </a:solidFill>
              <a:latin typeface="Arial" panose="020B0604020202020204"/>
            </a:endParaRPr>
          </a:p>
        </p:txBody>
      </p:sp>
      <p:pic>
        <p:nvPicPr>
          <p:cNvPr id="38919"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38920"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8921" name="矩形 10"/>
          <p:cNvSpPr/>
          <p:nvPr/>
        </p:nvSpPr>
        <p:spPr>
          <a:xfrm>
            <a:off x="5676900" y="1071563"/>
            <a:ext cx="5964238" cy="45243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nSpc>
                <a:spcPct val="150000"/>
              </a:lnSpc>
            </a:pPr>
            <a:r>
              <a:rPr lang="zh-CN" altLang="en-US" sz="2400" b="1">
                <a:solidFill>
                  <a:srgbClr val="FF0000"/>
                </a:solidFill>
              </a:rPr>
              <a:t>（</a:t>
            </a:r>
            <a:r>
              <a:rPr lang="en-US" altLang="zh-CN" sz="2400" b="1">
                <a:solidFill>
                  <a:srgbClr val="FF0000"/>
                </a:solidFill>
              </a:rPr>
              <a:t>2</a:t>
            </a:r>
            <a:r>
              <a:rPr lang="zh-CN" altLang="en-US" sz="2400" b="1">
                <a:solidFill>
                  <a:srgbClr val="FF0000"/>
                </a:solidFill>
              </a:rPr>
              <a:t>）授课内容生硬，缺乏灵活导入</a:t>
            </a:r>
            <a:br>
              <a:rPr lang="zh-CN" altLang="en-US" sz="2400"/>
            </a:br>
            <a:r>
              <a:rPr lang="zh-CN" altLang="en-US" sz="2400"/>
              <a:t>     </a:t>
            </a:r>
            <a:r>
              <a:rPr lang="zh-CN" altLang="en-US" sz="2400">
                <a:latin typeface="楷体" panose="02010609060101010101" pitchFamily="49" charset="-122"/>
                <a:ea typeface="楷体" panose="02010609060101010101" pitchFamily="49" charset="-122"/>
              </a:rPr>
              <a:t> 历史课程本就是一门知识深刻的学科，丰富的历史文化导致学生在对内容的理解上有一定的困难。针对这种情况大多的历史教师往往会对其进行选择性的忽视，依旧我行我素的</a:t>
            </a:r>
            <a:r>
              <a:rPr lang="zh-CN" altLang="en-US" sz="2400" b="1">
                <a:solidFill>
                  <a:srgbClr val="FF0000"/>
                </a:solidFill>
                <a:latin typeface="楷体" panose="02010609060101010101" pitchFamily="49" charset="-122"/>
                <a:ea typeface="楷体" panose="02010609060101010101" pitchFamily="49" charset="-122"/>
              </a:rPr>
              <a:t>生硬授课</a:t>
            </a:r>
            <a:r>
              <a:rPr lang="zh-CN" altLang="en-US" sz="2400">
                <a:latin typeface="楷体" panose="02010609060101010101" pitchFamily="49" charset="-122"/>
                <a:ea typeface="楷体" panose="02010609060101010101" pitchFamily="49" charset="-122"/>
              </a:rPr>
              <a:t>，缺乏引入性的授课致使学生难以理解知识，从而部分学生失去了对历史的学习兴趣。</a:t>
            </a:r>
            <a:endParaRPr lang="zh-CN" altLang="en-US" sz="2400">
              <a:latin typeface="楷体" panose="02010609060101010101" pitchFamily="49" charset="-122"/>
              <a:ea typeface="楷体" panose="02010609060101010101" pitchFamily="49" charset="-122"/>
            </a:endParaRPr>
          </a:p>
        </p:txBody>
      </p:sp>
      <p:sp>
        <p:nvSpPr>
          <p:cNvPr id="38922"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8923" name="TextBox 12"/>
          <p:cNvSpPr/>
          <p:nvPr/>
        </p:nvSpPr>
        <p:spPr>
          <a:xfrm>
            <a:off x="5881688" y="190500"/>
            <a:ext cx="1952625" cy="5238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sz="2800" b="1">
                <a:solidFill>
                  <a:srgbClr val="FF0000"/>
                </a:solidFill>
              </a:rPr>
              <a:t>现状</a:t>
            </a:r>
            <a:endParaRPr lang="zh-CN" altLang="en-US" sz="2800" b="1">
              <a:solidFill>
                <a:srgbClr val="FF0000"/>
              </a:solidFill>
            </a:endParaRPr>
          </a:p>
        </p:txBody>
      </p:sp>
      <p:sp>
        <p:nvSpPr>
          <p:cNvPr id="38924"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pic>
        <p:nvPicPr>
          <p:cNvPr id="38925" name="Picture 4"/>
          <p:cNvPicPr>
            <a:picLocks noChangeAspect="1"/>
          </p:cNvPicPr>
          <p:nvPr/>
        </p:nvPicPr>
        <p:blipFill>
          <a:blip r:embed="rId2">
            <a:lum bright="10000" contrast="20000"/>
          </a:blip>
          <a:stretch>
            <a:fillRect/>
          </a:stretch>
        </p:blipFill>
        <p:spPr>
          <a:xfrm>
            <a:off x="339725" y="1893888"/>
            <a:ext cx="4860925" cy="2814637"/>
          </a:xfrm>
          <a:prstGeom prst="rect">
            <a:avLst/>
          </a:prstGeom>
          <a:noFill/>
          <a:ln>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p:cTn id="7" dur="500" fill="hold"/>
                                        <p:tgtEl>
                                          <p:spTgt spid="38915"/>
                                        </p:tgtEl>
                                        <p:attrNameLst>
                                          <p:attrName>ppt_w</p:attrName>
                                        </p:attrNameLst>
                                      </p:cBhvr>
                                      <p:tavLst>
                                        <p:tav tm="0">
                                          <p:val>
                                            <p:fltVal val="0"/>
                                          </p:val>
                                        </p:tav>
                                        <p:tav tm="100000">
                                          <p:val>
                                            <p:strVal val="#ppt_w"/>
                                          </p:val>
                                        </p:tav>
                                      </p:tavLst>
                                    </p:anim>
                                    <p:anim calcmode="lin" valueType="num">
                                      <p:cBhvr>
                                        <p:cTn id="8" dur="500" fill="hold"/>
                                        <p:tgtEl>
                                          <p:spTgt spid="38915"/>
                                        </p:tgtEl>
                                        <p:attrNameLst>
                                          <p:attrName>ppt_h</p:attrName>
                                        </p:attrNameLst>
                                      </p:cBhvr>
                                      <p:tavLst>
                                        <p:tav tm="0">
                                          <p:val>
                                            <p:fltVal val="0"/>
                                          </p:val>
                                        </p:tav>
                                        <p:tav tm="100000">
                                          <p:val>
                                            <p:strVal val="#ppt_h"/>
                                          </p:val>
                                        </p:tav>
                                      </p:tavLst>
                                    </p:anim>
                                    <p:animEffect transition="in" filter="fade">
                                      <p:cBhvr>
                                        <p:cTn id="9" dur="500"/>
                                        <p:tgtEl>
                                          <p:spTgt spid="389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8916"/>
                                        </p:tgtEl>
                                        <p:attrNameLst>
                                          <p:attrName>style.visibility</p:attrName>
                                        </p:attrNameLst>
                                      </p:cBhvr>
                                      <p:to>
                                        <p:strVal val="visible"/>
                                      </p:to>
                                    </p:set>
                                    <p:anim calcmode="lin" valueType="num">
                                      <p:cBhvr>
                                        <p:cTn id="13" dur="500" fill="hold"/>
                                        <p:tgtEl>
                                          <p:spTgt spid="38916"/>
                                        </p:tgtEl>
                                        <p:attrNameLst>
                                          <p:attrName>ppt_w</p:attrName>
                                        </p:attrNameLst>
                                      </p:cBhvr>
                                      <p:tavLst>
                                        <p:tav tm="0">
                                          <p:val>
                                            <p:fltVal val="0"/>
                                          </p:val>
                                        </p:tav>
                                        <p:tav tm="100000">
                                          <p:val>
                                            <p:strVal val="#ppt_w"/>
                                          </p:val>
                                        </p:tav>
                                      </p:tavLst>
                                    </p:anim>
                                    <p:anim calcmode="lin" valueType="num">
                                      <p:cBhvr>
                                        <p:cTn id="14" dur="500" fill="hold"/>
                                        <p:tgtEl>
                                          <p:spTgt spid="38916"/>
                                        </p:tgtEl>
                                        <p:attrNameLst>
                                          <p:attrName>ppt_h</p:attrName>
                                        </p:attrNameLst>
                                      </p:cBhvr>
                                      <p:tavLst>
                                        <p:tav tm="0">
                                          <p:val>
                                            <p:fltVal val="0"/>
                                          </p:val>
                                        </p:tav>
                                        <p:tav tm="100000">
                                          <p:val>
                                            <p:strVal val="#ppt_h"/>
                                          </p:val>
                                        </p:tav>
                                      </p:tavLst>
                                    </p:anim>
                                    <p:animEffect transition="in" filter="fade">
                                      <p:cBhvr>
                                        <p:cTn id="15" dur="500"/>
                                        <p:tgtEl>
                                          <p:spTgt spid="389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8917"/>
                                        </p:tgtEl>
                                        <p:attrNameLst>
                                          <p:attrName>style.visibility</p:attrName>
                                        </p:attrNameLst>
                                      </p:cBhvr>
                                      <p:to>
                                        <p:strVal val="visible"/>
                                      </p:to>
                                    </p:set>
                                    <p:anim calcmode="lin" valueType="num">
                                      <p:cBhvr>
                                        <p:cTn id="19" dur="500" fill="hold"/>
                                        <p:tgtEl>
                                          <p:spTgt spid="38917"/>
                                        </p:tgtEl>
                                        <p:attrNameLst>
                                          <p:attrName>ppt_w</p:attrName>
                                        </p:attrNameLst>
                                      </p:cBhvr>
                                      <p:tavLst>
                                        <p:tav tm="0">
                                          <p:val>
                                            <p:fltVal val="0"/>
                                          </p:val>
                                        </p:tav>
                                        <p:tav tm="100000">
                                          <p:val>
                                            <p:strVal val="#ppt_w"/>
                                          </p:val>
                                        </p:tav>
                                      </p:tavLst>
                                    </p:anim>
                                    <p:anim calcmode="lin" valueType="num">
                                      <p:cBhvr>
                                        <p:cTn id="20" dur="500" fill="hold"/>
                                        <p:tgtEl>
                                          <p:spTgt spid="38917"/>
                                        </p:tgtEl>
                                        <p:attrNameLst>
                                          <p:attrName>ppt_h</p:attrName>
                                        </p:attrNameLst>
                                      </p:cBhvr>
                                      <p:tavLst>
                                        <p:tav tm="0">
                                          <p:val>
                                            <p:fltVal val="0"/>
                                          </p:val>
                                        </p:tav>
                                        <p:tav tm="100000">
                                          <p:val>
                                            <p:strVal val="#ppt_h"/>
                                          </p:val>
                                        </p:tav>
                                      </p:tavLst>
                                    </p:anim>
                                    <p:animEffect transition="in" filter="fade">
                                      <p:cBhvr>
                                        <p:cTn id="21" dur="500"/>
                                        <p:tgtEl>
                                          <p:spTgt spid="3891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8914"/>
                                        </p:tgtEl>
                                        <p:attrNameLst>
                                          <p:attrName>style.visibility</p:attrName>
                                        </p:attrNameLst>
                                      </p:cBhvr>
                                      <p:to>
                                        <p:strVal val="visible"/>
                                      </p:to>
                                    </p:set>
                                    <p:anim calcmode="lin" valueType="num">
                                      <p:cBhvr>
                                        <p:cTn id="25" dur="500" fill="hold"/>
                                        <p:tgtEl>
                                          <p:spTgt spid="38914"/>
                                        </p:tgtEl>
                                        <p:attrNameLst>
                                          <p:attrName>ppt_w</p:attrName>
                                        </p:attrNameLst>
                                      </p:cBhvr>
                                      <p:tavLst>
                                        <p:tav tm="0">
                                          <p:val>
                                            <p:fltVal val="0"/>
                                          </p:val>
                                        </p:tav>
                                        <p:tav tm="100000">
                                          <p:val>
                                            <p:strVal val="#ppt_w"/>
                                          </p:val>
                                        </p:tav>
                                      </p:tavLst>
                                    </p:anim>
                                    <p:anim calcmode="lin" valueType="num">
                                      <p:cBhvr>
                                        <p:cTn id="26" dur="500" fill="hold"/>
                                        <p:tgtEl>
                                          <p:spTgt spid="38914"/>
                                        </p:tgtEl>
                                        <p:attrNameLst>
                                          <p:attrName>ppt_h</p:attrName>
                                        </p:attrNameLst>
                                      </p:cBhvr>
                                      <p:tavLst>
                                        <p:tav tm="0">
                                          <p:val>
                                            <p:fltVal val="0"/>
                                          </p:val>
                                        </p:tav>
                                        <p:tav tm="100000">
                                          <p:val>
                                            <p:strVal val="#ppt_h"/>
                                          </p:val>
                                        </p:tav>
                                      </p:tavLst>
                                    </p:anim>
                                    <p:animEffect transition="in" filter="fade">
                                      <p:cBhvr>
                                        <p:cTn id="27" dur="500"/>
                                        <p:tgtEl>
                                          <p:spTgt spid="38914"/>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38919"/>
                                        </p:tgtEl>
                                        <p:attrNameLst>
                                          <p:attrName>style.visibility</p:attrName>
                                        </p:attrNameLst>
                                      </p:cBhvr>
                                      <p:to>
                                        <p:strVal val="visible"/>
                                      </p:to>
                                    </p:set>
                                    <p:anim calcmode="lin" valueType="num">
                                      <p:cBhvr>
                                        <p:cTn id="31" dur="500" fill="hold"/>
                                        <p:tgtEl>
                                          <p:spTgt spid="38919"/>
                                        </p:tgtEl>
                                        <p:attrNameLst>
                                          <p:attrName>ppt_w</p:attrName>
                                        </p:attrNameLst>
                                      </p:cBhvr>
                                      <p:tavLst>
                                        <p:tav tm="0">
                                          <p:val>
                                            <p:fltVal val="0"/>
                                          </p:val>
                                        </p:tav>
                                        <p:tav tm="100000">
                                          <p:val>
                                            <p:strVal val="#ppt_w"/>
                                          </p:val>
                                        </p:tav>
                                      </p:tavLst>
                                    </p:anim>
                                    <p:anim calcmode="lin" valueType="num">
                                      <p:cBhvr>
                                        <p:cTn id="32" dur="500" fill="hold"/>
                                        <p:tgtEl>
                                          <p:spTgt spid="38919"/>
                                        </p:tgtEl>
                                        <p:attrNameLst>
                                          <p:attrName>ppt_h</p:attrName>
                                        </p:attrNameLst>
                                      </p:cBhvr>
                                      <p:tavLst>
                                        <p:tav tm="0">
                                          <p:val>
                                            <p:fltVal val="0"/>
                                          </p:val>
                                        </p:tav>
                                        <p:tav tm="100000">
                                          <p:val>
                                            <p:strVal val="#ppt_h"/>
                                          </p:val>
                                        </p:tav>
                                      </p:tavLst>
                                    </p:anim>
                                    <p:anim calcmode="lin" valueType="num">
                                      <p:cBhvr>
                                        <p:cTn id="33" dur="500" fill="hold"/>
                                        <p:tgtEl>
                                          <p:spTgt spid="38919"/>
                                        </p:tgtEl>
                                        <p:attrNameLst>
                                          <p:attrName>style.rotation</p:attrName>
                                        </p:attrNameLst>
                                      </p:cBhvr>
                                      <p:tavLst>
                                        <p:tav tm="0">
                                          <p:val>
                                            <p:fltVal val="360"/>
                                          </p:val>
                                        </p:tav>
                                        <p:tav tm="100000">
                                          <p:val>
                                            <p:fltVal val="0"/>
                                          </p:val>
                                        </p:tav>
                                      </p:tavLst>
                                    </p:anim>
                                    <p:animEffect transition="in" filter="fade">
                                      <p:cBhvr>
                                        <p:cTn id="34" dur="500"/>
                                        <p:tgtEl>
                                          <p:spTgt spid="38919"/>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8920"/>
                                        </p:tgtEl>
                                        <p:attrNameLst>
                                          <p:attrName>style.visibility</p:attrName>
                                        </p:attrNameLst>
                                      </p:cBhvr>
                                      <p:to>
                                        <p:strVal val="visible"/>
                                      </p:to>
                                    </p:set>
                                    <p:anim calcmode="lin" valueType="num">
                                      <p:cBhvr>
                                        <p:cTn id="38" dur="500" fill="hold"/>
                                        <p:tgtEl>
                                          <p:spTgt spid="38920"/>
                                        </p:tgtEl>
                                        <p:attrNameLst>
                                          <p:attrName>ppt_w</p:attrName>
                                        </p:attrNameLst>
                                      </p:cBhvr>
                                      <p:tavLst>
                                        <p:tav tm="0">
                                          <p:val>
                                            <p:fltVal val="0"/>
                                          </p:val>
                                        </p:tav>
                                        <p:tav tm="100000">
                                          <p:val>
                                            <p:strVal val="#ppt_w"/>
                                          </p:val>
                                        </p:tav>
                                      </p:tavLst>
                                    </p:anim>
                                    <p:anim calcmode="lin" valueType="num">
                                      <p:cBhvr>
                                        <p:cTn id="39" dur="500" fill="hold"/>
                                        <p:tgtEl>
                                          <p:spTgt spid="38920"/>
                                        </p:tgtEl>
                                        <p:attrNameLst>
                                          <p:attrName>ppt_h</p:attrName>
                                        </p:attrNameLst>
                                      </p:cBhvr>
                                      <p:tavLst>
                                        <p:tav tm="0">
                                          <p:val>
                                            <p:fltVal val="0"/>
                                          </p:val>
                                        </p:tav>
                                        <p:tav tm="100000">
                                          <p:val>
                                            <p:strVal val="#ppt_h"/>
                                          </p:val>
                                        </p:tav>
                                      </p:tavLst>
                                    </p:anim>
                                    <p:animEffect transition="in" filter="fade">
                                      <p:cBhvr>
                                        <p:cTn id="40"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9939"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9940"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9941"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defTabSz="1374775"/>
            <a:fld id="{5E28E9CA-E009-4A00-906C-56138DFF3649}" type="slidenum">
              <a:rPr lang="en-US" altLang="zh-CN" sz="1300" b="1">
                <a:solidFill>
                  <a:srgbClr val="5C5C5C"/>
                </a:solidFill>
                <a:latin typeface="Arial" panose="020B0604020202020204"/>
              </a:rPr>
            </a:fld>
            <a:endParaRPr lang="en-US" altLang="zh-CN" sz="1300" b="1">
              <a:solidFill>
                <a:srgbClr val="5C5C5C"/>
              </a:solidFill>
              <a:latin typeface="Arial" panose="020B0604020202020204"/>
            </a:endParaRPr>
          </a:p>
        </p:txBody>
      </p:sp>
      <p:pic>
        <p:nvPicPr>
          <p:cNvPr id="39942"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39943"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39944" name="矩形 10"/>
          <p:cNvSpPr/>
          <p:nvPr/>
        </p:nvSpPr>
        <p:spPr>
          <a:xfrm>
            <a:off x="163513" y="1222375"/>
            <a:ext cx="6551612" cy="39703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nSpc>
                <a:spcPct val="150000"/>
              </a:lnSpc>
            </a:pP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三</a:t>
            </a: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强调应试教育，忽视素养教学</a:t>
            </a:r>
            <a:endParaRPr lang="en-US" altLang="zh-CN" sz="2400" b="1">
              <a:solidFill>
                <a:srgbClr val="FF0000"/>
              </a:solidFill>
              <a:latin typeface="黑体" panose="02010609060101010101" charset="-122"/>
              <a:ea typeface="黑体" panose="02010609060101010101" charset="-122"/>
            </a:endParaRPr>
          </a:p>
          <a:p>
            <a:pPr marL="0" lvl="0" indent="0">
              <a:lnSpc>
                <a:spcPct val="150000"/>
              </a:lnSpc>
            </a:pPr>
            <a:r>
              <a:rPr lang="zh-CN" altLang="en-US" sz="2400">
                <a:latin typeface="楷体" panose="02010609060101010101" pitchFamily="49" charset="-122"/>
                <a:ea typeface="楷体" panose="02010609060101010101" pitchFamily="49" charset="-122"/>
              </a:rPr>
              <a:t>    在日常初中历史教学中，可能由于学校的日常或升学成绩竞争、评比激烈，一部分老师有可能忽视“家国情怀”素养的培养，以为强调应试教育。最终历史课堂成了“死记硬背”的天堂，学生思维培养会受到很大的障碍，素质教育也落不到实处。</a:t>
            </a:r>
            <a:endParaRPr lang="zh-CN" altLang="en-US" sz="2400">
              <a:latin typeface="楷体" panose="02010609060101010101" pitchFamily="49" charset="-122"/>
              <a:ea typeface="楷体" panose="02010609060101010101" pitchFamily="49" charset="-122"/>
            </a:endParaRPr>
          </a:p>
        </p:txBody>
      </p:sp>
      <p:sp>
        <p:nvSpPr>
          <p:cNvPr id="39945"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39946" name="TextBox 12"/>
          <p:cNvSpPr/>
          <p:nvPr/>
        </p:nvSpPr>
        <p:spPr>
          <a:xfrm>
            <a:off x="5881688" y="190500"/>
            <a:ext cx="1952625" cy="5238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sz="2800" b="1">
                <a:solidFill>
                  <a:srgbClr val="FF0000"/>
                </a:solidFill>
              </a:rPr>
              <a:t>现状</a:t>
            </a:r>
            <a:endParaRPr lang="zh-CN" altLang="en-US" sz="2800" b="1">
              <a:solidFill>
                <a:srgbClr val="FF0000"/>
              </a:solidFill>
            </a:endParaRPr>
          </a:p>
        </p:txBody>
      </p:sp>
      <p:sp>
        <p:nvSpPr>
          <p:cNvPr id="39947"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pic>
        <p:nvPicPr>
          <p:cNvPr id="39948" name="Picture 3"/>
          <p:cNvPicPr>
            <a:picLocks noChangeAspect="1"/>
          </p:cNvPicPr>
          <p:nvPr/>
        </p:nvPicPr>
        <p:blipFill>
          <a:blip r:embed="rId2">
            <a:lum bright="20000" contrast="30000"/>
          </a:blip>
          <a:stretch>
            <a:fillRect/>
          </a:stretch>
        </p:blipFill>
        <p:spPr>
          <a:xfrm>
            <a:off x="6983413" y="2030413"/>
            <a:ext cx="4238625" cy="2814637"/>
          </a:xfrm>
          <a:prstGeom prst="rect">
            <a:avLst/>
          </a:prstGeom>
          <a:noFill/>
          <a:ln>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500" fill="hold"/>
                                        <p:tgtEl>
                                          <p:spTgt spid="39939"/>
                                        </p:tgtEl>
                                        <p:attrNameLst>
                                          <p:attrName>ppt_w</p:attrName>
                                        </p:attrNameLst>
                                      </p:cBhvr>
                                      <p:tavLst>
                                        <p:tav tm="0">
                                          <p:val>
                                            <p:fltVal val="0"/>
                                          </p:val>
                                        </p:tav>
                                        <p:tav tm="100000">
                                          <p:val>
                                            <p:strVal val="#ppt_w"/>
                                          </p:val>
                                        </p:tav>
                                      </p:tavLst>
                                    </p:anim>
                                    <p:anim calcmode="lin" valueType="num">
                                      <p:cBhvr>
                                        <p:cTn id="8" dur="500" fill="hold"/>
                                        <p:tgtEl>
                                          <p:spTgt spid="39939"/>
                                        </p:tgtEl>
                                        <p:attrNameLst>
                                          <p:attrName>ppt_h</p:attrName>
                                        </p:attrNameLst>
                                      </p:cBhvr>
                                      <p:tavLst>
                                        <p:tav tm="0">
                                          <p:val>
                                            <p:fltVal val="0"/>
                                          </p:val>
                                        </p:tav>
                                        <p:tav tm="100000">
                                          <p:val>
                                            <p:strVal val="#ppt_h"/>
                                          </p:val>
                                        </p:tav>
                                      </p:tavLst>
                                    </p:anim>
                                    <p:animEffect transition="in" filter="fade">
                                      <p:cBhvr>
                                        <p:cTn id="9" dur="500"/>
                                        <p:tgtEl>
                                          <p:spTgt spid="3993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p:cTn id="13" dur="500" fill="hold"/>
                                        <p:tgtEl>
                                          <p:spTgt spid="39940"/>
                                        </p:tgtEl>
                                        <p:attrNameLst>
                                          <p:attrName>ppt_w</p:attrName>
                                        </p:attrNameLst>
                                      </p:cBhvr>
                                      <p:tavLst>
                                        <p:tav tm="0">
                                          <p:val>
                                            <p:fltVal val="0"/>
                                          </p:val>
                                        </p:tav>
                                        <p:tav tm="100000">
                                          <p:val>
                                            <p:strVal val="#ppt_w"/>
                                          </p:val>
                                        </p:tav>
                                      </p:tavLst>
                                    </p:anim>
                                    <p:anim calcmode="lin" valueType="num">
                                      <p:cBhvr>
                                        <p:cTn id="14" dur="500" fill="hold"/>
                                        <p:tgtEl>
                                          <p:spTgt spid="39940"/>
                                        </p:tgtEl>
                                        <p:attrNameLst>
                                          <p:attrName>ppt_h</p:attrName>
                                        </p:attrNameLst>
                                      </p:cBhvr>
                                      <p:tavLst>
                                        <p:tav tm="0">
                                          <p:val>
                                            <p:fltVal val="0"/>
                                          </p:val>
                                        </p:tav>
                                        <p:tav tm="100000">
                                          <p:val>
                                            <p:strVal val="#ppt_h"/>
                                          </p:val>
                                        </p:tav>
                                      </p:tavLst>
                                    </p:anim>
                                    <p:animEffect transition="in" filter="fade">
                                      <p:cBhvr>
                                        <p:cTn id="15" dur="500"/>
                                        <p:tgtEl>
                                          <p:spTgt spid="3994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9938"/>
                                        </p:tgtEl>
                                        <p:attrNameLst>
                                          <p:attrName>style.visibility</p:attrName>
                                        </p:attrNameLst>
                                      </p:cBhvr>
                                      <p:to>
                                        <p:strVal val="visible"/>
                                      </p:to>
                                    </p:set>
                                    <p:anim calcmode="lin" valueType="num">
                                      <p:cBhvr>
                                        <p:cTn id="19" dur="500" fill="hold"/>
                                        <p:tgtEl>
                                          <p:spTgt spid="39938"/>
                                        </p:tgtEl>
                                        <p:attrNameLst>
                                          <p:attrName>ppt_w</p:attrName>
                                        </p:attrNameLst>
                                      </p:cBhvr>
                                      <p:tavLst>
                                        <p:tav tm="0">
                                          <p:val>
                                            <p:fltVal val="0"/>
                                          </p:val>
                                        </p:tav>
                                        <p:tav tm="100000">
                                          <p:val>
                                            <p:strVal val="#ppt_w"/>
                                          </p:val>
                                        </p:tav>
                                      </p:tavLst>
                                    </p:anim>
                                    <p:anim calcmode="lin" valueType="num">
                                      <p:cBhvr>
                                        <p:cTn id="20" dur="500" fill="hold"/>
                                        <p:tgtEl>
                                          <p:spTgt spid="39938"/>
                                        </p:tgtEl>
                                        <p:attrNameLst>
                                          <p:attrName>ppt_h</p:attrName>
                                        </p:attrNameLst>
                                      </p:cBhvr>
                                      <p:tavLst>
                                        <p:tav tm="0">
                                          <p:val>
                                            <p:fltVal val="0"/>
                                          </p:val>
                                        </p:tav>
                                        <p:tav tm="100000">
                                          <p:val>
                                            <p:strVal val="#ppt_h"/>
                                          </p:val>
                                        </p:tav>
                                      </p:tavLst>
                                    </p:anim>
                                    <p:animEffect transition="in" filter="fade">
                                      <p:cBhvr>
                                        <p:cTn id="21" dur="500"/>
                                        <p:tgtEl>
                                          <p:spTgt spid="39938"/>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39942"/>
                                        </p:tgtEl>
                                        <p:attrNameLst>
                                          <p:attrName>style.visibility</p:attrName>
                                        </p:attrNameLst>
                                      </p:cBhvr>
                                      <p:to>
                                        <p:strVal val="visible"/>
                                      </p:to>
                                    </p:set>
                                    <p:anim calcmode="lin" valueType="num">
                                      <p:cBhvr>
                                        <p:cTn id="25" dur="500" fill="hold"/>
                                        <p:tgtEl>
                                          <p:spTgt spid="39942"/>
                                        </p:tgtEl>
                                        <p:attrNameLst>
                                          <p:attrName>ppt_w</p:attrName>
                                        </p:attrNameLst>
                                      </p:cBhvr>
                                      <p:tavLst>
                                        <p:tav tm="0">
                                          <p:val>
                                            <p:fltVal val="0"/>
                                          </p:val>
                                        </p:tav>
                                        <p:tav tm="100000">
                                          <p:val>
                                            <p:strVal val="#ppt_w"/>
                                          </p:val>
                                        </p:tav>
                                      </p:tavLst>
                                    </p:anim>
                                    <p:anim calcmode="lin" valueType="num">
                                      <p:cBhvr>
                                        <p:cTn id="26" dur="500" fill="hold"/>
                                        <p:tgtEl>
                                          <p:spTgt spid="39942"/>
                                        </p:tgtEl>
                                        <p:attrNameLst>
                                          <p:attrName>ppt_h</p:attrName>
                                        </p:attrNameLst>
                                      </p:cBhvr>
                                      <p:tavLst>
                                        <p:tav tm="0">
                                          <p:val>
                                            <p:fltVal val="0"/>
                                          </p:val>
                                        </p:tav>
                                        <p:tav tm="100000">
                                          <p:val>
                                            <p:strVal val="#ppt_h"/>
                                          </p:val>
                                        </p:tav>
                                      </p:tavLst>
                                    </p:anim>
                                    <p:anim calcmode="lin" valueType="num">
                                      <p:cBhvr>
                                        <p:cTn id="27" dur="500" fill="hold"/>
                                        <p:tgtEl>
                                          <p:spTgt spid="39942"/>
                                        </p:tgtEl>
                                        <p:attrNameLst>
                                          <p:attrName>style.rotation</p:attrName>
                                        </p:attrNameLst>
                                      </p:cBhvr>
                                      <p:tavLst>
                                        <p:tav tm="0">
                                          <p:val>
                                            <p:fltVal val="360"/>
                                          </p:val>
                                        </p:tav>
                                        <p:tav tm="100000">
                                          <p:val>
                                            <p:fltVal val="0"/>
                                          </p:val>
                                        </p:tav>
                                      </p:tavLst>
                                    </p:anim>
                                    <p:animEffect transition="in" filter="fade">
                                      <p:cBhvr>
                                        <p:cTn id="28" dur="500"/>
                                        <p:tgtEl>
                                          <p:spTgt spid="39942"/>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9943"/>
                                        </p:tgtEl>
                                        <p:attrNameLst>
                                          <p:attrName>style.visibility</p:attrName>
                                        </p:attrNameLst>
                                      </p:cBhvr>
                                      <p:to>
                                        <p:strVal val="visible"/>
                                      </p:to>
                                    </p:set>
                                    <p:anim calcmode="lin" valueType="num">
                                      <p:cBhvr>
                                        <p:cTn id="32" dur="500" fill="hold"/>
                                        <p:tgtEl>
                                          <p:spTgt spid="39943"/>
                                        </p:tgtEl>
                                        <p:attrNameLst>
                                          <p:attrName>ppt_w</p:attrName>
                                        </p:attrNameLst>
                                      </p:cBhvr>
                                      <p:tavLst>
                                        <p:tav tm="0">
                                          <p:val>
                                            <p:fltVal val="0"/>
                                          </p:val>
                                        </p:tav>
                                        <p:tav tm="100000">
                                          <p:val>
                                            <p:strVal val="#ppt_w"/>
                                          </p:val>
                                        </p:tav>
                                      </p:tavLst>
                                    </p:anim>
                                    <p:anim calcmode="lin" valueType="num">
                                      <p:cBhvr>
                                        <p:cTn id="33" dur="500" fill="hold"/>
                                        <p:tgtEl>
                                          <p:spTgt spid="39943"/>
                                        </p:tgtEl>
                                        <p:attrNameLst>
                                          <p:attrName>ppt_h</p:attrName>
                                        </p:attrNameLst>
                                      </p:cBhvr>
                                      <p:tavLst>
                                        <p:tav tm="0">
                                          <p:val>
                                            <p:fltVal val="0"/>
                                          </p:val>
                                        </p:tav>
                                        <p:tav tm="100000">
                                          <p:val>
                                            <p:strVal val="#ppt_h"/>
                                          </p:val>
                                        </p:tav>
                                      </p:tavLst>
                                    </p:anim>
                                    <p:animEffect transition="in" filter="fade">
                                      <p:cBhvr>
                                        <p:cTn id="34" dur="5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0963"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0964"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0965"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0966"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defTabSz="1374775"/>
            <a:fld id="{6523B8AF-1E96-483B-9811-0D16E89E09F5}" type="slidenum">
              <a:rPr lang="en-US" altLang="zh-CN" sz="1300" b="1">
                <a:solidFill>
                  <a:srgbClr val="5C5C5C"/>
                </a:solidFill>
                <a:latin typeface="Arial" panose="020B0604020202020204"/>
              </a:rPr>
            </a:fld>
            <a:endParaRPr lang="en-US" altLang="zh-CN" sz="1300" b="1">
              <a:solidFill>
                <a:srgbClr val="5C5C5C"/>
              </a:solidFill>
              <a:latin typeface="Arial" panose="020B0604020202020204"/>
            </a:endParaRPr>
          </a:p>
        </p:txBody>
      </p:sp>
      <p:pic>
        <p:nvPicPr>
          <p:cNvPr id="40967"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40968"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0969" name="矩形 10"/>
          <p:cNvSpPr/>
          <p:nvPr/>
        </p:nvSpPr>
        <p:spPr>
          <a:xfrm>
            <a:off x="463550" y="1285875"/>
            <a:ext cx="10755313" cy="413226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nSpc>
                <a:spcPts val="3500"/>
              </a:lnSpc>
            </a:pPr>
            <a:r>
              <a:rPr lang="zh-CN" altLang="en-US" sz="2400" b="1">
                <a:solidFill>
                  <a:srgbClr val="0070C0"/>
                </a:solidFill>
              </a:rPr>
              <a:t>（</a:t>
            </a:r>
            <a:r>
              <a:rPr lang="en-US" altLang="zh-CN" sz="2400" b="1">
                <a:solidFill>
                  <a:srgbClr val="0070C0"/>
                </a:solidFill>
              </a:rPr>
              <a:t>1</a:t>
            </a:r>
            <a:r>
              <a:rPr lang="zh-CN" altLang="en-US" sz="2400" b="1">
                <a:solidFill>
                  <a:srgbClr val="0070C0"/>
                </a:solidFill>
              </a:rPr>
              <a:t>）收集影视资料与课本内容相结合，充分调动学生的家国情怀</a:t>
            </a:r>
            <a:br>
              <a:rPr lang="zh-CN" altLang="en-US" sz="2400"/>
            </a:br>
            <a:r>
              <a:rPr lang="zh-CN" altLang="en-US" sz="2400"/>
              <a:t>       </a:t>
            </a:r>
            <a:r>
              <a:rPr lang="zh-CN" altLang="en-US" sz="2400">
                <a:latin typeface="楷体" panose="02010609060101010101" pitchFamily="49" charset="-122"/>
                <a:ea typeface="楷体" panose="02010609060101010101" pitchFamily="49" charset="-122"/>
              </a:rPr>
              <a:t>对于初中生如果用他们厌恶的方法行教学，必定会产生不好的结果。面对这种情况，各个历史教师可以在对内容备课时对内容进行充分的研读，对涉及到的内容进行解析，这样一来，可以有效的解决学生由于对知识积累过少，而造成无法理解课本知识内容的情况</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除此之外，根据事先准备好的内容在网上寻找与之相关的影视资料，在课前为学生播放，视频具有生动性的特征，可以最大限度的吸引学生的注意力。如观看“抗美援朝”视频，观看在学生的心中必将会有浓浓的爱国情怀与对保家卫国的战士的敬佩。此时，学生的心灵将会得到进一步的提升。</a:t>
            </a:r>
            <a:endParaRPr lang="zh-CN" altLang="en-US" sz="2400">
              <a:latin typeface="楷体" panose="02010609060101010101" pitchFamily="49" charset="-122"/>
              <a:ea typeface="楷体" panose="02010609060101010101" pitchFamily="49" charset="-122"/>
            </a:endParaRPr>
          </a:p>
        </p:txBody>
      </p:sp>
      <p:sp>
        <p:nvSpPr>
          <p:cNvPr id="40970"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40971" name="TextBox 12"/>
          <p:cNvSpPr/>
          <p:nvPr/>
        </p:nvSpPr>
        <p:spPr>
          <a:xfrm>
            <a:off x="5637213" y="190500"/>
            <a:ext cx="1951037" cy="5238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sz="2800" b="1">
                <a:solidFill>
                  <a:srgbClr val="FF0000"/>
                </a:solidFill>
              </a:rPr>
              <a:t>应对策略</a:t>
            </a:r>
            <a:endParaRPr lang="zh-CN" altLang="en-US" sz="2800" b="1">
              <a:solidFill>
                <a:srgbClr val="FF0000"/>
              </a:solidFill>
            </a:endParaRPr>
          </a:p>
        </p:txBody>
      </p:sp>
      <p:sp>
        <p:nvSpPr>
          <p:cNvPr id="40972"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animEffect transition="in" filter="fade">
                                      <p:cBhvr>
                                        <p:cTn id="9" dur="500"/>
                                        <p:tgtEl>
                                          <p:spTgt spid="4096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964"/>
                                        </p:tgtEl>
                                        <p:attrNameLst>
                                          <p:attrName>style.visibility</p:attrName>
                                        </p:attrNameLst>
                                      </p:cBhvr>
                                      <p:to>
                                        <p:strVal val="visible"/>
                                      </p:to>
                                    </p:set>
                                    <p:anim calcmode="lin" valueType="num">
                                      <p:cBhvr>
                                        <p:cTn id="13" dur="500" fill="hold"/>
                                        <p:tgtEl>
                                          <p:spTgt spid="40964"/>
                                        </p:tgtEl>
                                        <p:attrNameLst>
                                          <p:attrName>ppt_w</p:attrName>
                                        </p:attrNameLst>
                                      </p:cBhvr>
                                      <p:tavLst>
                                        <p:tav tm="0">
                                          <p:val>
                                            <p:fltVal val="0"/>
                                          </p:val>
                                        </p:tav>
                                        <p:tav tm="100000">
                                          <p:val>
                                            <p:strVal val="#ppt_w"/>
                                          </p:val>
                                        </p:tav>
                                      </p:tavLst>
                                    </p:anim>
                                    <p:anim calcmode="lin" valueType="num">
                                      <p:cBhvr>
                                        <p:cTn id="14" dur="500" fill="hold"/>
                                        <p:tgtEl>
                                          <p:spTgt spid="40964"/>
                                        </p:tgtEl>
                                        <p:attrNameLst>
                                          <p:attrName>ppt_h</p:attrName>
                                        </p:attrNameLst>
                                      </p:cBhvr>
                                      <p:tavLst>
                                        <p:tav tm="0">
                                          <p:val>
                                            <p:fltVal val="0"/>
                                          </p:val>
                                        </p:tav>
                                        <p:tav tm="100000">
                                          <p:val>
                                            <p:strVal val="#ppt_h"/>
                                          </p:val>
                                        </p:tav>
                                      </p:tavLst>
                                    </p:anim>
                                    <p:animEffect transition="in" filter="fade">
                                      <p:cBhvr>
                                        <p:cTn id="15" dur="500"/>
                                        <p:tgtEl>
                                          <p:spTgt spid="4096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0965"/>
                                        </p:tgtEl>
                                        <p:attrNameLst>
                                          <p:attrName>style.visibility</p:attrName>
                                        </p:attrNameLst>
                                      </p:cBhvr>
                                      <p:to>
                                        <p:strVal val="visible"/>
                                      </p:to>
                                    </p:set>
                                    <p:anim calcmode="lin" valueType="num">
                                      <p:cBhvr>
                                        <p:cTn id="19" dur="500" fill="hold"/>
                                        <p:tgtEl>
                                          <p:spTgt spid="40965"/>
                                        </p:tgtEl>
                                        <p:attrNameLst>
                                          <p:attrName>ppt_w</p:attrName>
                                        </p:attrNameLst>
                                      </p:cBhvr>
                                      <p:tavLst>
                                        <p:tav tm="0">
                                          <p:val>
                                            <p:fltVal val="0"/>
                                          </p:val>
                                        </p:tav>
                                        <p:tav tm="100000">
                                          <p:val>
                                            <p:strVal val="#ppt_w"/>
                                          </p:val>
                                        </p:tav>
                                      </p:tavLst>
                                    </p:anim>
                                    <p:anim calcmode="lin" valueType="num">
                                      <p:cBhvr>
                                        <p:cTn id="20" dur="500" fill="hold"/>
                                        <p:tgtEl>
                                          <p:spTgt spid="40965"/>
                                        </p:tgtEl>
                                        <p:attrNameLst>
                                          <p:attrName>ppt_h</p:attrName>
                                        </p:attrNameLst>
                                      </p:cBhvr>
                                      <p:tavLst>
                                        <p:tav tm="0">
                                          <p:val>
                                            <p:fltVal val="0"/>
                                          </p:val>
                                        </p:tav>
                                        <p:tav tm="100000">
                                          <p:val>
                                            <p:strVal val="#ppt_h"/>
                                          </p:val>
                                        </p:tav>
                                      </p:tavLst>
                                    </p:anim>
                                    <p:animEffect transition="in" filter="fade">
                                      <p:cBhvr>
                                        <p:cTn id="21" dur="500"/>
                                        <p:tgtEl>
                                          <p:spTgt spid="4096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0962"/>
                                        </p:tgtEl>
                                        <p:attrNameLst>
                                          <p:attrName>style.visibility</p:attrName>
                                        </p:attrNameLst>
                                      </p:cBhvr>
                                      <p:to>
                                        <p:strVal val="visible"/>
                                      </p:to>
                                    </p:set>
                                    <p:anim calcmode="lin" valueType="num">
                                      <p:cBhvr>
                                        <p:cTn id="25" dur="500" fill="hold"/>
                                        <p:tgtEl>
                                          <p:spTgt spid="40962"/>
                                        </p:tgtEl>
                                        <p:attrNameLst>
                                          <p:attrName>ppt_w</p:attrName>
                                        </p:attrNameLst>
                                      </p:cBhvr>
                                      <p:tavLst>
                                        <p:tav tm="0">
                                          <p:val>
                                            <p:fltVal val="0"/>
                                          </p:val>
                                        </p:tav>
                                        <p:tav tm="100000">
                                          <p:val>
                                            <p:strVal val="#ppt_w"/>
                                          </p:val>
                                        </p:tav>
                                      </p:tavLst>
                                    </p:anim>
                                    <p:anim calcmode="lin" valueType="num">
                                      <p:cBhvr>
                                        <p:cTn id="26" dur="500" fill="hold"/>
                                        <p:tgtEl>
                                          <p:spTgt spid="40962"/>
                                        </p:tgtEl>
                                        <p:attrNameLst>
                                          <p:attrName>ppt_h</p:attrName>
                                        </p:attrNameLst>
                                      </p:cBhvr>
                                      <p:tavLst>
                                        <p:tav tm="0">
                                          <p:val>
                                            <p:fltVal val="0"/>
                                          </p:val>
                                        </p:tav>
                                        <p:tav tm="100000">
                                          <p:val>
                                            <p:strVal val="#ppt_h"/>
                                          </p:val>
                                        </p:tav>
                                      </p:tavLst>
                                    </p:anim>
                                    <p:animEffect transition="in" filter="fade">
                                      <p:cBhvr>
                                        <p:cTn id="27" dur="500"/>
                                        <p:tgtEl>
                                          <p:spTgt spid="40962"/>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0967"/>
                                        </p:tgtEl>
                                        <p:attrNameLst>
                                          <p:attrName>style.visibility</p:attrName>
                                        </p:attrNameLst>
                                      </p:cBhvr>
                                      <p:to>
                                        <p:strVal val="visible"/>
                                      </p:to>
                                    </p:set>
                                    <p:anim calcmode="lin" valueType="num">
                                      <p:cBhvr>
                                        <p:cTn id="31" dur="500" fill="hold"/>
                                        <p:tgtEl>
                                          <p:spTgt spid="40967"/>
                                        </p:tgtEl>
                                        <p:attrNameLst>
                                          <p:attrName>ppt_w</p:attrName>
                                        </p:attrNameLst>
                                      </p:cBhvr>
                                      <p:tavLst>
                                        <p:tav tm="0">
                                          <p:val>
                                            <p:fltVal val="0"/>
                                          </p:val>
                                        </p:tav>
                                        <p:tav tm="100000">
                                          <p:val>
                                            <p:strVal val="#ppt_w"/>
                                          </p:val>
                                        </p:tav>
                                      </p:tavLst>
                                    </p:anim>
                                    <p:anim calcmode="lin" valueType="num">
                                      <p:cBhvr>
                                        <p:cTn id="32" dur="500" fill="hold"/>
                                        <p:tgtEl>
                                          <p:spTgt spid="40967"/>
                                        </p:tgtEl>
                                        <p:attrNameLst>
                                          <p:attrName>ppt_h</p:attrName>
                                        </p:attrNameLst>
                                      </p:cBhvr>
                                      <p:tavLst>
                                        <p:tav tm="0">
                                          <p:val>
                                            <p:fltVal val="0"/>
                                          </p:val>
                                        </p:tav>
                                        <p:tav tm="100000">
                                          <p:val>
                                            <p:strVal val="#ppt_h"/>
                                          </p:val>
                                        </p:tav>
                                      </p:tavLst>
                                    </p:anim>
                                    <p:anim calcmode="lin" valueType="num">
                                      <p:cBhvr>
                                        <p:cTn id="33" dur="500" fill="hold"/>
                                        <p:tgtEl>
                                          <p:spTgt spid="40967"/>
                                        </p:tgtEl>
                                        <p:attrNameLst>
                                          <p:attrName>style.rotation</p:attrName>
                                        </p:attrNameLst>
                                      </p:cBhvr>
                                      <p:tavLst>
                                        <p:tav tm="0">
                                          <p:val>
                                            <p:fltVal val="360"/>
                                          </p:val>
                                        </p:tav>
                                        <p:tav tm="100000">
                                          <p:val>
                                            <p:fltVal val="0"/>
                                          </p:val>
                                        </p:tav>
                                      </p:tavLst>
                                    </p:anim>
                                    <p:animEffect transition="in" filter="fade">
                                      <p:cBhvr>
                                        <p:cTn id="34" dur="500"/>
                                        <p:tgtEl>
                                          <p:spTgt spid="40967"/>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40968"/>
                                        </p:tgtEl>
                                        <p:attrNameLst>
                                          <p:attrName>style.visibility</p:attrName>
                                        </p:attrNameLst>
                                      </p:cBhvr>
                                      <p:to>
                                        <p:strVal val="visible"/>
                                      </p:to>
                                    </p:set>
                                    <p:anim calcmode="lin" valueType="num">
                                      <p:cBhvr>
                                        <p:cTn id="38" dur="500" fill="hold"/>
                                        <p:tgtEl>
                                          <p:spTgt spid="40968"/>
                                        </p:tgtEl>
                                        <p:attrNameLst>
                                          <p:attrName>ppt_w</p:attrName>
                                        </p:attrNameLst>
                                      </p:cBhvr>
                                      <p:tavLst>
                                        <p:tav tm="0">
                                          <p:val>
                                            <p:fltVal val="0"/>
                                          </p:val>
                                        </p:tav>
                                        <p:tav tm="100000">
                                          <p:val>
                                            <p:strVal val="#ppt_w"/>
                                          </p:val>
                                        </p:tav>
                                      </p:tavLst>
                                    </p:anim>
                                    <p:anim calcmode="lin" valueType="num">
                                      <p:cBhvr>
                                        <p:cTn id="39" dur="500" fill="hold"/>
                                        <p:tgtEl>
                                          <p:spTgt spid="40968"/>
                                        </p:tgtEl>
                                        <p:attrNameLst>
                                          <p:attrName>ppt_h</p:attrName>
                                        </p:attrNameLst>
                                      </p:cBhvr>
                                      <p:tavLst>
                                        <p:tav tm="0">
                                          <p:val>
                                            <p:fltVal val="0"/>
                                          </p:val>
                                        </p:tav>
                                        <p:tav tm="100000">
                                          <p:val>
                                            <p:strVal val="#ppt_h"/>
                                          </p:val>
                                        </p:tav>
                                      </p:tavLst>
                                    </p:anim>
                                    <p:animEffect transition="in" filter="fade">
                                      <p:cBhvr>
                                        <p:cTn id="40" dur="5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1987"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1988"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1989"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1990"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defTabSz="1374775"/>
            <a:fld id="{574A0A07-36AE-4E51-9521-C2BD34F7889D}" type="slidenum">
              <a:rPr lang="en-US" altLang="zh-CN" sz="1300" b="1">
                <a:solidFill>
                  <a:srgbClr val="5C5C5C"/>
                </a:solidFill>
                <a:latin typeface="Arial" panose="020B0604020202020204"/>
              </a:rPr>
            </a:fld>
            <a:endParaRPr lang="en-US" altLang="zh-CN" sz="1300" b="1">
              <a:solidFill>
                <a:srgbClr val="5C5C5C"/>
              </a:solidFill>
              <a:latin typeface="Arial" panose="020B0604020202020204"/>
            </a:endParaRPr>
          </a:p>
        </p:txBody>
      </p:sp>
      <p:pic>
        <p:nvPicPr>
          <p:cNvPr id="41991"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41992"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1993" name="矩形 10"/>
          <p:cNvSpPr/>
          <p:nvPr/>
        </p:nvSpPr>
        <p:spPr>
          <a:xfrm>
            <a:off x="273050" y="990600"/>
            <a:ext cx="11587163" cy="47466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nSpc>
                <a:spcPts val="3300"/>
              </a:lnSpc>
            </a:pPr>
            <a:r>
              <a:rPr lang="zh-CN" altLang="en-US" sz="2400" b="1">
                <a:solidFill>
                  <a:srgbClr val="0070C0"/>
                </a:solidFill>
              </a:rPr>
              <a:t>（</a:t>
            </a:r>
            <a:r>
              <a:rPr lang="en-US" altLang="zh-CN" sz="2400" b="1">
                <a:solidFill>
                  <a:srgbClr val="0070C0"/>
                </a:solidFill>
              </a:rPr>
              <a:t>2</a:t>
            </a:r>
            <a:r>
              <a:rPr lang="zh-CN" altLang="en-US" sz="2400" b="1">
                <a:solidFill>
                  <a:srgbClr val="0070C0"/>
                </a:solidFill>
              </a:rPr>
              <a:t>）用先贤或先烈的伟大事迹陶冶学生情操，提高学生核心素养</a:t>
            </a:r>
            <a:br>
              <a:rPr lang="zh-CN" altLang="en-US" sz="2400"/>
            </a:br>
            <a:r>
              <a:rPr lang="zh-CN" altLang="en-US" sz="2400"/>
              <a:t>     </a:t>
            </a:r>
            <a:r>
              <a:rPr lang="zh-CN" altLang="en-US" sz="2400">
                <a:latin typeface="楷体" panose="02010609060101010101" pitchFamily="49" charset="-122"/>
                <a:ea typeface="楷体" panose="02010609060101010101" pitchFamily="49" charset="-122"/>
              </a:rPr>
              <a:t>  中国史上有很多伟大的历史人物，这些先贤或先烈他们的事迹就是提高素养的好教材。</a:t>
            </a:r>
            <a:br>
              <a:rPr lang="zh-CN" altLang="en-US" sz="2400">
                <a:latin typeface="楷体" panose="02010609060101010101" pitchFamily="49" charset="-122"/>
                <a:ea typeface="楷体" panose="02010609060101010101" pitchFamily="49" charset="-122"/>
              </a:rPr>
            </a:br>
            <a:r>
              <a:rPr lang="zh-CN" altLang="en-US" sz="2400">
                <a:latin typeface="楷体" panose="02010609060101010101" pitchFamily="49" charset="-122"/>
                <a:ea typeface="楷体" panose="02010609060101010101" pitchFamily="49" charset="-122"/>
              </a:rPr>
              <a:t>    比如在学习七年级下册的内容</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明朝的文化</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关于李时珍的</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本草纲目</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这本历史著作时详细的介绍了李时珍的为人以及为病人治病的场景，在治病的过程中不管是达官贵人还是平民百姓李时珍总是一视同仁的对待，在不断的内容讲解中引导学生，让学生充分体会到李时珍是一个具有爱心，耐心的医者，此外，教师可适当的引申李时珍的相关事情，从而促使学生更好的体会到医者仁心的含义。李时珍爱戴百姓爱护自己的职业，并且做到了问心无愧，这也是爱国情怀的一种体现。在不断的知识积累下，学生的文学素养将得到进一步的提升，当然，这并不是轻易可以完成的事情，而是需要各个老师在不断的教学过程中进行总结。</a:t>
            </a:r>
            <a:endParaRPr lang="en-US" altLang="zh-CN" sz="2400">
              <a:latin typeface="楷体" panose="02010609060101010101" pitchFamily="49" charset="-122"/>
              <a:ea typeface="楷体" panose="02010609060101010101" pitchFamily="49" charset="-122"/>
            </a:endParaRPr>
          </a:p>
        </p:txBody>
      </p:sp>
      <p:sp>
        <p:nvSpPr>
          <p:cNvPr id="41994"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41995" name="TextBox 12"/>
          <p:cNvSpPr/>
          <p:nvPr/>
        </p:nvSpPr>
        <p:spPr>
          <a:xfrm>
            <a:off x="5637213" y="190500"/>
            <a:ext cx="1951037" cy="5238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sz="2800" b="1">
                <a:solidFill>
                  <a:srgbClr val="FF0000"/>
                </a:solidFill>
              </a:rPr>
              <a:t>应对策略</a:t>
            </a:r>
            <a:endParaRPr lang="zh-CN" altLang="en-US" sz="2800" b="1">
              <a:solidFill>
                <a:srgbClr val="FF0000"/>
              </a:solidFill>
            </a:endParaRPr>
          </a:p>
        </p:txBody>
      </p:sp>
      <p:sp>
        <p:nvSpPr>
          <p:cNvPr id="41996"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fltVal val="0"/>
                                          </p:val>
                                        </p:tav>
                                        <p:tav tm="100000">
                                          <p:val>
                                            <p:strVal val="#ppt_h"/>
                                          </p:val>
                                        </p:tav>
                                      </p:tavLst>
                                    </p:anim>
                                    <p:animEffect transition="in" filter="fade">
                                      <p:cBhvr>
                                        <p:cTn id="9" dur="500"/>
                                        <p:tgtEl>
                                          <p:spTgt spid="4198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p:cTn id="13" dur="500" fill="hold"/>
                                        <p:tgtEl>
                                          <p:spTgt spid="41988"/>
                                        </p:tgtEl>
                                        <p:attrNameLst>
                                          <p:attrName>ppt_w</p:attrName>
                                        </p:attrNameLst>
                                      </p:cBhvr>
                                      <p:tavLst>
                                        <p:tav tm="0">
                                          <p:val>
                                            <p:fltVal val="0"/>
                                          </p:val>
                                        </p:tav>
                                        <p:tav tm="100000">
                                          <p:val>
                                            <p:strVal val="#ppt_w"/>
                                          </p:val>
                                        </p:tav>
                                      </p:tavLst>
                                    </p:anim>
                                    <p:anim calcmode="lin" valueType="num">
                                      <p:cBhvr>
                                        <p:cTn id="14" dur="500" fill="hold"/>
                                        <p:tgtEl>
                                          <p:spTgt spid="41988"/>
                                        </p:tgtEl>
                                        <p:attrNameLst>
                                          <p:attrName>ppt_h</p:attrName>
                                        </p:attrNameLst>
                                      </p:cBhvr>
                                      <p:tavLst>
                                        <p:tav tm="0">
                                          <p:val>
                                            <p:fltVal val="0"/>
                                          </p:val>
                                        </p:tav>
                                        <p:tav tm="100000">
                                          <p:val>
                                            <p:strVal val="#ppt_h"/>
                                          </p:val>
                                        </p:tav>
                                      </p:tavLst>
                                    </p:anim>
                                    <p:animEffect transition="in" filter="fade">
                                      <p:cBhvr>
                                        <p:cTn id="15" dur="500"/>
                                        <p:tgtEl>
                                          <p:spTgt spid="4198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1989"/>
                                        </p:tgtEl>
                                        <p:attrNameLst>
                                          <p:attrName>style.visibility</p:attrName>
                                        </p:attrNameLst>
                                      </p:cBhvr>
                                      <p:to>
                                        <p:strVal val="visible"/>
                                      </p:to>
                                    </p:set>
                                    <p:anim calcmode="lin" valueType="num">
                                      <p:cBhvr>
                                        <p:cTn id="19" dur="500" fill="hold"/>
                                        <p:tgtEl>
                                          <p:spTgt spid="41989"/>
                                        </p:tgtEl>
                                        <p:attrNameLst>
                                          <p:attrName>ppt_w</p:attrName>
                                        </p:attrNameLst>
                                      </p:cBhvr>
                                      <p:tavLst>
                                        <p:tav tm="0">
                                          <p:val>
                                            <p:fltVal val="0"/>
                                          </p:val>
                                        </p:tav>
                                        <p:tav tm="100000">
                                          <p:val>
                                            <p:strVal val="#ppt_w"/>
                                          </p:val>
                                        </p:tav>
                                      </p:tavLst>
                                    </p:anim>
                                    <p:anim calcmode="lin" valueType="num">
                                      <p:cBhvr>
                                        <p:cTn id="20" dur="500" fill="hold"/>
                                        <p:tgtEl>
                                          <p:spTgt spid="41989"/>
                                        </p:tgtEl>
                                        <p:attrNameLst>
                                          <p:attrName>ppt_h</p:attrName>
                                        </p:attrNameLst>
                                      </p:cBhvr>
                                      <p:tavLst>
                                        <p:tav tm="0">
                                          <p:val>
                                            <p:fltVal val="0"/>
                                          </p:val>
                                        </p:tav>
                                        <p:tav tm="100000">
                                          <p:val>
                                            <p:strVal val="#ppt_h"/>
                                          </p:val>
                                        </p:tav>
                                      </p:tavLst>
                                    </p:anim>
                                    <p:animEffect transition="in" filter="fade">
                                      <p:cBhvr>
                                        <p:cTn id="21" dur="500"/>
                                        <p:tgtEl>
                                          <p:spTgt spid="4198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1986"/>
                                        </p:tgtEl>
                                        <p:attrNameLst>
                                          <p:attrName>style.visibility</p:attrName>
                                        </p:attrNameLst>
                                      </p:cBhvr>
                                      <p:to>
                                        <p:strVal val="visible"/>
                                      </p:to>
                                    </p:set>
                                    <p:anim calcmode="lin" valueType="num">
                                      <p:cBhvr>
                                        <p:cTn id="25" dur="500" fill="hold"/>
                                        <p:tgtEl>
                                          <p:spTgt spid="41986"/>
                                        </p:tgtEl>
                                        <p:attrNameLst>
                                          <p:attrName>ppt_w</p:attrName>
                                        </p:attrNameLst>
                                      </p:cBhvr>
                                      <p:tavLst>
                                        <p:tav tm="0">
                                          <p:val>
                                            <p:fltVal val="0"/>
                                          </p:val>
                                        </p:tav>
                                        <p:tav tm="100000">
                                          <p:val>
                                            <p:strVal val="#ppt_w"/>
                                          </p:val>
                                        </p:tav>
                                      </p:tavLst>
                                    </p:anim>
                                    <p:anim calcmode="lin" valueType="num">
                                      <p:cBhvr>
                                        <p:cTn id="26" dur="500" fill="hold"/>
                                        <p:tgtEl>
                                          <p:spTgt spid="41986"/>
                                        </p:tgtEl>
                                        <p:attrNameLst>
                                          <p:attrName>ppt_h</p:attrName>
                                        </p:attrNameLst>
                                      </p:cBhvr>
                                      <p:tavLst>
                                        <p:tav tm="0">
                                          <p:val>
                                            <p:fltVal val="0"/>
                                          </p:val>
                                        </p:tav>
                                        <p:tav tm="100000">
                                          <p:val>
                                            <p:strVal val="#ppt_h"/>
                                          </p:val>
                                        </p:tav>
                                      </p:tavLst>
                                    </p:anim>
                                    <p:animEffect transition="in" filter="fade">
                                      <p:cBhvr>
                                        <p:cTn id="27" dur="500"/>
                                        <p:tgtEl>
                                          <p:spTgt spid="41986"/>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1991"/>
                                        </p:tgtEl>
                                        <p:attrNameLst>
                                          <p:attrName>style.visibility</p:attrName>
                                        </p:attrNameLst>
                                      </p:cBhvr>
                                      <p:to>
                                        <p:strVal val="visible"/>
                                      </p:to>
                                    </p:set>
                                    <p:anim calcmode="lin" valueType="num">
                                      <p:cBhvr>
                                        <p:cTn id="31" dur="500" fill="hold"/>
                                        <p:tgtEl>
                                          <p:spTgt spid="41991"/>
                                        </p:tgtEl>
                                        <p:attrNameLst>
                                          <p:attrName>ppt_w</p:attrName>
                                        </p:attrNameLst>
                                      </p:cBhvr>
                                      <p:tavLst>
                                        <p:tav tm="0">
                                          <p:val>
                                            <p:fltVal val="0"/>
                                          </p:val>
                                        </p:tav>
                                        <p:tav tm="100000">
                                          <p:val>
                                            <p:strVal val="#ppt_w"/>
                                          </p:val>
                                        </p:tav>
                                      </p:tavLst>
                                    </p:anim>
                                    <p:anim calcmode="lin" valueType="num">
                                      <p:cBhvr>
                                        <p:cTn id="32" dur="500" fill="hold"/>
                                        <p:tgtEl>
                                          <p:spTgt spid="41991"/>
                                        </p:tgtEl>
                                        <p:attrNameLst>
                                          <p:attrName>ppt_h</p:attrName>
                                        </p:attrNameLst>
                                      </p:cBhvr>
                                      <p:tavLst>
                                        <p:tav tm="0">
                                          <p:val>
                                            <p:fltVal val="0"/>
                                          </p:val>
                                        </p:tav>
                                        <p:tav tm="100000">
                                          <p:val>
                                            <p:strVal val="#ppt_h"/>
                                          </p:val>
                                        </p:tav>
                                      </p:tavLst>
                                    </p:anim>
                                    <p:anim calcmode="lin" valueType="num">
                                      <p:cBhvr>
                                        <p:cTn id="33" dur="500" fill="hold"/>
                                        <p:tgtEl>
                                          <p:spTgt spid="41991"/>
                                        </p:tgtEl>
                                        <p:attrNameLst>
                                          <p:attrName>style.rotation</p:attrName>
                                        </p:attrNameLst>
                                      </p:cBhvr>
                                      <p:tavLst>
                                        <p:tav tm="0">
                                          <p:val>
                                            <p:fltVal val="360"/>
                                          </p:val>
                                        </p:tav>
                                        <p:tav tm="100000">
                                          <p:val>
                                            <p:fltVal val="0"/>
                                          </p:val>
                                        </p:tav>
                                      </p:tavLst>
                                    </p:anim>
                                    <p:animEffect transition="in" filter="fade">
                                      <p:cBhvr>
                                        <p:cTn id="34" dur="500"/>
                                        <p:tgtEl>
                                          <p:spTgt spid="41991"/>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41992"/>
                                        </p:tgtEl>
                                        <p:attrNameLst>
                                          <p:attrName>style.visibility</p:attrName>
                                        </p:attrNameLst>
                                      </p:cBhvr>
                                      <p:to>
                                        <p:strVal val="visible"/>
                                      </p:to>
                                    </p:set>
                                    <p:anim calcmode="lin" valueType="num">
                                      <p:cBhvr>
                                        <p:cTn id="38" dur="500" fill="hold"/>
                                        <p:tgtEl>
                                          <p:spTgt spid="41992"/>
                                        </p:tgtEl>
                                        <p:attrNameLst>
                                          <p:attrName>ppt_w</p:attrName>
                                        </p:attrNameLst>
                                      </p:cBhvr>
                                      <p:tavLst>
                                        <p:tav tm="0">
                                          <p:val>
                                            <p:fltVal val="0"/>
                                          </p:val>
                                        </p:tav>
                                        <p:tav tm="100000">
                                          <p:val>
                                            <p:strVal val="#ppt_w"/>
                                          </p:val>
                                        </p:tav>
                                      </p:tavLst>
                                    </p:anim>
                                    <p:anim calcmode="lin" valueType="num">
                                      <p:cBhvr>
                                        <p:cTn id="39" dur="500" fill="hold"/>
                                        <p:tgtEl>
                                          <p:spTgt spid="41992"/>
                                        </p:tgtEl>
                                        <p:attrNameLst>
                                          <p:attrName>ppt_h</p:attrName>
                                        </p:attrNameLst>
                                      </p:cBhvr>
                                      <p:tavLst>
                                        <p:tav tm="0">
                                          <p:val>
                                            <p:fltVal val="0"/>
                                          </p:val>
                                        </p:tav>
                                        <p:tav tm="100000">
                                          <p:val>
                                            <p:strVal val="#ppt_h"/>
                                          </p:val>
                                        </p:tav>
                                      </p:tavLst>
                                    </p:anim>
                                    <p:animEffect transition="in" filter="fade">
                                      <p:cBhvr>
                                        <p:cTn id="40"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3011"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3012"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3013"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3014"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defTabSz="1374775"/>
            <a:fld id="{1C239A99-8ED7-456A-8F50-AB75F7821C86}" type="slidenum">
              <a:rPr lang="en-US" altLang="zh-CN" sz="1300" b="1">
                <a:solidFill>
                  <a:srgbClr val="5C5C5C"/>
                </a:solidFill>
                <a:latin typeface="Arial" panose="020B0604020202020204"/>
              </a:rPr>
            </a:fld>
            <a:endParaRPr lang="en-US" altLang="zh-CN" sz="1300" b="1">
              <a:solidFill>
                <a:srgbClr val="5C5C5C"/>
              </a:solidFill>
              <a:latin typeface="Arial" panose="020B0604020202020204"/>
            </a:endParaRPr>
          </a:p>
        </p:txBody>
      </p:sp>
      <p:pic>
        <p:nvPicPr>
          <p:cNvPr id="43015"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43016"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3017" name="矩形 10"/>
          <p:cNvSpPr/>
          <p:nvPr/>
        </p:nvSpPr>
        <p:spPr>
          <a:xfrm>
            <a:off x="504825" y="1112838"/>
            <a:ext cx="11223625" cy="45243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nSpc>
                <a:spcPct val="150000"/>
              </a:lnSpc>
            </a:pPr>
            <a:r>
              <a:rPr lang="zh-CN" altLang="en-US" sz="2400" b="1">
                <a:solidFill>
                  <a:srgbClr val="0070C0"/>
                </a:solidFill>
              </a:rPr>
              <a:t>（</a:t>
            </a:r>
            <a:r>
              <a:rPr lang="en-US" altLang="zh-CN" sz="2400" b="1">
                <a:solidFill>
                  <a:srgbClr val="0070C0"/>
                </a:solidFill>
              </a:rPr>
              <a:t>3</a:t>
            </a:r>
            <a:r>
              <a:rPr lang="zh-CN" altLang="en-US" sz="2400" b="1">
                <a:solidFill>
                  <a:srgbClr val="0070C0"/>
                </a:solidFill>
              </a:rPr>
              <a:t>）课堂上合理的补充知识，促进家国情怀的提升</a:t>
            </a:r>
            <a:br>
              <a:rPr lang="zh-CN" altLang="en-US" sz="2400"/>
            </a:br>
            <a:r>
              <a:rPr lang="zh-CN" altLang="en-US" sz="2400"/>
              <a:t>       </a:t>
            </a:r>
            <a:r>
              <a:rPr lang="zh-CN" altLang="en-US" sz="2400">
                <a:latin typeface="楷体" panose="02010609060101010101" pitchFamily="49" charset="-122"/>
                <a:ea typeface="楷体" panose="02010609060101010101" pitchFamily="49" charset="-122"/>
              </a:rPr>
              <a:t>在平时的教学中我们会发现一个问题，教材中有些能提升学生“家国情怀”素养的地方反而课本描述的很简洁，这时候教师要大胆补充，如讲</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鸦片战争</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林则徐罢官发配途中，忧国忧民，可以补充他嘱托魏源写一本介绍世界地理历史的书的事，展开讲解。在讲解中可以促使学生感受林则徐“苟利国家生死以，岂因祸福避趋之”的拳拳爱国之心，为国家危亡可以抛头颅洒热血的豪情壮志；又感受到他放眼世界，“师夷长技”的伟大心胸，讲的好了学生会泪洒课堂，在情感的激发下学生的家国情怀将会油然而生。</a:t>
            </a:r>
            <a:endParaRPr lang="zh-CN" altLang="en-US" sz="2400">
              <a:latin typeface="楷体" panose="02010609060101010101" pitchFamily="49" charset="-122"/>
              <a:ea typeface="楷体" panose="02010609060101010101" pitchFamily="49" charset="-122"/>
            </a:endParaRPr>
          </a:p>
        </p:txBody>
      </p:sp>
      <p:sp>
        <p:nvSpPr>
          <p:cNvPr id="43018"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43019" name="TextBox 12"/>
          <p:cNvSpPr/>
          <p:nvPr/>
        </p:nvSpPr>
        <p:spPr>
          <a:xfrm>
            <a:off x="5637213" y="190500"/>
            <a:ext cx="1951037" cy="5238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sz="2800" b="1">
                <a:solidFill>
                  <a:srgbClr val="FF0000"/>
                </a:solidFill>
              </a:rPr>
              <a:t>应对策略</a:t>
            </a:r>
            <a:endParaRPr lang="zh-CN" altLang="en-US" sz="2800" b="1">
              <a:solidFill>
                <a:srgbClr val="FF0000"/>
              </a:solidFill>
            </a:endParaRPr>
          </a:p>
        </p:txBody>
      </p:sp>
      <p:sp>
        <p:nvSpPr>
          <p:cNvPr id="43020"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 fill="hold"/>
                                        <p:tgtEl>
                                          <p:spTgt spid="43011"/>
                                        </p:tgtEl>
                                        <p:attrNameLst>
                                          <p:attrName>ppt_w</p:attrName>
                                        </p:attrNameLst>
                                      </p:cBhvr>
                                      <p:tavLst>
                                        <p:tav tm="0">
                                          <p:val>
                                            <p:fltVal val="0"/>
                                          </p:val>
                                        </p:tav>
                                        <p:tav tm="100000">
                                          <p:val>
                                            <p:strVal val="#ppt_w"/>
                                          </p:val>
                                        </p:tav>
                                      </p:tavLst>
                                    </p:anim>
                                    <p:anim calcmode="lin" valueType="num">
                                      <p:cBhvr>
                                        <p:cTn id="8" dur="500" fill="hold"/>
                                        <p:tgtEl>
                                          <p:spTgt spid="43011"/>
                                        </p:tgtEl>
                                        <p:attrNameLst>
                                          <p:attrName>ppt_h</p:attrName>
                                        </p:attrNameLst>
                                      </p:cBhvr>
                                      <p:tavLst>
                                        <p:tav tm="0">
                                          <p:val>
                                            <p:fltVal val="0"/>
                                          </p:val>
                                        </p:tav>
                                        <p:tav tm="100000">
                                          <p:val>
                                            <p:strVal val="#ppt_h"/>
                                          </p:val>
                                        </p:tav>
                                      </p:tavLst>
                                    </p:anim>
                                    <p:animEffect transition="in" filter="fade">
                                      <p:cBhvr>
                                        <p:cTn id="9" dur="500"/>
                                        <p:tgtEl>
                                          <p:spTgt spid="430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3012"/>
                                        </p:tgtEl>
                                        <p:attrNameLst>
                                          <p:attrName>style.visibility</p:attrName>
                                        </p:attrNameLst>
                                      </p:cBhvr>
                                      <p:to>
                                        <p:strVal val="visible"/>
                                      </p:to>
                                    </p:set>
                                    <p:anim calcmode="lin" valueType="num">
                                      <p:cBhvr>
                                        <p:cTn id="13" dur="500" fill="hold"/>
                                        <p:tgtEl>
                                          <p:spTgt spid="43012"/>
                                        </p:tgtEl>
                                        <p:attrNameLst>
                                          <p:attrName>ppt_w</p:attrName>
                                        </p:attrNameLst>
                                      </p:cBhvr>
                                      <p:tavLst>
                                        <p:tav tm="0">
                                          <p:val>
                                            <p:fltVal val="0"/>
                                          </p:val>
                                        </p:tav>
                                        <p:tav tm="100000">
                                          <p:val>
                                            <p:strVal val="#ppt_w"/>
                                          </p:val>
                                        </p:tav>
                                      </p:tavLst>
                                    </p:anim>
                                    <p:anim calcmode="lin" valueType="num">
                                      <p:cBhvr>
                                        <p:cTn id="14" dur="500" fill="hold"/>
                                        <p:tgtEl>
                                          <p:spTgt spid="43012"/>
                                        </p:tgtEl>
                                        <p:attrNameLst>
                                          <p:attrName>ppt_h</p:attrName>
                                        </p:attrNameLst>
                                      </p:cBhvr>
                                      <p:tavLst>
                                        <p:tav tm="0">
                                          <p:val>
                                            <p:fltVal val="0"/>
                                          </p:val>
                                        </p:tav>
                                        <p:tav tm="100000">
                                          <p:val>
                                            <p:strVal val="#ppt_h"/>
                                          </p:val>
                                        </p:tav>
                                      </p:tavLst>
                                    </p:anim>
                                    <p:animEffect transition="in" filter="fade">
                                      <p:cBhvr>
                                        <p:cTn id="15" dur="500"/>
                                        <p:tgtEl>
                                          <p:spTgt spid="430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3013"/>
                                        </p:tgtEl>
                                        <p:attrNameLst>
                                          <p:attrName>style.visibility</p:attrName>
                                        </p:attrNameLst>
                                      </p:cBhvr>
                                      <p:to>
                                        <p:strVal val="visible"/>
                                      </p:to>
                                    </p:set>
                                    <p:anim calcmode="lin" valueType="num">
                                      <p:cBhvr>
                                        <p:cTn id="19" dur="500" fill="hold"/>
                                        <p:tgtEl>
                                          <p:spTgt spid="43013"/>
                                        </p:tgtEl>
                                        <p:attrNameLst>
                                          <p:attrName>ppt_w</p:attrName>
                                        </p:attrNameLst>
                                      </p:cBhvr>
                                      <p:tavLst>
                                        <p:tav tm="0">
                                          <p:val>
                                            <p:fltVal val="0"/>
                                          </p:val>
                                        </p:tav>
                                        <p:tav tm="100000">
                                          <p:val>
                                            <p:strVal val="#ppt_w"/>
                                          </p:val>
                                        </p:tav>
                                      </p:tavLst>
                                    </p:anim>
                                    <p:anim calcmode="lin" valueType="num">
                                      <p:cBhvr>
                                        <p:cTn id="20" dur="500" fill="hold"/>
                                        <p:tgtEl>
                                          <p:spTgt spid="43013"/>
                                        </p:tgtEl>
                                        <p:attrNameLst>
                                          <p:attrName>ppt_h</p:attrName>
                                        </p:attrNameLst>
                                      </p:cBhvr>
                                      <p:tavLst>
                                        <p:tav tm="0">
                                          <p:val>
                                            <p:fltVal val="0"/>
                                          </p:val>
                                        </p:tav>
                                        <p:tav tm="100000">
                                          <p:val>
                                            <p:strVal val="#ppt_h"/>
                                          </p:val>
                                        </p:tav>
                                      </p:tavLst>
                                    </p:anim>
                                    <p:animEffect transition="in" filter="fade">
                                      <p:cBhvr>
                                        <p:cTn id="21" dur="500"/>
                                        <p:tgtEl>
                                          <p:spTgt spid="4301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3010"/>
                                        </p:tgtEl>
                                        <p:attrNameLst>
                                          <p:attrName>style.visibility</p:attrName>
                                        </p:attrNameLst>
                                      </p:cBhvr>
                                      <p:to>
                                        <p:strVal val="visible"/>
                                      </p:to>
                                    </p:set>
                                    <p:anim calcmode="lin" valueType="num">
                                      <p:cBhvr>
                                        <p:cTn id="25" dur="500" fill="hold"/>
                                        <p:tgtEl>
                                          <p:spTgt spid="43010"/>
                                        </p:tgtEl>
                                        <p:attrNameLst>
                                          <p:attrName>ppt_w</p:attrName>
                                        </p:attrNameLst>
                                      </p:cBhvr>
                                      <p:tavLst>
                                        <p:tav tm="0">
                                          <p:val>
                                            <p:fltVal val="0"/>
                                          </p:val>
                                        </p:tav>
                                        <p:tav tm="100000">
                                          <p:val>
                                            <p:strVal val="#ppt_w"/>
                                          </p:val>
                                        </p:tav>
                                      </p:tavLst>
                                    </p:anim>
                                    <p:anim calcmode="lin" valueType="num">
                                      <p:cBhvr>
                                        <p:cTn id="26" dur="500" fill="hold"/>
                                        <p:tgtEl>
                                          <p:spTgt spid="43010"/>
                                        </p:tgtEl>
                                        <p:attrNameLst>
                                          <p:attrName>ppt_h</p:attrName>
                                        </p:attrNameLst>
                                      </p:cBhvr>
                                      <p:tavLst>
                                        <p:tav tm="0">
                                          <p:val>
                                            <p:fltVal val="0"/>
                                          </p:val>
                                        </p:tav>
                                        <p:tav tm="100000">
                                          <p:val>
                                            <p:strVal val="#ppt_h"/>
                                          </p:val>
                                        </p:tav>
                                      </p:tavLst>
                                    </p:anim>
                                    <p:animEffect transition="in" filter="fade">
                                      <p:cBhvr>
                                        <p:cTn id="27" dur="500"/>
                                        <p:tgtEl>
                                          <p:spTgt spid="43010"/>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3015"/>
                                        </p:tgtEl>
                                        <p:attrNameLst>
                                          <p:attrName>style.visibility</p:attrName>
                                        </p:attrNameLst>
                                      </p:cBhvr>
                                      <p:to>
                                        <p:strVal val="visible"/>
                                      </p:to>
                                    </p:set>
                                    <p:anim calcmode="lin" valueType="num">
                                      <p:cBhvr>
                                        <p:cTn id="31" dur="500" fill="hold"/>
                                        <p:tgtEl>
                                          <p:spTgt spid="43015"/>
                                        </p:tgtEl>
                                        <p:attrNameLst>
                                          <p:attrName>ppt_w</p:attrName>
                                        </p:attrNameLst>
                                      </p:cBhvr>
                                      <p:tavLst>
                                        <p:tav tm="0">
                                          <p:val>
                                            <p:fltVal val="0"/>
                                          </p:val>
                                        </p:tav>
                                        <p:tav tm="100000">
                                          <p:val>
                                            <p:strVal val="#ppt_w"/>
                                          </p:val>
                                        </p:tav>
                                      </p:tavLst>
                                    </p:anim>
                                    <p:anim calcmode="lin" valueType="num">
                                      <p:cBhvr>
                                        <p:cTn id="32" dur="500" fill="hold"/>
                                        <p:tgtEl>
                                          <p:spTgt spid="43015"/>
                                        </p:tgtEl>
                                        <p:attrNameLst>
                                          <p:attrName>ppt_h</p:attrName>
                                        </p:attrNameLst>
                                      </p:cBhvr>
                                      <p:tavLst>
                                        <p:tav tm="0">
                                          <p:val>
                                            <p:fltVal val="0"/>
                                          </p:val>
                                        </p:tav>
                                        <p:tav tm="100000">
                                          <p:val>
                                            <p:strVal val="#ppt_h"/>
                                          </p:val>
                                        </p:tav>
                                      </p:tavLst>
                                    </p:anim>
                                    <p:anim calcmode="lin" valueType="num">
                                      <p:cBhvr>
                                        <p:cTn id="33" dur="500" fill="hold"/>
                                        <p:tgtEl>
                                          <p:spTgt spid="43015"/>
                                        </p:tgtEl>
                                        <p:attrNameLst>
                                          <p:attrName>style.rotation</p:attrName>
                                        </p:attrNameLst>
                                      </p:cBhvr>
                                      <p:tavLst>
                                        <p:tav tm="0">
                                          <p:val>
                                            <p:fltVal val="360"/>
                                          </p:val>
                                        </p:tav>
                                        <p:tav tm="100000">
                                          <p:val>
                                            <p:fltVal val="0"/>
                                          </p:val>
                                        </p:tav>
                                      </p:tavLst>
                                    </p:anim>
                                    <p:animEffect transition="in" filter="fade">
                                      <p:cBhvr>
                                        <p:cTn id="34" dur="500"/>
                                        <p:tgtEl>
                                          <p:spTgt spid="43015"/>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43016"/>
                                        </p:tgtEl>
                                        <p:attrNameLst>
                                          <p:attrName>style.visibility</p:attrName>
                                        </p:attrNameLst>
                                      </p:cBhvr>
                                      <p:to>
                                        <p:strVal val="visible"/>
                                      </p:to>
                                    </p:set>
                                    <p:anim calcmode="lin" valueType="num">
                                      <p:cBhvr>
                                        <p:cTn id="38" dur="500" fill="hold"/>
                                        <p:tgtEl>
                                          <p:spTgt spid="43016"/>
                                        </p:tgtEl>
                                        <p:attrNameLst>
                                          <p:attrName>ppt_w</p:attrName>
                                        </p:attrNameLst>
                                      </p:cBhvr>
                                      <p:tavLst>
                                        <p:tav tm="0">
                                          <p:val>
                                            <p:fltVal val="0"/>
                                          </p:val>
                                        </p:tav>
                                        <p:tav tm="100000">
                                          <p:val>
                                            <p:strVal val="#ppt_w"/>
                                          </p:val>
                                        </p:tav>
                                      </p:tavLst>
                                    </p:anim>
                                    <p:anim calcmode="lin" valueType="num">
                                      <p:cBhvr>
                                        <p:cTn id="39" dur="500" fill="hold"/>
                                        <p:tgtEl>
                                          <p:spTgt spid="43016"/>
                                        </p:tgtEl>
                                        <p:attrNameLst>
                                          <p:attrName>ppt_h</p:attrName>
                                        </p:attrNameLst>
                                      </p:cBhvr>
                                      <p:tavLst>
                                        <p:tav tm="0">
                                          <p:val>
                                            <p:fltVal val="0"/>
                                          </p:val>
                                        </p:tav>
                                        <p:tav tm="100000">
                                          <p:val>
                                            <p:strVal val="#ppt_h"/>
                                          </p:val>
                                        </p:tav>
                                      </p:tavLst>
                                    </p:anim>
                                    <p:animEffect transition="in" filter="fade">
                                      <p:cBhvr>
                                        <p:cTn id="40"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152"/>
          <p:cNvSpPr>
            <a:spLocks noEditPoints="1"/>
          </p:cNvSpPr>
          <p:nvPr/>
        </p:nvSpPr>
        <p:spPr bwMode="auto">
          <a:xfrm>
            <a:off x="9553575" y="2508250"/>
            <a:ext cx="585788" cy="5413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4035" name="Freeform 42"/>
          <p:cNvSpPr>
            <a:spLocks noEditPoints="1"/>
          </p:cNvSpPr>
          <p:nvPr/>
        </p:nvSpPr>
        <p:spPr bwMode="auto">
          <a:xfrm>
            <a:off x="2146300" y="2828925"/>
            <a:ext cx="793750" cy="68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4036" name="Freeform 144"/>
          <p:cNvSpPr>
            <a:spLocks noEditPoints="1"/>
          </p:cNvSpPr>
          <p:nvPr/>
        </p:nvSpPr>
        <p:spPr bwMode="auto">
          <a:xfrm>
            <a:off x="4676775" y="2446338"/>
            <a:ext cx="712788" cy="55245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4037" name="Freeform 234"/>
          <p:cNvSpPr/>
          <p:nvPr/>
        </p:nvSpPr>
        <p:spPr bwMode="auto">
          <a:xfrm>
            <a:off x="7064375" y="2705100"/>
            <a:ext cx="846138" cy="857250"/>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4038" name="Slide Number Placeholder 26"/>
          <p:cNvSpPr txBox="1">
            <a:spLocks noGrp="1"/>
          </p:cNvSpPr>
          <p:nvPr>
            <p:ph type="sldNum" idx="10"/>
          </p:nvPr>
        </p:nvSpPr>
        <p:spPr>
          <a:xfrm>
            <a:off x="11642725" y="6340475"/>
            <a:ext cx="611188" cy="366713"/>
          </a:xfrm>
          <a:prstGeom prst="rect">
            <a:avLst/>
          </a:prstGeom>
          <a:noFill/>
        </p:spPr>
        <p:txBody>
          <a:bodyPr vert="horz"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defTabSz="1374775"/>
            <a:fld id="{67DD4CA1-0B3C-41E4-970F-11E1EA3C0162}" type="slidenum">
              <a:rPr lang="en-US" altLang="zh-CN" sz="1300" b="1">
                <a:solidFill>
                  <a:srgbClr val="5C5C5C"/>
                </a:solidFill>
                <a:latin typeface="Arial" panose="020B0604020202020204"/>
              </a:rPr>
            </a:fld>
            <a:endParaRPr lang="en-US" altLang="zh-CN" sz="1300" b="1">
              <a:solidFill>
                <a:srgbClr val="5C5C5C"/>
              </a:solidFill>
              <a:latin typeface="Arial" panose="020B0604020202020204"/>
            </a:endParaRPr>
          </a:p>
        </p:txBody>
      </p:sp>
      <p:pic>
        <p:nvPicPr>
          <p:cNvPr id="44039" name="Group 56"/>
          <p:cNvPicPr/>
          <p:nvPr/>
        </p:nvPicPr>
        <p:blipFill>
          <a:blip r:embed="rId1"/>
          <a:stretch>
            <a:fillRect/>
          </a:stretch>
        </p:blipFill>
        <p:spPr>
          <a:xfrm>
            <a:off x="384175" y="176213"/>
            <a:ext cx="804863" cy="835025"/>
          </a:xfrm>
          <a:prstGeom prst="rect">
            <a:avLst/>
          </a:prstGeom>
          <a:noFill/>
          <a:ln>
            <a:miter lim="800000"/>
            <a:headEnd/>
            <a:tailEnd/>
          </a:ln>
        </p:spPr>
      </p:pic>
      <p:sp>
        <p:nvSpPr>
          <p:cNvPr id="44040" name="Freeform 152"/>
          <p:cNvSpPr>
            <a:spLocks noEditPoints="1"/>
          </p:cNvSpPr>
          <p:nvPr/>
        </p:nvSpPr>
        <p:spPr bwMode="auto">
          <a:xfrm>
            <a:off x="627063" y="450850"/>
            <a:ext cx="301625" cy="30003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1375410" rtl="0" eaLnBrk="1" fontAlgn="auto" latinLnBrk="0" hangingPunct="1">
              <a:lnSpc>
                <a:spcPct val="100000"/>
              </a:lnSpc>
              <a:spcBef>
                <a:spcPct val="0"/>
              </a:spcBef>
              <a:spcAft>
                <a:spcPct val="0"/>
              </a:spcAft>
              <a:buClrTx/>
              <a:buSzTx/>
              <a:buFontTx/>
              <a:buNone/>
              <a:defRPr/>
            </a:pPr>
            <a:endParaRPr kumimoji="0" lang="en-US" sz="2665"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4041" name="矩形 10"/>
          <p:cNvSpPr/>
          <p:nvPr/>
        </p:nvSpPr>
        <p:spPr>
          <a:xfrm>
            <a:off x="504825" y="1112838"/>
            <a:ext cx="11223625" cy="50784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lnSpc>
                <a:spcPct val="150000"/>
              </a:lnSpc>
            </a:pPr>
            <a:r>
              <a:rPr lang="zh-CN" altLang="en-US" sz="2400" b="1">
                <a:solidFill>
                  <a:srgbClr val="0070C0"/>
                </a:solidFill>
              </a:rPr>
              <a:t>（</a:t>
            </a:r>
            <a:r>
              <a:rPr lang="en-US" altLang="zh-CN" sz="2400" b="1">
                <a:solidFill>
                  <a:srgbClr val="0070C0"/>
                </a:solidFill>
              </a:rPr>
              <a:t>4</a:t>
            </a:r>
            <a:r>
              <a:rPr lang="zh-CN" altLang="en-US" sz="2400" b="1">
                <a:solidFill>
                  <a:srgbClr val="0070C0"/>
                </a:solidFill>
              </a:rPr>
              <a:t>）展开讨论小组，充分调动学生学习积极性</a:t>
            </a:r>
            <a:br>
              <a:rPr lang="zh-CN" altLang="en-US" sz="2400"/>
            </a:br>
            <a:r>
              <a:rPr lang="zh-CN" altLang="en-US" sz="2400"/>
              <a:t>      </a:t>
            </a:r>
            <a:r>
              <a:rPr lang="zh-CN" altLang="en-US" sz="2400">
                <a:latin typeface="楷体" panose="02010609060101010101" pitchFamily="49" charset="-122"/>
                <a:ea typeface="楷体" panose="02010609060101010101" pitchFamily="49" charset="-122"/>
              </a:rPr>
              <a:t> 为落实家国情怀核心素养，可以尝试建立学习小组，提前设计问题让学生讨论。给学生以提示和资料补充，充分尊重每一个同学的意见，发挥同学参与度积极性，这样就能搞活课堂，落实素养。在讨论的过程中（如讨论两弹一星科学家），学生将会深刻的体会到这些科学家们浓浓的爱国情怀以及无私奉献的精神，也会感悟到在国家的正确引导下这些科学家的伟大成就。最后，由教师进行总结，在总结的过程中强调青年一代是国家的未来，国家的发展需要一代又一代青年人的不懈努力，促使学生真正的明白少年强则国强。</a:t>
            </a:r>
            <a:br>
              <a:rPr lang="zh-CN" altLang="en-US" sz="2400">
                <a:latin typeface="楷体" panose="02010609060101010101" pitchFamily="49" charset="-122"/>
                <a:ea typeface="楷体" panose="02010609060101010101" pitchFamily="49" charset="-122"/>
              </a:rPr>
            </a:br>
            <a:r>
              <a:rPr lang="zh-CN" altLang="en-US" sz="2400">
                <a:latin typeface="楷体" panose="02010609060101010101" pitchFamily="49" charset="-122"/>
                <a:ea typeface="楷体" panose="02010609060101010101" pitchFamily="49" charset="-122"/>
              </a:rPr>
              <a:t>      </a:t>
            </a:r>
            <a:endParaRPr lang="zh-CN" altLang="en-US" sz="2400">
              <a:latin typeface="楷体" panose="02010609060101010101" pitchFamily="49" charset="-122"/>
              <a:ea typeface="楷体" panose="02010609060101010101" pitchFamily="49" charset="-122"/>
            </a:endParaRPr>
          </a:p>
        </p:txBody>
      </p:sp>
      <p:sp>
        <p:nvSpPr>
          <p:cNvPr id="44042" name="矩形 11"/>
          <p:cNvSpPr/>
          <p:nvPr/>
        </p:nvSpPr>
        <p:spPr>
          <a:xfrm>
            <a:off x="1911350" y="368300"/>
            <a:ext cx="3287713"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
        <p:nvSpPr>
          <p:cNvPr id="44043" name="TextBox 12"/>
          <p:cNvSpPr/>
          <p:nvPr/>
        </p:nvSpPr>
        <p:spPr>
          <a:xfrm>
            <a:off x="5637213" y="190500"/>
            <a:ext cx="1951037" cy="5238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lvl="0" indent="0"/>
            <a:r>
              <a:rPr lang="zh-CN" altLang="en-US" sz="2800" b="1">
                <a:solidFill>
                  <a:srgbClr val="FF0000"/>
                </a:solidFill>
              </a:rPr>
              <a:t>应对策略</a:t>
            </a:r>
            <a:endParaRPr lang="zh-CN" altLang="en-US" sz="2800" b="1">
              <a:solidFill>
                <a:srgbClr val="FF0000"/>
              </a:solidFill>
            </a:endParaRPr>
          </a:p>
        </p:txBody>
      </p:sp>
      <p:sp>
        <p:nvSpPr>
          <p:cNvPr id="44044" name="矩形 13"/>
          <p:cNvSpPr/>
          <p:nvPr/>
        </p:nvSpPr>
        <p:spPr>
          <a:xfrm>
            <a:off x="7440613" y="425450"/>
            <a:ext cx="3289300" cy="6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等线" panose="02010600030101010101" pitchFamily="2" charset="-122"/>
                <a:ea typeface="等线" panose="02010600030101010101" pitchFamily="2" charset="-122"/>
              </a:defRPr>
            </a:lvl5pPr>
          </a:lstStyle>
          <a:p>
            <a:pPr marL="0" marR="0" lvl="0" indent="0" algn="ctr"/>
            <a:endParaRPr lang="zh-CN" altLang="en-US">
              <a:solidFill>
                <a:srgbClr val="FFFFFF"/>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500" fill="hold"/>
                                        <p:tgtEl>
                                          <p:spTgt spid="44035"/>
                                        </p:tgtEl>
                                        <p:attrNameLst>
                                          <p:attrName>ppt_w</p:attrName>
                                        </p:attrNameLst>
                                      </p:cBhvr>
                                      <p:tavLst>
                                        <p:tav tm="0">
                                          <p:val>
                                            <p:fltVal val="0"/>
                                          </p:val>
                                        </p:tav>
                                        <p:tav tm="100000">
                                          <p:val>
                                            <p:strVal val="#ppt_w"/>
                                          </p:val>
                                        </p:tav>
                                      </p:tavLst>
                                    </p:anim>
                                    <p:anim calcmode="lin" valueType="num">
                                      <p:cBhvr>
                                        <p:cTn id="8" dur="500" fill="hold"/>
                                        <p:tgtEl>
                                          <p:spTgt spid="44035"/>
                                        </p:tgtEl>
                                        <p:attrNameLst>
                                          <p:attrName>ppt_h</p:attrName>
                                        </p:attrNameLst>
                                      </p:cBhvr>
                                      <p:tavLst>
                                        <p:tav tm="0">
                                          <p:val>
                                            <p:fltVal val="0"/>
                                          </p:val>
                                        </p:tav>
                                        <p:tav tm="100000">
                                          <p:val>
                                            <p:strVal val="#ppt_h"/>
                                          </p:val>
                                        </p:tav>
                                      </p:tavLst>
                                    </p:anim>
                                    <p:animEffect transition="in" filter="fade">
                                      <p:cBhvr>
                                        <p:cTn id="9" dur="500"/>
                                        <p:tgtEl>
                                          <p:spTgt spid="4403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4036"/>
                                        </p:tgtEl>
                                        <p:attrNameLst>
                                          <p:attrName>style.visibility</p:attrName>
                                        </p:attrNameLst>
                                      </p:cBhvr>
                                      <p:to>
                                        <p:strVal val="visible"/>
                                      </p:to>
                                    </p:set>
                                    <p:anim calcmode="lin" valueType="num">
                                      <p:cBhvr>
                                        <p:cTn id="13" dur="500" fill="hold"/>
                                        <p:tgtEl>
                                          <p:spTgt spid="44036"/>
                                        </p:tgtEl>
                                        <p:attrNameLst>
                                          <p:attrName>ppt_w</p:attrName>
                                        </p:attrNameLst>
                                      </p:cBhvr>
                                      <p:tavLst>
                                        <p:tav tm="0">
                                          <p:val>
                                            <p:fltVal val="0"/>
                                          </p:val>
                                        </p:tav>
                                        <p:tav tm="100000">
                                          <p:val>
                                            <p:strVal val="#ppt_w"/>
                                          </p:val>
                                        </p:tav>
                                      </p:tavLst>
                                    </p:anim>
                                    <p:anim calcmode="lin" valueType="num">
                                      <p:cBhvr>
                                        <p:cTn id="14" dur="500" fill="hold"/>
                                        <p:tgtEl>
                                          <p:spTgt spid="44036"/>
                                        </p:tgtEl>
                                        <p:attrNameLst>
                                          <p:attrName>ppt_h</p:attrName>
                                        </p:attrNameLst>
                                      </p:cBhvr>
                                      <p:tavLst>
                                        <p:tav tm="0">
                                          <p:val>
                                            <p:fltVal val="0"/>
                                          </p:val>
                                        </p:tav>
                                        <p:tav tm="100000">
                                          <p:val>
                                            <p:strVal val="#ppt_h"/>
                                          </p:val>
                                        </p:tav>
                                      </p:tavLst>
                                    </p:anim>
                                    <p:animEffect transition="in" filter="fade">
                                      <p:cBhvr>
                                        <p:cTn id="15" dur="500"/>
                                        <p:tgtEl>
                                          <p:spTgt spid="4403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4037"/>
                                        </p:tgtEl>
                                        <p:attrNameLst>
                                          <p:attrName>style.visibility</p:attrName>
                                        </p:attrNameLst>
                                      </p:cBhvr>
                                      <p:to>
                                        <p:strVal val="visible"/>
                                      </p:to>
                                    </p:set>
                                    <p:anim calcmode="lin" valueType="num">
                                      <p:cBhvr>
                                        <p:cTn id="19" dur="500" fill="hold"/>
                                        <p:tgtEl>
                                          <p:spTgt spid="44037"/>
                                        </p:tgtEl>
                                        <p:attrNameLst>
                                          <p:attrName>ppt_w</p:attrName>
                                        </p:attrNameLst>
                                      </p:cBhvr>
                                      <p:tavLst>
                                        <p:tav tm="0">
                                          <p:val>
                                            <p:fltVal val="0"/>
                                          </p:val>
                                        </p:tav>
                                        <p:tav tm="100000">
                                          <p:val>
                                            <p:strVal val="#ppt_w"/>
                                          </p:val>
                                        </p:tav>
                                      </p:tavLst>
                                    </p:anim>
                                    <p:anim calcmode="lin" valueType="num">
                                      <p:cBhvr>
                                        <p:cTn id="20" dur="500" fill="hold"/>
                                        <p:tgtEl>
                                          <p:spTgt spid="44037"/>
                                        </p:tgtEl>
                                        <p:attrNameLst>
                                          <p:attrName>ppt_h</p:attrName>
                                        </p:attrNameLst>
                                      </p:cBhvr>
                                      <p:tavLst>
                                        <p:tav tm="0">
                                          <p:val>
                                            <p:fltVal val="0"/>
                                          </p:val>
                                        </p:tav>
                                        <p:tav tm="100000">
                                          <p:val>
                                            <p:strVal val="#ppt_h"/>
                                          </p:val>
                                        </p:tav>
                                      </p:tavLst>
                                    </p:anim>
                                    <p:animEffect transition="in" filter="fade">
                                      <p:cBhvr>
                                        <p:cTn id="21" dur="500"/>
                                        <p:tgtEl>
                                          <p:spTgt spid="4403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034"/>
                                        </p:tgtEl>
                                        <p:attrNameLst>
                                          <p:attrName>style.visibility</p:attrName>
                                        </p:attrNameLst>
                                      </p:cBhvr>
                                      <p:to>
                                        <p:strVal val="visible"/>
                                      </p:to>
                                    </p:set>
                                    <p:anim calcmode="lin" valueType="num">
                                      <p:cBhvr>
                                        <p:cTn id="25" dur="500" fill="hold"/>
                                        <p:tgtEl>
                                          <p:spTgt spid="44034"/>
                                        </p:tgtEl>
                                        <p:attrNameLst>
                                          <p:attrName>ppt_w</p:attrName>
                                        </p:attrNameLst>
                                      </p:cBhvr>
                                      <p:tavLst>
                                        <p:tav tm="0">
                                          <p:val>
                                            <p:fltVal val="0"/>
                                          </p:val>
                                        </p:tav>
                                        <p:tav tm="100000">
                                          <p:val>
                                            <p:strVal val="#ppt_w"/>
                                          </p:val>
                                        </p:tav>
                                      </p:tavLst>
                                    </p:anim>
                                    <p:anim calcmode="lin" valueType="num">
                                      <p:cBhvr>
                                        <p:cTn id="26" dur="500" fill="hold"/>
                                        <p:tgtEl>
                                          <p:spTgt spid="44034"/>
                                        </p:tgtEl>
                                        <p:attrNameLst>
                                          <p:attrName>ppt_h</p:attrName>
                                        </p:attrNameLst>
                                      </p:cBhvr>
                                      <p:tavLst>
                                        <p:tav tm="0">
                                          <p:val>
                                            <p:fltVal val="0"/>
                                          </p:val>
                                        </p:tav>
                                        <p:tav tm="100000">
                                          <p:val>
                                            <p:strVal val="#ppt_h"/>
                                          </p:val>
                                        </p:tav>
                                      </p:tavLst>
                                    </p:anim>
                                    <p:animEffect transition="in" filter="fade">
                                      <p:cBhvr>
                                        <p:cTn id="27" dur="500"/>
                                        <p:tgtEl>
                                          <p:spTgt spid="44034"/>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4039"/>
                                        </p:tgtEl>
                                        <p:attrNameLst>
                                          <p:attrName>style.visibility</p:attrName>
                                        </p:attrNameLst>
                                      </p:cBhvr>
                                      <p:to>
                                        <p:strVal val="visible"/>
                                      </p:to>
                                    </p:set>
                                    <p:anim calcmode="lin" valueType="num">
                                      <p:cBhvr>
                                        <p:cTn id="31" dur="500" fill="hold"/>
                                        <p:tgtEl>
                                          <p:spTgt spid="44039"/>
                                        </p:tgtEl>
                                        <p:attrNameLst>
                                          <p:attrName>ppt_w</p:attrName>
                                        </p:attrNameLst>
                                      </p:cBhvr>
                                      <p:tavLst>
                                        <p:tav tm="0">
                                          <p:val>
                                            <p:fltVal val="0"/>
                                          </p:val>
                                        </p:tav>
                                        <p:tav tm="100000">
                                          <p:val>
                                            <p:strVal val="#ppt_w"/>
                                          </p:val>
                                        </p:tav>
                                      </p:tavLst>
                                    </p:anim>
                                    <p:anim calcmode="lin" valueType="num">
                                      <p:cBhvr>
                                        <p:cTn id="32" dur="500" fill="hold"/>
                                        <p:tgtEl>
                                          <p:spTgt spid="44039"/>
                                        </p:tgtEl>
                                        <p:attrNameLst>
                                          <p:attrName>ppt_h</p:attrName>
                                        </p:attrNameLst>
                                      </p:cBhvr>
                                      <p:tavLst>
                                        <p:tav tm="0">
                                          <p:val>
                                            <p:fltVal val="0"/>
                                          </p:val>
                                        </p:tav>
                                        <p:tav tm="100000">
                                          <p:val>
                                            <p:strVal val="#ppt_h"/>
                                          </p:val>
                                        </p:tav>
                                      </p:tavLst>
                                    </p:anim>
                                    <p:anim calcmode="lin" valueType="num">
                                      <p:cBhvr>
                                        <p:cTn id="33" dur="500" fill="hold"/>
                                        <p:tgtEl>
                                          <p:spTgt spid="44039"/>
                                        </p:tgtEl>
                                        <p:attrNameLst>
                                          <p:attrName>style.rotation</p:attrName>
                                        </p:attrNameLst>
                                      </p:cBhvr>
                                      <p:tavLst>
                                        <p:tav tm="0">
                                          <p:val>
                                            <p:fltVal val="360"/>
                                          </p:val>
                                        </p:tav>
                                        <p:tav tm="100000">
                                          <p:val>
                                            <p:fltVal val="0"/>
                                          </p:val>
                                        </p:tav>
                                      </p:tavLst>
                                    </p:anim>
                                    <p:animEffect transition="in" filter="fade">
                                      <p:cBhvr>
                                        <p:cTn id="34" dur="500"/>
                                        <p:tgtEl>
                                          <p:spTgt spid="44039"/>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44040"/>
                                        </p:tgtEl>
                                        <p:attrNameLst>
                                          <p:attrName>style.visibility</p:attrName>
                                        </p:attrNameLst>
                                      </p:cBhvr>
                                      <p:to>
                                        <p:strVal val="visible"/>
                                      </p:to>
                                    </p:set>
                                    <p:anim calcmode="lin" valueType="num">
                                      <p:cBhvr>
                                        <p:cTn id="38" dur="500" fill="hold"/>
                                        <p:tgtEl>
                                          <p:spTgt spid="44040"/>
                                        </p:tgtEl>
                                        <p:attrNameLst>
                                          <p:attrName>ppt_w</p:attrName>
                                        </p:attrNameLst>
                                      </p:cBhvr>
                                      <p:tavLst>
                                        <p:tav tm="0">
                                          <p:val>
                                            <p:fltVal val="0"/>
                                          </p:val>
                                        </p:tav>
                                        <p:tav tm="100000">
                                          <p:val>
                                            <p:strVal val="#ppt_w"/>
                                          </p:val>
                                        </p:tav>
                                      </p:tavLst>
                                    </p:anim>
                                    <p:anim calcmode="lin" valueType="num">
                                      <p:cBhvr>
                                        <p:cTn id="39" dur="500" fill="hold"/>
                                        <p:tgtEl>
                                          <p:spTgt spid="44040"/>
                                        </p:tgtEl>
                                        <p:attrNameLst>
                                          <p:attrName>ppt_h</p:attrName>
                                        </p:attrNameLst>
                                      </p:cBhvr>
                                      <p:tavLst>
                                        <p:tav tm="0">
                                          <p:val>
                                            <p:fltVal val="0"/>
                                          </p:val>
                                        </p:tav>
                                        <p:tav tm="100000">
                                          <p:val>
                                            <p:strVal val="#ppt_h"/>
                                          </p:val>
                                        </p:tav>
                                      </p:tavLst>
                                    </p:anim>
                                    <p:animEffect transition="in" filter="fade">
                                      <p:cBhvr>
                                        <p:cTn id="40"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247949"/>
            <a:ext cx="12192000" cy="400110"/>
            <a:chOff x="0" y="247949"/>
            <a:chExt cx="12192000" cy="400110"/>
          </a:xfrm>
        </p:grpSpPr>
        <p:sp>
          <p:nvSpPr>
            <p:cNvPr id="72" name="矩形 71"/>
            <p:cNvSpPr/>
            <p:nvPr/>
          </p:nvSpPr>
          <p:spPr>
            <a:xfrm>
              <a:off x="3405938" y="247949"/>
              <a:ext cx="8786062"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27"/>
            <p:cNvSpPr txBox="1"/>
            <p:nvPr/>
          </p:nvSpPr>
          <p:spPr>
            <a:xfrm>
              <a:off x="3221207" y="247949"/>
              <a:ext cx="184731" cy="400110"/>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endParaRPr lang="zh-CN" altLang="en-US" sz="2000" spc="600">
                <a:solidFill>
                  <a:srgbClr val="084772"/>
                </a:solidFill>
                <a:latin typeface="微软雅黑" panose="020B0503020204020204" charset="-122"/>
                <a:ea typeface="微软雅黑" panose="020B0503020204020204" charset="-122"/>
              </a:endParaRPr>
            </a:p>
          </p:txBody>
        </p:sp>
        <p:sp>
          <p:nvSpPr>
            <p:cNvPr id="74" name="矩形 73"/>
            <p:cNvSpPr/>
            <p:nvPr/>
          </p:nvSpPr>
          <p:spPr>
            <a:xfrm>
              <a:off x="0" y="247949"/>
              <a:ext cx="613186" cy="378554"/>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矩形 74"/>
          <p:cNvSpPr/>
          <p:nvPr/>
        </p:nvSpPr>
        <p:spPr>
          <a:xfrm>
            <a:off x="717234" y="279908"/>
            <a:ext cx="2616422" cy="369332"/>
          </a:xfrm>
          <a:prstGeom prst="rect">
            <a:avLst/>
          </a:prstGeom>
        </p:spPr>
        <p:txBody>
          <a:bodyPr wrap="none">
            <a:spAutoFit/>
          </a:bodyPr>
          <a:lstStyle/>
          <a:p>
            <a:r>
              <a:rPr lang="en-US" altLang="zh-CN" b="1" spc="600" smtClean="0">
                <a:solidFill>
                  <a:srgbClr val="084772"/>
                </a:solidFill>
                <a:latin typeface="微软雅黑" panose="020B0503020204020204" charset="-122"/>
                <a:ea typeface="微软雅黑" panose="020B0503020204020204" charset="-122"/>
              </a:rPr>
              <a:t>01 </a:t>
            </a:r>
            <a:r>
              <a:rPr lang="zh-CN" altLang="en-US" b="1" spc="600" smtClean="0">
                <a:solidFill>
                  <a:srgbClr val="084772"/>
                </a:solidFill>
                <a:latin typeface="微软雅黑" panose="020B0503020204020204" charset="-122"/>
                <a:ea typeface="微软雅黑" panose="020B0503020204020204" charset="-122"/>
              </a:rPr>
              <a:t>时空观念探究</a:t>
            </a:r>
            <a:endParaRPr lang="zh-CN" altLang="en-US" b="1" spc="600">
              <a:solidFill>
                <a:srgbClr val="084772"/>
              </a:solidFill>
              <a:latin typeface="微软雅黑" panose="020B0503020204020204" charset="-122"/>
              <a:ea typeface="微软雅黑" panose="020B0503020204020204" charset="-122"/>
            </a:endParaRPr>
          </a:p>
        </p:txBody>
      </p:sp>
      <p:sp>
        <p:nvSpPr>
          <p:cNvPr id="41985" name="Rectangle 1"/>
          <p:cNvSpPr>
            <a:spLocks noChangeArrowheads="1"/>
          </p:cNvSpPr>
          <p:nvPr/>
        </p:nvSpPr>
        <p:spPr bwMode="auto">
          <a:xfrm>
            <a:off x="309715" y="821119"/>
            <a:ext cx="8524567" cy="584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3200" b="0"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rPr>
              <a:t>二、时空观念在历史课程内容结构中的地位：</a:t>
            </a:r>
            <a:endParaRPr kumimoji="0" lang="zh-CN" sz="6000" b="0" i="0" u="none" strike="noStrike" cap="none" normalizeH="0" baseline="0" smtClean="0">
              <a:ln>
                <a:noFill/>
              </a:ln>
              <a:solidFill>
                <a:srgbClr val="FF0000"/>
              </a:solidFill>
              <a:effectLst/>
              <a:latin typeface="微软雅黑" panose="020B0503020204020204" charset="-122"/>
              <a:ea typeface="微软雅黑" panose="020B0503020204020204" charset="-122"/>
              <a:cs typeface="宋体" panose="02010600030101010101" pitchFamily="2" charset="-122"/>
            </a:endParaRPr>
          </a:p>
        </p:txBody>
      </p:sp>
      <p:pic>
        <p:nvPicPr>
          <p:cNvPr id="77" name="图片 76"/>
          <p:cNvPicPr/>
          <p:nvPr/>
        </p:nvPicPr>
        <p:blipFill>
          <a:blip r:embed="rId1"/>
          <a:stretch>
            <a:fillRect/>
          </a:stretch>
        </p:blipFill>
        <p:spPr bwMode="auto">
          <a:xfrm>
            <a:off x="2403988" y="1533833"/>
            <a:ext cx="6518786" cy="4940709"/>
          </a:xfrm>
          <a:prstGeom prst="rect">
            <a:avLst/>
          </a:prstGeom>
          <a:noFill/>
          <a:ln w="9525">
            <a:noFill/>
            <a:miter lim="800000"/>
            <a:headEnd/>
            <a:tailEnd/>
          </a:ln>
        </p:spPr>
      </p:pic>
      <p:sp>
        <p:nvSpPr>
          <p:cNvPr id="41986" name="Oval 2"/>
          <p:cNvSpPr>
            <a:spLocks noChangeArrowheads="1"/>
          </p:cNvSpPr>
          <p:nvPr/>
        </p:nvSpPr>
        <p:spPr bwMode="auto">
          <a:xfrm>
            <a:off x="4153308" y="1690943"/>
            <a:ext cx="949633" cy="565560"/>
          </a:xfrm>
          <a:prstGeom prst="ellipse">
            <a:avLst/>
          </a:prstGeom>
          <a:noFill/>
          <a:ln w="28575">
            <a:solidFill>
              <a:srgbClr val="FF0000"/>
            </a:solidFill>
            <a:round/>
          </a:ln>
        </p:spPr>
        <p:txBody>
          <a:bodyPr vert="horz" wrap="square" lIns="91440" tIns="45720" rIns="91440" bIns="45720" numCol="1" anchor="t" anchorCtr="0" compatLnSpc="1"/>
          <a:lstStyle/>
          <a:p>
            <a:endParaRPr lang="zh-CN" altLang="en-US"/>
          </a:p>
        </p:txBody>
      </p:sp>
      <p:sp>
        <p:nvSpPr>
          <p:cNvPr id="79" name="矩形 78"/>
          <p:cNvSpPr/>
          <p:nvPr/>
        </p:nvSpPr>
        <p:spPr>
          <a:xfrm>
            <a:off x="8390528" y="4235697"/>
            <a:ext cx="3046027" cy="2123658"/>
          </a:xfrm>
          <a:prstGeom prst="rect">
            <a:avLst/>
          </a:prstGeom>
          <a:noFill/>
        </p:spPr>
        <p:txBody>
          <a:bodyPr wrap="none" lIns="91440" tIns="45720" rIns="91440" bIns="45720">
            <a:spAutoFit/>
            <a:scene3d>
              <a:camera prst="orthographicFront"/>
              <a:lightRig rig="soft" dir="tl"/>
            </a:scene3d>
            <a:sp3d contourW="25400" prstMaterial="matte">
              <a:bevelT w="25400" h="55880" prst="artDeco"/>
              <a:contourClr>
                <a:schemeClr val="accent2">
                  <a:tint val="20000"/>
                </a:schemeClr>
              </a:contourClr>
            </a:sp3d>
          </a:bodyPr>
          <a:lstStyle/>
          <a:p>
            <a:pPr algn="ctr"/>
            <a:r>
              <a:rPr lang="zh-CN" altLang="en-US" sz="4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时空观念是</a:t>
            </a:r>
            <a:endParaRPr lang="en-US" altLang="zh-CN" sz="4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zh-CN" altLang="en-US" sz="4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素养达成的</a:t>
            </a:r>
            <a:endParaRPr lang="en-US" altLang="zh-CN" sz="4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zh-CN" altLang="en-US" sz="4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基础条件</a:t>
            </a:r>
            <a:endParaRPr lang="zh-CN" altLang="en-US" sz="4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0" name="Oval 30"/>
          <p:cNvSpPr/>
          <p:nvPr/>
        </p:nvSpPr>
        <p:spPr>
          <a:xfrm>
            <a:off x="248469" y="4813618"/>
            <a:ext cx="1816079" cy="1790823"/>
          </a:xfrm>
          <a:prstGeom prst="ellipse">
            <a:avLst/>
          </a:prstGeom>
          <a:blipFill>
            <a:blip r:embed="rId2"/>
            <a:stretch>
              <a:fillRect/>
            </a:stretch>
          </a:blipFill>
          <a:ln w="38100">
            <a:solidFill>
              <a:srgbClr val="084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latin typeface="Dotum" panose="020B0600000101010101" pitchFamily="34" charset="-127"/>
              <a:ea typeface="Dotum" panose="020B0600000101010101" pitchFamily="34" charset="-127"/>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additive="base">
                                        <p:cTn id="13" dur="500" fill="hold"/>
                                        <p:tgtEl>
                                          <p:spTgt spid="79"/>
                                        </p:tgtEl>
                                        <p:attrNameLst>
                                          <p:attrName>ppt_x</p:attrName>
                                        </p:attrNameLst>
                                      </p:cBhvr>
                                      <p:tavLst>
                                        <p:tav tm="0">
                                          <p:val>
                                            <p:strVal val="#ppt_x"/>
                                          </p:val>
                                        </p:tav>
                                        <p:tav tm="100000">
                                          <p:val>
                                            <p:strVal val="#ppt_x"/>
                                          </p:val>
                                        </p:tav>
                                      </p:tavLst>
                                    </p:anim>
                                    <p:anim calcmode="lin" valueType="num">
                                      <p:cBhvr additive="base">
                                        <p:cTn id="14" dur="500" fill="hold"/>
                                        <p:tgtEl>
                                          <p:spTgt spid="7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5" presetClass="entr" presetSubtype="0" fill="hold" grpId="0"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ppt_w</p:attrName>
                                        </p:attrNameLst>
                                      </p:cBhvr>
                                      <p:tavLst>
                                        <p:tav tm="0">
                                          <p:val>
                                            <p:fltVal val="0"/>
                                          </p:val>
                                        </p:tav>
                                        <p:tav tm="100000">
                                          <p:val>
                                            <p:strVal val="#ppt_w"/>
                                          </p:val>
                                        </p:tav>
                                      </p:tavLst>
                                    </p:anim>
                                    <p:anim calcmode="lin" valueType="num">
                                      <p:cBhvr>
                                        <p:cTn id="19" dur="1000" fill="hold"/>
                                        <p:tgtEl>
                                          <p:spTgt spid="80"/>
                                        </p:tgtEl>
                                        <p:attrNameLst>
                                          <p:attrName>ppt_h</p:attrName>
                                        </p:attrNameLst>
                                      </p:cBhvr>
                                      <p:tavLst>
                                        <p:tav tm="0">
                                          <p:val>
                                            <p:fltVal val="0"/>
                                          </p:val>
                                        </p:tav>
                                        <p:tav tm="100000">
                                          <p:val>
                                            <p:strVal val="#ppt_h"/>
                                          </p:val>
                                        </p:tav>
                                      </p:tavLst>
                                    </p:anim>
                                    <p:anim calcmode="lin" valueType="num">
                                      <p:cBhvr>
                                        <p:cTn id="20"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ldLvl="0" animBg="1"/>
      <p:bldP spid="79" grpId="0"/>
      <p:bldP spid="8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992745"/>
            <a:ext cx="12192000" cy="2872509"/>
          </a:xfrm>
          <a:prstGeom prst="rect">
            <a:avLst/>
          </a:prstGeom>
          <a:solidFill>
            <a:srgbClr val="08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607447" y="3252035"/>
            <a:ext cx="3842067" cy="646331"/>
          </a:xfrm>
          <a:prstGeom prst="rect">
            <a:avLst/>
          </a:prstGeom>
          <a:noFill/>
        </p:spPr>
        <p:txBody>
          <a:bodyPr wrap="square" rtlCol="0">
            <a:spAutoFit/>
          </a:bodyPr>
          <a:lstStyle/>
          <a:p>
            <a:r>
              <a:rPr lang="zh-CN" altLang="en-US" sz="3600" b="1" spc="600" smtClean="0">
                <a:solidFill>
                  <a:schemeClr val="bg1"/>
                </a:solidFill>
                <a:latin typeface="微软雅黑" panose="020B0503020204020204" charset="-122"/>
                <a:ea typeface="微软雅黑" panose="020B0503020204020204" charset="-122"/>
              </a:rPr>
              <a:t>现状与对策</a:t>
            </a:r>
            <a:endParaRPr lang="zh-CN" altLang="en-US" sz="3600" b="1" spc="60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0" y="2023097"/>
            <a:ext cx="12192001" cy="1446550"/>
            <a:chOff x="0" y="2023097"/>
            <a:chExt cx="12192001" cy="1446550"/>
          </a:xfrm>
        </p:grpSpPr>
        <p:sp>
          <p:nvSpPr>
            <p:cNvPr id="10" name="矩形 9"/>
            <p:cNvSpPr/>
            <p:nvPr/>
          </p:nvSpPr>
          <p:spPr>
            <a:xfrm>
              <a:off x="2346037" y="2475346"/>
              <a:ext cx="9845964" cy="5420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2475346"/>
              <a:ext cx="1380836" cy="5420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27753" y="2494178"/>
              <a:ext cx="757122" cy="523220"/>
            </a:xfrm>
            <a:prstGeom prst="rect">
              <a:avLst/>
            </a:prstGeom>
            <a:noFill/>
          </p:spPr>
          <p:txBody>
            <a:bodyPr wrap="square" rtlCol="0">
              <a:spAutoFit/>
            </a:bodyPr>
            <a:lstStyle/>
            <a:p>
              <a:r>
                <a:rPr lang="zh-CN" altLang="en-US" sz="2800" spc="300">
                  <a:solidFill>
                    <a:srgbClr val="084772"/>
                  </a:solidFill>
                  <a:latin typeface="微软雅黑" panose="020B0503020204020204" charset="-122"/>
                  <a:ea typeface="微软雅黑" panose="020B0503020204020204" charset="-122"/>
                </a:rPr>
                <a:t>第</a:t>
              </a:r>
              <a:endParaRPr lang="zh-CN" altLang="en-US" sz="2800" b="1" spc="300">
                <a:solidFill>
                  <a:srgbClr val="084772"/>
                </a:solidFill>
                <a:latin typeface="微软雅黑" panose="020B0503020204020204" charset="-122"/>
                <a:ea typeface="微软雅黑" panose="020B0503020204020204" charset="-122"/>
              </a:endParaRPr>
            </a:p>
          </p:txBody>
        </p:sp>
        <p:sp>
          <p:nvSpPr>
            <p:cNvPr id="14" name="文本框 13"/>
            <p:cNvSpPr txBox="1"/>
            <p:nvPr/>
          </p:nvSpPr>
          <p:spPr>
            <a:xfrm>
              <a:off x="2447895" y="2485661"/>
              <a:ext cx="1135813" cy="523220"/>
            </a:xfrm>
            <a:prstGeom prst="rect">
              <a:avLst/>
            </a:prstGeom>
            <a:noFill/>
          </p:spPr>
          <p:txBody>
            <a:bodyPr wrap="square" rtlCol="0">
              <a:spAutoFit/>
            </a:bodyPr>
            <a:lstStyle/>
            <a:p>
              <a:r>
                <a:rPr lang="zh-CN" altLang="en-US" sz="2800" spc="300">
                  <a:solidFill>
                    <a:srgbClr val="084772"/>
                  </a:solidFill>
                  <a:latin typeface="微软雅黑" panose="020B0503020204020204" charset="-122"/>
                  <a:ea typeface="微软雅黑" panose="020B0503020204020204" charset="-122"/>
                </a:rPr>
                <a:t>部分</a:t>
              </a:r>
              <a:endParaRPr lang="zh-CN" altLang="en-US" sz="2800" b="1" spc="300">
                <a:solidFill>
                  <a:srgbClr val="084772"/>
                </a:solidFill>
                <a:latin typeface="微软雅黑" panose="020B0503020204020204" charset="-122"/>
                <a:ea typeface="微软雅黑" panose="020B0503020204020204" charset="-122"/>
              </a:endParaRPr>
            </a:p>
          </p:txBody>
        </p:sp>
        <p:sp>
          <p:nvSpPr>
            <p:cNvPr id="15" name="文本框 14"/>
            <p:cNvSpPr txBox="1"/>
            <p:nvPr/>
          </p:nvSpPr>
          <p:spPr>
            <a:xfrm>
              <a:off x="1422919" y="2023097"/>
              <a:ext cx="757122" cy="1446550"/>
            </a:xfrm>
            <a:prstGeom prst="rect">
              <a:avLst/>
            </a:prstGeom>
            <a:noFill/>
          </p:spPr>
          <p:txBody>
            <a:bodyPr wrap="square" rtlCol="0">
              <a:spAutoFit/>
            </a:bodyPr>
            <a:lstStyle/>
            <a:p>
              <a:r>
                <a:rPr lang="en-US" altLang="zh-CN" sz="8800" b="1" spc="300">
                  <a:solidFill>
                    <a:schemeClr val="bg1"/>
                  </a:solidFill>
                  <a:latin typeface="微软雅黑" panose="020B0503020204020204" charset="-122"/>
                  <a:ea typeface="微软雅黑" panose="020B0503020204020204" charset="-122"/>
                </a:rPr>
                <a:t>2</a:t>
              </a:r>
              <a:endParaRPr lang="zh-CN" altLang="en-US" sz="8800" b="1" spc="30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COMMONDATA" val="eyJoZGlkIjoiNjY1MDk0MDBkMjVmOTk2MzE0YzMwODUyZmQ4YzA4MjkifQ=="/>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11282</Words>
  <PresentationFormat>宽屏</PresentationFormat>
  <Paragraphs>764</Paragraphs>
  <Slides>76</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76</vt:i4>
      </vt:variant>
    </vt:vector>
  </HeadingPairs>
  <TitlesOfParts>
    <vt:vector size="101" baseType="lpstr">
      <vt:lpstr>Arial</vt:lpstr>
      <vt:lpstr>宋体</vt:lpstr>
      <vt:lpstr>Wingdings</vt:lpstr>
      <vt:lpstr>Arial Unicode MS</vt:lpstr>
      <vt:lpstr>Calibri</vt:lpstr>
      <vt:lpstr>微软雅黑</vt:lpstr>
      <vt:lpstr>造字工房悦黑体验版纤细体</vt:lpstr>
      <vt:lpstr>黑体</vt:lpstr>
      <vt:lpstr>楷体</vt:lpstr>
      <vt:lpstr>Arial Rounded MT Bold</vt:lpstr>
      <vt:lpstr>华文细黑</vt:lpstr>
      <vt:lpstr>Times New Roman</vt:lpstr>
      <vt:lpstr>Dotum</vt:lpstr>
      <vt:lpstr>Segoe UI Light</vt:lpstr>
      <vt:lpstr>Malgun Gothic</vt:lpstr>
      <vt:lpstr>Impact</vt:lpstr>
      <vt:lpstr>Iskoola Pota</vt:lpstr>
      <vt:lpstr>Segoe UI Symbol</vt:lpstr>
      <vt:lpstr>Open Sans</vt:lpstr>
      <vt:lpstr>方正兰亭黑简体</vt:lpstr>
      <vt:lpstr>Segoe Print</vt:lpstr>
      <vt:lpstr>等线</vt:lpstr>
      <vt:lpstr>造字工房悦黑体验版纤细体</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2023-06-01T07:40:00Z</dcterms:created>
  <dcterms:modified xsi:type="dcterms:W3CDTF">2023-06-01T07:46:27Z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EF32A6EB9C66403A9895D98BE4796D19_12</vt:lpwstr>
  </property>
  <property fmtid="{D5CDD505-2E9C-101B-9397-08002B2CF9AE}" pid="3" name="KSOProductBuildVer">
    <vt:lpwstr>2052-11.1.0.14036</vt:lpwstr>
  </property>
</Properties>
</file>