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Override3.xml" ContentType="application/vnd.openxmlformats-officedocument.themeOverride+xml"/>
  <Override PartName="/ppt/tags/tag151.xml" ContentType="application/vnd.openxmlformats-officedocument.presentationml.tags+xml"/>
  <Override PartName="/ppt/theme/themeOverride4.xml" ContentType="application/vnd.openxmlformats-officedocument.themeOverr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heme/themeOverride5.xml" ContentType="application/vnd.openxmlformats-officedocument.themeOverr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heme/themeOverride6.xml" ContentType="application/vnd.openxmlformats-officedocument.themeOverr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heme/themeOverride7.xml" ContentType="application/vnd.openxmlformats-officedocument.themeOverr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heme/themeOverride8.xml" ContentType="application/vnd.openxmlformats-officedocument.themeOverr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heme/themeOverride9.xml" ContentType="application/vnd.openxmlformats-officedocument.themeOverr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heme/themeOverride10.xml" ContentType="application/vnd.openxmlformats-officedocument.themeOverr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heme/themeOverride11.xml" ContentType="application/vnd.openxmlformats-officedocument.themeOverr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heme/themeOverride12.xml" ContentType="application/vnd.openxmlformats-officedocument.themeOverr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heme/themeOverride13.xml" ContentType="application/vnd.openxmlformats-officedocument.themeOverr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heme/themeOverride14.xml" ContentType="application/vnd.openxmlformats-officedocument.themeOverr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0" r:id="rId4"/>
    <p:sldId id="277" r:id="rId5"/>
    <p:sldId id="278" r:id="rId6"/>
    <p:sldId id="323" r:id="rId7"/>
    <p:sldId id="324" r:id="rId8"/>
    <p:sldId id="328" r:id="rId9"/>
    <p:sldId id="325" r:id="rId10"/>
    <p:sldId id="326" r:id="rId11"/>
    <p:sldId id="310" r:id="rId12"/>
    <p:sldId id="265" r:id="rId13"/>
    <p:sldId id="295" r:id="rId14"/>
    <p:sldId id="267" r:id="rId15"/>
    <p:sldId id="268" r:id="rId16"/>
    <p:sldId id="269" r:id="rId17"/>
    <p:sldId id="270" r:id="rId18"/>
    <p:sldId id="279" r:id="rId19"/>
    <p:sldId id="276" r:id="rId20"/>
    <p:sldId id="266" r:id="rId21"/>
    <p:sldId id="263" r:id="rId22"/>
    <p:sldId id="308" r:id="rId23"/>
    <p:sldId id="264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5" userDrawn="1">
          <p15:clr>
            <a:srgbClr val="A4A3A4"/>
          </p15:clr>
        </p15:guide>
        <p15:guide id="2" pos="38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6FC"/>
    <a:srgbClr val="F68585"/>
    <a:srgbClr val="B7CB1B"/>
    <a:srgbClr val="F96C33"/>
    <a:srgbClr val="5C83BB"/>
    <a:srgbClr val="052917"/>
    <a:srgbClr val="FBBF3D"/>
    <a:srgbClr val="1C207B"/>
    <a:srgbClr val="E7A02C"/>
    <a:srgbClr val="6B8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6" y="282"/>
      </p:cViewPr>
      <p:guideLst>
        <p:guide orient="horz" pos="2235"/>
        <p:guide pos="38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16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2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75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.jpeg"/><Relationship Id="rId5" Type="http://schemas.openxmlformats.org/officeDocument/2006/relationships/tags" Target="../tags/tag1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2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1.jpeg"/><Relationship Id="rId5" Type="http://schemas.openxmlformats.org/officeDocument/2006/relationships/tags" Target="../tags/tag7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2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9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10" Type="http://schemas.openxmlformats.org/officeDocument/2006/relationships/image" Target="../media/image2.png"/><Relationship Id="rId4" Type="http://schemas.openxmlformats.org/officeDocument/2006/relationships/tags" Target="../tags/tag9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10" Type="http://schemas.openxmlformats.org/officeDocument/2006/relationships/image" Target="../media/image2.png"/><Relationship Id="rId4" Type="http://schemas.openxmlformats.org/officeDocument/2006/relationships/tags" Target="../tags/tag103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10" Type="http://schemas.openxmlformats.org/officeDocument/2006/relationships/image" Target="../media/image2.png"/><Relationship Id="rId4" Type="http://schemas.openxmlformats.org/officeDocument/2006/relationships/tags" Target="../tags/tag111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2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0.xml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../media/image6.png"/><Relationship Id="rId5" Type="http://schemas.openxmlformats.org/officeDocument/2006/relationships/tags" Target="../tags/tag130.xml"/><Relationship Id="rId10" Type="http://schemas.openxmlformats.org/officeDocument/2006/relationships/image" Target="../media/image5.png"/><Relationship Id="rId4" Type="http://schemas.openxmlformats.org/officeDocument/2006/relationships/tags" Target="../tags/tag129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2.png"/><Relationship Id="rId5" Type="http://schemas.openxmlformats.org/officeDocument/2006/relationships/tags" Target="../tags/tag4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4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2"/>
            </p:custDataLst>
          </p:nvPr>
        </p:nvCxnSpPr>
        <p:spPr>
          <a:xfrm>
            <a:off x="10403840" y="4738918"/>
            <a:ext cx="753286" cy="0"/>
          </a:xfrm>
          <a:prstGeom prst="line">
            <a:avLst/>
          </a:prstGeom>
          <a:ln>
            <a:solidFill>
              <a:srgbClr val="F47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>
            <p:custDataLst>
              <p:tags r:id="rId3"/>
            </p:custDataLst>
          </p:nvPr>
        </p:nvSpPr>
        <p:spPr>
          <a:xfrm>
            <a:off x="381175" y="378786"/>
            <a:ext cx="11429650" cy="6100429"/>
          </a:xfrm>
          <a:prstGeom prst="rect">
            <a:avLst/>
          </a:prstGeom>
          <a:noFill/>
          <a:ln w="12700">
            <a:solidFill>
              <a:srgbClr val="F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4325258" y="2844802"/>
            <a:ext cx="7266888" cy="1216871"/>
          </a:xfrm>
        </p:spPr>
        <p:txBody>
          <a:bodyPr lIns="90000" tIns="46800" rIns="90000" bIns="46800" anchor="b" anchorCtr="0">
            <a:normAutofit/>
          </a:bodyPr>
          <a:lstStyle>
            <a:lvl1pPr algn="r">
              <a:defRPr sz="6000" spc="600" baseline="0"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4325258" y="4111357"/>
            <a:ext cx="7172297" cy="559826"/>
          </a:xfrm>
        </p:spPr>
        <p:txBody>
          <a:bodyPr lIns="90000" tIns="46800" rIns="90000" bIns="46800">
            <a:normAutofit/>
          </a:bodyPr>
          <a:lstStyle>
            <a:lvl1pPr marL="0" indent="0" algn="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9498189" y="5047469"/>
            <a:ext cx="1658937" cy="484187"/>
          </a:xfrm>
          <a:solidFill>
            <a:schemeClr val="accent1"/>
          </a:solidFill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>
            <p:custDataLst>
              <p:tags r:id="rId2"/>
            </p:custDataLst>
          </p:nvPr>
        </p:nvCxnSpPr>
        <p:spPr>
          <a:xfrm>
            <a:off x="10403840" y="4359817"/>
            <a:ext cx="753286" cy="0"/>
          </a:xfrm>
          <a:prstGeom prst="line">
            <a:avLst/>
          </a:prstGeom>
          <a:ln>
            <a:solidFill>
              <a:srgbClr val="F47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>
            <a:off x="381175" y="378786"/>
            <a:ext cx="11429650" cy="6100429"/>
          </a:xfrm>
          <a:prstGeom prst="rect">
            <a:avLst/>
          </a:prstGeom>
          <a:noFill/>
          <a:ln w="12700">
            <a:solidFill>
              <a:srgbClr val="F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5090931" y="3776214"/>
            <a:ext cx="6113597" cy="477015"/>
          </a:xfrm>
        </p:spPr>
        <p:txBody>
          <a:bodyPr lIns="90170" tIns="46990" rIns="90170" bIns="46990">
            <a:normAutofit/>
          </a:bodyPr>
          <a:lstStyle>
            <a:lvl1pPr marL="0" indent="0" algn="r"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4" hasCustomPrompt="1"/>
            <p:custDataLst>
              <p:tags r:id="rId8"/>
            </p:custDataLst>
          </p:nvPr>
        </p:nvSpPr>
        <p:spPr>
          <a:xfrm>
            <a:off x="9575276" y="4585273"/>
            <a:ext cx="1587500" cy="493712"/>
          </a:xfrm>
          <a:solidFill>
            <a:schemeClr val="accent1"/>
          </a:solidFill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5024755" y="2150745"/>
            <a:ext cx="6400800" cy="1593215"/>
          </a:xfrm>
        </p:spPr>
        <p:txBody>
          <a:bodyPr vert="horz" lIns="90170" tIns="46990" rIns="90170" bIns="46990" rtlCol="0" anchor="b" anchorCtr="0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accent1"/>
              </a:solidFill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accent1"/>
              </a:solidFill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799320" y="-1905"/>
            <a:ext cx="2392680" cy="23869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4105910"/>
            <a:ext cx="3298825" cy="24022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>
            <p:custDataLst>
              <p:tags r:id="rId1"/>
            </p:custDataLst>
          </p:nvPr>
        </p:nvCxnSpPr>
        <p:spPr>
          <a:xfrm>
            <a:off x="5778545" y="4463992"/>
            <a:ext cx="634911" cy="0"/>
          </a:xfrm>
          <a:prstGeom prst="line">
            <a:avLst/>
          </a:prstGeom>
          <a:ln>
            <a:solidFill>
              <a:srgbClr val="F47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222763" y="3678604"/>
            <a:ext cx="5746474" cy="72975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600" u="none" strike="noStrike" kern="1200" cap="none" spc="300" normalizeH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222763" y="4486459"/>
            <a:ext cx="5746474" cy="1077985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5462588" y="5772150"/>
            <a:ext cx="1266825" cy="419100"/>
          </a:xfrm>
          <a:solidFill>
            <a:schemeClr val="accent1"/>
          </a:solidFill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3500" y="709930"/>
            <a:ext cx="5083219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11347501" y="-7101"/>
            <a:ext cx="844500" cy="1346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2023-12-18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 flipH="1">
            <a:off x="0" y="-7101"/>
            <a:ext cx="844500" cy="134620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2023-12-18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accent1"/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accent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400" u="none" strike="noStrike" kern="1200" cap="none" spc="150" normalizeH="0" baseline="0">
          <a:solidFill>
            <a:schemeClr val="accent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accent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accent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accent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image" Target="../media/image8.png"/><Relationship Id="rId2" Type="http://schemas.openxmlformats.org/officeDocument/2006/relationships/tags" Target="../tags/tag13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66.xml"/><Relationship Id="rId7" Type="http://schemas.openxmlformats.org/officeDocument/2006/relationships/image" Target="../media/image12.png"/><Relationship Id="rId2" Type="http://schemas.openxmlformats.org/officeDocument/2006/relationships/tags" Target="../tags/tag165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hemeOverride" Target="../theme/themeOverr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2.png"/><Relationship Id="rId2" Type="http://schemas.openxmlformats.org/officeDocument/2006/relationships/tags" Target="../tags/tag174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6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8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hemeOverride" Target="../theme/themeOverr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86.xml"/><Relationship Id="rId1" Type="http://schemas.openxmlformats.org/officeDocument/2006/relationships/themeOverride" Target="../theme/themeOverrid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hemeOverride" Target="../theme/themeOverride1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hemeOverride" Target="../theme/themeOverr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5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53.xml"/><Relationship Id="rId7" Type="http://schemas.openxmlformats.org/officeDocument/2006/relationships/image" Target="../media/image12.png"/><Relationship Id="rId2" Type="http://schemas.openxmlformats.org/officeDocument/2006/relationships/tags" Target="../tags/tag15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54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56.xml"/><Relationship Id="rId7" Type="http://schemas.openxmlformats.org/officeDocument/2006/relationships/image" Target="../media/image12.png"/><Relationship Id="rId2" Type="http://schemas.openxmlformats.org/officeDocument/2006/relationships/tags" Target="../tags/tag15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57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59.xml"/><Relationship Id="rId7" Type="http://schemas.openxmlformats.org/officeDocument/2006/relationships/image" Target="../media/image13.png"/><Relationship Id="rId2" Type="http://schemas.openxmlformats.org/officeDocument/2006/relationships/tags" Target="../tags/tag158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image" Target="../media/image13.png"/><Relationship Id="rId2" Type="http://schemas.openxmlformats.org/officeDocument/2006/relationships/tags" Target="../tags/tag160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63.xml"/><Relationship Id="rId7" Type="http://schemas.openxmlformats.org/officeDocument/2006/relationships/image" Target="../media/image12.png"/><Relationship Id="rId2" Type="http://schemas.openxmlformats.org/officeDocument/2006/relationships/tags" Target="../tags/tag16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65" y="2841625"/>
            <a:ext cx="8220710" cy="1084580"/>
          </a:xfrm>
          <a:prstGeom prst="rect">
            <a:avLst/>
          </a:prstGeom>
        </p:spPr>
      </p:pic>
      <p:sp>
        <p:nvSpPr>
          <p:cNvPr id="25" name="文本占位符 2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9126855" y="4685665"/>
            <a:ext cx="2520315" cy="1244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容桂外国语学校</a:t>
            </a:r>
          </a:p>
          <a:p>
            <a:pPr>
              <a:lnSpc>
                <a:spcPct val="100000"/>
              </a:lnSpc>
            </a:pPr>
            <a:r>
              <a:rPr lang="zh-CN" altLang="en-US" dirty="0"/>
              <a:t>曾萍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2023</a:t>
            </a:r>
            <a:r>
              <a:rPr lang="zh-CN" altLang="en-US" dirty="0"/>
              <a:t>年</a:t>
            </a:r>
            <a:r>
              <a:rPr lang="en-US" altLang="zh-CN" dirty="0"/>
              <a:t>11</a:t>
            </a:r>
            <a:r>
              <a:rPr lang="zh-CN" altLang="en-US" dirty="0"/>
              <a:t>月</a:t>
            </a:r>
            <a:r>
              <a:rPr lang="en-US" altLang="zh-CN" dirty="0"/>
              <a:t>9</a:t>
            </a:r>
            <a:r>
              <a:rPr lang="zh-CN" altLang="en-US" dirty="0"/>
              <a:t>日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31940" y="3926840"/>
            <a:ext cx="5064760" cy="6597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3103880" y="1334135"/>
            <a:ext cx="6771005" cy="5148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15660" y="3643630"/>
            <a:ext cx="1292860" cy="598170"/>
          </a:xfrm>
          <a:prstGeom prst="rect">
            <a:avLst/>
          </a:prstGeom>
        </p:spPr>
      </p:pic>
      <p:sp>
        <p:nvSpPr>
          <p:cNvPr id="8" name="对角圆角矩形 7"/>
          <p:cNvSpPr/>
          <p:nvPr/>
        </p:nvSpPr>
        <p:spPr>
          <a:xfrm>
            <a:off x="2077720" y="187071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1C207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更新教学观念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2077720" y="430403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B7CB1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做好复习规划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4084955" y="94107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FBBF3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符合课程标准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对角圆角矩形 16"/>
          <p:cNvSpPr/>
          <p:nvPr/>
        </p:nvSpPr>
        <p:spPr>
          <a:xfrm>
            <a:off x="8914765" y="201041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052917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增加创新元素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对角圆角矩形 17"/>
          <p:cNvSpPr/>
          <p:nvPr/>
        </p:nvSpPr>
        <p:spPr>
          <a:xfrm>
            <a:off x="9228455" y="4692015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5C83B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探究有效方法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对角圆角矩形 18"/>
          <p:cNvSpPr/>
          <p:nvPr/>
        </p:nvSpPr>
        <p:spPr>
          <a:xfrm>
            <a:off x="6251575" y="537972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F96C3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精选复习内容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075" y="71120"/>
            <a:ext cx="9373870" cy="7429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34045" y="6047740"/>
            <a:ext cx="4040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>
                <a:solidFill>
                  <a:srgbClr val="7030A0"/>
                </a:solidFill>
              </a:rPr>
              <a:t>课程理念</a:t>
            </a:r>
            <a:r>
              <a:rPr lang="zh-CN" altLang="en-US" sz="2400" b="1">
                <a:solidFill>
                  <a:srgbClr val="7030A0"/>
                </a:solidFill>
              </a:rPr>
              <a:t>：精选和优化课程内容，突出思想性、基础性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437245" y="3681095"/>
            <a:ext cx="37026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u="sng">
                <a:solidFill>
                  <a:srgbClr val="C00000"/>
                </a:solidFill>
              </a:rPr>
              <a:t>教学建议</a:t>
            </a:r>
            <a:r>
              <a:rPr lang="zh-CN" altLang="en-US" sz="2400" b="1">
                <a:solidFill>
                  <a:srgbClr val="C00000"/>
                </a:solidFill>
              </a:rPr>
              <a:t>：采用多种多样历史教学方式方法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" grpId="0"/>
      <p:bldP spid="2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53060" y="1714500"/>
            <a:ext cx="93624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、单元</a:t>
            </a:r>
            <a:r>
              <a:rPr lang="en-US" altLang="zh-CN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复习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</a:t>
            </a:r>
            <a:r>
              <a:rPr lang="zh-CN" altLang="en-US" sz="2400" b="1"/>
              <a:t>（以大单元为基础进行单元主题复习）</a:t>
            </a:r>
            <a:endParaRPr lang="zh-CN" altLang="en-US" sz="4000" b="1"/>
          </a:p>
          <a:p>
            <a:endParaRPr lang="zh-CN" altLang="en-US" sz="4000" b="1"/>
          </a:p>
          <a:p>
            <a:r>
              <a:rPr lang="en-US" altLang="zh-CN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2、专题复习课</a:t>
            </a:r>
            <a:r>
              <a:rPr lang="zh-CN" altLang="en-US" sz="2400" b="1"/>
              <a:t>（以大专题、小专题为基础进行复习）</a:t>
            </a:r>
            <a:endParaRPr lang="zh-CN" altLang="en-US" sz="4000" b="1"/>
          </a:p>
          <a:p>
            <a:endParaRPr lang="zh-CN" altLang="en-US" sz="4000" b="1"/>
          </a:p>
          <a:p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3、题型复习课</a:t>
            </a:r>
            <a:r>
              <a:rPr lang="zh-CN" altLang="en-US" sz="2400" b="1"/>
              <a:t>（以选择题或者材料题题型进行复习）</a:t>
            </a:r>
          </a:p>
        </p:txBody>
      </p:sp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54620" y="3900170"/>
            <a:ext cx="4804410" cy="3324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0500" y="142240"/>
            <a:ext cx="5890895" cy="11893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90940" y="1640840"/>
            <a:ext cx="804545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60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★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5102747" y="1759557"/>
            <a:ext cx="1986506" cy="18954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255010" y="3797300"/>
            <a:ext cx="5746750" cy="842010"/>
          </a:xfrm>
          <a:solidFill>
            <a:srgbClr val="FBF6FC"/>
          </a:solidFill>
        </p:spPr>
        <p:txBody>
          <a:bodyPr vert="horz" lIns="90000" tIns="46800" rIns="90000" bIns="46800" rtlCol="0" anchor="b" anchorCtr="0">
            <a:noAutofit/>
          </a:bodyPr>
          <a:lstStyle/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4400" dirty="0">
                <a:sym typeface="+mn-ea"/>
              </a:rPr>
              <a:t>对复习课的实践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32985" y="4525645"/>
            <a:ext cx="7765415" cy="707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altLang="zh-CN" sz="2665" dirty="0">
                <a:solidFill>
                  <a:srgbClr val="F68585"/>
                </a:solidFill>
                <a:sym typeface="+mn-ea"/>
              </a:rPr>
              <a:t>——</a:t>
            </a:r>
            <a:r>
              <a:rPr lang="zh-CN" altLang="en-US" sz="2665" dirty="0">
                <a:solidFill>
                  <a:srgbClr val="F68585"/>
                </a:solidFill>
                <a:sym typeface="+mn-ea"/>
              </a:rPr>
              <a:t>以历史九年级上册第六单元复习课为例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65" y="898525"/>
            <a:ext cx="9827895" cy="57524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65" y="1010920"/>
            <a:ext cx="9827895" cy="57524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05" y="833755"/>
            <a:ext cx="9827895" cy="59747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718165" y="1769745"/>
            <a:ext cx="695325" cy="4806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indent="0" algn="ctr" fontAlgn="auto">
              <a:lnSpc>
                <a:spcPts val="4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为复习课课堂做好准备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665" y="127635"/>
            <a:ext cx="9367520" cy="6959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95" y="1835785"/>
            <a:ext cx="3903345" cy="482917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80" y="186055"/>
            <a:ext cx="3909695" cy="147637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065" y="2891155"/>
            <a:ext cx="7085965" cy="3850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37355" y="86995"/>
            <a:ext cx="73920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【第一环节】</a:t>
            </a:r>
            <a:r>
              <a:rPr lang="zh-CN" altLang="en-US" sz="2800" b="1"/>
              <a:t>展示考点，单元梳理。</a:t>
            </a:r>
            <a:r>
              <a:rPr lang="zh-CN" altLang="en-US" sz="1800" b="1"/>
              <a:t>（</a:t>
            </a:r>
            <a:r>
              <a:rPr lang="zh-CN" altLang="en-US" b="1"/>
              <a:t>5分钟）</a:t>
            </a:r>
          </a:p>
          <a:p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400" b="1" u="sng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设计意图</a:t>
            </a:r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：明确复习目标，利用目录、主题、时间轴进行梳理，把零散的知识点串联起来，形成系统。）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4565" y="1477645"/>
            <a:ext cx="6910705" cy="131445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8877300" y="5901690"/>
            <a:ext cx="3284220" cy="7962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altLang="en-US" sz="4400" b="1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时空观念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30175" y="136525"/>
            <a:ext cx="4175760" cy="1568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u="sng">
                <a:solidFill>
                  <a:schemeClr val="tx1"/>
                </a:solidFill>
              </a:rPr>
              <a:t>学业要求</a:t>
            </a:r>
            <a:r>
              <a:rPr lang="zh-CN" altLang="en-US" sz="2400" b="1">
                <a:solidFill>
                  <a:schemeClr val="tx1"/>
                </a:solidFill>
              </a:rPr>
              <a:t>：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能够了解世界近代史上重要事件、人物和现象，找出重要史事之间的关联，以及历史发展的基本线索。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5193665" y="4574540"/>
            <a:ext cx="1807210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6195" y="-95885"/>
            <a:ext cx="117138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【第二环节】</a:t>
            </a:r>
            <a:r>
              <a:rPr lang="zh-CN" altLang="en-US" sz="2800" b="1"/>
              <a:t>回归教材，自主提问。</a:t>
            </a:r>
            <a:r>
              <a:rPr lang="zh-CN" altLang="en-US" b="1">
                <a:sym typeface="+mn-ea"/>
              </a:rPr>
              <a:t>（</a:t>
            </a:r>
            <a:r>
              <a:rPr lang="en-US" altLang="zh-CN" b="1">
                <a:sym typeface="+mn-ea"/>
              </a:rPr>
              <a:t>10</a:t>
            </a:r>
            <a:r>
              <a:rPr lang="zh-CN" altLang="en-US" b="1">
                <a:sym typeface="+mn-ea"/>
              </a:rPr>
              <a:t>分钟）</a:t>
            </a:r>
            <a:endParaRPr lang="zh-CN" altLang="en-US" b="1"/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400" b="1" u="sng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设计意图</a:t>
            </a:r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：学生在指引下阅读书本，培养学生注重阅读教材、提取信息的习惯。）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090" y="1560195"/>
            <a:ext cx="4526915" cy="483806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cxnSp>
        <p:nvCxnSpPr>
          <p:cNvPr id="7" name="直接连接符 6"/>
          <p:cNvCxnSpPr/>
          <p:nvPr/>
        </p:nvCxnSpPr>
        <p:spPr>
          <a:xfrm>
            <a:off x="7813675" y="2174875"/>
            <a:ext cx="3672205" cy="17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531100" y="2493010"/>
            <a:ext cx="3876040" cy="3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491095" y="2807335"/>
            <a:ext cx="1369695" cy="5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椭圆形标注 9"/>
          <p:cNvSpPr/>
          <p:nvPr/>
        </p:nvSpPr>
        <p:spPr>
          <a:xfrm>
            <a:off x="8641080" y="1125220"/>
            <a:ext cx="1557655" cy="85471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背景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5910580" y="3001645"/>
            <a:ext cx="1365885" cy="854710"/>
          </a:xfrm>
          <a:prstGeom prst="wedgeEllipseCallout">
            <a:avLst>
              <a:gd name="adj1" fmla="val 61842"/>
              <a:gd name="adj2" fmla="val 36998"/>
            </a:avLst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史实</a:t>
            </a:r>
          </a:p>
        </p:txBody>
      </p:sp>
      <p:sp>
        <p:nvSpPr>
          <p:cNvPr id="14" name="矩形 13"/>
          <p:cNvSpPr/>
          <p:nvPr/>
        </p:nvSpPr>
        <p:spPr>
          <a:xfrm>
            <a:off x="7491095" y="3123565"/>
            <a:ext cx="4020820" cy="1226820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499350" y="4383405"/>
            <a:ext cx="4020820" cy="14357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形标注 15"/>
          <p:cNvSpPr/>
          <p:nvPr/>
        </p:nvSpPr>
        <p:spPr>
          <a:xfrm>
            <a:off x="5841365" y="5300980"/>
            <a:ext cx="1435100" cy="854710"/>
          </a:xfrm>
          <a:prstGeom prst="wedgeEllipseCallout">
            <a:avLst>
              <a:gd name="adj1" fmla="val 63357"/>
              <a:gd name="adj2" fmla="val -28157"/>
            </a:avLst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评价</a:t>
            </a:r>
          </a:p>
        </p:txBody>
      </p:sp>
      <p:sp>
        <p:nvSpPr>
          <p:cNvPr id="17" name="矩形 16"/>
          <p:cNvSpPr/>
          <p:nvPr/>
        </p:nvSpPr>
        <p:spPr>
          <a:xfrm>
            <a:off x="6932930" y="5952490"/>
            <a:ext cx="5314315" cy="7962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altLang="en-US" sz="4400" b="1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唯物史观、史料实证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75895" y="1822450"/>
            <a:ext cx="6846570" cy="11303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【</a:t>
            </a:r>
            <a:r>
              <a:rPr lang="en-US" altLang="zh-CN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1.0</a:t>
            </a:r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版本】</a:t>
            </a:r>
            <a:r>
              <a:rPr lang="zh-CN" altLang="en-US" sz="28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阅读历史书，划好关键词。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97485" y="3148965"/>
            <a:ext cx="5339715" cy="11303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【</a:t>
            </a:r>
            <a:r>
              <a:rPr lang="en-US" altLang="zh-CN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2.0</a:t>
            </a:r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版本】</a:t>
            </a:r>
            <a:r>
              <a:rPr lang="zh-CN" altLang="en-US" sz="28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阅读历史书，写下每课的关键词，完成结构图。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75895" y="4437380"/>
            <a:ext cx="4956175" cy="216916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【</a:t>
            </a:r>
            <a:r>
              <a:rPr lang="en-US" altLang="zh-CN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3.0版本</a:t>
            </a:r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】</a:t>
            </a:r>
            <a:r>
              <a:rPr lang="zh-CN" altLang="en-US" sz="28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细看每一课内容，做好关键词的归纳和联系，及时标记不懂的内容并提问</a:t>
            </a:r>
            <a:r>
              <a:rPr lang="en-US" altLang="zh-CN" sz="28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endParaRPr lang="en-US" altLang="zh-CN" sz="28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34160" y="125984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《看书复习指引》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4" grpId="0" animBg="1"/>
      <p:bldP spid="15" grpId="0" animBg="1"/>
      <p:bldP spid="16" grpId="0" animBg="1"/>
      <p:bldP spid="17" grpId="0"/>
      <p:bldP spid="3" grpId="0" bldLvl="0" animBg="1"/>
      <p:bldP spid="4" grpId="0" bldLvl="0" animBg="1"/>
      <p:bldP spid="12" grpId="0" bldLvl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195" y="44450"/>
            <a:ext cx="121551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【第三环节】</a:t>
            </a:r>
            <a:r>
              <a:rPr lang="zh-CN" altLang="en-US" sz="2800" b="1"/>
              <a:t>精选分层，两两PK。</a:t>
            </a:r>
            <a:r>
              <a:rPr lang="zh-CN" altLang="en-US" b="1">
                <a:sym typeface="+mn-ea"/>
              </a:rPr>
              <a:t>（</a:t>
            </a:r>
            <a:r>
              <a:rPr lang="en-US" altLang="zh-CN" b="1">
                <a:sym typeface="+mn-ea"/>
              </a:rPr>
              <a:t>5</a:t>
            </a:r>
            <a:r>
              <a:rPr lang="zh-CN" altLang="en-US" b="1">
                <a:sym typeface="+mn-ea"/>
              </a:rPr>
              <a:t>分钟）</a:t>
            </a:r>
            <a:endParaRPr lang="zh-CN" altLang="en-US" b="1"/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400" b="1" u="sng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设计意图</a:t>
            </a:r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：夯实基础，分层习题，利用游戏形式增加趣味性，用课堂加分进行奖励。）</a:t>
            </a:r>
          </a:p>
        </p:txBody>
      </p:sp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-249555" y="457200"/>
            <a:ext cx="4847590" cy="537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7503160" y="6075680"/>
            <a:ext cx="1785620" cy="471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135" y="1504950"/>
            <a:ext cx="7438390" cy="51923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0" y="5247005"/>
            <a:ext cx="1581785" cy="530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604520" y="5036820"/>
            <a:ext cx="5655945" cy="15093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altLang="en-US" sz="4400" b="1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时空观念</a:t>
            </a:r>
          </a:p>
          <a:p>
            <a:pPr algn="ctr"/>
            <a:r>
              <a:rPr lang="zh-CN" altLang="en-US" sz="4400" b="1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史料实证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195" y="44450"/>
            <a:ext cx="121551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【第四环节】</a:t>
            </a:r>
            <a:r>
              <a:rPr lang="zh-CN" altLang="en-US" sz="2400" b="1"/>
              <a:t>重点探究，学法指导。</a:t>
            </a:r>
            <a:r>
              <a:rPr lang="zh-CN" altLang="en-US" b="1">
                <a:sym typeface="+mn-ea"/>
              </a:rPr>
              <a:t>（</a:t>
            </a:r>
            <a:r>
              <a:rPr lang="en-US" altLang="zh-CN" b="1">
                <a:sym typeface="+mn-ea"/>
              </a:rPr>
              <a:t>15</a:t>
            </a:r>
            <a:r>
              <a:rPr lang="zh-CN" altLang="en-US" b="1">
                <a:sym typeface="+mn-ea"/>
              </a:rPr>
              <a:t>分钟）</a:t>
            </a:r>
            <a:endParaRPr lang="zh-CN" altLang="en-US" b="1"/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400" b="1" u="sng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设计意图</a:t>
            </a:r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：围绕课标和重难点设计，通过材料探究、方法指引让学生训练相关题型。）</a:t>
            </a:r>
          </a:p>
        </p:txBody>
      </p:sp>
      <p:sp>
        <p:nvSpPr>
          <p:cNvPr id="17" name="矩形 16"/>
          <p:cNvSpPr/>
          <p:nvPr/>
        </p:nvSpPr>
        <p:spPr>
          <a:xfrm>
            <a:off x="71755" y="6050280"/>
            <a:ext cx="12077700" cy="7962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altLang="en-US" sz="4400" b="1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时空观念、唯物史观、史料实证、历史解释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" y="1428115"/>
            <a:ext cx="9204960" cy="4622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9507855" y="2602865"/>
            <a:ext cx="2533015" cy="19380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u="sng">
                <a:solidFill>
                  <a:schemeClr val="tx1"/>
                </a:solidFill>
              </a:rPr>
              <a:t>学业要求</a:t>
            </a:r>
            <a:r>
              <a:rPr lang="zh-CN" altLang="en-US" sz="2400" b="1">
                <a:solidFill>
                  <a:schemeClr val="tx1"/>
                </a:solidFill>
              </a:rPr>
              <a:t>：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能够分析可信史料，理解近代世界政治、经济、思想文化之间的关系。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6195" y="-20320"/>
            <a:ext cx="117138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【第五环节】</a:t>
            </a:r>
            <a:r>
              <a:rPr lang="zh-CN" altLang="en-US" sz="2400" b="1"/>
              <a:t>总结归纳，提升素养。</a:t>
            </a:r>
            <a:r>
              <a:rPr lang="zh-CN" altLang="en-US" b="1">
                <a:sym typeface="+mn-ea"/>
              </a:rPr>
              <a:t>（5分钟）</a:t>
            </a:r>
            <a:endParaRPr lang="zh-CN" altLang="en-US" b="1"/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400" b="1" u="sng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设计意图</a:t>
            </a:r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：通过表格对比，更好地区分和记忆知识点，培养学生的历史核心素养；利用抢答形式增加课堂趣味性。）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971675"/>
            <a:ext cx="6181725" cy="4572000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650" y="1972310"/>
            <a:ext cx="5403850" cy="4571365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sp>
        <p:nvSpPr>
          <p:cNvPr id="9" name="矩形 8"/>
          <p:cNvSpPr/>
          <p:nvPr/>
        </p:nvSpPr>
        <p:spPr>
          <a:xfrm>
            <a:off x="270510" y="5932170"/>
            <a:ext cx="11687810" cy="79629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altLang="en-US" sz="4400" b="1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时空观念、唯物史观、历史解释、史料实证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33930" y="1350645"/>
            <a:ext cx="950976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en-US" altLang="zh-CN" sz="4400"/>
              <a:t>1</a:t>
            </a:r>
            <a:r>
              <a:rPr lang="zh-CN" altLang="en-US" sz="4400"/>
              <a:t>、夯实基础：问题链</a:t>
            </a:r>
            <a:r>
              <a:rPr lang="en-US" altLang="zh-CN" sz="4400"/>
              <a:t>/</a:t>
            </a:r>
            <a:r>
              <a:rPr lang="zh-CN" altLang="en-US" sz="4400"/>
              <a:t>思维导图</a:t>
            </a:r>
          </a:p>
          <a:p>
            <a:pPr indent="0" fontAlgn="auto">
              <a:lnSpc>
                <a:spcPct val="200000"/>
              </a:lnSpc>
            </a:pPr>
            <a:r>
              <a:rPr lang="en-US" altLang="zh-CN" sz="4400"/>
              <a:t>2</a:t>
            </a:r>
            <a:r>
              <a:rPr lang="zh-CN" altLang="en-US" sz="4400"/>
              <a:t>、题型训练：</a:t>
            </a:r>
            <a:r>
              <a:rPr lang="zh-CN" altLang="en-US" sz="4400">
                <a:sym typeface="+mn-ea"/>
              </a:rPr>
              <a:t>选择</a:t>
            </a:r>
            <a:r>
              <a:rPr lang="zh-CN" altLang="en-US" sz="4400"/>
              <a:t>不同难度</a:t>
            </a:r>
          </a:p>
          <a:p>
            <a:pPr indent="0" fontAlgn="auto">
              <a:lnSpc>
                <a:spcPct val="200000"/>
              </a:lnSpc>
            </a:pPr>
            <a:r>
              <a:rPr lang="en-US" altLang="zh-CN" sz="4400"/>
              <a:t>3</a:t>
            </a:r>
            <a:r>
              <a:rPr lang="zh-CN" altLang="en-US" sz="4400"/>
              <a:t>、题量选择：符合班级情况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5" y="50165"/>
            <a:ext cx="8999220" cy="9163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3524250" y="2921000"/>
            <a:ext cx="1986280" cy="2264410"/>
          </a:xfrm>
          <a:prstGeom prst="rect">
            <a:avLst/>
          </a:prstGeom>
          <a:noFill/>
          <a:ln>
            <a:solidFill>
              <a:srgbClr val="F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>
            <p:custDataLst>
              <p:tags r:id="rId3"/>
            </p:custDataLst>
          </p:nvPr>
        </p:nvCxnSpPr>
        <p:spPr>
          <a:xfrm>
            <a:off x="4299126" y="4084320"/>
            <a:ext cx="436880" cy="0"/>
          </a:xfrm>
          <a:prstGeom prst="line">
            <a:avLst/>
          </a:prstGeom>
          <a:ln>
            <a:solidFill>
              <a:srgbClr val="F47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3801315" y="3205946"/>
            <a:ext cx="1432502" cy="70675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4000" dirty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rPr>
              <a:t>目录</a:t>
            </a: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3801316" y="4338359"/>
            <a:ext cx="1432501" cy="33855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6719570" y="2369820"/>
            <a:ext cx="897255" cy="687705"/>
          </a:xfrm>
          <a:prstGeom prst="rect">
            <a:avLst/>
          </a:prstGeom>
          <a:noFill/>
          <a:ln>
            <a:solidFill>
              <a:srgbClr val="F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3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7738745" y="2430780"/>
            <a:ext cx="3351530" cy="5778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zh-CN" sz="3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对复习课的思考</a:t>
            </a:r>
          </a:p>
        </p:txBody>
      </p:sp>
      <p:sp>
        <p:nvSpPr>
          <p:cNvPr id="19" name="矩形 18"/>
          <p:cNvSpPr/>
          <p:nvPr>
            <p:custDataLst>
              <p:tags r:id="rId8"/>
            </p:custDataLst>
          </p:nvPr>
        </p:nvSpPr>
        <p:spPr>
          <a:xfrm>
            <a:off x="6727825" y="3415665"/>
            <a:ext cx="888365" cy="635000"/>
          </a:xfrm>
          <a:prstGeom prst="rect">
            <a:avLst/>
          </a:prstGeom>
          <a:noFill/>
          <a:ln>
            <a:solidFill>
              <a:srgbClr val="F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02</a:t>
            </a:r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7747000" y="3448050"/>
            <a:ext cx="3238500" cy="5778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sz="3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对复习课的实践</a:t>
            </a:r>
          </a:p>
        </p:txBody>
      </p:sp>
      <p:sp>
        <p:nvSpPr>
          <p:cNvPr id="4" name="矩形 3"/>
          <p:cNvSpPr/>
          <p:nvPr>
            <p:custDataLst>
              <p:tags r:id="rId10"/>
            </p:custDataLst>
          </p:nvPr>
        </p:nvSpPr>
        <p:spPr>
          <a:xfrm>
            <a:off x="6753860" y="4433570"/>
            <a:ext cx="862330" cy="629920"/>
          </a:xfrm>
          <a:prstGeom prst="rect">
            <a:avLst/>
          </a:prstGeom>
          <a:noFill/>
          <a:ln>
            <a:solidFill>
              <a:srgbClr val="F4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03</a:t>
            </a:r>
          </a:p>
        </p:txBody>
      </p: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7822565" y="4433570"/>
            <a:ext cx="3162935" cy="5810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sz="3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对复习课的总结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5102747" y="1759557"/>
            <a:ext cx="1986506" cy="18954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308985" y="3840480"/>
            <a:ext cx="5746750" cy="785495"/>
          </a:xfrm>
          <a:solidFill>
            <a:srgbClr val="FBF6FC"/>
          </a:solidFill>
        </p:spPr>
        <p:txBody>
          <a:bodyPr vert="horz" lIns="90000" tIns="46800" rIns="90000" bIns="46800" rtlCol="0" anchor="b" anchorCtr="0">
            <a:noAutofit/>
          </a:bodyPr>
          <a:lstStyle/>
          <a:p>
            <a:pPr marL="0" lvl="0" indent="0" algn="ctr">
              <a:lnSpc>
                <a:spcPct val="150000"/>
              </a:lnSpc>
              <a:buClrTx/>
              <a:buSzTx/>
              <a:buFontTx/>
            </a:pPr>
            <a:r>
              <a:rPr lang="zh-CN" altLang="en-US" sz="4400" dirty="0">
                <a:sym typeface="+mn-ea"/>
              </a:rPr>
              <a:t>对复习课的总结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1520" y="1630680"/>
            <a:ext cx="107276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、实践总结，因材施教。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4700" y="2901315"/>
            <a:ext cx="107276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2、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围绕课标</a:t>
            </a:r>
            <a:r>
              <a:rPr lang="en-US" altLang="zh-CN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精挑细选</a:t>
            </a:r>
            <a:r>
              <a:rPr lang="en-US" altLang="zh-CN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4070" y="4197350"/>
            <a:ext cx="107276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3、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以生为本，及时</a:t>
            </a:r>
            <a:r>
              <a:rPr lang="en-US" altLang="zh-CN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评价。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615305" y="4405630"/>
            <a:ext cx="1084580" cy="191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51435" y="3136900"/>
            <a:ext cx="1229741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“知者非真知也，力行而后知之真”</a:t>
            </a:r>
          </a:p>
          <a:p>
            <a:pPr algn="ctr"/>
            <a:r>
              <a:rPr lang="en-US" alt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</a:t>
            </a:r>
            <a:r>
              <a:rPr lang="en-US" altLang="zh-CN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王夫之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2023</a:t>
            </a:r>
            <a:r>
              <a:rPr lang="zh-CN" altLang="en-US" dirty="0"/>
              <a:t>年</a:t>
            </a:r>
            <a:r>
              <a:rPr lang="en-US" altLang="zh-CN" dirty="0"/>
              <a:t>11</a:t>
            </a:r>
            <a:r>
              <a:rPr lang="zh-CN" altLang="en-US" dirty="0"/>
              <a:t>月</a:t>
            </a:r>
            <a:r>
              <a:rPr lang="en-US" altLang="zh-CN" dirty="0"/>
              <a:t>9</a:t>
            </a:r>
            <a:r>
              <a:rPr lang="zh-CN" altLang="en-US" dirty="0"/>
              <a:t>日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sz="6000" dirty="0"/>
              <a:t>敬请批评指正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5102747" y="1759557"/>
            <a:ext cx="1986506" cy="18954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222763" y="3829734"/>
            <a:ext cx="5746474" cy="729756"/>
          </a:xfrm>
          <a:solidFill>
            <a:srgbClr val="FBF6FC"/>
          </a:solidFill>
        </p:spPr>
        <p:txBody>
          <a:bodyPr>
            <a:noAutofit/>
          </a:bodyPr>
          <a:lstStyle/>
          <a:p>
            <a:r>
              <a:rPr lang="zh-CN" altLang="en-US" sz="4400" dirty="0"/>
              <a:t>对复习课的思考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2715895" y="1644650"/>
            <a:ext cx="6760210" cy="430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5046345" y="2783205"/>
            <a:ext cx="1375410" cy="1530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复习课不高效原因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409825" y="1521460"/>
            <a:ext cx="1444625" cy="100965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教师的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满堂灌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409825" y="4366895"/>
            <a:ext cx="1444625" cy="1009650"/>
          </a:xfrm>
          <a:prstGeom prst="round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学生自己复习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7802245" y="1521460"/>
            <a:ext cx="1444625" cy="1009650"/>
          </a:xfrm>
          <a:prstGeom prst="roundRect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课堂任务太多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8031480" y="3304540"/>
            <a:ext cx="1444625" cy="1009650"/>
          </a:xfrm>
          <a:prstGeom prst="roundRect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课堂趣味性少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806565" y="4807585"/>
            <a:ext cx="1444625" cy="1009650"/>
          </a:xfrm>
          <a:prstGeom prst="roundRect">
            <a:avLst/>
          </a:prstGeom>
          <a:solidFill>
            <a:schemeClr val="bg2"/>
          </a:solidFill>
          <a:ln>
            <a:solidFill>
              <a:srgbClr val="E45A9E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重难点不突出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" y="121920"/>
            <a:ext cx="9297035" cy="7531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3103880" y="1334135"/>
            <a:ext cx="6771005" cy="5148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15660" y="3643630"/>
            <a:ext cx="1292860" cy="598170"/>
          </a:xfrm>
          <a:prstGeom prst="rect">
            <a:avLst/>
          </a:prstGeom>
        </p:spPr>
      </p:pic>
      <p:sp>
        <p:nvSpPr>
          <p:cNvPr id="16" name="对角圆角矩形 15"/>
          <p:cNvSpPr/>
          <p:nvPr/>
        </p:nvSpPr>
        <p:spPr>
          <a:xfrm>
            <a:off x="4084955" y="94107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FBBF3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符合课程标准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075" y="71120"/>
            <a:ext cx="9373870" cy="742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0495" y="797560"/>
            <a:ext cx="3807460" cy="2631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3103880" y="1334135"/>
            <a:ext cx="6771005" cy="5148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15660" y="3643630"/>
            <a:ext cx="1292860" cy="598170"/>
          </a:xfrm>
          <a:prstGeom prst="rect">
            <a:avLst/>
          </a:prstGeom>
        </p:spPr>
      </p:pic>
      <p:sp>
        <p:nvSpPr>
          <p:cNvPr id="8" name="对角圆角矩形 7"/>
          <p:cNvSpPr/>
          <p:nvPr/>
        </p:nvSpPr>
        <p:spPr>
          <a:xfrm>
            <a:off x="2077720" y="187071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1C207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更新教学观念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4084955" y="94107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FBBF3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符合课程标准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075" y="71120"/>
            <a:ext cx="9373870" cy="742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0330" y="3639820"/>
            <a:ext cx="5433060" cy="3061335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3103880" y="1334135"/>
            <a:ext cx="6771005" cy="5148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15660" y="3643630"/>
            <a:ext cx="1292860" cy="598170"/>
          </a:xfrm>
          <a:prstGeom prst="rect">
            <a:avLst/>
          </a:prstGeom>
        </p:spPr>
      </p:pic>
      <p:sp>
        <p:nvSpPr>
          <p:cNvPr id="8" name="对角圆角矩形 7"/>
          <p:cNvSpPr/>
          <p:nvPr/>
        </p:nvSpPr>
        <p:spPr>
          <a:xfrm>
            <a:off x="2077720" y="187071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1C207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更新教学观念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2077720" y="430403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B7CB1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做好复习规划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4084955" y="94107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FBBF3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符合课程标准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18335" y="6066790"/>
            <a:ext cx="3567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☆备课组力量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075" y="71120"/>
            <a:ext cx="9373870" cy="7429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95" y="797560"/>
            <a:ext cx="3807460" cy="2631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430" y="148590"/>
            <a:ext cx="4396740" cy="3949700"/>
          </a:xfrm>
          <a:prstGeom prst="rect">
            <a:avLst/>
          </a:prstGeom>
          <a:ln w="6350">
            <a:solidFill>
              <a:srgbClr val="00B050"/>
            </a:solidFill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3103880" y="1334135"/>
            <a:ext cx="6771005" cy="5148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15660" y="3643630"/>
            <a:ext cx="1292860" cy="598170"/>
          </a:xfrm>
          <a:prstGeom prst="rect">
            <a:avLst/>
          </a:prstGeom>
        </p:spPr>
      </p:pic>
      <p:sp>
        <p:nvSpPr>
          <p:cNvPr id="8" name="对角圆角矩形 7"/>
          <p:cNvSpPr/>
          <p:nvPr/>
        </p:nvSpPr>
        <p:spPr>
          <a:xfrm>
            <a:off x="2077720" y="187071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1C207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更新教学观念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2077720" y="430403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B7CB1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做好复习规划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4084955" y="94107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FBBF3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符合课程标准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对角圆角矩形 18"/>
          <p:cNvSpPr/>
          <p:nvPr/>
        </p:nvSpPr>
        <p:spPr>
          <a:xfrm>
            <a:off x="6251575" y="537972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F96C3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精选复习内容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075" y="71120"/>
            <a:ext cx="9373870" cy="7429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34045" y="6047740"/>
            <a:ext cx="4040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>
                <a:solidFill>
                  <a:srgbClr val="7030A0"/>
                </a:solidFill>
              </a:rPr>
              <a:t>课程理念</a:t>
            </a:r>
            <a:r>
              <a:rPr lang="zh-CN" altLang="en-US" sz="2400" b="1">
                <a:solidFill>
                  <a:srgbClr val="7030A0"/>
                </a:solidFill>
              </a:rPr>
              <a:t>：精选和优化课程内容，突出思想性、基础性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3103880" y="1334135"/>
            <a:ext cx="6771005" cy="5148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15660" y="3643630"/>
            <a:ext cx="1292860" cy="598170"/>
          </a:xfrm>
          <a:prstGeom prst="rect">
            <a:avLst/>
          </a:prstGeom>
        </p:spPr>
      </p:pic>
      <p:sp>
        <p:nvSpPr>
          <p:cNvPr id="8" name="对角圆角矩形 7"/>
          <p:cNvSpPr/>
          <p:nvPr/>
        </p:nvSpPr>
        <p:spPr>
          <a:xfrm>
            <a:off x="2077720" y="187071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1C207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更新教学观念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2077720" y="430403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B7CB1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做好复习规划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4084955" y="94107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FBBF3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符合课程标准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对角圆角矩形 17"/>
          <p:cNvSpPr/>
          <p:nvPr/>
        </p:nvSpPr>
        <p:spPr>
          <a:xfrm>
            <a:off x="9228455" y="4692015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5C83B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探究有效方法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对角圆角矩形 18"/>
          <p:cNvSpPr/>
          <p:nvPr/>
        </p:nvSpPr>
        <p:spPr>
          <a:xfrm>
            <a:off x="6251575" y="5379720"/>
            <a:ext cx="1880235" cy="1418590"/>
          </a:xfrm>
          <a:prstGeom prst="round2DiagRect">
            <a:avLst/>
          </a:prstGeom>
          <a:solidFill>
            <a:schemeClr val="bg1"/>
          </a:solidFill>
          <a:ln>
            <a:solidFill>
              <a:srgbClr val="F96C3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精选复习内容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buClrTx/>
              <a:buSzTx/>
              <a:buFontTx/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075" y="71120"/>
            <a:ext cx="9373870" cy="7429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34045" y="6047740"/>
            <a:ext cx="4040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>
                <a:solidFill>
                  <a:srgbClr val="7030A0"/>
                </a:solidFill>
              </a:rPr>
              <a:t>课程理念</a:t>
            </a:r>
            <a:r>
              <a:rPr lang="zh-CN" altLang="en-US" sz="2400" b="1">
                <a:solidFill>
                  <a:srgbClr val="7030A0"/>
                </a:solidFill>
              </a:rPr>
              <a:t>：精选和优化课程内容，突出思想性、基础性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437245" y="3681095"/>
            <a:ext cx="37026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u="sng">
                <a:solidFill>
                  <a:srgbClr val="C00000"/>
                </a:solidFill>
              </a:rPr>
              <a:t>教学建议</a:t>
            </a:r>
            <a:r>
              <a:rPr lang="zh-CN" altLang="en-US" sz="2400" b="1">
                <a:solidFill>
                  <a:srgbClr val="C00000"/>
                </a:solidFill>
              </a:rPr>
              <a:t>：采用多种多样历史教学方式方法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" grpId="0"/>
      <p:bldP spid="2" grpId="1"/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UxMzNjYmUyN2UyYTdjZTM0MDI4MzJkMTMwNmY3Y2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699"/>
  <p:tag name="KSO_WM_SLIDE_LAYOUT" val="a_b"/>
  <p:tag name="KSO_WM_SLIDE_LAYOUT_CNT" val="1_2"/>
  <p:tag name="KSO_WM_TEMPLATE_THUMBS_INDEX" val="1、4、7、8、9、10、11、12、13、14、15"/>
  <p:tag name="KSO_WM_TEMPLATE_MASTER_THUMB_INDEX" val="1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汇报人姓名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202699_1*b*2"/>
  <p:tag name="KSO_WM_TEMPLATE_CATEGORY" val="custom"/>
  <p:tag name="KSO_WM_TEMPLATE_INDEX" val="20202699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2"/>
  <p:tag name="KSO_WM_TEMPLATE_SUBCATEGORY" val="0"/>
  <p:tag name="KSO_WM_TEMPLATE_MASTER_TYPE" val="1"/>
  <p:tag name="KSO_WM_TEMPLATE_COLOR_TYPE" val="1"/>
  <p:tag name="KSO_WM_SLIDE_ITEM_CNT" val="2"/>
  <p:tag name="KSO_WM_SLIDE_INDEX" val="2"/>
  <p:tag name="KSO_WM_TAG_VERSION" val="1.0"/>
  <p:tag name="KSO_WM_BEAUTIFY_FLAG" val="#wm#"/>
  <p:tag name="KSO_WM_TEMPLATE_CATEGORY" val="custom"/>
  <p:tag name="KSO_WM_TEMPLATE_INDEX" val="20202699"/>
  <p:tag name="KSO_WM_SLIDE_TYPE" val="contents"/>
  <p:tag name="KSO_WM_SLIDE_SUBTYPE" val="diag"/>
  <p:tag name="KSO_WM_DIAGRAM_GROUP_CODE" val="l1-1"/>
  <p:tag name="KSO_WM_SLIDE_DIAGTYPE" val="l"/>
  <p:tag name="KSO_WM_SLIDE_LAYOUT" val="a_b_l"/>
  <p:tag name="KSO_WM_SLIDE_LAYOUT_CNT" val="1_1_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2*i*1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1"/>
  <p:tag name="KSO_WM_UNIT_TEXT_FILL_FORE_SCHEMECOLOR_INDEX" val="2"/>
  <p:tag name="KSO_WM_UNIT_TEXT_FILL_TYPE" val="1"/>
  <p:tag name="KSO_WM_UNIT_USESOURCEFORMAT_APPLY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2*i*2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2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2*a*1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UNIT_ISCONTENTSTITLE" val="1"/>
  <p:tag name="KSO_WM_UNIT_PRESET_TEXT" val="目录"/>
  <p:tag name="KSO_WM_UNIT_NOCLEAR" val="0"/>
  <p:tag name="KSO_WM_UNIT_VALUE" val="3"/>
  <p:tag name="KSO_WM_DIAGRAM_GROUP_CODE" val="l1-1"/>
  <p:tag name="KSO_WM_UNIT_TYPE" val="a"/>
  <p:tag name="KSO_WM_UNIT_INDEX" val="1"/>
  <p:tag name="KSO_WM_UNIT_TEXT_FILL_FORE_SCHEMECOLOR_INDEX" val="5"/>
  <p:tag name="KSO_WM_UNIT_TEXT_FILL_TYPE" val="1"/>
  <p:tag name="KSO_WM_UNIT_USESOURCEFORMAT_APPLY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2*b*1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UNIT_ISCONTENTSTITLE" val="0"/>
  <p:tag name="KSO_WM_UNIT_PRESET_TEXT" val="CONTENTS"/>
  <p:tag name="KSO_WM_UNIT_NOCLEAR" val="0"/>
  <p:tag name="KSO_WM_UNIT_VALUE" val="6"/>
  <p:tag name="KSO_WM_DIAGRAM_GROUP_CODE" val="l1-1"/>
  <p:tag name="KSO_WM_UNIT_TYPE" val="b"/>
  <p:tag name="KSO_WM_UNIT_INDEX" val="1"/>
  <p:tag name="KSO_WM_UNIT_TEXT_FILL_FORE_SCHEMECOLOR_INDEX" val="5"/>
  <p:tag name="KSO_WM_UNIT_TEXT_FILL_TYPE" val="1"/>
  <p:tag name="KSO_WM_UNIT_USESOURCEFORMAT_APPLY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2*l_h_i*1_1_1"/>
  <p:tag name="KSO_WM_TEMPLATE_CATEGORY" val="custom"/>
  <p:tag name="KSO_WM_TEMPLATE_INDEX" val="20202699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TEXT_FILL_FORE_SCHEMECOLOR_INDEX" val="5"/>
  <p:tag name="KSO_WM_UNIT_TEXT_FILL_TYPE" val="1"/>
  <p:tag name="KSO_WM_UNIT_USESOURCEFORMAT_APPLY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2*l_h_f*1_1_1"/>
  <p:tag name="KSO_WM_TEMPLATE_CATEGORY" val="custom"/>
  <p:tag name="KSO_WM_TEMPLATE_INDEX" val="20202699"/>
  <p:tag name="KSO_WM_UNIT_LAYERLEVEL" val="1_1_1"/>
  <p:tag name="KSO_WM_TAG_VERSION" val="1.0"/>
  <p:tag name="KSO_WM_BEAUTIFY_FLAG" val="#wm#"/>
  <p:tag name="KSO_WM_UNIT_PRESET_TEXT" val="单击此处添加文本"/>
  <p:tag name="KSO_WM_UNIT_NOCLEAR" val="0"/>
  <p:tag name="KSO_WM_UNIT_VALUE" val="8"/>
  <p:tag name="KSO_WM_DIAGRAM_GROUP_CODE" val="l1-1"/>
  <p:tag name="KSO_WM_UNIT_TYPE" val="l_h_f"/>
  <p:tag name="KSO_WM_UNIT_INDEX" val="1_1_1"/>
  <p:tag name="KSO_WM_UNIT_TEXT_FILL_FORE_SCHEMECOLOR_INDEX" val="5"/>
  <p:tag name="KSO_WM_UNIT_TEXT_FILL_TYPE" val="1"/>
  <p:tag name="KSO_WM_UNIT_USESOURCEFORMAT_APPLY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2*l_h_i*1_2_1"/>
  <p:tag name="KSO_WM_TEMPLATE_CATEGORY" val="custom"/>
  <p:tag name="KSO_WM_TEMPLATE_INDEX" val="20202699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TEXT_FILL_FORE_SCHEMECOLOR_INDEX" val="5"/>
  <p:tag name="KSO_WM_UNIT_TEXT_FILL_TYPE" val="1"/>
  <p:tag name="KSO_WM_UNIT_USESOURCEFORMAT_APPLY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2*l_h_f*1_2_1"/>
  <p:tag name="KSO_WM_TEMPLATE_CATEGORY" val="custom"/>
  <p:tag name="KSO_WM_TEMPLATE_INDEX" val="20202699"/>
  <p:tag name="KSO_WM_UNIT_LAYERLEVEL" val="1_1_1"/>
  <p:tag name="KSO_WM_TAG_VERSION" val="1.0"/>
  <p:tag name="KSO_WM_BEAUTIFY_FLAG" val="#wm#"/>
  <p:tag name="KSO_WM_UNIT_PRESET_TEXT" val="单击此处添加文本"/>
  <p:tag name="KSO_WM_UNIT_NOCLEAR" val="0"/>
  <p:tag name="KSO_WM_UNIT_VALUE" val="8"/>
  <p:tag name="KSO_WM_DIAGRAM_GROUP_CODE" val="l1-1"/>
  <p:tag name="KSO_WM_UNIT_TYPE" val="l_h_f"/>
  <p:tag name="KSO_WM_UNIT_INDEX" val="1_2_1"/>
  <p:tag name="KSO_WM_UNIT_TEXT_FILL_FORE_SCHEMECOLOR_INDEX" val="5"/>
  <p:tag name="KSO_WM_UNIT_TEXT_FILL_TYPE" val="1"/>
  <p:tag name="KSO_WM_UNIT_USESOURCEFORMAT_APPLY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2*l_h_i*1_2_1"/>
  <p:tag name="KSO_WM_TEMPLATE_CATEGORY" val="custom"/>
  <p:tag name="KSO_WM_TEMPLATE_INDEX" val="20202699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2_1"/>
  <p:tag name="KSO_WM_UNIT_TEXT_FILL_FORE_SCHEMECOLOR_INDEX" val="5"/>
  <p:tag name="KSO_WM_UNIT_TEXT_FILL_TYPE" val="1"/>
  <p:tag name="KSO_WM_UNIT_USESOURCEFORMAT_APPLY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2*l_h_f*1_2_1"/>
  <p:tag name="KSO_WM_TEMPLATE_CATEGORY" val="custom"/>
  <p:tag name="KSO_WM_TEMPLATE_INDEX" val="20202699"/>
  <p:tag name="KSO_WM_UNIT_LAYERLEVEL" val="1_1_1"/>
  <p:tag name="KSO_WM_TAG_VERSION" val="1.0"/>
  <p:tag name="KSO_WM_BEAUTIFY_FLAG" val=""/>
  <p:tag name="KSO_WM_UNIT_PRESET_TEXT" val="单击此处添加文本"/>
  <p:tag name="KSO_WM_UNIT_NOCLEAR" val="0"/>
  <p:tag name="KSO_WM_UNIT_VALUE" val="8"/>
  <p:tag name="KSO_WM_DIAGRAM_GROUP_CODE" val="l1-1"/>
  <p:tag name="KSO_WM_UNIT_TYPE" val="l_h_f"/>
  <p:tag name="KSO_WM_UNIT_INDEX" val="1_2_1"/>
  <p:tag name="KSO_WM_UNIT_TEXT_FILL_FORE_SCHEMECOLOR_INDEX" val="5"/>
  <p:tag name="KSO_WM_UNIT_TEXT_FILL_TYPE" val="1"/>
  <p:tag name="KSO_WM_UNIT_USESOURCEFORMAT_APPLY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99"/>
  <p:tag name="KSO_WM_SLIDE_TYPE" val="sectionTitle"/>
  <p:tag name="KSO_WM_SLIDE_SUBTYPE" val="pureTxt"/>
  <p:tag name="KSO_WM_SLIDE_LAYOUT" val="a_b_e"/>
  <p:tag name="KSO_WM_SLIDE_LAYOUT_CNT" val="1_2_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7*e*1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1"/>
  <p:tag name="KSO_WM_UNIT_TYPE" val="e"/>
  <p:tag name="KSO_WM_UNIT_INDEX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7*a*1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3"/>
  <p:tag name="KSO_WM_UNIT_TYPE" val="a"/>
  <p:tag name="KSO_WM_UNIT_INDEX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4"/>
  <p:tag name="KSO_WM_TEMPLATE_SUBCATEGORY" val="0"/>
  <p:tag name="KSO_WM_SLIDE_TYPE" val="text"/>
  <p:tag name="KSO_WM_SLIDE_SUBTYPE" val="pureTxt"/>
  <p:tag name="KSO_WM_SLIDE_ITEM_CNT" val="0"/>
  <p:tag name="KSO_WM_SLIDE_INDEX" val="1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2699"/>
  <p:tag name="KSO_WM_SLIDE_LAYOUT" val="a_f"/>
  <p:tag name="KSO_WM_SLIDE_LAYOUT_CNT" val="1_1"/>
  <p:tag name="KSO_WM_TEMPLATE_MASTER_TYPE" val="1"/>
  <p:tag name="KSO_WM_TEMPLATE_COLOR_TYP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4"/>
  <p:tag name="KSO_WM_TEMPLATE_SUBCATEGORY" val="0"/>
  <p:tag name="KSO_WM_SLIDE_TYPE" val="text"/>
  <p:tag name="KSO_WM_SLIDE_SUBTYPE" val="pureTxt"/>
  <p:tag name="KSO_WM_SLIDE_ITEM_CNT" val="0"/>
  <p:tag name="KSO_WM_SLIDE_INDEX" val="1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2699"/>
  <p:tag name="KSO_WM_SLIDE_LAYOUT" val="a_f"/>
  <p:tag name="KSO_WM_SLIDE_LAYOUT_CNT" val="1_1"/>
  <p:tag name="KSO_WM_TEMPLATE_MASTER_TYPE" val="1"/>
  <p:tag name="KSO_WM_TEMPLATE_COLOR_TYP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4"/>
  <p:tag name="KSO_WM_TEMPLATE_SUBCATEGORY" val="0"/>
  <p:tag name="KSO_WM_SLIDE_TYPE" val="text"/>
  <p:tag name="KSO_WM_SLIDE_SUBTYPE" val="pureTxt"/>
  <p:tag name="KSO_WM_SLIDE_ITEM_CNT" val="0"/>
  <p:tag name="KSO_WM_SLIDE_INDEX" val="1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2699"/>
  <p:tag name="KSO_WM_SLIDE_LAYOUT" val="a_f"/>
  <p:tag name="KSO_WM_SLIDE_LAYOUT_CNT" val="1_1"/>
  <p:tag name="KSO_WM_TEMPLATE_MASTER_TYPE" val="1"/>
  <p:tag name="KSO_WM_TEMPLATE_COLOR_TYP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4"/>
  <p:tag name="KSO_WM_TEMPLATE_SUBCATEGORY" val="0"/>
  <p:tag name="KSO_WM_SLIDE_TYPE" val="text"/>
  <p:tag name="KSO_WM_SLIDE_SUBTYPE" val="pureTxt"/>
  <p:tag name="KSO_WM_SLIDE_ITEM_CNT" val="0"/>
  <p:tag name="KSO_WM_SLIDE_INDEX" val="1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2699"/>
  <p:tag name="KSO_WM_SLIDE_LAYOUT" val="a_f"/>
  <p:tag name="KSO_WM_SLIDE_LAYOUT_CNT" val="1_1"/>
  <p:tag name="KSO_WM_TEMPLATE_MASTER_TYPE" val="1"/>
  <p:tag name="KSO_WM_TEMPLATE_COLOR_TYP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4"/>
  <p:tag name="KSO_WM_TEMPLATE_SUBCATEGORY" val="0"/>
  <p:tag name="KSO_WM_SLIDE_TYPE" val="text"/>
  <p:tag name="KSO_WM_SLIDE_SUBTYPE" val="pureTxt"/>
  <p:tag name="KSO_WM_SLIDE_ITEM_CNT" val="0"/>
  <p:tag name="KSO_WM_SLIDE_INDEX" val="1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2699"/>
  <p:tag name="KSO_WM_SLIDE_LAYOUT" val="a_f"/>
  <p:tag name="KSO_WM_SLIDE_LAYOUT_CNT" val="1_1"/>
  <p:tag name="KSO_WM_TEMPLATE_MASTER_TYPE" val="1"/>
  <p:tag name="KSO_WM_TEMPLATE_COLOR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4"/>
  <p:tag name="KSO_WM_TEMPLATE_SUBCATEGORY" val="0"/>
  <p:tag name="KSO_WM_SLIDE_TYPE" val="text"/>
  <p:tag name="KSO_WM_SLIDE_SUBTYPE" val="pureTxt"/>
  <p:tag name="KSO_WM_SLIDE_ITEM_CNT" val="0"/>
  <p:tag name="KSO_WM_SLIDE_INDEX" val="1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2699"/>
  <p:tag name="KSO_WM_SLIDE_LAYOUT" val="a_f"/>
  <p:tag name="KSO_WM_SLIDE_LAYOUT_CNT" val="1_1"/>
  <p:tag name="KSO_WM_TEMPLATE_MASTER_TYPE" val="1"/>
  <p:tag name="KSO_WM_TEMPLATE_COLOR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4"/>
  <p:tag name="KSO_WM_TEMPLATE_SUBCATEGORY" val="0"/>
  <p:tag name="KSO_WM_SLIDE_TYPE" val="text"/>
  <p:tag name="KSO_WM_SLIDE_SUBTYPE" val="pureTxt"/>
  <p:tag name="KSO_WM_SLIDE_ITEM_CNT" val="0"/>
  <p:tag name="KSO_WM_SLIDE_INDEX" val="1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2699"/>
  <p:tag name="KSO_WM_SLIDE_LAYOUT" val="a_f"/>
  <p:tag name="KSO_WM_SLIDE_LAYOUT_CNT" val="1_1"/>
  <p:tag name="KSO_WM_TEMPLATE_MASTER_TYPE" val="1"/>
  <p:tag name="KSO_WM_TEMPLATE_COLOR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99"/>
  <p:tag name="KSO_WM_SLIDE_TYPE" val="sectionTitle"/>
  <p:tag name="KSO_WM_SLIDE_SUBTYPE" val="pureTxt"/>
  <p:tag name="KSO_WM_SLIDE_LAYOUT" val="a_b_e"/>
  <p:tag name="KSO_WM_SLIDE_LAYOUT_CNT" val="1_2_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7*e*1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1"/>
  <p:tag name="KSO_WM_UNIT_TYPE" val="e"/>
  <p:tag name="KSO_WM_UNIT_INDEX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7*a*1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3"/>
  <p:tag name="KSO_WM_UNIT_TYPE" val="a"/>
  <p:tag name="KSO_WM_UNIT_INDEX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4"/>
  <p:tag name="KSO_WM_TEMPLATE_SUBCATEGORY" val="0"/>
  <p:tag name="KSO_WM_SLIDE_TYPE" val="text"/>
  <p:tag name="KSO_WM_SLIDE_SUBTYPE" val="pureTxt"/>
  <p:tag name="KSO_WM_SLIDE_ITEM_CNT" val="0"/>
  <p:tag name="KSO_WM_SLIDE_INDEX" val="1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2699"/>
  <p:tag name="KSO_WM_SLIDE_LAYOUT" val="a_f"/>
  <p:tag name="KSO_WM_SLIDE_LAYOUT_CNT" val="1_1"/>
  <p:tag name="KSO_WM_TEMPLATE_MASTER_TYPE" val="1"/>
  <p:tag name="KSO_WM_TEMPLATE_COLOR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99"/>
  <p:tag name="KSO_WM_SLIDE_TYPE" val="sectionTitle"/>
  <p:tag name="KSO_WM_SLIDE_SUBTYPE" val="pureTxt"/>
  <p:tag name="KSO_WM_SLIDE_LAYOUT" val="a_b_e"/>
  <p:tag name="KSO_WM_SLIDE_LAYOUT_CNT" val="1_2_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7*e*1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1"/>
  <p:tag name="KSO_WM_UNIT_TYPE" val="e"/>
  <p:tag name="KSO_WM_UNIT_INDEX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7*a*1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3"/>
  <p:tag name="KSO_WM_UNIT_TYPE" val="a"/>
  <p:tag name="KSO_WM_UNIT_INDEX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4"/>
  <p:tag name="KSO_WM_TEMPLATE_SUBCATEGORY" val="0"/>
  <p:tag name="KSO_WM_SLIDE_TYPE" val="text"/>
  <p:tag name="KSO_WM_SLIDE_SUBTYPE" val="pureTxt"/>
  <p:tag name="KSO_WM_SLIDE_ITEM_CNT" val="0"/>
  <p:tag name="KSO_WM_SLIDE_INDEX" val="1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2699"/>
  <p:tag name="KSO_WM_SLIDE_LAYOUT" val="a_f"/>
  <p:tag name="KSO_WM_SLIDE_LAYOUT_CNT" val="1_1"/>
  <p:tag name="KSO_WM_TEMPLATE_MASTER_TYPE" val="1"/>
  <p:tag name="KSO_WM_TEMPLATE_COLOR_TYP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9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99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699"/>
  <p:tag name="KSO_WM_SLIDE_TYPE" val="endPage"/>
  <p:tag name="KSO_WM_SLIDE_SUBTYPE" val="pureTxt"/>
  <p:tag name="KSO_WM_SLIDE_LAYOUT" val="a_b"/>
  <p:tag name="KSO_WM_SLIDE_LAYOUT_CNT" val="1_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15*b*2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UNIT_ISCONTENTSTITLE" val="0"/>
  <p:tag name="KSO_WM_UNIT_PRESET_TEXT" val="汇报人姓名"/>
  <p:tag name="KSO_WM_UNIT_NOCLEAR" val="0"/>
  <p:tag name="KSO_WM_UNIT_VALUE" val="6"/>
  <p:tag name="KSO_WM_UNIT_TYPE" val="b"/>
  <p:tag name="KSO_WM_UNIT_INDEX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99_15*a*1"/>
  <p:tag name="KSO_WM_TEMPLATE_CATEGORY" val="custom"/>
  <p:tag name="KSO_WM_TEMPLATE_INDEX" val="20202699"/>
  <p:tag name="KSO_WM_UNIT_LAYERLEVEL" val="1"/>
  <p:tag name="KSO_WM_TAG_VERSION" val="1.0"/>
  <p:tag name="KSO_WM_BEAUTIFY_FLAG" val="#wm#"/>
  <p:tag name="KSO_WM_UNIT_ISCONTENTSTITLE" val="0"/>
  <p:tag name="KSO_WM_UNIT_NOCLEAR" val="1"/>
  <p:tag name="KSO_WM_UNIT_TYPE" val="a"/>
  <p:tag name="KSO_WM_UNIT_INDEX" val="1"/>
  <p:tag name="KSO_WM_UNIT_PRESET_TEXT" val="Thanks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9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9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99"/>
  <p:tag name="KSO_WM_TEMPLATE_THUMBS_INDEX" val="1、4、7、8、9、10、11、12、13、14、15"/>
  <p:tag name="KSO_WM_TEMPLATE_MASTER_THUMB_INDEX" val="1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自定义 9">
      <a:dk1>
        <a:srgbClr val="000000"/>
      </a:dk1>
      <a:lt1>
        <a:srgbClr val="FFFFFF"/>
      </a:lt1>
      <a:dk2>
        <a:srgbClr val="FBF5FC"/>
      </a:dk2>
      <a:lt2>
        <a:srgbClr val="FFFFFF"/>
      </a:lt2>
      <a:accent1>
        <a:srgbClr val="F68585"/>
      </a:accent1>
      <a:accent2>
        <a:srgbClr val="FB9971"/>
      </a:accent2>
      <a:accent3>
        <a:srgbClr val="F3B164"/>
      </a:accent3>
      <a:accent4>
        <a:srgbClr val="E1CA65"/>
      </a:accent4>
      <a:accent5>
        <a:srgbClr val="C4E178"/>
      </a:accent5>
      <a:accent6>
        <a:srgbClr val="9EF79E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10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11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12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13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14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7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8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ppt/theme/themeOverride9.xml><?xml version="1.0" encoding="utf-8"?>
<a:themeOverride xmlns:a="http://schemas.openxmlformats.org/drawingml/2006/main">
  <a:clrScheme name="自定义 9">
    <a:dk1>
      <a:srgbClr val="000000"/>
    </a:dk1>
    <a:lt1>
      <a:srgbClr val="FFFFFF"/>
    </a:lt1>
    <a:dk2>
      <a:srgbClr val="FBF5FC"/>
    </a:dk2>
    <a:lt2>
      <a:srgbClr val="FFFFFF"/>
    </a:lt2>
    <a:accent1>
      <a:srgbClr val="F68585"/>
    </a:accent1>
    <a:accent2>
      <a:srgbClr val="FB9971"/>
    </a:accent2>
    <a:accent3>
      <a:srgbClr val="F3B164"/>
    </a:accent3>
    <a:accent4>
      <a:srgbClr val="E1CA65"/>
    </a:accent4>
    <a:accent5>
      <a:srgbClr val="C4E178"/>
    </a:accent5>
    <a:accent6>
      <a:srgbClr val="9EF79E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664</Words>
  <Application>Microsoft Office PowerPoint</Application>
  <PresentationFormat>宽屏</PresentationFormat>
  <Paragraphs>105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仿宋</vt:lpstr>
      <vt:lpstr>汉仪旗黑-85S</vt:lpstr>
      <vt:lpstr>华文琥珀</vt:lpstr>
      <vt:lpstr>楷体</vt:lpstr>
      <vt:lpstr>宋体</vt:lpstr>
      <vt:lpstr>微软雅黑</vt:lpstr>
      <vt:lpstr>Arial</vt:lpstr>
      <vt:lpstr>Calibri</vt:lpstr>
      <vt:lpstr>1_Office 主题​​</vt:lpstr>
      <vt:lpstr>PowerPoint 演示文稿</vt:lpstr>
      <vt:lpstr>PowerPoint 演示文稿</vt:lpstr>
      <vt:lpstr>对复习课的思考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对复习课的实践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对复习课的总结</vt:lpstr>
      <vt:lpstr>PowerPoint 演示文稿</vt:lpstr>
      <vt:lpstr>PowerPoint 演示文稿</vt:lpstr>
      <vt:lpstr>敬请批评指正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printer</cp:lastModifiedBy>
  <cp:revision>1</cp:revision>
  <dcterms:created xsi:type="dcterms:W3CDTF">2019-06-19T02:08:00Z</dcterms:created>
  <dcterms:modified xsi:type="dcterms:W3CDTF">2023-12-18T07:37:36Z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BD04667EC38847CDB35740BA54E4C3B9_13</vt:lpwstr>
  </property>
</Properties>
</file>