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4"/>
  </p:notesMasterIdLst>
  <p:sldIdLst>
    <p:sldId id="256" r:id="rId3"/>
    <p:sldId id="257" r:id="rId4"/>
    <p:sldId id="484" r:id="rId5"/>
    <p:sldId id="298" r:id="rId6"/>
    <p:sldId id="541" r:id="rId7"/>
    <p:sldId id="542" r:id="rId8"/>
    <p:sldId id="525" r:id="rId9"/>
    <p:sldId id="544" r:id="rId10"/>
    <p:sldId id="543" r:id="rId11"/>
    <p:sldId id="545" r:id="rId12"/>
    <p:sldId id="526" r:id="rId13"/>
    <p:sldId id="546" r:id="rId14"/>
    <p:sldId id="547" r:id="rId15"/>
    <p:sldId id="548" r:id="rId16"/>
    <p:sldId id="549" r:id="rId17"/>
    <p:sldId id="551" r:id="rId18"/>
    <p:sldId id="552" r:id="rId19"/>
    <p:sldId id="550" r:id="rId20"/>
    <p:sldId id="553" r:id="rId21"/>
    <p:sldId id="555" r:id="rId22"/>
    <p:sldId id="529" r:id="rId23"/>
    <p:sldId id="530" r:id="rId24"/>
    <p:sldId id="527" r:id="rId25"/>
    <p:sldId id="528" r:id="rId26"/>
    <p:sldId id="483" r:id="rId27"/>
    <p:sldId id="531" r:id="rId28"/>
    <p:sldId id="556" r:id="rId29"/>
    <p:sldId id="533" r:id="rId30"/>
    <p:sldId id="557" r:id="rId31"/>
    <p:sldId id="558" r:id="rId32"/>
    <p:sldId id="535" r:id="rId33"/>
    <p:sldId id="559" r:id="rId34"/>
    <p:sldId id="538" r:id="rId35"/>
    <p:sldId id="540" r:id="rId36"/>
    <p:sldId id="537" r:id="rId37"/>
    <p:sldId id="562" r:id="rId38"/>
    <p:sldId id="534" r:id="rId39"/>
    <p:sldId id="278" r:id="rId40"/>
    <p:sldId id="536" r:id="rId41"/>
    <p:sldId id="560" r:id="rId42"/>
    <p:sldId id="561" r:id="rId43"/>
  </p:sldIdLst>
  <p:sldSz cx="12192000" cy="6858000"/>
  <p:notesSz cx="6858000" cy="9144000"/>
  <p:custDataLst>
    <p:tags r:id="rId4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10" autoAdjust="0"/>
  </p:normalViewPr>
  <p:slideViewPr>
    <p:cSldViewPr snapToGrid="0">
      <p:cViewPr varScale="1">
        <p:scale>
          <a:sx n="67" d="100"/>
          <a:sy n="67" d="100"/>
        </p:scale>
        <p:origin x="834" y="60"/>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8" Type="http://schemas.openxmlformats.org/officeDocument/2006/relationships/tags" Target="tags/tag7.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notesMaster" Target="notesMasters/notesMaster1.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E91678-1CDC-436C-9C0D-9C4838507DF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344184-0B6E-40C7-BC1F-DB8EEE0FAEB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BB0F81D4-F123-4830-8E62-33458DCE169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26E356-24E9-45C0-9AC3-063EBE44A413}"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B0F81D4-F123-4830-8E62-33458DCE169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26E356-24E9-45C0-9AC3-063EBE44A413}"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B0F81D4-F123-4830-8E62-33458DCE169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26E356-24E9-45C0-9AC3-063EBE44A413}" type="slidenum">
              <a:rPr lang="zh-CN" altLang="en-US" smtClean="0"/>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B0F81D4-F123-4830-8E62-33458DCE169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26E356-24E9-45C0-9AC3-063EBE44A413}"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BB0F81D4-F123-4830-8E62-33458DCE169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826E356-24E9-45C0-9AC3-063EBE44A413}"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BB0F81D4-F123-4830-8E62-33458DCE169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826E356-24E9-45C0-9AC3-063EBE44A413}"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B0F81D4-F123-4830-8E62-33458DCE169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826E356-24E9-45C0-9AC3-063EBE44A413}"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BB0F81D4-F123-4830-8E62-33458DCE169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826E356-24E9-45C0-9AC3-063EBE44A413}"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0F81D4-F123-4830-8E62-33458DCE169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826E356-24E9-45C0-9AC3-063EBE44A413}"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B0F81D4-F123-4830-8E62-33458DCE169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826E356-24E9-45C0-9AC3-063EBE44A413}"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B0F81D4-F123-4830-8E62-33458DCE169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826E356-24E9-45C0-9AC3-063EBE44A413}" type="slidenum">
              <a:rPr lang="zh-CN" altLang="en-US" smtClean="0"/>
            </a:fld>
            <a:endParaRPr lang="zh-CN" altLang="en-US"/>
          </a:p>
        </p:txBody>
      </p:sp>
    </p:spTree>
  </p:cSld>
  <p:clrMapOvr>
    <a:masterClrMapping/>
  </p:clrMapOvr>
  <p:transition/>
</p:sldLayout>
</file>

<file path=ppt/slideMasters/_rels/slideMaster1.xml.rels>&#65279;<?xml version="1.0" encoding="utf-8"?><Relationships xmlns="http://schemas.openxmlformats.org/package/2006/relationships"><Relationship Type="http://schemas.openxmlformats.org/officeDocument/2006/relationships/slideLayout" Target="../slideLayouts/slideLayout9.xml" Id="rId9" /><Relationship Type="http://schemas.openxmlformats.org/officeDocument/2006/relationships/slideLayout" Target="../slideLayouts/slideLayout8.xml" Id="rId8" /><Relationship Type="http://schemas.openxmlformats.org/officeDocument/2006/relationships/slideLayout" Target="../slideLayouts/slideLayout7.xml" Id="rId7" /><Relationship Type="http://schemas.openxmlformats.org/officeDocument/2006/relationships/slideLayout" Target="../slideLayouts/slideLayout6.xml" Id="rId6" /><Relationship Type="http://schemas.openxmlformats.org/officeDocument/2006/relationships/slideLayout" Target="../slideLayouts/slideLayout5.xml" Id="rId5" /><Relationship Type="http://schemas.openxmlformats.org/officeDocument/2006/relationships/slideLayout" Target="../slideLayouts/slideLayout4.xml" Id="rId4" /><Relationship Type="http://schemas.openxmlformats.org/officeDocument/2006/relationships/slideLayout" Target="../slideLayouts/slideLayout3.xml" Id="rId3" /><Relationship Type="http://schemas.openxmlformats.org/officeDocument/2006/relationships/slideLayout" Target="../slideLayouts/slideLayout2.xml" Id="rId2" /><Relationship Type="http://schemas.openxmlformats.org/officeDocument/2006/relationships/theme" Target="../theme/theme1.xml" Id="rId14" /><Relationship Type="http://schemas.openxmlformats.org/officeDocument/2006/relationships/slideLayout" Target="../slideLayouts/slideLayout11.xml" Id="rId11" /><Relationship Type="http://schemas.openxmlformats.org/officeDocument/2006/relationships/slideLayout" Target="../slideLayouts/slideLayout10.xml" Id="rId10" /><Relationship Type="http://schemas.openxmlformats.org/officeDocument/2006/relationships/slideLayout" Target="../slideLayouts/slideLayout1.xml" Id="rId1"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0F81D4-F123-4830-8E62-33458DCE1699}"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26E356-24E9-45C0-9AC3-063EBE44A41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xml"/><Relationship Id="rId2" Type="http://schemas.openxmlformats.org/officeDocument/2006/relationships/image" Target="../media/image3.png"/><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41.xml.rels>&#65279;<?xml version="1.0" encoding="utf-8"?><Relationships xmlns="http://schemas.openxmlformats.org/package/2006/relationships"><Relationship Type="http://schemas.openxmlformats.org/officeDocument/2006/relationships/slideLayout" Target="../slideLayouts/slideLayout7.xml" Id="rId3" /><Relationship Type="http://schemas.openxmlformats.org/officeDocument/2006/relationships/image" Target="../media/image2.png" Id="rId1" /></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stretch>
            <a:fillRect/>
          </a:stretch>
        </p:blipFill>
        <p:spPr>
          <a:xfrm>
            <a:off x="0" y="0"/>
            <a:ext cx="12204083" cy="6858000"/>
          </a:xfrm>
          <a:prstGeom prst="rect">
            <a:avLst/>
          </a:prstGeom>
        </p:spPr>
      </p:pic>
      <p:sp>
        <p:nvSpPr>
          <p:cNvPr id="8" name="AutoShape 4"/>
          <p:cNvSpPr>
            <a:spLocks noChangeArrowheads="1"/>
          </p:cNvSpPr>
          <p:nvPr>
            <p:custDataLst>
              <p:tags r:id="rId2"/>
            </p:custDataLst>
          </p:nvPr>
        </p:nvSpPr>
        <p:spPr bwMode="white">
          <a:xfrm>
            <a:off x="1030514" y="2452914"/>
            <a:ext cx="10374529" cy="2510972"/>
          </a:xfrm>
          <a:prstGeom prst="roundRect">
            <a:avLst>
              <a:gd name="adj" fmla="val 7012"/>
            </a:avLst>
          </a:prstGeom>
          <a:solidFill>
            <a:schemeClr val="bg1"/>
          </a:solidFill>
          <a:ln w="38100">
            <a:gradFill>
              <a:gsLst>
                <a:gs pos="50000">
                  <a:srgbClr val="00DFF6"/>
                </a:gs>
                <a:gs pos="100000">
                  <a:srgbClr val="002774"/>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01600" prst="divot"/>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ct val="0"/>
              </a:spcBef>
              <a:spcAft>
                <a:spcPct val="0"/>
              </a:spcAft>
              <a:buClr>
                <a:srgbClr val="FF0000"/>
              </a:buClr>
              <a:buSzPct val="70000"/>
              <a:buFont typeface="Wingdings" panose="05000000000000000000" pitchFamily="2" charset="2"/>
              <a:buChar char="n"/>
              <a:tabLst>
                <a:tab pos="136525" algn="l"/>
              </a:tabLst>
              <a:defRPr/>
            </a:pP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9" name="AutoShape 3"/>
          <p:cNvSpPr>
            <a:spLocks noChangeArrowheads="1"/>
          </p:cNvSpPr>
          <p:nvPr/>
        </p:nvSpPr>
        <p:spPr bwMode="auto">
          <a:xfrm>
            <a:off x="4949371" y="2128208"/>
            <a:ext cx="2365829" cy="992364"/>
          </a:xfrm>
          <a:prstGeom prst="flowChartAlternateProcess">
            <a:avLst/>
          </a:prstGeom>
          <a:gradFill flip="none" rotWithShape="1">
            <a:gsLst>
              <a:gs pos="0">
                <a:srgbClr val="00DFF6"/>
              </a:gs>
              <a:gs pos="90000">
                <a:srgbClr val="002774"/>
              </a:gs>
            </a:gsLst>
            <a:lin ang="2700000" scaled="1"/>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w="101600" prst="convex"/>
            <a:bevelB w="0" h="63500"/>
            <a:contourClr>
              <a:srgbClr val="AFEAFF"/>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ct val="0"/>
              </a:spcBef>
              <a:spcAft>
                <a:spcPct val="0"/>
              </a:spcAft>
              <a:buClr>
                <a:srgbClr val="FF0000"/>
              </a:buClr>
              <a:buSzPct val="70000"/>
              <a:defRPr/>
            </a:pPr>
            <a:endParaRPr lang="zh-CN" altLang="zh-CN">
              <a:solidFill>
                <a:schemeClr val="bg1"/>
              </a:solidFill>
              <a:effectLst>
                <a:reflection blurRad="6350" stA="50000" endA="300" endPos="50000" dist="29997" dir="5400000" sy="-100000" algn="bl" rotWithShape="0"/>
              </a:effectLst>
              <a:latin typeface="微软雅黑" panose="020B0503020204020204" pitchFamily="34" charset="-122"/>
              <a:ea typeface="微软雅黑" panose="020B0503020204020204" pitchFamily="34" charset="-122"/>
            </a:endParaRPr>
          </a:p>
        </p:txBody>
      </p:sp>
      <p:sp>
        <p:nvSpPr>
          <p:cNvPr id="5" name="文本框 4"/>
          <p:cNvSpPr txBox="1"/>
          <p:nvPr/>
        </p:nvSpPr>
        <p:spPr>
          <a:xfrm>
            <a:off x="1030514" y="2190378"/>
            <a:ext cx="10130971" cy="2117887"/>
          </a:xfrm>
          <a:prstGeom prst="rect">
            <a:avLst/>
          </a:prstGeom>
          <a:noFill/>
        </p:spPr>
        <p:txBody>
          <a:bodyPr wrap="square">
            <a:spAutoFit/>
          </a:bodyPr>
          <a:lstStyle/>
          <a:p>
            <a:pPr algn="ctr">
              <a:lnSpc>
                <a:spcPct val="150000"/>
              </a:lnSpc>
              <a:spcAft>
                <a:spcPts val="3600"/>
              </a:spcAft>
            </a:pPr>
            <a:r>
              <a:rPr lang="zh-CN" altLang="en-US" sz="3600" b="1">
                <a:solidFill>
                  <a:schemeClr val="bg1"/>
                </a:solidFill>
              </a:rPr>
              <a:t>第九单元</a:t>
            </a:r>
            <a:endParaRPr lang="en-US" altLang="zh-CN" sz="3600" b="1">
              <a:solidFill>
                <a:schemeClr val="bg1"/>
              </a:solidFill>
            </a:endParaRPr>
          </a:p>
          <a:p>
            <a:pPr algn="ctr">
              <a:lnSpc>
                <a:spcPct val="150000"/>
              </a:lnSpc>
              <a:spcAft>
                <a:spcPts val="3600"/>
              </a:spcAft>
            </a:pPr>
            <a:r>
              <a:rPr lang="zh-CN" altLang="en-US" sz="3600">
                <a:latin typeface="华文中宋" panose="02010600040101010101" pitchFamily="2" charset="-122"/>
                <a:ea typeface="华文中宋" panose="02010600040101010101" pitchFamily="2" charset="-122"/>
              </a:rPr>
              <a:t>中华人民共和国成立和社会主义革命与建设</a:t>
            </a:r>
            <a:endParaRPr lang="zh-CN" altLang="en-US" sz="3600">
              <a:latin typeface="华文中宋" panose="02010600040101010101" pitchFamily="2" charset="-122"/>
              <a:ea typeface="华文中宋" panose="02010600040101010101" pitchFamily="2" charset="-122"/>
            </a:endParaRPr>
          </a:p>
        </p:txBody>
      </p:sp>
    </p:spTree>
  </p:cSld>
  <p:clrMapOvr>
    <a:masterClrMapping/>
  </p:clrMapOvr>
  <p:transition/>
</p:sld>
</file>

<file path=ppt/slides/slide10.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p:cNvPicPr>
            <a:picLocks noChangeAspect="1"/>
          </p:cNvPicPr>
          <p:nvPr/>
        </p:nvPicPr>
        <p:blipFill>
          <a:blip r:embed="rId1"/>
          <a:stretch>
            <a:fillRect/>
          </a:stretch>
        </p:blipFill>
        <p:spPr>
          <a:xfrm>
            <a:off x="0" y="0"/>
            <a:ext cx="12204083" cy="6858000"/>
          </a:xfrm>
          <a:prstGeom prst="rect">
            <a:avLst/>
          </a:prstGeom>
        </p:spPr>
      </p:pic>
      <p:sp>
        <p:nvSpPr>
          <p:cNvPr id="11" name="文本框 10"/>
          <p:cNvSpPr txBox="1"/>
          <p:nvPr/>
        </p:nvSpPr>
        <p:spPr>
          <a:xfrm>
            <a:off x="750781" y="1069099"/>
            <a:ext cx="2391508" cy="461665"/>
          </a:xfrm>
          <a:prstGeom prst="rect">
            <a:avLst/>
          </a:prstGeom>
          <a:noFill/>
        </p:spPr>
        <p:txBody>
          <a:bodyPr wrap="square" rtlCol="0">
            <a:spAutoFit/>
          </a:bodyPr>
          <a:lstStyle/>
          <a:p>
            <a:r>
              <a:rPr lang="en-US" altLang="zh-CN" sz="2400" b="1"/>
              <a:t>4</a:t>
            </a:r>
            <a:r>
              <a:rPr lang="zh-CN" altLang="en-US" sz="2400" b="1"/>
              <a:t>、抗美援朝</a:t>
            </a:r>
            <a:endParaRPr lang="zh-CN" altLang="en-US" sz="2400" b="1"/>
          </a:p>
        </p:txBody>
      </p:sp>
      <p:sp>
        <p:nvSpPr>
          <p:cNvPr id="12" name="文本框 11"/>
          <p:cNvSpPr txBox="1"/>
          <p:nvPr/>
        </p:nvSpPr>
        <p:spPr>
          <a:xfrm>
            <a:off x="2420548" y="5059352"/>
            <a:ext cx="8802410" cy="461665"/>
          </a:xfrm>
          <a:prstGeom prst="rect">
            <a:avLst/>
          </a:prstGeom>
          <a:noFill/>
        </p:spPr>
        <p:txBody>
          <a:bodyPr wrap="none" rtlCol="0">
            <a:spAutoFit/>
          </a:bodyPr>
          <a:lstStyle/>
          <a:p>
            <a:r>
              <a:rPr lang="zh-CN" altLang="en-US" sz="2400" b="1">
                <a:latin typeface="微软雅黑" panose="020B0503020204020204" pitchFamily="34" charset="-122"/>
                <a:ea typeface="微软雅黑" panose="020B0503020204020204" pitchFamily="34" charset="-122"/>
              </a:rPr>
              <a:t>①抗美援朝战争打出了国威和军威，提高了新中国的</a:t>
            </a:r>
            <a:r>
              <a:rPr lang="zh-CN" altLang="en-US" sz="2400" b="1">
                <a:solidFill>
                  <a:srgbClr val="FF0000"/>
                </a:solidFill>
                <a:latin typeface="微软雅黑" panose="020B0503020204020204" pitchFamily="34" charset="-122"/>
                <a:ea typeface="微软雅黑" panose="020B0503020204020204" pitchFamily="34" charset="-122"/>
              </a:rPr>
              <a:t>国际地位</a:t>
            </a:r>
            <a:r>
              <a:rPr lang="zh-CN" altLang="en-US" sz="2400" b="1">
                <a:latin typeface="微软雅黑" panose="020B0503020204020204" pitchFamily="34" charset="-122"/>
                <a:ea typeface="微软雅黑" panose="020B0503020204020204" pitchFamily="34" charset="-122"/>
              </a:rPr>
              <a:t>。</a:t>
            </a:r>
            <a:endParaRPr lang="zh-CN" altLang="en-US" sz="2400" b="1">
              <a:latin typeface="微软雅黑" panose="020B0503020204020204" pitchFamily="34" charset="-122"/>
              <a:ea typeface="微软雅黑" panose="020B0503020204020204" pitchFamily="34" charset="-122"/>
            </a:endParaRPr>
          </a:p>
        </p:txBody>
      </p:sp>
      <p:sp>
        <p:nvSpPr>
          <p:cNvPr id="13" name="文本框 12"/>
          <p:cNvSpPr txBox="1"/>
          <p:nvPr/>
        </p:nvSpPr>
        <p:spPr>
          <a:xfrm>
            <a:off x="1979285" y="5546765"/>
            <a:ext cx="9725739" cy="461665"/>
          </a:xfrm>
          <a:prstGeom prst="rect">
            <a:avLst/>
          </a:prstGeom>
          <a:noFill/>
        </p:spPr>
        <p:txBody>
          <a:bodyPr wrap="none" rtlCol="0">
            <a:spAutoFit/>
          </a:bodyPr>
          <a:lstStyle/>
          <a:p>
            <a:r>
              <a:rPr lang="zh-CN" altLang="en-US" sz="2400" b="1">
                <a:latin typeface="微软雅黑" panose="020B0503020204020204" pitchFamily="34" charset="-122"/>
                <a:ea typeface="微软雅黑" panose="020B0503020204020204" pitchFamily="34" charset="-122"/>
              </a:rPr>
              <a:t>②形成了强大的</a:t>
            </a:r>
            <a:r>
              <a:rPr lang="zh-CN" altLang="en-US" sz="2400" b="1">
                <a:solidFill>
                  <a:srgbClr val="FF0000"/>
                </a:solidFill>
                <a:latin typeface="微软雅黑" panose="020B0503020204020204" pitchFamily="34" charset="-122"/>
                <a:ea typeface="微软雅黑" panose="020B0503020204020204" pitchFamily="34" charset="-122"/>
              </a:rPr>
              <a:t>民族凝聚力</a:t>
            </a:r>
            <a:r>
              <a:rPr lang="zh-CN" altLang="en-US" sz="2400" b="1">
                <a:latin typeface="微软雅黑" panose="020B0503020204020204" pitchFamily="34" charset="-122"/>
                <a:ea typeface="微软雅黑" panose="020B0503020204020204" pitchFamily="34" charset="-122"/>
              </a:rPr>
              <a:t>，</a:t>
            </a:r>
            <a:r>
              <a:rPr lang="zh-CN" altLang="en-US" sz="2400" b="1">
                <a:solidFill>
                  <a:srgbClr val="FF0000"/>
                </a:solidFill>
                <a:latin typeface="微软雅黑" panose="020B0503020204020204" pitchFamily="34" charset="-122"/>
                <a:ea typeface="微软雅黑" panose="020B0503020204020204" pitchFamily="34" charset="-122"/>
              </a:rPr>
              <a:t>鼓舞</a:t>
            </a:r>
            <a:r>
              <a:rPr lang="zh-CN" altLang="en-US" sz="2400" b="1">
                <a:latin typeface="微软雅黑" panose="020B0503020204020204" pitchFamily="34" charset="-122"/>
                <a:ea typeface="微软雅黑" panose="020B0503020204020204" pitchFamily="34" charset="-122"/>
              </a:rPr>
              <a:t>了全国人民为保卫和建设祖国而</a:t>
            </a:r>
            <a:r>
              <a:rPr lang="zh-CN" altLang="en-US" sz="2400" b="1">
                <a:solidFill>
                  <a:srgbClr val="FF0000"/>
                </a:solidFill>
                <a:latin typeface="微软雅黑" panose="020B0503020204020204" pitchFamily="34" charset="-122"/>
                <a:ea typeface="微软雅黑" panose="020B0503020204020204" pitchFamily="34" charset="-122"/>
              </a:rPr>
              <a:t>奋斗</a:t>
            </a:r>
            <a:endParaRPr lang="zh-CN" altLang="en-US" sz="2400" b="1">
              <a:solidFill>
                <a:srgbClr val="FF0000"/>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248095" y="362921"/>
            <a:ext cx="6098344" cy="523220"/>
          </a:xfrm>
          <a:prstGeom prst="rect">
            <a:avLst/>
          </a:prstGeom>
          <a:noFill/>
        </p:spPr>
        <p:txBody>
          <a:bodyPr wrap="square">
            <a:spAutoFit/>
          </a:bodyPr>
          <a:lstStyle>
            <a:defPPr>
              <a:defRPr lang="zh-CN"/>
            </a:defPPr>
            <a:lvl1pPr>
              <a:defRPr sz="2800" b="1" spc="40">
                <a:effectLst/>
                <a:latin typeface="黑体" panose="02010609060101010101" pitchFamily="49" charset="-122"/>
                <a:ea typeface="黑体" panose="02010609060101010101" pitchFamily="49" charset="-122"/>
                <a:cs typeface="Arial" panose="020B0604020202020204" pitchFamily="34" charset="0"/>
              </a:defRPr>
            </a:lvl1pPr>
          </a:lstStyle>
          <a:p>
            <a:r>
              <a:rPr lang="zh-CN" altLang="en-US"/>
              <a:t>二、</a:t>
            </a:r>
            <a:r>
              <a:rPr lang="zh-CN" altLang="zh-CN"/>
              <a:t>新中国巩固人民政权的主要举措</a:t>
            </a:r>
            <a:endParaRPr lang="zh-CN" altLang="en-US"/>
          </a:p>
        </p:txBody>
      </p:sp>
      <p:sp>
        <p:nvSpPr>
          <p:cNvPr id="16" name="文本框 15"/>
          <p:cNvSpPr txBox="1"/>
          <p:nvPr/>
        </p:nvSpPr>
        <p:spPr>
          <a:xfrm>
            <a:off x="1926975" y="1832898"/>
            <a:ext cx="2267936" cy="461665"/>
          </a:xfrm>
          <a:prstGeom prst="rect">
            <a:avLst/>
          </a:prstGeom>
          <a:noFill/>
        </p:spPr>
        <p:txBody>
          <a:bodyPr wrap="square" rtlCol="0">
            <a:spAutoFit/>
          </a:bodyPr>
          <a:lstStyle/>
          <a:p>
            <a:r>
              <a:rPr lang="zh-CN" altLang="en-US" sz="2400" b="1">
                <a:latin typeface="楷体" panose="02010609060101010101" pitchFamily="49" charset="-122"/>
                <a:ea typeface="楷体" panose="02010609060101010101" pitchFamily="49" charset="-122"/>
              </a:rPr>
              <a:t>朝鲜内战爆发</a:t>
            </a:r>
            <a:endParaRPr lang="zh-CN" altLang="en-US" sz="2400" b="1">
              <a:latin typeface="楷体" panose="02010609060101010101" pitchFamily="49" charset="-122"/>
              <a:ea typeface="楷体" panose="02010609060101010101" pitchFamily="49" charset="-122"/>
            </a:endParaRPr>
          </a:p>
        </p:txBody>
      </p:sp>
      <p:sp>
        <p:nvSpPr>
          <p:cNvPr id="17" name="文本框 16"/>
          <p:cNvSpPr txBox="1"/>
          <p:nvPr/>
        </p:nvSpPr>
        <p:spPr>
          <a:xfrm>
            <a:off x="2568141" y="2368887"/>
            <a:ext cx="4739078" cy="461665"/>
          </a:xfrm>
          <a:prstGeom prst="rect">
            <a:avLst/>
          </a:prstGeom>
          <a:noFill/>
        </p:spPr>
        <p:txBody>
          <a:bodyPr wrap="square" rtlCol="0">
            <a:spAutoFit/>
          </a:bodyPr>
          <a:lstStyle>
            <a:defPPr>
              <a:defRPr lang="zh-CN"/>
            </a:defPPr>
            <a:lvl1pPr>
              <a:defRPr sz="2400" b="1">
                <a:latin typeface="楷体" panose="02010609060101010101" pitchFamily="49" charset="-122"/>
                <a:ea typeface="楷体" panose="02010609060101010101" pitchFamily="49" charset="-122"/>
              </a:defRPr>
            </a:lvl1pPr>
          </a:lstStyle>
          <a:p>
            <a:r>
              <a:rPr lang="zh-CN" altLang="en-US"/>
              <a:t>美国组织“联合国军”武力干涉</a:t>
            </a:r>
            <a:endParaRPr lang="zh-CN" altLang="en-US"/>
          </a:p>
        </p:txBody>
      </p:sp>
      <p:sp>
        <p:nvSpPr>
          <p:cNvPr id="18" name="文本框 17"/>
          <p:cNvSpPr txBox="1"/>
          <p:nvPr/>
        </p:nvSpPr>
        <p:spPr>
          <a:xfrm>
            <a:off x="3222307" y="2901607"/>
            <a:ext cx="5096412" cy="461665"/>
          </a:xfrm>
          <a:prstGeom prst="rect">
            <a:avLst/>
          </a:prstGeom>
          <a:noFill/>
        </p:spPr>
        <p:txBody>
          <a:bodyPr wrap="square" rtlCol="0">
            <a:spAutoFit/>
          </a:bodyPr>
          <a:lstStyle>
            <a:defPPr>
              <a:defRPr lang="zh-CN"/>
            </a:defPPr>
            <a:lvl1pPr>
              <a:defRPr sz="2400" b="1">
                <a:latin typeface="楷体" panose="02010609060101010101" pitchFamily="49" charset="-122"/>
                <a:ea typeface="楷体" panose="02010609060101010101" pitchFamily="49" charset="-122"/>
              </a:defRPr>
            </a:lvl1pPr>
          </a:lstStyle>
          <a:p>
            <a:r>
              <a:rPr lang="zh-CN" altLang="en-US"/>
              <a:t>扩大侵朝战争，严重威胁中国安全</a:t>
            </a:r>
            <a:endParaRPr lang="zh-CN" altLang="en-US"/>
          </a:p>
        </p:txBody>
      </p:sp>
      <p:sp>
        <p:nvSpPr>
          <p:cNvPr id="19" name="文本框 18"/>
          <p:cNvSpPr txBox="1"/>
          <p:nvPr/>
        </p:nvSpPr>
        <p:spPr>
          <a:xfrm>
            <a:off x="3872809" y="3449842"/>
            <a:ext cx="5096412" cy="461665"/>
          </a:xfrm>
          <a:prstGeom prst="rect">
            <a:avLst/>
          </a:prstGeom>
          <a:noFill/>
        </p:spPr>
        <p:txBody>
          <a:bodyPr wrap="square" rtlCol="0">
            <a:spAutoFit/>
          </a:bodyPr>
          <a:lstStyle>
            <a:defPPr>
              <a:defRPr lang="zh-CN"/>
            </a:defPPr>
            <a:lvl1pPr>
              <a:defRPr sz="2400" b="1">
                <a:latin typeface="楷体" panose="02010609060101010101" pitchFamily="49" charset="-122"/>
                <a:ea typeface="楷体" panose="02010609060101010101" pitchFamily="49" charset="-122"/>
              </a:defRPr>
            </a:lvl1pPr>
          </a:lstStyle>
          <a:p>
            <a:r>
              <a:rPr lang="zh-CN" altLang="en-US"/>
              <a:t>应朝鲜政府要求，中国入朝作战。</a:t>
            </a:r>
            <a:endParaRPr lang="zh-CN" altLang="en-US"/>
          </a:p>
        </p:txBody>
      </p:sp>
      <p:sp>
        <p:nvSpPr>
          <p:cNvPr id="20" name="文本框 19"/>
          <p:cNvSpPr txBox="1"/>
          <p:nvPr/>
        </p:nvSpPr>
        <p:spPr>
          <a:xfrm>
            <a:off x="4455465" y="3967348"/>
            <a:ext cx="6403035" cy="461665"/>
          </a:xfrm>
          <a:prstGeom prst="rect">
            <a:avLst/>
          </a:prstGeom>
          <a:noFill/>
        </p:spPr>
        <p:txBody>
          <a:bodyPr wrap="square" rtlCol="0">
            <a:spAutoFit/>
          </a:bodyPr>
          <a:lstStyle>
            <a:defPPr>
              <a:defRPr lang="zh-CN"/>
            </a:defPPr>
            <a:lvl1pPr>
              <a:defRPr sz="2400" b="1">
                <a:latin typeface="楷体" panose="02010609060101010101" pitchFamily="49" charset="-122"/>
                <a:ea typeface="楷体" panose="02010609060101010101" pitchFamily="49" charset="-122"/>
              </a:defRPr>
            </a:lvl1pPr>
          </a:lstStyle>
          <a:p>
            <a:r>
              <a:rPr lang="en-US" altLang="zh-CN"/>
              <a:t>1953</a:t>
            </a:r>
            <a:r>
              <a:rPr lang="zh-CN" altLang="en-US"/>
              <a:t>年美国不得不在</a:t>
            </a:r>
            <a:r>
              <a:rPr lang="en-US" altLang="zh-CN"/>
              <a:t>《</a:t>
            </a:r>
            <a:r>
              <a:rPr lang="zh-CN" altLang="en-US"/>
              <a:t>朝鲜停战协定</a:t>
            </a:r>
            <a:r>
              <a:rPr lang="en-US" altLang="zh-CN"/>
              <a:t>》</a:t>
            </a:r>
            <a:r>
              <a:rPr lang="zh-CN" altLang="en-US"/>
              <a:t>上签字</a:t>
            </a:r>
            <a:endParaRPr lang="zh-CN" altLang="en-US"/>
          </a:p>
        </p:txBody>
      </p:sp>
      <p:sp>
        <p:nvSpPr>
          <p:cNvPr id="21" name="箭头: 直角上 20"/>
          <p:cNvSpPr/>
          <p:nvPr/>
        </p:nvSpPr>
        <p:spPr>
          <a:xfrm rot="5400000">
            <a:off x="2189052" y="2334527"/>
            <a:ext cx="410183" cy="347995"/>
          </a:xfrm>
          <a:prstGeom prst="ben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箭头: 直角上 21"/>
          <p:cNvSpPr/>
          <p:nvPr/>
        </p:nvSpPr>
        <p:spPr>
          <a:xfrm rot="5400000">
            <a:off x="2855851" y="2855900"/>
            <a:ext cx="410183" cy="347995"/>
          </a:xfrm>
          <a:prstGeom prst="ben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箭头: 直角上 22"/>
          <p:cNvSpPr/>
          <p:nvPr/>
        </p:nvSpPr>
        <p:spPr>
          <a:xfrm rot="5400000">
            <a:off x="3493720" y="3418320"/>
            <a:ext cx="410183" cy="347995"/>
          </a:xfrm>
          <a:prstGeom prst="ben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箭头: 直角上 23"/>
          <p:cNvSpPr/>
          <p:nvPr/>
        </p:nvSpPr>
        <p:spPr>
          <a:xfrm rot="5400000">
            <a:off x="4076376" y="3931464"/>
            <a:ext cx="410183" cy="347995"/>
          </a:xfrm>
          <a:prstGeom prst="ben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角 24"/>
          <p:cNvSpPr/>
          <p:nvPr/>
        </p:nvSpPr>
        <p:spPr>
          <a:xfrm>
            <a:off x="1687479" y="1708071"/>
            <a:ext cx="9335077" cy="28925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箭头: 下 25"/>
          <p:cNvSpPr/>
          <p:nvPr/>
        </p:nvSpPr>
        <p:spPr>
          <a:xfrm>
            <a:off x="4861202" y="4599787"/>
            <a:ext cx="2578056" cy="3159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Group 192"/>
          <p:cNvGrpSpPr/>
          <p:nvPr/>
        </p:nvGrpSpPr>
        <p:grpSpPr>
          <a:xfrm flipH="1">
            <a:off x="9851899" y="222974"/>
            <a:ext cx="2340100" cy="1019175"/>
            <a:chOff x="1305" y="1286"/>
            <a:chExt cx="3185" cy="642"/>
          </a:xfrm>
        </p:grpSpPr>
        <p:pic>
          <p:nvPicPr>
            <p:cNvPr id="28" name="Picture 16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21515908" flipH="1">
              <a:off x="1316" y="1298"/>
              <a:ext cx="3174" cy="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9" name="Group 128"/>
            <p:cNvGrpSpPr/>
            <p:nvPr/>
          </p:nvGrpSpPr>
          <p:grpSpPr>
            <a:xfrm>
              <a:off x="1305" y="1286"/>
              <a:ext cx="3039" cy="396"/>
              <a:chOff x="1406" y="913"/>
              <a:chExt cx="2773" cy="652"/>
            </a:xfrm>
          </p:grpSpPr>
          <p:grpSp>
            <p:nvGrpSpPr>
              <p:cNvPr id="30" name="Group 125"/>
              <p:cNvGrpSpPr/>
              <p:nvPr/>
            </p:nvGrpSpPr>
            <p:grpSpPr>
              <a:xfrm>
                <a:off x="1406" y="913"/>
                <a:ext cx="2773" cy="650"/>
                <a:chOff x="1406" y="915"/>
                <a:chExt cx="2773" cy="650"/>
              </a:xfrm>
            </p:grpSpPr>
            <p:sp>
              <p:nvSpPr>
                <p:cNvPr id="34" name="Freeform 126"/>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bg1"/>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35" name="Rectangle 127"/>
                <p:cNvSpPr>
                  <a:spLocks noChangeArrowheads="1"/>
                </p:cNvSpPr>
                <p:nvPr/>
              </p:nvSpPr>
              <p:spPr bwMode="auto">
                <a:xfrm>
                  <a:off x="1406" y="916"/>
                  <a:ext cx="2427" cy="648"/>
                </a:xfrm>
                <a:prstGeom prst="rect">
                  <a:avLst/>
                </a:prstGeom>
                <a:solidFill>
                  <a:schemeClr val="bg1"/>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nvGrpSpPr>
              <p:cNvPr id="31" name="Group 124"/>
              <p:cNvGrpSpPr/>
              <p:nvPr/>
            </p:nvGrpSpPr>
            <p:grpSpPr>
              <a:xfrm>
                <a:off x="1406" y="915"/>
                <a:ext cx="2773" cy="650"/>
                <a:chOff x="1406" y="915"/>
                <a:chExt cx="2773" cy="650"/>
              </a:xfrm>
            </p:grpSpPr>
            <p:sp>
              <p:nvSpPr>
                <p:cNvPr id="32" name="Freeform 121"/>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accent1">
                    <a:alpha val="79999"/>
                  </a:schemeClr>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33" name="Rectangle 122"/>
                <p:cNvSpPr>
                  <a:spLocks noChangeArrowheads="1"/>
                </p:cNvSpPr>
                <p:nvPr/>
              </p:nvSpPr>
              <p:spPr bwMode="auto">
                <a:xfrm>
                  <a:off x="1406" y="916"/>
                  <a:ext cx="2427" cy="648"/>
                </a:xfrm>
                <a:prstGeom prst="rect">
                  <a:avLst/>
                </a:prstGeom>
                <a:gradFill rotWithShape="1">
                  <a:gsLst>
                    <a:gs pos="0">
                      <a:schemeClr val="accent1">
                        <a:alpha val="60001"/>
                      </a:schemeClr>
                    </a:gs>
                    <a:gs pos="100000">
                      <a:schemeClr val="accent1">
                        <a:alpha val="79999"/>
                      </a:schemeClr>
                    </a:gs>
                  </a:gsLst>
                  <a:lin ang="0" scaled="1"/>
                </a:gra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grpSp>
      <p:sp>
        <p:nvSpPr>
          <p:cNvPr id="36" name="文本框 35"/>
          <p:cNvSpPr txBox="1"/>
          <p:nvPr/>
        </p:nvSpPr>
        <p:spPr>
          <a:xfrm>
            <a:off x="10516369" y="274725"/>
            <a:ext cx="1620957" cy="523220"/>
          </a:xfrm>
          <a:prstGeom prst="rect">
            <a:avLst/>
          </a:prstGeom>
          <a:noFill/>
        </p:spPr>
        <p:txBody>
          <a:bodyPr wrap="none" rtlCol="0">
            <a:spAutoFit/>
          </a:bodyPr>
          <a:lstStyle/>
          <a:p>
            <a:r>
              <a:rPr lang="zh-CN" altLang="en-US" sz="2800" b="1">
                <a:solidFill>
                  <a:schemeClr val="bg1"/>
                </a:solidFill>
                <a:latin typeface="华文隶书" panose="02010800040101010101" pitchFamily="2" charset="-122"/>
                <a:ea typeface="华文隶书" panose="02010800040101010101" pitchFamily="2" charset="-122"/>
              </a:rPr>
              <a:t>基础梳理</a:t>
            </a:r>
            <a:endParaRPr lang="zh-CN" altLang="en-US" sz="2800" b="1">
              <a:solidFill>
                <a:schemeClr val="bg1"/>
              </a:solidFill>
              <a:latin typeface="华文隶书" panose="02010800040101010101" pitchFamily="2" charset="-122"/>
              <a:ea typeface="华文隶书" panose="020108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500"/>
                                        <p:tgtEl>
                                          <p:spTgt spid="2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barn(inVertical)">
                                      <p:cBhvr>
                                        <p:cTn id="44" dur="500"/>
                                        <p:tgtEl>
                                          <p:spTgt spid="25"/>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arn(inVertical)">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arn(inVertical)">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P spid="17" grpId="0"/>
      <p:bldP spid="18" grpId="0"/>
      <p:bldP spid="19" grpId="0"/>
      <p:bldP spid="20" grpId="0"/>
      <p:bldP spid="21" grpId="0"/>
      <p:bldP spid="22" grpId="0"/>
      <p:bldP spid="23" grpId="0"/>
      <p:bldP spid="24" grpId="0"/>
      <p:bldP spid="25" grpId="0"/>
      <p:bldP spid="26" grpId="0"/>
    </p:bldLst>
  </p:timing>
</p:sld>
</file>

<file path=ppt/slides/slide11.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1"/>
          <a:stretch>
            <a:fillRect/>
          </a:stretch>
        </p:blipFill>
        <p:spPr>
          <a:xfrm>
            <a:off x="0" y="0"/>
            <a:ext cx="12204083" cy="6858000"/>
          </a:xfrm>
          <a:prstGeom prst="rect">
            <a:avLst/>
          </a:prstGeom>
        </p:spPr>
      </p:pic>
      <p:sp>
        <p:nvSpPr>
          <p:cNvPr id="13" name="文本框 12"/>
          <p:cNvSpPr txBox="1"/>
          <p:nvPr/>
        </p:nvSpPr>
        <p:spPr>
          <a:xfrm>
            <a:off x="248095" y="362921"/>
            <a:ext cx="6098344" cy="523220"/>
          </a:xfrm>
          <a:prstGeom prst="rect">
            <a:avLst/>
          </a:prstGeom>
          <a:noFill/>
        </p:spPr>
        <p:txBody>
          <a:bodyPr wrap="square">
            <a:spAutoFit/>
          </a:bodyPr>
          <a:lstStyle>
            <a:defPPr>
              <a:defRPr lang="zh-CN"/>
            </a:defPPr>
            <a:lvl1pPr>
              <a:defRPr sz="2800" b="1" spc="40">
                <a:effectLst/>
                <a:latin typeface="黑体" panose="02010609060101010101" pitchFamily="49" charset="-122"/>
                <a:ea typeface="黑体" panose="02010609060101010101" pitchFamily="49" charset="-122"/>
                <a:cs typeface="Arial" panose="020B0604020202020204" pitchFamily="34" charset="0"/>
              </a:defRPr>
            </a:lvl1pPr>
          </a:lstStyle>
          <a:p>
            <a:r>
              <a:rPr lang="zh-CN" altLang="en-US"/>
              <a:t>二、</a:t>
            </a:r>
            <a:r>
              <a:rPr lang="zh-CN" altLang="zh-CN"/>
              <a:t>新中国巩固人民政权的主要举措</a:t>
            </a:r>
            <a:endParaRPr lang="zh-CN" altLang="en-US"/>
          </a:p>
        </p:txBody>
      </p:sp>
      <p:pic>
        <p:nvPicPr>
          <p:cNvPr id="14" name="图片 13"/>
          <p:cNvPicPr>
            <a:picLocks noChangeAspect="1"/>
          </p:cNvPicPr>
          <p:nvPr/>
        </p:nvPicPr>
        <p:blipFill>
          <a:blip r:embed="rId2"/>
          <a:stretch>
            <a:fillRect/>
          </a:stretch>
        </p:blipFill>
        <p:spPr>
          <a:xfrm>
            <a:off x="2060624" y="954550"/>
            <a:ext cx="8070749" cy="3546238"/>
          </a:xfrm>
          <a:prstGeom prst="rect">
            <a:avLst/>
          </a:prstGeom>
        </p:spPr>
      </p:pic>
      <p:sp>
        <p:nvSpPr>
          <p:cNvPr id="15" name="箭头: 下 14"/>
          <p:cNvSpPr/>
          <p:nvPr/>
        </p:nvSpPr>
        <p:spPr>
          <a:xfrm>
            <a:off x="5492831" y="4500788"/>
            <a:ext cx="1938993" cy="4310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t>结论</a:t>
            </a:r>
            <a:endParaRPr lang="zh-CN" altLang="en-US" sz="2400" b="1"/>
          </a:p>
        </p:txBody>
      </p:sp>
      <p:sp>
        <p:nvSpPr>
          <p:cNvPr id="16" name="文本框 15"/>
          <p:cNvSpPr txBox="1"/>
          <p:nvPr/>
        </p:nvSpPr>
        <p:spPr>
          <a:xfrm>
            <a:off x="1714500" y="4904669"/>
            <a:ext cx="9752830" cy="1135054"/>
          </a:xfrm>
          <a:prstGeom prst="rect">
            <a:avLst/>
          </a:prstGeom>
          <a:noFill/>
        </p:spPr>
        <p:txBody>
          <a:bodyPr wrap="square" rtlCol="0">
            <a:spAutoFit/>
          </a:bodyPr>
          <a:lstStyle/>
          <a:p>
            <a:pPr algn="ctr">
              <a:lnSpc>
                <a:spcPct val="150000"/>
              </a:lnSpc>
            </a:pPr>
            <a:r>
              <a:rPr lang="zh-CN" altLang="en-US" sz="2400" b="1">
                <a:solidFill>
                  <a:srgbClr val="FF0000"/>
                </a:solidFill>
                <a:latin typeface="微软雅黑" panose="020B0503020204020204" pitchFamily="34" charset="-122"/>
                <a:ea typeface="微软雅黑" panose="020B0503020204020204" pitchFamily="34" charset="-122"/>
              </a:rPr>
              <a:t>截止到</a:t>
            </a:r>
            <a:r>
              <a:rPr lang="en-US" altLang="zh-CN" sz="2400" b="1">
                <a:solidFill>
                  <a:srgbClr val="FF0000"/>
                </a:solidFill>
                <a:latin typeface="微软雅黑" panose="020B0503020204020204" pitchFamily="34" charset="-122"/>
                <a:ea typeface="微软雅黑" panose="020B0503020204020204" pitchFamily="34" charset="-122"/>
              </a:rPr>
              <a:t>1952</a:t>
            </a:r>
            <a:r>
              <a:rPr lang="zh-CN" altLang="en-US" sz="2400" b="1">
                <a:solidFill>
                  <a:srgbClr val="FF0000"/>
                </a:solidFill>
                <a:latin typeface="微软雅黑" panose="020B0503020204020204" pitchFamily="34" charset="-122"/>
                <a:ea typeface="微软雅黑" panose="020B0503020204020204" pitchFamily="34" charset="-122"/>
              </a:rPr>
              <a:t>年底，国民经济得到全面恢复，人民政权进一步巩固；</a:t>
            </a:r>
            <a:endParaRPr lang="en-US" altLang="zh-CN" sz="2400" b="1">
              <a:solidFill>
                <a:srgbClr val="FF0000"/>
              </a:solidFill>
              <a:latin typeface="微软雅黑" panose="020B0503020204020204" pitchFamily="34" charset="-122"/>
              <a:ea typeface="微软雅黑" panose="020B0503020204020204" pitchFamily="34" charset="-122"/>
            </a:endParaRPr>
          </a:p>
          <a:p>
            <a:pPr algn="ctr">
              <a:lnSpc>
                <a:spcPct val="150000"/>
              </a:lnSpc>
            </a:pPr>
            <a:r>
              <a:rPr lang="zh-CN" altLang="en-US" sz="2400" b="1">
                <a:solidFill>
                  <a:srgbClr val="FF0000"/>
                </a:solidFill>
                <a:latin typeface="微软雅黑" panose="020B0503020204020204" pitchFamily="34" charset="-122"/>
                <a:ea typeface="微软雅黑" panose="020B0503020204020204" pitchFamily="34" charset="-122"/>
              </a:rPr>
              <a:t>为大规模经济建设（工业化）和社会主义基本制度的建立奠定经济基础。</a:t>
            </a:r>
            <a:endParaRPr lang="zh-CN" altLang="en-US" sz="2400" b="1">
              <a:solidFill>
                <a:srgbClr val="FF0000"/>
              </a:solidFill>
              <a:latin typeface="微软雅黑" panose="020B0503020204020204" pitchFamily="34" charset="-122"/>
              <a:ea typeface="微软雅黑" panose="020B0503020204020204" pitchFamily="34" charset="-122"/>
            </a:endParaRPr>
          </a:p>
        </p:txBody>
      </p:sp>
      <p:grpSp>
        <p:nvGrpSpPr>
          <p:cNvPr id="17" name="Group 192"/>
          <p:cNvGrpSpPr/>
          <p:nvPr/>
        </p:nvGrpSpPr>
        <p:grpSpPr>
          <a:xfrm flipH="1">
            <a:off x="9851899" y="222974"/>
            <a:ext cx="2340100" cy="1019175"/>
            <a:chOff x="1305" y="1286"/>
            <a:chExt cx="3185" cy="642"/>
          </a:xfrm>
        </p:grpSpPr>
        <p:pic>
          <p:nvPicPr>
            <p:cNvPr id="18" name="Picture 16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21515908" flipH="1">
              <a:off x="1316" y="1298"/>
              <a:ext cx="3174" cy="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oup 128"/>
            <p:cNvGrpSpPr/>
            <p:nvPr/>
          </p:nvGrpSpPr>
          <p:grpSpPr>
            <a:xfrm>
              <a:off x="1305" y="1286"/>
              <a:ext cx="3039" cy="396"/>
              <a:chOff x="1406" y="913"/>
              <a:chExt cx="2773" cy="652"/>
            </a:xfrm>
          </p:grpSpPr>
          <p:grpSp>
            <p:nvGrpSpPr>
              <p:cNvPr id="20" name="Group 125"/>
              <p:cNvGrpSpPr/>
              <p:nvPr/>
            </p:nvGrpSpPr>
            <p:grpSpPr>
              <a:xfrm>
                <a:off x="1406" y="913"/>
                <a:ext cx="2773" cy="650"/>
                <a:chOff x="1406" y="915"/>
                <a:chExt cx="2773" cy="650"/>
              </a:xfrm>
            </p:grpSpPr>
            <p:sp>
              <p:nvSpPr>
                <p:cNvPr id="24" name="Freeform 126"/>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bg1"/>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25" name="Rectangle 127"/>
                <p:cNvSpPr>
                  <a:spLocks noChangeArrowheads="1"/>
                </p:cNvSpPr>
                <p:nvPr/>
              </p:nvSpPr>
              <p:spPr bwMode="auto">
                <a:xfrm>
                  <a:off x="1406" y="916"/>
                  <a:ext cx="2427" cy="648"/>
                </a:xfrm>
                <a:prstGeom prst="rect">
                  <a:avLst/>
                </a:prstGeom>
                <a:solidFill>
                  <a:schemeClr val="bg1"/>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nvGrpSpPr>
              <p:cNvPr id="21" name="Group 124"/>
              <p:cNvGrpSpPr/>
              <p:nvPr/>
            </p:nvGrpSpPr>
            <p:grpSpPr>
              <a:xfrm>
                <a:off x="1406" y="915"/>
                <a:ext cx="2773" cy="650"/>
                <a:chOff x="1406" y="915"/>
                <a:chExt cx="2773" cy="650"/>
              </a:xfrm>
            </p:grpSpPr>
            <p:sp>
              <p:nvSpPr>
                <p:cNvPr id="22" name="Freeform 121"/>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accent1">
                    <a:alpha val="79999"/>
                  </a:schemeClr>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23" name="Rectangle 122"/>
                <p:cNvSpPr>
                  <a:spLocks noChangeArrowheads="1"/>
                </p:cNvSpPr>
                <p:nvPr/>
              </p:nvSpPr>
              <p:spPr bwMode="auto">
                <a:xfrm>
                  <a:off x="1406" y="916"/>
                  <a:ext cx="2427" cy="648"/>
                </a:xfrm>
                <a:prstGeom prst="rect">
                  <a:avLst/>
                </a:prstGeom>
                <a:gradFill rotWithShape="1">
                  <a:gsLst>
                    <a:gs pos="0">
                      <a:schemeClr val="accent1">
                        <a:alpha val="60001"/>
                      </a:schemeClr>
                    </a:gs>
                    <a:gs pos="100000">
                      <a:schemeClr val="accent1">
                        <a:alpha val="79999"/>
                      </a:schemeClr>
                    </a:gs>
                  </a:gsLst>
                  <a:lin ang="0" scaled="1"/>
                </a:gra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grpSp>
      <p:sp>
        <p:nvSpPr>
          <p:cNvPr id="26" name="文本框 25"/>
          <p:cNvSpPr txBox="1"/>
          <p:nvPr/>
        </p:nvSpPr>
        <p:spPr>
          <a:xfrm>
            <a:off x="10516369" y="274725"/>
            <a:ext cx="1620957" cy="523220"/>
          </a:xfrm>
          <a:prstGeom prst="rect">
            <a:avLst/>
          </a:prstGeom>
          <a:noFill/>
        </p:spPr>
        <p:txBody>
          <a:bodyPr wrap="none" rtlCol="0">
            <a:spAutoFit/>
          </a:bodyPr>
          <a:lstStyle/>
          <a:p>
            <a:r>
              <a:rPr lang="zh-CN" altLang="en-US" sz="2800" b="1">
                <a:solidFill>
                  <a:schemeClr val="bg1"/>
                </a:solidFill>
                <a:latin typeface="华文隶书" panose="02010800040101010101" pitchFamily="2" charset="-122"/>
                <a:ea typeface="华文隶书" panose="02010800040101010101" pitchFamily="2" charset="-122"/>
              </a:rPr>
              <a:t>基础梳理</a:t>
            </a:r>
            <a:endParaRPr lang="zh-CN" altLang="en-US" sz="2800" b="1">
              <a:solidFill>
                <a:schemeClr val="bg1"/>
              </a:solidFill>
              <a:latin typeface="华文隶书" panose="02010800040101010101" pitchFamily="2" charset="-122"/>
              <a:ea typeface="华文隶书" panose="020108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2.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1"/>
          <a:stretch>
            <a:fillRect/>
          </a:stretch>
        </p:blipFill>
        <p:spPr>
          <a:xfrm>
            <a:off x="0" y="0"/>
            <a:ext cx="12204083" cy="6858000"/>
          </a:xfrm>
          <a:prstGeom prst="rect">
            <a:avLst/>
          </a:prstGeom>
        </p:spPr>
      </p:pic>
      <p:sp>
        <p:nvSpPr>
          <p:cNvPr id="2" name="文本框 1"/>
          <p:cNvSpPr txBox="1"/>
          <p:nvPr/>
        </p:nvSpPr>
        <p:spPr>
          <a:xfrm>
            <a:off x="396256" y="394667"/>
            <a:ext cx="5011617" cy="523220"/>
          </a:xfrm>
          <a:prstGeom prst="rect">
            <a:avLst/>
          </a:prstGeom>
          <a:noFill/>
        </p:spPr>
        <p:txBody>
          <a:bodyPr wrap="square">
            <a:spAutoFit/>
          </a:bodyPr>
          <a:lstStyle>
            <a:defPPr>
              <a:defRPr lang="zh-CN"/>
            </a:defPPr>
            <a:lvl1pPr>
              <a:defRPr sz="2800" b="1" spc="40">
                <a:effectLst/>
                <a:latin typeface="黑体" panose="02010609060101010101" pitchFamily="49" charset="-122"/>
                <a:ea typeface="黑体" panose="02010609060101010101" pitchFamily="49" charset="-122"/>
                <a:cs typeface="Arial" panose="020B0604020202020204" pitchFamily="34" charset="0"/>
              </a:defRPr>
            </a:lvl1pPr>
          </a:lstStyle>
          <a:p>
            <a:r>
              <a:rPr lang="zh-CN" altLang="en-US"/>
              <a:t>三、</a:t>
            </a:r>
            <a:r>
              <a:rPr lang="zh-CN" altLang="zh-CN"/>
              <a:t>新中国</a:t>
            </a:r>
            <a:r>
              <a:rPr lang="zh-CN" altLang="en-US"/>
              <a:t>外交（</a:t>
            </a:r>
            <a:r>
              <a:rPr lang="en-US" altLang="zh-CN"/>
              <a:t>50</a:t>
            </a:r>
            <a:r>
              <a:rPr lang="zh-CN" altLang="en-US"/>
              <a:t>年代）</a:t>
            </a:r>
            <a:endParaRPr lang="zh-CN" altLang="en-US"/>
          </a:p>
        </p:txBody>
      </p:sp>
      <p:sp>
        <p:nvSpPr>
          <p:cNvPr id="14" name="文本框 13"/>
          <p:cNvSpPr txBox="1"/>
          <p:nvPr/>
        </p:nvSpPr>
        <p:spPr>
          <a:xfrm>
            <a:off x="1200973" y="3800842"/>
            <a:ext cx="3877985" cy="461665"/>
          </a:xfrm>
          <a:prstGeom prst="rect">
            <a:avLst/>
          </a:prstGeom>
          <a:noFill/>
        </p:spPr>
        <p:txBody>
          <a:bodyPr wrap="none" rtlCol="0">
            <a:spAutoFit/>
          </a:bodyPr>
          <a:lstStyle/>
          <a:p>
            <a:r>
              <a:rPr lang="zh-CN" altLang="en-US" sz="2400" b="1">
                <a:solidFill>
                  <a:srgbClr val="FF0000"/>
                </a:solidFill>
                <a:latin typeface="微软雅黑" panose="020B0503020204020204" pitchFamily="34" charset="-122"/>
                <a:ea typeface="微软雅黑" panose="020B0503020204020204" pitchFamily="34" charset="-122"/>
              </a:rPr>
              <a:t>新中国：独立自主和平外交</a:t>
            </a:r>
            <a:endParaRPr lang="zh-CN" altLang="en-US" sz="2400" b="1">
              <a:solidFill>
                <a:srgbClr val="FF0000"/>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6441822" y="3053827"/>
            <a:ext cx="5569489" cy="590033"/>
          </a:xfrm>
          <a:prstGeom prst="rect">
            <a:avLst/>
          </a:prstGeom>
          <a:noFill/>
        </p:spPr>
        <p:txBody>
          <a:bodyPr wrap="square" rtlCol="0">
            <a:spAutoFit/>
          </a:bodyPr>
          <a:lstStyle/>
          <a:p>
            <a:pPr>
              <a:lnSpc>
                <a:spcPct val="150000"/>
              </a:lnSpc>
            </a:pPr>
            <a:r>
              <a:rPr lang="zh-CN" altLang="en-US" sz="2400" b="1">
                <a:solidFill>
                  <a:srgbClr val="0000CC"/>
                </a:solidFill>
              </a:rPr>
              <a:t>近代：近代屈辱外交（不平等条约体系）</a:t>
            </a:r>
            <a:endParaRPr lang="en-US" altLang="zh-CN" sz="2400" b="1">
              <a:solidFill>
                <a:srgbClr val="0000CC"/>
              </a:solidFill>
            </a:endParaRPr>
          </a:p>
        </p:txBody>
      </p:sp>
      <p:sp>
        <p:nvSpPr>
          <p:cNvPr id="20" name="文本框 19"/>
          <p:cNvSpPr txBox="1"/>
          <p:nvPr/>
        </p:nvSpPr>
        <p:spPr>
          <a:xfrm>
            <a:off x="1096041" y="1114835"/>
            <a:ext cx="10691562" cy="1938992"/>
          </a:xfrm>
          <a:prstGeom prst="rect">
            <a:avLst/>
          </a:prstGeom>
          <a:noFill/>
          <a:ln>
            <a:solidFill>
              <a:schemeClr val="accent1"/>
            </a:solidFill>
            <a:prstDash val="dash"/>
          </a:ln>
        </p:spPr>
        <p:txBody>
          <a:bodyPr wrap="square">
            <a:spAutoFit/>
          </a:bodyPr>
          <a:lstStyle>
            <a:defPPr>
              <a:defRPr lang="zh-CN"/>
            </a:defPPr>
            <a:lvl1pPr marR="0" lvl="0" indent="0" eaLnBrk="0" fontAlgn="base" hangingPunct="0">
              <a:lnSpc>
                <a:spcPct val="100000"/>
              </a:lnSpc>
              <a:spcBef>
                <a:spcPct val="0"/>
              </a:spcBef>
              <a:spcAft>
                <a:spcPct val="0"/>
              </a:spcAft>
              <a:buClrTx/>
              <a:buSzTx/>
              <a:buFontTx/>
              <a:buNone/>
              <a:defRPr kumimoji="0" sz="2400" b="1" i="0" u="none" strike="noStrike" cap="none" normalizeH="0" baseline="0">
                <a:ln>
                  <a:noFill/>
                </a:ln>
                <a:solidFill>
                  <a:srgbClr val="000000"/>
                </a:solidFill>
                <a:effectLst/>
                <a:latin typeface="仿宋" panose="02010609060101010101" pitchFamily="49" charset="-122"/>
                <a:ea typeface="仿宋" panose="02010609060101010101" pitchFamily="49" charset="-122"/>
              </a:defRPr>
            </a:lvl1pPr>
          </a:lstStyle>
          <a:p>
            <a:r>
              <a:rPr lang="zh-CN" altLang="en-US"/>
              <a:t>    材料：清朝的西太后,北洋政府的袁世凯，国民政府的蒋介石，哪一个不是跪倒在地上办外交的呢？中国</a:t>
            </a:r>
            <a:r>
              <a:rPr lang="en-US" altLang="zh-CN"/>
              <a:t>100</a:t>
            </a:r>
            <a:r>
              <a:rPr lang="zh-CN" altLang="en-US"/>
              <a:t>年来的外交史是部屈辱的外交史。我们不学他们。我们不要被动、怯弱，而是认清帝国主义的本质，要有独立的精神，要采取主动，没有畏惧，要有信心。</a:t>
            </a:r>
            <a:endParaRPr lang="en-US" altLang="zh-CN"/>
          </a:p>
          <a:p>
            <a:r>
              <a:rPr lang="en-US" altLang="zh-CN"/>
              <a:t>                     ——</a:t>
            </a:r>
            <a:r>
              <a:rPr lang="zh-CN" altLang="en-US"/>
              <a:t>周恩来《新中国的外交》(1949年11月8日)</a:t>
            </a:r>
            <a:endParaRPr lang="zh-CN" altLang="en-US"/>
          </a:p>
        </p:txBody>
      </p:sp>
      <p:sp>
        <p:nvSpPr>
          <p:cNvPr id="21" name="箭头: 直角上 20"/>
          <p:cNvSpPr/>
          <p:nvPr/>
        </p:nvSpPr>
        <p:spPr>
          <a:xfrm rot="5400000" flipV="1">
            <a:off x="6045946" y="2771013"/>
            <a:ext cx="461666" cy="2395641"/>
          </a:xfrm>
          <a:prstGeom prst="bentUpArrow">
            <a:avLst>
              <a:gd name="adj1" fmla="val 50000"/>
              <a:gd name="adj2" fmla="val 43273"/>
              <a:gd name="adj3" fmla="val 3596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2327509" y="4409357"/>
            <a:ext cx="8228625" cy="1354217"/>
          </a:xfrm>
          <a:prstGeom prst="rect">
            <a:avLst/>
          </a:prstGeom>
          <a:noFill/>
        </p:spPr>
        <p:txBody>
          <a:bodyPr wrap="square">
            <a:spAutoFit/>
          </a:bodyPr>
          <a:lstStyle/>
          <a:p>
            <a:pPr>
              <a:spcAft>
                <a:spcPts val="600"/>
              </a:spcAft>
            </a:pPr>
            <a:r>
              <a:rPr lang="zh-CN" altLang="en-US" sz="2400" b="1">
                <a:latin typeface="黑体" panose="02010609060101010101" pitchFamily="49" charset="-122"/>
                <a:ea typeface="黑体" panose="02010609060101010101" pitchFamily="49" charset="-122"/>
              </a:rPr>
              <a:t>①历史：</a:t>
            </a:r>
            <a:r>
              <a:rPr lang="zh-CN" altLang="en-US" sz="2400" b="1">
                <a:latin typeface="楷体" panose="02010609060101010101" pitchFamily="49" charset="-122"/>
                <a:ea typeface="楷体" panose="02010609060101010101" pitchFamily="49" charset="-122"/>
              </a:rPr>
              <a:t>中国受西方资本主义国家剥削与压迫；</a:t>
            </a:r>
            <a:endParaRPr lang="en-US" altLang="zh-CN" sz="2400" b="1">
              <a:latin typeface="楷体" panose="02010609060101010101" pitchFamily="49" charset="-122"/>
              <a:ea typeface="楷体" panose="02010609060101010101" pitchFamily="49" charset="-122"/>
            </a:endParaRPr>
          </a:p>
          <a:p>
            <a:pPr>
              <a:spcAft>
                <a:spcPts val="600"/>
              </a:spcAft>
            </a:pPr>
            <a:r>
              <a:rPr lang="zh-CN" altLang="en-US" sz="2400" b="1">
                <a:latin typeface="黑体" panose="02010609060101010101" pitchFamily="49" charset="-122"/>
                <a:ea typeface="黑体" panose="02010609060101010101" pitchFamily="49" charset="-122"/>
              </a:rPr>
              <a:t>②现实：</a:t>
            </a:r>
            <a:r>
              <a:rPr lang="zh-CN" altLang="en-US" sz="2400" b="1">
                <a:latin typeface="楷体" panose="02010609060101010101" pitchFamily="49" charset="-122"/>
                <a:ea typeface="楷体" panose="02010609060101010101" pitchFamily="49" charset="-122"/>
              </a:rPr>
              <a:t>新中国成立百废待兴，迫切需要一个稳定的环境；</a:t>
            </a:r>
            <a:endParaRPr lang="en-US" altLang="zh-CN" sz="2400" b="1">
              <a:latin typeface="楷体" panose="02010609060101010101" pitchFamily="49" charset="-122"/>
              <a:ea typeface="楷体" panose="02010609060101010101" pitchFamily="49" charset="-122"/>
            </a:endParaRPr>
          </a:p>
          <a:p>
            <a:pPr>
              <a:spcAft>
                <a:spcPts val="600"/>
              </a:spcAft>
            </a:pPr>
            <a:r>
              <a:rPr lang="zh-CN" altLang="en-US" sz="2400" b="1">
                <a:latin typeface="黑体" panose="02010609060101010101" pitchFamily="49" charset="-122"/>
                <a:ea typeface="黑体" panose="02010609060101010101" pitchFamily="49" charset="-122"/>
              </a:rPr>
              <a:t>③国际：</a:t>
            </a:r>
            <a:r>
              <a:rPr lang="zh-CN" altLang="en-US" sz="2400" b="1">
                <a:latin typeface="楷体" panose="02010609060101010101" pitchFamily="49" charset="-122"/>
                <a:ea typeface="楷体" panose="02010609060101010101" pitchFamily="49" charset="-122"/>
              </a:rPr>
              <a:t>苏联支持新中国，美国敌视新中国；</a:t>
            </a:r>
            <a:endParaRPr lang="en-US" altLang="zh-CN" sz="2400" b="1">
              <a:latin typeface="楷体" panose="02010609060101010101" pitchFamily="49" charset="-122"/>
              <a:ea typeface="楷体" panose="02010609060101010101" pitchFamily="49" charset="-122"/>
            </a:endParaRPr>
          </a:p>
        </p:txBody>
      </p:sp>
      <p:sp>
        <p:nvSpPr>
          <p:cNvPr id="23" name="左大括号 22"/>
          <p:cNvSpPr/>
          <p:nvPr/>
        </p:nvSpPr>
        <p:spPr>
          <a:xfrm>
            <a:off x="2185922" y="4559033"/>
            <a:ext cx="283174" cy="109719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4" name="Group 192"/>
          <p:cNvGrpSpPr/>
          <p:nvPr/>
        </p:nvGrpSpPr>
        <p:grpSpPr>
          <a:xfrm flipH="1">
            <a:off x="9851899" y="222974"/>
            <a:ext cx="2340100" cy="1019175"/>
            <a:chOff x="1305" y="1286"/>
            <a:chExt cx="3185" cy="642"/>
          </a:xfrm>
        </p:grpSpPr>
        <p:pic>
          <p:nvPicPr>
            <p:cNvPr id="25" name="Picture 16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21515908" flipH="1">
              <a:off x="1316" y="1298"/>
              <a:ext cx="3174" cy="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 name="Group 128"/>
            <p:cNvGrpSpPr/>
            <p:nvPr/>
          </p:nvGrpSpPr>
          <p:grpSpPr>
            <a:xfrm>
              <a:off x="1305" y="1286"/>
              <a:ext cx="3039" cy="396"/>
              <a:chOff x="1406" y="913"/>
              <a:chExt cx="2773" cy="652"/>
            </a:xfrm>
          </p:grpSpPr>
          <p:grpSp>
            <p:nvGrpSpPr>
              <p:cNvPr id="27" name="Group 125"/>
              <p:cNvGrpSpPr/>
              <p:nvPr/>
            </p:nvGrpSpPr>
            <p:grpSpPr>
              <a:xfrm>
                <a:off x="1406" y="913"/>
                <a:ext cx="2773" cy="650"/>
                <a:chOff x="1406" y="915"/>
                <a:chExt cx="2773" cy="650"/>
              </a:xfrm>
            </p:grpSpPr>
            <p:sp>
              <p:nvSpPr>
                <p:cNvPr id="31" name="Freeform 126"/>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bg1"/>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32" name="Rectangle 127"/>
                <p:cNvSpPr>
                  <a:spLocks noChangeArrowheads="1"/>
                </p:cNvSpPr>
                <p:nvPr/>
              </p:nvSpPr>
              <p:spPr bwMode="auto">
                <a:xfrm>
                  <a:off x="1406" y="916"/>
                  <a:ext cx="2427" cy="648"/>
                </a:xfrm>
                <a:prstGeom prst="rect">
                  <a:avLst/>
                </a:prstGeom>
                <a:solidFill>
                  <a:schemeClr val="bg1"/>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nvGrpSpPr>
              <p:cNvPr id="28" name="Group 124"/>
              <p:cNvGrpSpPr/>
              <p:nvPr/>
            </p:nvGrpSpPr>
            <p:grpSpPr>
              <a:xfrm>
                <a:off x="1406" y="915"/>
                <a:ext cx="2773" cy="650"/>
                <a:chOff x="1406" y="915"/>
                <a:chExt cx="2773" cy="650"/>
              </a:xfrm>
            </p:grpSpPr>
            <p:sp>
              <p:nvSpPr>
                <p:cNvPr id="29" name="Freeform 121"/>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accent1">
                    <a:alpha val="79999"/>
                  </a:schemeClr>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30" name="Rectangle 122"/>
                <p:cNvSpPr>
                  <a:spLocks noChangeArrowheads="1"/>
                </p:cNvSpPr>
                <p:nvPr/>
              </p:nvSpPr>
              <p:spPr bwMode="auto">
                <a:xfrm>
                  <a:off x="1406" y="916"/>
                  <a:ext cx="2427" cy="648"/>
                </a:xfrm>
                <a:prstGeom prst="rect">
                  <a:avLst/>
                </a:prstGeom>
                <a:gradFill rotWithShape="1">
                  <a:gsLst>
                    <a:gs pos="0">
                      <a:schemeClr val="accent1">
                        <a:alpha val="60001"/>
                      </a:schemeClr>
                    </a:gs>
                    <a:gs pos="100000">
                      <a:schemeClr val="accent1">
                        <a:alpha val="79999"/>
                      </a:schemeClr>
                    </a:gs>
                  </a:gsLst>
                  <a:lin ang="0" scaled="1"/>
                </a:gra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grpSp>
      <p:sp>
        <p:nvSpPr>
          <p:cNvPr id="33" name="文本框 32"/>
          <p:cNvSpPr txBox="1"/>
          <p:nvPr/>
        </p:nvSpPr>
        <p:spPr>
          <a:xfrm>
            <a:off x="10516369" y="274725"/>
            <a:ext cx="1620957" cy="523220"/>
          </a:xfrm>
          <a:prstGeom prst="rect">
            <a:avLst/>
          </a:prstGeom>
          <a:noFill/>
        </p:spPr>
        <p:txBody>
          <a:bodyPr wrap="none" rtlCol="0">
            <a:spAutoFit/>
          </a:bodyPr>
          <a:lstStyle/>
          <a:p>
            <a:r>
              <a:rPr lang="zh-CN" altLang="en-US" sz="2800" b="1">
                <a:solidFill>
                  <a:schemeClr val="bg1"/>
                </a:solidFill>
                <a:latin typeface="华文隶书" panose="02010800040101010101" pitchFamily="2" charset="-122"/>
                <a:ea typeface="华文隶书" panose="02010800040101010101" pitchFamily="2" charset="-122"/>
              </a:rPr>
              <a:t>基础梳理</a:t>
            </a:r>
            <a:endParaRPr lang="zh-CN" altLang="en-US" sz="2800" b="1">
              <a:solidFill>
                <a:schemeClr val="bg1"/>
              </a:solidFill>
              <a:latin typeface="华文隶书" panose="02010800040101010101" pitchFamily="2" charset="-122"/>
              <a:ea typeface="华文隶书" panose="020108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righ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1" grpId="0"/>
      <p:bldP spid="22" grpId="0"/>
      <p:bldP spid="23" grpId="0"/>
    </p:bldLst>
  </p:timing>
</p:sld>
</file>

<file path=ppt/slides/slide13.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45"/>
          <p:cNvPicPr>
            <a:picLocks noChangeAspect="1"/>
          </p:cNvPicPr>
          <p:nvPr/>
        </p:nvPicPr>
        <p:blipFill>
          <a:blip r:embed="rId1"/>
          <a:stretch>
            <a:fillRect/>
          </a:stretch>
        </p:blipFill>
        <p:spPr>
          <a:xfrm>
            <a:off x="0" y="0"/>
            <a:ext cx="12204083" cy="6858000"/>
          </a:xfrm>
          <a:prstGeom prst="rect">
            <a:avLst/>
          </a:prstGeom>
        </p:spPr>
      </p:pic>
      <p:sp>
        <p:nvSpPr>
          <p:cNvPr id="5" name="文本框 4"/>
          <p:cNvSpPr txBox="1"/>
          <p:nvPr/>
        </p:nvSpPr>
        <p:spPr>
          <a:xfrm>
            <a:off x="670033" y="1567346"/>
            <a:ext cx="1420210" cy="460375"/>
          </a:xfrm>
          <a:prstGeom prst="rect">
            <a:avLst/>
          </a:prstGeom>
          <a:noFill/>
        </p:spPr>
        <p:txBody>
          <a:bodyPr wrap="square" rtlCol="0">
            <a:spAutoFit/>
          </a:bodyPr>
          <a:lstStyle/>
          <a:p>
            <a:r>
              <a:rPr lang="en-US" altLang="zh-CN" sz="2400" b="1"/>
              <a:t>1</a:t>
            </a:r>
            <a:r>
              <a:rPr lang="zh-CN" altLang="en-US" sz="2400" b="1"/>
              <a:t>、方针：</a:t>
            </a:r>
            <a:endParaRPr lang="zh-CN" altLang="en-US" sz="2400" b="1"/>
          </a:p>
        </p:txBody>
      </p:sp>
      <p:sp>
        <p:nvSpPr>
          <p:cNvPr id="12" name="文本框 11"/>
          <p:cNvSpPr txBox="1"/>
          <p:nvPr/>
        </p:nvSpPr>
        <p:spPr>
          <a:xfrm>
            <a:off x="396256" y="351803"/>
            <a:ext cx="5011617" cy="523220"/>
          </a:xfrm>
          <a:prstGeom prst="rect">
            <a:avLst/>
          </a:prstGeom>
          <a:noFill/>
        </p:spPr>
        <p:txBody>
          <a:bodyPr wrap="square">
            <a:spAutoFit/>
          </a:bodyPr>
          <a:lstStyle>
            <a:defPPr>
              <a:defRPr lang="zh-CN"/>
            </a:defPPr>
            <a:lvl1pPr>
              <a:defRPr sz="2800" b="1" spc="40">
                <a:effectLst/>
                <a:latin typeface="黑体" panose="02010609060101010101" pitchFamily="49" charset="-122"/>
                <a:ea typeface="黑体" panose="02010609060101010101" pitchFamily="49" charset="-122"/>
                <a:cs typeface="Arial" panose="020B0604020202020204" pitchFamily="34" charset="0"/>
              </a:defRPr>
            </a:lvl1pPr>
          </a:lstStyle>
          <a:p>
            <a:r>
              <a:rPr lang="zh-CN" altLang="en-US"/>
              <a:t>三、</a:t>
            </a:r>
            <a:r>
              <a:rPr lang="zh-CN" altLang="zh-CN"/>
              <a:t>新中国</a:t>
            </a:r>
            <a:r>
              <a:rPr lang="zh-CN" altLang="en-US"/>
              <a:t>外交（</a:t>
            </a:r>
            <a:r>
              <a:rPr lang="en-US" altLang="zh-CN"/>
              <a:t>50</a:t>
            </a:r>
            <a:r>
              <a:rPr lang="zh-CN" altLang="en-US"/>
              <a:t>年代）</a:t>
            </a:r>
            <a:endParaRPr lang="zh-CN" altLang="en-US"/>
          </a:p>
        </p:txBody>
      </p:sp>
      <p:sp>
        <p:nvSpPr>
          <p:cNvPr id="14" name="文本框 13"/>
          <p:cNvSpPr txBox="1"/>
          <p:nvPr/>
        </p:nvSpPr>
        <p:spPr>
          <a:xfrm>
            <a:off x="2090243" y="1038376"/>
            <a:ext cx="6093618" cy="461665"/>
          </a:xfrm>
          <a:prstGeom prst="rect">
            <a:avLst/>
          </a:prstGeom>
          <a:noFill/>
        </p:spPr>
        <p:txBody>
          <a:bodyPr wrap="square">
            <a:spAutoFit/>
          </a:bodyPr>
          <a:lstStyle/>
          <a:p>
            <a:r>
              <a:rPr lang="zh-CN" altLang="en-US" sz="1600" b="1">
                <a:solidFill>
                  <a:srgbClr val="0000CC"/>
                </a:solidFill>
                <a:latin typeface="楷体" panose="02010609060101010101" pitchFamily="49" charset="-122"/>
                <a:ea typeface="楷体" panose="02010609060101010101" pitchFamily="49" charset="-122"/>
              </a:rPr>
              <a:t>◆</a:t>
            </a:r>
            <a:r>
              <a:rPr lang="zh-CN" altLang="en-US" sz="2400" b="1">
                <a:solidFill>
                  <a:schemeClr val="tx1"/>
                </a:solidFill>
                <a:latin typeface="楷体" panose="02010609060101010101" pitchFamily="49" charset="-122"/>
                <a:ea typeface="楷体" panose="02010609060101010101" pitchFamily="49" charset="-122"/>
              </a:rPr>
              <a:t>站在社会主义和世界和平民主阵营一边</a:t>
            </a:r>
            <a:endParaRPr lang="zh-CN" altLang="en-US" sz="2400" b="1">
              <a:solidFill>
                <a:schemeClr val="tx1"/>
              </a:solidFill>
              <a:latin typeface="楷体" panose="02010609060101010101" pitchFamily="49" charset="-122"/>
              <a:ea typeface="楷体" panose="02010609060101010101" pitchFamily="49" charset="-122"/>
            </a:endParaRPr>
          </a:p>
        </p:txBody>
      </p:sp>
      <p:sp>
        <p:nvSpPr>
          <p:cNvPr id="16" name="文本框 15"/>
          <p:cNvSpPr txBox="1"/>
          <p:nvPr/>
        </p:nvSpPr>
        <p:spPr>
          <a:xfrm>
            <a:off x="2090243" y="1536710"/>
            <a:ext cx="6093618" cy="461665"/>
          </a:xfrm>
          <a:prstGeom prst="rect">
            <a:avLst/>
          </a:prstGeom>
          <a:noFill/>
        </p:spPr>
        <p:txBody>
          <a:bodyPr wrap="square">
            <a:spAutoFit/>
          </a:bodyPr>
          <a:lstStyle>
            <a:defPPr>
              <a:defRPr lang="zh-CN"/>
            </a:defPPr>
            <a:lvl1pPr>
              <a:defRPr sz="2400" b="1">
                <a:latin typeface="黑体" panose="02010609060101010101" pitchFamily="49" charset="-122"/>
                <a:ea typeface="黑体" panose="02010609060101010101" pitchFamily="49" charset="-122"/>
              </a:defRPr>
            </a:lvl1pPr>
          </a:lstStyle>
          <a:p>
            <a:r>
              <a:rPr lang="zh-CN" altLang="en-US" sz="1600" b="1">
                <a:solidFill>
                  <a:srgbClr val="0000CC"/>
                </a:solidFill>
                <a:latin typeface="楷体" panose="02010609060101010101" pitchFamily="49" charset="-122"/>
                <a:ea typeface="楷体" panose="02010609060101010101" pitchFamily="49" charset="-122"/>
              </a:rPr>
              <a:t>◆</a:t>
            </a:r>
            <a:r>
              <a:rPr lang="zh-CN" altLang="en-US">
                <a:latin typeface="楷体" panose="02010609060101010101" pitchFamily="49" charset="-122"/>
                <a:ea typeface="楷体" panose="02010609060101010101" pitchFamily="49" charset="-122"/>
              </a:rPr>
              <a:t>废除旧的，经过谈判建立新的外交关系</a:t>
            </a:r>
            <a:endParaRPr lang="zh-CN" altLang="en-US">
              <a:latin typeface="楷体" panose="02010609060101010101" pitchFamily="49" charset="-122"/>
              <a:ea typeface="楷体" panose="02010609060101010101" pitchFamily="49" charset="-122"/>
            </a:endParaRPr>
          </a:p>
        </p:txBody>
      </p:sp>
      <p:sp>
        <p:nvSpPr>
          <p:cNvPr id="18" name="文本框 17"/>
          <p:cNvSpPr txBox="1"/>
          <p:nvPr/>
        </p:nvSpPr>
        <p:spPr>
          <a:xfrm>
            <a:off x="2090243" y="2042949"/>
            <a:ext cx="4077685" cy="461665"/>
          </a:xfrm>
          <a:prstGeom prst="rect">
            <a:avLst/>
          </a:prstGeom>
          <a:noFill/>
        </p:spPr>
        <p:txBody>
          <a:bodyPr wrap="square">
            <a:spAutoFit/>
          </a:bodyPr>
          <a:lstStyle>
            <a:defPPr>
              <a:defRPr lang="zh-CN"/>
            </a:defPPr>
            <a:lvl1pPr>
              <a:defRPr sz="2400" b="1">
                <a:latin typeface="黑体" panose="02010609060101010101" pitchFamily="49" charset="-122"/>
                <a:ea typeface="黑体" panose="02010609060101010101" pitchFamily="49" charset="-122"/>
              </a:defRPr>
            </a:lvl1pPr>
          </a:lstStyle>
          <a:p>
            <a:r>
              <a:rPr lang="zh-CN" altLang="en-US" sz="1600" b="1">
                <a:solidFill>
                  <a:srgbClr val="0000CC"/>
                </a:solidFill>
                <a:latin typeface="楷体" panose="02010609060101010101" pitchFamily="49" charset="-122"/>
                <a:ea typeface="楷体" panose="02010609060101010101" pitchFamily="49" charset="-122"/>
              </a:rPr>
              <a:t>◆</a:t>
            </a:r>
            <a:r>
              <a:rPr lang="zh-CN" altLang="en-US">
                <a:latin typeface="楷体" panose="02010609060101010101" pitchFamily="49" charset="-122"/>
                <a:ea typeface="楷体" panose="02010609060101010101" pitchFamily="49" charset="-122"/>
              </a:rPr>
              <a:t>清除帝国主义在华特权</a:t>
            </a:r>
            <a:endParaRPr lang="zh-CN" altLang="en-US">
              <a:latin typeface="楷体" panose="02010609060101010101" pitchFamily="49" charset="-122"/>
              <a:ea typeface="楷体" panose="02010609060101010101" pitchFamily="49" charset="-122"/>
            </a:endParaRPr>
          </a:p>
        </p:txBody>
      </p:sp>
      <p:sp>
        <p:nvSpPr>
          <p:cNvPr id="20" name="文本框 19"/>
          <p:cNvSpPr txBox="1"/>
          <p:nvPr/>
        </p:nvSpPr>
        <p:spPr>
          <a:xfrm>
            <a:off x="8441041" y="1075045"/>
            <a:ext cx="1696640" cy="461665"/>
          </a:xfrm>
          <a:prstGeom prst="rect">
            <a:avLst/>
          </a:prstGeom>
          <a:noFill/>
        </p:spPr>
        <p:txBody>
          <a:bodyPr wrap="square">
            <a:spAutoFit/>
          </a:bodyPr>
          <a:lstStyle>
            <a:defPPr>
              <a:defRPr lang="zh-CN"/>
            </a:defPPr>
            <a:lvl1pPr>
              <a:defRPr sz="2400" b="1">
                <a:solidFill>
                  <a:srgbClr val="FF0000"/>
                </a:solidFill>
                <a:latin typeface="黑体" panose="02010609060101010101" pitchFamily="49" charset="-122"/>
                <a:ea typeface="黑体" panose="02010609060101010101" pitchFamily="49" charset="-122"/>
              </a:defRPr>
            </a:lvl1pPr>
          </a:lstStyle>
          <a:p>
            <a:r>
              <a:rPr lang="zh-CN" altLang="en-US"/>
              <a:t>一边倒</a:t>
            </a:r>
            <a:endParaRPr lang="zh-CN" altLang="en-US"/>
          </a:p>
        </p:txBody>
      </p:sp>
      <p:sp>
        <p:nvSpPr>
          <p:cNvPr id="22" name="文本框 21"/>
          <p:cNvSpPr txBox="1"/>
          <p:nvPr/>
        </p:nvSpPr>
        <p:spPr>
          <a:xfrm>
            <a:off x="8381408" y="1575782"/>
            <a:ext cx="1815907" cy="461665"/>
          </a:xfrm>
          <a:prstGeom prst="rect">
            <a:avLst/>
          </a:prstGeom>
          <a:noFill/>
        </p:spPr>
        <p:txBody>
          <a:bodyPr wrap="square">
            <a:spAutoFit/>
          </a:bodyPr>
          <a:lstStyle>
            <a:defPPr>
              <a:defRPr lang="zh-CN"/>
            </a:defPPr>
            <a:lvl1pPr>
              <a:defRPr sz="2400" b="1">
                <a:solidFill>
                  <a:srgbClr val="FF0000"/>
                </a:solidFill>
                <a:latin typeface="黑体" panose="02010609060101010101" pitchFamily="49" charset="-122"/>
                <a:ea typeface="黑体" panose="02010609060101010101" pitchFamily="49" charset="-122"/>
              </a:defRPr>
            </a:lvl1pPr>
          </a:lstStyle>
          <a:p>
            <a:r>
              <a:rPr lang="zh-CN" altLang="en-US"/>
              <a:t>另起炉灶</a:t>
            </a:r>
            <a:endParaRPr lang="zh-CN" altLang="en-US"/>
          </a:p>
        </p:txBody>
      </p:sp>
      <p:sp>
        <p:nvSpPr>
          <p:cNvPr id="24" name="文本框 23"/>
          <p:cNvSpPr txBox="1"/>
          <p:nvPr/>
        </p:nvSpPr>
        <p:spPr>
          <a:xfrm>
            <a:off x="6260856" y="2046480"/>
            <a:ext cx="3188290" cy="461665"/>
          </a:xfrm>
          <a:prstGeom prst="rect">
            <a:avLst/>
          </a:prstGeom>
          <a:noFill/>
        </p:spPr>
        <p:txBody>
          <a:bodyPr wrap="square">
            <a:spAutoFit/>
          </a:bodyPr>
          <a:lstStyle/>
          <a:p>
            <a:r>
              <a:rPr lang="zh-CN" altLang="en-US" sz="2400" b="1">
                <a:solidFill>
                  <a:srgbClr val="FF0000"/>
                </a:solidFill>
                <a:latin typeface="黑体" panose="02010609060101010101" pitchFamily="49" charset="-122"/>
                <a:ea typeface="黑体" panose="02010609060101010101" pitchFamily="49" charset="-122"/>
              </a:rPr>
              <a:t>打扫干净屋子再请客</a:t>
            </a:r>
            <a:endParaRPr lang="zh-CN" altLang="en-US" sz="2400" b="1">
              <a:solidFill>
                <a:srgbClr val="FF0000"/>
              </a:solidFill>
              <a:latin typeface="黑体" panose="02010609060101010101" pitchFamily="49" charset="-122"/>
              <a:ea typeface="黑体" panose="02010609060101010101" pitchFamily="49" charset="-122"/>
            </a:endParaRPr>
          </a:p>
        </p:txBody>
      </p:sp>
      <p:sp>
        <p:nvSpPr>
          <p:cNvPr id="25" name="箭头: 右 24"/>
          <p:cNvSpPr/>
          <p:nvPr/>
        </p:nvSpPr>
        <p:spPr>
          <a:xfrm>
            <a:off x="7776365" y="1086902"/>
            <a:ext cx="528637" cy="4170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箭头: 右 25"/>
          <p:cNvSpPr/>
          <p:nvPr/>
        </p:nvSpPr>
        <p:spPr>
          <a:xfrm>
            <a:off x="7767199" y="1612629"/>
            <a:ext cx="528637" cy="4170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箭头: 右 26"/>
          <p:cNvSpPr/>
          <p:nvPr/>
        </p:nvSpPr>
        <p:spPr>
          <a:xfrm>
            <a:off x="5732219" y="2081173"/>
            <a:ext cx="528637" cy="4170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684319" y="2727280"/>
            <a:ext cx="5140215" cy="460375"/>
          </a:xfrm>
          <a:prstGeom prst="rect">
            <a:avLst/>
          </a:prstGeom>
          <a:noFill/>
        </p:spPr>
        <p:txBody>
          <a:bodyPr wrap="square" rtlCol="0">
            <a:spAutoFit/>
          </a:bodyPr>
          <a:lstStyle>
            <a:defPPr>
              <a:defRPr lang="zh-CN"/>
            </a:defPPr>
            <a:lvl1pPr>
              <a:defRPr sz="2400" b="1"/>
            </a:lvl1pPr>
          </a:lstStyle>
          <a:p>
            <a:r>
              <a:rPr lang="en-US" altLang="zh-CN"/>
              <a:t>2</a:t>
            </a:r>
            <a:r>
              <a:rPr lang="zh-CN" altLang="en-US"/>
              <a:t>、成熟</a:t>
            </a:r>
            <a:r>
              <a:rPr lang="en-US" altLang="zh-CN"/>
              <a:t>——</a:t>
            </a:r>
            <a:r>
              <a:rPr lang="zh-CN" altLang="en-US">
                <a:solidFill>
                  <a:srgbClr val="FF0000"/>
                </a:solidFill>
                <a:latin typeface="黑体" panose="02010609060101010101" pitchFamily="49" charset="-122"/>
                <a:ea typeface="黑体" panose="02010609060101010101" pitchFamily="49" charset="-122"/>
              </a:rPr>
              <a:t>和平共处五项原则</a:t>
            </a:r>
            <a:endParaRPr lang="en-US" altLang="zh-CN">
              <a:solidFill>
                <a:srgbClr val="FF0000"/>
              </a:solidFill>
              <a:latin typeface="黑体" panose="02010609060101010101" pitchFamily="49" charset="-122"/>
              <a:ea typeface="黑体" panose="02010609060101010101" pitchFamily="49" charset="-122"/>
            </a:endParaRPr>
          </a:p>
        </p:txBody>
      </p:sp>
      <p:sp>
        <p:nvSpPr>
          <p:cNvPr id="29" name="文本框 28"/>
          <p:cNvSpPr txBox="1"/>
          <p:nvPr/>
        </p:nvSpPr>
        <p:spPr>
          <a:xfrm>
            <a:off x="2673926" y="5002827"/>
            <a:ext cx="9694825" cy="1354217"/>
          </a:xfrm>
          <a:prstGeom prst="rect">
            <a:avLst/>
          </a:prstGeom>
          <a:noFill/>
        </p:spPr>
        <p:txBody>
          <a:bodyPr wrap="square">
            <a:spAutoFit/>
          </a:bodyPr>
          <a:lstStyle/>
          <a:p>
            <a:pPr>
              <a:spcAft>
                <a:spcPts val="600"/>
              </a:spcAft>
            </a:pPr>
            <a:r>
              <a:rPr lang="zh-CN" altLang="en-US" sz="2400" b="1">
                <a:solidFill>
                  <a:srgbClr val="FF0000"/>
                </a:solidFill>
                <a:latin typeface="楷体" panose="02010609060101010101" pitchFamily="49" charset="-122"/>
                <a:ea typeface="楷体" panose="02010609060101010101" pitchFamily="49" charset="-122"/>
              </a:rPr>
              <a:t>①提高了中国的国际地位，为新中国经济建设提供了良好的国际环境；</a:t>
            </a:r>
            <a:endParaRPr lang="en-US" altLang="zh-CN" sz="2400" b="1">
              <a:solidFill>
                <a:srgbClr val="FF0000"/>
              </a:solidFill>
              <a:latin typeface="楷体" panose="02010609060101010101" pitchFamily="49" charset="-122"/>
              <a:ea typeface="楷体" panose="02010609060101010101" pitchFamily="49" charset="-122"/>
            </a:endParaRPr>
          </a:p>
          <a:p>
            <a:pPr>
              <a:spcAft>
                <a:spcPts val="600"/>
              </a:spcAft>
            </a:pPr>
            <a:r>
              <a:rPr lang="zh-CN" altLang="en-US" sz="2400" b="1">
                <a:solidFill>
                  <a:srgbClr val="FF0000"/>
                </a:solidFill>
                <a:latin typeface="微软雅黑" panose="020B0503020204020204" pitchFamily="34" charset="-122"/>
                <a:ea typeface="微软雅黑" panose="020B0503020204020204" pitchFamily="34" charset="-122"/>
              </a:rPr>
              <a:t>②超越了社会制度突破意识形态限制，标志新中国外交政策的成熟；</a:t>
            </a:r>
            <a:endParaRPr lang="en-US" altLang="zh-CN" sz="2400" b="1">
              <a:solidFill>
                <a:srgbClr val="FF0000"/>
              </a:solidFill>
              <a:latin typeface="微软雅黑" panose="020B0503020204020204" pitchFamily="34" charset="-122"/>
              <a:ea typeface="微软雅黑" panose="020B0503020204020204" pitchFamily="34" charset="-122"/>
            </a:endParaRPr>
          </a:p>
          <a:p>
            <a:pPr>
              <a:spcAft>
                <a:spcPts val="600"/>
              </a:spcAft>
            </a:pPr>
            <a:r>
              <a:rPr lang="zh-CN" altLang="en-US" sz="2400" b="1">
                <a:solidFill>
                  <a:srgbClr val="FF0000"/>
                </a:solidFill>
                <a:latin typeface="楷体" panose="02010609060101010101" pitchFamily="49" charset="-122"/>
                <a:ea typeface="楷体" panose="02010609060101010101" pitchFamily="49" charset="-122"/>
              </a:rPr>
              <a:t>③成为处理国际关系的基本准则。</a:t>
            </a:r>
            <a:endParaRPr lang="zh-CN" altLang="en-US" sz="2400" b="1">
              <a:solidFill>
                <a:srgbClr val="FF0000"/>
              </a:solidFill>
              <a:latin typeface="楷体" panose="02010609060101010101" pitchFamily="49" charset="-122"/>
              <a:ea typeface="楷体" panose="02010609060101010101" pitchFamily="49" charset="-122"/>
            </a:endParaRPr>
          </a:p>
        </p:txBody>
      </p:sp>
      <p:sp>
        <p:nvSpPr>
          <p:cNvPr id="30" name="左大括号 29"/>
          <p:cNvSpPr/>
          <p:nvPr/>
        </p:nvSpPr>
        <p:spPr>
          <a:xfrm>
            <a:off x="2480267" y="5253933"/>
            <a:ext cx="265099" cy="84406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文本框 30"/>
          <p:cNvSpPr txBox="1"/>
          <p:nvPr/>
        </p:nvSpPr>
        <p:spPr>
          <a:xfrm>
            <a:off x="955787" y="4524865"/>
            <a:ext cx="1958864" cy="461665"/>
          </a:xfrm>
          <a:prstGeom prst="rect">
            <a:avLst/>
          </a:prstGeom>
          <a:noFill/>
        </p:spPr>
        <p:txBody>
          <a:bodyPr wrap="square" rtlCol="0">
            <a:spAutoFit/>
          </a:bodyPr>
          <a:lstStyle>
            <a:defPPr>
              <a:defRPr lang="zh-CN"/>
            </a:defPPr>
            <a:lvl1pPr>
              <a:defRPr sz="2400" b="1"/>
            </a:lvl1pPr>
          </a:lstStyle>
          <a:p>
            <a:r>
              <a:rPr lang="zh-CN" altLang="en-US"/>
              <a:t>（</a:t>
            </a:r>
            <a:r>
              <a:rPr lang="en-US" altLang="zh-CN"/>
              <a:t>1</a:t>
            </a:r>
            <a:r>
              <a:rPr lang="zh-CN" altLang="en-US"/>
              <a:t>）提出：</a:t>
            </a:r>
            <a:endParaRPr lang="en-US" altLang="zh-CN"/>
          </a:p>
        </p:txBody>
      </p:sp>
      <p:sp>
        <p:nvSpPr>
          <p:cNvPr id="32" name="文本框 31"/>
          <p:cNvSpPr txBox="1"/>
          <p:nvPr/>
        </p:nvSpPr>
        <p:spPr>
          <a:xfrm>
            <a:off x="2664416" y="4524865"/>
            <a:ext cx="4493538" cy="461665"/>
          </a:xfrm>
          <a:prstGeom prst="rect">
            <a:avLst/>
          </a:prstGeom>
          <a:noFill/>
        </p:spPr>
        <p:txBody>
          <a:bodyPr wrap="square" rtlCol="0">
            <a:spAutoFit/>
          </a:bodyPr>
          <a:lstStyle>
            <a:defPPr>
              <a:defRPr lang="zh-CN"/>
            </a:defPPr>
            <a:lvl1pPr>
              <a:defRPr sz="2400" b="1"/>
            </a:lvl1pPr>
          </a:lstStyle>
          <a:p>
            <a:r>
              <a:rPr lang="zh-CN" altLang="en-US">
                <a:latin typeface="楷体" panose="02010609060101010101" pitchFamily="49" charset="-122"/>
                <a:ea typeface="楷体" panose="02010609060101010101" pitchFamily="49" charset="-122"/>
              </a:rPr>
              <a:t>中印谈判；中印、中缅联合声明</a:t>
            </a:r>
            <a:endParaRPr lang="zh-CN" altLang="en-US">
              <a:latin typeface="楷体" panose="02010609060101010101" pitchFamily="49" charset="-122"/>
              <a:ea typeface="楷体" panose="02010609060101010101" pitchFamily="49" charset="-122"/>
            </a:endParaRPr>
          </a:p>
        </p:txBody>
      </p:sp>
      <p:sp>
        <p:nvSpPr>
          <p:cNvPr id="33" name="文本框 32"/>
          <p:cNvSpPr txBox="1"/>
          <p:nvPr/>
        </p:nvSpPr>
        <p:spPr>
          <a:xfrm>
            <a:off x="955785" y="5425226"/>
            <a:ext cx="1789581" cy="461665"/>
          </a:xfrm>
          <a:prstGeom prst="rect">
            <a:avLst/>
          </a:prstGeom>
          <a:noFill/>
        </p:spPr>
        <p:txBody>
          <a:bodyPr wrap="square" rtlCol="0">
            <a:spAutoFit/>
          </a:bodyPr>
          <a:lstStyle>
            <a:defPPr>
              <a:defRPr lang="zh-CN"/>
            </a:defPPr>
            <a:lvl1pPr>
              <a:defRPr sz="2400" b="1"/>
            </a:lvl1pPr>
          </a:lstStyle>
          <a:p>
            <a:r>
              <a:rPr lang="zh-CN" altLang="en-US"/>
              <a:t>（</a:t>
            </a:r>
            <a:r>
              <a:rPr lang="en-US" altLang="zh-CN"/>
              <a:t>2</a:t>
            </a:r>
            <a:r>
              <a:rPr lang="zh-CN" altLang="en-US"/>
              <a:t>）意义：</a:t>
            </a:r>
            <a:endParaRPr lang="en-US" altLang="zh-CN"/>
          </a:p>
        </p:txBody>
      </p:sp>
      <p:sp>
        <p:nvSpPr>
          <p:cNvPr id="34" name="左大括号 33"/>
          <p:cNvSpPr/>
          <p:nvPr/>
        </p:nvSpPr>
        <p:spPr>
          <a:xfrm>
            <a:off x="1868941" y="1273682"/>
            <a:ext cx="327062" cy="104298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5" name="文本框 34"/>
          <p:cNvSpPr txBox="1"/>
          <p:nvPr/>
        </p:nvSpPr>
        <p:spPr>
          <a:xfrm>
            <a:off x="2274913" y="3236173"/>
            <a:ext cx="9766082" cy="1200329"/>
          </a:xfrm>
          <a:prstGeom prst="rect">
            <a:avLst/>
          </a:prstGeom>
          <a:noFill/>
          <a:ln>
            <a:solidFill>
              <a:schemeClr val="accent1"/>
            </a:solidFill>
            <a:prstDash val="dash"/>
          </a:ln>
        </p:spPr>
        <p:txBody>
          <a:bodyPr wrap="square">
            <a:spAutoFit/>
          </a:bodyPr>
          <a:lstStyle>
            <a:defPPr>
              <a:defRPr lang="zh-CN"/>
            </a:defPPr>
            <a:lvl1pPr marR="0" lvl="0" indent="0" eaLnBrk="0" fontAlgn="base" hangingPunct="0">
              <a:lnSpc>
                <a:spcPct val="100000"/>
              </a:lnSpc>
              <a:spcBef>
                <a:spcPct val="0"/>
              </a:spcBef>
              <a:spcAft>
                <a:spcPct val="0"/>
              </a:spcAft>
              <a:buClrTx/>
              <a:buSzTx/>
              <a:buFontTx/>
              <a:buNone/>
              <a:defRPr kumimoji="0" sz="2400" b="1" i="0" u="none" strike="noStrike" cap="none" normalizeH="0" baseline="0">
                <a:ln>
                  <a:noFill/>
                </a:ln>
                <a:solidFill>
                  <a:srgbClr val="000000"/>
                </a:solidFill>
                <a:effectLst/>
                <a:latin typeface="仿宋" panose="02010609060101010101" pitchFamily="49" charset="-122"/>
                <a:ea typeface="仿宋" panose="02010609060101010101" pitchFamily="49" charset="-122"/>
              </a:defRPr>
            </a:lvl1pPr>
          </a:lstStyle>
          <a:p>
            <a:r>
              <a:rPr lang="zh-CN" altLang="en-US"/>
              <a:t>    材料：和平共处五项原则的原则，是新中国外交政策从突出强调意识形态的“一边倒”，转向较多地考虑国家利益而开始走向务实的一个相当重要的标志。</a:t>
            </a:r>
            <a:r>
              <a:rPr lang="en-US" altLang="zh-CN"/>
              <a:t>       ——</a:t>
            </a:r>
            <a:r>
              <a:rPr lang="zh-CN" altLang="en-US"/>
              <a:t>杨奎松</a:t>
            </a:r>
            <a:r>
              <a:rPr lang="en-US" altLang="zh-CN"/>
              <a:t>《</a:t>
            </a:r>
            <a:r>
              <a:rPr lang="zh-CN" altLang="en-US"/>
              <a:t>中华人民共和国史研究</a:t>
            </a:r>
            <a:r>
              <a:rPr lang="en-US" altLang="zh-CN"/>
              <a:t>》</a:t>
            </a:r>
            <a:endParaRPr lang="zh-CN" altLang="en-US"/>
          </a:p>
        </p:txBody>
      </p:sp>
      <p:grpSp>
        <p:nvGrpSpPr>
          <p:cNvPr id="36" name="Group 192"/>
          <p:cNvGrpSpPr/>
          <p:nvPr/>
        </p:nvGrpSpPr>
        <p:grpSpPr>
          <a:xfrm flipH="1">
            <a:off x="9851899" y="222974"/>
            <a:ext cx="2340100" cy="1019175"/>
            <a:chOff x="1305" y="1286"/>
            <a:chExt cx="3185" cy="642"/>
          </a:xfrm>
        </p:grpSpPr>
        <p:pic>
          <p:nvPicPr>
            <p:cNvPr id="37" name="Picture 16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21515908" flipH="1">
              <a:off x="1316" y="1298"/>
              <a:ext cx="3174" cy="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8" name="Group 128"/>
            <p:cNvGrpSpPr/>
            <p:nvPr/>
          </p:nvGrpSpPr>
          <p:grpSpPr>
            <a:xfrm>
              <a:off x="1305" y="1286"/>
              <a:ext cx="3039" cy="396"/>
              <a:chOff x="1406" y="913"/>
              <a:chExt cx="2773" cy="652"/>
            </a:xfrm>
          </p:grpSpPr>
          <p:grpSp>
            <p:nvGrpSpPr>
              <p:cNvPr id="39" name="Group 125"/>
              <p:cNvGrpSpPr/>
              <p:nvPr/>
            </p:nvGrpSpPr>
            <p:grpSpPr>
              <a:xfrm>
                <a:off x="1406" y="913"/>
                <a:ext cx="2773" cy="650"/>
                <a:chOff x="1406" y="915"/>
                <a:chExt cx="2773" cy="650"/>
              </a:xfrm>
            </p:grpSpPr>
            <p:sp>
              <p:nvSpPr>
                <p:cNvPr id="43" name="Freeform 126"/>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bg1"/>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44" name="Rectangle 127"/>
                <p:cNvSpPr>
                  <a:spLocks noChangeArrowheads="1"/>
                </p:cNvSpPr>
                <p:nvPr/>
              </p:nvSpPr>
              <p:spPr bwMode="auto">
                <a:xfrm>
                  <a:off x="1406" y="916"/>
                  <a:ext cx="2427" cy="648"/>
                </a:xfrm>
                <a:prstGeom prst="rect">
                  <a:avLst/>
                </a:prstGeom>
                <a:solidFill>
                  <a:schemeClr val="bg1"/>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nvGrpSpPr>
              <p:cNvPr id="40" name="Group 124"/>
              <p:cNvGrpSpPr/>
              <p:nvPr/>
            </p:nvGrpSpPr>
            <p:grpSpPr>
              <a:xfrm>
                <a:off x="1406" y="915"/>
                <a:ext cx="2773" cy="650"/>
                <a:chOff x="1406" y="915"/>
                <a:chExt cx="2773" cy="650"/>
              </a:xfrm>
            </p:grpSpPr>
            <p:sp>
              <p:nvSpPr>
                <p:cNvPr id="41" name="Freeform 121"/>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accent1">
                    <a:alpha val="79999"/>
                  </a:schemeClr>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42" name="Rectangle 122"/>
                <p:cNvSpPr>
                  <a:spLocks noChangeArrowheads="1"/>
                </p:cNvSpPr>
                <p:nvPr/>
              </p:nvSpPr>
              <p:spPr bwMode="auto">
                <a:xfrm>
                  <a:off x="1406" y="916"/>
                  <a:ext cx="2427" cy="648"/>
                </a:xfrm>
                <a:prstGeom prst="rect">
                  <a:avLst/>
                </a:prstGeom>
                <a:gradFill rotWithShape="1">
                  <a:gsLst>
                    <a:gs pos="0">
                      <a:schemeClr val="accent1">
                        <a:alpha val="60001"/>
                      </a:schemeClr>
                    </a:gs>
                    <a:gs pos="100000">
                      <a:schemeClr val="accent1">
                        <a:alpha val="79999"/>
                      </a:schemeClr>
                    </a:gs>
                  </a:gsLst>
                  <a:lin ang="0" scaled="1"/>
                </a:gra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grpSp>
      <p:sp>
        <p:nvSpPr>
          <p:cNvPr id="45" name="文本框 44"/>
          <p:cNvSpPr txBox="1"/>
          <p:nvPr/>
        </p:nvSpPr>
        <p:spPr>
          <a:xfrm>
            <a:off x="10516369" y="274725"/>
            <a:ext cx="1620957" cy="523220"/>
          </a:xfrm>
          <a:prstGeom prst="rect">
            <a:avLst/>
          </a:prstGeom>
          <a:noFill/>
        </p:spPr>
        <p:txBody>
          <a:bodyPr wrap="none" rtlCol="0">
            <a:spAutoFit/>
          </a:bodyPr>
          <a:lstStyle/>
          <a:p>
            <a:r>
              <a:rPr lang="zh-CN" altLang="en-US" sz="2800" b="1">
                <a:solidFill>
                  <a:schemeClr val="bg1"/>
                </a:solidFill>
                <a:latin typeface="华文隶书" panose="02010800040101010101" pitchFamily="2" charset="-122"/>
                <a:ea typeface="华文隶书" panose="02010800040101010101" pitchFamily="2" charset="-122"/>
              </a:rPr>
              <a:t>基础梳理</a:t>
            </a:r>
            <a:endParaRPr lang="zh-CN" altLang="en-US" sz="2800" b="1">
              <a:solidFill>
                <a:schemeClr val="bg1"/>
              </a:solidFill>
              <a:latin typeface="华文隶书" panose="02010800040101010101" pitchFamily="2" charset="-122"/>
              <a:ea typeface="华文隶书" panose="020108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left)">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left)">
                                      <p:cBhvr>
                                        <p:cTn id="33" dur="500"/>
                                        <p:tgtEl>
                                          <p:spTgt spid="2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arn(inVertical)">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500"/>
                                        <p:tgtEl>
                                          <p:spTgt spid="24"/>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barn(inVertical)">
                                      <p:cBhvr>
                                        <p:cTn id="54" dur="5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barn(inVertical)">
                                      <p:cBhvr>
                                        <p:cTn id="59" dur="500"/>
                                        <p:tgtEl>
                                          <p:spTgt spid="35"/>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barn(inVertical)">
                                      <p:cBhvr>
                                        <p:cTn id="64" dur="500"/>
                                        <p:tgtEl>
                                          <p:spTgt spid="31"/>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barn(inVertical)">
                                      <p:cBhvr>
                                        <p:cTn id="67" dur="500"/>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barn(inVertical)">
                                      <p:cBhvr>
                                        <p:cTn id="72" dur="500"/>
                                        <p:tgtEl>
                                          <p:spTgt spid="32"/>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wipe(left)">
                                      <p:cBhvr>
                                        <p:cTn id="77" dur="500"/>
                                        <p:tgtEl>
                                          <p:spTgt spid="29"/>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6" grpId="0"/>
      <p:bldP spid="18" grpId="0"/>
      <p:bldP spid="20" grpId="0"/>
      <p:bldP spid="22" grpId="0"/>
      <p:bldP spid="24" grpId="0"/>
      <p:bldP spid="25" grpId="0"/>
      <p:bldP spid="26" grpId="0"/>
      <p:bldP spid="27" grpId="0"/>
      <p:bldP spid="28" grpId="0"/>
      <p:bldP spid="29" grpId="0"/>
      <p:bldP spid="30" grpId="0"/>
      <p:bldP spid="31" grpId="0"/>
      <p:bldP spid="32" grpId="0"/>
      <p:bldP spid="33" grpId="0"/>
      <p:bldP spid="34" grpId="0"/>
      <p:bldP spid="35" grpId="0"/>
    </p:bldLst>
  </p:timing>
</p:sld>
</file>

<file path=ppt/slides/slide14.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1"/>
          <a:stretch>
            <a:fillRect/>
          </a:stretch>
        </p:blipFill>
        <p:spPr>
          <a:xfrm>
            <a:off x="0" y="0"/>
            <a:ext cx="12204083" cy="6858000"/>
          </a:xfrm>
          <a:prstGeom prst="rect">
            <a:avLst/>
          </a:prstGeom>
        </p:spPr>
      </p:pic>
      <p:sp>
        <p:nvSpPr>
          <p:cNvPr id="5" name="文本框 4"/>
          <p:cNvSpPr txBox="1"/>
          <p:nvPr/>
        </p:nvSpPr>
        <p:spPr>
          <a:xfrm>
            <a:off x="396256" y="394667"/>
            <a:ext cx="5011617" cy="523220"/>
          </a:xfrm>
          <a:prstGeom prst="rect">
            <a:avLst/>
          </a:prstGeom>
          <a:noFill/>
        </p:spPr>
        <p:txBody>
          <a:bodyPr wrap="square">
            <a:spAutoFit/>
          </a:bodyPr>
          <a:lstStyle>
            <a:defPPr>
              <a:defRPr lang="zh-CN"/>
            </a:defPPr>
            <a:lvl1pPr>
              <a:defRPr sz="2800" b="1" spc="40">
                <a:effectLst/>
                <a:latin typeface="黑体" panose="02010609060101010101" pitchFamily="49" charset="-122"/>
                <a:ea typeface="黑体" panose="02010609060101010101" pitchFamily="49" charset="-122"/>
                <a:cs typeface="Arial" panose="020B0604020202020204" pitchFamily="34" charset="0"/>
              </a:defRPr>
            </a:lvl1pPr>
          </a:lstStyle>
          <a:p>
            <a:r>
              <a:rPr lang="zh-CN" altLang="en-US"/>
              <a:t>三、</a:t>
            </a:r>
            <a:r>
              <a:rPr lang="zh-CN" altLang="zh-CN"/>
              <a:t>新中国</a:t>
            </a:r>
            <a:r>
              <a:rPr lang="zh-CN" altLang="en-US"/>
              <a:t>外交（</a:t>
            </a:r>
            <a:r>
              <a:rPr lang="en-US" altLang="zh-CN"/>
              <a:t>50</a:t>
            </a:r>
            <a:r>
              <a:rPr lang="zh-CN" altLang="en-US"/>
              <a:t>年代）</a:t>
            </a:r>
            <a:endParaRPr lang="zh-CN" altLang="en-US"/>
          </a:p>
        </p:txBody>
      </p:sp>
      <p:sp>
        <p:nvSpPr>
          <p:cNvPr id="6" name="文本框 5"/>
          <p:cNvSpPr txBox="1"/>
          <p:nvPr/>
        </p:nvSpPr>
        <p:spPr>
          <a:xfrm>
            <a:off x="922789" y="1042249"/>
            <a:ext cx="1732513" cy="460375"/>
          </a:xfrm>
          <a:prstGeom prst="rect">
            <a:avLst/>
          </a:prstGeom>
          <a:noFill/>
        </p:spPr>
        <p:txBody>
          <a:bodyPr wrap="square" rtlCol="0">
            <a:spAutoFit/>
          </a:bodyPr>
          <a:lstStyle/>
          <a:p>
            <a:r>
              <a:rPr lang="en-US" altLang="zh-CN" sz="2400" b="1"/>
              <a:t>3</a:t>
            </a:r>
            <a:r>
              <a:rPr lang="zh-CN" altLang="en-US" sz="2400" b="1"/>
              <a:t>、成就</a:t>
            </a:r>
            <a:endParaRPr lang="zh-CN" altLang="en-US" sz="2400" b="1"/>
          </a:p>
        </p:txBody>
      </p:sp>
      <p:sp>
        <p:nvSpPr>
          <p:cNvPr id="7" name="文本框 6"/>
          <p:cNvSpPr txBox="1"/>
          <p:nvPr/>
        </p:nvSpPr>
        <p:spPr>
          <a:xfrm>
            <a:off x="1573583" y="2044973"/>
            <a:ext cx="8847294" cy="461665"/>
          </a:xfrm>
          <a:prstGeom prst="rect">
            <a:avLst/>
          </a:prstGeom>
          <a:noFill/>
        </p:spPr>
        <p:txBody>
          <a:bodyPr wrap="none" rtlCol="0">
            <a:spAutoFit/>
          </a:bodyPr>
          <a:lstStyle/>
          <a:p>
            <a:r>
              <a:rPr lang="zh-CN" altLang="en-US" sz="2400" b="1">
                <a:latin typeface="楷体" panose="02010609060101010101" pitchFamily="49" charset="-122"/>
                <a:ea typeface="楷体" panose="02010609060101010101" pitchFamily="49" charset="-122"/>
              </a:rPr>
              <a:t>②以大国身份参加日内瓦会议，为维护世界和平发挥积极作用。</a:t>
            </a:r>
            <a:endParaRPr lang="zh-CN" altLang="en-US" sz="2400" b="1">
              <a:latin typeface="楷体" panose="02010609060101010101" pitchFamily="49" charset="-122"/>
              <a:ea typeface="楷体" panose="02010609060101010101" pitchFamily="49" charset="-122"/>
            </a:endParaRPr>
          </a:p>
        </p:txBody>
      </p:sp>
      <p:sp>
        <p:nvSpPr>
          <p:cNvPr id="8" name="文本框 7"/>
          <p:cNvSpPr txBox="1"/>
          <p:nvPr/>
        </p:nvSpPr>
        <p:spPr>
          <a:xfrm>
            <a:off x="1573583" y="2550489"/>
            <a:ext cx="5134739" cy="461665"/>
          </a:xfrm>
          <a:prstGeom prst="rect">
            <a:avLst/>
          </a:prstGeom>
          <a:noFill/>
        </p:spPr>
        <p:txBody>
          <a:bodyPr wrap="none" rtlCol="0">
            <a:spAutoFit/>
          </a:bodyPr>
          <a:lstStyle/>
          <a:p>
            <a:r>
              <a:rPr lang="zh-CN" altLang="en-US" sz="2400" b="1">
                <a:latin typeface="楷体" panose="02010609060101010101" pitchFamily="49" charset="-122"/>
                <a:ea typeface="楷体" panose="02010609060101010101" pitchFamily="49" charset="-122"/>
              </a:rPr>
              <a:t>③在亚非会议上提出“求同存异”。</a:t>
            </a:r>
            <a:endParaRPr lang="zh-CN" altLang="en-US" sz="2400" b="1">
              <a:latin typeface="楷体" panose="02010609060101010101" pitchFamily="49" charset="-122"/>
              <a:ea typeface="楷体" panose="02010609060101010101" pitchFamily="49" charset="-122"/>
            </a:endParaRPr>
          </a:p>
        </p:txBody>
      </p:sp>
      <p:sp>
        <p:nvSpPr>
          <p:cNvPr id="10" name="文本框 9"/>
          <p:cNvSpPr txBox="1"/>
          <p:nvPr/>
        </p:nvSpPr>
        <p:spPr>
          <a:xfrm>
            <a:off x="1573583" y="1491357"/>
            <a:ext cx="6372257" cy="461665"/>
          </a:xfrm>
          <a:prstGeom prst="rect">
            <a:avLst/>
          </a:prstGeom>
          <a:noFill/>
        </p:spPr>
        <p:txBody>
          <a:bodyPr wrap="none" rtlCol="0">
            <a:spAutoFit/>
          </a:bodyPr>
          <a:lstStyle/>
          <a:p>
            <a:r>
              <a:rPr lang="zh-CN" altLang="en-US" sz="2400" b="1">
                <a:latin typeface="楷体" panose="02010609060101010101" pitchFamily="49" charset="-122"/>
                <a:ea typeface="楷体" panose="02010609060101010101" pitchFamily="49" charset="-122"/>
              </a:rPr>
              <a:t>①迎来第一次建交高潮；取消帝国主义特权。</a:t>
            </a:r>
            <a:endParaRPr lang="zh-CN" altLang="en-US" sz="2400" b="1">
              <a:latin typeface="楷体" panose="02010609060101010101" pitchFamily="49" charset="-122"/>
              <a:ea typeface="楷体" panose="02010609060101010101" pitchFamily="49" charset="-122"/>
            </a:endParaRPr>
          </a:p>
        </p:txBody>
      </p:sp>
      <p:sp>
        <p:nvSpPr>
          <p:cNvPr id="12" name="文本框 11"/>
          <p:cNvSpPr txBox="1"/>
          <p:nvPr/>
        </p:nvSpPr>
        <p:spPr>
          <a:xfrm>
            <a:off x="1905442" y="3701108"/>
            <a:ext cx="1732513" cy="461665"/>
          </a:xfrm>
          <a:prstGeom prst="rect">
            <a:avLst/>
          </a:prstGeom>
          <a:noFill/>
        </p:spPr>
        <p:txBody>
          <a:bodyPr wrap="square">
            <a:spAutoFit/>
          </a:bodyPr>
          <a:lstStyle/>
          <a:p>
            <a:r>
              <a:rPr lang="zh-CN" altLang="en-US" sz="2400" b="1">
                <a:solidFill>
                  <a:srgbClr val="FF0000"/>
                </a:solidFill>
              </a:rPr>
              <a:t>“求同存异”</a:t>
            </a:r>
            <a:endParaRPr lang="zh-CN" altLang="en-US" sz="2400">
              <a:solidFill>
                <a:srgbClr val="FF0000"/>
              </a:solidFill>
            </a:endParaRPr>
          </a:p>
        </p:txBody>
      </p:sp>
      <p:sp>
        <p:nvSpPr>
          <p:cNvPr id="13" name="文本框 12"/>
          <p:cNvSpPr txBox="1"/>
          <p:nvPr/>
        </p:nvSpPr>
        <p:spPr>
          <a:xfrm>
            <a:off x="2455858" y="5145897"/>
            <a:ext cx="8543483" cy="830997"/>
          </a:xfrm>
          <a:prstGeom prst="rect">
            <a:avLst/>
          </a:prstGeom>
          <a:noFill/>
        </p:spPr>
        <p:txBody>
          <a:bodyPr wrap="square" rtlCol="0">
            <a:spAutoFit/>
          </a:bodyPr>
          <a:lstStyle>
            <a:defPPr>
              <a:defRPr lang="zh-CN"/>
            </a:defPPr>
            <a:lvl1pPr>
              <a:defRPr sz="2400" b="1">
                <a:latin typeface="楷体" panose="02010609060101010101" pitchFamily="49" charset="-122"/>
                <a:ea typeface="楷体" panose="02010609060101010101" pitchFamily="49" charset="-122"/>
              </a:defRPr>
            </a:lvl1pPr>
          </a:lstStyle>
          <a:p>
            <a:r>
              <a:rPr lang="zh-CN" altLang="en-US">
                <a:solidFill>
                  <a:srgbClr val="0000CC"/>
                </a:solidFill>
                <a:latin typeface="黑体" panose="02010609060101010101" pitchFamily="49" charset="-122"/>
                <a:ea typeface="黑体" panose="02010609060101010101" pitchFamily="49" charset="-122"/>
              </a:rPr>
              <a:t>意义</a:t>
            </a:r>
            <a:r>
              <a:rPr lang="zh-CN" altLang="en-US"/>
              <a:t>：推动亚非会议朝着达成协议的方向前进，为进一步开展 </a:t>
            </a:r>
            <a:endParaRPr lang="en-US" altLang="zh-CN"/>
          </a:p>
          <a:p>
            <a:r>
              <a:rPr lang="en-US" altLang="zh-CN"/>
              <a:t>      </a:t>
            </a:r>
            <a:r>
              <a:rPr lang="zh-CN" altLang="en-US"/>
              <a:t>同亚非各国间友好合作关系创造了条件。</a:t>
            </a:r>
            <a:endParaRPr lang="zh-CN" altLang="en-US"/>
          </a:p>
        </p:txBody>
      </p:sp>
      <p:sp>
        <p:nvSpPr>
          <p:cNvPr id="15" name="文本框 14"/>
          <p:cNvSpPr txBox="1"/>
          <p:nvPr/>
        </p:nvSpPr>
        <p:spPr>
          <a:xfrm>
            <a:off x="2192342" y="4134865"/>
            <a:ext cx="8228535" cy="461665"/>
          </a:xfrm>
          <a:prstGeom prst="rect">
            <a:avLst/>
          </a:prstGeom>
          <a:noFill/>
        </p:spPr>
        <p:txBody>
          <a:bodyPr wrap="none" rtlCol="0">
            <a:spAutoFit/>
          </a:bodyPr>
          <a:lstStyle>
            <a:defPPr>
              <a:defRPr lang="zh-CN"/>
            </a:defPPr>
            <a:lvl1pPr>
              <a:defRPr sz="2400" b="1">
                <a:latin typeface="楷体" panose="02010609060101010101" pitchFamily="49" charset="-122"/>
                <a:ea typeface="楷体" panose="02010609060101010101" pitchFamily="49" charset="-122"/>
              </a:defRPr>
            </a:lvl1pPr>
          </a:lstStyle>
          <a:p>
            <a:r>
              <a:rPr lang="zh-CN" altLang="en-US"/>
              <a:t>“</a:t>
            </a:r>
            <a:r>
              <a:rPr lang="zh-CN" altLang="en-US">
                <a:solidFill>
                  <a:srgbClr val="0000CC"/>
                </a:solidFill>
                <a:latin typeface="黑体" panose="02010609060101010101" pitchFamily="49" charset="-122"/>
                <a:ea typeface="黑体" panose="02010609060101010101" pitchFamily="49" charset="-122"/>
              </a:rPr>
              <a:t>同</a:t>
            </a:r>
            <a:r>
              <a:rPr lang="zh-CN" altLang="en-US"/>
              <a:t>”：亚非国家团结一致共同反对殖民主义，谋求发展。</a:t>
            </a:r>
            <a:endParaRPr lang="en-US" altLang="zh-CN"/>
          </a:p>
        </p:txBody>
      </p:sp>
      <p:sp>
        <p:nvSpPr>
          <p:cNvPr id="17" name="文本框 16"/>
          <p:cNvSpPr txBox="1"/>
          <p:nvPr/>
        </p:nvSpPr>
        <p:spPr>
          <a:xfrm>
            <a:off x="2192342" y="4640381"/>
            <a:ext cx="6681637" cy="461665"/>
          </a:xfrm>
          <a:prstGeom prst="rect">
            <a:avLst/>
          </a:prstGeom>
          <a:noFill/>
        </p:spPr>
        <p:txBody>
          <a:bodyPr wrap="none" rtlCol="0">
            <a:spAutoFit/>
          </a:bodyPr>
          <a:lstStyle>
            <a:defPPr>
              <a:defRPr lang="zh-CN"/>
            </a:defPPr>
            <a:lvl1pPr>
              <a:defRPr sz="2400" b="1">
                <a:latin typeface="楷体" panose="02010609060101010101" pitchFamily="49" charset="-122"/>
                <a:ea typeface="楷体" panose="02010609060101010101" pitchFamily="49" charset="-122"/>
              </a:defRPr>
            </a:lvl1pPr>
          </a:lstStyle>
          <a:p>
            <a:r>
              <a:rPr lang="zh-CN" altLang="en-US"/>
              <a:t>“</a:t>
            </a:r>
            <a:r>
              <a:rPr lang="zh-CN" altLang="en-US">
                <a:solidFill>
                  <a:srgbClr val="0000CC"/>
                </a:solidFill>
                <a:latin typeface="黑体" panose="02010609060101010101" pitchFamily="49" charset="-122"/>
                <a:ea typeface="黑体" panose="02010609060101010101" pitchFamily="49" charset="-122"/>
              </a:rPr>
              <a:t>异</a:t>
            </a:r>
            <a:r>
              <a:rPr lang="zh-CN" altLang="en-US"/>
              <a:t>”：亚非国家的社会制度和建设道路不同。</a:t>
            </a:r>
            <a:endParaRPr lang="en-US" altLang="zh-CN"/>
          </a:p>
        </p:txBody>
      </p:sp>
      <p:sp>
        <p:nvSpPr>
          <p:cNvPr id="18" name="左大括号 17"/>
          <p:cNvSpPr/>
          <p:nvPr/>
        </p:nvSpPr>
        <p:spPr>
          <a:xfrm>
            <a:off x="1372042" y="1695468"/>
            <a:ext cx="336837" cy="115488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矩形: 圆角 18"/>
          <p:cNvSpPr/>
          <p:nvPr/>
        </p:nvSpPr>
        <p:spPr>
          <a:xfrm>
            <a:off x="1789045" y="3510687"/>
            <a:ext cx="9335077" cy="26043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箭头: 下 19"/>
          <p:cNvSpPr/>
          <p:nvPr/>
        </p:nvSpPr>
        <p:spPr>
          <a:xfrm>
            <a:off x="4696781" y="3072030"/>
            <a:ext cx="1300449" cy="3578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Group 192"/>
          <p:cNvGrpSpPr/>
          <p:nvPr/>
        </p:nvGrpSpPr>
        <p:grpSpPr>
          <a:xfrm flipH="1">
            <a:off x="9851899" y="222974"/>
            <a:ext cx="2340100" cy="1019175"/>
            <a:chOff x="1305" y="1286"/>
            <a:chExt cx="3185" cy="642"/>
          </a:xfrm>
        </p:grpSpPr>
        <p:pic>
          <p:nvPicPr>
            <p:cNvPr id="22" name="Picture 16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21515908" flipH="1">
              <a:off x="1316" y="1298"/>
              <a:ext cx="3174" cy="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128"/>
            <p:cNvGrpSpPr/>
            <p:nvPr/>
          </p:nvGrpSpPr>
          <p:grpSpPr>
            <a:xfrm>
              <a:off x="1305" y="1286"/>
              <a:ext cx="3039" cy="396"/>
              <a:chOff x="1406" y="913"/>
              <a:chExt cx="2773" cy="652"/>
            </a:xfrm>
          </p:grpSpPr>
          <p:grpSp>
            <p:nvGrpSpPr>
              <p:cNvPr id="24" name="Group 125"/>
              <p:cNvGrpSpPr/>
              <p:nvPr/>
            </p:nvGrpSpPr>
            <p:grpSpPr>
              <a:xfrm>
                <a:off x="1406" y="913"/>
                <a:ext cx="2773" cy="650"/>
                <a:chOff x="1406" y="915"/>
                <a:chExt cx="2773" cy="650"/>
              </a:xfrm>
            </p:grpSpPr>
            <p:sp>
              <p:nvSpPr>
                <p:cNvPr id="28" name="Freeform 126"/>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bg1"/>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29" name="Rectangle 127"/>
                <p:cNvSpPr>
                  <a:spLocks noChangeArrowheads="1"/>
                </p:cNvSpPr>
                <p:nvPr/>
              </p:nvSpPr>
              <p:spPr bwMode="auto">
                <a:xfrm>
                  <a:off x="1406" y="916"/>
                  <a:ext cx="2427" cy="648"/>
                </a:xfrm>
                <a:prstGeom prst="rect">
                  <a:avLst/>
                </a:prstGeom>
                <a:solidFill>
                  <a:schemeClr val="bg1"/>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nvGrpSpPr>
              <p:cNvPr id="25" name="Group 124"/>
              <p:cNvGrpSpPr/>
              <p:nvPr/>
            </p:nvGrpSpPr>
            <p:grpSpPr>
              <a:xfrm>
                <a:off x="1406" y="915"/>
                <a:ext cx="2773" cy="650"/>
                <a:chOff x="1406" y="915"/>
                <a:chExt cx="2773" cy="650"/>
              </a:xfrm>
            </p:grpSpPr>
            <p:sp>
              <p:nvSpPr>
                <p:cNvPr id="26" name="Freeform 121"/>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accent1">
                    <a:alpha val="79999"/>
                  </a:schemeClr>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27" name="Rectangle 122"/>
                <p:cNvSpPr>
                  <a:spLocks noChangeArrowheads="1"/>
                </p:cNvSpPr>
                <p:nvPr/>
              </p:nvSpPr>
              <p:spPr bwMode="auto">
                <a:xfrm>
                  <a:off x="1406" y="916"/>
                  <a:ext cx="2427" cy="648"/>
                </a:xfrm>
                <a:prstGeom prst="rect">
                  <a:avLst/>
                </a:prstGeom>
                <a:gradFill rotWithShape="1">
                  <a:gsLst>
                    <a:gs pos="0">
                      <a:schemeClr val="accent1">
                        <a:alpha val="60001"/>
                      </a:schemeClr>
                    </a:gs>
                    <a:gs pos="100000">
                      <a:schemeClr val="accent1">
                        <a:alpha val="79999"/>
                      </a:schemeClr>
                    </a:gs>
                  </a:gsLst>
                  <a:lin ang="0" scaled="1"/>
                </a:gra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grpSp>
      <p:sp>
        <p:nvSpPr>
          <p:cNvPr id="30" name="文本框 29"/>
          <p:cNvSpPr txBox="1"/>
          <p:nvPr/>
        </p:nvSpPr>
        <p:spPr>
          <a:xfrm>
            <a:off x="10516369" y="274725"/>
            <a:ext cx="1620957" cy="523220"/>
          </a:xfrm>
          <a:prstGeom prst="rect">
            <a:avLst/>
          </a:prstGeom>
          <a:noFill/>
        </p:spPr>
        <p:txBody>
          <a:bodyPr wrap="none" rtlCol="0">
            <a:spAutoFit/>
          </a:bodyPr>
          <a:lstStyle/>
          <a:p>
            <a:r>
              <a:rPr lang="zh-CN" altLang="en-US" sz="2800" b="1">
                <a:solidFill>
                  <a:schemeClr val="bg1"/>
                </a:solidFill>
                <a:latin typeface="华文隶书" panose="02010800040101010101" pitchFamily="2" charset="-122"/>
                <a:ea typeface="华文隶书" panose="02010800040101010101" pitchFamily="2" charset="-122"/>
              </a:rPr>
              <a:t>基础梳理</a:t>
            </a:r>
            <a:endParaRPr lang="zh-CN" altLang="en-US" sz="2800" b="1">
              <a:solidFill>
                <a:schemeClr val="bg1"/>
              </a:solidFill>
              <a:latin typeface="华文隶书" panose="02010800040101010101" pitchFamily="2" charset="-122"/>
              <a:ea typeface="华文隶书" panose="020108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up)">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ircle(in)">
                                      <p:cBhvr>
                                        <p:cTn id="31" dur="2000"/>
                                        <p:tgtEl>
                                          <p:spTgt spid="12"/>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circle(in)">
                                      <p:cBhvr>
                                        <p:cTn id="34" dur="20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arn(inVertical)">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2" grpId="0"/>
      <p:bldP spid="13" grpId="0"/>
      <p:bldP spid="15" grpId="0"/>
      <p:bldP spid="17" grpId="0"/>
      <p:bldP spid="18" grpId="0"/>
      <p:bldP spid="19" grpId="0"/>
      <p:bldP spid="20" grpId="0"/>
    </p:bldLst>
  </p:timing>
</p:sld>
</file>

<file path=ppt/slides/slide15.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p:cNvPicPr>
            <a:picLocks noChangeAspect="1"/>
          </p:cNvPicPr>
          <p:nvPr/>
        </p:nvPicPr>
        <p:blipFill>
          <a:blip r:embed="rId1"/>
          <a:stretch>
            <a:fillRect/>
          </a:stretch>
        </p:blipFill>
        <p:spPr>
          <a:xfrm>
            <a:off x="0" y="0"/>
            <a:ext cx="12204083" cy="6858000"/>
          </a:xfrm>
          <a:prstGeom prst="rect">
            <a:avLst/>
          </a:prstGeom>
        </p:spPr>
      </p:pic>
      <p:sp>
        <p:nvSpPr>
          <p:cNvPr id="33" name="圆角矩形 86"/>
          <p:cNvSpPr/>
          <p:nvPr/>
        </p:nvSpPr>
        <p:spPr bwMode="auto">
          <a:xfrm>
            <a:off x="6574659" y="4683162"/>
            <a:ext cx="5167040" cy="2003571"/>
          </a:xfrm>
          <a:prstGeom prst="roundRect">
            <a:avLst>
              <a:gd name="adj" fmla="val 7848"/>
            </a:avLst>
          </a:prstGeom>
          <a:gradFill flip="none" rotWithShape="1">
            <a:gsLst>
              <a:gs pos="30000">
                <a:schemeClr val="bg1"/>
              </a:gs>
              <a:gs pos="100000">
                <a:schemeClr val="bg1">
                  <a:lumMod val="75000"/>
                </a:schemeClr>
              </a:gs>
            </a:gsLst>
            <a:lin ang="2700000" scaled="1"/>
          </a:gradFill>
          <a:ln w="38100">
            <a:gradFill>
              <a:gsLst>
                <a:gs pos="0">
                  <a:srgbClr val="00B0F0"/>
                </a:gs>
                <a:gs pos="100000">
                  <a:srgbClr val="002060"/>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ct val="0"/>
              </a:spcBef>
              <a:spcAft>
                <a:spcPct val="0"/>
              </a:spcAft>
              <a:buClr>
                <a:srgbClr val="FF0000"/>
              </a:buClr>
              <a:buSzPct val="70000"/>
              <a:buFont typeface="Wingdings" panose="05000000000000000000" pitchFamily="2" charset="2"/>
              <a:buChar char="n"/>
              <a:tabLst>
                <a:tab pos="136525" algn="l"/>
              </a:tabLst>
              <a:defRPr/>
            </a:pPr>
            <a:endParaRPr lang="zh-CN" altLang="en-US" sz="1400">
              <a:solidFill>
                <a:schemeClr val="tx1"/>
              </a:solidFill>
              <a:latin typeface="微软雅黑" panose="020B0503020204020204" pitchFamily="34" charset="-122"/>
              <a:ea typeface="微软雅黑" panose="020B0503020204020204" pitchFamily="34" charset="-122"/>
            </a:endParaRPr>
          </a:p>
        </p:txBody>
      </p:sp>
      <p:grpSp>
        <p:nvGrpSpPr>
          <p:cNvPr id="2" name="Group 192"/>
          <p:cNvGrpSpPr/>
          <p:nvPr/>
        </p:nvGrpSpPr>
        <p:grpSpPr>
          <a:xfrm flipH="1">
            <a:off x="9851899" y="222974"/>
            <a:ext cx="2340100" cy="1019175"/>
            <a:chOff x="1305" y="1286"/>
            <a:chExt cx="3185" cy="642"/>
          </a:xfrm>
        </p:grpSpPr>
        <p:pic>
          <p:nvPicPr>
            <p:cNvPr id="3" name="Picture 16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21515908" flipH="1">
              <a:off x="1316" y="1298"/>
              <a:ext cx="3174" cy="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128"/>
            <p:cNvGrpSpPr/>
            <p:nvPr/>
          </p:nvGrpSpPr>
          <p:grpSpPr>
            <a:xfrm>
              <a:off x="1305" y="1286"/>
              <a:ext cx="3039" cy="396"/>
              <a:chOff x="1406" y="913"/>
              <a:chExt cx="2773" cy="652"/>
            </a:xfrm>
          </p:grpSpPr>
          <p:grpSp>
            <p:nvGrpSpPr>
              <p:cNvPr id="5" name="Group 125"/>
              <p:cNvGrpSpPr/>
              <p:nvPr/>
            </p:nvGrpSpPr>
            <p:grpSpPr>
              <a:xfrm>
                <a:off x="1406" y="913"/>
                <a:ext cx="2773" cy="650"/>
                <a:chOff x="1406" y="915"/>
                <a:chExt cx="2773" cy="650"/>
              </a:xfrm>
            </p:grpSpPr>
            <p:sp>
              <p:nvSpPr>
                <p:cNvPr id="9" name="Freeform 126"/>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bg1"/>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10" name="Rectangle 127"/>
                <p:cNvSpPr>
                  <a:spLocks noChangeArrowheads="1"/>
                </p:cNvSpPr>
                <p:nvPr/>
              </p:nvSpPr>
              <p:spPr bwMode="auto">
                <a:xfrm>
                  <a:off x="1406" y="916"/>
                  <a:ext cx="2427" cy="648"/>
                </a:xfrm>
                <a:prstGeom prst="rect">
                  <a:avLst/>
                </a:prstGeom>
                <a:solidFill>
                  <a:schemeClr val="bg1"/>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nvGrpSpPr>
              <p:cNvPr id="6" name="Group 124"/>
              <p:cNvGrpSpPr/>
              <p:nvPr/>
            </p:nvGrpSpPr>
            <p:grpSpPr>
              <a:xfrm>
                <a:off x="1406" y="915"/>
                <a:ext cx="2773" cy="650"/>
                <a:chOff x="1406" y="915"/>
                <a:chExt cx="2773" cy="650"/>
              </a:xfrm>
            </p:grpSpPr>
            <p:sp>
              <p:nvSpPr>
                <p:cNvPr id="7" name="Freeform 121"/>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accent1">
                    <a:alpha val="79999"/>
                  </a:schemeClr>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8" name="Rectangle 122"/>
                <p:cNvSpPr>
                  <a:spLocks noChangeArrowheads="1"/>
                </p:cNvSpPr>
                <p:nvPr/>
              </p:nvSpPr>
              <p:spPr bwMode="auto">
                <a:xfrm>
                  <a:off x="1406" y="916"/>
                  <a:ext cx="2427" cy="648"/>
                </a:xfrm>
                <a:prstGeom prst="rect">
                  <a:avLst/>
                </a:prstGeom>
                <a:gradFill rotWithShape="1">
                  <a:gsLst>
                    <a:gs pos="0">
                      <a:schemeClr val="accent1">
                        <a:alpha val="60001"/>
                      </a:schemeClr>
                    </a:gs>
                    <a:gs pos="100000">
                      <a:schemeClr val="accent1">
                        <a:alpha val="79999"/>
                      </a:schemeClr>
                    </a:gs>
                  </a:gsLst>
                  <a:lin ang="0" scaled="1"/>
                </a:gra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grpSp>
      <p:sp>
        <p:nvSpPr>
          <p:cNvPr id="11" name="文本框 10"/>
          <p:cNvSpPr txBox="1"/>
          <p:nvPr/>
        </p:nvSpPr>
        <p:spPr>
          <a:xfrm>
            <a:off x="10516369" y="274725"/>
            <a:ext cx="1620957" cy="523220"/>
          </a:xfrm>
          <a:prstGeom prst="rect">
            <a:avLst/>
          </a:prstGeom>
          <a:noFill/>
        </p:spPr>
        <p:txBody>
          <a:bodyPr wrap="none" rtlCol="0">
            <a:spAutoFit/>
          </a:bodyPr>
          <a:lstStyle/>
          <a:p>
            <a:r>
              <a:rPr lang="zh-CN" altLang="en-US" sz="2800" b="1">
                <a:solidFill>
                  <a:schemeClr val="bg1"/>
                </a:solidFill>
                <a:latin typeface="华文隶书" panose="02010800040101010101" pitchFamily="2" charset="-122"/>
                <a:ea typeface="华文隶书" panose="02010800040101010101" pitchFamily="2" charset="-122"/>
              </a:rPr>
              <a:t>基础梳理</a:t>
            </a:r>
            <a:endParaRPr lang="zh-CN" altLang="en-US" sz="2800" b="1">
              <a:solidFill>
                <a:schemeClr val="bg1"/>
              </a:solidFill>
              <a:latin typeface="华文隶书" panose="02010800040101010101" pitchFamily="2" charset="-122"/>
              <a:ea typeface="华文隶书" panose="02010800040101010101" pitchFamily="2" charset="-122"/>
            </a:endParaRPr>
          </a:p>
        </p:txBody>
      </p:sp>
      <p:sp>
        <p:nvSpPr>
          <p:cNvPr id="12" name="文本框 11"/>
          <p:cNvSpPr txBox="1"/>
          <p:nvPr/>
        </p:nvSpPr>
        <p:spPr>
          <a:xfrm>
            <a:off x="396256" y="394667"/>
            <a:ext cx="6990382" cy="523220"/>
          </a:xfrm>
          <a:prstGeom prst="rect">
            <a:avLst/>
          </a:prstGeom>
          <a:noFill/>
        </p:spPr>
        <p:txBody>
          <a:bodyPr wrap="square">
            <a:spAutoFit/>
          </a:bodyPr>
          <a:lstStyle>
            <a:defPPr>
              <a:defRPr lang="zh-CN"/>
            </a:defPPr>
            <a:lvl1pPr>
              <a:defRPr sz="2800" b="1" spc="40">
                <a:effectLst/>
                <a:latin typeface="黑体" panose="02010609060101010101" pitchFamily="49" charset="-122"/>
                <a:ea typeface="黑体" panose="02010609060101010101" pitchFamily="49" charset="-122"/>
                <a:cs typeface="Arial" panose="020B0604020202020204" pitchFamily="34" charset="0"/>
              </a:defRPr>
            </a:lvl1pPr>
          </a:lstStyle>
          <a:p>
            <a:r>
              <a:rPr lang="zh-CN" altLang="en-US"/>
              <a:t>四、社会主义基本制度的建立（过渡时期）</a:t>
            </a:r>
            <a:endParaRPr lang="zh-CN" altLang="en-US"/>
          </a:p>
        </p:txBody>
      </p:sp>
      <p:sp>
        <p:nvSpPr>
          <p:cNvPr id="13" name="文本框 12"/>
          <p:cNvSpPr txBox="1"/>
          <p:nvPr/>
        </p:nvSpPr>
        <p:spPr>
          <a:xfrm>
            <a:off x="1040441" y="2508565"/>
            <a:ext cx="2391508" cy="461665"/>
          </a:xfrm>
          <a:prstGeom prst="rect">
            <a:avLst/>
          </a:prstGeom>
          <a:noFill/>
        </p:spPr>
        <p:txBody>
          <a:bodyPr wrap="square" rtlCol="0">
            <a:spAutoFit/>
          </a:bodyPr>
          <a:lstStyle/>
          <a:p>
            <a:r>
              <a:rPr lang="en-US" altLang="zh-CN" sz="2400" b="1"/>
              <a:t>2</a:t>
            </a:r>
            <a:r>
              <a:rPr lang="zh-CN" altLang="en-US" sz="2400" b="1"/>
              <a:t>、过渡总路线：</a:t>
            </a:r>
            <a:endParaRPr lang="zh-CN" altLang="en-US" sz="2400" b="1"/>
          </a:p>
        </p:txBody>
      </p:sp>
      <p:sp>
        <p:nvSpPr>
          <p:cNvPr id="14" name="文本框 13"/>
          <p:cNvSpPr txBox="1"/>
          <p:nvPr/>
        </p:nvSpPr>
        <p:spPr>
          <a:xfrm>
            <a:off x="3252309" y="2508565"/>
            <a:ext cx="2170787" cy="461665"/>
          </a:xfrm>
          <a:prstGeom prst="rect">
            <a:avLst/>
          </a:prstGeom>
          <a:noFill/>
        </p:spPr>
        <p:txBody>
          <a:bodyPr wrap="none" rtlCol="0">
            <a:spAutoFit/>
          </a:bodyPr>
          <a:lstStyle/>
          <a:p>
            <a:r>
              <a:rPr lang="en-US" altLang="zh-CN" sz="2400" b="1">
                <a:solidFill>
                  <a:srgbClr val="FF0000"/>
                </a:solidFill>
                <a:latin typeface="微软雅黑" panose="020B0503020204020204" pitchFamily="34" charset="-122"/>
                <a:ea typeface="微软雅黑" panose="020B0503020204020204" pitchFamily="34" charset="-122"/>
              </a:rPr>
              <a:t>—— </a:t>
            </a:r>
            <a:r>
              <a:rPr lang="zh-CN" altLang="en-US" sz="2400" b="1">
                <a:solidFill>
                  <a:srgbClr val="FF0000"/>
                </a:solidFill>
                <a:latin typeface="微软雅黑" panose="020B0503020204020204" pitchFamily="34" charset="-122"/>
                <a:ea typeface="微软雅黑" panose="020B0503020204020204" pitchFamily="34" charset="-122"/>
              </a:rPr>
              <a:t>一化三改</a:t>
            </a:r>
            <a:endParaRPr lang="zh-CN" altLang="en-US" sz="2400" b="1">
              <a:solidFill>
                <a:srgbClr val="FF0000"/>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1040441" y="3026503"/>
            <a:ext cx="2391508" cy="461665"/>
          </a:xfrm>
          <a:prstGeom prst="rect">
            <a:avLst/>
          </a:prstGeom>
          <a:noFill/>
        </p:spPr>
        <p:txBody>
          <a:bodyPr wrap="square" rtlCol="0">
            <a:spAutoFit/>
          </a:bodyPr>
          <a:lstStyle/>
          <a:p>
            <a:r>
              <a:rPr lang="en-US" altLang="zh-CN" sz="2400" b="1"/>
              <a:t>3</a:t>
            </a:r>
            <a:r>
              <a:rPr lang="zh-CN" altLang="en-US" sz="2400" b="1"/>
              <a:t>、一五计划</a:t>
            </a:r>
            <a:endParaRPr lang="zh-CN" altLang="en-US" sz="2400" b="1"/>
          </a:p>
        </p:txBody>
      </p:sp>
      <p:sp>
        <p:nvSpPr>
          <p:cNvPr id="16" name="文本框 15"/>
          <p:cNvSpPr txBox="1"/>
          <p:nvPr/>
        </p:nvSpPr>
        <p:spPr>
          <a:xfrm>
            <a:off x="578519" y="1055988"/>
            <a:ext cx="2391508" cy="461665"/>
          </a:xfrm>
          <a:prstGeom prst="rect">
            <a:avLst/>
          </a:prstGeom>
          <a:noFill/>
        </p:spPr>
        <p:txBody>
          <a:bodyPr wrap="square" rtlCol="0">
            <a:spAutoFit/>
          </a:bodyPr>
          <a:lstStyle/>
          <a:p>
            <a:r>
              <a:rPr lang="zh-CN" altLang="en-US" sz="2400" b="1"/>
              <a:t>（一）经济</a:t>
            </a:r>
            <a:endParaRPr lang="zh-CN" altLang="en-US" sz="2400" b="1"/>
          </a:p>
        </p:txBody>
      </p:sp>
      <p:sp>
        <p:nvSpPr>
          <p:cNvPr id="17" name="文本框 16"/>
          <p:cNvSpPr txBox="1"/>
          <p:nvPr/>
        </p:nvSpPr>
        <p:spPr>
          <a:xfrm>
            <a:off x="1195694" y="3653054"/>
            <a:ext cx="2391508" cy="461665"/>
          </a:xfrm>
          <a:prstGeom prst="rect">
            <a:avLst/>
          </a:prstGeom>
          <a:noFill/>
        </p:spPr>
        <p:txBody>
          <a:bodyPr wrap="square" rtlCol="0">
            <a:spAutoFit/>
          </a:bodyPr>
          <a:lstStyle/>
          <a:p>
            <a:r>
              <a:rPr lang="zh-CN" altLang="en-US" sz="2400" b="1"/>
              <a:t>（</a:t>
            </a:r>
            <a:r>
              <a:rPr lang="en-US" altLang="zh-CN" sz="2400" b="1"/>
              <a:t>1</a:t>
            </a:r>
            <a:r>
              <a:rPr lang="zh-CN" altLang="en-US" sz="2400" b="1"/>
              <a:t>）特点：</a:t>
            </a:r>
            <a:endParaRPr lang="zh-CN" altLang="en-US" sz="2400" b="1"/>
          </a:p>
        </p:txBody>
      </p:sp>
      <p:sp>
        <p:nvSpPr>
          <p:cNvPr id="18" name="文本框 17"/>
          <p:cNvSpPr txBox="1"/>
          <p:nvPr/>
        </p:nvSpPr>
        <p:spPr>
          <a:xfrm>
            <a:off x="2973733" y="3426482"/>
            <a:ext cx="1337163" cy="461665"/>
          </a:xfrm>
          <a:prstGeom prst="rect">
            <a:avLst/>
          </a:prstGeom>
          <a:noFill/>
        </p:spPr>
        <p:txBody>
          <a:bodyPr wrap="square" rtlCol="0">
            <a:spAutoFit/>
          </a:bodyPr>
          <a:lstStyle/>
          <a:p>
            <a:r>
              <a:rPr lang="zh-CN" altLang="en-US" sz="2400" b="1"/>
              <a:t>领域：</a:t>
            </a:r>
            <a:endParaRPr lang="zh-CN" altLang="en-US" sz="2400" b="1"/>
          </a:p>
        </p:txBody>
      </p:sp>
      <p:sp>
        <p:nvSpPr>
          <p:cNvPr id="19" name="文本框 18"/>
          <p:cNvSpPr txBox="1"/>
          <p:nvPr/>
        </p:nvSpPr>
        <p:spPr>
          <a:xfrm>
            <a:off x="3756898" y="3383620"/>
            <a:ext cx="2339102" cy="461665"/>
          </a:xfrm>
          <a:prstGeom prst="rect">
            <a:avLst/>
          </a:prstGeom>
          <a:noFill/>
        </p:spPr>
        <p:txBody>
          <a:bodyPr wrap="none" rtlCol="0">
            <a:spAutoFit/>
          </a:bodyPr>
          <a:lstStyle/>
          <a:p>
            <a:r>
              <a:rPr lang="zh-CN" altLang="en-US" sz="2400" b="1">
                <a:solidFill>
                  <a:srgbClr val="FF0000"/>
                </a:solidFill>
                <a:latin typeface="楷体" panose="02010609060101010101" pitchFamily="49" charset="-122"/>
                <a:ea typeface="楷体" panose="02010609060101010101" pitchFamily="49" charset="-122"/>
              </a:rPr>
              <a:t>优先发展重工业</a:t>
            </a:r>
            <a:endParaRPr lang="zh-CN" altLang="en-US" sz="2400" b="1">
              <a:solidFill>
                <a:srgbClr val="FF0000"/>
              </a:solidFill>
              <a:latin typeface="楷体" panose="02010609060101010101" pitchFamily="49" charset="-122"/>
              <a:ea typeface="楷体" panose="02010609060101010101" pitchFamily="49" charset="-122"/>
            </a:endParaRPr>
          </a:p>
        </p:txBody>
      </p:sp>
      <p:sp>
        <p:nvSpPr>
          <p:cNvPr id="20" name="文本框 19"/>
          <p:cNvSpPr txBox="1"/>
          <p:nvPr/>
        </p:nvSpPr>
        <p:spPr>
          <a:xfrm>
            <a:off x="2973733" y="3938934"/>
            <a:ext cx="1337163" cy="461665"/>
          </a:xfrm>
          <a:prstGeom prst="rect">
            <a:avLst/>
          </a:prstGeom>
          <a:noFill/>
        </p:spPr>
        <p:txBody>
          <a:bodyPr wrap="square" rtlCol="0">
            <a:spAutoFit/>
          </a:bodyPr>
          <a:lstStyle/>
          <a:p>
            <a:r>
              <a:rPr lang="zh-CN" altLang="en-US" sz="2400" b="1"/>
              <a:t>分布：</a:t>
            </a:r>
            <a:endParaRPr lang="zh-CN" altLang="en-US" sz="2400" b="1"/>
          </a:p>
        </p:txBody>
      </p:sp>
      <p:sp>
        <p:nvSpPr>
          <p:cNvPr id="21" name="文本框 20"/>
          <p:cNvSpPr txBox="1"/>
          <p:nvPr/>
        </p:nvSpPr>
        <p:spPr>
          <a:xfrm>
            <a:off x="3771466" y="3931232"/>
            <a:ext cx="2031325" cy="461665"/>
          </a:xfrm>
          <a:prstGeom prst="rect">
            <a:avLst/>
          </a:prstGeom>
          <a:noFill/>
        </p:spPr>
        <p:txBody>
          <a:bodyPr wrap="none" rtlCol="0">
            <a:spAutoFit/>
          </a:bodyPr>
          <a:lstStyle/>
          <a:p>
            <a:r>
              <a:rPr lang="zh-CN" altLang="en-US" sz="2400" b="1">
                <a:solidFill>
                  <a:srgbClr val="FF0000"/>
                </a:solidFill>
                <a:latin typeface="楷体" panose="02010609060101010101" pitchFamily="49" charset="-122"/>
                <a:ea typeface="楷体" panose="02010609060101010101" pitchFamily="49" charset="-122"/>
              </a:rPr>
              <a:t>东北、中西部</a:t>
            </a:r>
            <a:endParaRPr lang="zh-CN" altLang="en-US" sz="2400" b="1">
              <a:solidFill>
                <a:srgbClr val="FF0000"/>
              </a:solidFill>
              <a:latin typeface="楷体" panose="02010609060101010101" pitchFamily="49" charset="-122"/>
              <a:ea typeface="楷体" panose="02010609060101010101" pitchFamily="49" charset="-122"/>
            </a:endParaRPr>
          </a:p>
        </p:txBody>
      </p:sp>
      <p:sp>
        <p:nvSpPr>
          <p:cNvPr id="22" name="文本框 21"/>
          <p:cNvSpPr txBox="1"/>
          <p:nvPr/>
        </p:nvSpPr>
        <p:spPr>
          <a:xfrm>
            <a:off x="5873098" y="3378135"/>
            <a:ext cx="3262432" cy="461665"/>
          </a:xfrm>
          <a:prstGeom prst="rect">
            <a:avLst/>
          </a:prstGeom>
          <a:noFill/>
        </p:spPr>
        <p:txBody>
          <a:bodyPr wrap="none" rtlCol="0">
            <a:spAutoFit/>
          </a:bodyPr>
          <a:lstStyle/>
          <a:p>
            <a:r>
              <a:rPr lang="zh-CN" altLang="en-US" sz="2400" b="1">
                <a:solidFill>
                  <a:srgbClr val="0000CC"/>
                </a:solidFill>
              </a:rPr>
              <a:t>（落后；战备；生产）</a:t>
            </a:r>
            <a:endParaRPr lang="zh-CN" altLang="en-US" sz="2400" b="1">
              <a:solidFill>
                <a:srgbClr val="0000CC"/>
              </a:solidFill>
            </a:endParaRPr>
          </a:p>
        </p:txBody>
      </p:sp>
      <p:sp>
        <p:nvSpPr>
          <p:cNvPr id="23" name="文本框 22"/>
          <p:cNvSpPr txBox="1"/>
          <p:nvPr/>
        </p:nvSpPr>
        <p:spPr>
          <a:xfrm>
            <a:off x="5547218" y="3947468"/>
            <a:ext cx="2339102" cy="461665"/>
          </a:xfrm>
          <a:prstGeom prst="rect">
            <a:avLst/>
          </a:prstGeom>
          <a:noFill/>
        </p:spPr>
        <p:txBody>
          <a:bodyPr wrap="none" rtlCol="0">
            <a:spAutoFit/>
          </a:bodyPr>
          <a:lstStyle/>
          <a:p>
            <a:r>
              <a:rPr lang="zh-CN" altLang="en-US" sz="2400" b="1">
                <a:solidFill>
                  <a:srgbClr val="0000CC"/>
                </a:solidFill>
              </a:rPr>
              <a:t>（苏联，战备）</a:t>
            </a:r>
            <a:endParaRPr lang="zh-CN" altLang="en-US" sz="2400" b="1">
              <a:solidFill>
                <a:srgbClr val="0000CC"/>
              </a:solidFill>
            </a:endParaRPr>
          </a:p>
        </p:txBody>
      </p:sp>
      <p:sp>
        <p:nvSpPr>
          <p:cNvPr id="24" name="文本框 23"/>
          <p:cNvSpPr txBox="1"/>
          <p:nvPr/>
        </p:nvSpPr>
        <p:spPr>
          <a:xfrm>
            <a:off x="1195694" y="4759028"/>
            <a:ext cx="2391508" cy="461665"/>
          </a:xfrm>
          <a:prstGeom prst="rect">
            <a:avLst/>
          </a:prstGeom>
          <a:noFill/>
        </p:spPr>
        <p:txBody>
          <a:bodyPr wrap="square" rtlCol="0">
            <a:spAutoFit/>
          </a:bodyPr>
          <a:lstStyle/>
          <a:p>
            <a:r>
              <a:rPr lang="zh-CN" altLang="en-US" sz="2400" b="1"/>
              <a:t>（</a:t>
            </a:r>
            <a:r>
              <a:rPr lang="en-US" altLang="zh-CN" sz="2400" b="1"/>
              <a:t>2</a:t>
            </a:r>
            <a:r>
              <a:rPr lang="zh-CN" altLang="en-US" sz="2400" b="1"/>
              <a:t>）意义：</a:t>
            </a:r>
            <a:endParaRPr lang="zh-CN" altLang="en-US" sz="2400" b="1"/>
          </a:p>
        </p:txBody>
      </p:sp>
      <p:sp>
        <p:nvSpPr>
          <p:cNvPr id="25" name="文本框 24"/>
          <p:cNvSpPr txBox="1"/>
          <p:nvPr/>
        </p:nvSpPr>
        <p:spPr>
          <a:xfrm>
            <a:off x="2973733" y="4463237"/>
            <a:ext cx="3570208" cy="1354217"/>
          </a:xfrm>
          <a:prstGeom prst="rect">
            <a:avLst/>
          </a:prstGeom>
          <a:noFill/>
        </p:spPr>
        <p:txBody>
          <a:bodyPr wrap="none" rtlCol="0">
            <a:spAutoFit/>
          </a:bodyPr>
          <a:lstStyle/>
          <a:p>
            <a:pPr>
              <a:spcAft>
                <a:spcPts val="600"/>
              </a:spcAft>
            </a:pPr>
            <a:r>
              <a:rPr lang="zh-CN" altLang="en-US" sz="2400" b="1">
                <a:solidFill>
                  <a:srgbClr val="FF0000"/>
                </a:solidFill>
                <a:latin typeface="楷体" panose="02010609060101010101" pitchFamily="49" charset="-122"/>
                <a:ea typeface="楷体" panose="02010609060101010101" pitchFamily="49" charset="-122"/>
              </a:rPr>
              <a:t>开始改变工业落后面貌；</a:t>
            </a:r>
            <a:endParaRPr lang="en-US" altLang="zh-CN" sz="2400" b="1">
              <a:solidFill>
                <a:srgbClr val="FF0000"/>
              </a:solidFill>
              <a:latin typeface="楷体" panose="02010609060101010101" pitchFamily="49" charset="-122"/>
              <a:ea typeface="楷体" panose="02010609060101010101" pitchFamily="49" charset="-122"/>
            </a:endParaRPr>
          </a:p>
          <a:p>
            <a:pPr>
              <a:spcAft>
                <a:spcPts val="600"/>
              </a:spcAft>
            </a:pPr>
            <a:r>
              <a:rPr lang="zh-CN" altLang="en-US" sz="2400" b="1">
                <a:solidFill>
                  <a:srgbClr val="FF0000"/>
                </a:solidFill>
                <a:latin typeface="楷体" panose="02010609060101010101" pitchFamily="49" charset="-122"/>
                <a:ea typeface="楷体" panose="02010609060101010101" pitchFamily="49" charset="-122"/>
              </a:rPr>
              <a:t>人民生活水平提高</a:t>
            </a:r>
            <a:endParaRPr lang="en-US" altLang="zh-CN" sz="2400" b="1">
              <a:solidFill>
                <a:srgbClr val="FF0000"/>
              </a:solidFill>
              <a:latin typeface="楷体" panose="02010609060101010101" pitchFamily="49" charset="-122"/>
              <a:ea typeface="楷体" panose="02010609060101010101" pitchFamily="49" charset="-122"/>
            </a:endParaRPr>
          </a:p>
          <a:p>
            <a:pPr>
              <a:spcAft>
                <a:spcPts val="600"/>
              </a:spcAft>
            </a:pPr>
            <a:r>
              <a:rPr lang="zh-CN" altLang="en-US" sz="2400" b="1">
                <a:solidFill>
                  <a:srgbClr val="FF0000"/>
                </a:solidFill>
                <a:latin typeface="楷体" panose="02010609060101010101" pitchFamily="49" charset="-122"/>
                <a:ea typeface="楷体" panose="02010609060101010101" pitchFamily="49" charset="-122"/>
              </a:rPr>
              <a:t>建立计划经济体制</a:t>
            </a:r>
            <a:endParaRPr lang="zh-CN" altLang="en-US" sz="2400" b="1">
              <a:solidFill>
                <a:srgbClr val="FF0000"/>
              </a:solidFill>
              <a:latin typeface="楷体" panose="02010609060101010101" pitchFamily="49" charset="-122"/>
              <a:ea typeface="楷体" panose="02010609060101010101" pitchFamily="49" charset="-122"/>
            </a:endParaRPr>
          </a:p>
        </p:txBody>
      </p:sp>
      <p:sp>
        <p:nvSpPr>
          <p:cNvPr id="26" name="左大括号 25"/>
          <p:cNvSpPr/>
          <p:nvPr/>
        </p:nvSpPr>
        <p:spPr>
          <a:xfrm>
            <a:off x="2735335" y="3613089"/>
            <a:ext cx="415362" cy="518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左大括号 26"/>
          <p:cNvSpPr/>
          <p:nvPr/>
        </p:nvSpPr>
        <p:spPr>
          <a:xfrm>
            <a:off x="2834517" y="4641710"/>
            <a:ext cx="185116" cy="99727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8" name="文本框 27"/>
          <p:cNvSpPr txBox="1"/>
          <p:nvPr/>
        </p:nvSpPr>
        <p:spPr>
          <a:xfrm>
            <a:off x="1040441" y="1605815"/>
            <a:ext cx="2391508" cy="461665"/>
          </a:xfrm>
          <a:prstGeom prst="rect">
            <a:avLst/>
          </a:prstGeom>
          <a:noFill/>
        </p:spPr>
        <p:txBody>
          <a:bodyPr wrap="square" rtlCol="0">
            <a:spAutoFit/>
          </a:bodyPr>
          <a:lstStyle/>
          <a:p>
            <a:r>
              <a:rPr lang="en-US" altLang="zh-CN" sz="2400" b="1"/>
              <a:t>1</a:t>
            </a:r>
            <a:r>
              <a:rPr lang="zh-CN" altLang="en-US" sz="2400" b="1"/>
              <a:t>、背景：</a:t>
            </a:r>
            <a:endParaRPr lang="zh-CN" altLang="en-US" sz="2400" b="1"/>
          </a:p>
        </p:txBody>
      </p:sp>
      <p:sp>
        <p:nvSpPr>
          <p:cNvPr id="29" name="文本框 28"/>
          <p:cNvSpPr txBox="1"/>
          <p:nvPr/>
        </p:nvSpPr>
        <p:spPr>
          <a:xfrm>
            <a:off x="2427875" y="1573926"/>
            <a:ext cx="8931210" cy="830997"/>
          </a:xfrm>
          <a:prstGeom prst="rect">
            <a:avLst/>
          </a:prstGeom>
          <a:noFill/>
        </p:spPr>
        <p:txBody>
          <a:bodyPr wrap="square" rtlCol="0">
            <a:spAutoFit/>
          </a:bodyPr>
          <a:lstStyle/>
          <a:p>
            <a:r>
              <a:rPr lang="en-US" altLang="zh-CN" sz="2400" b="1">
                <a:latin typeface="楷体" panose="02010609060101010101" pitchFamily="49" charset="-122"/>
                <a:ea typeface="楷体" panose="02010609060101010101" pitchFamily="49" charset="-122"/>
              </a:rPr>
              <a:t>1952</a:t>
            </a:r>
            <a:r>
              <a:rPr lang="zh-CN" altLang="en-US" sz="2400" b="1">
                <a:latin typeface="楷体" panose="02010609060101010101" pitchFamily="49" charset="-122"/>
                <a:ea typeface="楷体" panose="02010609060101010101" pitchFamily="49" charset="-122"/>
              </a:rPr>
              <a:t>年底，国民经济恢复；中国工业落后，尤其是重工业；两极格局，美国对中国敌对；中苏友好，苏联的帮助。</a:t>
            </a:r>
            <a:endParaRPr lang="zh-CN" altLang="en-US" sz="2400" b="1">
              <a:latin typeface="楷体" panose="02010609060101010101" pitchFamily="49" charset="-122"/>
              <a:ea typeface="楷体" panose="02010609060101010101" pitchFamily="49" charset="-122"/>
            </a:endParaRPr>
          </a:p>
        </p:txBody>
      </p:sp>
      <p:sp>
        <p:nvSpPr>
          <p:cNvPr id="30" name="文本框 29"/>
          <p:cNvSpPr txBox="1"/>
          <p:nvPr/>
        </p:nvSpPr>
        <p:spPr>
          <a:xfrm>
            <a:off x="6574658" y="4705354"/>
            <a:ext cx="5136323" cy="1938992"/>
          </a:xfrm>
          <a:prstGeom prst="rect">
            <a:avLst/>
          </a:prstGeom>
          <a:noFill/>
          <a:ln>
            <a:noFill/>
          </a:ln>
        </p:spPr>
        <p:txBody>
          <a:bodyPr wrap="square" rtlCol="0">
            <a:spAutoFit/>
          </a:bodyPr>
          <a:lstStyle/>
          <a:p>
            <a:r>
              <a:rPr lang="zh-CN" altLang="en-US" sz="2400" b="1">
                <a:solidFill>
                  <a:srgbClr val="FF0000"/>
                </a:solidFill>
                <a:latin typeface="仿宋" panose="02010609060101010101" pitchFamily="49" charset="-122"/>
                <a:ea typeface="仿宋" panose="02010609060101010101" pitchFamily="49" charset="-122"/>
              </a:rPr>
              <a:t>借鉴苏联成功经验建立高度集中的计划经济体制，符合当时中国国情，有利于集中力量办大事，优先发展重工业，迅速改变落后局面。但其也有弊端，造成国民经济比例失调等。</a:t>
            </a:r>
            <a:endParaRPr lang="zh-CN" altLang="en-US" sz="2400" b="1">
              <a:solidFill>
                <a:srgbClr val="FF0000"/>
              </a:solidFill>
              <a:latin typeface="仿宋" panose="02010609060101010101" pitchFamily="49" charset="-122"/>
              <a:ea typeface="仿宋" panose="02010609060101010101" pitchFamily="49" charset="-122"/>
            </a:endParaRPr>
          </a:p>
        </p:txBody>
      </p:sp>
      <p:sp>
        <p:nvSpPr>
          <p:cNvPr id="31" name="标注: 右箭头 30"/>
          <p:cNvSpPr/>
          <p:nvPr/>
        </p:nvSpPr>
        <p:spPr>
          <a:xfrm>
            <a:off x="2943016" y="5345114"/>
            <a:ext cx="3563452" cy="461666"/>
          </a:xfrm>
          <a:prstGeom prst="rightArrowCallout">
            <a:avLst>
              <a:gd name="adj1" fmla="val 25000"/>
              <a:gd name="adj2" fmla="val 25000"/>
              <a:gd name="adj3" fmla="val 25000"/>
              <a:gd name="adj4" fmla="val 7969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84463" y="917954"/>
            <a:ext cx="6832845" cy="53987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heel(1)">
                                      <p:cBhvr>
                                        <p:cTn id="40" dur="20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xit" presetSubtype="32" fill="hold" nodeType="clickEffect">
                                  <p:stCondLst>
                                    <p:cond delay="0"/>
                                  </p:stCondLst>
                                  <p:childTnLst>
                                    <p:animEffect transition="out" filter="diamond(out)">
                                      <p:cBhvr>
                                        <p:cTn id="44" dur="2000"/>
                                        <p:tgtEl>
                                          <p:spTgt spid="36"/>
                                        </p:tgtEl>
                                      </p:cBhvr>
                                    </p:animEffect>
                                    <p:set>
                                      <p:cBhvr>
                                        <p:cTn id="45" dur="1" fill="hold">
                                          <p:stCondLst>
                                            <p:cond delay="1999"/>
                                          </p:stCondLst>
                                        </p:cTn>
                                        <p:tgtEl>
                                          <p:spTgt spid="36"/>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left)">
                                      <p:cBhvr>
                                        <p:cTn id="53" dur="500"/>
                                        <p:tgtEl>
                                          <p:spTgt spid="19"/>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left)">
                                      <p:cBhvr>
                                        <p:cTn id="56" dur="500"/>
                                        <p:tgtEl>
                                          <p:spTgt spid="20"/>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left)">
                                      <p:cBhvr>
                                        <p:cTn id="59" dur="500"/>
                                        <p:tgtEl>
                                          <p:spTgt spid="21"/>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500"/>
                                        <p:tgtEl>
                                          <p:spTgt spid="22"/>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left)">
                                      <p:cBhvr>
                                        <p:cTn id="65" dur="500"/>
                                        <p:tgtEl>
                                          <p:spTgt spid="23"/>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wipe(left)">
                                      <p:cBhvr>
                                        <p:cTn id="68" dur="500"/>
                                        <p:tgtEl>
                                          <p:spTgt spid="26"/>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barn(inVertical)">
                                      <p:cBhvr>
                                        <p:cTn id="73" dur="500"/>
                                        <p:tgtEl>
                                          <p:spTgt spid="24"/>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barn(inVertical)">
                                      <p:cBhvr>
                                        <p:cTn id="78" dur="500"/>
                                        <p:tgtEl>
                                          <p:spTgt spid="25"/>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barn(inVertical)">
                                      <p:cBhvr>
                                        <p:cTn id="81" dur="500"/>
                                        <p:tgtEl>
                                          <p:spTgt spid="27"/>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wipe(left)">
                                      <p:cBhvr>
                                        <p:cTn id="86" dur="500"/>
                                        <p:tgtEl>
                                          <p:spTgt spid="31"/>
                                        </p:tgtEl>
                                      </p:cBhvr>
                                    </p:animEffect>
                                  </p:childTnLst>
                                </p:cTn>
                              </p:par>
                            </p:childTnLst>
                          </p:cTn>
                        </p:par>
                      </p:childTnLst>
                    </p:cTn>
                  </p:par>
                  <p:par>
                    <p:cTn id="87" fill="hold">
                      <p:stCondLst>
                        <p:cond delay="indefinite"/>
                      </p:stCondLst>
                      <p:childTnLst>
                        <p:par>
                          <p:cTn id="88" fill="hold">
                            <p:stCondLst>
                              <p:cond delay="0"/>
                            </p:stCondLst>
                            <p:childTnLst>
                              <p:par>
                                <p:cTn id="89" presetID="6" presetClass="entr" presetSubtype="16" fill="hold" grpId="0" nodeType="click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circle(in)">
                                      <p:cBhvr>
                                        <p:cTn id="91" dur="2000"/>
                                        <p:tgtEl>
                                          <p:spTgt spid="33"/>
                                        </p:tgtEl>
                                      </p:cBhvr>
                                    </p:animEffect>
                                  </p:childTnLst>
                                </p:cTn>
                              </p:par>
                              <p:par>
                                <p:cTn id="92" presetID="6" presetClass="entr" presetSubtype="16" fill="hold" grpId="0" nodeType="with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circle(in)">
                                      <p:cBhvr>
                                        <p:cTn id="94"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Lst>
  </p:timing>
</p:sld>
</file>

<file path=ppt/slides/slide16.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1"/>
          <a:stretch>
            <a:fillRect/>
          </a:stretch>
        </p:blipFill>
        <p:spPr>
          <a:xfrm>
            <a:off x="0" y="0"/>
            <a:ext cx="12204083" cy="6858000"/>
          </a:xfrm>
          <a:prstGeom prst="rect">
            <a:avLst/>
          </a:prstGeom>
        </p:spPr>
      </p:pic>
      <p:sp>
        <p:nvSpPr>
          <p:cNvPr id="6" name="文本框 5"/>
          <p:cNvSpPr txBox="1"/>
          <p:nvPr/>
        </p:nvSpPr>
        <p:spPr>
          <a:xfrm>
            <a:off x="396256" y="394667"/>
            <a:ext cx="6990382" cy="523220"/>
          </a:xfrm>
          <a:prstGeom prst="rect">
            <a:avLst/>
          </a:prstGeom>
          <a:noFill/>
        </p:spPr>
        <p:txBody>
          <a:bodyPr wrap="square">
            <a:spAutoFit/>
          </a:bodyPr>
          <a:lstStyle>
            <a:defPPr>
              <a:defRPr lang="zh-CN"/>
            </a:defPPr>
            <a:lvl1pPr>
              <a:defRPr sz="2800" b="1" spc="40">
                <a:effectLst/>
                <a:latin typeface="黑体" panose="02010609060101010101" pitchFamily="49" charset="-122"/>
                <a:ea typeface="黑体" panose="02010609060101010101" pitchFamily="49" charset="-122"/>
                <a:cs typeface="Arial" panose="020B0604020202020204" pitchFamily="34" charset="0"/>
              </a:defRPr>
            </a:lvl1pPr>
          </a:lstStyle>
          <a:p>
            <a:r>
              <a:rPr lang="zh-CN" altLang="en-US"/>
              <a:t>四、社会主义基本制度的建立（过渡时期）</a:t>
            </a:r>
            <a:endParaRPr lang="zh-CN" altLang="en-US"/>
          </a:p>
        </p:txBody>
      </p:sp>
      <p:sp>
        <p:nvSpPr>
          <p:cNvPr id="7" name="文本框 6"/>
          <p:cNvSpPr txBox="1"/>
          <p:nvPr/>
        </p:nvSpPr>
        <p:spPr>
          <a:xfrm>
            <a:off x="578519" y="1055988"/>
            <a:ext cx="2391508" cy="461665"/>
          </a:xfrm>
          <a:prstGeom prst="rect">
            <a:avLst/>
          </a:prstGeom>
          <a:noFill/>
        </p:spPr>
        <p:txBody>
          <a:bodyPr wrap="square" rtlCol="0">
            <a:spAutoFit/>
          </a:bodyPr>
          <a:lstStyle/>
          <a:p>
            <a:r>
              <a:rPr lang="zh-CN" altLang="en-US" sz="2400" b="1"/>
              <a:t>（一）经济</a:t>
            </a:r>
            <a:endParaRPr lang="zh-CN" altLang="en-US" sz="2400" b="1"/>
          </a:p>
        </p:txBody>
      </p:sp>
      <p:sp>
        <p:nvSpPr>
          <p:cNvPr id="8" name="文本框 7"/>
          <p:cNvSpPr txBox="1"/>
          <p:nvPr/>
        </p:nvSpPr>
        <p:spPr>
          <a:xfrm>
            <a:off x="1219941" y="1655754"/>
            <a:ext cx="2391508" cy="461665"/>
          </a:xfrm>
          <a:prstGeom prst="rect">
            <a:avLst/>
          </a:prstGeom>
          <a:noFill/>
        </p:spPr>
        <p:txBody>
          <a:bodyPr wrap="square" rtlCol="0">
            <a:spAutoFit/>
          </a:bodyPr>
          <a:lstStyle/>
          <a:p>
            <a:r>
              <a:rPr lang="en-US" altLang="zh-CN" sz="2400" b="1"/>
              <a:t>4</a:t>
            </a:r>
            <a:r>
              <a:rPr lang="zh-CN" altLang="en-US" sz="2400" b="1"/>
              <a:t>、三大改造</a:t>
            </a:r>
            <a:endParaRPr lang="zh-CN" altLang="en-US" sz="2400" b="1"/>
          </a:p>
        </p:txBody>
      </p:sp>
      <p:grpSp>
        <p:nvGrpSpPr>
          <p:cNvPr id="32" name="组合 31"/>
          <p:cNvGrpSpPr/>
          <p:nvPr/>
        </p:nvGrpSpPr>
        <p:grpSpPr>
          <a:xfrm>
            <a:off x="5360765" y="994927"/>
            <a:ext cx="6623664" cy="2525246"/>
            <a:chOff x="3903158" y="979677"/>
            <a:chExt cx="6623664" cy="2525246"/>
          </a:xfrm>
        </p:grpSpPr>
        <p:pic>
          <p:nvPicPr>
            <p:cNvPr id="5" name="图片 4" descr="文本&#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7176" y="979677"/>
              <a:ext cx="4457926" cy="2525246"/>
            </a:xfrm>
            <a:prstGeom prst="rect">
              <a:avLst/>
            </a:prstGeom>
          </p:spPr>
        </p:pic>
        <p:sp>
          <p:nvSpPr>
            <p:cNvPr id="9" name="文本框 8"/>
            <p:cNvSpPr txBox="1"/>
            <p:nvPr/>
          </p:nvSpPr>
          <p:spPr>
            <a:xfrm>
              <a:off x="8199506" y="1283738"/>
              <a:ext cx="2327316" cy="1200329"/>
            </a:xfrm>
            <a:prstGeom prst="rect">
              <a:avLst/>
            </a:prstGeom>
            <a:noFill/>
          </p:spPr>
          <p:txBody>
            <a:bodyPr wrap="square">
              <a:spAutoFit/>
            </a:bodyPr>
            <a:lstStyle/>
            <a:p>
              <a:r>
                <a:rPr lang="zh-CN" altLang="en-US" sz="2400" b="1">
                  <a:solidFill>
                    <a:srgbClr val="0000CC"/>
                  </a:solidFill>
                </a:rPr>
                <a:t>思考：</a:t>
              </a:r>
              <a:r>
                <a:rPr lang="zh-CN" altLang="en-US" sz="2400" b="1"/>
                <a:t>我国经济成分有何重大变化?分析原因。</a:t>
              </a:r>
              <a:endParaRPr lang="zh-CN" altLang="en-US" sz="2400" b="1"/>
            </a:p>
          </p:txBody>
        </p:sp>
        <p:sp>
          <p:nvSpPr>
            <p:cNvPr id="10" name="矩形: 圆角 9"/>
            <p:cNvSpPr/>
            <p:nvPr/>
          </p:nvSpPr>
          <p:spPr>
            <a:xfrm>
              <a:off x="3903158" y="1055601"/>
              <a:ext cx="6623663" cy="23733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1634229" y="2809119"/>
            <a:ext cx="10350200" cy="1569660"/>
          </a:xfrm>
          <a:prstGeom prst="rect">
            <a:avLst/>
          </a:prstGeom>
          <a:noFill/>
        </p:spPr>
        <p:txBody>
          <a:bodyPr wrap="square" rtlCol="0">
            <a:spAutoFit/>
          </a:bodyPr>
          <a:lstStyle>
            <a:defPPr>
              <a:defRPr lang="zh-CN"/>
            </a:defPPr>
            <a:lvl1pPr>
              <a:defRPr sz="2400" b="1">
                <a:solidFill>
                  <a:srgbClr val="FF0000"/>
                </a:solidFill>
                <a:latin typeface="微软雅黑" panose="020B0503020204020204" pitchFamily="34" charset="-122"/>
                <a:ea typeface="微软雅黑" panose="020B0503020204020204" pitchFamily="34" charset="-122"/>
              </a:defRPr>
            </a:lvl1pPr>
          </a:lstStyle>
          <a:p>
            <a:r>
              <a:rPr lang="zh-CN" altLang="en-US">
                <a:latin typeface="楷体" panose="02010609060101010101" pitchFamily="49" charset="-122"/>
                <a:ea typeface="楷体" panose="02010609060101010101" pitchFamily="49" charset="-122"/>
              </a:rPr>
              <a:t>从195</a:t>
            </a:r>
            <a:r>
              <a:rPr lang="en-US" altLang="zh-CN">
                <a:latin typeface="楷体" panose="02010609060101010101" pitchFamily="49" charset="-122"/>
                <a:ea typeface="楷体" panose="02010609060101010101" pitchFamily="49" charset="-122"/>
              </a:rPr>
              <a:t>3</a:t>
            </a:r>
            <a:r>
              <a:rPr lang="zh-CN" altLang="en-US">
                <a:latin typeface="楷体" panose="02010609060101010101" pitchFamily="49" charset="-122"/>
                <a:ea typeface="楷体" panose="02010609060101010101" pitchFamily="49" charset="-122"/>
              </a:rPr>
              <a:t>年到1956年,我国的</a:t>
            </a:r>
            <a:endParaRPr lang="en-US" altLang="zh-CN">
              <a:latin typeface="楷体" panose="02010609060101010101" pitchFamily="49" charset="-122"/>
              <a:ea typeface="楷体" panose="02010609060101010101" pitchFamily="49" charset="-122"/>
            </a:endParaRPr>
          </a:p>
          <a:p>
            <a:r>
              <a:rPr lang="zh-CN" altLang="en-US">
                <a:latin typeface="楷体" panose="02010609060101010101" pitchFamily="49" charset="-122"/>
                <a:ea typeface="楷体" panose="02010609060101010101" pitchFamily="49" charset="-122"/>
              </a:rPr>
              <a:t>社会主义经济和国家资本</a:t>
            </a:r>
            <a:endParaRPr lang="en-US" altLang="zh-CN">
              <a:latin typeface="楷体" panose="02010609060101010101" pitchFamily="49" charset="-122"/>
              <a:ea typeface="楷体" panose="02010609060101010101" pitchFamily="49" charset="-122"/>
            </a:endParaRPr>
          </a:p>
          <a:p>
            <a:r>
              <a:rPr lang="zh-CN" altLang="en-US">
                <a:latin typeface="楷体" panose="02010609060101010101" pitchFamily="49" charset="-122"/>
                <a:ea typeface="楷体" panose="02010609060101010101" pitchFamily="49" charset="-122"/>
              </a:rPr>
              <a:t>主义经济所占的比重迅速增加,民族资本主义经济所占的比重逐渐下降,直至最后消失。单一</a:t>
            </a:r>
            <a:r>
              <a:rPr lang="zh-CN" altLang="en-US" sz="2400" b="1">
                <a:solidFill>
                  <a:srgbClr val="FF0000"/>
                </a:solidFill>
                <a:latin typeface="楷体" panose="02010609060101010101" pitchFamily="49" charset="-122"/>
                <a:ea typeface="楷体" panose="02010609060101010101" pitchFamily="49" charset="-122"/>
              </a:rPr>
              <a:t>公有制经济占在我国建立起来。</a:t>
            </a:r>
            <a:endParaRPr lang="zh-CN" altLang="en-US">
              <a:latin typeface="楷体" panose="02010609060101010101" pitchFamily="49" charset="-122"/>
              <a:ea typeface="楷体" panose="02010609060101010101" pitchFamily="49" charset="-122"/>
            </a:endParaRPr>
          </a:p>
        </p:txBody>
      </p:sp>
      <p:sp>
        <p:nvSpPr>
          <p:cNvPr id="13" name="文本框 12"/>
          <p:cNvSpPr txBox="1"/>
          <p:nvPr/>
        </p:nvSpPr>
        <p:spPr>
          <a:xfrm>
            <a:off x="1232815" y="2343118"/>
            <a:ext cx="1882377" cy="461665"/>
          </a:xfrm>
          <a:prstGeom prst="rect">
            <a:avLst/>
          </a:prstGeom>
          <a:noFill/>
        </p:spPr>
        <p:txBody>
          <a:bodyPr wrap="square">
            <a:spAutoFit/>
          </a:bodyPr>
          <a:lstStyle/>
          <a:p>
            <a:r>
              <a:rPr lang="zh-CN" altLang="en-US" sz="2400" b="1"/>
              <a:t>（</a:t>
            </a:r>
            <a:r>
              <a:rPr lang="en-US" altLang="zh-CN" sz="2400" b="1"/>
              <a:t>1</a:t>
            </a:r>
            <a:r>
              <a:rPr lang="zh-CN" altLang="en-US" sz="2400" b="1"/>
              <a:t>）变化：</a:t>
            </a:r>
            <a:endParaRPr lang="zh-CN" altLang="en-US" sz="2400" b="1"/>
          </a:p>
        </p:txBody>
      </p:sp>
      <p:sp>
        <p:nvSpPr>
          <p:cNvPr id="14" name="文本框 13"/>
          <p:cNvSpPr txBox="1"/>
          <p:nvPr/>
        </p:nvSpPr>
        <p:spPr>
          <a:xfrm>
            <a:off x="1219941" y="4399979"/>
            <a:ext cx="1882377" cy="461665"/>
          </a:xfrm>
          <a:prstGeom prst="rect">
            <a:avLst/>
          </a:prstGeom>
          <a:noFill/>
        </p:spPr>
        <p:txBody>
          <a:bodyPr wrap="square">
            <a:spAutoFit/>
          </a:bodyPr>
          <a:lstStyle>
            <a:defPPr>
              <a:defRPr lang="zh-CN"/>
            </a:defPPr>
            <a:lvl1pPr>
              <a:defRPr sz="2400" b="1"/>
            </a:lvl1pPr>
          </a:lstStyle>
          <a:p>
            <a:r>
              <a:rPr lang="zh-CN" altLang="en-US"/>
              <a:t>（</a:t>
            </a:r>
            <a:r>
              <a:rPr lang="en-US" altLang="zh-CN"/>
              <a:t>2</a:t>
            </a:r>
            <a:r>
              <a:rPr lang="zh-CN" altLang="en-US"/>
              <a:t>）原因：</a:t>
            </a:r>
            <a:endParaRPr lang="zh-CN" altLang="en-US"/>
          </a:p>
        </p:txBody>
      </p:sp>
      <p:sp>
        <p:nvSpPr>
          <p:cNvPr id="15" name="文本框 14"/>
          <p:cNvSpPr txBox="1"/>
          <p:nvPr/>
        </p:nvSpPr>
        <p:spPr>
          <a:xfrm>
            <a:off x="2733607" y="4843875"/>
            <a:ext cx="2339102" cy="461665"/>
          </a:xfrm>
          <a:prstGeom prst="rect">
            <a:avLst/>
          </a:prstGeom>
          <a:noFill/>
        </p:spPr>
        <p:txBody>
          <a:bodyPr wrap="none" rtlCol="0">
            <a:spAutoFit/>
          </a:bodyPr>
          <a:lstStyle/>
          <a:p>
            <a:r>
              <a:rPr lang="zh-CN" altLang="en-US" sz="2400" b="1">
                <a:solidFill>
                  <a:srgbClr val="0000CC"/>
                </a:solidFill>
              </a:rPr>
              <a:t>农业</a:t>
            </a:r>
            <a:r>
              <a:rPr lang="en-US" altLang="zh-CN" sz="2400" b="1">
                <a:solidFill>
                  <a:srgbClr val="0000CC"/>
                </a:solidFill>
              </a:rPr>
              <a:t>——</a:t>
            </a:r>
            <a:r>
              <a:rPr lang="zh-CN" altLang="en-US" sz="2400" b="1">
                <a:solidFill>
                  <a:srgbClr val="0000CC"/>
                </a:solidFill>
              </a:rPr>
              <a:t>合作社</a:t>
            </a:r>
            <a:endParaRPr lang="zh-CN" altLang="en-US" sz="2400" b="1">
              <a:solidFill>
                <a:srgbClr val="0000CC"/>
              </a:solidFill>
            </a:endParaRPr>
          </a:p>
        </p:txBody>
      </p:sp>
      <p:sp>
        <p:nvSpPr>
          <p:cNvPr id="16" name="文本框 15"/>
          <p:cNvSpPr txBox="1"/>
          <p:nvPr/>
        </p:nvSpPr>
        <p:spPr>
          <a:xfrm>
            <a:off x="2415695" y="5326739"/>
            <a:ext cx="2646878" cy="461665"/>
          </a:xfrm>
          <a:prstGeom prst="rect">
            <a:avLst/>
          </a:prstGeom>
          <a:noFill/>
        </p:spPr>
        <p:txBody>
          <a:bodyPr wrap="none" rtlCol="0">
            <a:spAutoFit/>
          </a:bodyPr>
          <a:lstStyle/>
          <a:p>
            <a:r>
              <a:rPr lang="zh-CN" altLang="en-US" sz="2400" b="1">
                <a:solidFill>
                  <a:srgbClr val="0000CC"/>
                </a:solidFill>
              </a:rPr>
              <a:t>手工业</a:t>
            </a:r>
            <a:r>
              <a:rPr lang="en-US" altLang="zh-CN" sz="2400" b="1">
                <a:solidFill>
                  <a:srgbClr val="0000CC"/>
                </a:solidFill>
              </a:rPr>
              <a:t>——</a:t>
            </a:r>
            <a:r>
              <a:rPr lang="zh-CN" altLang="en-US" sz="2400" b="1">
                <a:solidFill>
                  <a:srgbClr val="0000CC"/>
                </a:solidFill>
              </a:rPr>
              <a:t>合作社</a:t>
            </a:r>
            <a:endParaRPr lang="zh-CN" altLang="en-US" sz="2400" b="1">
              <a:solidFill>
                <a:srgbClr val="0000CC"/>
              </a:solidFill>
            </a:endParaRPr>
          </a:p>
        </p:txBody>
      </p:sp>
      <p:sp>
        <p:nvSpPr>
          <p:cNvPr id="17" name="文本框 16"/>
          <p:cNvSpPr txBox="1"/>
          <p:nvPr/>
        </p:nvSpPr>
        <p:spPr>
          <a:xfrm>
            <a:off x="1834765" y="5752885"/>
            <a:ext cx="3454792" cy="830997"/>
          </a:xfrm>
          <a:prstGeom prst="rect">
            <a:avLst/>
          </a:prstGeom>
          <a:noFill/>
        </p:spPr>
        <p:txBody>
          <a:bodyPr wrap="none" rtlCol="0">
            <a:spAutoFit/>
          </a:bodyPr>
          <a:lstStyle/>
          <a:p>
            <a:r>
              <a:rPr lang="zh-CN" altLang="en-US" sz="2400" b="1">
                <a:solidFill>
                  <a:srgbClr val="0000CC"/>
                </a:solidFill>
              </a:rPr>
              <a:t>资工商业</a:t>
            </a:r>
            <a:r>
              <a:rPr lang="en-US" altLang="zh-CN" sz="2400" b="1">
                <a:solidFill>
                  <a:srgbClr val="0000CC"/>
                </a:solidFill>
              </a:rPr>
              <a:t>——</a:t>
            </a:r>
            <a:r>
              <a:rPr lang="zh-CN" altLang="en-US" sz="2400" b="1">
                <a:solidFill>
                  <a:srgbClr val="0000CC"/>
                </a:solidFill>
              </a:rPr>
              <a:t>公私合营</a:t>
            </a:r>
            <a:endParaRPr lang="en-US" altLang="zh-CN" sz="2400" b="1">
              <a:solidFill>
                <a:srgbClr val="0000CC"/>
              </a:solidFill>
            </a:endParaRPr>
          </a:p>
          <a:p>
            <a:r>
              <a:rPr lang="en-US" altLang="zh-CN" sz="2400" b="1">
                <a:solidFill>
                  <a:srgbClr val="0000CC"/>
                </a:solidFill>
              </a:rPr>
              <a:t>                       </a:t>
            </a:r>
            <a:r>
              <a:rPr lang="zh-CN" altLang="en-US" sz="2400" b="1">
                <a:solidFill>
                  <a:srgbClr val="0000CC"/>
                </a:solidFill>
              </a:rPr>
              <a:t>（赎买）</a:t>
            </a:r>
            <a:endParaRPr lang="zh-CN" altLang="en-US" sz="2400" b="1">
              <a:solidFill>
                <a:srgbClr val="0000CC"/>
              </a:solidFill>
            </a:endParaRPr>
          </a:p>
        </p:txBody>
      </p:sp>
      <p:sp>
        <p:nvSpPr>
          <p:cNvPr id="18" name="右大括号 17"/>
          <p:cNvSpPr/>
          <p:nvPr/>
        </p:nvSpPr>
        <p:spPr>
          <a:xfrm>
            <a:off x="4953870" y="5074707"/>
            <a:ext cx="454527" cy="10771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文本框 20"/>
          <p:cNvSpPr txBox="1"/>
          <p:nvPr/>
        </p:nvSpPr>
        <p:spPr>
          <a:xfrm>
            <a:off x="5408397" y="5069682"/>
            <a:ext cx="5872163" cy="1200329"/>
          </a:xfrm>
          <a:prstGeom prst="rect">
            <a:avLst/>
          </a:prstGeom>
          <a:noFill/>
        </p:spPr>
        <p:txBody>
          <a:bodyPr wrap="square" rtlCol="0">
            <a:spAutoFit/>
          </a:bodyPr>
          <a:lstStyle>
            <a:defPPr>
              <a:defRPr lang="zh-CN"/>
            </a:defPPr>
            <a:lvl1pPr>
              <a:defRPr sz="2400" b="1">
                <a:solidFill>
                  <a:srgbClr val="FF0000"/>
                </a:solidFill>
                <a:latin typeface="楷体" panose="02010609060101010101" pitchFamily="49" charset="-122"/>
                <a:ea typeface="楷体" panose="02010609060101010101" pitchFamily="49" charset="-122"/>
              </a:defRPr>
            </a:lvl1pPr>
          </a:lstStyle>
          <a:p>
            <a:r>
              <a:rPr lang="zh-CN" altLang="en-US"/>
              <a:t>1956年,国家完成了对农业、手工业和资本主义工商业的社会主义改造,</a:t>
            </a:r>
            <a:r>
              <a:rPr lang="zh-CN" altLang="en-US">
                <a:latin typeface="微软雅黑" panose="020B0503020204020204" pitchFamily="34" charset="-122"/>
                <a:ea typeface="微软雅黑" panose="020B0503020204020204" pitchFamily="34" charset="-122"/>
              </a:rPr>
              <a:t>公有制占绝对优势的社会主义经济制度初步建立。</a:t>
            </a:r>
            <a:endParaRPr lang="zh-CN" altLang="en-US">
              <a:latin typeface="微软雅黑" panose="020B0503020204020204" pitchFamily="34" charset="-122"/>
              <a:ea typeface="微软雅黑" panose="020B0503020204020204" pitchFamily="34" charset="-122"/>
            </a:endParaRPr>
          </a:p>
        </p:txBody>
      </p:sp>
      <p:grpSp>
        <p:nvGrpSpPr>
          <p:cNvPr id="22" name="Group 192"/>
          <p:cNvGrpSpPr/>
          <p:nvPr/>
        </p:nvGrpSpPr>
        <p:grpSpPr>
          <a:xfrm flipH="1">
            <a:off x="9851899" y="222974"/>
            <a:ext cx="2340100" cy="1019175"/>
            <a:chOff x="1305" y="1286"/>
            <a:chExt cx="3185" cy="642"/>
          </a:xfrm>
        </p:grpSpPr>
        <p:pic>
          <p:nvPicPr>
            <p:cNvPr id="23" name="Picture 16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21515908" flipH="1">
              <a:off x="1316" y="1298"/>
              <a:ext cx="3174" cy="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Group 128"/>
            <p:cNvGrpSpPr/>
            <p:nvPr/>
          </p:nvGrpSpPr>
          <p:grpSpPr>
            <a:xfrm>
              <a:off x="1305" y="1286"/>
              <a:ext cx="3039" cy="396"/>
              <a:chOff x="1406" y="913"/>
              <a:chExt cx="2773" cy="652"/>
            </a:xfrm>
          </p:grpSpPr>
          <p:grpSp>
            <p:nvGrpSpPr>
              <p:cNvPr id="25" name="Group 125"/>
              <p:cNvGrpSpPr/>
              <p:nvPr/>
            </p:nvGrpSpPr>
            <p:grpSpPr>
              <a:xfrm>
                <a:off x="1406" y="913"/>
                <a:ext cx="2773" cy="650"/>
                <a:chOff x="1406" y="915"/>
                <a:chExt cx="2773" cy="650"/>
              </a:xfrm>
            </p:grpSpPr>
            <p:sp>
              <p:nvSpPr>
                <p:cNvPr id="29" name="Freeform 126"/>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bg1"/>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30" name="Rectangle 127"/>
                <p:cNvSpPr>
                  <a:spLocks noChangeArrowheads="1"/>
                </p:cNvSpPr>
                <p:nvPr/>
              </p:nvSpPr>
              <p:spPr bwMode="auto">
                <a:xfrm>
                  <a:off x="1406" y="916"/>
                  <a:ext cx="2427" cy="648"/>
                </a:xfrm>
                <a:prstGeom prst="rect">
                  <a:avLst/>
                </a:prstGeom>
                <a:solidFill>
                  <a:schemeClr val="bg1"/>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nvGrpSpPr>
              <p:cNvPr id="26" name="Group 124"/>
              <p:cNvGrpSpPr/>
              <p:nvPr/>
            </p:nvGrpSpPr>
            <p:grpSpPr>
              <a:xfrm>
                <a:off x="1406" y="915"/>
                <a:ext cx="2773" cy="650"/>
                <a:chOff x="1406" y="915"/>
                <a:chExt cx="2773" cy="650"/>
              </a:xfrm>
            </p:grpSpPr>
            <p:sp>
              <p:nvSpPr>
                <p:cNvPr id="27" name="Freeform 121"/>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accent1">
                    <a:alpha val="79999"/>
                  </a:schemeClr>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28" name="Rectangle 122"/>
                <p:cNvSpPr>
                  <a:spLocks noChangeArrowheads="1"/>
                </p:cNvSpPr>
                <p:nvPr/>
              </p:nvSpPr>
              <p:spPr bwMode="auto">
                <a:xfrm>
                  <a:off x="1406" y="916"/>
                  <a:ext cx="2427" cy="648"/>
                </a:xfrm>
                <a:prstGeom prst="rect">
                  <a:avLst/>
                </a:prstGeom>
                <a:gradFill rotWithShape="1">
                  <a:gsLst>
                    <a:gs pos="0">
                      <a:schemeClr val="accent1">
                        <a:alpha val="60001"/>
                      </a:schemeClr>
                    </a:gs>
                    <a:gs pos="100000">
                      <a:schemeClr val="accent1">
                        <a:alpha val="79999"/>
                      </a:schemeClr>
                    </a:gs>
                  </a:gsLst>
                  <a:lin ang="0" scaled="1"/>
                </a:gra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grpSp>
      <p:sp>
        <p:nvSpPr>
          <p:cNvPr id="31" name="文本框 30"/>
          <p:cNvSpPr txBox="1"/>
          <p:nvPr/>
        </p:nvSpPr>
        <p:spPr>
          <a:xfrm>
            <a:off x="10516369" y="274725"/>
            <a:ext cx="1620957" cy="523220"/>
          </a:xfrm>
          <a:prstGeom prst="rect">
            <a:avLst/>
          </a:prstGeom>
          <a:noFill/>
        </p:spPr>
        <p:txBody>
          <a:bodyPr wrap="none" rtlCol="0">
            <a:spAutoFit/>
          </a:bodyPr>
          <a:lstStyle/>
          <a:p>
            <a:r>
              <a:rPr lang="zh-CN" altLang="en-US" sz="2800" b="1">
                <a:solidFill>
                  <a:schemeClr val="bg1"/>
                </a:solidFill>
                <a:latin typeface="华文隶书" panose="02010800040101010101" pitchFamily="2" charset="-122"/>
                <a:ea typeface="华文隶书" panose="02010800040101010101" pitchFamily="2" charset="-122"/>
              </a:rPr>
              <a:t>基础梳理</a:t>
            </a:r>
            <a:endParaRPr lang="zh-CN" altLang="en-US" sz="2800" b="1">
              <a:solidFill>
                <a:schemeClr val="bg1"/>
              </a:solidFill>
              <a:latin typeface="华文隶书" panose="02010800040101010101" pitchFamily="2" charset="-122"/>
              <a:ea typeface="华文隶书" panose="020108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inVertical)">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6" grpId="0"/>
      <p:bldP spid="17" grpId="0"/>
      <p:bldP spid="18" grpId="0"/>
      <p:bldP spid="21" grpId="0"/>
    </p:bldLst>
  </p:timing>
</p:sld>
</file>

<file path=ppt/slides/slide17.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1"/>
          <a:stretch>
            <a:fillRect/>
          </a:stretch>
        </p:blipFill>
        <p:spPr>
          <a:xfrm>
            <a:off x="0" y="0"/>
            <a:ext cx="12204083" cy="6858000"/>
          </a:xfrm>
          <a:prstGeom prst="rect">
            <a:avLst/>
          </a:prstGeom>
        </p:spPr>
      </p:pic>
      <p:sp>
        <p:nvSpPr>
          <p:cNvPr id="2" name="文本框 1"/>
          <p:cNvSpPr txBox="1"/>
          <p:nvPr/>
        </p:nvSpPr>
        <p:spPr>
          <a:xfrm>
            <a:off x="304800" y="450850"/>
            <a:ext cx="6831330" cy="521970"/>
          </a:xfrm>
          <a:prstGeom prst="rect">
            <a:avLst/>
          </a:prstGeom>
          <a:noFill/>
        </p:spPr>
        <p:txBody>
          <a:bodyPr wrap="square">
            <a:spAutoFit/>
          </a:bodyPr>
          <a:lstStyle>
            <a:defPPr>
              <a:defRPr lang="zh-CN"/>
            </a:defPPr>
            <a:lvl1pPr>
              <a:defRPr sz="2800" b="1" spc="40">
                <a:effectLst/>
                <a:latin typeface="黑体" panose="02010609060101010101" pitchFamily="49" charset="-122"/>
                <a:ea typeface="黑体" panose="02010609060101010101" pitchFamily="49" charset="-122"/>
                <a:cs typeface="Arial" panose="020B0604020202020204" pitchFamily="34" charset="0"/>
              </a:defRPr>
            </a:lvl1pPr>
          </a:lstStyle>
          <a:p>
            <a:r>
              <a:rPr lang="zh-CN" altLang="en-US">
                <a:sym typeface="+mn-ea"/>
              </a:rPr>
              <a:t>四、社会主义基本制度的建立（过渡时期）</a:t>
            </a:r>
            <a:endParaRPr lang="zh-CN" altLang="en-US"/>
          </a:p>
        </p:txBody>
      </p:sp>
      <p:sp>
        <p:nvSpPr>
          <p:cNvPr id="3" name="文本框 2"/>
          <p:cNvSpPr txBox="1"/>
          <p:nvPr/>
        </p:nvSpPr>
        <p:spPr>
          <a:xfrm>
            <a:off x="488076" y="1215480"/>
            <a:ext cx="2391508" cy="461665"/>
          </a:xfrm>
          <a:prstGeom prst="rect">
            <a:avLst/>
          </a:prstGeom>
          <a:noFill/>
        </p:spPr>
        <p:txBody>
          <a:bodyPr wrap="square" rtlCol="0">
            <a:spAutoFit/>
          </a:bodyPr>
          <a:lstStyle/>
          <a:p>
            <a:r>
              <a:rPr lang="zh-CN" altLang="en-US" sz="2400" b="1"/>
              <a:t>（二）政治</a:t>
            </a:r>
            <a:endParaRPr lang="zh-CN" altLang="en-US" sz="2400" b="1"/>
          </a:p>
        </p:txBody>
      </p:sp>
      <p:sp>
        <p:nvSpPr>
          <p:cNvPr id="4" name="文本框 3"/>
          <p:cNvSpPr txBox="1"/>
          <p:nvPr/>
        </p:nvSpPr>
        <p:spPr>
          <a:xfrm>
            <a:off x="2335972" y="2424343"/>
            <a:ext cx="4794892" cy="461665"/>
          </a:xfrm>
          <a:prstGeom prst="rect">
            <a:avLst/>
          </a:prstGeom>
          <a:noFill/>
        </p:spPr>
        <p:txBody>
          <a:bodyPr wrap="square" rtlCol="0">
            <a:spAutoFit/>
          </a:bodyPr>
          <a:lstStyle/>
          <a:p>
            <a:r>
              <a:rPr lang="en-US" altLang="zh-CN" sz="2400" b="1"/>
              <a:t>1954</a:t>
            </a:r>
            <a:r>
              <a:rPr lang="zh-CN" altLang="en-US" sz="2400" b="1"/>
              <a:t>，第一届全国人民代表大会</a:t>
            </a:r>
            <a:endParaRPr lang="zh-CN" altLang="en-US" sz="2400" b="1"/>
          </a:p>
        </p:txBody>
      </p:sp>
      <p:sp>
        <p:nvSpPr>
          <p:cNvPr id="5" name="文本框 4"/>
          <p:cNvSpPr txBox="1"/>
          <p:nvPr/>
        </p:nvSpPr>
        <p:spPr>
          <a:xfrm>
            <a:off x="2188007" y="2951990"/>
            <a:ext cx="3741520" cy="461665"/>
          </a:xfrm>
          <a:prstGeom prst="rect">
            <a:avLst/>
          </a:prstGeom>
          <a:noFill/>
        </p:spPr>
        <p:txBody>
          <a:bodyPr wrap="square" rtlCol="0">
            <a:spAutoFit/>
          </a:bodyPr>
          <a:lstStyle/>
          <a:p>
            <a:r>
              <a:rPr lang="en-US" altLang="zh-CN" sz="2400" b="1"/>
              <a:t>《</a:t>
            </a:r>
            <a:r>
              <a:rPr lang="zh-CN" altLang="en-US" sz="2400" b="1"/>
              <a:t>中华人民共和国宪法</a:t>
            </a:r>
            <a:r>
              <a:rPr lang="en-US" altLang="zh-CN" sz="2400" b="1"/>
              <a:t>》</a:t>
            </a:r>
            <a:endParaRPr lang="zh-CN" altLang="en-US" sz="2400" b="1"/>
          </a:p>
        </p:txBody>
      </p:sp>
      <p:sp>
        <p:nvSpPr>
          <p:cNvPr id="6" name="文本框 5"/>
          <p:cNvSpPr txBox="1"/>
          <p:nvPr/>
        </p:nvSpPr>
        <p:spPr>
          <a:xfrm>
            <a:off x="1093455" y="1810095"/>
            <a:ext cx="3572259" cy="461665"/>
          </a:xfrm>
          <a:prstGeom prst="rect">
            <a:avLst/>
          </a:prstGeom>
          <a:noFill/>
        </p:spPr>
        <p:txBody>
          <a:bodyPr wrap="square" rtlCol="0">
            <a:spAutoFit/>
          </a:bodyPr>
          <a:lstStyle/>
          <a:p>
            <a:r>
              <a:rPr lang="en-US" altLang="zh-CN" sz="2400" b="1">
                <a:solidFill>
                  <a:srgbClr val="FF0000"/>
                </a:solidFill>
              </a:rPr>
              <a:t>1</a:t>
            </a:r>
            <a:r>
              <a:rPr lang="zh-CN" altLang="en-US" sz="2400" b="1">
                <a:solidFill>
                  <a:srgbClr val="FF0000"/>
                </a:solidFill>
              </a:rPr>
              <a:t>、人民代表大会制度</a:t>
            </a:r>
            <a:endParaRPr lang="zh-CN" altLang="en-US" sz="2400" b="1">
              <a:solidFill>
                <a:srgbClr val="FF0000"/>
              </a:solidFill>
            </a:endParaRPr>
          </a:p>
        </p:txBody>
      </p:sp>
      <p:sp>
        <p:nvSpPr>
          <p:cNvPr id="7" name="文本框 6"/>
          <p:cNvSpPr txBox="1"/>
          <p:nvPr/>
        </p:nvSpPr>
        <p:spPr>
          <a:xfrm>
            <a:off x="1093455" y="3571395"/>
            <a:ext cx="7188547" cy="461665"/>
          </a:xfrm>
          <a:prstGeom prst="rect">
            <a:avLst/>
          </a:prstGeom>
          <a:noFill/>
        </p:spPr>
        <p:txBody>
          <a:bodyPr wrap="square" rtlCol="0">
            <a:spAutoFit/>
          </a:bodyPr>
          <a:lstStyle>
            <a:defPPr>
              <a:defRPr lang="zh-CN"/>
            </a:defPPr>
            <a:lvl1pPr>
              <a:defRPr sz="2400" b="1">
                <a:solidFill>
                  <a:srgbClr val="FF0000"/>
                </a:solidFill>
              </a:defRPr>
            </a:lvl1pPr>
          </a:lstStyle>
          <a:p>
            <a:r>
              <a:rPr lang="en-US" altLang="zh-CN"/>
              <a:t>2</a:t>
            </a:r>
            <a:r>
              <a:rPr lang="zh-CN" altLang="en-US"/>
              <a:t>、中共领导的多党合作和政治协商制度</a:t>
            </a:r>
            <a:endParaRPr lang="zh-CN" altLang="en-US"/>
          </a:p>
        </p:txBody>
      </p:sp>
      <p:sp>
        <p:nvSpPr>
          <p:cNvPr id="8" name="文本框 7"/>
          <p:cNvSpPr txBox="1"/>
          <p:nvPr/>
        </p:nvSpPr>
        <p:spPr>
          <a:xfrm>
            <a:off x="1093455" y="4248632"/>
            <a:ext cx="3885128" cy="461665"/>
          </a:xfrm>
          <a:prstGeom prst="rect">
            <a:avLst/>
          </a:prstGeom>
          <a:noFill/>
        </p:spPr>
        <p:txBody>
          <a:bodyPr wrap="square" rtlCol="0">
            <a:spAutoFit/>
          </a:bodyPr>
          <a:lstStyle>
            <a:defPPr>
              <a:defRPr lang="zh-CN"/>
            </a:defPPr>
            <a:lvl1pPr>
              <a:defRPr sz="2400" b="1">
                <a:solidFill>
                  <a:srgbClr val="FF0000"/>
                </a:solidFill>
              </a:defRPr>
            </a:lvl1pPr>
          </a:lstStyle>
          <a:p>
            <a:r>
              <a:rPr lang="en-US" altLang="zh-CN"/>
              <a:t>3</a:t>
            </a:r>
            <a:r>
              <a:rPr lang="zh-CN" altLang="en-US"/>
              <a:t>、民族区域自治制度</a:t>
            </a:r>
            <a:endParaRPr lang="zh-CN" altLang="en-US"/>
          </a:p>
        </p:txBody>
      </p:sp>
      <p:sp>
        <p:nvSpPr>
          <p:cNvPr id="9" name="左大括号 8"/>
          <p:cNvSpPr/>
          <p:nvPr/>
        </p:nvSpPr>
        <p:spPr>
          <a:xfrm>
            <a:off x="2008751" y="2592186"/>
            <a:ext cx="492436" cy="58764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箭头: 直角上 9"/>
          <p:cNvSpPr/>
          <p:nvPr/>
        </p:nvSpPr>
        <p:spPr>
          <a:xfrm rot="5400000">
            <a:off x="1773751" y="2541021"/>
            <a:ext cx="534667" cy="38075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850708" y="5204790"/>
            <a:ext cx="6765162" cy="461665"/>
          </a:xfrm>
          <a:prstGeom prst="rect">
            <a:avLst/>
          </a:prstGeom>
          <a:noFill/>
        </p:spPr>
        <p:txBody>
          <a:bodyPr wrap="square" rtlCol="0">
            <a:spAutoFit/>
          </a:bodyPr>
          <a:lstStyle/>
          <a:p>
            <a:r>
              <a:rPr lang="zh-CN" altLang="en-US" sz="2400" b="1">
                <a:solidFill>
                  <a:srgbClr val="FF0000"/>
                </a:solidFill>
                <a:latin typeface="微软雅黑" panose="020B0503020204020204" pitchFamily="34" charset="-122"/>
                <a:ea typeface="微软雅黑" panose="020B0503020204020204" pitchFamily="34" charset="-122"/>
              </a:rPr>
              <a:t>初步构成了我国社会主义的政治制度体系</a:t>
            </a:r>
            <a:endParaRPr lang="en-US" altLang="zh-CN" sz="2400" b="1">
              <a:solidFill>
                <a:srgbClr val="FF0000"/>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7136284" y="2976141"/>
            <a:ext cx="1895071" cy="461665"/>
          </a:xfrm>
          <a:prstGeom prst="rect">
            <a:avLst/>
          </a:prstGeom>
          <a:noFill/>
        </p:spPr>
        <p:txBody>
          <a:bodyPr wrap="none" rtlCol="0">
            <a:spAutoFit/>
          </a:bodyPr>
          <a:lstStyle>
            <a:defPPr>
              <a:defRPr lang="zh-CN"/>
            </a:defPPr>
            <a:lvl1pPr>
              <a:defRPr sz="2400" b="1"/>
            </a:lvl1pPr>
          </a:lstStyle>
          <a:p>
            <a:r>
              <a:rPr lang="zh-CN" altLang="en-US"/>
              <a:t>（</a:t>
            </a:r>
            <a:r>
              <a:rPr lang="en-US" altLang="zh-CN"/>
              <a:t>2</a:t>
            </a:r>
            <a:r>
              <a:rPr lang="zh-CN" altLang="en-US"/>
              <a:t>）原则：</a:t>
            </a:r>
            <a:endParaRPr lang="zh-CN" altLang="en-US"/>
          </a:p>
        </p:txBody>
      </p:sp>
      <p:sp>
        <p:nvSpPr>
          <p:cNvPr id="14" name="文本框 13"/>
          <p:cNvSpPr txBox="1"/>
          <p:nvPr/>
        </p:nvSpPr>
        <p:spPr>
          <a:xfrm>
            <a:off x="8778419" y="2976141"/>
            <a:ext cx="2031325" cy="830997"/>
          </a:xfrm>
          <a:prstGeom prst="rect">
            <a:avLst/>
          </a:prstGeom>
          <a:noFill/>
        </p:spPr>
        <p:txBody>
          <a:bodyPr wrap="none" rtlCol="0">
            <a:spAutoFit/>
          </a:bodyPr>
          <a:lstStyle>
            <a:defPPr>
              <a:defRPr lang="zh-CN"/>
            </a:defPPr>
            <a:lvl1pPr>
              <a:defRPr sz="2400" b="1">
                <a:solidFill>
                  <a:srgbClr val="0000CC"/>
                </a:solidFill>
                <a:latin typeface="楷体" panose="02010609060101010101" pitchFamily="49" charset="-122"/>
                <a:ea typeface="楷体" panose="02010609060101010101" pitchFamily="49" charset="-122"/>
              </a:defRPr>
            </a:lvl1pPr>
          </a:lstStyle>
          <a:p>
            <a:r>
              <a:rPr lang="zh-CN" altLang="en-US"/>
              <a:t>人民民主原则</a:t>
            </a:r>
            <a:endParaRPr lang="en-US" altLang="zh-CN"/>
          </a:p>
          <a:p>
            <a:r>
              <a:rPr lang="zh-CN" altLang="en-US"/>
              <a:t>社会主义原则</a:t>
            </a:r>
            <a:endParaRPr lang="zh-CN" altLang="en-US"/>
          </a:p>
        </p:txBody>
      </p:sp>
      <p:sp>
        <p:nvSpPr>
          <p:cNvPr id="15" name="文本框 14"/>
          <p:cNvSpPr txBox="1"/>
          <p:nvPr/>
        </p:nvSpPr>
        <p:spPr>
          <a:xfrm>
            <a:off x="7121862" y="2016709"/>
            <a:ext cx="1895071" cy="461665"/>
          </a:xfrm>
          <a:prstGeom prst="rect">
            <a:avLst/>
          </a:prstGeom>
          <a:noFill/>
        </p:spPr>
        <p:txBody>
          <a:bodyPr wrap="none" rtlCol="0">
            <a:spAutoFit/>
          </a:bodyPr>
          <a:lstStyle/>
          <a:p>
            <a:r>
              <a:rPr lang="zh-CN" altLang="en-US" sz="2400" b="1"/>
              <a:t>（</a:t>
            </a:r>
            <a:r>
              <a:rPr lang="en-US" altLang="zh-CN" sz="2400" b="1"/>
              <a:t>1</a:t>
            </a:r>
            <a:r>
              <a:rPr lang="zh-CN" altLang="en-US" sz="2400" b="1"/>
              <a:t>）性质：</a:t>
            </a:r>
            <a:endParaRPr lang="zh-CN" altLang="en-US" sz="2400">
              <a:latin typeface="微软雅黑" panose="020B0503020204020204" pitchFamily="34" charset="-122"/>
              <a:ea typeface="微软雅黑" panose="020B0503020204020204" pitchFamily="34" charset="-122"/>
            </a:endParaRPr>
          </a:p>
        </p:txBody>
      </p:sp>
      <p:sp>
        <p:nvSpPr>
          <p:cNvPr id="16" name="文本框 15"/>
          <p:cNvSpPr txBox="1"/>
          <p:nvPr/>
        </p:nvSpPr>
        <p:spPr>
          <a:xfrm>
            <a:off x="7855088" y="2451359"/>
            <a:ext cx="3877985" cy="461665"/>
          </a:xfrm>
          <a:prstGeom prst="rect">
            <a:avLst/>
          </a:prstGeom>
          <a:noFill/>
        </p:spPr>
        <p:txBody>
          <a:bodyPr wrap="none" rtlCol="0">
            <a:spAutoFit/>
          </a:bodyPr>
          <a:lstStyle/>
          <a:p>
            <a:r>
              <a:rPr lang="zh-CN" altLang="en-US" sz="2400" b="1">
                <a:solidFill>
                  <a:srgbClr val="0000CC"/>
                </a:solidFill>
                <a:latin typeface="楷体" panose="02010609060101010101" pitchFamily="49" charset="-122"/>
                <a:ea typeface="楷体" panose="02010609060101010101" pitchFamily="49" charset="-122"/>
              </a:rPr>
              <a:t>第一部社会主义类型的宪法</a:t>
            </a:r>
            <a:endParaRPr lang="zh-CN" altLang="en-US" sz="2400" b="1">
              <a:solidFill>
                <a:srgbClr val="0000CC"/>
              </a:solidFill>
              <a:latin typeface="楷体" panose="02010609060101010101" pitchFamily="49" charset="-122"/>
              <a:ea typeface="楷体" panose="02010609060101010101" pitchFamily="49" charset="-122"/>
            </a:endParaRPr>
          </a:p>
        </p:txBody>
      </p:sp>
      <p:sp>
        <p:nvSpPr>
          <p:cNvPr id="17" name="文本框 16"/>
          <p:cNvSpPr txBox="1"/>
          <p:nvPr/>
        </p:nvSpPr>
        <p:spPr>
          <a:xfrm>
            <a:off x="7121862" y="3902097"/>
            <a:ext cx="1895071" cy="461665"/>
          </a:xfrm>
          <a:prstGeom prst="rect">
            <a:avLst/>
          </a:prstGeom>
          <a:noFill/>
        </p:spPr>
        <p:txBody>
          <a:bodyPr wrap="none" rtlCol="0">
            <a:spAutoFit/>
          </a:bodyPr>
          <a:lstStyle>
            <a:defPPr>
              <a:defRPr lang="zh-CN"/>
            </a:defPPr>
            <a:lvl1pPr>
              <a:defRPr sz="2400" b="1"/>
            </a:lvl1pPr>
          </a:lstStyle>
          <a:p>
            <a:r>
              <a:rPr lang="zh-CN" altLang="en-US"/>
              <a:t>（</a:t>
            </a:r>
            <a:r>
              <a:rPr lang="en-US" altLang="zh-CN"/>
              <a:t>3</a:t>
            </a:r>
            <a:r>
              <a:rPr lang="zh-CN" altLang="en-US"/>
              <a:t>）意义：</a:t>
            </a:r>
            <a:endParaRPr lang="zh-CN" altLang="en-US"/>
          </a:p>
        </p:txBody>
      </p:sp>
      <p:sp>
        <p:nvSpPr>
          <p:cNvPr id="18" name="文本框 17"/>
          <p:cNvSpPr txBox="1"/>
          <p:nvPr/>
        </p:nvSpPr>
        <p:spPr>
          <a:xfrm>
            <a:off x="8098968" y="4332575"/>
            <a:ext cx="3885127" cy="1200329"/>
          </a:xfrm>
          <a:prstGeom prst="rect">
            <a:avLst/>
          </a:prstGeom>
          <a:noFill/>
        </p:spPr>
        <p:txBody>
          <a:bodyPr wrap="square" rtlCol="0">
            <a:spAutoFit/>
          </a:bodyPr>
          <a:lstStyle>
            <a:defPPr>
              <a:defRPr lang="zh-CN"/>
            </a:defPPr>
            <a:lvl1pPr>
              <a:defRPr sz="2400" b="1">
                <a:solidFill>
                  <a:srgbClr val="0000CC"/>
                </a:solidFill>
                <a:latin typeface="楷体" panose="02010609060101010101" pitchFamily="49" charset="-122"/>
                <a:ea typeface="楷体" panose="02010609060101010101" pitchFamily="49" charset="-122"/>
              </a:defRPr>
            </a:lvl1pPr>
          </a:lstStyle>
          <a:p>
            <a:r>
              <a:rPr lang="zh-CN" altLang="en-US"/>
              <a:t>巩固了人民民主专政，促进了社会主义经济发展；为新中国的法制建设奠定基础。</a:t>
            </a:r>
            <a:endParaRPr lang="zh-CN" altLang="en-US"/>
          </a:p>
        </p:txBody>
      </p:sp>
      <p:sp>
        <p:nvSpPr>
          <p:cNvPr id="19" name="箭头: 右 18"/>
          <p:cNvSpPr/>
          <p:nvPr/>
        </p:nvSpPr>
        <p:spPr>
          <a:xfrm>
            <a:off x="5598952" y="2994879"/>
            <a:ext cx="1363055" cy="4187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左大括号 19"/>
          <p:cNvSpPr/>
          <p:nvPr/>
        </p:nvSpPr>
        <p:spPr>
          <a:xfrm>
            <a:off x="6971258" y="2117712"/>
            <a:ext cx="599078" cy="208781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Freeform 5"/>
          <p:cNvSpPr/>
          <p:nvPr/>
        </p:nvSpPr>
        <p:spPr bwMode="auto">
          <a:xfrm>
            <a:off x="721279" y="2053588"/>
            <a:ext cx="511071" cy="2532653"/>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accent2"/>
          </a:solidFill>
          <a:ln w="12700">
            <a:gradFill>
              <a:gsLst>
                <a:gs pos="0">
                  <a:schemeClr val="bg1"/>
                </a:gs>
                <a:gs pos="100000">
                  <a:schemeClr val="bg1">
                    <a:lumMod val="85000"/>
                  </a:schemeClr>
                </a:gs>
              </a:gsLst>
              <a:lin ang="54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pic>
        <p:nvPicPr>
          <p:cNvPr id="28" name="图片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455" y="5030420"/>
            <a:ext cx="880899" cy="88089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inVertical)">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barn(inVertical)">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barn(inVertical)">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left)">
                                      <p:cBhvr>
                                        <p:cTn id="64" dur="500"/>
                                        <p:tgtEl>
                                          <p:spTgt spid="26"/>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barn(inVertical)">
                                      <p:cBhvr>
                                        <p:cTn id="69" dur="500"/>
                                        <p:tgtEl>
                                          <p:spTgt spid="7"/>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barn(inVertical)">
                                      <p:cBhvr>
                                        <p:cTn id="74" dur="500"/>
                                        <p:tgtEl>
                                          <p:spTgt spid="8"/>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left)">
                                      <p:cBhvr>
                                        <p:cTn id="79" dur="500"/>
                                        <p:tgtEl>
                                          <p:spTgt spid="28"/>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barn(inVertical)">
                                      <p:cBhvr>
                                        <p:cTn id="8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3" grpId="0"/>
      <p:bldP spid="14" grpId="0"/>
      <p:bldP spid="15" grpId="0"/>
      <p:bldP spid="16" grpId="0"/>
      <p:bldP spid="17" grpId="0"/>
      <p:bldP spid="18" grpId="0"/>
      <p:bldP spid="19" grpId="0"/>
      <p:bldP spid="20" grpId="0"/>
      <p:bldP spid="26" grpId="0"/>
    </p:bldLst>
  </p:timing>
</p:sld>
</file>

<file path=ppt/slides/slide18.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1"/>
          <a:stretch>
            <a:fillRect/>
          </a:stretch>
        </p:blipFill>
        <p:spPr>
          <a:xfrm>
            <a:off x="0" y="0"/>
            <a:ext cx="12204083" cy="6858000"/>
          </a:xfrm>
          <a:prstGeom prst="rect">
            <a:avLst/>
          </a:prstGeom>
        </p:spPr>
      </p:pic>
      <p:sp>
        <p:nvSpPr>
          <p:cNvPr id="2" name="文本框 1"/>
          <p:cNvSpPr txBox="1"/>
          <p:nvPr/>
        </p:nvSpPr>
        <p:spPr>
          <a:xfrm>
            <a:off x="396256" y="394667"/>
            <a:ext cx="6990382" cy="521970"/>
          </a:xfrm>
          <a:prstGeom prst="rect">
            <a:avLst/>
          </a:prstGeom>
          <a:noFill/>
        </p:spPr>
        <p:txBody>
          <a:bodyPr wrap="square">
            <a:spAutoFit/>
          </a:bodyPr>
          <a:lstStyle>
            <a:defPPr>
              <a:defRPr lang="zh-CN"/>
            </a:defPPr>
            <a:lvl1pPr>
              <a:defRPr sz="2800" b="1" spc="40">
                <a:effectLst/>
                <a:latin typeface="黑体" panose="02010609060101010101" pitchFamily="49" charset="-122"/>
                <a:ea typeface="黑体" panose="02010609060101010101" pitchFamily="49" charset="-122"/>
                <a:cs typeface="Arial" panose="020B0604020202020204" pitchFamily="34" charset="0"/>
              </a:defRPr>
            </a:lvl1pPr>
          </a:lstStyle>
          <a:p>
            <a:r>
              <a:rPr lang="zh-CN" altLang="en-US"/>
              <a:t>四、社会主义基本制度的建立（过渡时期）</a:t>
            </a:r>
            <a:endParaRPr lang="zh-CN" altLang="en-US"/>
          </a:p>
        </p:txBody>
      </p:sp>
      <p:grpSp>
        <p:nvGrpSpPr>
          <p:cNvPr id="12" name="Group 192"/>
          <p:cNvGrpSpPr/>
          <p:nvPr/>
        </p:nvGrpSpPr>
        <p:grpSpPr>
          <a:xfrm flipH="1">
            <a:off x="9851899" y="222974"/>
            <a:ext cx="2340100" cy="1019175"/>
            <a:chOff x="1305" y="1286"/>
            <a:chExt cx="3185" cy="642"/>
          </a:xfrm>
        </p:grpSpPr>
        <p:pic>
          <p:nvPicPr>
            <p:cNvPr id="13" name="Picture 16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21515908" flipH="1">
              <a:off x="1316" y="1298"/>
              <a:ext cx="3174" cy="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28"/>
            <p:cNvGrpSpPr/>
            <p:nvPr/>
          </p:nvGrpSpPr>
          <p:grpSpPr>
            <a:xfrm>
              <a:off x="1305" y="1286"/>
              <a:ext cx="3039" cy="396"/>
              <a:chOff x="1406" y="913"/>
              <a:chExt cx="2773" cy="652"/>
            </a:xfrm>
          </p:grpSpPr>
          <p:grpSp>
            <p:nvGrpSpPr>
              <p:cNvPr id="15" name="Group 125"/>
              <p:cNvGrpSpPr/>
              <p:nvPr/>
            </p:nvGrpSpPr>
            <p:grpSpPr>
              <a:xfrm>
                <a:off x="1406" y="913"/>
                <a:ext cx="2773" cy="650"/>
                <a:chOff x="1406" y="915"/>
                <a:chExt cx="2773" cy="650"/>
              </a:xfrm>
            </p:grpSpPr>
            <p:sp>
              <p:nvSpPr>
                <p:cNvPr id="19" name="Freeform 126"/>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bg1"/>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20" name="Rectangle 127"/>
                <p:cNvSpPr>
                  <a:spLocks noChangeArrowheads="1"/>
                </p:cNvSpPr>
                <p:nvPr/>
              </p:nvSpPr>
              <p:spPr bwMode="auto">
                <a:xfrm>
                  <a:off x="1406" y="916"/>
                  <a:ext cx="2427" cy="648"/>
                </a:xfrm>
                <a:prstGeom prst="rect">
                  <a:avLst/>
                </a:prstGeom>
                <a:solidFill>
                  <a:schemeClr val="bg1"/>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nvGrpSpPr>
              <p:cNvPr id="16" name="Group 124"/>
              <p:cNvGrpSpPr/>
              <p:nvPr/>
            </p:nvGrpSpPr>
            <p:grpSpPr>
              <a:xfrm>
                <a:off x="1406" y="915"/>
                <a:ext cx="2773" cy="650"/>
                <a:chOff x="1406" y="915"/>
                <a:chExt cx="2773" cy="650"/>
              </a:xfrm>
            </p:grpSpPr>
            <p:sp>
              <p:nvSpPr>
                <p:cNvPr id="17" name="Freeform 121"/>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accent1">
                    <a:alpha val="79999"/>
                  </a:schemeClr>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18" name="Rectangle 122"/>
                <p:cNvSpPr>
                  <a:spLocks noChangeArrowheads="1"/>
                </p:cNvSpPr>
                <p:nvPr/>
              </p:nvSpPr>
              <p:spPr bwMode="auto">
                <a:xfrm>
                  <a:off x="1406" y="916"/>
                  <a:ext cx="2427" cy="648"/>
                </a:xfrm>
                <a:prstGeom prst="rect">
                  <a:avLst/>
                </a:prstGeom>
                <a:gradFill rotWithShape="1">
                  <a:gsLst>
                    <a:gs pos="0">
                      <a:schemeClr val="accent1">
                        <a:alpha val="60001"/>
                      </a:schemeClr>
                    </a:gs>
                    <a:gs pos="100000">
                      <a:schemeClr val="accent1">
                        <a:alpha val="79999"/>
                      </a:schemeClr>
                    </a:gs>
                  </a:gsLst>
                  <a:lin ang="0" scaled="1"/>
                </a:gra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grpSp>
      <p:sp>
        <p:nvSpPr>
          <p:cNvPr id="21" name="文本框 20"/>
          <p:cNvSpPr txBox="1"/>
          <p:nvPr/>
        </p:nvSpPr>
        <p:spPr>
          <a:xfrm>
            <a:off x="10516369" y="274725"/>
            <a:ext cx="1620957" cy="523220"/>
          </a:xfrm>
          <a:prstGeom prst="rect">
            <a:avLst/>
          </a:prstGeom>
          <a:noFill/>
        </p:spPr>
        <p:txBody>
          <a:bodyPr wrap="none" rtlCol="0">
            <a:spAutoFit/>
          </a:bodyPr>
          <a:lstStyle/>
          <a:p>
            <a:r>
              <a:rPr lang="zh-CN" altLang="en-US" sz="2800" b="1">
                <a:solidFill>
                  <a:schemeClr val="bg1"/>
                </a:solidFill>
                <a:latin typeface="华文隶书" panose="02010800040101010101" pitchFamily="2" charset="-122"/>
                <a:ea typeface="华文隶书" panose="02010800040101010101" pitchFamily="2" charset="-122"/>
              </a:rPr>
              <a:t>基础梳理</a:t>
            </a:r>
            <a:endParaRPr lang="zh-CN" altLang="en-US" sz="2800" b="1">
              <a:solidFill>
                <a:schemeClr val="bg1"/>
              </a:solidFill>
              <a:latin typeface="华文隶书" panose="02010800040101010101" pitchFamily="2" charset="-122"/>
              <a:ea typeface="华文隶书" panose="02010800040101010101" pitchFamily="2" charset="-122"/>
            </a:endParaRPr>
          </a:p>
        </p:txBody>
      </p:sp>
      <p:sp>
        <p:nvSpPr>
          <p:cNvPr id="22" name="文本框 21"/>
          <p:cNvSpPr txBox="1"/>
          <p:nvPr/>
        </p:nvSpPr>
        <p:spPr>
          <a:xfrm>
            <a:off x="3125990" y="1587795"/>
            <a:ext cx="6647974" cy="581057"/>
          </a:xfrm>
          <a:prstGeom prst="rect">
            <a:avLst/>
          </a:prstGeom>
          <a:noFill/>
        </p:spPr>
        <p:txBody>
          <a:bodyPr wrap="none" rtlCol="0">
            <a:spAutoFit/>
          </a:bodyPr>
          <a:lstStyle>
            <a:defPPr>
              <a:defRPr lang="zh-CN"/>
            </a:defPPr>
            <a:lvl1pPr>
              <a:lnSpc>
                <a:spcPct val="150000"/>
              </a:lnSpc>
              <a:defRPr sz="2400" b="1">
                <a:solidFill>
                  <a:srgbClr val="FF0000"/>
                </a:solidFill>
                <a:latin typeface="微软雅黑" panose="020B0503020204020204" pitchFamily="34" charset="-122"/>
                <a:ea typeface="微软雅黑" panose="020B0503020204020204" pitchFamily="34" charset="-122"/>
              </a:defRPr>
            </a:lvl1pPr>
          </a:lstStyle>
          <a:p>
            <a:r>
              <a:rPr lang="zh-CN" altLang="en-US">
                <a:solidFill>
                  <a:srgbClr val="0000CC"/>
                </a:solidFill>
              </a:rPr>
              <a:t>公有制占绝对优势的社会主义经济制度初步建立</a:t>
            </a:r>
            <a:endParaRPr lang="zh-CN" altLang="en-US">
              <a:solidFill>
                <a:srgbClr val="0000CC"/>
              </a:solidFill>
            </a:endParaRPr>
          </a:p>
        </p:txBody>
      </p:sp>
      <p:sp>
        <p:nvSpPr>
          <p:cNvPr id="23" name="文本框 22"/>
          <p:cNvSpPr txBox="1"/>
          <p:nvPr/>
        </p:nvSpPr>
        <p:spPr>
          <a:xfrm>
            <a:off x="3125990" y="2326020"/>
            <a:ext cx="5109091" cy="581057"/>
          </a:xfrm>
          <a:prstGeom prst="rect">
            <a:avLst/>
          </a:prstGeom>
          <a:noFill/>
        </p:spPr>
        <p:txBody>
          <a:bodyPr wrap="none" rtlCol="0">
            <a:spAutoFit/>
          </a:bodyPr>
          <a:lstStyle>
            <a:defPPr>
              <a:defRPr lang="zh-CN"/>
            </a:defPPr>
            <a:lvl1pPr>
              <a:lnSpc>
                <a:spcPct val="150000"/>
              </a:lnSpc>
              <a:defRPr sz="2400" b="1">
                <a:solidFill>
                  <a:srgbClr val="0000CC"/>
                </a:solidFill>
                <a:latin typeface="微软雅黑" panose="020B0503020204020204" pitchFamily="34" charset="-122"/>
                <a:ea typeface="微软雅黑" panose="020B0503020204020204" pitchFamily="34" charset="-122"/>
              </a:defRPr>
            </a:lvl1pPr>
          </a:lstStyle>
          <a:p>
            <a:r>
              <a:rPr lang="zh-CN" altLang="en-US"/>
              <a:t>社会主义的政治制度体系的初步建立</a:t>
            </a:r>
            <a:endParaRPr lang="en-US" altLang="zh-CN"/>
          </a:p>
        </p:txBody>
      </p:sp>
      <p:sp>
        <p:nvSpPr>
          <p:cNvPr id="24" name="文本框 23"/>
          <p:cNvSpPr txBox="1"/>
          <p:nvPr/>
        </p:nvSpPr>
        <p:spPr>
          <a:xfrm>
            <a:off x="1308461" y="1707187"/>
            <a:ext cx="2391508" cy="461665"/>
          </a:xfrm>
          <a:prstGeom prst="rect">
            <a:avLst/>
          </a:prstGeom>
          <a:noFill/>
        </p:spPr>
        <p:txBody>
          <a:bodyPr wrap="square" rtlCol="0">
            <a:spAutoFit/>
          </a:bodyPr>
          <a:lstStyle/>
          <a:p>
            <a:r>
              <a:rPr lang="zh-CN" altLang="en-US" sz="2400" b="1"/>
              <a:t>（一）经济：</a:t>
            </a:r>
            <a:endParaRPr lang="zh-CN" altLang="en-US" sz="2400" b="1"/>
          </a:p>
        </p:txBody>
      </p:sp>
      <p:sp>
        <p:nvSpPr>
          <p:cNvPr id="25" name="文本框 24"/>
          <p:cNvSpPr txBox="1"/>
          <p:nvPr/>
        </p:nvSpPr>
        <p:spPr>
          <a:xfrm>
            <a:off x="1308461" y="2445412"/>
            <a:ext cx="2391508" cy="461665"/>
          </a:xfrm>
          <a:prstGeom prst="rect">
            <a:avLst/>
          </a:prstGeom>
          <a:noFill/>
        </p:spPr>
        <p:txBody>
          <a:bodyPr wrap="square" rtlCol="0">
            <a:spAutoFit/>
          </a:bodyPr>
          <a:lstStyle/>
          <a:p>
            <a:r>
              <a:rPr lang="zh-CN" altLang="en-US" sz="2400" b="1"/>
              <a:t>（二）政治：</a:t>
            </a:r>
            <a:endParaRPr lang="zh-CN" altLang="en-US" sz="2400" b="1"/>
          </a:p>
        </p:txBody>
      </p:sp>
      <p:sp>
        <p:nvSpPr>
          <p:cNvPr id="28" name="文本框 27"/>
          <p:cNvSpPr txBox="1"/>
          <p:nvPr/>
        </p:nvSpPr>
        <p:spPr>
          <a:xfrm>
            <a:off x="1807193" y="4134180"/>
            <a:ext cx="8577614" cy="1689052"/>
          </a:xfrm>
          <a:prstGeom prst="rect">
            <a:avLst/>
          </a:prstGeom>
          <a:noFill/>
        </p:spPr>
        <p:txBody>
          <a:bodyPr wrap="square" rtlCol="0">
            <a:spAutoFit/>
          </a:bodyPr>
          <a:lstStyle>
            <a:defPPr>
              <a:defRPr lang="zh-CN"/>
            </a:defPPr>
            <a:lvl1pPr>
              <a:lnSpc>
                <a:spcPct val="150000"/>
              </a:lnSpc>
              <a:defRPr sz="2400" b="1">
                <a:solidFill>
                  <a:srgbClr val="FF0000"/>
                </a:solidFill>
                <a:latin typeface="微软雅黑" panose="020B0503020204020204" pitchFamily="34" charset="-122"/>
                <a:ea typeface="微软雅黑" panose="020B0503020204020204" pitchFamily="34" charset="-122"/>
              </a:defRPr>
            </a:lvl1pPr>
          </a:lstStyle>
          <a:p>
            <a:r>
              <a:rPr lang="zh-CN" altLang="en-US"/>
              <a:t>    完成社会主义革命，确立社会主义基本制，度推行社会主义建设，完成最深刻社会变革，为当代中国一切发展进步奠定根本政治前提和制度基础。</a:t>
            </a:r>
            <a:endParaRPr lang="zh-CN" altLang="en-US"/>
          </a:p>
        </p:txBody>
      </p:sp>
      <p:grpSp>
        <p:nvGrpSpPr>
          <p:cNvPr id="31" name="组合 30"/>
          <p:cNvGrpSpPr/>
          <p:nvPr/>
        </p:nvGrpSpPr>
        <p:grpSpPr>
          <a:xfrm>
            <a:off x="1308461" y="1587795"/>
            <a:ext cx="8929308" cy="2426993"/>
            <a:chOff x="1308461" y="1587795"/>
            <a:chExt cx="8929308" cy="2426993"/>
          </a:xfrm>
        </p:grpSpPr>
        <p:sp>
          <p:nvSpPr>
            <p:cNvPr id="29" name="标注: 下箭头 28"/>
            <p:cNvSpPr/>
            <p:nvPr/>
          </p:nvSpPr>
          <p:spPr>
            <a:xfrm>
              <a:off x="1308461" y="1587795"/>
              <a:ext cx="8929308" cy="2426993"/>
            </a:xfrm>
            <a:prstGeom prst="downArrowCallout">
              <a:avLst>
                <a:gd name="adj1" fmla="val 53257"/>
                <a:gd name="adj2" fmla="val 43838"/>
                <a:gd name="adj3" fmla="val 25000"/>
                <a:gd name="adj4" fmla="val 64977"/>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5321709" y="3270759"/>
              <a:ext cx="902811" cy="523220"/>
            </a:xfrm>
            <a:prstGeom prst="rect">
              <a:avLst/>
            </a:prstGeom>
            <a:noFill/>
          </p:spPr>
          <p:txBody>
            <a:bodyPr wrap="none" rtlCol="0">
              <a:spAutoFit/>
            </a:bodyPr>
            <a:lstStyle/>
            <a:p>
              <a:r>
                <a:rPr lang="zh-CN" altLang="en-US" sz="2800" b="1"/>
                <a:t>意义</a:t>
              </a:r>
              <a:endParaRPr lang="zh-CN" altLang="en-US" sz="2800" b="1"/>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down)">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up)">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barn(inVertical)">
                                      <p:cBhvr>
                                        <p:cTn id="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8" grpId="0"/>
    </p:bldLst>
  </p:timing>
</p:sld>
</file>

<file path=ppt/slides/slide19.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a:stretch>
            <a:fillRect/>
          </a:stretch>
        </p:blipFill>
        <p:spPr>
          <a:xfrm>
            <a:off x="0" y="0"/>
            <a:ext cx="12204083" cy="6858000"/>
          </a:xfrm>
          <a:prstGeom prst="rect">
            <a:avLst/>
          </a:prstGeom>
        </p:spPr>
      </p:pic>
      <p:grpSp>
        <p:nvGrpSpPr>
          <p:cNvPr id="2" name="Group 192"/>
          <p:cNvGrpSpPr/>
          <p:nvPr/>
        </p:nvGrpSpPr>
        <p:grpSpPr>
          <a:xfrm>
            <a:off x="1" y="235664"/>
            <a:ext cx="2616590" cy="1019175"/>
            <a:chOff x="1305" y="1286"/>
            <a:chExt cx="3185" cy="642"/>
          </a:xfrm>
        </p:grpSpPr>
        <p:pic>
          <p:nvPicPr>
            <p:cNvPr id="3" name="Picture 16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21515908" flipH="1">
              <a:off x="1316" y="1298"/>
              <a:ext cx="3174" cy="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128"/>
            <p:cNvGrpSpPr/>
            <p:nvPr/>
          </p:nvGrpSpPr>
          <p:grpSpPr>
            <a:xfrm>
              <a:off x="1305" y="1286"/>
              <a:ext cx="3039" cy="396"/>
              <a:chOff x="1406" y="913"/>
              <a:chExt cx="2773" cy="652"/>
            </a:xfrm>
          </p:grpSpPr>
          <p:grpSp>
            <p:nvGrpSpPr>
              <p:cNvPr id="5" name="Group 125"/>
              <p:cNvGrpSpPr/>
              <p:nvPr/>
            </p:nvGrpSpPr>
            <p:grpSpPr>
              <a:xfrm>
                <a:off x="1406" y="913"/>
                <a:ext cx="2773" cy="650"/>
                <a:chOff x="1406" y="915"/>
                <a:chExt cx="2773" cy="650"/>
              </a:xfrm>
            </p:grpSpPr>
            <p:sp>
              <p:nvSpPr>
                <p:cNvPr id="9" name="Freeform 126"/>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bg1"/>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10" name="Rectangle 127"/>
                <p:cNvSpPr>
                  <a:spLocks noChangeArrowheads="1"/>
                </p:cNvSpPr>
                <p:nvPr/>
              </p:nvSpPr>
              <p:spPr bwMode="auto">
                <a:xfrm>
                  <a:off x="1406" y="916"/>
                  <a:ext cx="2427" cy="648"/>
                </a:xfrm>
                <a:prstGeom prst="rect">
                  <a:avLst/>
                </a:prstGeom>
                <a:solidFill>
                  <a:schemeClr val="bg1"/>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nvGrpSpPr>
              <p:cNvPr id="6" name="Group 124"/>
              <p:cNvGrpSpPr/>
              <p:nvPr/>
            </p:nvGrpSpPr>
            <p:grpSpPr>
              <a:xfrm>
                <a:off x="1406" y="915"/>
                <a:ext cx="2773" cy="650"/>
                <a:chOff x="1406" y="915"/>
                <a:chExt cx="2773" cy="650"/>
              </a:xfrm>
            </p:grpSpPr>
            <p:sp>
              <p:nvSpPr>
                <p:cNvPr id="7" name="Freeform 121"/>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accent1">
                    <a:alpha val="79999"/>
                  </a:schemeClr>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8" name="Rectangle 122"/>
                <p:cNvSpPr>
                  <a:spLocks noChangeArrowheads="1"/>
                </p:cNvSpPr>
                <p:nvPr/>
              </p:nvSpPr>
              <p:spPr bwMode="auto">
                <a:xfrm>
                  <a:off x="1406" y="916"/>
                  <a:ext cx="2427" cy="648"/>
                </a:xfrm>
                <a:prstGeom prst="rect">
                  <a:avLst/>
                </a:prstGeom>
                <a:gradFill rotWithShape="1">
                  <a:gsLst>
                    <a:gs pos="0">
                      <a:schemeClr val="accent1">
                        <a:alpha val="60001"/>
                      </a:schemeClr>
                    </a:gs>
                    <a:gs pos="100000">
                      <a:schemeClr val="accent1">
                        <a:alpha val="79999"/>
                      </a:schemeClr>
                    </a:gs>
                  </a:gsLst>
                  <a:lin ang="0" scaled="1"/>
                </a:gra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grpSp>
      <p:sp>
        <p:nvSpPr>
          <p:cNvPr id="11" name="文本框 10"/>
          <p:cNvSpPr txBox="1"/>
          <p:nvPr/>
        </p:nvSpPr>
        <p:spPr>
          <a:xfrm>
            <a:off x="252654" y="292097"/>
            <a:ext cx="1620957" cy="523220"/>
          </a:xfrm>
          <a:prstGeom prst="rect">
            <a:avLst/>
          </a:prstGeom>
          <a:noFill/>
        </p:spPr>
        <p:txBody>
          <a:bodyPr wrap="none" rtlCol="0">
            <a:spAutoFit/>
          </a:bodyPr>
          <a:lstStyle/>
          <a:p>
            <a:r>
              <a:rPr lang="zh-CN" altLang="en-US" sz="2800" b="1">
                <a:solidFill>
                  <a:schemeClr val="bg1"/>
                </a:solidFill>
                <a:latin typeface="华文隶书" panose="02010800040101010101" pitchFamily="2" charset="-122"/>
                <a:ea typeface="华文隶书" panose="02010800040101010101" pitchFamily="2" charset="-122"/>
              </a:rPr>
              <a:t>重点解析</a:t>
            </a:r>
            <a:endParaRPr lang="zh-CN" altLang="en-US" sz="2800" b="1">
              <a:solidFill>
                <a:schemeClr val="bg1"/>
              </a:solidFill>
              <a:latin typeface="华文隶书" panose="02010800040101010101" pitchFamily="2" charset="-122"/>
              <a:ea typeface="华文隶书" panose="02010800040101010101" pitchFamily="2" charset="-122"/>
            </a:endParaRPr>
          </a:p>
        </p:txBody>
      </p:sp>
      <p:sp>
        <p:nvSpPr>
          <p:cNvPr id="15" name="文本框 14"/>
          <p:cNvSpPr txBox="1"/>
          <p:nvPr/>
        </p:nvSpPr>
        <p:spPr>
          <a:xfrm>
            <a:off x="571498" y="1256705"/>
            <a:ext cx="8501065" cy="461665"/>
          </a:xfrm>
          <a:prstGeom prst="rect">
            <a:avLst/>
          </a:prstGeom>
          <a:noFill/>
        </p:spPr>
        <p:txBody>
          <a:bodyPr wrap="square">
            <a:spAutoFit/>
          </a:bodyPr>
          <a:lstStyle/>
          <a:p>
            <a:r>
              <a:rPr lang="en-US" altLang="zh-CN" sz="2400" b="1">
                <a:latin typeface="黑体" panose="02010609060101010101" pitchFamily="49" charset="-122"/>
                <a:ea typeface="黑体" panose="02010609060101010101" pitchFamily="49" charset="-122"/>
              </a:rPr>
              <a:t>1</a:t>
            </a:r>
            <a:r>
              <a:rPr lang="zh-CN" altLang="en-US" sz="2400" b="1">
                <a:latin typeface="黑体" panose="02010609060101010101" pitchFamily="49" charset="-122"/>
                <a:ea typeface="黑体" panose="02010609060101010101" pitchFamily="49" charset="-122"/>
              </a:rPr>
              <a:t>、唯物史观——社会主义工业化与社会主义改造的关系</a:t>
            </a:r>
            <a:endParaRPr lang="en-US" altLang="zh-CN" sz="2400" b="1">
              <a:latin typeface="黑体" panose="02010609060101010101" pitchFamily="49" charset="-122"/>
              <a:ea typeface="黑体" panose="02010609060101010101" pitchFamily="49" charset="-122"/>
            </a:endParaRPr>
          </a:p>
        </p:txBody>
      </p:sp>
      <p:sp>
        <p:nvSpPr>
          <p:cNvPr id="17" name="文本框 16"/>
          <p:cNvSpPr txBox="1"/>
          <p:nvPr/>
        </p:nvSpPr>
        <p:spPr>
          <a:xfrm>
            <a:off x="848702" y="2110761"/>
            <a:ext cx="10723198" cy="3600986"/>
          </a:xfrm>
          <a:prstGeom prst="rect">
            <a:avLst/>
          </a:prstGeom>
          <a:noFill/>
        </p:spPr>
        <p:txBody>
          <a:bodyPr wrap="square">
            <a:spAutoFit/>
          </a:bodyPr>
          <a:lstStyle/>
          <a:p>
            <a:pPr>
              <a:spcAft>
                <a:spcPts val="1200"/>
              </a:spcAft>
            </a:pPr>
            <a:r>
              <a:rPr lang="zh-CN" altLang="en-US" sz="2400" b="1">
                <a:solidFill>
                  <a:srgbClr val="FF0000"/>
                </a:solidFill>
                <a:latin typeface="楷体" panose="02010609060101010101" pitchFamily="49" charset="-122"/>
                <a:ea typeface="楷体" panose="02010609060101010101" pitchFamily="49" charset="-122"/>
              </a:rPr>
              <a:t> (1)工业化建设是发展生产力，三大改造是变革生产关系，它们之间是相互联</a:t>
            </a:r>
            <a:endParaRPr lang="en-US" altLang="zh-CN" sz="2400" b="1">
              <a:solidFill>
                <a:srgbClr val="FF0000"/>
              </a:solidFill>
              <a:latin typeface="楷体" panose="02010609060101010101" pitchFamily="49" charset="-122"/>
              <a:ea typeface="楷体" panose="02010609060101010101" pitchFamily="49" charset="-122"/>
            </a:endParaRPr>
          </a:p>
          <a:p>
            <a:pPr>
              <a:spcAft>
                <a:spcPts val="1200"/>
              </a:spcAft>
            </a:pPr>
            <a:r>
              <a:rPr lang="en-US" altLang="zh-CN" sz="2400" b="1">
                <a:solidFill>
                  <a:srgbClr val="FF0000"/>
                </a:solidFill>
                <a:latin typeface="楷体" panose="02010609060101010101" pitchFamily="49" charset="-122"/>
                <a:ea typeface="楷体" panose="02010609060101010101" pitchFamily="49" charset="-122"/>
              </a:rPr>
              <a:t>   </a:t>
            </a:r>
            <a:r>
              <a:rPr lang="zh-CN" altLang="en-US" sz="2400" b="1">
                <a:solidFill>
                  <a:srgbClr val="FF0000"/>
                </a:solidFill>
                <a:latin typeface="楷体" panose="02010609060101010101" pitchFamily="49" charset="-122"/>
                <a:ea typeface="楷体" panose="02010609060101010101" pitchFamily="49" charset="-122"/>
              </a:rPr>
              <a:t>系、相互促进的关系。</a:t>
            </a:r>
            <a:endParaRPr lang="en-US" altLang="zh-CN" sz="2400" b="1">
              <a:solidFill>
                <a:srgbClr val="FF0000"/>
              </a:solidFill>
              <a:latin typeface="楷体" panose="02010609060101010101" pitchFamily="49" charset="-122"/>
              <a:ea typeface="楷体" panose="02010609060101010101" pitchFamily="49" charset="-122"/>
            </a:endParaRPr>
          </a:p>
          <a:p>
            <a:pPr>
              <a:spcAft>
                <a:spcPts val="1200"/>
              </a:spcAft>
            </a:pPr>
            <a:r>
              <a:rPr lang="zh-CN" altLang="en-US" sz="2400" b="1">
                <a:solidFill>
                  <a:srgbClr val="FF0000"/>
                </a:solidFill>
                <a:latin typeface="楷体" panose="02010609060101010101" pitchFamily="49" charset="-122"/>
                <a:ea typeface="楷体" panose="02010609060101010101" pitchFamily="49" charset="-122"/>
              </a:rPr>
              <a:t> (2)社会主义工业化与社会主义改造体现了发展生产力和变革生产关系的有机 </a:t>
            </a:r>
            <a:endParaRPr lang="en-US" altLang="zh-CN" sz="2400" b="1">
              <a:solidFill>
                <a:srgbClr val="FF0000"/>
              </a:solidFill>
              <a:latin typeface="楷体" panose="02010609060101010101" pitchFamily="49" charset="-122"/>
              <a:ea typeface="楷体" panose="02010609060101010101" pitchFamily="49" charset="-122"/>
            </a:endParaRPr>
          </a:p>
          <a:p>
            <a:pPr>
              <a:spcAft>
                <a:spcPts val="1200"/>
              </a:spcAft>
            </a:pPr>
            <a:r>
              <a:rPr lang="en-US" altLang="zh-CN" sz="2400" b="1">
                <a:solidFill>
                  <a:srgbClr val="FF0000"/>
                </a:solidFill>
                <a:latin typeface="楷体" panose="02010609060101010101" pitchFamily="49" charset="-122"/>
                <a:ea typeface="楷体" panose="02010609060101010101" pitchFamily="49" charset="-122"/>
              </a:rPr>
              <a:t>   </a:t>
            </a:r>
            <a:r>
              <a:rPr lang="zh-CN" altLang="en-US" sz="2400" b="1">
                <a:solidFill>
                  <a:srgbClr val="FF0000"/>
                </a:solidFill>
                <a:latin typeface="楷体" panose="02010609060101010101" pitchFamily="49" charset="-122"/>
                <a:ea typeface="楷体" panose="02010609060101010101" pitchFamily="49" charset="-122"/>
              </a:rPr>
              <a:t>统一，即发展生产力和变革生产关系并举。</a:t>
            </a:r>
            <a:endParaRPr lang="en-US" altLang="zh-CN" sz="2400" b="1">
              <a:solidFill>
                <a:srgbClr val="FF0000"/>
              </a:solidFill>
              <a:latin typeface="楷体" panose="02010609060101010101" pitchFamily="49" charset="-122"/>
              <a:ea typeface="楷体" panose="02010609060101010101" pitchFamily="49" charset="-122"/>
            </a:endParaRPr>
          </a:p>
          <a:p>
            <a:pPr>
              <a:spcAft>
                <a:spcPts val="1200"/>
              </a:spcAft>
            </a:pPr>
            <a:r>
              <a:rPr lang="zh-CN" altLang="en-US" sz="2400" b="1">
                <a:solidFill>
                  <a:srgbClr val="FF0000"/>
                </a:solidFill>
                <a:latin typeface="楷体" panose="02010609060101010101" pitchFamily="49" charset="-122"/>
                <a:ea typeface="楷体" panose="02010609060101010101" pitchFamily="49" charset="-122"/>
              </a:rPr>
              <a:t> (3)从根本上说，生产关系的变革是为了进一步解放和发展生产力，因此社会 </a:t>
            </a:r>
            <a:endParaRPr lang="en-US" altLang="zh-CN" sz="2400" b="1">
              <a:solidFill>
                <a:srgbClr val="FF0000"/>
              </a:solidFill>
              <a:latin typeface="楷体" panose="02010609060101010101" pitchFamily="49" charset="-122"/>
              <a:ea typeface="楷体" panose="02010609060101010101" pitchFamily="49" charset="-122"/>
            </a:endParaRPr>
          </a:p>
          <a:p>
            <a:pPr>
              <a:spcAft>
                <a:spcPts val="1200"/>
              </a:spcAft>
            </a:pPr>
            <a:r>
              <a:rPr lang="en-US" altLang="zh-CN" sz="2400" b="1">
                <a:solidFill>
                  <a:srgbClr val="FF0000"/>
                </a:solidFill>
                <a:latin typeface="楷体" panose="02010609060101010101" pitchFamily="49" charset="-122"/>
                <a:ea typeface="楷体" panose="02010609060101010101" pitchFamily="49" charset="-122"/>
              </a:rPr>
              <a:t>   </a:t>
            </a:r>
            <a:r>
              <a:rPr lang="zh-CN" altLang="en-US" sz="2400" b="1">
                <a:solidFill>
                  <a:srgbClr val="FF0000"/>
                </a:solidFill>
                <a:latin typeface="楷体" panose="02010609060101010101" pitchFamily="49" charset="-122"/>
                <a:ea typeface="楷体" panose="02010609060101010101" pitchFamily="49" charset="-122"/>
              </a:rPr>
              <a:t>主义改造 是服从社会主义工业化的需要，而社会主义工业化又保证了社会 </a:t>
            </a:r>
            <a:endParaRPr lang="en-US" altLang="zh-CN" sz="2400" b="1">
              <a:solidFill>
                <a:srgbClr val="FF0000"/>
              </a:solidFill>
              <a:latin typeface="楷体" panose="02010609060101010101" pitchFamily="49" charset="-122"/>
              <a:ea typeface="楷体" panose="02010609060101010101" pitchFamily="49" charset="-122"/>
            </a:endParaRPr>
          </a:p>
          <a:p>
            <a:pPr>
              <a:spcAft>
                <a:spcPts val="1200"/>
              </a:spcAft>
            </a:pPr>
            <a:r>
              <a:rPr lang="en-US" altLang="zh-CN" sz="2400" b="1">
                <a:solidFill>
                  <a:srgbClr val="FF0000"/>
                </a:solidFill>
                <a:latin typeface="楷体" panose="02010609060101010101" pitchFamily="49" charset="-122"/>
                <a:ea typeface="楷体" panose="02010609060101010101" pitchFamily="49" charset="-122"/>
              </a:rPr>
              <a:t>   </a:t>
            </a:r>
            <a:r>
              <a:rPr lang="zh-CN" altLang="en-US" sz="2400" b="1">
                <a:solidFill>
                  <a:srgbClr val="FF0000"/>
                </a:solidFill>
                <a:latin typeface="楷体" panose="02010609060101010101" pitchFamily="49" charset="-122"/>
                <a:ea typeface="楷体" panose="02010609060101010101" pitchFamily="49" charset="-122"/>
              </a:rPr>
              <a:t>主义改造的顺利完成。</a:t>
            </a:r>
            <a:endParaRPr lang="zh-CN" altLang="en-US" sz="2400" b="1">
              <a:solidFill>
                <a:srgbClr val="FF0000"/>
              </a:solidFill>
              <a:latin typeface="楷体" panose="02010609060101010101" pitchFamily="49" charset="-122"/>
              <a:ea typeface="楷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stretch>
            <a:fillRect/>
          </a:stretch>
        </p:blipFill>
        <p:spPr>
          <a:xfrm>
            <a:off x="0" y="0"/>
            <a:ext cx="12204083" cy="6858000"/>
          </a:xfrm>
          <a:prstGeom prst="rect">
            <a:avLst/>
          </a:prstGeom>
        </p:spPr>
      </p:pic>
      <p:sp>
        <p:nvSpPr>
          <p:cNvPr id="4" name="文本框 3"/>
          <p:cNvSpPr txBox="1"/>
          <p:nvPr/>
        </p:nvSpPr>
        <p:spPr>
          <a:xfrm>
            <a:off x="806123" y="1509553"/>
            <a:ext cx="10579753" cy="3585597"/>
          </a:xfrm>
          <a:prstGeom prst="rect">
            <a:avLst/>
          </a:prstGeom>
          <a:noFill/>
          <a:ln>
            <a:solidFill>
              <a:srgbClr val="7030A0"/>
            </a:solidFill>
            <a:prstDash val="dashDot"/>
          </a:ln>
        </p:spPr>
        <p:txBody>
          <a:bodyPr wrap="square">
            <a:spAutoFit/>
          </a:bodyPr>
          <a:lstStyle>
            <a:defPPr>
              <a:defRPr lang="zh-CN"/>
            </a:defPPr>
            <a:lvl1pPr>
              <a:defRPr sz="2400" b="1">
                <a:solidFill>
                  <a:srgbClr val="0000CC"/>
                </a:solidFill>
                <a:latin typeface="华文新魏" panose="02010800040101010101" pitchFamily="2" charset="-122"/>
                <a:ea typeface="华文新魏" panose="02010800040101010101" pitchFamily="2" charset="-122"/>
              </a:defRPr>
            </a:lvl1pPr>
          </a:lstStyle>
          <a:p>
            <a:pPr>
              <a:spcAft>
                <a:spcPts val="2400"/>
              </a:spcAft>
            </a:pPr>
            <a:r>
              <a:rPr lang="zh-CN" altLang="en-US">
                <a:solidFill>
                  <a:schemeClr val="tx1"/>
                </a:solidFill>
                <a:latin typeface="仿宋" panose="02010609060101010101" pitchFamily="49" charset="-122"/>
                <a:ea typeface="仿宋" panose="02010609060101010101" pitchFamily="49" charset="-122"/>
              </a:rPr>
              <a:t>  （</a:t>
            </a:r>
            <a:r>
              <a:rPr lang="en-US" altLang="zh-CN">
                <a:solidFill>
                  <a:schemeClr val="tx1"/>
                </a:solidFill>
                <a:latin typeface="仿宋" panose="02010609060101010101" pitchFamily="49" charset="-122"/>
                <a:ea typeface="仿宋" panose="02010609060101010101" pitchFamily="49" charset="-122"/>
              </a:rPr>
              <a:t>1</a:t>
            </a:r>
            <a:r>
              <a:rPr lang="zh-CN" altLang="en-US">
                <a:solidFill>
                  <a:schemeClr val="tx1"/>
                </a:solidFill>
                <a:latin typeface="仿宋" panose="02010609060101010101" pitchFamily="49" charset="-122"/>
                <a:ea typeface="仿宋" panose="02010609060101010101" pitchFamily="49" charset="-122"/>
              </a:rPr>
              <a:t>）</a:t>
            </a:r>
            <a:r>
              <a:rPr lang="zh-CN" altLang="zh-CN" spc="40">
                <a:solidFill>
                  <a:schemeClr val="tx1"/>
                </a:solidFill>
                <a:effectLst/>
                <a:latin typeface="仿宋" panose="02010609060101010101" pitchFamily="49" charset="-122"/>
                <a:ea typeface="仿宋" panose="02010609060101010101" pitchFamily="49" charset="-122"/>
                <a:cs typeface="Arial" panose="020B0604020202020204" pitchFamily="34" charset="0"/>
              </a:rPr>
              <a:t>认识中华人民共和国成立的伟大意义；概述新中国巩固人民政权的主要举措；认识新中国为民主政治建设和向社会主义过渡所作出的努力。</a:t>
            </a:r>
            <a:endParaRPr lang="en-US" altLang="zh-CN" spc="40">
              <a:solidFill>
                <a:schemeClr val="tx1"/>
              </a:solidFill>
              <a:latin typeface="仿宋" panose="02010609060101010101" pitchFamily="49" charset="-122"/>
              <a:ea typeface="仿宋" panose="02010609060101010101" pitchFamily="49" charset="-122"/>
              <a:cs typeface="Arial" panose="020B0604020202020204" pitchFamily="34" charset="0"/>
            </a:endParaRPr>
          </a:p>
          <a:p>
            <a:pPr indent="304800" algn="just">
              <a:lnSpc>
                <a:spcPct val="100000"/>
              </a:lnSpc>
              <a:spcAft>
                <a:spcPts val="1800"/>
              </a:spcAft>
            </a:pPr>
            <a:r>
              <a:rPr lang="zh-CN" altLang="en-US" spc="40">
                <a:solidFill>
                  <a:schemeClr val="tx1"/>
                </a:solidFill>
                <a:effectLst/>
                <a:latin typeface="仿宋" panose="02010609060101010101" pitchFamily="49" charset="-122"/>
                <a:ea typeface="仿宋" panose="02010609060101010101" pitchFamily="49" charset="-122"/>
                <a:cs typeface="Arial" panose="020B0604020202020204" pitchFamily="34" charset="0"/>
              </a:rPr>
              <a:t>（</a:t>
            </a:r>
            <a:r>
              <a:rPr lang="en-US" altLang="zh-CN" spc="40">
                <a:solidFill>
                  <a:schemeClr val="tx1"/>
                </a:solidFill>
                <a:effectLst/>
                <a:latin typeface="仿宋" panose="02010609060101010101" pitchFamily="49" charset="-122"/>
                <a:ea typeface="仿宋" panose="02010609060101010101" pitchFamily="49" charset="-122"/>
                <a:cs typeface="Arial" panose="020B0604020202020204" pitchFamily="34" charset="0"/>
              </a:rPr>
              <a:t>2</a:t>
            </a:r>
            <a:r>
              <a:rPr lang="zh-CN" altLang="en-US" spc="40">
                <a:solidFill>
                  <a:schemeClr val="tx1"/>
                </a:solidFill>
                <a:effectLst/>
                <a:latin typeface="仿宋" panose="02010609060101010101" pitchFamily="49" charset="-122"/>
                <a:ea typeface="仿宋" panose="02010609060101010101" pitchFamily="49" charset="-122"/>
                <a:cs typeface="Arial" panose="020B0604020202020204" pitchFamily="34" charset="0"/>
              </a:rPr>
              <a:t>）</a:t>
            </a:r>
            <a:r>
              <a:rPr lang="zh-CN" altLang="en-US" sz="2400" spc="40">
                <a:solidFill>
                  <a:schemeClr val="tx1"/>
                </a:solidFill>
                <a:effectLst/>
                <a:latin typeface="仿宋" panose="02010609060101010101" pitchFamily="49" charset="-122"/>
                <a:ea typeface="仿宋" panose="02010609060101010101" pitchFamily="49" charset="-122"/>
                <a:cs typeface="Arial" panose="020B0604020202020204" pitchFamily="34" charset="0"/>
              </a:rPr>
              <a:t>了解</a:t>
            </a:r>
            <a:r>
              <a:rPr lang="en-US" altLang="zh-CN" sz="2400" spc="40">
                <a:solidFill>
                  <a:schemeClr val="tx1"/>
                </a:solidFill>
                <a:effectLst/>
                <a:latin typeface="仿宋" panose="02010609060101010101" pitchFamily="49" charset="-122"/>
                <a:ea typeface="仿宋" panose="02010609060101010101" pitchFamily="49" charset="-122"/>
                <a:cs typeface="宋体" panose="02010600030101010101" pitchFamily="2" charset="-122"/>
              </a:rPr>
              <a:t>20</a:t>
            </a:r>
            <a:r>
              <a:rPr lang="zh-CN" altLang="zh-CN" sz="2400" spc="40">
                <a:solidFill>
                  <a:schemeClr val="tx1"/>
                </a:solidFill>
                <a:effectLst/>
                <a:latin typeface="仿宋" panose="02010609060101010101" pitchFamily="49" charset="-122"/>
                <a:ea typeface="仿宋" panose="02010609060101010101" pitchFamily="49" charset="-122"/>
                <a:cs typeface="Arial" panose="020B0604020202020204" pitchFamily="34" charset="0"/>
              </a:rPr>
              <a:t>世纪</a:t>
            </a:r>
            <a:r>
              <a:rPr lang="en-US" altLang="zh-CN" sz="2400" spc="40">
                <a:solidFill>
                  <a:schemeClr val="tx1"/>
                </a:solidFill>
                <a:effectLst/>
                <a:latin typeface="仿宋" panose="02010609060101010101" pitchFamily="49" charset="-122"/>
                <a:ea typeface="仿宋" panose="02010609060101010101" pitchFamily="49" charset="-122"/>
                <a:cs typeface="宋体" panose="02010600030101010101" pitchFamily="2" charset="-122"/>
              </a:rPr>
              <a:t>50-70</a:t>
            </a:r>
            <a:r>
              <a:rPr lang="zh-CN" altLang="zh-CN" sz="2400" spc="40">
                <a:solidFill>
                  <a:schemeClr val="tx1"/>
                </a:solidFill>
                <a:effectLst/>
                <a:latin typeface="仿宋" panose="02010609060101010101" pitchFamily="49" charset="-122"/>
                <a:ea typeface="仿宋" panose="02010609060101010101" pitchFamily="49" charset="-122"/>
                <a:cs typeface="Arial" panose="020B0604020202020204" pitchFamily="34" charset="0"/>
              </a:rPr>
              <a:t>年代中国探索社会主义建设道路的曲折发展和伟大成就，认识</a:t>
            </a:r>
            <a:r>
              <a:rPr lang="en-US" altLang="zh-CN" sz="2400" spc="40">
                <a:solidFill>
                  <a:schemeClr val="tx1"/>
                </a:solidFill>
                <a:effectLst/>
                <a:latin typeface="仿宋" panose="02010609060101010101" pitchFamily="49" charset="-122"/>
                <a:ea typeface="仿宋" panose="02010609060101010101" pitchFamily="49" charset="-122"/>
                <a:cs typeface="宋体" panose="02010600030101010101" pitchFamily="2" charset="-122"/>
              </a:rPr>
              <a:t>“</a:t>
            </a:r>
            <a:r>
              <a:rPr lang="zh-CN" altLang="zh-CN" sz="2400" spc="40">
                <a:solidFill>
                  <a:schemeClr val="tx1"/>
                </a:solidFill>
                <a:effectLst/>
                <a:latin typeface="仿宋" panose="02010609060101010101" pitchFamily="49" charset="-122"/>
                <a:ea typeface="仿宋" panose="02010609060101010101" pitchFamily="49" charset="-122"/>
                <a:cs typeface="Arial" panose="020B0604020202020204" pitchFamily="34" charset="0"/>
              </a:rPr>
              <a:t>文化大革命</a:t>
            </a:r>
            <a:r>
              <a:rPr lang="en-US" altLang="zh-CN" sz="2400" spc="40">
                <a:solidFill>
                  <a:schemeClr val="tx1"/>
                </a:solidFill>
                <a:effectLst/>
                <a:latin typeface="仿宋" panose="02010609060101010101" pitchFamily="49" charset="-122"/>
                <a:ea typeface="仿宋" panose="02010609060101010101" pitchFamily="49" charset="-122"/>
                <a:cs typeface="宋体" panose="02010600030101010101" pitchFamily="2" charset="-122"/>
              </a:rPr>
              <a:t>”</a:t>
            </a:r>
            <a:r>
              <a:rPr lang="zh-CN" altLang="zh-CN" sz="2400" spc="40">
                <a:solidFill>
                  <a:schemeClr val="tx1"/>
                </a:solidFill>
                <a:effectLst/>
                <a:latin typeface="仿宋" panose="02010609060101010101" pitchFamily="49" charset="-122"/>
                <a:ea typeface="仿宋" panose="02010609060101010101" pitchFamily="49" charset="-122"/>
                <a:cs typeface="Arial" panose="020B0604020202020204" pitchFamily="34" charset="0"/>
              </a:rPr>
              <a:t>的错误及教训；理解政治、经济、外交、国防等领域所取得的成就在新中国历史上所具有的开创性、奠基性意义；了解和感悟这一时期中国人民艰苦奋斗、奋发图强的精神风貌。</a:t>
            </a:r>
            <a:endParaRPr lang="en-US" altLang="zh-CN" sz="2400" spc="40">
              <a:solidFill>
                <a:schemeClr val="tx1"/>
              </a:solidFill>
              <a:effectLst/>
              <a:latin typeface="仿宋" panose="02010609060101010101" pitchFamily="49" charset="-122"/>
              <a:ea typeface="仿宋" panose="02010609060101010101" pitchFamily="49" charset="-122"/>
              <a:cs typeface="Arial" panose="020B0604020202020204" pitchFamily="34" charset="0"/>
            </a:endParaRPr>
          </a:p>
          <a:p>
            <a:pPr indent="304800" algn="just">
              <a:lnSpc>
                <a:spcPct val="100000"/>
              </a:lnSpc>
              <a:spcAft>
                <a:spcPts val="1800"/>
              </a:spcAft>
            </a:pPr>
            <a:r>
              <a:rPr lang="zh-CN" altLang="en-US">
                <a:solidFill>
                  <a:schemeClr val="tx1"/>
                </a:solidFill>
                <a:latin typeface="仿宋" panose="02010609060101010101" pitchFamily="49" charset="-122"/>
                <a:ea typeface="仿宋" panose="02010609060101010101" pitchFamily="49" charset="-122"/>
                <a:cs typeface="Arial" panose="020B0604020202020204" pitchFamily="34" charset="0"/>
              </a:rPr>
              <a:t>（</a:t>
            </a:r>
            <a:r>
              <a:rPr lang="en-US" altLang="zh-CN">
                <a:solidFill>
                  <a:schemeClr val="tx1"/>
                </a:solidFill>
                <a:latin typeface="仿宋" panose="02010609060101010101" pitchFamily="49" charset="-122"/>
                <a:ea typeface="仿宋" panose="02010609060101010101" pitchFamily="49" charset="-122"/>
                <a:cs typeface="Arial" panose="020B0604020202020204" pitchFamily="34" charset="0"/>
              </a:rPr>
              <a:t>3</a:t>
            </a:r>
            <a:r>
              <a:rPr lang="zh-CN" altLang="en-US">
                <a:solidFill>
                  <a:schemeClr val="tx1"/>
                </a:solidFill>
                <a:latin typeface="仿宋" panose="02010609060101010101" pitchFamily="49" charset="-122"/>
                <a:ea typeface="仿宋" panose="02010609060101010101" pitchFamily="49" charset="-122"/>
                <a:cs typeface="Arial" panose="020B0604020202020204" pitchFamily="34" charset="0"/>
              </a:rPr>
              <a:t>）</a:t>
            </a:r>
            <a:r>
              <a:rPr lang="zh-CN" altLang="zh-CN" sz="2400" spc="40">
                <a:solidFill>
                  <a:schemeClr val="tx1"/>
                </a:solidFill>
                <a:effectLst/>
                <a:latin typeface="仿宋" panose="02010609060101010101" pitchFamily="49" charset="-122"/>
                <a:ea typeface="仿宋" panose="02010609060101010101" pitchFamily="49" charset="-122"/>
                <a:cs typeface="Arial" panose="020B0604020202020204" pitchFamily="34" charset="0"/>
              </a:rPr>
              <a:t>了解毛泽东对中国革命和社会主义建设的贡献，认识毛泽东思想对近现代中国的深远影响。</a:t>
            </a:r>
            <a:endParaRPr lang="zh-CN" altLang="zh-CN" sz="2400">
              <a:solidFill>
                <a:schemeClr val="tx1"/>
              </a:solidFill>
              <a:effectLst/>
              <a:latin typeface="仿宋" panose="02010609060101010101" pitchFamily="49" charset="-122"/>
              <a:ea typeface="仿宋" panose="02010609060101010101" pitchFamily="49" charset="-122"/>
              <a:cs typeface="宋体" panose="02010600030101010101" pitchFamily="2" charset="-122"/>
            </a:endParaRPr>
          </a:p>
        </p:txBody>
      </p:sp>
      <p:grpSp>
        <p:nvGrpSpPr>
          <p:cNvPr id="5" name="Group 192"/>
          <p:cNvGrpSpPr/>
          <p:nvPr/>
        </p:nvGrpSpPr>
        <p:grpSpPr>
          <a:xfrm>
            <a:off x="1" y="235664"/>
            <a:ext cx="2616590" cy="1019175"/>
            <a:chOff x="1305" y="1286"/>
            <a:chExt cx="3185" cy="642"/>
          </a:xfrm>
        </p:grpSpPr>
        <p:pic>
          <p:nvPicPr>
            <p:cNvPr id="6" name="Picture 16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21515908" flipH="1">
              <a:off x="1316" y="1298"/>
              <a:ext cx="3174" cy="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128"/>
            <p:cNvGrpSpPr/>
            <p:nvPr/>
          </p:nvGrpSpPr>
          <p:grpSpPr>
            <a:xfrm>
              <a:off x="1305" y="1286"/>
              <a:ext cx="3039" cy="396"/>
              <a:chOff x="1406" y="913"/>
              <a:chExt cx="2773" cy="652"/>
            </a:xfrm>
          </p:grpSpPr>
          <p:grpSp>
            <p:nvGrpSpPr>
              <p:cNvPr id="8" name="Group 125"/>
              <p:cNvGrpSpPr/>
              <p:nvPr/>
            </p:nvGrpSpPr>
            <p:grpSpPr>
              <a:xfrm>
                <a:off x="1406" y="913"/>
                <a:ext cx="2773" cy="650"/>
                <a:chOff x="1406" y="915"/>
                <a:chExt cx="2773" cy="650"/>
              </a:xfrm>
            </p:grpSpPr>
            <p:sp>
              <p:nvSpPr>
                <p:cNvPr id="12" name="Freeform 126"/>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bg1"/>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13" name="Rectangle 127"/>
                <p:cNvSpPr>
                  <a:spLocks noChangeArrowheads="1"/>
                </p:cNvSpPr>
                <p:nvPr/>
              </p:nvSpPr>
              <p:spPr bwMode="auto">
                <a:xfrm>
                  <a:off x="1406" y="916"/>
                  <a:ext cx="2427" cy="648"/>
                </a:xfrm>
                <a:prstGeom prst="rect">
                  <a:avLst/>
                </a:prstGeom>
                <a:solidFill>
                  <a:schemeClr val="bg1"/>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nvGrpSpPr>
              <p:cNvPr id="9" name="Group 124"/>
              <p:cNvGrpSpPr/>
              <p:nvPr/>
            </p:nvGrpSpPr>
            <p:grpSpPr>
              <a:xfrm>
                <a:off x="1406" y="915"/>
                <a:ext cx="2773" cy="650"/>
                <a:chOff x="1406" y="915"/>
                <a:chExt cx="2773" cy="650"/>
              </a:xfrm>
            </p:grpSpPr>
            <p:sp>
              <p:nvSpPr>
                <p:cNvPr id="10" name="Freeform 121"/>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accent1">
                    <a:alpha val="79999"/>
                  </a:schemeClr>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11" name="Rectangle 122"/>
                <p:cNvSpPr>
                  <a:spLocks noChangeArrowheads="1"/>
                </p:cNvSpPr>
                <p:nvPr/>
              </p:nvSpPr>
              <p:spPr bwMode="auto">
                <a:xfrm>
                  <a:off x="1406" y="916"/>
                  <a:ext cx="2427" cy="648"/>
                </a:xfrm>
                <a:prstGeom prst="rect">
                  <a:avLst/>
                </a:prstGeom>
                <a:gradFill rotWithShape="1">
                  <a:gsLst>
                    <a:gs pos="0">
                      <a:schemeClr val="accent1">
                        <a:alpha val="60001"/>
                      </a:schemeClr>
                    </a:gs>
                    <a:gs pos="100000">
                      <a:schemeClr val="accent1">
                        <a:alpha val="79999"/>
                      </a:schemeClr>
                    </a:gs>
                  </a:gsLst>
                  <a:lin ang="0" scaled="1"/>
                </a:gra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grpSp>
      <p:sp>
        <p:nvSpPr>
          <p:cNvPr id="14" name="文本框 13"/>
          <p:cNvSpPr txBox="1"/>
          <p:nvPr/>
        </p:nvSpPr>
        <p:spPr>
          <a:xfrm>
            <a:off x="252654" y="292097"/>
            <a:ext cx="1620957" cy="523220"/>
          </a:xfrm>
          <a:prstGeom prst="rect">
            <a:avLst/>
          </a:prstGeom>
          <a:noFill/>
        </p:spPr>
        <p:txBody>
          <a:bodyPr wrap="none" rtlCol="0">
            <a:spAutoFit/>
          </a:bodyPr>
          <a:lstStyle/>
          <a:p>
            <a:r>
              <a:rPr lang="zh-CN" altLang="en-US" sz="2800" b="1">
                <a:solidFill>
                  <a:schemeClr val="bg1"/>
                </a:solidFill>
                <a:latin typeface="华文隶书" panose="02010800040101010101" pitchFamily="2" charset="-122"/>
                <a:ea typeface="华文隶书" panose="02010800040101010101" pitchFamily="2" charset="-122"/>
              </a:rPr>
              <a:t>学习目标</a:t>
            </a:r>
            <a:endParaRPr lang="zh-CN" altLang="en-US" sz="2800" b="1">
              <a:solidFill>
                <a:schemeClr val="bg1"/>
              </a:solidFill>
              <a:latin typeface="华文隶书" panose="02010800040101010101" pitchFamily="2" charset="-122"/>
              <a:ea typeface="华文隶书" panose="02010800040101010101" pitchFamily="2" charset="-122"/>
            </a:endParaRPr>
          </a:p>
        </p:txBody>
      </p:sp>
    </p:spTree>
  </p:cSld>
  <p:clrMapOvr>
    <a:masterClrMapping/>
  </p:clrMapOvr>
  <p:transition/>
</p:sld>
</file>

<file path=ppt/slides/slide20.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1"/>
          <a:stretch>
            <a:fillRect/>
          </a:stretch>
        </p:blipFill>
        <p:spPr>
          <a:xfrm>
            <a:off x="0" y="0"/>
            <a:ext cx="12204083" cy="6858000"/>
          </a:xfrm>
          <a:prstGeom prst="rect">
            <a:avLst/>
          </a:prstGeom>
        </p:spPr>
      </p:pic>
      <p:grpSp>
        <p:nvGrpSpPr>
          <p:cNvPr id="2" name="Group 192"/>
          <p:cNvGrpSpPr/>
          <p:nvPr/>
        </p:nvGrpSpPr>
        <p:grpSpPr>
          <a:xfrm>
            <a:off x="1" y="235664"/>
            <a:ext cx="2616590" cy="1019175"/>
            <a:chOff x="1305" y="1286"/>
            <a:chExt cx="3185" cy="642"/>
          </a:xfrm>
        </p:grpSpPr>
        <p:pic>
          <p:nvPicPr>
            <p:cNvPr id="3" name="Picture 16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21515908" flipH="1">
              <a:off x="1316" y="1298"/>
              <a:ext cx="3174" cy="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128"/>
            <p:cNvGrpSpPr/>
            <p:nvPr/>
          </p:nvGrpSpPr>
          <p:grpSpPr>
            <a:xfrm>
              <a:off x="1305" y="1286"/>
              <a:ext cx="3039" cy="396"/>
              <a:chOff x="1406" y="913"/>
              <a:chExt cx="2773" cy="652"/>
            </a:xfrm>
          </p:grpSpPr>
          <p:grpSp>
            <p:nvGrpSpPr>
              <p:cNvPr id="5" name="Group 125"/>
              <p:cNvGrpSpPr/>
              <p:nvPr/>
            </p:nvGrpSpPr>
            <p:grpSpPr>
              <a:xfrm>
                <a:off x="1406" y="913"/>
                <a:ext cx="2773" cy="650"/>
                <a:chOff x="1406" y="915"/>
                <a:chExt cx="2773" cy="650"/>
              </a:xfrm>
            </p:grpSpPr>
            <p:sp>
              <p:nvSpPr>
                <p:cNvPr id="9" name="Freeform 126"/>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bg1"/>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10" name="Rectangle 127"/>
                <p:cNvSpPr>
                  <a:spLocks noChangeArrowheads="1"/>
                </p:cNvSpPr>
                <p:nvPr/>
              </p:nvSpPr>
              <p:spPr bwMode="auto">
                <a:xfrm>
                  <a:off x="1406" y="916"/>
                  <a:ext cx="2427" cy="648"/>
                </a:xfrm>
                <a:prstGeom prst="rect">
                  <a:avLst/>
                </a:prstGeom>
                <a:solidFill>
                  <a:schemeClr val="bg1"/>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nvGrpSpPr>
              <p:cNvPr id="6" name="Group 124"/>
              <p:cNvGrpSpPr/>
              <p:nvPr/>
            </p:nvGrpSpPr>
            <p:grpSpPr>
              <a:xfrm>
                <a:off x="1406" y="915"/>
                <a:ext cx="2773" cy="650"/>
                <a:chOff x="1406" y="915"/>
                <a:chExt cx="2773" cy="650"/>
              </a:xfrm>
            </p:grpSpPr>
            <p:sp>
              <p:nvSpPr>
                <p:cNvPr id="7" name="Freeform 121"/>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accent1">
                    <a:alpha val="79999"/>
                  </a:schemeClr>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8" name="Rectangle 122"/>
                <p:cNvSpPr>
                  <a:spLocks noChangeArrowheads="1"/>
                </p:cNvSpPr>
                <p:nvPr/>
              </p:nvSpPr>
              <p:spPr bwMode="auto">
                <a:xfrm>
                  <a:off x="1406" y="916"/>
                  <a:ext cx="2427" cy="648"/>
                </a:xfrm>
                <a:prstGeom prst="rect">
                  <a:avLst/>
                </a:prstGeom>
                <a:gradFill rotWithShape="1">
                  <a:gsLst>
                    <a:gs pos="0">
                      <a:schemeClr val="accent1">
                        <a:alpha val="60001"/>
                      </a:schemeClr>
                    </a:gs>
                    <a:gs pos="100000">
                      <a:schemeClr val="accent1">
                        <a:alpha val="79999"/>
                      </a:schemeClr>
                    </a:gs>
                  </a:gsLst>
                  <a:lin ang="0" scaled="1"/>
                </a:gra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grpSp>
      <p:sp>
        <p:nvSpPr>
          <p:cNvPr id="11" name="文本框 10"/>
          <p:cNvSpPr txBox="1"/>
          <p:nvPr/>
        </p:nvSpPr>
        <p:spPr>
          <a:xfrm>
            <a:off x="252654" y="292097"/>
            <a:ext cx="1620957" cy="523220"/>
          </a:xfrm>
          <a:prstGeom prst="rect">
            <a:avLst/>
          </a:prstGeom>
          <a:noFill/>
        </p:spPr>
        <p:txBody>
          <a:bodyPr wrap="none" rtlCol="0">
            <a:spAutoFit/>
          </a:bodyPr>
          <a:lstStyle/>
          <a:p>
            <a:r>
              <a:rPr lang="zh-CN" altLang="en-US" sz="2800" b="1">
                <a:solidFill>
                  <a:schemeClr val="bg1"/>
                </a:solidFill>
                <a:latin typeface="华文隶书" panose="02010800040101010101" pitchFamily="2" charset="-122"/>
                <a:ea typeface="华文隶书" panose="02010800040101010101" pitchFamily="2" charset="-122"/>
              </a:rPr>
              <a:t>重点解析</a:t>
            </a:r>
            <a:endParaRPr lang="zh-CN" altLang="en-US" sz="2800" b="1">
              <a:solidFill>
                <a:schemeClr val="bg1"/>
              </a:solidFill>
              <a:latin typeface="华文隶书" panose="02010800040101010101" pitchFamily="2" charset="-122"/>
              <a:ea typeface="华文隶书" panose="02010800040101010101" pitchFamily="2" charset="-122"/>
            </a:endParaRPr>
          </a:p>
        </p:txBody>
      </p:sp>
      <p:sp>
        <p:nvSpPr>
          <p:cNvPr id="21" name="文本框 20"/>
          <p:cNvSpPr txBox="1"/>
          <p:nvPr/>
        </p:nvSpPr>
        <p:spPr>
          <a:xfrm>
            <a:off x="375982" y="1109287"/>
            <a:ext cx="9053768" cy="461665"/>
          </a:xfrm>
          <a:prstGeom prst="rect">
            <a:avLst/>
          </a:prstGeom>
          <a:noFill/>
        </p:spPr>
        <p:txBody>
          <a:bodyPr wrap="square">
            <a:spAutoFit/>
          </a:bodyPr>
          <a:lstStyle>
            <a:defPPr>
              <a:defRPr lang="zh-CN"/>
            </a:defPPr>
            <a:lvl1pPr>
              <a:defRPr sz="2400" b="1">
                <a:latin typeface="黑体" panose="02010609060101010101" pitchFamily="49" charset="-122"/>
                <a:ea typeface="黑体" panose="02010609060101010101" pitchFamily="49" charset="-122"/>
              </a:defRPr>
            </a:lvl1pPr>
          </a:lstStyle>
          <a:p>
            <a:r>
              <a:rPr lang="en-US" altLang="zh-CN"/>
              <a:t>2</a:t>
            </a:r>
            <a:r>
              <a:rPr lang="zh-CN" altLang="en-US"/>
              <a:t>、历史解释</a:t>
            </a:r>
            <a:r>
              <a:rPr lang="en-US" altLang="zh-CN"/>
              <a:t>——</a:t>
            </a:r>
            <a:r>
              <a:rPr lang="zh-CN" altLang="en-US"/>
              <a:t>新中国成立初期社会生活与精神风貌的变迁</a:t>
            </a:r>
            <a:endParaRPr lang="zh-CN" altLang="en-US"/>
          </a:p>
        </p:txBody>
      </p:sp>
      <p:sp>
        <p:nvSpPr>
          <p:cNvPr id="22" name="文本框 21"/>
          <p:cNvSpPr txBox="1"/>
          <p:nvPr/>
        </p:nvSpPr>
        <p:spPr>
          <a:xfrm>
            <a:off x="893363" y="3816643"/>
            <a:ext cx="10279462" cy="1015663"/>
          </a:xfrm>
          <a:prstGeom prst="rect">
            <a:avLst/>
          </a:prstGeom>
          <a:noFill/>
          <a:ln>
            <a:solidFill>
              <a:srgbClr val="7030A0"/>
            </a:solidFill>
            <a:prstDash val="dash"/>
          </a:ln>
        </p:spPr>
        <p:txBody>
          <a:bodyPr wrap="square">
            <a:spAutoFit/>
          </a:bodyPr>
          <a:lstStyle/>
          <a:p>
            <a:r>
              <a:rPr lang="zh-CN" altLang="en-US" sz="2000" b="1">
                <a:latin typeface="仿宋" panose="02010609060101010101" pitchFamily="49" charset="-122"/>
                <a:ea typeface="仿宋" panose="02010609060101010101" pitchFamily="49" charset="-122"/>
              </a:rPr>
              <a:t>    材料</a:t>
            </a:r>
            <a:r>
              <a:rPr lang="en-US" altLang="zh-CN" sz="2000" b="1">
                <a:latin typeface="仿宋" panose="02010609060101010101" pitchFamily="49" charset="-122"/>
                <a:ea typeface="仿宋" panose="02010609060101010101" pitchFamily="49" charset="-122"/>
              </a:rPr>
              <a:t>2</a:t>
            </a:r>
            <a:r>
              <a:rPr lang="zh-CN" altLang="en-US" sz="2000" b="1">
                <a:latin typeface="仿宋" panose="02010609060101010101" pitchFamily="49" charset="-122"/>
                <a:ea typeface="仿宋" panose="02010609060101010101" pitchFamily="49" charset="-122"/>
              </a:rPr>
              <a:t>：在新中国成立初期和“文革”时期,男性气质和女性气质均星现为积极进取的阳刚生产者形气质上表现为男、女的“去性别化”,尤其是女性的“去女性化”。</a:t>
            </a:r>
            <a:r>
              <a:rPr lang="ja-JP" altLang="en-US" sz="2000" b="1">
                <a:latin typeface="仿宋" panose="02010609060101010101" pitchFamily="49" charset="-122"/>
                <a:ea typeface="仿宋" panose="02010609060101010101" pitchFamily="49" charset="-122"/>
              </a:rPr>
              <a:t> </a:t>
            </a:r>
            <a:r>
              <a:rPr lang="en-US" altLang="ja-JP" sz="2000" b="1">
                <a:latin typeface="仿宋" panose="02010609060101010101" pitchFamily="49" charset="-122"/>
                <a:ea typeface="仿宋" panose="02010609060101010101" pitchFamily="49" charset="-122"/>
              </a:rPr>
              <a:t>——</a:t>
            </a:r>
            <a:r>
              <a:rPr lang="ja-JP" altLang="en-US" sz="2000" b="1">
                <a:latin typeface="仿宋" panose="02010609060101010101" pitchFamily="49" charset="-122"/>
                <a:ea typeface="仿宋" panose="02010609060101010101" pitchFamily="49" charset="-122"/>
              </a:rPr>
              <a:t>摘编自刘天红等</a:t>
            </a:r>
            <a:r>
              <a:rPr lang="en-US" altLang="ja-JP" sz="2000" b="1">
                <a:latin typeface="仿宋" panose="02010609060101010101" pitchFamily="49" charset="-122"/>
                <a:ea typeface="仿宋" panose="02010609060101010101" pitchFamily="49" charset="-122"/>
              </a:rPr>
              <a:t>《</a:t>
            </a:r>
            <a:r>
              <a:rPr lang="ja-JP" altLang="en-US" sz="2000" b="1">
                <a:latin typeface="仿宋" panose="02010609060101010101" pitchFamily="49" charset="-122"/>
                <a:ea typeface="仿宋" panose="02010609060101010101" pitchFamily="49" charset="-122"/>
              </a:rPr>
              <a:t>社会变迁与性别气质变化</a:t>
            </a:r>
            <a:r>
              <a:rPr lang="en-US" altLang="ja-JP" sz="2000" b="1">
                <a:latin typeface="仿宋" panose="02010609060101010101" pitchFamily="49" charset="-122"/>
                <a:ea typeface="仿宋" panose="02010609060101010101" pitchFamily="49" charset="-122"/>
              </a:rPr>
              <a:t>—</a:t>
            </a:r>
            <a:r>
              <a:rPr lang="ja-JP" altLang="en-US" sz="2000" b="1">
                <a:latin typeface="仿宋" panose="02010609060101010101" pitchFamily="49" charset="-122"/>
                <a:ea typeface="仿宋" panose="02010609060101010101" pitchFamily="49" charset="-122"/>
              </a:rPr>
              <a:t>对く人民西报</a:t>
            </a:r>
            <a:r>
              <a:rPr lang="en-US" altLang="ja-JP" sz="2000" b="1">
                <a:latin typeface="仿宋" panose="02010609060101010101" pitchFamily="49" charset="-122"/>
                <a:ea typeface="仿宋" panose="02010609060101010101" pitchFamily="49" charset="-122"/>
              </a:rPr>
              <a:t>》</a:t>
            </a:r>
            <a:r>
              <a:rPr lang="ja-JP" altLang="en-US" sz="2000" b="1">
                <a:latin typeface="仿宋" panose="02010609060101010101" pitchFamily="49" charset="-122"/>
                <a:ea typeface="仿宋" panose="02010609060101010101" pitchFamily="49" charset="-122"/>
              </a:rPr>
              <a:t>人物形象的内容分析</a:t>
            </a:r>
            <a:r>
              <a:rPr lang="en-US" altLang="ja-JP" sz="2000" b="1">
                <a:latin typeface="仿宋" panose="02010609060101010101" pitchFamily="49" charset="-122"/>
                <a:ea typeface="仿宋" panose="02010609060101010101" pitchFamily="49" charset="-122"/>
              </a:rPr>
              <a:t>》</a:t>
            </a:r>
            <a:endParaRPr lang="zh-CN" altLang="en-US" sz="2000" b="1">
              <a:latin typeface="仿宋" panose="02010609060101010101" pitchFamily="49" charset="-122"/>
              <a:ea typeface="仿宋" panose="02010609060101010101" pitchFamily="49" charset="-122"/>
            </a:endParaRPr>
          </a:p>
        </p:txBody>
      </p:sp>
      <p:sp>
        <p:nvSpPr>
          <p:cNvPr id="23" name="文本框 22"/>
          <p:cNvSpPr txBox="1"/>
          <p:nvPr/>
        </p:nvSpPr>
        <p:spPr>
          <a:xfrm>
            <a:off x="893363" y="1675624"/>
            <a:ext cx="10279462" cy="1938992"/>
          </a:xfrm>
          <a:prstGeom prst="rect">
            <a:avLst/>
          </a:prstGeom>
          <a:noFill/>
          <a:ln>
            <a:solidFill>
              <a:srgbClr val="7030A0"/>
            </a:solidFill>
            <a:prstDash val="dash"/>
          </a:ln>
        </p:spPr>
        <p:txBody>
          <a:bodyPr wrap="square">
            <a:spAutoFit/>
          </a:bodyPr>
          <a:lstStyle>
            <a:defPPr>
              <a:defRPr lang="zh-CN"/>
            </a:defPPr>
            <a:lvl1pPr>
              <a:defRPr sz="2400" b="1">
                <a:latin typeface="黑体" panose="02010609060101010101" pitchFamily="49" charset="-122"/>
                <a:ea typeface="黑体" panose="02010609060101010101" pitchFamily="49" charset="-122"/>
              </a:defRPr>
            </a:lvl1pPr>
          </a:lstStyle>
          <a:p>
            <a:r>
              <a:rPr lang="zh-CN" altLang="en-US" sz="2000">
                <a:latin typeface="仿宋" panose="02010609060101010101" pitchFamily="49" charset="-122"/>
                <a:ea typeface="仿宋" panose="02010609060101010101" pitchFamily="49" charset="-122"/>
              </a:rPr>
              <a:t>    材料</a:t>
            </a:r>
            <a:r>
              <a:rPr lang="en-US" altLang="zh-CN" sz="2000">
                <a:latin typeface="仿宋" panose="02010609060101010101" pitchFamily="49" charset="-122"/>
                <a:ea typeface="仿宋" panose="02010609060101010101" pitchFamily="49" charset="-122"/>
              </a:rPr>
              <a:t>1</a:t>
            </a:r>
            <a:r>
              <a:rPr lang="zh-CN" altLang="en-US" sz="2000">
                <a:latin typeface="仿宋" panose="02010609060101010101" pitchFamily="49" charset="-122"/>
                <a:ea typeface="仿宋" panose="02010609060101010101" pitchFamily="49" charset="-122"/>
              </a:rPr>
              <a:t>： 1950年,《中华人民共和国婚姻法》颁布,这是新中国的第一部法律,也是“妇女能顶半边天”的出处。在50年代的三次扫盲高潮中,成千上万名妇女上识字班、夜校、职工业余学校。</a:t>
            </a:r>
            <a:r>
              <a:rPr lang="en-US" altLang="zh-CN" sz="2000">
                <a:latin typeface="仿宋" panose="02010609060101010101" pitchFamily="49" charset="-122"/>
                <a:ea typeface="仿宋" panose="02010609060101010101" pitchFamily="49" charset="-122"/>
              </a:rPr>
              <a:t>……</a:t>
            </a:r>
            <a:r>
              <a:rPr lang="zh-CN" altLang="en-US" sz="2000">
                <a:latin typeface="仿宋" panose="02010609060101010101" pitchFamily="49" charset="-122"/>
                <a:ea typeface="仿宋" panose="02010609060101010101" pitchFamily="49" charset="-122"/>
              </a:rPr>
              <a:t>在轰轰烈烈的建设热潮中,这些逐渐解放思想的妇女成了纺织工、拖拉机手、飞行员,甚至参加地质勘探、修筑大坝、开采石油……不仅如此,她们的参政权也落到了实处。1953年, 24岁的申纪兰当选全国人大代表。1954年,她提出的“男女同工同酬”被写进了新中国宪法。 ——摘编自北辰《新中国妇女劳动参与率为何大幅提升?》</a:t>
            </a:r>
            <a:endParaRPr lang="zh-CN" altLang="en-US" sz="2000">
              <a:latin typeface="仿宋" panose="02010609060101010101" pitchFamily="49" charset="-122"/>
              <a:ea typeface="仿宋" panose="02010609060101010101" pitchFamily="49" charset="-122"/>
            </a:endParaRPr>
          </a:p>
        </p:txBody>
      </p:sp>
      <p:sp>
        <p:nvSpPr>
          <p:cNvPr id="24" name="文本框 23"/>
          <p:cNvSpPr txBox="1"/>
          <p:nvPr/>
        </p:nvSpPr>
        <p:spPr>
          <a:xfrm>
            <a:off x="893363" y="4951543"/>
            <a:ext cx="7571303" cy="461665"/>
          </a:xfrm>
          <a:prstGeom prst="rect">
            <a:avLst/>
          </a:prstGeom>
          <a:noFill/>
        </p:spPr>
        <p:txBody>
          <a:bodyPr wrap="none" rtlCol="0">
            <a:spAutoFit/>
          </a:bodyPr>
          <a:lstStyle/>
          <a:p>
            <a:r>
              <a:rPr lang="zh-CN" altLang="en-US" sz="2400" b="1">
                <a:solidFill>
                  <a:srgbClr val="0000CC"/>
                </a:solidFill>
              </a:rPr>
              <a:t>问题：</a:t>
            </a:r>
            <a:r>
              <a:rPr lang="zh-CN" altLang="en-US" sz="2400" b="1"/>
              <a:t>提取材料信息，并结合所学知识进行合理解释。</a:t>
            </a:r>
            <a:endParaRPr lang="zh-CN" altLang="en-US" sz="2400" b="1"/>
          </a:p>
        </p:txBody>
      </p:sp>
      <p:sp>
        <p:nvSpPr>
          <p:cNvPr id="25" name="AutoShape 4"/>
          <p:cNvSpPr>
            <a:spLocks noChangeArrowheads="1"/>
          </p:cNvSpPr>
          <p:nvPr>
            <p:custDataLst>
              <p:tags r:id="rId3"/>
            </p:custDataLst>
          </p:nvPr>
        </p:nvSpPr>
        <p:spPr bwMode="white">
          <a:xfrm>
            <a:off x="2016684" y="1853051"/>
            <a:ext cx="8158631" cy="4741808"/>
          </a:xfrm>
          <a:prstGeom prst="roundRect">
            <a:avLst>
              <a:gd name="adj" fmla="val 7012"/>
            </a:avLst>
          </a:prstGeom>
          <a:solidFill>
            <a:schemeClr val="bg1"/>
          </a:solidFill>
          <a:ln w="38100">
            <a:gradFill>
              <a:gsLst>
                <a:gs pos="50000">
                  <a:srgbClr val="00DFF6"/>
                </a:gs>
                <a:gs pos="100000">
                  <a:srgbClr val="002774"/>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01600" prst="divot"/>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ct val="0"/>
              </a:spcBef>
              <a:spcAft>
                <a:spcPct val="0"/>
              </a:spcAft>
              <a:buClr>
                <a:srgbClr val="FF0000"/>
              </a:buClr>
              <a:buSzPct val="70000"/>
              <a:buFont typeface="Wingdings" panose="05000000000000000000" pitchFamily="2" charset="2"/>
              <a:buChar char="n"/>
              <a:tabLst>
                <a:tab pos="136525" algn="l"/>
              </a:tabLst>
              <a:defRPr/>
            </a:pP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4531430" y="2002946"/>
            <a:ext cx="5486401" cy="1938992"/>
          </a:xfrm>
          <a:prstGeom prst="rect">
            <a:avLst/>
          </a:prstGeom>
          <a:noFill/>
        </p:spPr>
        <p:txBody>
          <a:bodyPr wrap="square">
            <a:spAutoFit/>
          </a:bodyPr>
          <a:lstStyle/>
          <a:p>
            <a:pPr>
              <a:spcAft>
                <a:spcPts val="600"/>
              </a:spcAft>
            </a:pPr>
            <a:r>
              <a:rPr lang="zh-CN" altLang="en-US" sz="2000" b="1">
                <a:solidFill>
                  <a:srgbClr val="FF0000"/>
                </a:solidFill>
                <a:latin typeface="楷体" panose="02010609060101010101" pitchFamily="49" charset="-122"/>
                <a:ea typeface="楷体" panose="02010609060101010101" pitchFamily="49" charset="-122"/>
              </a:rPr>
              <a:t>①法制化建设，男女平等，保障人民权利。</a:t>
            </a:r>
            <a:endParaRPr lang="en-US" altLang="zh-CN" sz="2000" b="1">
              <a:solidFill>
                <a:srgbClr val="FF0000"/>
              </a:solidFill>
              <a:latin typeface="楷体" panose="02010609060101010101" pitchFamily="49" charset="-122"/>
              <a:ea typeface="楷体" panose="02010609060101010101" pitchFamily="49" charset="-122"/>
            </a:endParaRPr>
          </a:p>
          <a:p>
            <a:pPr>
              <a:spcAft>
                <a:spcPts val="600"/>
              </a:spcAft>
            </a:pPr>
            <a:r>
              <a:rPr lang="zh-CN" altLang="en-US" sz="2000" b="1">
                <a:solidFill>
                  <a:srgbClr val="FF0000"/>
                </a:solidFill>
                <a:latin typeface="楷体" panose="02010609060101010101" pitchFamily="49" charset="-122"/>
                <a:ea typeface="楷体" panose="02010609060101010101" pitchFamily="49" charset="-122"/>
              </a:rPr>
              <a:t>②妇女地位提高，为国家建设做出重大贡献。</a:t>
            </a:r>
            <a:endParaRPr lang="en-US" altLang="zh-CN" sz="2000" b="1">
              <a:solidFill>
                <a:srgbClr val="FF0000"/>
              </a:solidFill>
              <a:latin typeface="楷体" panose="02010609060101010101" pitchFamily="49" charset="-122"/>
              <a:ea typeface="楷体" panose="02010609060101010101" pitchFamily="49" charset="-122"/>
            </a:endParaRPr>
          </a:p>
          <a:p>
            <a:pPr>
              <a:spcAft>
                <a:spcPts val="600"/>
              </a:spcAft>
            </a:pPr>
            <a:r>
              <a:rPr lang="zh-CN" altLang="en-US" sz="2000" b="1">
                <a:solidFill>
                  <a:srgbClr val="FF0000"/>
                </a:solidFill>
                <a:latin typeface="楷体" panose="02010609060101010101" pitchFamily="49" charset="-122"/>
                <a:ea typeface="楷体" panose="02010609060101010101" pitchFamily="49" charset="-122"/>
              </a:rPr>
              <a:t>③扫盲运动，提高国民素质。</a:t>
            </a:r>
            <a:endParaRPr lang="en-US" altLang="zh-CN" sz="2000" b="1">
              <a:solidFill>
                <a:srgbClr val="FF0000"/>
              </a:solidFill>
              <a:latin typeface="楷体" panose="02010609060101010101" pitchFamily="49" charset="-122"/>
              <a:ea typeface="楷体" panose="02010609060101010101" pitchFamily="49" charset="-122"/>
            </a:endParaRPr>
          </a:p>
          <a:p>
            <a:pPr>
              <a:spcAft>
                <a:spcPts val="600"/>
              </a:spcAft>
            </a:pPr>
            <a:r>
              <a:rPr lang="zh-CN" altLang="en-US" sz="2000" b="1">
                <a:solidFill>
                  <a:srgbClr val="FF0000"/>
                </a:solidFill>
                <a:latin typeface="楷体" panose="02010609060101010101" pitchFamily="49" charset="-122"/>
                <a:ea typeface="楷体" panose="02010609060101010101" pitchFamily="49" charset="-122"/>
              </a:rPr>
              <a:t>④民主政治建设，维护人民当家作主的地位。</a:t>
            </a:r>
            <a:endParaRPr lang="en-US" altLang="zh-CN" sz="2000" b="1">
              <a:solidFill>
                <a:srgbClr val="FF0000"/>
              </a:solidFill>
              <a:latin typeface="楷体" panose="02010609060101010101" pitchFamily="49" charset="-122"/>
              <a:ea typeface="楷体" panose="02010609060101010101" pitchFamily="49" charset="-122"/>
            </a:endParaRPr>
          </a:p>
          <a:p>
            <a:pPr>
              <a:spcAft>
                <a:spcPts val="600"/>
              </a:spcAft>
            </a:pPr>
            <a:r>
              <a:rPr lang="zh-CN" altLang="en-US" sz="2000" b="1">
                <a:solidFill>
                  <a:srgbClr val="FF0000"/>
                </a:solidFill>
                <a:latin typeface="楷体" panose="02010609060101010101" pitchFamily="49" charset="-122"/>
                <a:ea typeface="楷体" panose="02010609060101010101" pitchFamily="49" charset="-122"/>
              </a:rPr>
              <a:t>⑤时代风貌，发扬革命传统和艰苦奋斗精神。</a:t>
            </a:r>
            <a:endParaRPr lang="en-US" altLang="zh-CN" sz="2000" b="1">
              <a:solidFill>
                <a:srgbClr val="FF0000"/>
              </a:solidFill>
              <a:latin typeface="楷体" panose="02010609060101010101" pitchFamily="49" charset="-122"/>
              <a:ea typeface="楷体" panose="02010609060101010101" pitchFamily="49" charset="-122"/>
            </a:endParaRPr>
          </a:p>
        </p:txBody>
      </p:sp>
      <p:sp>
        <p:nvSpPr>
          <p:cNvPr id="29" name="文本框 28"/>
          <p:cNvSpPr txBox="1"/>
          <p:nvPr/>
        </p:nvSpPr>
        <p:spPr>
          <a:xfrm>
            <a:off x="2185129" y="4186829"/>
            <a:ext cx="7861278" cy="2323713"/>
          </a:xfrm>
          <a:prstGeom prst="rect">
            <a:avLst/>
          </a:prstGeom>
          <a:noFill/>
        </p:spPr>
        <p:txBody>
          <a:bodyPr wrap="square">
            <a:spAutoFit/>
          </a:bodyPr>
          <a:lstStyle>
            <a:defPPr>
              <a:defRPr lang="zh-CN"/>
            </a:defPPr>
            <a:lvl1pPr>
              <a:spcAft>
                <a:spcPts val="600"/>
              </a:spcAft>
              <a:defRPr sz="2000" b="1">
                <a:solidFill>
                  <a:srgbClr val="FF0000"/>
                </a:solidFill>
                <a:latin typeface="楷体" panose="02010609060101010101" pitchFamily="49" charset="-122"/>
                <a:ea typeface="楷体" panose="02010609060101010101" pitchFamily="49" charset="-122"/>
              </a:defRPr>
            </a:lvl1pPr>
          </a:lstStyle>
          <a:p>
            <a:r>
              <a:rPr lang="zh-CN" altLang="en-US"/>
              <a:t>    新中国成立，人民当家作主人；扫盲运动妇女受教育水平提高，思想得到解放；1954年第一届全国人大召开,颁布了第一部社会主义宪法,从法律上和制度上保障了妇女权利；面对百废待兴，物质匮乏的困难局面，妇女从家庭生活走向工作岗位，积极参与经济建设。</a:t>
            </a:r>
            <a:endParaRPr lang="en-US" altLang="zh-CN"/>
          </a:p>
          <a:p>
            <a:r>
              <a:rPr lang="en-US" altLang="zh-CN"/>
              <a:t>    </a:t>
            </a:r>
            <a:r>
              <a:rPr lang="zh-CN" altLang="zh-CN"/>
              <a:t>新中国成立后，</a:t>
            </a:r>
            <a:r>
              <a:rPr lang="zh-CN" altLang="en-US"/>
              <a:t>妇女</a:t>
            </a:r>
            <a:r>
              <a:rPr lang="zh-CN" altLang="zh-CN"/>
              <a:t>在政治、经济和社会生活领域翻天覆地的变化，展现了新中国制度的优越性，以及人民当家作主的喜悦心情</a:t>
            </a:r>
            <a:r>
              <a:rPr lang="zh-CN" altLang="en-US"/>
              <a:t>和主人公意识。</a:t>
            </a:r>
            <a:endParaRPr lang="zh-CN" altLang="zh-CN"/>
          </a:p>
        </p:txBody>
      </p:sp>
      <p:sp>
        <p:nvSpPr>
          <p:cNvPr id="30" name="文本框 29"/>
          <p:cNvSpPr txBox="1"/>
          <p:nvPr/>
        </p:nvSpPr>
        <p:spPr>
          <a:xfrm>
            <a:off x="2893467" y="2779491"/>
            <a:ext cx="1353256" cy="400110"/>
          </a:xfrm>
          <a:prstGeom prst="rect">
            <a:avLst/>
          </a:prstGeom>
          <a:noFill/>
        </p:spPr>
        <p:txBody>
          <a:bodyPr wrap="none" rtlCol="0">
            <a:spAutoFit/>
          </a:bodyPr>
          <a:lstStyle/>
          <a:p>
            <a:r>
              <a:rPr lang="zh-CN" altLang="en-US" sz="2000" b="1"/>
              <a:t>（</a:t>
            </a:r>
            <a:r>
              <a:rPr lang="en-US" altLang="zh-CN" sz="2000" b="1"/>
              <a:t>1</a:t>
            </a:r>
            <a:r>
              <a:rPr lang="zh-CN" altLang="en-US" sz="2000" b="1"/>
              <a:t>）信息</a:t>
            </a:r>
            <a:endParaRPr lang="zh-CN" altLang="en-US" sz="2000" b="1"/>
          </a:p>
        </p:txBody>
      </p:sp>
      <p:sp>
        <p:nvSpPr>
          <p:cNvPr id="31" name="左大括号 30"/>
          <p:cNvSpPr/>
          <p:nvPr/>
        </p:nvSpPr>
        <p:spPr>
          <a:xfrm>
            <a:off x="4307539" y="2195666"/>
            <a:ext cx="371475" cy="157378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2" name="文本框 31"/>
          <p:cNvSpPr txBox="1"/>
          <p:nvPr/>
        </p:nvSpPr>
        <p:spPr>
          <a:xfrm>
            <a:off x="2057284" y="3748987"/>
            <a:ext cx="1353256" cy="400110"/>
          </a:xfrm>
          <a:prstGeom prst="rect">
            <a:avLst/>
          </a:prstGeom>
          <a:noFill/>
        </p:spPr>
        <p:txBody>
          <a:bodyPr wrap="none" rtlCol="0">
            <a:spAutoFit/>
          </a:bodyPr>
          <a:lstStyle/>
          <a:p>
            <a:r>
              <a:rPr lang="zh-CN" altLang="en-US" sz="2000" b="1"/>
              <a:t>（</a:t>
            </a:r>
            <a:r>
              <a:rPr lang="en-US" altLang="zh-CN" sz="2000" b="1"/>
              <a:t>2</a:t>
            </a:r>
            <a:r>
              <a:rPr lang="zh-CN" altLang="en-US" sz="2000" b="1"/>
              <a:t>）解释</a:t>
            </a:r>
            <a:endParaRPr lang="zh-CN" altLang="en-US" sz="20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arn(inVertical)">
                                      <p:cBhvr>
                                        <p:cTn id="15" dur="500"/>
                                        <p:tgtEl>
                                          <p:spTgt spid="3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barn(inVertical)">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arn(inVertical)">
                                      <p:cBhvr>
                                        <p:cTn id="23" dur="500"/>
                                        <p:tgtEl>
                                          <p:spTgt spid="2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barn(inVertical)">
                                      <p:cBhvr>
                                        <p:cTn id="2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9" grpId="0"/>
      <p:bldP spid="30" grpId="0"/>
      <p:bldP spid="31" grpId="0"/>
      <p:bldP spid="32" grpId="0"/>
    </p:bldLst>
  </p:timing>
</p:sld>
</file>

<file path=ppt/slides/slide21.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a:stretch>
            <a:fillRect/>
          </a:stretch>
        </p:blipFill>
        <p:spPr>
          <a:xfrm>
            <a:off x="0" y="0"/>
            <a:ext cx="12204083" cy="6858000"/>
          </a:xfrm>
          <a:prstGeom prst="rect">
            <a:avLst/>
          </a:prstGeom>
        </p:spPr>
      </p:pic>
      <p:grpSp>
        <p:nvGrpSpPr>
          <p:cNvPr id="2" name="Group 192"/>
          <p:cNvGrpSpPr/>
          <p:nvPr/>
        </p:nvGrpSpPr>
        <p:grpSpPr>
          <a:xfrm>
            <a:off x="1" y="235664"/>
            <a:ext cx="2616590" cy="1019175"/>
            <a:chOff x="1305" y="1286"/>
            <a:chExt cx="3185" cy="642"/>
          </a:xfrm>
        </p:grpSpPr>
        <p:pic>
          <p:nvPicPr>
            <p:cNvPr id="3" name="Picture 16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21515908" flipH="1">
              <a:off x="1316" y="1298"/>
              <a:ext cx="3174" cy="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128"/>
            <p:cNvGrpSpPr/>
            <p:nvPr/>
          </p:nvGrpSpPr>
          <p:grpSpPr>
            <a:xfrm>
              <a:off x="1305" y="1286"/>
              <a:ext cx="3039" cy="396"/>
              <a:chOff x="1406" y="913"/>
              <a:chExt cx="2773" cy="652"/>
            </a:xfrm>
          </p:grpSpPr>
          <p:grpSp>
            <p:nvGrpSpPr>
              <p:cNvPr id="5" name="Group 125"/>
              <p:cNvGrpSpPr/>
              <p:nvPr/>
            </p:nvGrpSpPr>
            <p:grpSpPr>
              <a:xfrm>
                <a:off x="1406" y="913"/>
                <a:ext cx="2773" cy="650"/>
                <a:chOff x="1406" y="915"/>
                <a:chExt cx="2773" cy="650"/>
              </a:xfrm>
            </p:grpSpPr>
            <p:sp>
              <p:nvSpPr>
                <p:cNvPr id="9" name="Freeform 126"/>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bg1"/>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10" name="Rectangle 127"/>
                <p:cNvSpPr>
                  <a:spLocks noChangeArrowheads="1"/>
                </p:cNvSpPr>
                <p:nvPr/>
              </p:nvSpPr>
              <p:spPr bwMode="auto">
                <a:xfrm>
                  <a:off x="1406" y="916"/>
                  <a:ext cx="2427" cy="648"/>
                </a:xfrm>
                <a:prstGeom prst="rect">
                  <a:avLst/>
                </a:prstGeom>
                <a:solidFill>
                  <a:schemeClr val="bg1"/>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nvGrpSpPr>
              <p:cNvPr id="6" name="Group 124"/>
              <p:cNvGrpSpPr/>
              <p:nvPr/>
            </p:nvGrpSpPr>
            <p:grpSpPr>
              <a:xfrm>
                <a:off x="1406" y="915"/>
                <a:ext cx="2773" cy="650"/>
                <a:chOff x="1406" y="915"/>
                <a:chExt cx="2773" cy="650"/>
              </a:xfrm>
            </p:grpSpPr>
            <p:sp>
              <p:nvSpPr>
                <p:cNvPr id="7" name="Freeform 121"/>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accent1">
                    <a:alpha val="79999"/>
                  </a:schemeClr>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8" name="Rectangle 122"/>
                <p:cNvSpPr>
                  <a:spLocks noChangeArrowheads="1"/>
                </p:cNvSpPr>
                <p:nvPr/>
              </p:nvSpPr>
              <p:spPr bwMode="auto">
                <a:xfrm>
                  <a:off x="1406" y="916"/>
                  <a:ext cx="2427" cy="648"/>
                </a:xfrm>
                <a:prstGeom prst="rect">
                  <a:avLst/>
                </a:prstGeom>
                <a:gradFill rotWithShape="1">
                  <a:gsLst>
                    <a:gs pos="0">
                      <a:schemeClr val="accent1">
                        <a:alpha val="60001"/>
                      </a:schemeClr>
                    </a:gs>
                    <a:gs pos="100000">
                      <a:schemeClr val="accent1">
                        <a:alpha val="79999"/>
                      </a:schemeClr>
                    </a:gs>
                  </a:gsLst>
                  <a:lin ang="0" scaled="1"/>
                </a:gra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grpSp>
      <p:sp>
        <p:nvSpPr>
          <p:cNvPr id="11" name="文本框 10"/>
          <p:cNvSpPr txBox="1"/>
          <p:nvPr/>
        </p:nvSpPr>
        <p:spPr>
          <a:xfrm>
            <a:off x="252654" y="292097"/>
            <a:ext cx="1620957" cy="523220"/>
          </a:xfrm>
          <a:prstGeom prst="rect">
            <a:avLst/>
          </a:prstGeom>
          <a:noFill/>
        </p:spPr>
        <p:txBody>
          <a:bodyPr wrap="none" rtlCol="0">
            <a:spAutoFit/>
          </a:bodyPr>
          <a:lstStyle/>
          <a:p>
            <a:r>
              <a:rPr lang="zh-CN" altLang="en-US" sz="2800" b="1">
                <a:solidFill>
                  <a:schemeClr val="bg1"/>
                </a:solidFill>
                <a:latin typeface="华文隶书" panose="02010800040101010101" pitchFamily="2" charset="-122"/>
                <a:ea typeface="华文隶书" panose="02010800040101010101" pitchFamily="2" charset="-122"/>
              </a:rPr>
              <a:t>能力训练</a:t>
            </a:r>
            <a:endParaRPr lang="zh-CN" altLang="en-US" sz="2800" b="1">
              <a:solidFill>
                <a:schemeClr val="bg1"/>
              </a:solidFill>
              <a:latin typeface="华文隶书" panose="02010800040101010101" pitchFamily="2" charset="-122"/>
              <a:ea typeface="华文隶书" panose="02010800040101010101" pitchFamily="2" charset="-122"/>
            </a:endParaRPr>
          </a:p>
        </p:txBody>
      </p:sp>
      <p:sp>
        <p:nvSpPr>
          <p:cNvPr id="12" name="文本框 11"/>
          <p:cNvSpPr txBox="1"/>
          <p:nvPr/>
        </p:nvSpPr>
        <p:spPr>
          <a:xfrm>
            <a:off x="481232" y="914963"/>
            <a:ext cx="11229536" cy="3416320"/>
          </a:xfrm>
          <a:prstGeom prst="rect">
            <a:avLst/>
          </a:prstGeom>
          <a:noFill/>
        </p:spPr>
        <p:txBody>
          <a:bodyPr wrap="square">
            <a:spAutoFit/>
          </a:bodyPr>
          <a:lstStyle>
            <a:defPPr>
              <a:defRPr lang="zh-CN"/>
            </a:defPPr>
            <a:lvl1pPr fontAlgn="ctr">
              <a:lnSpc>
                <a:spcPct val="150000"/>
              </a:lnSpc>
              <a:defRPr sz="2400" b="1"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defRPr>
            </a:lvl1pPr>
          </a:lstStyle>
          <a:p>
            <a:r>
              <a:rPr lang="en-US" altLang="zh-CN"/>
              <a:t>1.</a:t>
            </a:r>
            <a:r>
              <a:rPr lang="zh-CN" altLang="en-US"/>
              <a:t>新中国成立初期，一位老大爷谈到种痘运动说：“现在的国家真好，共产党毛主席处处关心我们，从解放后，没听说哪个地方闹天花，也看不见有麻子的孩子啦。我家的四个孩子，要是在过去请‘花先生’栽‘花’，顶少也得一石来粮。”这则材料作为例证，可用来说明</a:t>
            </a:r>
            <a:r>
              <a:rPr lang="en-US" altLang="zh-CN"/>
              <a:t>(</a:t>
            </a:r>
            <a:r>
              <a:rPr lang="zh-CN" altLang="en-US"/>
              <a:t>　　</a:t>
            </a:r>
            <a:r>
              <a:rPr lang="en-US" altLang="zh-CN"/>
              <a:t>)</a:t>
            </a:r>
            <a:endParaRPr lang="en-US" altLang="zh-CN"/>
          </a:p>
          <a:p>
            <a:r>
              <a:rPr lang="en-US" altLang="zh-CN"/>
              <a:t>  A</a:t>
            </a:r>
            <a:r>
              <a:rPr lang="zh-CN" altLang="en-US"/>
              <a:t>．社会主义改造成效显著          </a:t>
            </a:r>
            <a:r>
              <a:rPr lang="en-US" altLang="zh-CN"/>
              <a:t>B</a:t>
            </a:r>
            <a:r>
              <a:rPr lang="zh-CN" altLang="en-US"/>
              <a:t>．新中国获得民众政治认同</a:t>
            </a:r>
            <a:endParaRPr lang="zh-CN" altLang="en-US"/>
          </a:p>
          <a:p>
            <a:r>
              <a:rPr lang="en-US" altLang="zh-CN"/>
              <a:t>  C</a:t>
            </a:r>
            <a:r>
              <a:rPr lang="zh-CN" altLang="en-US"/>
              <a:t>．民主政治建设扎实推进          </a:t>
            </a:r>
            <a:r>
              <a:rPr lang="en-US" altLang="zh-CN"/>
              <a:t>D</a:t>
            </a:r>
            <a:r>
              <a:rPr lang="zh-CN" altLang="en-US"/>
              <a:t>．卫生防疫体系的全面建立</a:t>
            </a:r>
            <a:endParaRPr lang="zh-CN" altLang="en-US"/>
          </a:p>
        </p:txBody>
      </p:sp>
      <p:sp>
        <p:nvSpPr>
          <p:cNvPr id="14" name="文本框 13"/>
          <p:cNvSpPr txBox="1"/>
          <p:nvPr/>
        </p:nvSpPr>
        <p:spPr>
          <a:xfrm>
            <a:off x="841557" y="4610532"/>
            <a:ext cx="10280285" cy="1569660"/>
          </a:xfrm>
          <a:prstGeom prst="rect">
            <a:avLst/>
          </a:prstGeom>
          <a:noFill/>
        </p:spPr>
        <p:txBody>
          <a:bodyPr wrap="square">
            <a:spAutoFit/>
          </a:bodyPr>
          <a:lstStyle/>
          <a:p>
            <a:r>
              <a:rPr lang="en-US" altLang="zh-CN" sz="2400" b="1">
                <a:solidFill>
                  <a:srgbClr val="0000CC"/>
                </a:solidFill>
              </a:rPr>
              <a:t>【</a:t>
            </a:r>
            <a:r>
              <a:rPr lang="zh-CN" altLang="en-US" sz="2400" b="1">
                <a:solidFill>
                  <a:srgbClr val="0000CC"/>
                </a:solidFill>
              </a:rPr>
              <a:t>解析</a:t>
            </a:r>
            <a:r>
              <a:rPr lang="en-US" altLang="zh-CN" sz="2400" b="1">
                <a:solidFill>
                  <a:srgbClr val="0000CC"/>
                </a:solidFill>
              </a:rPr>
              <a:t>】</a:t>
            </a:r>
            <a:r>
              <a:rPr lang="zh-CN" altLang="en-US" sz="2400" b="1">
                <a:latin typeface="楷体" panose="02010609060101010101" pitchFamily="49" charset="-122"/>
                <a:ea typeface="楷体" panose="02010609060101010101" pitchFamily="49" charset="-122"/>
              </a:rPr>
              <a:t>根据“现在的国家真好”可知新中国得到了人民的认同，故B项符合题意；材料反映的是民众对新中国的认同，材料无法说明社 会主义制度是否已经确立，故AC不符合题意主旨，排除；“全面建立”的说法过于夸张，排除。</a:t>
            </a:r>
            <a:endParaRPr lang="zh-CN" altLang="en-US" sz="2400" b="1">
              <a:latin typeface="楷体" panose="02010609060101010101" pitchFamily="49" charset="-122"/>
              <a:ea typeface="楷体" panose="02010609060101010101" pitchFamily="49" charset="-122"/>
            </a:endParaRPr>
          </a:p>
        </p:txBody>
      </p:sp>
      <p:sp>
        <p:nvSpPr>
          <p:cNvPr id="15" name="矩形 14"/>
          <p:cNvSpPr/>
          <p:nvPr/>
        </p:nvSpPr>
        <p:spPr>
          <a:xfrm>
            <a:off x="7357432" y="2452985"/>
            <a:ext cx="928459" cy="1569660"/>
          </a:xfrm>
          <a:prstGeom prst="rect">
            <a:avLst/>
          </a:prstGeom>
          <a:noFill/>
        </p:spPr>
        <p:txBody>
          <a:bodyPr wrap="none" lIns="91440" tIns="45720" rIns="91440" bIns="45720">
            <a:spAutoFit/>
          </a:bodyPr>
          <a:lstStyle/>
          <a:p>
            <a:pPr algn="ctr"/>
            <a:r>
              <a:rPr lang="en-US" altLang="zh-CN" sz="9600" b="1" cap="none" spc="0">
                <a:ln w="9525">
                  <a:solidFill>
                    <a:schemeClr val="bg1"/>
                  </a:solidFill>
                  <a:prstDash val="solid"/>
                </a:ln>
                <a:solidFill>
                  <a:srgbClr val="FF0000"/>
                </a:solidFill>
                <a:effectLst>
                  <a:outerShdw blurRad="12700" dist="38100" dir="2700000" algn="tl" rotWithShape="0">
                    <a:schemeClr val="bg1">
                      <a:lumMod val="50000"/>
                    </a:schemeClr>
                  </a:outerShdw>
                </a:effectLst>
              </a:rPr>
              <a:t>B</a:t>
            </a:r>
            <a:endParaRPr lang="zh-CN" altLang="en-US" sz="9600" b="1" cap="none" spc="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2.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a:stretch>
            <a:fillRect/>
          </a:stretch>
        </p:blipFill>
        <p:spPr>
          <a:xfrm>
            <a:off x="0" y="0"/>
            <a:ext cx="12204083" cy="6858000"/>
          </a:xfrm>
          <a:prstGeom prst="rect">
            <a:avLst/>
          </a:prstGeom>
        </p:spPr>
      </p:pic>
      <p:grpSp>
        <p:nvGrpSpPr>
          <p:cNvPr id="2" name="Group 192"/>
          <p:cNvGrpSpPr/>
          <p:nvPr/>
        </p:nvGrpSpPr>
        <p:grpSpPr>
          <a:xfrm>
            <a:off x="1" y="235664"/>
            <a:ext cx="2616590" cy="1019175"/>
            <a:chOff x="1305" y="1286"/>
            <a:chExt cx="3185" cy="642"/>
          </a:xfrm>
        </p:grpSpPr>
        <p:pic>
          <p:nvPicPr>
            <p:cNvPr id="3" name="Picture 16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21515908" flipH="1">
              <a:off x="1316" y="1298"/>
              <a:ext cx="3174" cy="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128"/>
            <p:cNvGrpSpPr/>
            <p:nvPr/>
          </p:nvGrpSpPr>
          <p:grpSpPr>
            <a:xfrm>
              <a:off x="1305" y="1286"/>
              <a:ext cx="3039" cy="396"/>
              <a:chOff x="1406" y="913"/>
              <a:chExt cx="2773" cy="652"/>
            </a:xfrm>
          </p:grpSpPr>
          <p:grpSp>
            <p:nvGrpSpPr>
              <p:cNvPr id="5" name="Group 125"/>
              <p:cNvGrpSpPr/>
              <p:nvPr/>
            </p:nvGrpSpPr>
            <p:grpSpPr>
              <a:xfrm>
                <a:off x="1406" y="913"/>
                <a:ext cx="2773" cy="650"/>
                <a:chOff x="1406" y="915"/>
                <a:chExt cx="2773" cy="650"/>
              </a:xfrm>
            </p:grpSpPr>
            <p:sp>
              <p:nvSpPr>
                <p:cNvPr id="9" name="Freeform 126"/>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bg1"/>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10" name="Rectangle 127"/>
                <p:cNvSpPr>
                  <a:spLocks noChangeArrowheads="1"/>
                </p:cNvSpPr>
                <p:nvPr/>
              </p:nvSpPr>
              <p:spPr bwMode="auto">
                <a:xfrm>
                  <a:off x="1406" y="916"/>
                  <a:ext cx="2427" cy="648"/>
                </a:xfrm>
                <a:prstGeom prst="rect">
                  <a:avLst/>
                </a:prstGeom>
                <a:solidFill>
                  <a:schemeClr val="bg1"/>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nvGrpSpPr>
              <p:cNvPr id="6" name="Group 124"/>
              <p:cNvGrpSpPr/>
              <p:nvPr/>
            </p:nvGrpSpPr>
            <p:grpSpPr>
              <a:xfrm>
                <a:off x="1406" y="915"/>
                <a:ext cx="2773" cy="650"/>
                <a:chOff x="1406" y="915"/>
                <a:chExt cx="2773" cy="650"/>
              </a:xfrm>
            </p:grpSpPr>
            <p:sp>
              <p:nvSpPr>
                <p:cNvPr id="7" name="Freeform 121"/>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accent1">
                    <a:alpha val="79999"/>
                  </a:schemeClr>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8" name="Rectangle 122"/>
                <p:cNvSpPr>
                  <a:spLocks noChangeArrowheads="1"/>
                </p:cNvSpPr>
                <p:nvPr/>
              </p:nvSpPr>
              <p:spPr bwMode="auto">
                <a:xfrm>
                  <a:off x="1406" y="916"/>
                  <a:ext cx="2427" cy="648"/>
                </a:xfrm>
                <a:prstGeom prst="rect">
                  <a:avLst/>
                </a:prstGeom>
                <a:gradFill rotWithShape="1">
                  <a:gsLst>
                    <a:gs pos="0">
                      <a:schemeClr val="accent1">
                        <a:alpha val="60001"/>
                      </a:schemeClr>
                    </a:gs>
                    <a:gs pos="100000">
                      <a:schemeClr val="accent1">
                        <a:alpha val="79999"/>
                      </a:schemeClr>
                    </a:gs>
                  </a:gsLst>
                  <a:lin ang="0" scaled="1"/>
                </a:gra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grpSp>
      <p:sp>
        <p:nvSpPr>
          <p:cNvPr id="11" name="文本框 10"/>
          <p:cNvSpPr txBox="1"/>
          <p:nvPr/>
        </p:nvSpPr>
        <p:spPr>
          <a:xfrm>
            <a:off x="252654" y="292097"/>
            <a:ext cx="1620957" cy="523220"/>
          </a:xfrm>
          <a:prstGeom prst="rect">
            <a:avLst/>
          </a:prstGeom>
          <a:noFill/>
        </p:spPr>
        <p:txBody>
          <a:bodyPr wrap="none" rtlCol="0">
            <a:spAutoFit/>
          </a:bodyPr>
          <a:lstStyle/>
          <a:p>
            <a:r>
              <a:rPr lang="zh-CN" altLang="en-US" sz="2800" b="1">
                <a:solidFill>
                  <a:schemeClr val="bg1"/>
                </a:solidFill>
                <a:latin typeface="华文隶书" panose="02010800040101010101" pitchFamily="2" charset="-122"/>
                <a:ea typeface="华文隶书" panose="02010800040101010101" pitchFamily="2" charset="-122"/>
              </a:rPr>
              <a:t>能力训练</a:t>
            </a:r>
            <a:endParaRPr lang="zh-CN" altLang="en-US" sz="2800" b="1">
              <a:solidFill>
                <a:schemeClr val="bg1"/>
              </a:solidFill>
              <a:latin typeface="华文隶书" panose="02010800040101010101" pitchFamily="2" charset="-122"/>
              <a:ea typeface="华文隶书" panose="02010800040101010101" pitchFamily="2" charset="-122"/>
            </a:endParaRPr>
          </a:p>
        </p:txBody>
      </p:sp>
      <p:sp>
        <p:nvSpPr>
          <p:cNvPr id="13" name="文本框 12"/>
          <p:cNvSpPr txBox="1"/>
          <p:nvPr/>
        </p:nvSpPr>
        <p:spPr>
          <a:xfrm>
            <a:off x="720232" y="3733383"/>
            <a:ext cx="10966943" cy="2677656"/>
          </a:xfrm>
          <a:prstGeom prst="rect">
            <a:avLst/>
          </a:prstGeom>
          <a:noFill/>
        </p:spPr>
        <p:txBody>
          <a:bodyPr wrap="square">
            <a:spAutoFit/>
          </a:bodyPr>
          <a:lstStyle>
            <a:defPPr>
              <a:defRPr lang="zh-CN"/>
            </a:defPPr>
            <a:lvl1pPr>
              <a:defRPr sz="2400" b="1"/>
            </a:lvl1pPr>
          </a:lstStyle>
          <a:p>
            <a:r>
              <a:rPr lang="zh-CN" altLang="zh-CN">
                <a:solidFill>
                  <a:srgbClr val="0000CC"/>
                </a:solidFill>
              </a:rPr>
              <a:t>【解析】</a:t>
            </a:r>
            <a:r>
              <a:rPr lang="zh-CN" altLang="zh-CN">
                <a:latin typeface="楷体" panose="02010609060101010101" pitchFamily="49" charset="-122"/>
                <a:ea typeface="楷体" panose="02010609060101010101" pitchFamily="49" charset="-122"/>
              </a:rPr>
              <a:t>根据材料并结合所学可知，新中国成立之初，我国经济结构简单，物质基础薄弱，经济资源极度匮乏，生产要素短缺问题十分突出，发展经济必须集中全国有限的人力、物力、财力，客观上要充分发挥政府的作用，所以中国的经济发展不能沿西方发达国家路径前进，为此新中国建立了计划经济体制，</a:t>
            </a:r>
            <a:r>
              <a:rPr lang="en-US" altLang="zh-CN">
                <a:latin typeface="楷体" panose="02010609060101010101" pitchFamily="49" charset="-122"/>
                <a:ea typeface="楷体" panose="02010609060101010101" pitchFamily="49" charset="-122"/>
              </a:rPr>
              <a:t>A</a:t>
            </a:r>
            <a:r>
              <a:rPr lang="zh-CN" altLang="zh-CN">
                <a:latin typeface="楷体" panose="02010609060101010101" pitchFamily="49" charset="-122"/>
                <a:ea typeface="楷体" panose="02010609060101010101" pitchFamily="49" charset="-122"/>
              </a:rPr>
              <a:t>项正确；人民代表大会制度是新中国的政治制度，排除</a:t>
            </a:r>
            <a:r>
              <a:rPr lang="en-US" altLang="zh-CN">
                <a:latin typeface="楷体" panose="02010609060101010101" pitchFamily="49" charset="-122"/>
                <a:ea typeface="楷体" panose="02010609060101010101" pitchFamily="49" charset="-122"/>
              </a:rPr>
              <a:t>B</a:t>
            </a:r>
            <a:r>
              <a:rPr lang="zh-CN" altLang="zh-CN">
                <a:latin typeface="楷体" panose="02010609060101010101" pitchFamily="49" charset="-122"/>
                <a:ea typeface="楷体" panose="02010609060101010101" pitchFamily="49" charset="-122"/>
              </a:rPr>
              <a:t>项；</a:t>
            </a:r>
            <a:r>
              <a:rPr lang="en-US" altLang="zh-CN">
                <a:latin typeface="楷体" panose="02010609060101010101" pitchFamily="49" charset="-122"/>
                <a:ea typeface="楷体" panose="02010609060101010101" pitchFamily="49" charset="-122"/>
              </a:rPr>
              <a:t>“</a:t>
            </a:r>
            <a:r>
              <a:rPr lang="zh-CN" altLang="zh-CN">
                <a:latin typeface="楷体" panose="02010609060101010101" pitchFamily="49" charset="-122"/>
                <a:ea typeface="楷体" panose="02010609060101010101" pitchFamily="49" charset="-122"/>
              </a:rPr>
              <a:t>对资本主义工商业的和平赎买</a:t>
            </a:r>
            <a:r>
              <a:rPr lang="en-US" altLang="zh-CN">
                <a:latin typeface="楷体" panose="02010609060101010101" pitchFamily="49" charset="-122"/>
                <a:ea typeface="楷体" panose="02010609060101010101" pitchFamily="49" charset="-122"/>
              </a:rPr>
              <a:t>”</a:t>
            </a:r>
            <a:r>
              <a:rPr lang="zh-CN" altLang="zh-CN">
                <a:latin typeface="楷体" panose="02010609060101010101" pitchFamily="49" charset="-122"/>
                <a:ea typeface="楷体" panose="02010609060101010101" pitchFamily="49" charset="-122"/>
              </a:rPr>
              <a:t>与材料主旨不符，排除</a:t>
            </a:r>
            <a:r>
              <a:rPr lang="en-US" altLang="zh-CN">
                <a:latin typeface="楷体" panose="02010609060101010101" pitchFamily="49" charset="-122"/>
                <a:ea typeface="楷体" panose="02010609060101010101" pitchFamily="49" charset="-122"/>
              </a:rPr>
              <a:t>C</a:t>
            </a:r>
            <a:r>
              <a:rPr lang="zh-CN" altLang="zh-CN">
                <a:latin typeface="楷体" panose="02010609060101010101" pitchFamily="49" charset="-122"/>
                <a:ea typeface="楷体" panose="02010609060101010101" pitchFamily="49" charset="-122"/>
              </a:rPr>
              <a:t>项；</a:t>
            </a:r>
            <a:r>
              <a:rPr lang="en-US" altLang="zh-CN">
                <a:latin typeface="楷体" panose="02010609060101010101" pitchFamily="49" charset="-122"/>
                <a:ea typeface="楷体" panose="02010609060101010101" pitchFamily="49" charset="-122"/>
              </a:rPr>
              <a:t>“</a:t>
            </a:r>
            <a:r>
              <a:rPr lang="zh-CN" altLang="zh-CN">
                <a:latin typeface="楷体" panose="02010609060101010101" pitchFamily="49" charset="-122"/>
                <a:ea typeface="楷体" panose="02010609060101010101" pitchFamily="49" charset="-122"/>
              </a:rPr>
              <a:t>统一全国财政收支管理</a:t>
            </a:r>
            <a:r>
              <a:rPr lang="en-US" altLang="zh-CN">
                <a:latin typeface="楷体" panose="02010609060101010101" pitchFamily="49" charset="-122"/>
                <a:ea typeface="楷体" panose="02010609060101010101" pitchFamily="49" charset="-122"/>
              </a:rPr>
              <a:t>”</a:t>
            </a:r>
            <a:r>
              <a:rPr lang="zh-CN" altLang="zh-CN">
                <a:latin typeface="楷体" panose="02010609060101010101" pitchFamily="49" charset="-122"/>
                <a:ea typeface="楷体" panose="02010609060101010101" pitchFamily="49" charset="-122"/>
              </a:rPr>
              <a:t>有利于计划经济体制的建立，排除</a:t>
            </a:r>
            <a:r>
              <a:rPr lang="en-US" altLang="zh-CN">
                <a:latin typeface="楷体" panose="02010609060101010101" pitchFamily="49" charset="-122"/>
                <a:ea typeface="楷体" panose="02010609060101010101" pitchFamily="49" charset="-122"/>
              </a:rPr>
              <a:t>D</a:t>
            </a:r>
            <a:r>
              <a:rPr lang="zh-CN" altLang="zh-CN">
                <a:latin typeface="楷体" panose="02010609060101010101" pitchFamily="49" charset="-122"/>
                <a:ea typeface="楷体" panose="02010609060101010101" pitchFamily="49" charset="-122"/>
              </a:rPr>
              <a:t>项。故选</a:t>
            </a:r>
            <a:r>
              <a:rPr lang="en-US" altLang="zh-CN">
                <a:latin typeface="楷体" panose="02010609060101010101" pitchFamily="49" charset="-122"/>
                <a:ea typeface="楷体" panose="02010609060101010101" pitchFamily="49" charset="-122"/>
              </a:rPr>
              <a:t>A</a:t>
            </a:r>
            <a:r>
              <a:rPr lang="zh-CN" altLang="zh-CN">
                <a:latin typeface="楷体" panose="02010609060101010101" pitchFamily="49" charset="-122"/>
                <a:ea typeface="楷体" panose="02010609060101010101" pitchFamily="49" charset="-122"/>
              </a:rPr>
              <a:t>项。</a:t>
            </a:r>
            <a:endParaRPr lang="zh-CN" altLang="en-US">
              <a:latin typeface="楷体" panose="02010609060101010101" pitchFamily="49" charset="-122"/>
              <a:ea typeface="楷体" panose="02010609060101010101" pitchFamily="49" charset="-122"/>
            </a:endParaRPr>
          </a:p>
        </p:txBody>
      </p:sp>
      <p:sp>
        <p:nvSpPr>
          <p:cNvPr id="15" name="矩形 14"/>
          <p:cNvSpPr/>
          <p:nvPr/>
        </p:nvSpPr>
        <p:spPr>
          <a:xfrm>
            <a:off x="10158967" y="1733996"/>
            <a:ext cx="1011816" cy="1569660"/>
          </a:xfrm>
          <a:prstGeom prst="rect">
            <a:avLst/>
          </a:prstGeom>
          <a:noFill/>
        </p:spPr>
        <p:txBody>
          <a:bodyPr wrap="none" lIns="91440" tIns="45720" rIns="91440" bIns="45720">
            <a:spAutoFit/>
          </a:bodyPr>
          <a:lstStyle/>
          <a:p>
            <a:pPr algn="ctr"/>
            <a:r>
              <a:rPr lang="en-US" altLang="zh-CN" sz="9600" b="1" cap="none" spc="0">
                <a:ln w="9525">
                  <a:solidFill>
                    <a:schemeClr val="bg1"/>
                  </a:solidFill>
                  <a:prstDash val="solid"/>
                </a:ln>
                <a:solidFill>
                  <a:srgbClr val="FF0000"/>
                </a:solidFill>
                <a:effectLst>
                  <a:outerShdw blurRad="12700" dist="38100" dir="2700000" algn="tl" rotWithShape="0">
                    <a:schemeClr val="bg1">
                      <a:lumMod val="50000"/>
                    </a:schemeClr>
                  </a:outerShdw>
                </a:effectLst>
              </a:rPr>
              <a:t>A</a:t>
            </a:r>
            <a:endParaRPr lang="zh-CN" altLang="en-US" sz="9600" b="1" cap="none" spc="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
        <p:nvSpPr>
          <p:cNvPr id="17" name="文本框 16"/>
          <p:cNvSpPr txBox="1"/>
          <p:nvPr/>
        </p:nvSpPr>
        <p:spPr>
          <a:xfrm>
            <a:off x="564356" y="918574"/>
            <a:ext cx="11122819" cy="2308324"/>
          </a:xfrm>
          <a:prstGeom prst="rect">
            <a:avLst/>
          </a:prstGeom>
          <a:noFill/>
        </p:spPr>
        <p:txBody>
          <a:bodyPr wrap="square">
            <a:spAutoFit/>
          </a:bodyPr>
          <a:lstStyle/>
          <a:p>
            <a:pPr algn="l" fontAlgn="ctr">
              <a:lnSpc>
                <a:spcPct val="150000"/>
              </a:lnSpc>
            </a:pPr>
            <a:r>
              <a:rPr lang="en-US" altLang="zh-CN" sz="2400" b="1"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2. </a:t>
            </a:r>
            <a:r>
              <a:rPr lang="zh-CN" altLang="zh-CN" sz="2400" b="1"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新中国成立之初，由于经济资源极度匮乏，生产要素短缺问题十分突出，中国的经济发展不能沿西方发达国家路径前进，而必须另择它途。</a:t>
            </a:r>
            <a:r>
              <a:rPr lang="en-US" altLang="zh-CN" sz="2400" b="1"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t>
            </a:r>
            <a:r>
              <a:rPr lang="zh-CN" altLang="zh-CN" sz="2400" b="1"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它途</a:t>
            </a:r>
            <a:r>
              <a:rPr lang="en-US" altLang="zh-CN" sz="2400" b="1"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t>
            </a:r>
            <a:r>
              <a:rPr lang="zh-CN" altLang="zh-CN" sz="2400" b="1"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主要是指</a:t>
            </a:r>
            <a:endParaRPr lang="zh-CN" altLang="zh-CN" sz="2400" b="1" kern="100">
              <a:effectLst/>
              <a:latin typeface="Times New Roman" panose="02020603050405020304" pitchFamily="18" charset="0"/>
              <a:ea typeface="宋体" panose="02010600030101010101" pitchFamily="2" charset="-122"/>
              <a:cs typeface="宋体" panose="02010600030101010101" pitchFamily="2" charset="-122"/>
            </a:endParaRPr>
          </a:p>
          <a:p>
            <a:pPr algn="l" fontAlgn="ctr">
              <a:lnSpc>
                <a:spcPct val="150000"/>
              </a:lnSpc>
              <a:tabLst>
                <a:tab pos="3094355" algn="l"/>
              </a:tabLst>
            </a:pPr>
            <a:r>
              <a:rPr lang="en-US" altLang="zh-CN" sz="2400" b="1"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A. </a:t>
            </a:r>
            <a:r>
              <a:rPr lang="zh-CN" altLang="zh-CN" sz="2400" b="1"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计划经济体制的建立</a:t>
            </a:r>
            <a:r>
              <a:rPr lang="en-US" altLang="zh-CN" sz="2400" b="1"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B. </a:t>
            </a:r>
            <a:r>
              <a:rPr lang="zh-CN" altLang="zh-CN" sz="2400" b="1"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人民代表大会制度的确立</a:t>
            </a:r>
            <a:endParaRPr lang="zh-CN" altLang="zh-CN" sz="2400" b="1" kern="100">
              <a:effectLst/>
              <a:latin typeface="Times New Roman" panose="02020603050405020304" pitchFamily="18" charset="0"/>
              <a:ea typeface="宋体" panose="02010600030101010101" pitchFamily="2" charset="-122"/>
              <a:cs typeface="宋体" panose="02010600030101010101" pitchFamily="2" charset="-122"/>
            </a:endParaRPr>
          </a:p>
          <a:p>
            <a:pPr algn="l" fontAlgn="ctr">
              <a:lnSpc>
                <a:spcPct val="150000"/>
              </a:lnSpc>
              <a:tabLst>
                <a:tab pos="3094355" algn="l"/>
              </a:tabLst>
            </a:pPr>
            <a:r>
              <a:rPr lang="en-US" altLang="zh-CN" sz="2400" b="1"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C. </a:t>
            </a:r>
            <a:r>
              <a:rPr lang="zh-CN" altLang="zh-CN" sz="2400" b="1"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对资本主义工商业的和平赎买</a:t>
            </a:r>
            <a:r>
              <a:rPr lang="en-US" altLang="zh-CN" sz="2400" b="1"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D. </a:t>
            </a:r>
            <a:r>
              <a:rPr lang="zh-CN" altLang="zh-CN" sz="2400" b="1"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统一全国财政收支管理</a:t>
            </a:r>
            <a:endParaRPr lang="zh-CN" altLang="zh-CN" sz="2400" b="1" kern="100">
              <a:effectLst/>
              <a:latin typeface="Times New Roman" panose="02020603050405020304" pitchFamily="18" charset="0"/>
              <a:ea typeface="宋体" panose="02010600030101010101" pitchFamily="2" charset="-122"/>
              <a:cs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barn(inVertical)">
                                      <p:cBhvr>
                                        <p:cTn id="1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a:stretch>
            <a:fillRect/>
          </a:stretch>
        </p:blipFill>
        <p:spPr>
          <a:xfrm>
            <a:off x="0" y="0"/>
            <a:ext cx="12204083" cy="6858000"/>
          </a:xfrm>
          <a:prstGeom prst="rect">
            <a:avLst/>
          </a:prstGeom>
        </p:spPr>
      </p:pic>
      <p:sp>
        <p:nvSpPr>
          <p:cNvPr id="15" name="文本框 14"/>
          <p:cNvSpPr txBox="1"/>
          <p:nvPr/>
        </p:nvSpPr>
        <p:spPr>
          <a:xfrm>
            <a:off x="534590" y="1021824"/>
            <a:ext cx="11122819" cy="2862322"/>
          </a:xfrm>
          <a:prstGeom prst="rect">
            <a:avLst/>
          </a:prstGeom>
          <a:noFill/>
        </p:spPr>
        <p:txBody>
          <a:bodyPr wrap="square">
            <a:spAutoFit/>
          </a:bodyPr>
          <a:lstStyle>
            <a:defPPr>
              <a:defRPr lang="zh-CN"/>
            </a:defPPr>
            <a:lvl1pPr fontAlgn="ctr">
              <a:lnSpc>
                <a:spcPct val="150000"/>
              </a:lnSpc>
              <a:defRPr sz="2400" b="1"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defRPr>
            </a:lvl1pPr>
          </a:lstStyle>
          <a:p>
            <a:r>
              <a:rPr lang="en-US" altLang="zh-CN"/>
              <a:t>3. 1955</a:t>
            </a:r>
            <a:r>
              <a:rPr lang="zh-CN" altLang="zh-CN"/>
              <a:t>年，周恩来在一次国际会议说：</a:t>
            </a:r>
            <a:r>
              <a:rPr lang="en-US" altLang="zh-CN"/>
              <a:t>“</a:t>
            </a:r>
            <a:r>
              <a:rPr lang="zh-CN" altLang="zh-CN"/>
              <a:t>我们并不要求各人放弃自己的见解，因为这是实际存在的反映。但是不应该使它妨碍我们在主要问题上达成共同的协议。</a:t>
            </a:r>
            <a:r>
              <a:rPr lang="en-US" altLang="zh-CN"/>
              <a:t>”</a:t>
            </a:r>
            <a:r>
              <a:rPr lang="zh-CN" altLang="zh-CN"/>
              <a:t>这表明中国政府</a:t>
            </a:r>
            <a:endParaRPr lang="zh-CN" altLang="zh-CN"/>
          </a:p>
          <a:p>
            <a:r>
              <a:rPr lang="en-US" altLang="zh-CN"/>
              <a:t>    A. </a:t>
            </a:r>
            <a:r>
              <a:rPr lang="zh-CN" altLang="zh-CN"/>
              <a:t>放弃</a:t>
            </a:r>
            <a:r>
              <a:rPr lang="en-US" altLang="zh-CN"/>
              <a:t>“</a:t>
            </a:r>
            <a:r>
              <a:rPr lang="zh-CN" altLang="zh-CN"/>
              <a:t>一边倒</a:t>
            </a:r>
            <a:r>
              <a:rPr lang="en-US" altLang="zh-CN"/>
              <a:t>”</a:t>
            </a:r>
            <a:r>
              <a:rPr lang="zh-CN" altLang="zh-CN"/>
              <a:t>的外交方针</a:t>
            </a:r>
            <a:r>
              <a:rPr lang="en-US" altLang="zh-CN"/>
              <a:t>	B. </a:t>
            </a:r>
            <a:r>
              <a:rPr lang="zh-CN" altLang="zh-CN"/>
              <a:t>正式提出和平共处五项原则</a:t>
            </a:r>
            <a:endParaRPr lang="zh-CN" altLang="zh-CN"/>
          </a:p>
          <a:p>
            <a:r>
              <a:rPr lang="en-US" altLang="zh-CN"/>
              <a:t>    C. </a:t>
            </a:r>
            <a:r>
              <a:rPr lang="zh-CN" altLang="zh-CN"/>
              <a:t>推行不结盟的外交政策</a:t>
            </a:r>
            <a:r>
              <a:rPr lang="en-US" altLang="zh-CN"/>
              <a:t>	D. </a:t>
            </a:r>
            <a:r>
              <a:rPr lang="zh-CN" altLang="zh-CN"/>
              <a:t>愿意发展与新兴民族独立国家的友好关系</a:t>
            </a:r>
            <a:endParaRPr lang="zh-CN" altLang="zh-CN"/>
          </a:p>
        </p:txBody>
      </p:sp>
      <p:grpSp>
        <p:nvGrpSpPr>
          <p:cNvPr id="2" name="Group 192"/>
          <p:cNvGrpSpPr/>
          <p:nvPr/>
        </p:nvGrpSpPr>
        <p:grpSpPr>
          <a:xfrm>
            <a:off x="1" y="235664"/>
            <a:ext cx="2616590" cy="1019175"/>
            <a:chOff x="1305" y="1286"/>
            <a:chExt cx="3185" cy="642"/>
          </a:xfrm>
        </p:grpSpPr>
        <p:pic>
          <p:nvPicPr>
            <p:cNvPr id="3" name="Picture 16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21515908" flipH="1">
              <a:off x="1316" y="1298"/>
              <a:ext cx="3174" cy="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128"/>
            <p:cNvGrpSpPr/>
            <p:nvPr/>
          </p:nvGrpSpPr>
          <p:grpSpPr>
            <a:xfrm>
              <a:off x="1305" y="1286"/>
              <a:ext cx="3039" cy="396"/>
              <a:chOff x="1406" y="913"/>
              <a:chExt cx="2773" cy="652"/>
            </a:xfrm>
          </p:grpSpPr>
          <p:grpSp>
            <p:nvGrpSpPr>
              <p:cNvPr id="5" name="Group 125"/>
              <p:cNvGrpSpPr/>
              <p:nvPr/>
            </p:nvGrpSpPr>
            <p:grpSpPr>
              <a:xfrm>
                <a:off x="1406" y="913"/>
                <a:ext cx="2773" cy="650"/>
                <a:chOff x="1406" y="915"/>
                <a:chExt cx="2773" cy="650"/>
              </a:xfrm>
            </p:grpSpPr>
            <p:sp>
              <p:nvSpPr>
                <p:cNvPr id="9" name="Freeform 126"/>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bg1"/>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10" name="Rectangle 127"/>
                <p:cNvSpPr>
                  <a:spLocks noChangeArrowheads="1"/>
                </p:cNvSpPr>
                <p:nvPr/>
              </p:nvSpPr>
              <p:spPr bwMode="auto">
                <a:xfrm>
                  <a:off x="1406" y="916"/>
                  <a:ext cx="2427" cy="648"/>
                </a:xfrm>
                <a:prstGeom prst="rect">
                  <a:avLst/>
                </a:prstGeom>
                <a:solidFill>
                  <a:schemeClr val="bg1"/>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nvGrpSpPr>
              <p:cNvPr id="6" name="Group 124"/>
              <p:cNvGrpSpPr/>
              <p:nvPr/>
            </p:nvGrpSpPr>
            <p:grpSpPr>
              <a:xfrm>
                <a:off x="1406" y="915"/>
                <a:ext cx="2773" cy="650"/>
                <a:chOff x="1406" y="915"/>
                <a:chExt cx="2773" cy="650"/>
              </a:xfrm>
            </p:grpSpPr>
            <p:sp>
              <p:nvSpPr>
                <p:cNvPr id="7" name="Freeform 121"/>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accent1">
                    <a:alpha val="79999"/>
                  </a:schemeClr>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8" name="Rectangle 122"/>
                <p:cNvSpPr>
                  <a:spLocks noChangeArrowheads="1"/>
                </p:cNvSpPr>
                <p:nvPr/>
              </p:nvSpPr>
              <p:spPr bwMode="auto">
                <a:xfrm>
                  <a:off x="1406" y="916"/>
                  <a:ext cx="2427" cy="648"/>
                </a:xfrm>
                <a:prstGeom prst="rect">
                  <a:avLst/>
                </a:prstGeom>
                <a:gradFill rotWithShape="1">
                  <a:gsLst>
                    <a:gs pos="0">
                      <a:schemeClr val="accent1">
                        <a:alpha val="60001"/>
                      </a:schemeClr>
                    </a:gs>
                    <a:gs pos="100000">
                      <a:schemeClr val="accent1">
                        <a:alpha val="79999"/>
                      </a:schemeClr>
                    </a:gs>
                  </a:gsLst>
                  <a:lin ang="0" scaled="1"/>
                </a:gra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grpSp>
      <p:sp>
        <p:nvSpPr>
          <p:cNvPr id="11" name="文本框 10"/>
          <p:cNvSpPr txBox="1"/>
          <p:nvPr/>
        </p:nvSpPr>
        <p:spPr>
          <a:xfrm>
            <a:off x="252654" y="292097"/>
            <a:ext cx="1620957" cy="523220"/>
          </a:xfrm>
          <a:prstGeom prst="rect">
            <a:avLst/>
          </a:prstGeom>
          <a:noFill/>
        </p:spPr>
        <p:txBody>
          <a:bodyPr wrap="none" rtlCol="0">
            <a:spAutoFit/>
          </a:bodyPr>
          <a:lstStyle/>
          <a:p>
            <a:r>
              <a:rPr lang="zh-CN" altLang="en-US" sz="2800" b="1">
                <a:solidFill>
                  <a:schemeClr val="bg1"/>
                </a:solidFill>
                <a:latin typeface="华文隶书" panose="02010800040101010101" pitchFamily="2" charset="-122"/>
                <a:ea typeface="华文隶书" panose="02010800040101010101" pitchFamily="2" charset="-122"/>
              </a:rPr>
              <a:t>能力训练</a:t>
            </a:r>
            <a:endParaRPr lang="zh-CN" altLang="en-US" sz="2800" b="1">
              <a:solidFill>
                <a:schemeClr val="bg1"/>
              </a:solidFill>
              <a:latin typeface="华文隶书" panose="02010800040101010101" pitchFamily="2" charset="-122"/>
              <a:ea typeface="华文隶书" panose="02010800040101010101" pitchFamily="2" charset="-122"/>
            </a:endParaRPr>
          </a:p>
        </p:txBody>
      </p:sp>
      <p:sp>
        <p:nvSpPr>
          <p:cNvPr id="13" name="文本框 12"/>
          <p:cNvSpPr txBox="1"/>
          <p:nvPr/>
        </p:nvSpPr>
        <p:spPr>
          <a:xfrm>
            <a:off x="650082" y="4247158"/>
            <a:ext cx="10722768" cy="1938992"/>
          </a:xfrm>
          <a:prstGeom prst="rect">
            <a:avLst/>
          </a:prstGeom>
          <a:noFill/>
        </p:spPr>
        <p:txBody>
          <a:bodyPr wrap="square">
            <a:spAutoFit/>
          </a:bodyPr>
          <a:lstStyle>
            <a:defPPr>
              <a:defRPr lang="zh-CN"/>
            </a:defPPr>
            <a:lvl1pPr>
              <a:defRPr sz="2400" b="1"/>
            </a:lvl1pPr>
          </a:lstStyle>
          <a:p>
            <a:r>
              <a:rPr lang="zh-CN" altLang="zh-CN">
                <a:solidFill>
                  <a:srgbClr val="0000CC"/>
                </a:solidFill>
              </a:rPr>
              <a:t>【解析】</a:t>
            </a:r>
            <a:r>
              <a:rPr lang="zh-CN" altLang="zh-CN">
                <a:latin typeface="楷体" panose="02010609060101010101" pitchFamily="49" charset="-122"/>
                <a:ea typeface="楷体" panose="02010609060101010101" pitchFamily="49" charset="-122"/>
              </a:rPr>
              <a:t>试题分析：此题属于知识的理解运用层次，需要学生熟知新中国初期的外交成绩，对材料做出解读，依据题意做出判断推理。题目信息</a:t>
            </a:r>
            <a:r>
              <a:rPr lang="en-US" altLang="zh-CN">
                <a:latin typeface="楷体" panose="02010609060101010101" pitchFamily="49" charset="-122"/>
                <a:ea typeface="楷体" panose="02010609060101010101" pitchFamily="49" charset="-122"/>
              </a:rPr>
              <a:t>“1955</a:t>
            </a:r>
            <a:r>
              <a:rPr lang="zh-CN" altLang="zh-CN">
                <a:latin typeface="楷体" panose="02010609060101010101" pitchFamily="49" charset="-122"/>
                <a:ea typeface="楷体" panose="02010609060101010101" pitchFamily="49" charset="-122"/>
              </a:rPr>
              <a:t>年</a:t>
            </a:r>
            <a:r>
              <a:rPr lang="en-US" altLang="zh-CN">
                <a:latin typeface="楷体" panose="02010609060101010101" pitchFamily="49" charset="-122"/>
                <a:ea typeface="楷体" panose="02010609060101010101" pitchFamily="49" charset="-122"/>
              </a:rPr>
              <a:t>”</a:t>
            </a:r>
            <a:r>
              <a:rPr lang="zh-CN" altLang="zh-CN">
                <a:latin typeface="楷体" panose="02010609060101010101" pitchFamily="49" charset="-122"/>
                <a:ea typeface="楷体" panose="02010609060101010101" pitchFamily="49" charset="-122"/>
              </a:rPr>
              <a:t>、</a:t>
            </a:r>
            <a:r>
              <a:rPr lang="en-US" altLang="zh-CN">
                <a:latin typeface="楷体" panose="02010609060101010101" pitchFamily="49" charset="-122"/>
                <a:ea typeface="楷体" panose="02010609060101010101" pitchFamily="49" charset="-122"/>
              </a:rPr>
              <a:t>“</a:t>
            </a:r>
            <a:r>
              <a:rPr lang="zh-CN" altLang="zh-CN">
                <a:latin typeface="楷体" panose="02010609060101010101" pitchFamily="49" charset="-122"/>
                <a:ea typeface="楷体" panose="02010609060101010101" pitchFamily="49" charset="-122"/>
              </a:rPr>
              <a:t>周恩来</a:t>
            </a:r>
            <a:r>
              <a:rPr lang="en-US" altLang="zh-CN">
                <a:latin typeface="楷体" panose="02010609060101010101" pitchFamily="49" charset="-122"/>
                <a:ea typeface="楷体" panose="02010609060101010101" pitchFamily="49" charset="-122"/>
              </a:rPr>
              <a:t>”</a:t>
            </a:r>
            <a:r>
              <a:rPr lang="zh-CN" altLang="zh-CN">
                <a:latin typeface="楷体" panose="02010609060101010101" pitchFamily="49" charset="-122"/>
                <a:ea typeface="楷体" panose="02010609060101010101" pitchFamily="49" charset="-122"/>
              </a:rPr>
              <a:t>、</a:t>
            </a:r>
            <a:r>
              <a:rPr lang="en-US" altLang="zh-CN">
                <a:latin typeface="楷体" panose="02010609060101010101" pitchFamily="49" charset="-122"/>
                <a:ea typeface="楷体" panose="02010609060101010101" pitchFamily="49" charset="-122"/>
              </a:rPr>
              <a:t>“</a:t>
            </a:r>
            <a:r>
              <a:rPr lang="zh-CN" altLang="zh-CN">
                <a:latin typeface="楷体" panose="02010609060101010101" pitchFamily="49" charset="-122"/>
                <a:ea typeface="楷体" panose="02010609060101010101" pitchFamily="49" charset="-122"/>
              </a:rPr>
              <a:t>国际会议</a:t>
            </a:r>
            <a:r>
              <a:rPr lang="en-US" altLang="zh-CN">
                <a:latin typeface="楷体" panose="02010609060101010101" pitchFamily="49" charset="-122"/>
                <a:ea typeface="楷体" panose="02010609060101010101" pitchFamily="49" charset="-122"/>
              </a:rPr>
              <a:t>”</a:t>
            </a:r>
            <a:r>
              <a:rPr lang="zh-CN" altLang="zh-CN">
                <a:latin typeface="楷体" panose="02010609060101010101" pitchFamily="49" charset="-122"/>
                <a:ea typeface="楷体" panose="02010609060101010101" pitchFamily="49" charset="-122"/>
              </a:rPr>
              <a:t>表明，这是万隆会议；</a:t>
            </a:r>
            <a:r>
              <a:rPr lang="en-US" altLang="zh-CN">
                <a:latin typeface="楷体" panose="02010609060101010101" pitchFamily="49" charset="-122"/>
                <a:ea typeface="楷体" panose="02010609060101010101" pitchFamily="49" charset="-122"/>
              </a:rPr>
              <a:t>“</a:t>
            </a:r>
            <a:r>
              <a:rPr lang="zh-CN" altLang="zh-CN">
                <a:latin typeface="楷体" panose="02010609060101010101" pitchFamily="49" charset="-122"/>
                <a:ea typeface="楷体" panose="02010609060101010101" pitchFamily="49" charset="-122"/>
              </a:rPr>
              <a:t>不要求各人放弃自己的见解</a:t>
            </a:r>
            <a:r>
              <a:rPr lang="en-US" altLang="zh-CN">
                <a:latin typeface="楷体" panose="02010609060101010101" pitchFamily="49" charset="-122"/>
                <a:ea typeface="楷体" panose="02010609060101010101" pitchFamily="49" charset="-122"/>
              </a:rPr>
              <a:t>”</a:t>
            </a:r>
            <a:r>
              <a:rPr lang="zh-CN" altLang="zh-CN">
                <a:latin typeface="楷体" panose="02010609060101010101" pitchFamily="49" charset="-122"/>
                <a:ea typeface="楷体" panose="02010609060101010101" pitchFamily="49" charset="-122"/>
              </a:rPr>
              <a:t>、</a:t>
            </a:r>
            <a:r>
              <a:rPr lang="en-US" altLang="zh-CN">
                <a:latin typeface="楷体" panose="02010609060101010101" pitchFamily="49" charset="-122"/>
                <a:ea typeface="楷体" panose="02010609060101010101" pitchFamily="49" charset="-122"/>
              </a:rPr>
              <a:t>“ </a:t>
            </a:r>
            <a:r>
              <a:rPr lang="zh-CN" altLang="zh-CN">
                <a:latin typeface="楷体" panose="02010609060101010101" pitchFamily="49" charset="-122"/>
                <a:ea typeface="楷体" panose="02010609060101010101" pitchFamily="49" charset="-122"/>
              </a:rPr>
              <a:t>不应该使它妨碍我们在主要问题上达成共同的协议</a:t>
            </a:r>
            <a:r>
              <a:rPr lang="en-US" altLang="zh-CN">
                <a:latin typeface="楷体" panose="02010609060101010101" pitchFamily="49" charset="-122"/>
                <a:ea typeface="楷体" panose="02010609060101010101" pitchFamily="49" charset="-122"/>
              </a:rPr>
              <a:t>”</a:t>
            </a:r>
            <a:r>
              <a:rPr lang="zh-CN" altLang="zh-CN">
                <a:latin typeface="楷体" panose="02010609060101010101" pitchFamily="49" charset="-122"/>
                <a:ea typeface="楷体" panose="02010609060101010101" pitchFamily="49" charset="-122"/>
              </a:rPr>
              <a:t>就是</a:t>
            </a:r>
            <a:r>
              <a:rPr lang="en-US" altLang="zh-CN">
                <a:latin typeface="楷体" panose="02010609060101010101" pitchFamily="49" charset="-122"/>
                <a:ea typeface="楷体" panose="02010609060101010101" pitchFamily="49" charset="-122"/>
              </a:rPr>
              <a:t>“</a:t>
            </a:r>
            <a:r>
              <a:rPr lang="zh-CN" altLang="zh-CN">
                <a:latin typeface="楷体" panose="02010609060101010101" pitchFamily="49" charset="-122"/>
                <a:ea typeface="楷体" panose="02010609060101010101" pitchFamily="49" charset="-122"/>
              </a:rPr>
              <a:t>求同存异</a:t>
            </a:r>
            <a:r>
              <a:rPr lang="en-US" altLang="zh-CN">
                <a:latin typeface="楷体" panose="02010609060101010101" pitchFamily="49" charset="-122"/>
                <a:ea typeface="楷体" panose="02010609060101010101" pitchFamily="49" charset="-122"/>
              </a:rPr>
              <a:t>”</a:t>
            </a:r>
            <a:r>
              <a:rPr lang="zh-CN" altLang="zh-CN">
                <a:latin typeface="楷体" panose="02010609060101010101" pitchFamily="49" charset="-122"/>
                <a:ea typeface="楷体" panose="02010609060101010101" pitchFamily="49" charset="-122"/>
              </a:rPr>
              <a:t>，因此可推断答案为</a:t>
            </a:r>
            <a:r>
              <a:rPr lang="en-US" altLang="zh-CN">
                <a:latin typeface="楷体" panose="02010609060101010101" pitchFamily="49" charset="-122"/>
                <a:ea typeface="楷体" panose="02010609060101010101" pitchFamily="49" charset="-122"/>
              </a:rPr>
              <a:t>D</a:t>
            </a:r>
            <a:r>
              <a:rPr lang="zh-CN" altLang="zh-CN">
                <a:latin typeface="楷体" panose="02010609060101010101" pitchFamily="49" charset="-122"/>
                <a:ea typeface="楷体" panose="02010609060101010101" pitchFamily="49" charset="-122"/>
              </a:rPr>
              <a:t>。</a:t>
            </a:r>
            <a:endParaRPr lang="zh-CN" altLang="zh-CN">
              <a:latin typeface="楷体" panose="02010609060101010101" pitchFamily="49" charset="-122"/>
              <a:ea typeface="楷体" panose="02010609060101010101" pitchFamily="49" charset="-122"/>
            </a:endParaRPr>
          </a:p>
        </p:txBody>
      </p:sp>
      <p:sp>
        <p:nvSpPr>
          <p:cNvPr id="12" name="矩形 11"/>
          <p:cNvSpPr/>
          <p:nvPr/>
        </p:nvSpPr>
        <p:spPr>
          <a:xfrm>
            <a:off x="6301863" y="1761169"/>
            <a:ext cx="1067921" cy="1569660"/>
          </a:xfrm>
          <a:prstGeom prst="rect">
            <a:avLst/>
          </a:prstGeom>
          <a:noFill/>
        </p:spPr>
        <p:txBody>
          <a:bodyPr wrap="none" lIns="91440" tIns="45720" rIns="91440" bIns="45720">
            <a:spAutoFit/>
          </a:bodyPr>
          <a:lstStyle/>
          <a:p>
            <a:pPr algn="ctr"/>
            <a:r>
              <a:rPr lang="en-US" altLang="zh-CN" sz="9600" b="1" cap="none" spc="0">
                <a:ln w="9525">
                  <a:solidFill>
                    <a:schemeClr val="bg1"/>
                  </a:solidFill>
                  <a:prstDash val="solid"/>
                </a:ln>
                <a:solidFill>
                  <a:srgbClr val="FF0000"/>
                </a:solidFill>
                <a:effectLst>
                  <a:outerShdw blurRad="12700" dist="38100" dir="2700000" algn="tl" rotWithShape="0">
                    <a:schemeClr val="bg1">
                      <a:lumMod val="50000"/>
                    </a:schemeClr>
                  </a:outerShdw>
                </a:effectLst>
              </a:rPr>
              <a:t>D</a:t>
            </a:r>
            <a:endParaRPr lang="zh-CN" altLang="en-US" sz="9600" b="1" cap="none" spc="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Lst>
  </p:timing>
</p:sld>
</file>

<file path=ppt/slides/slide24.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a:stretch>
            <a:fillRect/>
          </a:stretch>
        </p:blipFill>
        <p:spPr>
          <a:xfrm>
            <a:off x="0" y="0"/>
            <a:ext cx="12204083" cy="6858000"/>
          </a:xfrm>
          <a:prstGeom prst="rect">
            <a:avLst/>
          </a:prstGeom>
        </p:spPr>
      </p:pic>
      <p:grpSp>
        <p:nvGrpSpPr>
          <p:cNvPr id="2" name="Group 192"/>
          <p:cNvGrpSpPr/>
          <p:nvPr/>
        </p:nvGrpSpPr>
        <p:grpSpPr>
          <a:xfrm>
            <a:off x="1" y="235664"/>
            <a:ext cx="2616590" cy="1019175"/>
            <a:chOff x="1305" y="1286"/>
            <a:chExt cx="3185" cy="642"/>
          </a:xfrm>
        </p:grpSpPr>
        <p:pic>
          <p:nvPicPr>
            <p:cNvPr id="3" name="Picture 16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21515908" flipH="1">
              <a:off x="1316" y="1298"/>
              <a:ext cx="3174" cy="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128"/>
            <p:cNvGrpSpPr/>
            <p:nvPr/>
          </p:nvGrpSpPr>
          <p:grpSpPr>
            <a:xfrm>
              <a:off x="1305" y="1286"/>
              <a:ext cx="3039" cy="396"/>
              <a:chOff x="1406" y="913"/>
              <a:chExt cx="2773" cy="652"/>
            </a:xfrm>
          </p:grpSpPr>
          <p:grpSp>
            <p:nvGrpSpPr>
              <p:cNvPr id="5" name="Group 125"/>
              <p:cNvGrpSpPr/>
              <p:nvPr/>
            </p:nvGrpSpPr>
            <p:grpSpPr>
              <a:xfrm>
                <a:off x="1406" y="913"/>
                <a:ext cx="2773" cy="650"/>
                <a:chOff x="1406" y="915"/>
                <a:chExt cx="2773" cy="650"/>
              </a:xfrm>
            </p:grpSpPr>
            <p:sp>
              <p:nvSpPr>
                <p:cNvPr id="9" name="Freeform 126"/>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bg1"/>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10" name="Rectangle 127"/>
                <p:cNvSpPr>
                  <a:spLocks noChangeArrowheads="1"/>
                </p:cNvSpPr>
                <p:nvPr/>
              </p:nvSpPr>
              <p:spPr bwMode="auto">
                <a:xfrm>
                  <a:off x="1406" y="916"/>
                  <a:ext cx="2427" cy="648"/>
                </a:xfrm>
                <a:prstGeom prst="rect">
                  <a:avLst/>
                </a:prstGeom>
                <a:solidFill>
                  <a:schemeClr val="bg1"/>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nvGrpSpPr>
              <p:cNvPr id="6" name="Group 124"/>
              <p:cNvGrpSpPr/>
              <p:nvPr/>
            </p:nvGrpSpPr>
            <p:grpSpPr>
              <a:xfrm>
                <a:off x="1406" y="915"/>
                <a:ext cx="2773" cy="650"/>
                <a:chOff x="1406" y="915"/>
                <a:chExt cx="2773" cy="650"/>
              </a:xfrm>
            </p:grpSpPr>
            <p:sp>
              <p:nvSpPr>
                <p:cNvPr id="7" name="Freeform 121"/>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accent1">
                    <a:alpha val="79999"/>
                  </a:schemeClr>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8" name="Rectangle 122"/>
                <p:cNvSpPr>
                  <a:spLocks noChangeArrowheads="1"/>
                </p:cNvSpPr>
                <p:nvPr/>
              </p:nvSpPr>
              <p:spPr bwMode="auto">
                <a:xfrm>
                  <a:off x="1406" y="916"/>
                  <a:ext cx="2427" cy="648"/>
                </a:xfrm>
                <a:prstGeom prst="rect">
                  <a:avLst/>
                </a:prstGeom>
                <a:gradFill rotWithShape="1">
                  <a:gsLst>
                    <a:gs pos="0">
                      <a:schemeClr val="accent1">
                        <a:alpha val="60001"/>
                      </a:schemeClr>
                    </a:gs>
                    <a:gs pos="100000">
                      <a:schemeClr val="accent1">
                        <a:alpha val="79999"/>
                      </a:schemeClr>
                    </a:gs>
                  </a:gsLst>
                  <a:lin ang="0" scaled="1"/>
                </a:gra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grpSp>
      <p:sp>
        <p:nvSpPr>
          <p:cNvPr id="11" name="文本框 10"/>
          <p:cNvSpPr txBox="1"/>
          <p:nvPr/>
        </p:nvSpPr>
        <p:spPr>
          <a:xfrm>
            <a:off x="252654" y="292097"/>
            <a:ext cx="1620957" cy="523220"/>
          </a:xfrm>
          <a:prstGeom prst="rect">
            <a:avLst/>
          </a:prstGeom>
          <a:noFill/>
        </p:spPr>
        <p:txBody>
          <a:bodyPr wrap="none" rtlCol="0">
            <a:spAutoFit/>
          </a:bodyPr>
          <a:lstStyle/>
          <a:p>
            <a:r>
              <a:rPr lang="zh-CN" altLang="en-US" sz="2800" b="1">
                <a:solidFill>
                  <a:schemeClr val="bg1"/>
                </a:solidFill>
                <a:latin typeface="华文隶书" panose="02010800040101010101" pitchFamily="2" charset="-122"/>
                <a:ea typeface="华文隶书" panose="02010800040101010101" pitchFamily="2" charset="-122"/>
              </a:rPr>
              <a:t>能力训练</a:t>
            </a:r>
            <a:endParaRPr lang="zh-CN" altLang="en-US" sz="2800" b="1">
              <a:solidFill>
                <a:schemeClr val="bg1"/>
              </a:solidFill>
              <a:latin typeface="华文隶书" panose="02010800040101010101" pitchFamily="2" charset="-122"/>
              <a:ea typeface="华文隶书" panose="02010800040101010101" pitchFamily="2" charset="-122"/>
            </a:endParaRPr>
          </a:p>
        </p:txBody>
      </p:sp>
      <p:sp>
        <p:nvSpPr>
          <p:cNvPr id="15" name="文本框 14"/>
          <p:cNvSpPr txBox="1"/>
          <p:nvPr/>
        </p:nvSpPr>
        <p:spPr>
          <a:xfrm>
            <a:off x="628174" y="3722607"/>
            <a:ext cx="10832188" cy="2677656"/>
          </a:xfrm>
          <a:prstGeom prst="rect">
            <a:avLst/>
          </a:prstGeom>
          <a:noFill/>
        </p:spPr>
        <p:txBody>
          <a:bodyPr wrap="square">
            <a:spAutoFit/>
          </a:bodyPr>
          <a:lstStyle>
            <a:defPPr>
              <a:defRPr lang="zh-CN"/>
            </a:defPPr>
            <a:lvl1pPr>
              <a:defRPr sz="2400" b="1"/>
            </a:lvl1pPr>
          </a:lstStyle>
          <a:p>
            <a:r>
              <a:rPr lang="zh-CN" altLang="zh-CN">
                <a:solidFill>
                  <a:srgbClr val="0000CC"/>
                </a:solidFill>
              </a:rPr>
              <a:t>【解析】</a:t>
            </a:r>
            <a:r>
              <a:rPr lang="zh-CN" altLang="zh-CN">
                <a:latin typeface="楷体" panose="02010609060101010101" pitchFamily="49" charset="-122"/>
                <a:ea typeface="楷体" panose="02010609060101010101" pitchFamily="49" charset="-122"/>
              </a:rPr>
              <a:t>根据题干</a:t>
            </a:r>
            <a:r>
              <a:rPr lang="en-US" altLang="zh-CN">
                <a:latin typeface="楷体" panose="02010609060101010101" pitchFamily="49" charset="-122"/>
                <a:ea typeface="楷体" panose="02010609060101010101" pitchFamily="49" charset="-122"/>
              </a:rPr>
              <a:t>“</a:t>
            </a:r>
            <a:r>
              <a:rPr lang="zh-CN" altLang="zh-CN">
                <a:latin typeface="楷体" panose="02010609060101010101" pitchFamily="49" charset="-122"/>
                <a:ea typeface="楷体" panose="02010609060101010101" pitchFamily="49" charset="-122"/>
              </a:rPr>
              <a:t>高产卫星</a:t>
            </a:r>
            <a:r>
              <a:rPr lang="en-US" altLang="zh-CN">
                <a:latin typeface="楷体" panose="02010609060101010101" pitchFamily="49" charset="-122"/>
                <a:ea typeface="楷体" panose="02010609060101010101" pitchFamily="49" charset="-122"/>
              </a:rPr>
              <a:t>’</a:t>
            </a:r>
            <a:r>
              <a:rPr lang="zh-CN" altLang="zh-CN">
                <a:latin typeface="楷体" panose="02010609060101010101" pitchFamily="49" charset="-122"/>
                <a:ea typeface="楷体" panose="02010609060101010101" pitchFamily="49" charset="-122"/>
              </a:rPr>
              <a:t>一词</a:t>
            </a:r>
            <a:r>
              <a:rPr lang="en-US" altLang="zh-CN">
                <a:latin typeface="楷体" panose="02010609060101010101" pitchFamily="49" charset="-122"/>
                <a:ea typeface="楷体" panose="02010609060101010101" pitchFamily="49" charset="-122"/>
              </a:rPr>
              <a:t>,1957</a:t>
            </a:r>
            <a:r>
              <a:rPr lang="zh-CN" altLang="zh-CN">
                <a:latin typeface="楷体" panose="02010609060101010101" pitchFamily="49" charset="-122"/>
                <a:ea typeface="楷体" panose="02010609060101010101" pitchFamily="49" charset="-122"/>
              </a:rPr>
              <a:t>年未文章使用</a:t>
            </a:r>
            <a:r>
              <a:rPr lang="en-US" altLang="zh-CN">
                <a:latin typeface="楷体" panose="02010609060101010101" pitchFamily="49" charset="-122"/>
                <a:ea typeface="楷体" panose="02010609060101010101" pitchFamily="49" charset="-122"/>
              </a:rPr>
              <a:t>,1958</a:t>
            </a:r>
            <a:r>
              <a:rPr lang="zh-CN" altLang="zh-CN">
                <a:latin typeface="楷体" panose="02010609060101010101" pitchFamily="49" charset="-122"/>
                <a:ea typeface="楷体" panose="02010609060101010101" pitchFamily="49" charset="-122"/>
              </a:rPr>
              <a:t>年有</a:t>
            </a:r>
            <a:r>
              <a:rPr lang="en-US" altLang="zh-CN">
                <a:latin typeface="楷体" panose="02010609060101010101" pitchFamily="49" charset="-122"/>
                <a:ea typeface="楷体" panose="02010609060101010101" pitchFamily="49" charset="-122"/>
              </a:rPr>
              <a:t>85</a:t>
            </a:r>
            <a:r>
              <a:rPr lang="zh-CN" altLang="zh-CN">
                <a:latin typeface="楷体" panose="02010609060101010101" pitchFamily="49" charset="-122"/>
                <a:ea typeface="楷体" panose="02010609060101010101" pitchFamily="49" charset="-122"/>
              </a:rPr>
              <a:t>篇</a:t>
            </a:r>
            <a:r>
              <a:rPr lang="en-US" altLang="zh-CN">
                <a:latin typeface="楷体" panose="02010609060101010101" pitchFamily="49" charset="-122"/>
                <a:ea typeface="楷体" panose="02010609060101010101" pitchFamily="49" charset="-122"/>
              </a:rPr>
              <a:t>,1959</a:t>
            </a:r>
            <a:r>
              <a:rPr lang="zh-CN" altLang="zh-CN">
                <a:latin typeface="楷体" panose="02010609060101010101" pitchFamily="49" charset="-122"/>
                <a:ea typeface="楷体" panose="02010609060101010101" pitchFamily="49" charset="-122"/>
              </a:rPr>
              <a:t>年有</a:t>
            </a:r>
            <a:r>
              <a:rPr lang="en-US" altLang="zh-CN">
                <a:latin typeface="楷体" panose="02010609060101010101" pitchFamily="49" charset="-122"/>
                <a:ea typeface="楷体" panose="02010609060101010101" pitchFamily="49" charset="-122"/>
              </a:rPr>
              <a:t>15</a:t>
            </a:r>
            <a:r>
              <a:rPr lang="zh-CN" altLang="zh-CN">
                <a:latin typeface="楷体" panose="02010609060101010101" pitchFamily="49" charset="-122"/>
                <a:ea typeface="楷体" panose="02010609060101010101" pitchFamily="49" charset="-122"/>
              </a:rPr>
              <a:t>篇</a:t>
            </a:r>
            <a:r>
              <a:rPr lang="en-US" altLang="zh-CN">
                <a:latin typeface="楷体" panose="02010609060101010101" pitchFamily="49" charset="-122"/>
                <a:ea typeface="楷体" panose="02010609060101010101" pitchFamily="49" charset="-122"/>
              </a:rPr>
              <a:t>,</a:t>
            </a:r>
            <a:r>
              <a:rPr lang="zh-CN" altLang="zh-CN">
                <a:latin typeface="楷体" panose="02010609060101010101" pitchFamily="49" charset="-122"/>
                <a:ea typeface="楷体" panose="02010609060101010101" pitchFamily="49" charset="-122"/>
              </a:rPr>
              <a:t>而</a:t>
            </a:r>
            <a:r>
              <a:rPr lang="en-US" altLang="zh-CN">
                <a:latin typeface="楷体" panose="02010609060101010101" pitchFamily="49" charset="-122"/>
                <a:ea typeface="楷体" panose="02010609060101010101" pitchFamily="49" charset="-122"/>
              </a:rPr>
              <a:t>1960</a:t>
            </a:r>
            <a:r>
              <a:rPr lang="zh-CN" altLang="zh-CN">
                <a:latin typeface="楷体" panose="02010609060101010101" pitchFamily="49" charset="-122"/>
                <a:ea typeface="楷体" panose="02010609060101010101" pitchFamily="49" charset="-122"/>
              </a:rPr>
              <a:t>年只有</a:t>
            </a:r>
            <a:r>
              <a:rPr lang="en-US" altLang="zh-CN">
                <a:latin typeface="楷体" panose="02010609060101010101" pitchFamily="49" charset="-122"/>
                <a:ea typeface="楷体" panose="02010609060101010101" pitchFamily="49" charset="-122"/>
              </a:rPr>
              <a:t>1</a:t>
            </a:r>
            <a:r>
              <a:rPr lang="zh-CN" altLang="zh-CN">
                <a:latin typeface="楷体" panose="02010609060101010101" pitchFamily="49" charset="-122"/>
                <a:ea typeface="楷体" panose="02010609060101010101" pitchFamily="49" charset="-122"/>
              </a:rPr>
              <a:t>篇</a:t>
            </a:r>
            <a:r>
              <a:rPr lang="en-US" altLang="zh-CN">
                <a:latin typeface="楷体" panose="02010609060101010101" pitchFamily="49" charset="-122"/>
                <a:ea typeface="楷体" panose="02010609060101010101" pitchFamily="49" charset="-122"/>
              </a:rPr>
              <a:t>”</a:t>
            </a:r>
            <a:r>
              <a:rPr lang="zh-CN" altLang="zh-CN">
                <a:latin typeface="楷体" panose="02010609060101010101" pitchFamily="49" charset="-122"/>
                <a:ea typeface="楷体" panose="02010609060101010101" pitchFamily="49" charset="-122"/>
              </a:rPr>
              <a:t>、等信息可以知道</a:t>
            </a:r>
            <a:r>
              <a:rPr lang="en-US" altLang="zh-CN">
                <a:latin typeface="楷体" panose="02010609060101010101" pitchFamily="49" charset="-122"/>
                <a:ea typeface="楷体" panose="02010609060101010101" pitchFamily="49" charset="-122"/>
              </a:rPr>
              <a:t>"</a:t>
            </a:r>
            <a:r>
              <a:rPr lang="zh-CN" altLang="zh-CN">
                <a:latin typeface="楷体" panose="02010609060101010101" pitchFamily="49" charset="-122"/>
                <a:ea typeface="楷体" panose="02010609060101010101" pitchFamily="49" charset="-122"/>
              </a:rPr>
              <a:t>大跃进</a:t>
            </a:r>
            <a:r>
              <a:rPr lang="en-US" altLang="zh-CN">
                <a:latin typeface="楷体" panose="02010609060101010101" pitchFamily="49" charset="-122"/>
                <a:ea typeface="楷体" panose="02010609060101010101" pitchFamily="49" charset="-122"/>
              </a:rPr>
              <a:t>”</a:t>
            </a:r>
            <a:r>
              <a:rPr lang="zh-CN" altLang="zh-CN">
                <a:latin typeface="楷体" panose="02010609060101010101" pitchFamily="49" charset="-122"/>
                <a:ea typeface="楷体" panose="02010609060101010101" pitchFamily="49" charset="-122"/>
              </a:rPr>
              <a:t>进程中已出现反思，故</a:t>
            </a:r>
            <a:r>
              <a:rPr lang="en-US" altLang="zh-CN">
                <a:latin typeface="楷体" panose="02010609060101010101" pitchFamily="49" charset="-122"/>
                <a:ea typeface="楷体" panose="02010609060101010101" pitchFamily="49" charset="-122"/>
              </a:rPr>
              <a:t>B</a:t>
            </a:r>
            <a:r>
              <a:rPr lang="zh-CN" altLang="zh-CN">
                <a:latin typeface="楷体" panose="02010609060101010101" pitchFamily="49" charset="-122"/>
                <a:ea typeface="楷体" panose="02010609060101010101" pitchFamily="49" charset="-122"/>
              </a:rPr>
              <a:t>项正确；拨乱反正的实行的时间是</a:t>
            </a:r>
            <a:r>
              <a:rPr lang="en-US" altLang="zh-CN">
                <a:latin typeface="楷体" panose="02010609060101010101" pitchFamily="49" charset="-122"/>
                <a:ea typeface="楷体" panose="02010609060101010101" pitchFamily="49" charset="-122"/>
              </a:rPr>
              <a:t>1978</a:t>
            </a:r>
            <a:r>
              <a:rPr lang="zh-CN" altLang="zh-CN">
                <a:latin typeface="楷体" panose="02010609060101010101" pitchFamily="49" charset="-122"/>
                <a:ea typeface="楷体" panose="02010609060101010101" pitchFamily="49" charset="-122"/>
              </a:rPr>
              <a:t>年十一届三中全会之后，排除</a:t>
            </a:r>
            <a:r>
              <a:rPr lang="en-US" altLang="zh-CN">
                <a:latin typeface="楷体" panose="02010609060101010101" pitchFamily="49" charset="-122"/>
                <a:ea typeface="楷体" panose="02010609060101010101" pitchFamily="49" charset="-122"/>
              </a:rPr>
              <a:t>A</a:t>
            </a:r>
            <a:r>
              <a:rPr lang="zh-CN" altLang="zh-CN">
                <a:latin typeface="楷体" panose="02010609060101010101" pitchFamily="49" charset="-122"/>
                <a:ea typeface="楷体" panose="02010609060101010101" pitchFamily="49" charset="-122"/>
              </a:rPr>
              <a:t>项；自然灾害的影响与题干没有直接关系，排除</a:t>
            </a:r>
            <a:r>
              <a:rPr lang="en-US" altLang="zh-CN">
                <a:latin typeface="楷体" panose="02010609060101010101" pitchFamily="49" charset="-122"/>
                <a:ea typeface="楷体" panose="02010609060101010101" pitchFamily="49" charset="-122"/>
              </a:rPr>
              <a:t>C</a:t>
            </a:r>
            <a:r>
              <a:rPr lang="zh-CN" altLang="zh-CN">
                <a:latin typeface="楷体" panose="02010609060101010101" pitchFamily="49" charset="-122"/>
                <a:ea typeface="楷体" panose="02010609060101010101" pitchFamily="49" charset="-122"/>
              </a:rPr>
              <a:t>项；</a:t>
            </a:r>
            <a:r>
              <a:rPr lang="en-US" altLang="zh-CN">
                <a:latin typeface="楷体" panose="02010609060101010101" pitchFamily="49" charset="-122"/>
                <a:ea typeface="楷体" panose="02010609060101010101" pitchFamily="49" charset="-122"/>
              </a:rPr>
              <a:t>1958</a:t>
            </a:r>
            <a:r>
              <a:rPr lang="zh-CN" altLang="zh-CN">
                <a:latin typeface="楷体" panose="02010609060101010101" pitchFamily="49" charset="-122"/>
                <a:ea typeface="楷体" panose="02010609060101010101" pitchFamily="49" charset="-122"/>
              </a:rPr>
              <a:t>年</a:t>
            </a:r>
            <a:r>
              <a:rPr lang="en-US" altLang="zh-CN">
                <a:latin typeface="楷体" panose="02010609060101010101" pitchFamily="49" charset="-122"/>
                <a:ea typeface="楷体" panose="02010609060101010101" pitchFamily="49" charset="-122"/>
              </a:rPr>
              <a:t>5</a:t>
            </a:r>
            <a:r>
              <a:rPr lang="zh-CN" altLang="zh-CN">
                <a:latin typeface="楷体" panose="02010609060101010101" pitchFamily="49" charset="-122"/>
                <a:ea typeface="楷体" panose="02010609060101010101" pitchFamily="49" charset="-122"/>
              </a:rPr>
              <a:t>月，中国共产党第八次全国代表大会第二次全体会议根据毛泽东的创议，通过了</a:t>
            </a:r>
            <a:r>
              <a:rPr lang="en-US" altLang="zh-CN">
                <a:latin typeface="楷体" panose="02010609060101010101" pitchFamily="49" charset="-122"/>
                <a:ea typeface="楷体" panose="02010609060101010101" pitchFamily="49" charset="-122"/>
              </a:rPr>
              <a:t>"</a:t>
            </a:r>
            <a:r>
              <a:rPr lang="zh-CN" altLang="zh-CN">
                <a:latin typeface="楷体" panose="02010609060101010101" pitchFamily="49" charset="-122"/>
                <a:ea typeface="楷体" panose="02010609060101010101" pitchFamily="49" charset="-122"/>
              </a:rPr>
              <a:t>鼓足干劲，力争上游，多快好省地建设社会主义</a:t>
            </a:r>
            <a:r>
              <a:rPr lang="en-US" altLang="zh-CN">
                <a:latin typeface="楷体" panose="02010609060101010101" pitchFamily="49" charset="-122"/>
                <a:ea typeface="楷体" panose="02010609060101010101" pitchFamily="49" charset="-122"/>
              </a:rPr>
              <a:t>"</a:t>
            </a:r>
            <a:r>
              <a:rPr lang="zh-CN" altLang="zh-CN">
                <a:latin typeface="楷体" panose="02010609060101010101" pitchFamily="49" charset="-122"/>
                <a:ea typeface="楷体" panose="02010609060101010101" pitchFamily="49" charset="-122"/>
              </a:rPr>
              <a:t>的社会主义建设总路线，与材料没有直接关系，排除</a:t>
            </a:r>
            <a:r>
              <a:rPr lang="en-US" altLang="zh-CN">
                <a:latin typeface="楷体" panose="02010609060101010101" pitchFamily="49" charset="-122"/>
                <a:ea typeface="楷体" panose="02010609060101010101" pitchFamily="49" charset="-122"/>
              </a:rPr>
              <a:t>D</a:t>
            </a:r>
            <a:r>
              <a:rPr lang="zh-CN" altLang="zh-CN">
                <a:latin typeface="楷体" panose="02010609060101010101" pitchFamily="49" charset="-122"/>
                <a:ea typeface="楷体" panose="02010609060101010101" pitchFamily="49" charset="-122"/>
              </a:rPr>
              <a:t>项。故选</a:t>
            </a:r>
            <a:r>
              <a:rPr lang="en-US" altLang="zh-CN">
                <a:latin typeface="楷体" panose="02010609060101010101" pitchFamily="49" charset="-122"/>
                <a:ea typeface="楷体" panose="02010609060101010101" pitchFamily="49" charset="-122"/>
              </a:rPr>
              <a:t>B</a:t>
            </a:r>
            <a:r>
              <a:rPr lang="zh-CN" altLang="zh-CN">
                <a:latin typeface="楷体" panose="02010609060101010101" pitchFamily="49" charset="-122"/>
                <a:ea typeface="楷体" panose="02010609060101010101" pitchFamily="49" charset="-122"/>
              </a:rPr>
              <a:t>项。</a:t>
            </a:r>
            <a:endParaRPr lang="zh-CN" altLang="zh-CN">
              <a:latin typeface="楷体" panose="02010609060101010101" pitchFamily="49" charset="-122"/>
              <a:ea typeface="楷体" panose="02010609060101010101" pitchFamily="49" charset="-122"/>
            </a:endParaRPr>
          </a:p>
        </p:txBody>
      </p:sp>
      <p:sp>
        <p:nvSpPr>
          <p:cNvPr id="12" name="矩形 11"/>
          <p:cNvSpPr/>
          <p:nvPr/>
        </p:nvSpPr>
        <p:spPr>
          <a:xfrm>
            <a:off x="7500307" y="1859340"/>
            <a:ext cx="928459" cy="1569660"/>
          </a:xfrm>
          <a:prstGeom prst="rect">
            <a:avLst/>
          </a:prstGeom>
          <a:noFill/>
        </p:spPr>
        <p:txBody>
          <a:bodyPr wrap="none" lIns="91440" tIns="45720" rIns="91440" bIns="45720">
            <a:spAutoFit/>
          </a:bodyPr>
          <a:lstStyle/>
          <a:p>
            <a:pPr algn="ctr"/>
            <a:r>
              <a:rPr lang="en-US" altLang="zh-CN" sz="9600" b="1" cap="none" spc="0">
                <a:ln w="9525">
                  <a:solidFill>
                    <a:schemeClr val="bg1"/>
                  </a:solidFill>
                  <a:prstDash val="solid"/>
                </a:ln>
                <a:solidFill>
                  <a:srgbClr val="FF0000"/>
                </a:solidFill>
                <a:effectLst>
                  <a:outerShdw blurRad="12700" dist="38100" dir="2700000" algn="tl" rotWithShape="0">
                    <a:schemeClr val="bg1">
                      <a:lumMod val="50000"/>
                    </a:schemeClr>
                  </a:outerShdw>
                </a:effectLst>
              </a:rPr>
              <a:t>B</a:t>
            </a:r>
            <a:endParaRPr lang="zh-CN" altLang="en-US" sz="9600" b="1" cap="none" spc="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
        <p:nvSpPr>
          <p:cNvPr id="14" name="文本框 13"/>
          <p:cNvSpPr txBox="1"/>
          <p:nvPr/>
        </p:nvSpPr>
        <p:spPr>
          <a:xfrm>
            <a:off x="415648" y="933894"/>
            <a:ext cx="11257240" cy="2308324"/>
          </a:xfrm>
          <a:prstGeom prst="rect">
            <a:avLst/>
          </a:prstGeom>
          <a:noFill/>
        </p:spPr>
        <p:txBody>
          <a:bodyPr wrap="square">
            <a:spAutoFit/>
          </a:bodyPr>
          <a:lstStyle>
            <a:defPPr>
              <a:defRPr lang="zh-CN"/>
            </a:defPPr>
            <a:lvl1pPr fontAlgn="ctr">
              <a:lnSpc>
                <a:spcPct val="150000"/>
              </a:lnSpc>
              <a:defRPr sz="2400" b="1"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defRPr>
            </a:lvl1pPr>
          </a:lstStyle>
          <a:p>
            <a:r>
              <a:rPr lang="en-US" altLang="zh-CN"/>
              <a:t>4. </a:t>
            </a:r>
            <a:r>
              <a:rPr lang="zh-CN" altLang="zh-CN"/>
              <a:t>有人以《人民日报》为例做统计，涉及</a:t>
            </a:r>
            <a:r>
              <a:rPr lang="en-US" altLang="zh-CN"/>
              <a:t>“</a:t>
            </a:r>
            <a:r>
              <a:rPr lang="zh-CN" altLang="zh-CN"/>
              <a:t>高产卫星</a:t>
            </a:r>
            <a:r>
              <a:rPr lang="en-US" altLang="zh-CN"/>
              <a:t>”</a:t>
            </a:r>
            <a:r>
              <a:rPr lang="zh-CN" altLang="zh-CN"/>
              <a:t>一词的文章，</a:t>
            </a:r>
            <a:r>
              <a:rPr lang="en-US" altLang="zh-CN"/>
              <a:t>1958</a:t>
            </a:r>
            <a:r>
              <a:rPr lang="zh-CN" altLang="zh-CN"/>
              <a:t>年有</a:t>
            </a:r>
            <a:r>
              <a:rPr lang="en-US" altLang="zh-CN"/>
              <a:t>85</a:t>
            </a:r>
            <a:r>
              <a:rPr lang="zh-CN" altLang="zh-CN"/>
              <a:t>篇，</a:t>
            </a:r>
            <a:r>
              <a:rPr lang="en-US" altLang="zh-CN"/>
              <a:t>1959</a:t>
            </a:r>
            <a:r>
              <a:rPr lang="zh-CN" altLang="zh-CN"/>
              <a:t>年有</a:t>
            </a:r>
            <a:r>
              <a:rPr lang="en-US" altLang="zh-CN"/>
              <a:t>15</a:t>
            </a:r>
            <a:r>
              <a:rPr lang="zh-CN" altLang="zh-CN"/>
              <a:t>篇，而</a:t>
            </a:r>
            <a:r>
              <a:rPr lang="en-US" altLang="zh-CN"/>
              <a:t>1960</a:t>
            </a:r>
            <a:r>
              <a:rPr lang="zh-CN" altLang="zh-CN"/>
              <a:t>年只有</a:t>
            </a:r>
            <a:r>
              <a:rPr lang="en-US" altLang="zh-CN"/>
              <a:t>1</a:t>
            </a:r>
            <a:r>
              <a:rPr lang="zh-CN" altLang="zh-CN"/>
              <a:t>篇。</a:t>
            </a:r>
            <a:r>
              <a:rPr lang="en-US" altLang="zh-CN"/>
              <a:t>1960</a:t>
            </a:r>
            <a:r>
              <a:rPr lang="zh-CN" altLang="zh-CN"/>
              <a:t>年数据下降主要是由于</a:t>
            </a:r>
            <a:endParaRPr lang="zh-CN" altLang="zh-CN"/>
          </a:p>
          <a:p>
            <a:r>
              <a:rPr lang="en-US" altLang="zh-CN"/>
              <a:t>  A. </a:t>
            </a:r>
            <a:r>
              <a:rPr lang="zh-CN" altLang="zh-CN"/>
              <a:t>拨乱反正的实行</a:t>
            </a:r>
            <a:r>
              <a:rPr lang="en-US" altLang="zh-CN"/>
              <a:t>	            B. </a:t>
            </a:r>
            <a:r>
              <a:rPr lang="zh-CN" altLang="zh-CN"/>
              <a:t>对国民经济的调整</a:t>
            </a:r>
            <a:endParaRPr lang="zh-CN" altLang="zh-CN"/>
          </a:p>
          <a:p>
            <a:r>
              <a:rPr lang="en-US" altLang="zh-CN"/>
              <a:t>  C. </a:t>
            </a:r>
            <a:r>
              <a:rPr lang="zh-CN" altLang="zh-CN"/>
              <a:t>自然灾害的影响</a:t>
            </a:r>
            <a:r>
              <a:rPr lang="en-US" altLang="zh-CN"/>
              <a:t>	            D. “</a:t>
            </a:r>
            <a:r>
              <a:rPr lang="zh-CN" altLang="zh-CN"/>
              <a:t>总路线</a:t>
            </a:r>
            <a:r>
              <a:rPr lang="en-US" altLang="zh-CN"/>
              <a:t>”</a:t>
            </a:r>
            <a:r>
              <a:rPr lang="zh-CN" altLang="zh-CN"/>
              <a:t>的指引</a:t>
            </a:r>
            <a:endParaRPr lang="zh-CN" altLang="zh-CN"/>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stretch>
            <a:fillRect/>
          </a:stretch>
        </p:blipFill>
        <p:spPr>
          <a:xfrm>
            <a:off x="0" y="0"/>
            <a:ext cx="12204083" cy="6858000"/>
          </a:xfrm>
          <a:prstGeom prst="rect">
            <a:avLst/>
          </a:prstGeom>
        </p:spPr>
      </p:pic>
      <p:sp>
        <p:nvSpPr>
          <p:cNvPr id="11" name="圆角矩形 86"/>
          <p:cNvSpPr/>
          <p:nvPr/>
        </p:nvSpPr>
        <p:spPr bwMode="auto">
          <a:xfrm>
            <a:off x="2049574" y="978669"/>
            <a:ext cx="8429740" cy="4900661"/>
          </a:xfrm>
          <a:prstGeom prst="roundRect">
            <a:avLst>
              <a:gd name="adj" fmla="val 7848"/>
            </a:avLst>
          </a:prstGeom>
          <a:gradFill flip="none" rotWithShape="1">
            <a:gsLst>
              <a:gs pos="30000">
                <a:schemeClr val="bg1"/>
              </a:gs>
              <a:gs pos="100000">
                <a:schemeClr val="bg1">
                  <a:lumMod val="75000"/>
                </a:schemeClr>
              </a:gs>
            </a:gsLst>
            <a:lin ang="2700000" scaled="1"/>
          </a:gradFill>
          <a:ln w="38100">
            <a:gradFill>
              <a:gsLst>
                <a:gs pos="0">
                  <a:srgbClr val="00B0F0"/>
                </a:gs>
                <a:gs pos="100000">
                  <a:srgbClr val="002060"/>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ct val="0"/>
              </a:spcBef>
              <a:spcAft>
                <a:spcPct val="0"/>
              </a:spcAft>
              <a:buClr>
                <a:srgbClr val="FF0000"/>
              </a:buClr>
              <a:buSzPct val="70000"/>
              <a:buFont typeface="Wingdings" panose="05000000000000000000" pitchFamily="2" charset="2"/>
              <a:buChar char="n"/>
              <a:tabLst>
                <a:tab pos="136525" algn="l"/>
              </a:tabLst>
              <a:defRPr/>
            </a:pP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4" name="圆角矩形 9"/>
          <p:cNvSpPr/>
          <p:nvPr/>
        </p:nvSpPr>
        <p:spPr bwMode="auto">
          <a:xfrm flipH="1">
            <a:off x="2691591" y="4062786"/>
            <a:ext cx="7361795" cy="752102"/>
          </a:xfrm>
          <a:prstGeom prst="roundRect">
            <a:avLst>
              <a:gd name="adj" fmla="val 50000"/>
            </a:avLst>
          </a:prstGeom>
          <a:gradFill flip="none" rotWithShape="1">
            <a:gsLst>
              <a:gs pos="0">
                <a:schemeClr val="bg1"/>
              </a:gs>
              <a:gs pos="100000">
                <a:srgbClr val="E0E0E0"/>
              </a:gs>
            </a:gsLst>
            <a:lin ang="5400000" scaled="1"/>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grpSp>
        <p:nvGrpSpPr>
          <p:cNvPr id="5" name="组合 4"/>
          <p:cNvGrpSpPr/>
          <p:nvPr/>
        </p:nvGrpSpPr>
        <p:grpSpPr>
          <a:xfrm>
            <a:off x="5485989" y="1764388"/>
            <a:ext cx="1220022" cy="1269098"/>
            <a:chOff x="4229236" y="3968984"/>
            <a:chExt cx="792000" cy="792000"/>
          </a:xfrm>
        </p:grpSpPr>
        <p:sp>
          <p:nvSpPr>
            <p:cNvPr id="6" name="MH_Other_2"/>
            <p:cNvSpPr/>
            <p:nvPr>
              <p:custDataLst>
                <p:tags r:id="rId2"/>
              </p:custDataLst>
            </p:nvPr>
          </p:nvSpPr>
          <p:spPr>
            <a:xfrm>
              <a:off x="4229236" y="3968984"/>
              <a:ext cx="792000" cy="792000"/>
            </a:xfrm>
            <a:prstGeom prst="ellipse">
              <a:avLst/>
            </a:prstGeom>
            <a:gradFill flip="none" rotWithShape="1">
              <a:gsLst>
                <a:gs pos="100000">
                  <a:schemeClr val="bg1"/>
                </a:gs>
                <a:gs pos="0">
                  <a:srgbClr val="E0E0E0"/>
                </a:gs>
              </a:gsLst>
              <a:lin ang="8100000" scaled="0"/>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cs typeface="+mn-ea"/>
                <a:sym typeface="+mn-lt"/>
              </a:endParaRPr>
            </a:p>
          </p:txBody>
        </p:sp>
        <p:sp>
          <p:nvSpPr>
            <p:cNvPr id="7" name="MH_Title_1"/>
            <p:cNvSpPr/>
            <p:nvPr>
              <p:custDataLst>
                <p:tags r:id="rId3"/>
              </p:custDataLst>
            </p:nvPr>
          </p:nvSpPr>
          <p:spPr>
            <a:xfrm>
              <a:off x="4355236" y="4094984"/>
              <a:ext cx="540000" cy="540000"/>
            </a:xfrm>
            <a:prstGeom prst="ellipse">
              <a:avLst/>
            </a:prstGeom>
            <a:solidFill>
              <a:schemeClr val="accent1"/>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1600" b="1">
                <a:cs typeface="+mn-ea"/>
                <a:sym typeface="+mn-lt"/>
              </a:endParaRPr>
            </a:p>
          </p:txBody>
        </p:sp>
      </p:grpSp>
      <p:sp>
        <p:nvSpPr>
          <p:cNvPr id="8" name="文本框 7"/>
          <p:cNvSpPr txBox="1"/>
          <p:nvPr/>
        </p:nvSpPr>
        <p:spPr>
          <a:xfrm>
            <a:off x="5797281" y="2211125"/>
            <a:ext cx="1074491" cy="523220"/>
          </a:xfrm>
          <a:prstGeom prst="rect">
            <a:avLst/>
          </a:prstGeom>
          <a:noFill/>
        </p:spPr>
        <p:txBody>
          <a:bodyPr wrap="square">
            <a:spAutoFit/>
          </a:bodyPr>
          <a:lstStyle/>
          <a:p>
            <a:r>
              <a:rPr lang="en-US" altLang="zh-CN" sz="2800" b="1">
                <a:solidFill>
                  <a:schemeClr val="bg1"/>
                </a:solidFill>
                <a:latin typeface="华文新魏" panose="02010800040101010101" pitchFamily="2" charset="-122"/>
                <a:ea typeface="华文新魏" panose="02010800040101010101" pitchFamily="2" charset="-122"/>
              </a:rPr>
              <a:t>27</a:t>
            </a:r>
            <a:endParaRPr lang="zh-CN" altLang="en-US" sz="2800">
              <a:solidFill>
                <a:schemeClr val="bg1"/>
              </a:solidFill>
            </a:endParaRPr>
          </a:p>
        </p:txBody>
      </p:sp>
      <p:sp>
        <p:nvSpPr>
          <p:cNvPr id="9" name="文本框 8"/>
          <p:cNvSpPr txBox="1"/>
          <p:nvPr/>
        </p:nvSpPr>
        <p:spPr>
          <a:xfrm>
            <a:off x="3494081" y="4141202"/>
            <a:ext cx="6178557" cy="584775"/>
          </a:xfrm>
          <a:prstGeom prst="rect">
            <a:avLst/>
          </a:prstGeom>
          <a:noFill/>
        </p:spPr>
        <p:txBody>
          <a:bodyPr wrap="square">
            <a:spAutoFit/>
          </a:bodyPr>
          <a:lstStyle>
            <a:defPPr>
              <a:defRPr lang="zh-CN"/>
            </a:defPPr>
            <a:lvl1pPr>
              <a:defRPr sz="2400" b="1">
                <a:latin typeface="华文新魏" panose="02010800040101010101" pitchFamily="2" charset="-122"/>
                <a:ea typeface="华文新魏" panose="02010800040101010101" pitchFamily="2" charset="-122"/>
              </a:defRPr>
            </a:lvl1pPr>
          </a:lstStyle>
          <a:p>
            <a:pPr algn="ctr"/>
            <a:r>
              <a:rPr lang="zh-CN" altLang="en-US" sz="3200"/>
              <a:t>社会主义建设在探索中曲折发展</a:t>
            </a:r>
            <a:endParaRPr lang="zh-CN" altLang="en-US" sz="3200"/>
          </a:p>
        </p:txBody>
      </p:sp>
    </p:spTree>
  </p:cSld>
  <p:clrMapOvr>
    <a:masterClrMapping/>
  </p:clrMapOvr>
  <p:transition/>
</p:sld>
</file>

<file path=ppt/slides/slide26.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1"/>
          <a:stretch>
            <a:fillRect/>
          </a:stretch>
        </p:blipFill>
        <p:spPr>
          <a:xfrm>
            <a:off x="0" y="0"/>
            <a:ext cx="12204083" cy="6858000"/>
          </a:xfrm>
          <a:prstGeom prst="rect">
            <a:avLst/>
          </a:prstGeom>
        </p:spPr>
      </p:pic>
      <p:sp>
        <p:nvSpPr>
          <p:cNvPr id="2" name="文本框 1"/>
          <p:cNvSpPr txBox="1"/>
          <p:nvPr/>
        </p:nvSpPr>
        <p:spPr>
          <a:xfrm>
            <a:off x="263664" y="274725"/>
            <a:ext cx="6894374" cy="523220"/>
          </a:xfrm>
          <a:prstGeom prst="rect">
            <a:avLst/>
          </a:prstGeom>
          <a:noFill/>
        </p:spPr>
        <p:txBody>
          <a:bodyPr wrap="square">
            <a:spAutoFit/>
          </a:bodyPr>
          <a:lstStyle/>
          <a:p>
            <a:r>
              <a:rPr lang="zh-CN" altLang="en-US" sz="2800" b="1" spc="40">
                <a:effectLst/>
                <a:latin typeface="黑体" panose="02010609060101010101" pitchFamily="49" charset="-122"/>
                <a:ea typeface="黑体" panose="02010609060101010101" pitchFamily="49" charset="-122"/>
                <a:cs typeface="Arial" panose="020B0604020202020204" pitchFamily="34" charset="0"/>
              </a:rPr>
              <a:t>一、全面建设社会主义时期（</a:t>
            </a:r>
            <a:r>
              <a:rPr lang="en-US" altLang="zh-CN" sz="2800" b="1" spc="40">
                <a:effectLst/>
                <a:latin typeface="黑体" panose="02010609060101010101" pitchFamily="49" charset="-122"/>
                <a:ea typeface="黑体" panose="02010609060101010101" pitchFamily="49" charset="-122"/>
                <a:cs typeface="Arial" panose="020B0604020202020204" pitchFamily="34" charset="0"/>
              </a:rPr>
              <a:t>1956-1966</a:t>
            </a:r>
            <a:r>
              <a:rPr lang="zh-CN" altLang="en-US" sz="2800" b="1" spc="40">
                <a:effectLst/>
                <a:latin typeface="黑体" panose="02010609060101010101" pitchFamily="49" charset="-122"/>
                <a:ea typeface="黑体" panose="02010609060101010101" pitchFamily="49" charset="-122"/>
                <a:cs typeface="Arial" panose="020B0604020202020204" pitchFamily="34" charset="0"/>
              </a:rPr>
              <a:t>）</a:t>
            </a:r>
            <a:endParaRPr lang="zh-CN" altLang="en-US" sz="2800" b="1">
              <a:latin typeface="黑体" panose="02010609060101010101" pitchFamily="49" charset="-122"/>
              <a:ea typeface="黑体" panose="02010609060101010101" pitchFamily="49" charset="-122"/>
            </a:endParaRPr>
          </a:p>
        </p:txBody>
      </p:sp>
      <p:sp>
        <p:nvSpPr>
          <p:cNvPr id="3" name="文本框 2"/>
          <p:cNvSpPr txBox="1"/>
          <p:nvPr/>
        </p:nvSpPr>
        <p:spPr>
          <a:xfrm>
            <a:off x="830895" y="1100295"/>
            <a:ext cx="10318327" cy="1569660"/>
          </a:xfrm>
          <a:prstGeom prst="rect">
            <a:avLst/>
          </a:prstGeom>
          <a:solidFill>
            <a:schemeClr val="bg1"/>
          </a:solidFill>
          <a:ln>
            <a:solidFill>
              <a:srgbClr val="7030A0"/>
            </a:solidFill>
            <a:prstDash val="lgDashDotDot"/>
          </a:ln>
        </p:spPr>
        <p:txBody>
          <a:bodyPr wrap="square">
            <a:spAutoFit/>
          </a:bodyPr>
          <a:lstStyle>
            <a:defPPr>
              <a:defRPr lang="zh-CN"/>
            </a:defPPr>
            <a:lvl1pPr>
              <a:defRPr sz="2800" b="1" i="0">
                <a:solidFill>
                  <a:srgbClr val="090909"/>
                </a:solidFill>
                <a:effectLst/>
                <a:latin typeface="仿宋" panose="02010609060101010101" pitchFamily="49" charset="-122"/>
                <a:ea typeface="仿宋" panose="02010609060101010101" pitchFamily="49" charset="-122"/>
              </a:defRPr>
            </a:lvl1pPr>
          </a:lstStyle>
          <a:p>
            <a:r>
              <a:rPr lang="zh-CN" altLang="en-US" sz="2400"/>
              <a:t>    材料：中国在全面建设社会主义的进程中开局良好,同时在探索过程中也出现过的曲折和失误,经过纠正错误总结经验的“七千人大会”,国民经济及其他各领城的调整,国家经济社会等各方面发展取得了十分显着的成就。 </a:t>
            </a:r>
            <a:r>
              <a:rPr lang="en-US" altLang="zh-CN" sz="2400"/>
              <a:t> </a:t>
            </a:r>
            <a:endParaRPr lang="en-US" altLang="zh-CN" sz="2400"/>
          </a:p>
          <a:p>
            <a:r>
              <a:rPr lang="en-US" altLang="zh-CN" sz="2400"/>
              <a:t>            </a:t>
            </a:r>
            <a:r>
              <a:rPr lang="zh-CN" altLang="en-US" sz="2400"/>
              <a:t>——摘编自《中华人民共和国史》</a:t>
            </a:r>
            <a:endParaRPr lang="zh-CN" altLang="en-US" sz="2400"/>
          </a:p>
        </p:txBody>
      </p:sp>
      <p:grpSp>
        <p:nvGrpSpPr>
          <p:cNvPr id="16" name="Group 192"/>
          <p:cNvGrpSpPr/>
          <p:nvPr/>
        </p:nvGrpSpPr>
        <p:grpSpPr>
          <a:xfrm flipH="1">
            <a:off x="9851899" y="222974"/>
            <a:ext cx="2340100" cy="1019175"/>
            <a:chOff x="1305" y="1286"/>
            <a:chExt cx="3185" cy="642"/>
          </a:xfrm>
        </p:grpSpPr>
        <p:pic>
          <p:nvPicPr>
            <p:cNvPr id="17" name="Picture 16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21515908" flipH="1">
              <a:off x="1316" y="1298"/>
              <a:ext cx="3174" cy="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28"/>
            <p:cNvGrpSpPr/>
            <p:nvPr/>
          </p:nvGrpSpPr>
          <p:grpSpPr>
            <a:xfrm>
              <a:off x="1305" y="1286"/>
              <a:ext cx="3039" cy="396"/>
              <a:chOff x="1406" y="913"/>
              <a:chExt cx="2773" cy="652"/>
            </a:xfrm>
          </p:grpSpPr>
          <p:grpSp>
            <p:nvGrpSpPr>
              <p:cNvPr id="19" name="Group 125"/>
              <p:cNvGrpSpPr/>
              <p:nvPr/>
            </p:nvGrpSpPr>
            <p:grpSpPr>
              <a:xfrm>
                <a:off x="1406" y="913"/>
                <a:ext cx="2773" cy="650"/>
                <a:chOff x="1406" y="915"/>
                <a:chExt cx="2773" cy="650"/>
              </a:xfrm>
            </p:grpSpPr>
            <p:sp>
              <p:nvSpPr>
                <p:cNvPr id="23" name="Freeform 126"/>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bg1"/>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24" name="Rectangle 127"/>
                <p:cNvSpPr>
                  <a:spLocks noChangeArrowheads="1"/>
                </p:cNvSpPr>
                <p:nvPr/>
              </p:nvSpPr>
              <p:spPr bwMode="auto">
                <a:xfrm>
                  <a:off x="1406" y="916"/>
                  <a:ext cx="2427" cy="648"/>
                </a:xfrm>
                <a:prstGeom prst="rect">
                  <a:avLst/>
                </a:prstGeom>
                <a:solidFill>
                  <a:schemeClr val="bg1"/>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nvGrpSpPr>
              <p:cNvPr id="20" name="Group 124"/>
              <p:cNvGrpSpPr/>
              <p:nvPr/>
            </p:nvGrpSpPr>
            <p:grpSpPr>
              <a:xfrm>
                <a:off x="1406" y="915"/>
                <a:ext cx="2773" cy="650"/>
                <a:chOff x="1406" y="915"/>
                <a:chExt cx="2773" cy="650"/>
              </a:xfrm>
            </p:grpSpPr>
            <p:sp>
              <p:nvSpPr>
                <p:cNvPr id="21" name="Freeform 121"/>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accent1">
                    <a:alpha val="79999"/>
                  </a:schemeClr>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22" name="Rectangle 122"/>
                <p:cNvSpPr>
                  <a:spLocks noChangeArrowheads="1"/>
                </p:cNvSpPr>
                <p:nvPr/>
              </p:nvSpPr>
              <p:spPr bwMode="auto">
                <a:xfrm>
                  <a:off x="1406" y="916"/>
                  <a:ext cx="2427" cy="648"/>
                </a:xfrm>
                <a:prstGeom prst="rect">
                  <a:avLst/>
                </a:prstGeom>
                <a:gradFill rotWithShape="1">
                  <a:gsLst>
                    <a:gs pos="0">
                      <a:schemeClr val="accent1">
                        <a:alpha val="60001"/>
                      </a:schemeClr>
                    </a:gs>
                    <a:gs pos="100000">
                      <a:schemeClr val="accent1">
                        <a:alpha val="79999"/>
                      </a:schemeClr>
                    </a:gs>
                  </a:gsLst>
                  <a:lin ang="0" scaled="1"/>
                </a:gra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grpSp>
      <p:sp>
        <p:nvSpPr>
          <p:cNvPr id="25" name="文本框 24"/>
          <p:cNvSpPr txBox="1"/>
          <p:nvPr/>
        </p:nvSpPr>
        <p:spPr>
          <a:xfrm>
            <a:off x="10516369" y="274725"/>
            <a:ext cx="1620957" cy="523220"/>
          </a:xfrm>
          <a:prstGeom prst="rect">
            <a:avLst/>
          </a:prstGeom>
          <a:noFill/>
        </p:spPr>
        <p:txBody>
          <a:bodyPr wrap="none" rtlCol="0">
            <a:spAutoFit/>
          </a:bodyPr>
          <a:lstStyle/>
          <a:p>
            <a:r>
              <a:rPr lang="zh-CN" altLang="en-US" sz="2800" b="1">
                <a:solidFill>
                  <a:schemeClr val="bg1"/>
                </a:solidFill>
                <a:latin typeface="华文隶书" panose="02010800040101010101" pitchFamily="2" charset="-122"/>
                <a:ea typeface="华文隶书" panose="02010800040101010101" pitchFamily="2" charset="-122"/>
              </a:rPr>
              <a:t>基础梳理</a:t>
            </a:r>
            <a:endParaRPr lang="zh-CN" altLang="en-US" sz="2800" b="1">
              <a:solidFill>
                <a:schemeClr val="bg1"/>
              </a:solidFill>
              <a:latin typeface="华文隶书" panose="02010800040101010101" pitchFamily="2" charset="-122"/>
              <a:ea typeface="华文隶书" panose="02010800040101010101" pitchFamily="2" charset="-122"/>
            </a:endParaRPr>
          </a:p>
        </p:txBody>
      </p:sp>
      <p:sp>
        <p:nvSpPr>
          <p:cNvPr id="26" name="文本框 25"/>
          <p:cNvSpPr txBox="1"/>
          <p:nvPr/>
        </p:nvSpPr>
        <p:spPr>
          <a:xfrm>
            <a:off x="936587" y="2967335"/>
            <a:ext cx="1835188" cy="461665"/>
          </a:xfrm>
          <a:prstGeom prst="rect">
            <a:avLst/>
          </a:prstGeom>
          <a:noFill/>
        </p:spPr>
        <p:txBody>
          <a:bodyPr wrap="square" rtlCol="0">
            <a:spAutoFit/>
          </a:bodyPr>
          <a:lstStyle/>
          <a:p>
            <a:r>
              <a:rPr lang="en-US" altLang="zh-CN" sz="2400" b="1"/>
              <a:t>1</a:t>
            </a:r>
            <a:r>
              <a:rPr lang="zh-CN" altLang="en-US" sz="2400" b="1"/>
              <a:t>、开局</a:t>
            </a:r>
            <a:endParaRPr lang="zh-CN" altLang="en-US" sz="2400" b="1"/>
          </a:p>
        </p:txBody>
      </p:sp>
      <p:sp>
        <p:nvSpPr>
          <p:cNvPr id="27" name="文本框 26"/>
          <p:cNvSpPr txBox="1"/>
          <p:nvPr/>
        </p:nvSpPr>
        <p:spPr>
          <a:xfrm>
            <a:off x="2110029" y="2967335"/>
            <a:ext cx="3758916" cy="461665"/>
          </a:xfrm>
          <a:prstGeom prst="rect">
            <a:avLst/>
          </a:prstGeom>
          <a:noFill/>
        </p:spPr>
        <p:txBody>
          <a:bodyPr wrap="square" rtlCol="0">
            <a:spAutoFit/>
          </a:bodyPr>
          <a:lstStyle/>
          <a:p>
            <a:r>
              <a:rPr lang="en-US" altLang="zh-CN" sz="2400" b="1">
                <a:solidFill>
                  <a:srgbClr val="0000CC"/>
                </a:solidFill>
              </a:rPr>
              <a:t>——1956</a:t>
            </a:r>
            <a:r>
              <a:rPr lang="zh-CN" altLang="en-US" sz="2400" b="1">
                <a:solidFill>
                  <a:srgbClr val="0000CC"/>
                </a:solidFill>
              </a:rPr>
              <a:t>年，中共八大</a:t>
            </a:r>
            <a:endParaRPr lang="zh-CN" altLang="en-US" sz="2400" b="1">
              <a:solidFill>
                <a:srgbClr val="0000CC"/>
              </a:solidFill>
            </a:endParaRPr>
          </a:p>
        </p:txBody>
      </p:sp>
      <p:sp>
        <p:nvSpPr>
          <p:cNvPr id="28" name="文本框 27"/>
          <p:cNvSpPr txBox="1"/>
          <p:nvPr/>
        </p:nvSpPr>
        <p:spPr>
          <a:xfrm>
            <a:off x="1369057" y="3569892"/>
            <a:ext cx="2321990" cy="461665"/>
          </a:xfrm>
          <a:prstGeom prst="rect">
            <a:avLst/>
          </a:prstGeom>
          <a:noFill/>
        </p:spPr>
        <p:txBody>
          <a:bodyPr wrap="square" rtlCol="0">
            <a:spAutoFit/>
          </a:bodyPr>
          <a:lstStyle/>
          <a:p>
            <a:r>
              <a:rPr lang="zh-CN" altLang="en-US" sz="2400" b="1"/>
              <a:t>（</a:t>
            </a:r>
            <a:r>
              <a:rPr lang="en-US" altLang="zh-CN" sz="2400" b="1"/>
              <a:t>1</a:t>
            </a:r>
            <a:r>
              <a:rPr lang="zh-CN" altLang="en-US" sz="2400" b="1"/>
              <a:t>）主要矛盾：</a:t>
            </a:r>
            <a:endParaRPr lang="zh-CN" altLang="en-US" sz="2400" b="1"/>
          </a:p>
        </p:txBody>
      </p:sp>
      <p:sp>
        <p:nvSpPr>
          <p:cNvPr id="29" name="文本框 28"/>
          <p:cNvSpPr txBox="1"/>
          <p:nvPr/>
        </p:nvSpPr>
        <p:spPr>
          <a:xfrm>
            <a:off x="3655443" y="3533511"/>
            <a:ext cx="7830907" cy="830997"/>
          </a:xfrm>
          <a:prstGeom prst="rect">
            <a:avLst/>
          </a:prstGeom>
          <a:noFill/>
        </p:spPr>
        <p:txBody>
          <a:bodyPr wrap="square" rtlCol="0">
            <a:spAutoFit/>
          </a:bodyPr>
          <a:lstStyle/>
          <a:p>
            <a:r>
              <a:rPr lang="zh-CN" altLang="en-US" sz="2400" b="1">
                <a:latin typeface="楷体" panose="02010609060101010101" pitchFamily="49" charset="-122"/>
                <a:ea typeface="楷体" panose="02010609060101010101" pitchFamily="49" charset="-122"/>
              </a:rPr>
              <a:t>人民对于经济文化迅速发展的需要同当前经济文化不能满足人民需要的状况之间的矛盾。</a:t>
            </a:r>
            <a:endParaRPr lang="zh-CN" altLang="en-US" sz="2400" b="1">
              <a:latin typeface="楷体" panose="02010609060101010101" pitchFamily="49" charset="-122"/>
              <a:ea typeface="楷体" panose="02010609060101010101" pitchFamily="49" charset="-122"/>
            </a:endParaRPr>
          </a:p>
        </p:txBody>
      </p:sp>
      <p:sp>
        <p:nvSpPr>
          <p:cNvPr id="30" name="文本框 29"/>
          <p:cNvSpPr txBox="1"/>
          <p:nvPr/>
        </p:nvSpPr>
        <p:spPr>
          <a:xfrm>
            <a:off x="1369057" y="4668884"/>
            <a:ext cx="2321990" cy="461665"/>
          </a:xfrm>
          <a:prstGeom prst="rect">
            <a:avLst/>
          </a:prstGeom>
          <a:noFill/>
        </p:spPr>
        <p:txBody>
          <a:bodyPr wrap="square" rtlCol="0">
            <a:spAutoFit/>
          </a:bodyPr>
          <a:lstStyle/>
          <a:p>
            <a:r>
              <a:rPr lang="zh-CN" altLang="en-US" sz="2400" b="1"/>
              <a:t>（</a:t>
            </a:r>
            <a:r>
              <a:rPr lang="en-US" altLang="zh-CN" sz="2400" b="1"/>
              <a:t>2</a:t>
            </a:r>
            <a:r>
              <a:rPr lang="zh-CN" altLang="en-US" sz="2400" b="1"/>
              <a:t>）主要任务：</a:t>
            </a:r>
            <a:endParaRPr lang="zh-CN" altLang="en-US" sz="2400" b="1"/>
          </a:p>
        </p:txBody>
      </p:sp>
      <p:sp>
        <p:nvSpPr>
          <p:cNvPr id="31" name="文本框 30"/>
          <p:cNvSpPr txBox="1"/>
          <p:nvPr/>
        </p:nvSpPr>
        <p:spPr>
          <a:xfrm>
            <a:off x="3691047" y="4665753"/>
            <a:ext cx="7403086" cy="830997"/>
          </a:xfrm>
          <a:prstGeom prst="rect">
            <a:avLst/>
          </a:prstGeom>
          <a:noFill/>
        </p:spPr>
        <p:txBody>
          <a:bodyPr wrap="square" rtlCol="0">
            <a:spAutoFit/>
          </a:bodyPr>
          <a:lstStyle>
            <a:defPPr>
              <a:defRPr lang="zh-CN"/>
            </a:defPPr>
            <a:lvl1pPr>
              <a:defRPr sz="2400" b="1">
                <a:latin typeface="楷体" panose="02010609060101010101" pitchFamily="49" charset="-122"/>
                <a:ea typeface="楷体" panose="02010609060101010101" pitchFamily="49" charset="-122"/>
              </a:defRPr>
            </a:lvl1pPr>
          </a:lstStyle>
          <a:p>
            <a:r>
              <a:rPr lang="zh-CN" altLang="en-US"/>
              <a:t>集中力量解决这个矛盾，把我国尽快地从落后的农业国变为先进的工业国。</a:t>
            </a:r>
            <a:endParaRPr lang="zh-CN" altLang="en-US"/>
          </a:p>
        </p:txBody>
      </p:sp>
      <p:sp>
        <p:nvSpPr>
          <p:cNvPr id="32" name="文本框 31"/>
          <p:cNvSpPr txBox="1"/>
          <p:nvPr/>
        </p:nvSpPr>
        <p:spPr>
          <a:xfrm>
            <a:off x="1369057" y="5691992"/>
            <a:ext cx="2321990" cy="461665"/>
          </a:xfrm>
          <a:prstGeom prst="rect">
            <a:avLst/>
          </a:prstGeom>
          <a:noFill/>
        </p:spPr>
        <p:txBody>
          <a:bodyPr wrap="square" rtlCol="0">
            <a:spAutoFit/>
          </a:bodyPr>
          <a:lstStyle/>
          <a:p>
            <a:r>
              <a:rPr lang="zh-CN" altLang="en-US" sz="2400" b="1"/>
              <a:t>（</a:t>
            </a:r>
            <a:r>
              <a:rPr lang="en-US" altLang="zh-CN" sz="2400" b="1"/>
              <a:t>3</a:t>
            </a:r>
            <a:r>
              <a:rPr lang="zh-CN" altLang="en-US" sz="2400" b="1"/>
              <a:t>）意义：</a:t>
            </a:r>
            <a:endParaRPr lang="zh-CN" altLang="en-US" sz="2400" b="1"/>
          </a:p>
        </p:txBody>
      </p:sp>
      <p:sp>
        <p:nvSpPr>
          <p:cNvPr id="33" name="文本框 32"/>
          <p:cNvSpPr txBox="1"/>
          <p:nvPr/>
        </p:nvSpPr>
        <p:spPr>
          <a:xfrm>
            <a:off x="3043241" y="5691992"/>
            <a:ext cx="5457825" cy="461665"/>
          </a:xfrm>
          <a:prstGeom prst="rect">
            <a:avLst/>
          </a:prstGeom>
          <a:noFill/>
        </p:spPr>
        <p:txBody>
          <a:bodyPr wrap="square" rtlCol="0">
            <a:spAutoFit/>
          </a:bodyPr>
          <a:lstStyle>
            <a:defPPr>
              <a:defRPr lang="zh-CN"/>
            </a:defPPr>
            <a:lvl1pPr>
              <a:defRPr sz="2400" b="1">
                <a:latin typeface="楷体" panose="02010609060101010101" pitchFamily="49" charset="-122"/>
                <a:ea typeface="楷体" panose="02010609060101010101" pitchFamily="49" charset="-122"/>
              </a:defRPr>
            </a:lvl1pPr>
          </a:lstStyle>
          <a:p>
            <a:r>
              <a:rPr lang="zh-CN" altLang="en-US"/>
              <a:t>建设社会主义道路的一次成功探索。</a:t>
            </a:r>
            <a:endParaRPr lang="zh-CN" altLang="en-US"/>
          </a:p>
        </p:txBody>
      </p:sp>
      <p:sp>
        <p:nvSpPr>
          <p:cNvPr id="34" name="左大括号 33"/>
          <p:cNvSpPr/>
          <p:nvPr/>
        </p:nvSpPr>
        <p:spPr>
          <a:xfrm>
            <a:off x="1369057" y="3726380"/>
            <a:ext cx="345443" cy="221456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left)">
                                      <p:cBhvr>
                                        <p:cTn id="20" dur="500"/>
                                        <p:tgtEl>
                                          <p:spTgt spid="3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left)">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arn(inVertical)">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barn(inVertical)">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barn(inVertical)">
                                      <p:cBhvr>
                                        <p:cTn id="4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P spid="34" grpId="0"/>
    </p:bldLst>
  </p:timing>
</p:sld>
</file>

<file path=ppt/slides/slide27.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a:blip r:embed="rId1"/>
          <a:stretch>
            <a:fillRect/>
          </a:stretch>
        </p:blipFill>
        <p:spPr>
          <a:xfrm>
            <a:off x="0" y="0"/>
            <a:ext cx="12204083" cy="6858000"/>
          </a:xfrm>
          <a:prstGeom prst="rect">
            <a:avLst/>
          </a:prstGeom>
        </p:spPr>
      </p:pic>
      <p:sp>
        <p:nvSpPr>
          <p:cNvPr id="18" name="文本框 17"/>
          <p:cNvSpPr txBox="1"/>
          <p:nvPr/>
        </p:nvSpPr>
        <p:spPr>
          <a:xfrm>
            <a:off x="1848819" y="1847177"/>
            <a:ext cx="9428778" cy="1113766"/>
          </a:xfrm>
          <a:prstGeom prst="rect">
            <a:avLst/>
          </a:prstGeom>
          <a:noFill/>
        </p:spPr>
        <p:txBody>
          <a:bodyPr wrap="square" rtlCol="0">
            <a:spAutoFit/>
          </a:bodyPr>
          <a:lstStyle>
            <a:defPPr>
              <a:defRPr lang="zh-CN"/>
            </a:defPPr>
            <a:lvl1pPr>
              <a:defRPr sz="2400" b="1">
                <a:solidFill>
                  <a:srgbClr val="FF0000"/>
                </a:solidFill>
                <a:latin typeface="楷体" panose="02010609060101010101" pitchFamily="49" charset="-122"/>
                <a:ea typeface="楷体" panose="02010609060101010101" pitchFamily="49" charset="-122"/>
              </a:defRPr>
            </a:lvl1pPr>
          </a:lstStyle>
          <a:p>
            <a:pPr>
              <a:lnSpc>
                <a:spcPct val="150000"/>
              </a:lnSpc>
            </a:pPr>
            <a:r>
              <a:rPr lang="zh-CN" altLang="en-US"/>
              <a:t>①吸取苏联教训，从国情出发走自己的路。</a:t>
            </a:r>
            <a:endParaRPr lang="en-US" altLang="zh-CN"/>
          </a:p>
          <a:p>
            <a:pPr>
              <a:lnSpc>
                <a:spcPct val="150000"/>
              </a:lnSpc>
            </a:pPr>
            <a:r>
              <a:rPr lang="zh-CN" altLang="en-US"/>
              <a:t>②调动一切积极因素，把我国建设成为一个强大的社会主义国家。</a:t>
            </a:r>
            <a:endParaRPr lang="zh-CN" altLang="en-US"/>
          </a:p>
        </p:txBody>
      </p:sp>
      <p:sp>
        <p:nvSpPr>
          <p:cNvPr id="4" name="文本框 3"/>
          <p:cNvSpPr txBox="1"/>
          <p:nvPr/>
        </p:nvSpPr>
        <p:spPr>
          <a:xfrm>
            <a:off x="989697" y="1442664"/>
            <a:ext cx="3257142" cy="461665"/>
          </a:xfrm>
          <a:prstGeom prst="rect">
            <a:avLst/>
          </a:prstGeom>
          <a:noFill/>
        </p:spPr>
        <p:txBody>
          <a:bodyPr wrap="square" rtlCol="0">
            <a:spAutoFit/>
          </a:bodyPr>
          <a:lstStyle/>
          <a:p>
            <a:r>
              <a:rPr lang="zh-CN" altLang="en-US" sz="2400" b="1"/>
              <a:t>（</a:t>
            </a:r>
            <a:r>
              <a:rPr lang="en-US" altLang="zh-CN" sz="2400" b="1"/>
              <a:t>1</a:t>
            </a:r>
            <a:r>
              <a:rPr lang="zh-CN" altLang="en-US" sz="2400" b="1"/>
              <a:t>）</a:t>
            </a:r>
            <a:r>
              <a:rPr lang="en-US" altLang="zh-CN" sz="2400" b="1"/>
              <a:t>《</a:t>
            </a:r>
            <a:r>
              <a:rPr lang="zh-CN" altLang="en-US" sz="2400" b="1"/>
              <a:t>论十大关系</a:t>
            </a:r>
            <a:r>
              <a:rPr lang="en-US" altLang="zh-CN" sz="2400" b="1"/>
              <a:t>》</a:t>
            </a:r>
            <a:endParaRPr lang="zh-CN" altLang="en-US" sz="2400" b="1"/>
          </a:p>
        </p:txBody>
      </p:sp>
      <p:sp>
        <p:nvSpPr>
          <p:cNvPr id="5" name="文本框 4"/>
          <p:cNvSpPr txBox="1"/>
          <p:nvPr/>
        </p:nvSpPr>
        <p:spPr>
          <a:xfrm>
            <a:off x="1848819" y="4389749"/>
            <a:ext cx="8577262" cy="461665"/>
          </a:xfrm>
          <a:prstGeom prst="rect">
            <a:avLst/>
          </a:prstGeom>
          <a:noFill/>
        </p:spPr>
        <p:txBody>
          <a:bodyPr wrap="square" rtlCol="0">
            <a:spAutoFit/>
          </a:bodyPr>
          <a:lstStyle>
            <a:defPPr>
              <a:defRPr lang="zh-CN"/>
            </a:defPPr>
            <a:lvl1pPr>
              <a:defRPr sz="2400" b="1">
                <a:solidFill>
                  <a:srgbClr val="FF0000"/>
                </a:solidFill>
                <a:latin typeface="楷体" panose="02010609060101010101" pitchFamily="49" charset="-122"/>
                <a:ea typeface="楷体" panose="02010609060101010101" pitchFamily="49" charset="-122"/>
              </a:defRPr>
            </a:lvl1pPr>
          </a:lstStyle>
          <a:p>
            <a:r>
              <a:rPr lang="zh-CN" altLang="en-US">
                <a:solidFill>
                  <a:srgbClr val="0000CC"/>
                </a:solidFill>
                <a:latin typeface="黑体" panose="02010609060101010101" pitchFamily="49" charset="-122"/>
                <a:ea typeface="黑体" panose="02010609060101010101" pitchFamily="49" charset="-122"/>
              </a:rPr>
              <a:t>②意义：</a:t>
            </a:r>
            <a:r>
              <a:rPr lang="zh-CN" altLang="en-US"/>
              <a:t>丰富发展了马克思主义，为认识国情奠定了理论基础。</a:t>
            </a:r>
            <a:endParaRPr lang="zh-CN" altLang="en-US"/>
          </a:p>
        </p:txBody>
      </p:sp>
      <p:sp>
        <p:nvSpPr>
          <p:cNvPr id="13" name="左大括号 12"/>
          <p:cNvSpPr/>
          <p:nvPr/>
        </p:nvSpPr>
        <p:spPr>
          <a:xfrm>
            <a:off x="1710018" y="2194031"/>
            <a:ext cx="277601" cy="56004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文本框 13"/>
          <p:cNvSpPr txBox="1"/>
          <p:nvPr/>
        </p:nvSpPr>
        <p:spPr>
          <a:xfrm>
            <a:off x="263664" y="274725"/>
            <a:ext cx="6894374" cy="523220"/>
          </a:xfrm>
          <a:prstGeom prst="rect">
            <a:avLst/>
          </a:prstGeom>
          <a:noFill/>
        </p:spPr>
        <p:txBody>
          <a:bodyPr wrap="square">
            <a:spAutoFit/>
          </a:bodyPr>
          <a:lstStyle/>
          <a:p>
            <a:r>
              <a:rPr lang="zh-CN" altLang="en-US" sz="2800" b="1" spc="40">
                <a:effectLst/>
                <a:latin typeface="黑体" panose="02010609060101010101" pitchFamily="49" charset="-122"/>
                <a:ea typeface="黑体" panose="02010609060101010101" pitchFamily="49" charset="-122"/>
                <a:cs typeface="Arial" panose="020B0604020202020204" pitchFamily="34" charset="0"/>
              </a:rPr>
              <a:t>一、全面建设社会主义时期（</a:t>
            </a:r>
            <a:r>
              <a:rPr lang="en-US" altLang="zh-CN" sz="2800" b="1" spc="40">
                <a:effectLst/>
                <a:latin typeface="黑体" panose="02010609060101010101" pitchFamily="49" charset="-122"/>
                <a:ea typeface="黑体" panose="02010609060101010101" pitchFamily="49" charset="-122"/>
                <a:cs typeface="Arial" panose="020B0604020202020204" pitchFamily="34" charset="0"/>
              </a:rPr>
              <a:t>1956-1966</a:t>
            </a:r>
            <a:r>
              <a:rPr lang="zh-CN" altLang="en-US" sz="2800" b="1" spc="40">
                <a:effectLst/>
                <a:latin typeface="黑体" panose="02010609060101010101" pitchFamily="49" charset="-122"/>
                <a:ea typeface="黑体" panose="02010609060101010101" pitchFamily="49" charset="-122"/>
                <a:cs typeface="Arial" panose="020B0604020202020204" pitchFamily="34" charset="0"/>
              </a:rPr>
              <a:t>）</a:t>
            </a:r>
            <a:endParaRPr lang="zh-CN" altLang="en-US" sz="2800" b="1">
              <a:latin typeface="黑体" panose="02010609060101010101" pitchFamily="49" charset="-122"/>
              <a:ea typeface="黑体" panose="02010609060101010101" pitchFamily="49" charset="-122"/>
            </a:endParaRPr>
          </a:p>
        </p:txBody>
      </p:sp>
      <p:sp>
        <p:nvSpPr>
          <p:cNvPr id="15" name="文本框 14"/>
          <p:cNvSpPr txBox="1"/>
          <p:nvPr/>
        </p:nvSpPr>
        <p:spPr>
          <a:xfrm>
            <a:off x="813734" y="906002"/>
            <a:ext cx="2272366" cy="461665"/>
          </a:xfrm>
          <a:prstGeom prst="rect">
            <a:avLst/>
          </a:prstGeom>
          <a:noFill/>
        </p:spPr>
        <p:txBody>
          <a:bodyPr wrap="square" rtlCol="0">
            <a:spAutoFit/>
          </a:bodyPr>
          <a:lstStyle/>
          <a:p>
            <a:r>
              <a:rPr lang="en-US" altLang="zh-CN" sz="2400" b="1"/>
              <a:t>2</a:t>
            </a:r>
            <a:r>
              <a:rPr lang="zh-CN" altLang="en-US" sz="2400" b="1"/>
              <a:t>、成功探索</a:t>
            </a:r>
            <a:endParaRPr lang="zh-CN" altLang="en-US" sz="2400" b="1"/>
          </a:p>
        </p:txBody>
      </p:sp>
      <p:sp>
        <p:nvSpPr>
          <p:cNvPr id="17" name="文本框 16"/>
          <p:cNvSpPr txBox="1"/>
          <p:nvPr/>
        </p:nvSpPr>
        <p:spPr>
          <a:xfrm>
            <a:off x="989697" y="3049118"/>
            <a:ext cx="4746398" cy="461665"/>
          </a:xfrm>
          <a:prstGeom prst="rect">
            <a:avLst/>
          </a:prstGeom>
          <a:noFill/>
        </p:spPr>
        <p:txBody>
          <a:bodyPr wrap="square" rtlCol="0">
            <a:spAutoFit/>
          </a:bodyPr>
          <a:lstStyle>
            <a:defPPr>
              <a:defRPr lang="zh-CN"/>
            </a:defPPr>
            <a:lvl1pPr>
              <a:defRPr sz="2400" b="1"/>
            </a:lvl1pPr>
          </a:lstStyle>
          <a:p>
            <a:r>
              <a:rPr lang="zh-CN" altLang="en-US"/>
              <a:t>（</a:t>
            </a:r>
            <a:r>
              <a:rPr lang="en-US" altLang="zh-CN"/>
              <a:t>2</a:t>
            </a:r>
            <a:r>
              <a:rPr lang="zh-CN" altLang="en-US"/>
              <a:t>）</a:t>
            </a:r>
            <a:r>
              <a:rPr lang="en-US" altLang="zh-CN"/>
              <a:t>《</a:t>
            </a:r>
            <a:r>
              <a:rPr lang="zh-CN" altLang="en-US"/>
              <a:t>正确处理人民内部矛盾</a:t>
            </a:r>
            <a:r>
              <a:rPr lang="en-US" altLang="zh-CN"/>
              <a:t>》</a:t>
            </a:r>
            <a:endParaRPr lang="zh-CN" altLang="en-US"/>
          </a:p>
        </p:txBody>
      </p:sp>
      <p:sp>
        <p:nvSpPr>
          <p:cNvPr id="22" name="文本框 21"/>
          <p:cNvSpPr txBox="1"/>
          <p:nvPr/>
        </p:nvSpPr>
        <p:spPr>
          <a:xfrm>
            <a:off x="1848819" y="3533378"/>
            <a:ext cx="8995172" cy="830997"/>
          </a:xfrm>
          <a:prstGeom prst="rect">
            <a:avLst/>
          </a:prstGeom>
          <a:noFill/>
        </p:spPr>
        <p:txBody>
          <a:bodyPr wrap="square" rtlCol="0">
            <a:spAutoFit/>
          </a:bodyPr>
          <a:lstStyle>
            <a:defPPr>
              <a:defRPr lang="zh-CN"/>
            </a:defPPr>
            <a:lvl1pPr>
              <a:defRPr sz="2400" b="1">
                <a:solidFill>
                  <a:srgbClr val="FF0000"/>
                </a:solidFill>
                <a:latin typeface="楷体" panose="02010609060101010101" pitchFamily="49" charset="-122"/>
                <a:ea typeface="楷体" panose="02010609060101010101" pitchFamily="49" charset="-122"/>
              </a:defRPr>
            </a:lvl1pPr>
          </a:lstStyle>
          <a:p>
            <a:r>
              <a:rPr lang="zh-CN" altLang="en-US">
                <a:solidFill>
                  <a:srgbClr val="0000CC"/>
                </a:solidFill>
                <a:latin typeface="黑体" panose="02010609060101010101" pitchFamily="49" charset="-122"/>
                <a:ea typeface="黑体" panose="02010609060101010101" pitchFamily="49" charset="-122"/>
              </a:rPr>
              <a:t>①内容：</a:t>
            </a:r>
            <a:r>
              <a:rPr lang="zh-CN" altLang="en-US"/>
              <a:t>社会主义社会的基本矛盾仍然是生产力和生产关系、经  </a:t>
            </a:r>
            <a:endParaRPr lang="en-US" altLang="zh-CN"/>
          </a:p>
          <a:p>
            <a:r>
              <a:rPr lang="en-US" altLang="zh-CN"/>
              <a:t>        </a:t>
            </a:r>
            <a:r>
              <a:rPr lang="zh-CN" altLang="en-US"/>
              <a:t>济基础和上层建筑之间的矛盾。</a:t>
            </a:r>
            <a:endParaRPr lang="zh-CN" altLang="en-US"/>
          </a:p>
        </p:txBody>
      </p:sp>
      <p:sp>
        <p:nvSpPr>
          <p:cNvPr id="23" name="左大括号 22"/>
          <p:cNvSpPr/>
          <p:nvPr/>
        </p:nvSpPr>
        <p:spPr>
          <a:xfrm>
            <a:off x="1710018" y="3713262"/>
            <a:ext cx="277601" cy="93734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文本框 23"/>
          <p:cNvSpPr txBox="1"/>
          <p:nvPr/>
        </p:nvSpPr>
        <p:spPr>
          <a:xfrm>
            <a:off x="1595477" y="5353829"/>
            <a:ext cx="3525324" cy="1144031"/>
          </a:xfrm>
          <a:prstGeom prst="rect">
            <a:avLst/>
          </a:prstGeom>
          <a:noFill/>
        </p:spPr>
        <p:txBody>
          <a:bodyPr wrap="square" rtlCol="0">
            <a:spAutoFit/>
          </a:bodyPr>
          <a:lstStyle>
            <a:defPPr>
              <a:defRPr lang="zh-CN"/>
            </a:defPPr>
            <a:lvl1pPr>
              <a:defRPr sz="2400" b="1"/>
            </a:lvl1pPr>
          </a:lstStyle>
          <a:p>
            <a:pPr>
              <a:lnSpc>
                <a:spcPct val="150000"/>
              </a:lnSpc>
            </a:pPr>
            <a:r>
              <a:rPr lang="zh-CN" altLang="en-US"/>
              <a:t>“</a:t>
            </a:r>
            <a:r>
              <a:rPr lang="zh-CN" altLang="en-US">
                <a:solidFill>
                  <a:srgbClr val="0000CC"/>
                </a:solidFill>
              </a:rPr>
              <a:t>百家争鸣</a:t>
            </a:r>
            <a:r>
              <a:rPr lang="zh-CN" altLang="en-US"/>
              <a:t>”</a:t>
            </a:r>
            <a:r>
              <a:rPr lang="en-US" altLang="zh-CN"/>
              <a:t>——</a:t>
            </a:r>
            <a:r>
              <a:rPr lang="zh-CN" altLang="en-US">
                <a:latin typeface="楷体" panose="02010609060101010101" pitchFamily="49" charset="-122"/>
                <a:ea typeface="楷体" panose="02010609060101010101" pitchFamily="49" charset="-122"/>
              </a:rPr>
              <a:t>艺术问题</a:t>
            </a:r>
            <a:endParaRPr lang="en-US" altLang="zh-CN">
              <a:latin typeface="楷体" panose="02010609060101010101" pitchFamily="49" charset="-122"/>
              <a:ea typeface="楷体" panose="02010609060101010101" pitchFamily="49" charset="-122"/>
            </a:endParaRPr>
          </a:p>
          <a:p>
            <a:pPr>
              <a:lnSpc>
                <a:spcPct val="150000"/>
              </a:lnSpc>
            </a:pPr>
            <a:r>
              <a:rPr lang="zh-CN" altLang="en-US"/>
              <a:t>“</a:t>
            </a:r>
            <a:r>
              <a:rPr lang="zh-CN" altLang="en-US">
                <a:solidFill>
                  <a:srgbClr val="0000CC"/>
                </a:solidFill>
              </a:rPr>
              <a:t>百花齐放</a:t>
            </a:r>
            <a:r>
              <a:rPr lang="zh-CN" altLang="en-US"/>
              <a:t>”</a:t>
            </a:r>
            <a:r>
              <a:rPr lang="en-US" altLang="zh-CN"/>
              <a:t>——</a:t>
            </a:r>
            <a:r>
              <a:rPr lang="zh-CN" altLang="en-US">
                <a:latin typeface="楷体" panose="02010609060101010101" pitchFamily="49" charset="-122"/>
                <a:ea typeface="楷体" panose="02010609060101010101" pitchFamily="49" charset="-122"/>
              </a:rPr>
              <a:t>学术问题</a:t>
            </a:r>
            <a:endParaRPr lang="zh-CN" altLang="en-US">
              <a:latin typeface="楷体" panose="02010609060101010101" pitchFamily="49" charset="-122"/>
              <a:ea typeface="楷体" panose="02010609060101010101" pitchFamily="49" charset="-122"/>
            </a:endParaRPr>
          </a:p>
        </p:txBody>
      </p:sp>
      <p:sp>
        <p:nvSpPr>
          <p:cNvPr id="25" name="文本框 24"/>
          <p:cNvSpPr txBox="1"/>
          <p:nvPr/>
        </p:nvSpPr>
        <p:spPr>
          <a:xfrm>
            <a:off x="5278711" y="5562848"/>
            <a:ext cx="6197835" cy="830997"/>
          </a:xfrm>
          <a:prstGeom prst="rect">
            <a:avLst/>
          </a:prstGeom>
          <a:noFill/>
        </p:spPr>
        <p:txBody>
          <a:bodyPr wrap="square" rtlCol="0">
            <a:spAutoFit/>
          </a:bodyPr>
          <a:lstStyle>
            <a:defPPr>
              <a:defRPr lang="zh-CN"/>
            </a:defPPr>
            <a:lvl1pPr>
              <a:lnSpc>
                <a:spcPct val="150000"/>
              </a:lnSpc>
              <a:defRPr sz="2400" b="1">
                <a:solidFill>
                  <a:srgbClr val="FF0000"/>
                </a:solidFill>
                <a:latin typeface="楷体" panose="02010609060101010101" pitchFamily="49" charset="-122"/>
                <a:ea typeface="楷体" panose="02010609060101010101" pitchFamily="49" charset="-122"/>
              </a:defRPr>
            </a:lvl1pPr>
          </a:lstStyle>
          <a:p>
            <a:pPr>
              <a:lnSpc>
                <a:spcPct val="100000"/>
              </a:lnSpc>
            </a:pPr>
            <a:r>
              <a:rPr lang="zh-CN" altLang="en-US"/>
              <a:t>促进我国艺术发展和科学进步，促进社会主义文化繁荣的指导方针。</a:t>
            </a:r>
            <a:endParaRPr lang="zh-CN" altLang="en-US"/>
          </a:p>
        </p:txBody>
      </p:sp>
      <p:sp>
        <p:nvSpPr>
          <p:cNvPr id="26" name="文本框 25"/>
          <p:cNvSpPr txBox="1"/>
          <p:nvPr/>
        </p:nvSpPr>
        <p:spPr>
          <a:xfrm>
            <a:off x="984940" y="4984471"/>
            <a:ext cx="4746398" cy="461665"/>
          </a:xfrm>
          <a:prstGeom prst="rect">
            <a:avLst/>
          </a:prstGeom>
          <a:noFill/>
        </p:spPr>
        <p:txBody>
          <a:bodyPr wrap="square" rtlCol="0">
            <a:spAutoFit/>
          </a:bodyPr>
          <a:lstStyle>
            <a:defPPr>
              <a:defRPr lang="zh-CN"/>
            </a:defPPr>
            <a:lvl1pPr>
              <a:defRPr sz="2400" b="1"/>
            </a:lvl1pPr>
          </a:lstStyle>
          <a:p>
            <a:r>
              <a:rPr lang="zh-CN" altLang="en-US"/>
              <a:t>（</a:t>
            </a:r>
            <a:r>
              <a:rPr lang="en-US" altLang="zh-CN"/>
              <a:t>3</a:t>
            </a:r>
            <a:r>
              <a:rPr lang="zh-CN" altLang="en-US"/>
              <a:t>）“双百方针”</a:t>
            </a:r>
            <a:endParaRPr lang="zh-CN" altLang="en-US"/>
          </a:p>
        </p:txBody>
      </p:sp>
      <p:sp>
        <p:nvSpPr>
          <p:cNvPr id="27" name="右大括号 26"/>
          <p:cNvSpPr/>
          <p:nvPr/>
        </p:nvSpPr>
        <p:spPr>
          <a:xfrm>
            <a:off x="4995153" y="5705374"/>
            <a:ext cx="251296" cy="64633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8" name="Group 192"/>
          <p:cNvGrpSpPr/>
          <p:nvPr/>
        </p:nvGrpSpPr>
        <p:grpSpPr>
          <a:xfrm flipH="1">
            <a:off x="9851899" y="222974"/>
            <a:ext cx="2340100" cy="1019175"/>
            <a:chOff x="1305" y="1286"/>
            <a:chExt cx="3185" cy="642"/>
          </a:xfrm>
        </p:grpSpPr>
        <p:pic>
          <p:nvPicPr>
            <p:cNvPr id="29" name="Picture 16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21515908" flipH="1">
              <a:off x="1316" y="1298"/>
              <a:ext cx="3174" cy="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0" name="Group 128"/>
            <p:cNvGrpSpPr/>
            <p:nvPr/>
          </p:nvGrpSpPr>
          <p:grpSpPr>
            <a:xfrm>
              <a:off x="1305" y="1286"/>
              <a:ext cx="3039" cy="396"/>
              <a:chOff x="1406" y="913"/>
              <a:chExt cx="2773" cy="652"/>
            </a:xfrm>
          </p:grpSpPr>
          <p:grpSp>
            <p:nvGrpSpPr>
              <p:cNvPr id="31" name="Group 125"/>
              <p:cNvGrpSpPr/>
              <p:nvPr/>
            </p:nvGrpSpPr>
            <p:grpSpPr>
              <a:xfrm>
                <a:off x="1406" y="913"/>
                <a:ext cx="2773" cy="650"/>
                <a:chOff x="1406" y="915"/>
                <a:chExt cx="2773" cy="650"/>
              </a:xfrm>
            </p:grpSpPr>
            <p:sp>
              <p:nvSpPr>
                <p:cNvPr id="35" name="Freeform 126"/>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bg1"/>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36" name="Rectangle 127"/>
                <p:cNvSpPr>
                  <a:spLocks noChangeArrowheads="1"/>
                </p:cNvSpPr>
                <p:nvPr/>
              </p:nvSpPr>
              <p:spPr bwMode="auto">
                <a:xfrm>
                  <a:off x="1406" y="916"/>
                  <a:ext cx="2427" cy="648"/>
                </a:xfrm>
                <a:prstGeom prst="rect">
                  <a:avLst/>
                </a:prstGeom>
                <a:solidFill>
                  <a:schemeClr val="bg1"/>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nvGrpSpPr>
              <p:cNvPr id="32" name="Group 124"/>
              <p:cNvGrpSpPr/>
              <p:nvPr/>
            </p:nvGrpSpPr>
            <p:grpSpPr>
              <a:xfrm>
                <a:off x="1406" y="915"/>
                <a:ext cx="2773" cy="650"/>
                <a:chOff x="1406" y="915"/>
                <a:chExt cx="2773" cy="650"/>
              </a:xfrm>
            </p:grpSpPr>
            <p:sp>
              <p:nvSpPr>
                <p:cNvPr id="33" name="Freeform 121"/>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accent1">
                    <a:alpha val="79999"/>
                  </a:schemeClr>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34" name="Rectangle 122"/>
                <p:cNvSpPr>
                  <a:spLocks noChangeArrowheads="1"/>
                </p:cNvSpPr>
                <p:nvPr/>
              </p:nvSpPr>
              <p:spPr bwMode="auto">
                <a:xfrm>
                  <a:off x="1406" y="916"/>
                  <a:ext cx="2427" cy="648"/>
                </a:xfrm>
                <a:prstGeom prst="rect">
                  <a:avLst/>
                </a:prstGeom>
                <a:gradFill rotWithShape="1">
                  <a:gsLst>
                    <a:gs pos="0">
                      <a:schemeClr val="accent1">
                        <a:alpha val="60001"/>
                      </a:schemeClr>
                    </a:gs>
                    <a:gs pos="100000">
                      <a:schemeClr val="accent1">
                        <a:alpha val="79999"/>
                      </a:schemeClr>
                    </a:gs>
                  </a:gsLst>
                  <a:lin ang="0" scaled="1"/>
                </a:gra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grpSp>
      <p:sp>
        <p:nvSpPr>
          <p:cNvPr id="37" name="文本框 36"/>
          <p:cNvSpPr txBox="1"/>
          <p:nvPr/>
        </p:nvSpPr>
        <p:spPr>
          <a:xfrm>
            <a:off x="10516369" y="274725"/>
            <a:ext cx="1620957" cy="523220"/>
          </a:xfrm>
          <a:prstGeom prst="rect">
            <a:avLst/>
          </a:prstGeom>
          <a:noFill/>
        </p:spPr>
        <p:txBody>
          <a:bodyPr wrap="none" rtlCol="0">
            <a:spAutoFit/>
          </a:bodyPr>
          <a:lstStyle/>
          <a:p>
            <a:r>
              <a:rPr lang="zh-CN" altLang="en-US" sz="2800" b="1">
                <a:solidFill>
                  <a:schemeClr val="bg1"/>
                </a:solidFill>
                <a:latin typeface="华文隶书" panose="02010800040101010101" pitchFamily="2" charset="-122"/>
                <a:ea typeface="华文隶书" panose="02010800040101010101" pitchFamily="2" charset="-122"/>
              </a:rPr>
              <a:t>基础梳理</a:t>
            </a:r>
            <a:endParaRPr lang="zh-CN" altLang="en-US" sz="2800" b="1">
              <a:solidFill>
                <a:schemeClr val="bg1"/>
              </a:solidFill>
              <a:latin typeface="华文隶书" panose="02010800040101010101" pitchFamily="2" charset="-122"/>
              <a:ea typeface="华文隶书" panose="020108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arn(inVertical)">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barn(inVertical)">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left)">
                                      <p:cBhvr>
                                        <p:cTn id="46" dur="500"/>
                                        <p:tgtEl>
                                          <p:spTgt spid="2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 grpId="0"/>
      <p:bldP spid="5" grpId="0"/>
      <p:bldP spid="13" grpId="0"/>
      <p:bldP spid="17" grpId="0"/>
      <p:bldP spid="22" grpId="0"/>
      <p:bldP spid="23" grpId="0"/>
      <p:bldP spid="24" grpId="0"/>
      <p:bldP spid="25" grpId="0"/>
      <p:bldP spid="26" grpId="0"/>
      <p:bldP spid="27" grpId="0"/>
    </p:bldLst>
  </p:timing>
</p:sld>
</file>

<file path=ppt/slides/slide28.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图片 46"/>
          <p:cNvPicPr>
            <a:picLocks noChangeAspect="1"/>
          </p:cNvPicPr>
          <p:nvPr/>
        </p:nvPicPr>
        <p:blipFill>
          <a:blip r:embed="rId1"/>
          <a:stretch>
            <a:fillRect/>
          </a:stretch>
        </p:blipFill>
        <p:spPr>
          <a:xfrm>
            <a:off x="0" y="0"/>
            <a:ext cx="12204083" cy="6858000"/>
          </a:xfrm>
          <a:prstGeom prst="rect">
            <a:avLst/>
          </a:prstGeom>
        </p:spPr>
      </p:pic>
      <p:sp>
        <p:nvSpPr>
          <p:cNvPr id="2" name="文本框 1"/>
          <p:cNvSpPr txBox="1"/>
          <p:nvPr/>
        </p:nvSpPr>
        <p:spPr>
          <a:xfrm>
            <a:off x="642284" y="940461"/>
            <a:ext cx="2272366" cy="460375"/>
          </a:xfrm>
          <a:prstGeom prst="rect">
            <a:avLst/>
          </a:prstGeom>
          <a:noFill/>
        </p:spPr>
        <p:txBody>
          <a:bodyPr wrap="square" rtlCol="0">
            <a:spAutoFit/>
          </a:bodyPr>
          <a:lstStyle/>
          <a:p>
            <a:r>
              <a:rPr lang="en-US" altLang="zh-CN" sz="2400" b="1"/>
              <a:t>3</a:t>
            </a:r>
            <a:r>
              <a:rPr lang="zh-CN" altLang="en-US" sz="2400" b="1"/>
              <a:t>、探索失误</a:t>
            </a:r>
            <a:endParaRPr lang="zh-CN" altLang="en-US" sz="2400" b="1"/>
          </a:p>
        </p:txBody>
      </p:sp>
      <p:sp>
        <p:nvSpPr>
          <p:cNvPr id="3" name="文本框 2"/>
          <p:cNvSpPr txBox="1"/>
          <p:nvPr/>
        </p:nvSpPr>
        <p:spPr>
          <a:xfrm>
            <a:off x="263664" y="274725"/>
            <a:ext cx="6894374" cy="523220"/>
          </a:xfrm>
          <a:prstGeom prst="rect">
            <a:avLst/>
          </a:prstGeom>
          <a:noFill/>
        </p:spPr>
        <p:txBody>
          <a:bodyPr wrap="square">
            <a:spAutoFit/>
          </a:bodyPr>
          <a:lstStyle/>
          <a:p>
            <a:r>
              <a:rPr lang="zh-CN" altLang="en-US" sz="2800" b="1" spc="40">
                <a:effectLst/>
                <a:latin typeface="黑体" panose="02010609060101010101" pitchFamily="49" charset="-122"/>
                <a:ea typeface="黑体" panose="02010609060101010101" pitchFamily="49" charset="-122"/>
                <a:cs typeface="Arial" panose="020B0604020202020204" pitchFamily="34" charset="0"/>
              </a:rPr>
              <a:t>一、全面建设社会主义时期（</a:t>
            </a:r>
            <a:r>
              <a:rPr lang="en-US" altLang="zh-CN" sz="2800" b="1" spc="40">
                <a:effectLst/>
                <a:latin typeface="黑体" panose="02010609060101010101" pitchFamily="49" charset="-122"/>
                <a:ea typeface="黑体" panose="02010609060101010101" pitchFamily="49" charset="-122"/>
                <a:cs typeface="Arial" panose="020B0604020202020204" pitchFamily="34" charset="0"/>
              </a:rPr>
              <a:t>1956-1966</a:t>
            </a:r>
            <a:r>
              <a:rPr lang="zh-CN" altLang="en-US" sz="2800" b="1" spc="40">
                <a:effectLst/>
                <a:latin typeface="黑体" panose="02010609060101010101" pitchFamily="49" charset="-122"/>
                <a:ea typeface="黑体" panose="02010609060101010101" pitchFamily="49" charset="-122"/>
                <a:cs typeface="Arial" panose="020B0604020202020204" pitchFamily="34" charset="0"/>
              </a:rPr>
              <a:t>）</a:t>
            </a:r>
            <a:endParaRPr lang="zh-CN" altLang="en-US" sz="2800" b="1">
              <a:latin typeface="黑体" panose="02010609060101010101" pitchFamily="49" charset="-122"/>
              <a:ea typeface="黑体" panose="02010609060101010101" pitchFamily="49" charset="-122"/>
            </a:endParaRPr>
          </a:p>
        </p:txBody>
      </p:sp>
      <p:grpSp>
        <p:nvGrpSpPr>
          <p:cNvPr id="33" name="组合 32"/>
          <p:cNvGrpSpPr/>
          <p:nvPr/>
        </p:nvGrpSpPr>
        <p:grpSpPr>
          <a:xfrm>
            <a:off x="4914901" y="785528"/>
            <a:ext cx="6894374" cy="3137358"/>
            <a:chOff x="4886325" y="1171293"/>
            <a:chExt cx="6894374" cy="3137358"/>
          </a:xfrm>
          <a:solidFill>
            <a:schemeClr val="bg1"/>
          </a:solidFill>
        </p:grpSpPr>
        <p:sp>
          <p:nvSpPr>
            <p:cNvPr id="32" name="矩形 31"/>
            <p:cNvSpPr/>
            <p:nvPr/>
          </p:nvSpPr>
          <p:spPr>
            <a:xfrm>
              <a:off x="4886325" y="1171293"/>
              <a:ext cx="6894374" cy="3137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descr="图表, 折线图&#10;&#10;描述已自动生成"/>
            <p:cNvPicPr>
              <a:picLocks noChangeAspect="1"/>
            </p:cNvPicPr>
            <p:nvPr/>
          </p:nvPicPr>
          <p:blipFill>
            <a:blip r:embed="rId2">
              <a:extLst>
                <a:ext uri="{28A0092B-C50C-407E-A947-70E740481C1C}">
                  <a14:useLocalDpi xmlns:a14="http://schemas.microsoft.com/office/drawing/2010/main" val="0"/>
                </a:ext>
              </a:extLst>
            </a:blip>
            <a:srcRect l="2281" t="2667" r="2375" b="4874"/>
            <a:stretch>
              <a:fillRect/>
            </a:stretch>
          </p:blipFill>
          <p:spPr>
            <a:xfrm>
              <a:off x="5199546" y="1190786"/>
              <a:ext cx="6087579" cy="2866860"/>
            </a:xfrm>
            <a:prstGeom prst="rect">
              <a:avLst/>
            </a:prstGeom>
            <a:grpFill/>
          </p:spPr>
        </p:pic>
        <p:sp>
          <p:nvSpPr>
            <p:cNvPr id="25" name="文本框 24"/>
            <p:cNvSpPr txBox="1"/>
            <p:nvPr/>
          </p:nvSpPr>
          <p:spPr>
            <a:xfrm>
              <a:off x="4886325" y="3813028"/>
              <a:ext cx="6894374" cy="461665"/>
            </a:xfrm>
            <a:prstGeom prst="rect">
              <a:avLst/>
            </a:prstGeom>
            <a:grpFill/>
          </p:spPr>
          <p:txBody>
            <a:bodyPr wrap="square" rtlCol="0">
              <a:spAutoFit/>
            </a:bodyPr>
            <a:lstStyle/>
            <a:p>
              <a:r>
                <a:rPr lang="zh-CN" altLang="en-US" sz="2400" b="1">
                  <a:solidFill>
                    <a:srgbClr val="0000CC"/>
                  </a:solidFill>
                </a:rPr>
                <a:t>问题：</a:t>
              </a:r>
              <a:r>
                <a:rPr lang="zh-CN" altLang="en-US" sz="2400" b="1"/>
                <a:t>指出图中</a:t>
              </a:r>
              <a:r>
                <a:rPr lang="en-US" altLang="zh-CN" sz="2400" b="1"/>
                <a:t>A</a:t>
              </a:r>
              <a:r>
                <a:rPr lang="zh-CN" altLang="en-US" sz="2400" b="1"/>
                <a:t>段的现象，并分析其原因及教训。</a:t>
              </a:r>
              <a:endParaRPr lang="zh-CN" altLang="en-US" sz="2400" b="1"/>
            </a:p>
          </p:txBody>
        </p:sp>
        <p:cxnSp>
          <p:nvCxnSpPr>
            <p:cNvPr id="27" name="直接连接符 26"/>
            <p:cNvCxnSpPr/>
            <p:nvPr/>
          </p:nvCxnSpPr>
          <p:spPr>
            <a:xfrm flipH="1">
              <a:off x="6729413" y="3071813"/>
              <a:ext cx="0"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6700838" y="2928933"/>
              <a:ext cx="914400" cy="0"/>
            </a:xfrm>
            <a:prstGeom prst="line">
              <a:avLst/>
            </a:prstGeom>
            <a:grpFill/>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6927847" y="2324192"/>
              <a:ext cx="460382" cy="584775"/>
            </a:xfrm>
            <a:prstGeom prst="rect">
              <a:avLst/>
            </a:prstGeom>
            <a:grpFill/>
          </p:spPr>
          <p:txBody>
            <a:bodyPr wrap="none" rtlCol="0">
              <a:spAutoFit/>
            </a:bodyPr>
            <a:lstStyle/>
            <a:p>
              <a:r>
                <a:rPr lang="en-US" altLang="zh-CN" sz="3200" b="1">
                  <a:solidFill>
                    <a:srgbClr val="FF0000"/>
                  </a:solidFill>
                </a:rPr>
                <a:t>A</a:t>
              </a:r>
              <a:endParaRPr lang="zh-CN" altLang="en-US" sz="3200" b="1">
                <a:solidFill>
                  <a:srgbClr val="FF0000"/>
                </a:solidFill>
              </a:endParaRPr>
            </a:p>
          </p:txBody>
        </p:sp>
      </p:grpSp>
      <p:sp>
        <p:nvSpPr>
          <p:cNvPr id="34" name="文本框 33"/>
          <p:cNvSpPr txBox="1"/>
          <p:nvPr/>
        </p:nvSpPr>
        <p:spPr>
          <a:xfrm>
            <a:off x="1248463" y="2044394"/>
            <a:ext cx="3637862" cy="1200329"/>
          </a:xfrm>
          <a:prstGeom prst="rect">
            <a:avLst/>
          </a:prstGeom>
          <a:noFill/>
        </p:spPr>
        <p:txBody>
          <a:bodyPr wrap="square" rtlCol="0">
            <a:spAutoFit/>
          </a:bodyPr>
          <a:lstStyle/>
          <a:p>
            <a:r>
              <a:rPr lang="en-US" altLang="zh-CN" sz="2400" b="1">
                <a:latin typeface="楷体" panose="02010609060101010101" pitchFamily="49" charset="-122"/>
                <a:ea typeface="楷体" panose="02010609060101010101" pitchFamily="49" charset="-122"/>
              </a:rPr>
              <a:t>1959</a:t>
            </a:r>
            <a:r>
              <a:rPr lang="zh-CN" altLang="en-US" sz="2400" b="1">
                <a:latin typeface="楷体" panose="02010609060101010101" pitchFamily="49" charset="-122"/>
                <a:ea typeface="楷体" panose="02010609060101010101" pitchFamily="49" charset="-122"/>
              </a:rPr>
              <a:t>至</a:t>
            </a:r>
            <a:r>
              <a:rPr lang="en-US" altLang="zh-CN" sz="2400" b="1">
                <a:latin typeface="楷体" panose="02010609060101010101" pitchFamily="49" charset="-122"/>
                <a:ea typeface="楷体" panose="02010609060101010101" pitchFamily="49" charset="-122"/>
              </a:rPr>
              <a:t>1961</a:t>
            </a:r>
            <a:r>
              <a:rPr lang="zh-CN" altLang="en-US" sz="2400" b="1">
                <a:latin typeface="楷体" panose="02010609060101010101" pitchFamily="49" charset="-122"/>
                <a:ea typeface="楷体" panose="02010609060101010101" pitchFamily="49" charset="-122"/>
              </a:rPr>
              <a:t>年，工农业总产值呈现负增长，我国经济发生了严重困难。</a:t>
            </a:r>
            <a:endParaRPr lang="zh-CN" altLang="en-US" sz="2400" b="1">
              <a:latin typeface="楷体" panose="02010609060101010101" pitchFamily="49" charset="-122"/>
              <a:ea typeface="楷体" panose="02010609060101010101" pitchFamily="49" charset="-122"/>
            </a:endParaRPr>
          </a:p>
        </p:txBody>
      </p:sp>
      <p:sp>
        <p:nvSpPr>
          <p:cNvPr id="35" name="文本框 34"/>
          <p:cNvSpPr txBox="1"/>
          <p:nvPr/>
        </p:nvSpPr>
        <p:spPr>
          <a:xfrm>
            <a:off x="669488" y="1568441"/>
            <a:ext cx="2272366" cy="461665"/>
          </a:xfrm>
          <a:prstGeom prst="rect">
            <a:avLst/>
          </a:prstGeom>
          <a:noFill/>
        </p:spPr>
        <p:txBody>
          <a:bodyPr wrap="square" rtlCol="0">
            <a:spAutoFit/>
          </a:bodyPr>
          <a:lstStyle/>
          <a:p>
            <a:r>
              <a:rPr lang="zh-CN" altLang="en-US" sz="2400" b="1"/>
              <a:t>（</a:t>
            </a:r>
            <a:r>
              <a:rPr lang="en-US" altLang="zh-CN" sz="2400" b="1"/>
              <a:t>1</a:t>
            </a:r>
            <a:r>
              <a:rPr lang="zh-CN" altLang="en-US" sz="2400" b="1"/>
              <a:t>）现象：</a:t>
            </a:r>
            <a:endParaRPr lang="zh-CN" altLang="en-US" sz="2400" b="1"/>
          </a:p>
        </p:txBody>
      </p:sp>
      <p:sp>
        <p:nvSpPr>
          <p:cNvPr id="36" name="文本框 35"/>
          <p:cNvSpPr txBox="1"/>
          <p:nvPr/>
        </p:nvSpPr>
        <p:spPr>
          <a:xfrm>
            <a:off x="613705" y="3446933"/>
            <a:ext cx="2272366" cy="461665"/>
          </a:xfrm>
          <a:prstGeom prst="rect">
            <a:avLst/>
          </a:prstGeom>
          <a:noFill/>
        </p:spPr>
        <p:txBody>
          <a:bodyPr wrap="square" rtlCol="0">
            <a:spAutoFit/>
          </a:bodyPr>
          <a:lstStyle/>
          <a:p>
            <a:r>
              <a:rPr lang="zh-CN" altLang="en-US" sz="2400" b="1"/>
              <a:t>（</a:t>
            </a:r>
            <a:r>
              <a:rPr lang="en-US" altLang="zh-CN" sz="2400" b="1"/>
              <a:t>2</a:t>
            </a:r>
            <a:r>
              <a:rPr lang="zh-CN" altLang="en-US" sz="2400" b="1"/>
              <a:t>）原因：</a:t>
            </a:r>
            <a:endParaRPr lang="zh-CN" altLang="en-US" sz="2400" b="1"/>
          </a:p>
        </p:txBody>
      </p:sp>
      <p:sp>
        <p:nvSpPr>
          <p:cNvPr id="37" name="文本框 36"/>
          <p:cNvSpPr txBox="1"/>
          <p:nvPr/>
        </p:nvSpPr>
        <p:spPr>
          <a:xfrm>
            <a:off x="1189891" y="4022902"/>
            <a:ext cx="2661214" cy="461665"/>
          </a:xfrm>
          <a:prstGeom prst="rect">
            <a:avLst/>
          </a:prstGeom>
          <a:noFill/>
        </p:spPr>
        <p:txBody>
          <a:bodyPr wrap="square" rtlCol="0">
            <a:spAutoFit/>
          </a:bodyPr>
          <a:lstStyle/>
          <a:p>
            <a:r>
              <a:rPr lang="zh-CN" altLang="en-US" sz="2400" b="1"/>
              <a:t>①</a:t>
            </a:r>
            <a:r>
              <a:rPr lang="en-US" altLang="zh-CN" sz="2400" b="1"/>
              <a:t>1958</a:t>
            </a:r>
            <a:r>
              <a:rPr lang="zh-CN" altLang="en-US" sz="2400" b="1"/>
              <a:t>总路线：</a:t>
            </a:r>
            <a:endParaRPr lang="zh-CN" altLang="en-US" sz="2400" b="1"/>
          </a:p>
        </p:txBody>
      </p:sp>
      <p:sp>
        <p:nvSpPr>
          <p:cNvPr id="38" name="文本框 37"/>
          <p:cNvSpPr txBox="1"/>
          <p:nvPr/>
        </p:nvSpPr>
        <p:spPr>
          <a:xfrm>
            <a:off x="1189891" y="4490529"/>
            <a:ext cx="2661214" cy="461665"/>
          </a:xfrm>
          <a:prstGeom prst="rect">
            <a:avLst/>
          </a:prstGeom>
          <a:noFill/>
        </p:spPr>
        <p:txBody>
          <a:bodyPr wrap="square" rtlCol="0">
            <a:spAutoFit/>
          </a:bodyPr>
          <a:lstStyle/>
          <a:p>
            <a:r>
              <a:rPr lang="zh-CN" altLang="en-US" sz="2400" b="1"/>
              <a:t>②大跃进：</a:t>
            </a:r>
            <a:endParaRPr lang="zh-CN" altLang="en-US" sz="2400" b="1"/>
          </a:p>
        </p:txBody>
      </p:sp>
      <p:sp>
        <p:nvSpPr>
          <p:cNvPr id="39" name="文本框 38"/>
          <p:cNvSpPr txBox="1"/>
          <p:nvPr/>
        </p:nvSpPr>
        <p:spPr>
          <a:xfrm>
            <a:off x="2113408" y="4808538"/>
            <a:ext cx="10023918" cy="461665"/>
          </a:xfrm>
          <a:prstGeom prst="rect">
            <a:avLst/>
          </a:prstGeom>
          <a:noFill/>
        </p:spPr>
        <p:txBody>
          <a:bodyPr wrap="square" rtlCol="0">
            <a:spAutoFit/>
          </a:bodyPr>
          <a:lstStyle>
            <a:defPPr>
              <a:defRPr lang="zh-CN"/>
            </a:defPPr>
            <a:lvl1pPr>
              <a:defRPr sz="2400" b="1">
                <a:solidFill>
                  <a:srgbClr val="FF0000"/>
                </a:solidFill>
              </a:defRPr>
            </a:lvl1pPr>
          </a:lstStyle>
          <a:p>
            <a:r>
              <a:rPr lang="en-US" altLang="zh-CN"/>
              <a:t>——</a:t>
            </a:r>
            <a:r>
              <a:rPr lang="zh-CN" altLang="en-US"/>
              <a:t>“大炼钢铁”、“赶英超美”，片面追求高速度、重工业，忽视客观规律。</a:t>
            </a:r>
            <a:endParaRPr lang="zh-CN" altLang="en-US"/>
          </a:p>
        </p:txBody>
      </p:sp>
      <p:sp>
        <p:nvSpPr>
          <p:cNvPr id="40" name="文本框 39"/>
          <p:cNvSpPr txBox="1"/>
          <p:nvPr/>
        </p:nvSpPr>
        <p:spPr>
          <a:xfrm>
            <a:off x="3351714" y="4013488"/>
            <a:ext cx="7669799" cy="461665"/>
          </a:xfrm>
          <a:prstGeom prst="rect">
            <a:avLst/>
          </a:prstGeom>
          <a:noFill/>
        </p:spPr>
        <p:txBody>
          <a:bodyPr wrap="square" rtlCol="0">
            <a:spAutoFit/>
          </a:bodyPr>
          <a:lstStyle>
            <a:defPPr>
              <a:defRPr lang="zh-CN"/>
            </a:defPPr>
            <a:lvl1pPr>
              <a:defRPr sz="2400" b="1">
                <a:solidFill>
                  <a:srgbClr val="FF0000"/>
                </a:solidFill>
              </a:defRPr>
            </a:lvl1pPr>
          </a:lstStyle>
          <a:p>
            <a:r>
              <a:rPr lang="en-US" altLang="zh-CN"/>
              <a:t>——</a:t>
            </a:r>
            <a:r>
              <a:rPr lang="zh-CN" altLang="en-US"/>
              <a:t>“鼓足干劲、力争上游、多快好省地建设社会主义”</a:t>
            </a:r>
            <a:endParaRPr lang="en-US" altLang="zh-CN"/>
          </a:p>
        </p:txBody>
      </p:sp>
      <p:sp>
        <p:nvSpPr>
          <p:cNvPr id="41" name="文本框 40"/>
          <p:cNvSpPr txBox="1"/>
          <p:nvPr/>
        </p:nvSpPr>
        <p:spPr>
          <a:xfrm>
            <a:off x="1168134" y="5294844"/>
            <a:ext cx="2860941" cy="461665"/>
          </a:xfrm>
          <a:prstGeom prst="rect">
            <a:avLst/>
          </a:prstGeom>
          <a:noFill/>
        </p:spPr>
        <p:txBody>
          <a:bodyPr wrap="square" rtlCol="0">
            <a:spAutoFit/>
          </a:bodyPr>
          <a:lstStyle/>
          <a:p>
            <a:r>
              <a:rPr lang="zh-CN" altLang="en-US" sz="2400" b="1"/>
              <a:t>③人民公社化运动</a:t>
            </a:r>
            <a:endParaRPr lang="zh-CN" altLang="en-US" sz="2400" b="1"/>
          </a:p>
        </p:txBody>
      </p:sp>
      <p:sp>
        <p:nvSpPr>
          <p:cNvPr id="42" name="文本框 41"/>
          <p:cNvSpPr txBox="1"/>
          <p:nvPr/>
        </p:nvSpPr>
        <p:spPr>
          <a:xfrm>
            <a:off x="3623284" y="5343943"/>
            <a:ext cx="7126658" cy="461665"/>
          </a:xfrm>
          <a:prstGeom prst="rect">
            <a:avLst/>
          </a:prstGeom>
          <a:noFill/>
        </p:spPr>
        <p:txBody>
          <a:bodyPr wrap="square" rtlCol="0">
            <a:spAutoFit/>
          </a:bodyPr>
          <a:lstStyle>
            <a:defPPr>
              <a:defRPr lang="zh-CN"/>
            </a:defPPr>
            <a:lvl1pPr>
              <a:defRPr sz="2400" b="1">
                <a:solidFill>
                  <a:srgbClr val="FF0000"/>
                </a:solidFill>
              </a:defRPr>
            </a:lvl1pPr>
          </a:lstStyle>
          <a:p>
            <a:r>
              <a:rPr lang="en-US" altLang="zh-CN"/>
              <a:t>——</a:t>
            </a:r>
            <a:r>
              <a:rPr lang="zh-CN" altLang="en-US"/>
              <a:t>“一大二公”、“大锅饭” ，生产关系急于过渡。</a:t>
            </a:r>
            <a:endParaRPr lang="zh-CN" altLang="en-US"/>
          </a:p>
        </p:txBody>
      </p:sp>
      <p:grpSp>
        <p:nvGrpSpPr>
          <p:cNvPr id="4" name="Group 192"/>
          <p:cNvGrpSpPr/>
          <p:nvPr/>
        </p:nvGrpSpPr>
        <p:grpSpPr>
          <a:xfrm flipH="1">
            <a:off x="9851899" y="222974"/>
            <a:ext cx="2340100" cy="1019175"/>
            <a:chOff x="1305" y="1286"/>
            <a:chExt cx="3185" cy="642"/>
          </a:xfrm>
        </p:grpSpPr>
        <p:pic>
          <p:nvPicPr>
            <p:cNvPr id="5" name="Picture 16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21515908" flipH="1">
              <a:off x="1316" y="1298"/>
              <a:ext cx="3174" cy="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128"/>
            <p:cNvGrpSpPr/>
            <p:nvPr/>
          </p:nvGrpSpPr>
          <p:grpSpPr>
            <a:xfrm>
              <a:off x="1305" y="1286"/>
              <a:ext cx="3039" cy="396"/>
              <a:chOff x="1406" y="913"/>
              <a:chExt cx="2773" cy="652"/>
            </a:xfrm>
          </p:grpSpPr>
          <p:grpSp>
            <p:nvGrpSpPr>
              <p:cNvPr id="7" name="Group 125"/>
              <p:cNvGrpSpPr/>
              <p:nvPr/>
            </p:nvGrpSpPr>
            <p:grpSpPr>
              <a:xfrm>
                <a:off x="1406" y="913"/>
                <a:ext cx="2773" cy="650"/>
                <a:chOff x="1406" y="915"/>
                <a:chExt cx="2773" cy="650"/>
              </a:xfrm>
            </p:grpSpPr>
            <p:sp>
              <p:nvSpPr>
                <p:cNvPr id="11" name="Freeform 126"/>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bg1"/>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12" name="Rectangle 127"/>
                <p:cNvSpPr>
                  <a:spLocks noChangeArrowheads="1"/>
                </p:cNvSpPr>
                <p:nvPr/>
              </p:nvSpPr>
              <p:spPr bwMode="auto">
                <a:xfrm>
                  <a:off x="1406" y="916"/>
                  <a:ext cx="2427" cy="648"/>
                </a:xfrm>
                <a:prstGeom prst="rect">
                  <a:avLst/>
                </a:prstGeom>
                <a:solidFill>
                  <a:schemeClr val="bg1"/>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nvGrpSpPr>
              <p:cNvPr id="8" name="Group 124"/>
              <p:cNvGrpSpPr/>
              <p:nvPr/>
            </p:nvGrpSpPr>
            <p:grpSpPr>
              <a:xfrm>
                <a:off x="1406" y="915"/>
                <a:ext cx="2773" cy="650"/>
                <a:chOff x="1406" y="915"/>
                <a:chExt cx="2773" cy="650"/>
              </a:xfrm>
            </p:grpSpPr>
            <p:sp>
              <p:nvSpPr>
                <p:cNvPr id="9" name="Freeform 121"/>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accent1">
                    <a:alpha val="79999"/>
                  </a:schemeClr>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10" name="Rectangle 122"/>
                <p:cNvSpPr>
                  <a:spLocks noChangeArrowheads="1"/>
                </p:cNvSpPr>
                <p:nvPr/>
              </p:nvSpPr>
              <p:spPr bwMode="auto">
                <a:xfrm>
                  <a:off x="1406" y="916"/>
                  <a:ext cx="2427" cy="648"/>
                </a:xfrm>
                <a:prstGeom prst="rect">
                  <a:avLst/>
                </a:prstGeom>
                <a:gradFill rotWithShape="1">
                  <a:gsLst>
                    <a:gs pos="0">
                      <a:schemeClr val="accent1">
                        <a:alpha val="60001"/>
                      </a:schemeClr>
                    </a:gs>
                    <a:gs pos="100000">
                      <a:schemeClr val="accent1">
                        <a:alpha val="79999"/>
                      </a:schemeClr>
                    </a:gs>
                  </a:gsLst>
                  <a:lin ang="0" scaled="1"/>
                </a:gra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grpSp>
      <p:sp>
        <p:nvSpPr>
          <p:cNvPr id="13" name="文本框 12"/>
          <p:cNvSpPr txBox="1"/>
          <p:nvPr/>
        </p:nvSpPr>
        <p:spPr>
          <a:xfrm>
            <a:off x="10516369" y="274725"/>
            <a:ext cx="1620957" cy="523220"/>
          </a:xfrm>
          <a:prstGeom prst="rect">
            <a:avLst/>
          </a:prstGeom>
          <a:noFill/>
        </p:spPr>
        <p:txBody>
          <a:bodyPr wrap="none" rtlCol="0">
            <a:spAutoFit/>
          </a:bodyPr>
          <a:lstStyle/>
          <a:p>
            <a:r>
              <a:rPr lang="zh-CN" altLang="en-US" sz="2800" b="1">
                <a:solidFill>
                  <a:schemeClr val="bg1"/>
                </a:solidFill>
                <a:latin typeface="华文隶书" panose="02010800040101010101" pitchFamily="2" charset="-122"/>
                <a:ea typeface="华文隶书" panose="02010800040101010101" pitchFamily="2" charset="-122"/>
              </a:rPr>
              <a:t>基础梳理</a:t>
            </a:r>
            <a:endParaRPr lang="zh-CN" altLang="en-US" sz="2800" b="1">
              <a:solidFill>
                <a:schemeClr val="bg1"/>
              </a:solidFill>
              <a:latin typeface="华文隶书" panose="02010800040101010101" pitchFamily="2" charset="-122"/>
              <a:ea typeface="华文隶书" panose="02010800040101010101" pitchFamily="2" charset="-122"/>
            </a:endParaRPr>
          </a:p>
        </p:txBody>
      </p:sp>
      <p:sp>
        <p:nvSpPr>
          <p:cNvPr id="43" name="圆角矩形 86"/>
          <p:cNvSpPr/>
          <p:nvPr/>
        </p:nvSpPr>
        <p:spPr bwMode="auto">
          <a:xfrm>
            <a:off x="2633016" y="5918430"/>
            <a:ext cx="6539560" cy="721997"/>
          </a:xfrm>
          <a:prstGeom prst="roundRect">
            <a:avLst>
              <a:gd name="adj" fmla="val 7848"/>
            </a:avLst>
          </a:prstGeom>
          <a:gradFill flip="none" rotWithShape="1">
            <a:gsLst>
              <a:gs pos="30000">
                <a:schemeClr val="bg1"/>
              </a:gs>
              <a:gs pos="100000">
                <a:schemeClr val="bg1">
                  <a:lumMod val="75000"/>
                </a:schemeClr>
              </a:gs>
            </a:gsLst>
            <a:lin ang="2700000" scaled="1"/>
          </a:gradFill>
          <a:ln w="38100">
            <a:gradFill>
              <a:gsLst>
                <a:gs pos="0">
                  <a:srgbClr val="00B0F0"/>
                </a:gs>
                <a:gs pos="100000">
                  <a:srgbClr val="002060"/>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ct val="0"/>
              </a:spcBef>
              <a:spcAft>
                <a:spcPct val="0"/>
              </a:spcAft>
              <a:buClr>
                <a:srgbClr val="FF0000"/>
              </a:buClr>
              <a:buSzPct val="70000"/>
              <a:buFont typeface="Wingdings" panose="05000000000000000000" pitchFamily="2" charset="2"/>
              <a:buChar char="n"/>
              <a:tabLst>
                <a:tab pos="136525" algn="l"/>
              </a:tabLst>
              <a:defRPr/>
            </a:pP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2671608" y="6048595"/>
            <a:ext cx="6291927" cy="461665"/>
          </a:xfrm>
          <a:prstGeom prst="rect">
            <a:avLst/>
          </a:prstGeom>
          <a:noFill/>
        </p:spPr>
        <p:txBody>
          <a:bodyPr wrap="square" rtlCol="0">
            <a:spAutoFit/>
          </a:bodyPr>
          <a:lstStyle>
            <a:defPPr>
              <a:defRPr lang="zh-CN"/>
            </a:defPPr>
            <a:lvl1pPr>
              <a:defRPr sz="2400" b="1">
                <a:solidFill>
                  <a:srgbClr val="FF0000"/>
                </a:solidFill>
              </a:defRPr>
            </a:lvl1pPr>
          </a:lstStyle>
          <a:p>
            <a:r>
              <a:rPr lang="zh-CN" altLang="en-US">
                <a:solidFill>
                  <a:srgbClr val="0000CC"/>
                </a:solidFill>
              </a:rPr>
              <a:t>实质：</a:t>
            </a:r>
            <a:r>
              <a:rPr lang="zh-CN" altLang="en-US">
                <a:latin typeface="微软雅黑" panose="020B0503020204020204" pitchFamily="34" charset="-122"/>
                <a:ea typeface="微软雅黑" panose="020B0503020204020204" pitchFamily="34" charset="-122"/>
              </a:rPr>
              <a:t>“左倾”错误，迫切改变落后的愿望。</a:t>
            </a:r>
            <a:endParaRPr lang="zh-CN" altLang="en-US">
              <a:latin typeface="微软雅黑" panose="020B0503020204020204" pitchFamily="34" charset="-122"/>
              <a:ea typeface="微软雅黑" panose="020B0503020204020204" pitchFamily="34" charset="-122"/>
            </a:endParaRPr>
          </a:p>
        </p:txBody>
      </p:sp>
      <p:sp>
        <p:nvSpPr>
          <p:cNvPr id="45" name="箭头: 右 44"/>
          <p:cNvSpPr/>
          <p:nvPr/>
        </p:nvSpPr>
        <p:spPr>
          <a:xfrm>
            <a:off x="1948551" y="5884308"/>
            <a:ext cx="485775" cy="7611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heel(1)">
                                      <p:cBhvr>
                                        <p:cTn id="12" dur="20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arn(inVertical)">
                                      <p:cBhvr>
                                        <p:cTn id="17" dur="500"/>
                                        <p:tgtEl>
                                          <p:spTgt spid="3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barn(inVertical)">
                                      <p:cBhvr>
                                        <p:cTn id="20" dur="5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barn(inVertical)">
                                      <p:cBhvr>
                                        <p:cTn id="25" dur="500"/>
                                        <p:tgtEl>
                                          <p:spTgt spid="3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barn(inVertical)">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left)">
                                      <p:cBhvr>
                                        <p:cTn id="35" dur="5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barn(inVertical)">
                                      <p:cBhvr>
                                        <p:cTn id="40" dur="500"/>
                                        <p:tgtEl>
                                          <p:spTgt spid="3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wipe(left)">
                                      <p:cBhvr>
                                        <p:cTn id="45" dur="500"/>
                                        <p:tgtEl>
                                          <p:spTgt spid="39"/>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barn(inVertical)">
                                      <p:cBhvr>
                                        <p:cTn id="50" dur="500"/>
                                        <p:tgtEl>
                                          <p:spTgt spid="4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left)">
                                      <p:cBhvr>
                                        <p:cTn id="55" dur="500"/>
                                        <p:tgtEl>
                                          <p:spTgt spid="4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wipe(left)">
                                      <p:cBhvr>
                                        <p:cTn id="60" dur="500"/>
                                        <p:tgtEl>
                                          <p:spTgt spid="43"/>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left)">
                                      <p:cBhvr>
                                        <p:cTn id="63" dur="500"/>
                                        <p:tgtEl>
                                          <p:spTgt spid="44"/>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29.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1"/>
          <a:stretch>
            <a:fillRect/>
          </a:stretch>
        </p:blipFill>
        <p:spPr>
          <a:xfrm>
            <a:off x="0" y="0"/>
            <a:ext cx="12204083" cy="6858000"/>
          </a:xfrm>
          <a:prstGeom prst="rect">
            <a:avLst/>
          </a:prstGeom>
        </p:spPr>
      </p:pic>
      <p:sp>
        <p:nvSpPr>
          <p:cNvPr id="2" name="文本框 1"/>
          <p:cNvSpPr txBox="1"/>
          <p:nvPr/>
        </p:nvSpPr>
        <p:spPr>
          <a:xfrm>
            <a:off x="292240" y="360453"/>
            <a:ext cx="6894374" cy="523220"/>
          </a:xfrm>
          <a:prstGeom prst="rect">
            <a:avLst/>
          </a:prstGeom>
          <a:noFill/>
        </p:spPr>
        <p:txBody>
          <a:bodyPr wrap="square">
            <a:spAutoFit/>
          </a:bodyPr>
          <a:lstStyle/>
          <a:p>
            <a:r>
              <a:rPr lang="zh-CN" altLang="en-US" sz="2800" b="1" spc="40">
                <a:effectLst/>
                <a:latin typeface="黑体" panose="02010609060101010101" pitchFamily="49" charset="-122"/>
                <a:ea typeface="黑体" panose="02010609060101010101" pitchFamily="49" charset="-122"/>
                <a:cs typeface="Arial" panose="020B0604020202020204" pitchFamily="34" charset="0"/>
              </a:rPr>
              <a:t>二、“文化大革命”（</a:t>
            </a:r>
            <a:r>
              <a:rPr lang="en-US" altLang="zh-CN" sz="2800" b="1" spc="40">
                <a:effectLst/>
                <a:latin typeface="黑体" panose="02010609060101010101" pitchFamily="49" charset="-122"/>
                <a:ea typeface="黑体" panose="02010609060101010101" pitchFamily="49" charset="-122"/>
                <a:cs typeface="Arial" panose="020B0604020202020204" pitchFamily="34" charset="0"/>
              </a:rPr>
              <a:t>1966-1976</a:t>
            </a:r>
            <a:r>
              <a:rPr lang="zh-CN" altLang="en-US" sz="2800" b="1" spc="40">
                <a:effectLst/>
                <a:latin typeface="黑体" panose="02010609060101010101" pitchFamily="49" charset="-122"/>
                <a:ea typeface="黑体" panose="02010609060101010101" pitchFamily="49" charset="-122"/>
                <a:cs typeface="Arial" panose="020B0604020202020204" pitchFamily="34" charset="0"/>
              </a:rPr>
              <a:t>）</a:t>
            </a:r>
            <a:endParaRPr lang="zh-CN" altLang="en-US" sz="2800" b="1">
              <a:latin typeface="黑体" panose="02010609060101010101" pitchFamily="49" charset="-122"/>
              <a:ea typeface="黑体" panose="02010609060101010101" pitchFamily="49" charset="-122"/>
            </a:endParaRPr>
          </a:p>
        </p:txBody>
      </p:sp>
      <p:grpSp>
        <p:nvGrpSpPr>
          <p:cNvPr id="3" name="Group 192"/>
          <p:cNvGrpSpPr/>
          <p:nvPr/>
        </p:nvGrpSpPr>
        <p:grpSpPr>
          <a:xfrm flipH="1">
            <a:off x="9851899" y="222974"/>
            <a:ext cx="2340100" cy="1019175"/>
            <a:chOff x="1305" y="1286"/>
            <a:chExt cx="3185" cy="642"/>
          </a:xfrm>
        </p:grpSpPr>
        <p:pic>
          <p:nvPicPr>
            <p:cNvPr id="4" name="Picture 16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21515908" flipH="1">
              <a:off x="1316" y="1298"/>
              <a:ext cx="3174" cy="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128"/>
            <p:cNvGrpSpPr/>
            <p:nvPr/>
          </p:nvGrpSpPr>
          <p:grpSpPr>
            <a:xfrm>
              <a:off x="1305" y="1286"/>
              <a:ext cx="3039" cy="396"/>
              <a:chOff x="1406" y="913"/>
              <a:chExt cx="2773" cy="652"/>
            </a:xfrm>
          </p:grpSpPr>
          <p:grpSp>
            <p:nvGrpSpPr>
              <p:cNvPr id="6" name="Group 125"/>
              <p:cNvGrpSpPr/>
              <p:nvPr/>
            </p:nvGrpSpPr>
            <p:grpSpPr>
              <a:xfrm>
                <a:off x="1406" y="913"/>
                <a:ext cx="2773" cy="650"/>
                <a:chOff x="1406" y="915"/>
                <a:chExt cx="2773" cy="650"/>
              </a:xfrm>
            </p:grpSpPr>
            <p:sp>
              <p:nvSpPr>
                <p:cNvPr id="10" name="Freeform 126"/>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bg1"/>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11" name="Rectangle 127"/>
                <p:cNvSpPr>
                  <a:spLocks noChangeArrowheads="1"/>
                </p:cNvSpPr>
                <p:nvPr/>
              </p:nvSpPr>
              <p:spPr bwMode="auto">
                <a:xfrm>
                  <a:off x="1406" y="916"/>
                  <a:ext cx="2427" cy="648"/>
                </a:xfrm>
                <a:prstGeom prst="rect">
                  <a:avLst/>
                </a:prstGeom>
                <a:solidFill>
                  <a:schemeClr val="bg1"/>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nvGrpSpPr>
              <p:cNvPr id="7" name="Group 124"/>
              <p:cNvGrpSpPr/>
              <p:nvPr/>
            </p:nvGrpSpPr>
            <p:grpSpPr>
              <a:xfrm>
                <a:off x="1406" y="915"/>
                <a:ext cx="2773" cy="650"/>
                <a:chOff x="1406" y="915"/>
                <a:chExt cx="2773" cy="650"/>
              </a:xfrm>
            </p:grpSpPr>
            <p:sp>
              <p:nvSpPr>
                <p:cNvPr id="8" name="Freeform 121"/>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accent1">
                    <a:alpha val="79999"/>
                  </a:schemeClr>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9" name="Rectangle 122"/>
                <p:cNvSpPr>
                  <a:spLocks noChangeArrowheads="1"/>
                </p:cNvSpPr>
                <p:nvPr/>
              </p:nvSpPr>
              <p:spPr bwMode="auto">
                <a:xfrm>
                  <a:off x="1406" y="916"/>
                  <a:ext cx="2427" cy="648"/>
                </a:xfrm>
                <a:prstGeom prst="rect">
                  <a:avLst/>
                </a:prstGeom>
                <a:gradFill rotWithShape="1">
                  <a:gsLst>
                    <a:gs pos="0">
                      <a:schemeClr val="accent1">
                        <a:alpha val="60001"/>
                      </a:schemeClr>
                    </a:gs>
                    <a:gs pos="100000">
                      <a:schemeClr val="accent1">
                        <a:alpha val="79999"/>
                      </a:schemeClr>
                    </a:gs>
                  </a:gsLst>
                  <a:lin ang="0" scaled="1"/>
                </a:gra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grpSp>
      <p:sp>
        <p:nvSpPr>
          <p:cNvPr id="12" name="文本框 11"/>
          <p:cNvSpPr txBox="1"/>
          <p:nvPr/>
        </p:nvSpPr>
        <p:spPr>
          <a:xfrm>
            <a:off x="10516369" y="274725"/>
            <a:ext cx="1620957" cy="523220"/>
          </a:xfrm>
          <a:prstGeom prst="rect">
            <a:avLst/>
          </a:prstGeom>
          <a:noFill/>
        </p:spPr>
        <p:txBody>
          <a:bodyPr wrap="none" rtlCol="0">
            <a:spAutoFit/>
          </a:bodyPr>
          <a:lstStyle/>
          <a:p>
            <a:r>
              <a:rPr lang="zh-CN" altLang="en-US" sz="2800" b="1">
                <a:solidFill>
                  <a:schemeClr val="bg1"/>
                </a:solidFill>
                <a:latin typeface="华文隶书" panose="02010800040101010101" pitchFamily="2" charset="-122"/>
                <a:ea typeface="华文隶书" panose="02010800040101010101" pitchFamily="2" charset="-122"/>
              </a:rPr>
              <a:t>基础梳理</a:t>
            </a:r>
            <a:endParaRPr lang="zh-CN" altLang="en-US" sz="2800" b="1">
              <a:solidFill>
                <a:schemeClr val="bg1"/>
              </a:solidFill>
              <a:latin typeface="华文隶书" panose="02010800040101010101" pitchFamily="2" charset="-122"/>
              <a:ea typeface="华文隶书" panose="02010800040101010101" pitchFamily="2" charset="-122"/>
            </a:endParaRPr>
          </a:p>
        </p:txBody>
      </p:sp>
      <p:sp>
        <p:nvSpPr>
          <p:cNvPr id="13" name="文本框 12"/>
          <p:cNvSpPr txBox="1"/>
          <p:nvPr/>
        </p:nvSpPr>
        <p:spPr>
          <a:xfrm>
            <a:off x="728008" y="1138839"/>
            <a:ext cx="1693701" cy="461665"/>
          </a:xfrm>
          <a:prstGeom prst="rect">
            <a:avLst/>
          </a:prstGeom>
          <a:noFill/>
        </p:spPr>
        <p:txBody>
          <a:bodyPr wrap="square" rtlCol="0">
            <a:spAutoFit/>
          </a:bodyPr>
          <a:lstStyle/>
          <a:p>
            <a:r>
              <a:rPr lang="en-US" altLang="zh-CN" sz="2400" b="1"/>
              <a:t>1</a:t>
            </a:r>
            <a:r>
              <a:rPr lang="zh-CN" altLang="en-US" sz="2400" b="1"/>
              <a:t>、原因：</a:t>
            </a:r>
            <a:endParaRPr lang="zh-CN" altLang="en-US" sz="2400" b="1"/>
          </a:p>
        </p:txBody>
      </p:sp>
      <p:sp>
        <p:nvSpPr>
          <p:cNvPr id="14" name="文本框 13"/>
          <p:cNvSpPr txBox="1"/>
          <p:nvPr/>
        </p:nvSpPr>
        <p:spPr>
          <a:xfrm>
            <a:off x="1426346" y="1548845"/>
            <a:ext cx="10765653" cy="461665"/>
          </a:xfrm>
          <a:prstGeom prst="rect">
            <a:avLst/>
          </a:prstGeom>
          <a:noFill/>
        </p:spPr>
        <p:txBody>
          <a:bodyPr wrap="square" rtlCol="0">
            <a:spAutoFit/>
          </a:bodyPr>
          <a:lstStyle/>
          <a:p>
            <a:r>
              <a:rPr lang="zh-CN" altLang="en-US" sz="2400" b="1">
                <a:latin typeface="楷体" panose="02010609060101010101" pitchFamily="49" charset="-122"/>
                <a:ea typeface="楷体" panose="02010609060101010101" pitchFamily="49" charset="-122"/>
              </a:rPr>
              <a:t>毛泽东认为党和国家面临资本主义复辟的现实危险，强调“以阶级斗争为纲”。</a:t>
            </a:r>
            <a:endParaRPr lang="zh-CN" altLang="en-US" sz="2400" b="1">
              <a:latin typeface="楷体" panose="02010609060101010101" pitchFamily="49" charset="-122"/>
              <a:ea typeface="楷体" panose="02010609060101010101" pitchFamily="49" charset="-122"/>
            </a:endParaRPr>
          </a:p>
        </p:txBody>
      </p:sp>
      <p:sp>
        <p:nvSpPr>
          <p:cNvPr id="15" name="文本框 14"/>
          <p:cNvSpPr txBox="1"/>
          <p:nvPr/>
        </p:nvSpPr>
        <p:spPr>
          <a:xfrm>
            <a:off x="728008" y="2167991"/>
            <a:ext cx="1693701" cy="461665"/>
          </a:xfrm>
          <a:prstGeom prst="rect">
            <a:avLst/>
          </a:prstGeom>
          <a:noFill/>
        </p:spPr>
        <p:txBody>
          <a:bodyPr wrap="square" rtlCol="0">
            <a:spAutoFit/>
          </a:bodyPr>
          <a:lstStyle/>
          <a:p>
            <a:r>
              <a:rPr lang="en-US" altLang="zh-CN" sz="2400" b="1"/>
              <a:t>2</a:t>
            </a:r>
            <a:r>
              <a:rPr lang="zh-CN" altLang="en-US" sz="2400" b="1"/>
              <a:t>、目的：</a:t>
            </a:r>
            <a:endParaRPr lang="zh-CN" altLang="en-US" sz="2400" b="1"/>
          </a:p>
        </p:txBody>
      </p:sp>
      <p:sp>
        <p:nvSpPr>
          <p:cNvPr id="16" name="文本框 15"/>
          <p:cNvSpPr txBox="1"/>
          <p:nvPr/>
        </p:nvSpPr>
        <p:spPr>
          <a:xfrm>
            <a:off x="2086151" y="2120844"/>
            <a:ext cx="2820054" cy="461665"/>
          </a:xfrm>
          <a:prstGeom prst="rect">
            <a:avLst/>
          </a:prstGeom>
          <a:noFill/>
        </p:spPr>
        <p:txBody>
          <a:bodyPr wrap="square" rtlCol="0">
            <a:spAutoFit/>
          </a:bodyPr>
          <a:lstStyle/>
          <a:p>
            <a:r>
              <a:rPr lang="zh-CN" altLang="en-US" sz="2400" b="1">
                <a:latin typeface="楷体" panose="02010609060101010101" pitchFamily="49" charset="-122"/>
                <a:ea typeface="楷体" panose="02010609060101010101" pitchFamily="49" charset="-122"/>
              </a:rPr>
              <a:t>防止资本主义复辟</a:t>
            </a:r>
            <a:endParaRPr lang="zh-CN" altLang="en-US" sz="2400" b="1">
              <a:latin typeface="楷体" panose="02010609060101010101" pitchFamily="49" charset="-122"/>
              <a:ea typeface="楷体" panose="02010609060101010101" pitchFamily="49" charset="-122"/>
            </a:endParaRPr>
          </a:p>
        </p:txBody>
      </p:sp>
      <p:sp>
        <p:nvSpPr>
          <p:cNvPr id="17" name="文本框 16"/>
          <p:cNvSpPr txBox="1"/>
          <p:nvPr/>
        </p:nvSpPr>
        <p:spPr>
          <a:xfrm>
            <a:off x="758943" y="3481310"/>
            <a:ext cx="1662766" cy="461665"/>
          </a:xfrm>
          <a:prstGeom prst="rect">
            <a:avLst/>
          </a:prstGeom>
          <a:noFill/>
        </p:spPr>
        <p:txBody>
          <a:bodyPr wrap="square" rtlCol="0">
            <a:spAutoFit/>
          </a:bodyPr>
          <a:lstStyle/>
          <a:p>
            <a:r>
              <a:rPr lang="en-US" altLang="zh-CN" sz="2400" b="1"/>
              <a:t>3</a:t>
            </a:r>
            <a:r>
              <a:rPr lang="zh-CN" altLang="en-US" sz="2400" b="1"/>
              <a:t>、过程：</a:t>
            </a:r>
            <a:endParaRPr lang="zh-CN" altLang="en-US" sz="2400" b="1"/>
          </a:p>
        </p:txBody>
      </p:sp>
      <p:sp>
        <p:nvSpPr>
          <p:cNvPr id="18" name="文本框 17"/>
          <p:cNvSpPr txBox="1"/>
          <p:nvPr/>
        </p:nvSpPr>
        <p:spPr>
          <a:xfrm>
            <a:off x="2194856" y="2626732"/>
            <a:ext cx="1805641" cy="461665"/>
          </a:xfrm>
          <a:prstGeom prst="rect">
            <a:avLst/>
          </a:prstGeom>
          <a:noFill/>
        </p:spPr>
        <p:txBody>
          <a:bodyPr wrap="square" rtlCol="0">
            <a:spAutoFit/>
          </a:bodyPr>
          <a:lstStyle/>
          <a:p>
            <a:r>
              <a:rPr lang="zh-CN" altLang="en-US" sz="2400" b="1"/>
              <a:t>全面发动</a:t>
            </a:r>
            <a:endParaRPr lang="zh-CN" altLang="en-US" sz="2400" b="1"/>
          </a:p>
        </p:txBody>
      </p:sp>
      <p:sp>
        <p:nvSpPr>
          <p:cNvPr id="19" name="文本框 18"/>
          <p:cNvSpPr txBox="1"/>
          <p:nvPr/>
        </p:nvSpPr>
        <p:spPr>
          <a:xfrm>
            <a:off x="2194856" y="3092317"/>
            <a:ext cx="1805641" cy="461665"/>
          </a:xfrm>
          <a:prstGeom prst="rect">
            <a:avLst/>
          </a:prstGeom>
          <a:noFill/>
        </p:spPr>
        <p:txBody>
          <a:bodyPr wrap="square" rtlCol="0">
            <a:spAutoFit/>
          </a:bodyPr>
          <a:lstStyle/>
          <a:p>
            <a:r>
              <a:rPr lang="zh-CN" altLang="en-US" sz="2400" b="1"/>
              <a:t>全面夺权</a:t>
            </a:r>
            <a:endParaRPr lang="zh-CN" altLang="en-US" sz="2400" b="1"/>
          </a:p>
        </p:txBody>
      </p:sp>
      <p:sp>
        <p:nvSpPr>
          <p:cNvPr id="21" name="文本框 20"/>
          <p:cNvSpPr txBox="1"/>
          <p:nvPr/>
        </p:nvSpPr>
        <p:spPr>
          <a:xfrm>
            <a:off x="2194856" y="3885915"/>
            <a:ext cx="1662766" cy="461665"/>
          </a:xfrm>
          <a:prstGeom prst="rect">
            <a:avLst/>
          </a:prstGeom>
          <a:noFill/>
        </p:spPr>
        <p:txBody>
          <a:bodyPr wrap="square" rtlCol="0">
            <a:spAutoFit/>
          </a:bodyPr>
          <a:lstStyle/>
          <a:p>
            <a:r>
              <a:rPr lang="zh-CN" altLang="en-US" sz="2400" b="1"/>
              <a:t>全面调整</a:t>
            </a:r>
            <a:endParaRPr lang="zh-CN" altLang="en-US" sz="2400" b="1"/>
          </a:p>
        </p:txBody>
      </p:sp>
      <p:sp>
        <p:nvSpPr>
          <p:cNvPr id="22" name="文本框 21"/>
          <p:cNvSpPr txBox="1"/>
          <p:nvPr/>
        </p:nvSpPr>
        <p:spPr>
          <a:xfrm>
            <a:off x="706555" y="5061417"/>
            <a:ext cx="1805641" cy="461665"/>
          </a:xfrm>
          <a:prstGeom prst="rect">
            <a:avLst/>
          </a:prstGeom>
          <a:noFill/>
        </p:spPr>
        <p:txBody>
          <a:bodyPr wrap="square" rtlCol="0">
            <a:spAutoFit/>
          </a:bodyPr>
          <a:lstStyle/>
          <a:p>
            <a:r>
              <a:rPr lang="en-US" altLang="zh-CN" sz="2400" b="1"/>
              <a:t>4</a:t>
            </a:r>
            <a:r>
              <a:rPr lang="zh-CN" altLang="en-US" sz="2400" b="1"/>
              <a:t>、评价：</a:t>
            </a:r>
            <a:endParaRPr lang="zh-CN" altLang="en-US" sz="2400" b="1"/>
          </a:p>
        </p:txBody>
      </p:sp>
      <p:sp>
        <p:nvSpPr>
          <p:cNvPr id="23" name="文本框 22"/>
          <p:cNvSpPr txBox="1"/>
          <p:nvPr/>
        </p:nvSpPr>
        <p:spPr>
          <a:xfrm>
            <a:off x="2080559" y="5076293"/>
            <a:ext cx="9819201" cy="1200329"/>
          </a:xfrm>
          <a:prstGeom prst="rect">
            <a:avLst/>
          </a:prstGeom>
          <a:noFill/>
        </p:spPr>
        <p:txBody>
          <a:bodyPr wrap="square" rtlCol="0">
            <a:spAutoFit/>
          </a:bodyPr>
          <a:lstStyle/>
          <a:p>
            <a:r>
              <a:rPr lang="zh-CN" altLang="en-US" sz="2400" b="1">
                <a:latin typeface="楷体" panose="02010609060101010101" pitchFamily="49" charset="-122"/>
                <a:ea typeface="楷体" panose="02010609060101010101" pitchFamily="49" charset="-122"/>
              </a:rPr>
              <a:t>实践证明，“文革”不是任何意义上的革命或社会进步，而是一场由领导者错误发动，被反革命集团利用，给党、国家和各族人民带来严重灾难的内乱。</a:t>
            </a:r>
            <a:endParaRPr lang="zh-CN" altLang="en-US" sz="2400" b="1">
              <a:latin typeface="楷体" panose="02010609060101010101" pitchFamily="49" charset="-122"/>
              <a:ea typeface="楷体" panose="02010609060101010101" pitchFamily="49" charset="-122"/>
            </a:endParaRPr>
          </a:p>
        </p:txBody>
      </p:sp>
      <p:sp>
        <p:nvSpPr>
          <p:cNvPr id="24" name="Freeform 5"/>
          <p:cNvSpPr/>
          <p:nvPr/>
        </p:nvSpPr>
        <p:spPr bwMode="auto">
          <a:xfrm>
            <a:off x="292240" y="1349437"/>
            <a:ext cx="511071" cy="4080045"/>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accent2"/>
          </a:solidFill>
          <a:ln w="12700">
            <a:gradFill>
              <a:gsLst>
                <a:gs pos="0">
                  <a:schemeClr val="bg1"/>
                </a:gs>
                <a:gs pos="100000">
                  <a:schemeClr val="bg1">
                    <a:lumMod val="85000"/>
                  </a:schemeClr>
                </a:gs>
              </a:gsLst>
              <a:lin ang="54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26" name="文本框 25"/>
          <p:cNvSpPr txBox="1"/>
          <p:nvPr/>
        </p:nvSpPr>
        <p:spPr>
          <a:xfrm>
            <a:off x="3457012" y="2607083"/>
            <a:ext cx="8283294" cy="461665"/>
          </a:xfrm>
          <a:prstGeom prst="rect">
            <a:avLst/>
          </a:prstGeom>
          <a:noFill/>
        </p:spPr>
        <p:txBody>
          <a:bodyPr wrap="square" rtlCol="0">
            <a:spAutoFit/>
          </a:bodyPr>
          <a:lstStyle/>
          <a:p>
            <a:r>
              <a:rPr lang="en-US" altLang="zh-CN" sz="2400" b="1">
                <a:latin typeface="楷体" panose="02010609060101010101" pitchFamily="49" charset="-122"/>
                <a:ea typeface="楷体" panose="02010609060101010101" pitchFamily="49" charset="-122"/>
              </a:rPr>
              <a:t>——</a:t>
            </a:r>
            <a:r>
              <a:rPr lang="zh-CN" altLang="en-US" sz="2400" b="1">
                <a:latin typeface="楷体" panose="02010609060101010101" pitchFamily="49" charset="-122"/>
                <a:ea typeface="楷体" panose="02010609060101010101" pitchFamily="49" charset="-122"/>
              </a:rPr>
              <a:t>中央文革小组煽动“打倒一切”和“踢开党委闹革命”。</a:t>
            </a:r>
            <a:endParaRPr lang="zh-CN" altLang="en-US" sz="2400" b="1">
              <a:latin typeface="楷体" panose="02010609060101010101" pitchFamily="49" charset="-122"/>
              <a:ea typeface="楷体" panose="02010609060101010101" pitchFamily="49" charset="-122"/>
            </a:endParaRPr>
          </a:p>
        </p:txBody>
      </p:sp>
      <p:sp>
        <p:nvSpPr>
          <p:cNvPr id="27" name="文本框 26"/>
          <p:cNvSpPr txBox="1"/>
          <p:nvPr/>
        </p:nvSpPr>
        <p:spPr>
          <a:xfrm>
            <a:off x="3457012" y="3088397"/>
            <a:ext cx="8283295" cy="830997"/>
          </a:xfrm>
          <a:prstGeom prst="rect">
            <a:avLst/>
          </a:prstGeom>
          <a:noFill/>
        </p:spPr>
        <p:txBody>
          <a:bodyPr wrap="square" rtlCol="0">
            <a:spAutoFit/>
          </a:bodyPr>
          <a:lstStyle>
            <a:defPPr>
              <a:defRPr lang="zh-CN"/>
            </a:defPPr>
            <a:lvl1pPr>
              <a:defRPr sz="2400" b="1">
                <a:latin typeface="楷体" panose="02010609060101010101" pitchFamily="49" charset="-122"/>
                <a:ea typeface="楷体" panose="02010609060101010101" pitchFamily="49" charset="-122"/>
              </a:defRPr>
            </a:lvl1pPr>
          </a:lstStyle>
          <a:p>
            <a:r>
              <a:rPr lang="en-US" altLang="zh-CN"/>
              <a:t>——</a:t>
            </a:r>
            <a:r>
              <a:rPr lang="zh-CN" altLang="en-US"/>
              <a:t>学校停课、工厂停工、党政机关受到冲击，大批领导和 </a:t>
            </a:r>
            <a:endParaRPr lang="en-US" altLang="zh-CN"/>
          </a:p>
          <a:p>
            <a:r>
              <a:rPr lang="en-US" altLang="zh-CN"/>
              <a:t>    </a:t>
            </a:r>
            <a:r>
              <a:rPr lang="zh-CN" altLang="en-US"/>
              <a:t>知识分子遭批判和揪斗。</a:t>
            </a:r>
            <a:endParaRPr lang="zh-CN" altLang="en-US"/>
          </a:p>
        </p:txBody>
      </p:sp>
      <p:sp>
        <p:nvSpPr>
          <p:cNvPr id="28" name="文本框 27"/>
          <p:cNvSpPr txBox="1"/>
          <p:nvPr/>
        </p:nvSpPr>
        <p:spPr>
          <a:xfrm>
            <a:off x="3480993" y="3852263"/>
            <a:ext cx="7760126" cy="461665"/>
          </a:xfrm>
          <a:prstGeom prst="rect">
            <a:avLst/>
          </a:prstGeom>
          <a:noFill/>
        </p:spPr>
        <p:txBody>
          <a:bodyPr wrap="square" rtlCol="0">
            <a:spAutoFit/>
          </a:bodyPr>
          <a:lstStyle>
            <a:defPPr>
              <a:defRPr lang="zh-CN"/>
            </a:defPPr>
            <a:lvl1pPr>
              <a:defRPr sz="2400" b="1">
                <a:latin typeface="楷体" panose="02010609060101010101" pitchFamily="49" charset="-122"/>
                <a:ea typeface="楷体" panose="02010609060101010101" pitchFamily="49" charset="-122"/>
              </a:defRPr>
            </a:lvl1pPr>
          </a:lstStyle>
          <a:p>
            <a:r>
              <a:rPr lang="en-US" altLang="zh-CN"/>
              <a:t>——</a:t>
            </a:r>
            <a:r>
              <a:rPr lang="zh-CN" altLang="en-US"/>
              <a:t>周恩来批判极左思想；邓小平领导了各方面的整顿。</a:t>
            </a:r>
            <a:endParaRPr lang="zh-CN" altLang="en-US"/>
          </a:p>
        </p:txBody>
      </p:sp>
      <p:sp>
        <p:nvSpPr>
          <p:cNvPr id="29" name="文本框 28"/>
          <p:cNvSpPr txBox="1"/>
          <p:nvPr/>
        </p:nvSpPr>
        <p:spPr>
          <a:xfrm>
            <a:off x="2194856" y="4367229"/>
            <a:ext cx="1662766" cy="461665"/>
          </a:xfrm>
          <a:prstGeom prst="rect">
            <a:avLst/>
          </a:prstGeom>
          <a:noFill/>
        </p:spPr>
        <p:txBody>
          <a:bodyPr wrap="square" rtlCol="0">
            <a:spAutoFit/>
          </a:bodyPr>
          <a:lstStyle/>
          <a:p>
            <a:r>
              <a:rPr lang="zh-CN" altLang="en-US" sz="2400" b="1"/>
              <a:t>文革结束</a:t>
            </a:r>
            <a:endParaRPr lang="zh-CN" altLang="en-US" sz="2400" b="1"/>
          </a:p>
        </p:txBody>
      </p:sp>
      <p:sp>
        <p:nvSpPr>
          <p:cNvPr id="30" name="文本框 29"/>
          <p:cNvSpPr txBox="1"/>
          <p:nvPr/>
        </p:nvSpPr>
        <p:spPr>
          <a:xfrm>
            <a:off x="3480993" y="4358302"/>
            <a:ext cx="7760126" cy="461665"/>
          </a:xfrm>
          <a:prstGeom prst="rect">
            <a:avLst/>
          </a:prstGeom>
          <a:noFill/>
        </p:spPr>
        <p:txBody>
          <a:bodyPr wrap="square" rtlCol="0">
            <a:spAutoFit/>
          </a:bodyPr>
          <a:lstStyle>
            <a:defPPr>
              <a:defRPr lang="zh-CN"/>
            </a:defPPr>
            <a:lvl1pPr>
              <a:defRPr sz="2400" b="1">
                <a:latin typeface="楷体" panose="02010609060101010101" pitchFamily="49" charset="-122"/>
                <a:ea typeface="楷体" panose="02010609060101010101" pitchFamily="49" charset="-122"/>
              </a:defRPr>
            </a:lvl1pPr>
          </a:lstStyle>
          <a:p>
            <a:r>
              <a:rPr lang="en-US" altLang="zh-CN"/>
              <a:t>——1976</a:t>
            </a:r>
            <a:r>
              <a:rPr lang="zh-CN" altLang="en-US"/>
              <a:t>年</a:t>
            </a:r>
            <a:r>
              <a:rPr lang="en-US" altLang="zh-CN"/>
              <a:t>10</a:t>
            </a:r>
            <a:r>
              <a:rPr lang="zh-CN" altLang="en-US"/>
              <a:t>月，粉碎了江青反革命集权。</a:t>
            </a:r>
            <a:endParaRPr lang="zh-CN" altLang="en-US"/>
          </a:p>
        </p:txBody>
      </p:sp>
      <p:sp>
        <p:nvSpPr>
          <p:cNvPr id="31" name="左大括号 30"/>
          <p:cNvSpPr/>
          <p:nvPr/>
        </p:nvSpPr>
        <p:spPr>
          <a:xfrm>
            <a:off x="1994831" y="2852033"/>
            <a:ext cx="431637" cy="180569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left)">
                                      <p:cBhvr>
                                        <p:cTn id="40" dur="500"/>
                                        <p:tgtEl>
                                          <p:spTgt spid="29"/>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left)">
                                      <p:cBhvr>
                                        <p:cTn id="43" dur="500"/>
                                        <p:tgtEl>
                                          <p:spTgt spid="31"/>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inVertical)">
                                      <p:cBhvr>
                                        <p:cTn id="51" dur="5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barn(inVertical)">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barn(inVertical)">
                                      <p:cBhvr>
                                        <p:cTn id="66" dur="500"/>
                                        <p:tgtEl>
                                          <p:spTgt spid="30"/>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barn(inVertical)">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1" grpId="0"/>
      <p:bldP spid="22" grpId="0"/>
      <p:bldP spid="23" grpId="0"/>
      <p:bldP spid="24" grpId="0"/>
      <p:bldP spid="26" grpId="0"/>
      <p:bldP spid="27" grpId="0"/>
      <p:bldP spid="28" grpId="0"/>
      <p:bldP spid="29" grpId="0"/>
      <p:bldP spid="30" grpId="0"/>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1"/>
          <a:stretch>
            <a:fillRect/>
          </a:stretch>
        </p:blipFill>
        <p:spPr>
          <a:xfrm>
            <a:off x="0" y="0"/>
            <a:ext cx="12204083" cy="6858000"/>
          </a:xfrm>
          <a:prstGeom prst="rect">
            <a:avLst/>
          </a:prstGeom>
        </p:spPr>
      </p:pic>
      <p:grpSp>
        <p:nvGrpSpPr>
          <p:cNvPr id="2" name="组合 1"/>
          <p:cNvGrpSpPr/>
          <p:nvPr/>
        </p:nvGrpSpPr>
        <p:grpSpPr>
          <a:xfrm>
            <a:off x="1209822" y="1169962"/>
            <a:ext cx="10558604" cy="5505754"/>
            <a:chOff x="1209822" y="1169962"/>
            <a:chExt cx="10558604" cy="5505754"/>
          </a:xfrm>
        </p:grpSpPr>
        <p:sp>
          <p:nvSpPr>
            <p:cNvPr id="26" name="Freeform 83"/>
            <p:cNvSpPr/>
            <p:nvPr/>
          </p:nvSpPr>
          <p:spPr>
            <a:xfrm>
              <a:off x="1209822" y="1500111"/>
              <a:ext cx="10030264" cy="5175605"/>
            </a:xfrm>
            <a:custGeom>
              <a:avLst/>
              <a:gdLst>
                <a:gd name="connsiteX0" fmla="*/ 2006600 w 2006600"/>
                <a:gd name="connsiteY0" fmla="*/ 0 h 3289300"/>
                <a:gd name="connsiteX1" fmla="*/ 304800 w 2006600"/>
                <a:gd name="connsiteY1" fmla="*/ 812800 h 3289300"/>
                <a:gd name="connsiteX2" fmla="*/ 1473200 w 2006600"/>
                <a:gd name="connsiteY2" fmla="*/ 1485900 h 3289300"/>
                <a:gd name="connsiteX3" fmla="*/ 0 w 2006600"/>
                <a:gd name="connsiteY3" fmla="*/ 3289300 h 3289300"/>
                <a:gd name="connsiteX0-1" fmla="*/ 2006600 w 2006600"/>
                <a:gd name="connsiteY0-2" fmla="*/ 0 h 3289300"/>
                <a:gd name="connsiteX1-3" fmla="*/ 304800 w 2006600"/>
                <a:gd name="connsiteY1-4" fmla="*/ 812800 h 3289300"/>
                <a:gd name="connsiteX2-5" fmla="*/ 1588318 w 2006600"/>
                <a:gd name="connsiteY2-6" fmla="*/ 1753971 h 3289300"/>
                <a:gd name="connsiteX3-7" fmla="*/ 0 w 2006600"/>
                <a:gd name="connsiteY3-8" fmla="*/ 3289300 h 3289300"/>
                <a:gd name="connsiteX0-9" fmla="*/ 2261706 w 2261706"/>
                <a:gd name="connsiteY0-10" fmla="*/ 0 h 3399504"/>
                <a:gd name="connsiteX1-11" fmla="*/ 559906 w 2261706"/>
                <a:gd name="connsiteY1-12" fmla="*/ 812800 h 3399504"/>
                <a:gd name="connsiteX2-13" fmla="*/ 1843424 w 2261706"/>
                <a:gd name="connsiteY2-14" fmla="*/ 1753971 h 3399504"/>
                <a:gd name="connsiteX3-15" fmla="*/ 0 w 2261706"/>
                <a:gd name="connsiteY3-16" fmla="*/ 3399504 h 3399504"/>
                <a:gd name="connsiteX0-17" fmla="*/ 2261706 w 2261706"/>
                <a:gd name="connsiteY0-18" fmla="*/ 0 h 3399504"/>
                <a:gd name="connsiteX1-19" fmla="*/ 559906 w 2261706"/>
                <a:gd name="connsiteY1-20" fmla="*/ 812800 h 3399504"/>
                <a:gd name="connsiteX2-21" fmla="*/ 1843424 w 2261706"/>
                <a:gd name="connsiteY2-22" fmla="*/ 1753971 h 3399504"/>
                <a:gd name="connsiteX3-23" fmla="*/ 0 w 2261706"/>
                <a:gd name="connsiteY3-24" fmla="*/ 3399504 h 3399504"/>
              </a:gdLst>
              <a:ahLst/>
              <a:cxnLst>
                <a:cxn ang="0">
                  <a:pos x="connsiteX0-1" y="connsiteY0-2"/>
                </a:cxn>
                <a:cxn ang="0">
                  <a:pos x="connsiteX1-3" y="connsiteY1-4"/>
                </a:cxn>
                <a:cxn ang="0">
                  <a:pos x="connsiteX2-5" y="connsiteY2-6"/>
                </a:cxn>
                <a:cxn ang="0">
                  <a:pos x="connsiteX3-7" y="connsiteY3-8"/>
                </a:cxn>
              </a:cxnLst>
              <a:rect l="l" t="t" r="r" b="b"/>
              <a:pathLst>
                <a:path w="2261706" h="3399504">
                  <a:moveTo>
                    <a:pt x="2261706" y="0"/>
                  </a:moveTo>
                  <a:cubicBezTo>
                    <a:pt x="1455256" y="282575"/>
                    <a:pt x="629620" y="520472"/>
                    <a:pt x="559906" y="812800"/>
                  </a:cubicBezTo>
                  <a:cubicBezTo>
                    <a:pt x="490192" y="1105128"/>
                    <a:pt x="1936742" y="1322854"/>
                    <a:pt x="1843424" y="1753971"/>
                  </a:cubicBezTo>
                  <a:cubicBezTo>
                    <a:pt x="1750106" y="2185088"/>
                    <a:pt x="948122" y="2665373"/>
                    <a:pt x="0" y="3399504"/>
                  </a:cubicBezTo>
                </a:path>
              </a:pathLst>
            </a:cu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en-US">
                <a:solidFill>
                  <a:srgbClr val="262626"/>
                </a:solidFill>
                <a:cs typeface="+mn-ea"/>
                <a:sym typeface="+mn-lt"/>
              </a:endParaRPr>
            </a:p>
          </p:txBody>
        </p:sp>
        <p:sp>
          <p:nvSpPr>
            <p:cNvPr id="87" name="KSO_Shape"/>
            <p:cNvSpPr/>
            <p:nvPr/>
          </p:nvSpPr>
          <p:spPr>
            <a:xfrm rot="4778353">
              <a:off x="11065633" y="1062136"/>
              <a:ext cx="594968" cy="810619"/>
            </a:xfrm>
            <a:custGeom>
              <a:avLst/>
              <a:gdLst/>
              <a:ahLst/>
              <a:cxnLst/>
              <a:rect l="l" t="t" r="r" b="b"/>
              <a:pathLst>
                <a:path w="751403" h="647761">
                  <a:moveTo>
                    <a:pt x="375701" y="46501"/>
                  </a:moveTo>
                  <a:lnTo>
                    <a:pt x="64988" y="582211"/>
                  </a:lnTo>
                  <a:lnTo>
                    <a:pt x="69940" y="582211"/>
                  </a:lnTo>
                  <a:lnTo>
                    <a:pt x="375701" y="403812"/>
                  </a:lnTo>
                  <a:close/>
                  <a:moveTo>
                    <a:pt x="375702" y="0"/>
                  </a:moveTo>
                  <a:lnTo>
                    <a:pt x="751403" y="647761"/>
                  </a:lnTo>
                  <a:lnTo>
                    <a:pt x="745416" y="647761"/>
                  </a:lnTo>
                  <a:lnTo>
                    <a:pt x="375702" y="432047"/>
                  </a:lnTo>
                  <a:lnTo>
                    <a:pt x="375701" y="432048"/>
                  </a:lnTo>
                  <a:lnTo>
                    <a:pt x="375701" y="432048"/>
                  </a:lnTo>
                  <a:lnTo>
                    <a:pt x="5987" y="647761"/>
                  </a:lnTo>
                  <a:lnTo>
                    <a:pt x="0" y="647761"/>
                  </a:lnTo>
                  <a:close/>
                </a:path>
              </a:pathLst>
            </a:custGeom>
            <a:solidFill>
              <a:srgbClr val="5B9BD5"/>
            </a:solidFill>
            <a:ln w="38100" cap="flat" cmpd="sng" algn="ctr">
              <a:solidFill>
                <a:schemeClr val="tx1"/>
              </a:solidFill>
              <a:prstDash val="solid"/>
              <a:miter lim="800000"/>
            </a:ln>
            <a:effectLst/>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sp>
        <p:nvSpPr>
          <p:cNvPr id="3" name="Oval 51"/>
          <p:cNvSpPr/>
          <p:nvPr/>
        </p:nvSpPr>
        <p:spPr bwMode="auto">
          <a:xfrm rot="12963751">
            <a:off x="1874474" y="6317997"/>
            <a:ext cx="298465" cy="298467"/>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a:endParaRPr sz="2400">
              <a:solidFill>
                <a:srgbClr val="FF0000"/>
              </a:solidFill>
              <a:latin typeface="Calibri" panose="020F0502020204030204"/>
            </a:endParaRPr>
          </a:p>
        </p:txBody>
      </p:sp>
      <p:sp>
        <p:nvSpPr>
          <p:cNvPr id="14" name="文本框 13"/>
          <p:cNvSpPr txBox="1"/>
          <p:nvPr/>
        </p:nvSpPr>
        <p:spPr>
          <a:xfrm>
            <a:off x="1421693" y="5828816"/>
            <a:ext cx="1620998" cy="461665"/>
          </a:xfrm>
          <a:prstGeom prst="rect">
            <a:avLst/>
          </a:prstGeom>
          <a:noFill/>
        </p:spPr>
        <p:txBody>
          <a:bodyPr wrap="square">
            <a:spAutoFit/>
          </a:bodyPr>
          <a:lstStyle>
            <a:defPPr>
              <a:defRPr lang="zh-CN"/>
            </a:defPPr>
            <a:lvl1pPr>
              <a:defRPr sz="2400" b="1"/>
            </a:lvl1pPr>
          </a:lstStyle>
          <a:p>
            <a:r>
              <a:rPr lang="zh-CN" altLang="en-US"/>
              <a:t>政协会议</a:t>
            </a:r>
            <a:endParaRPr lang="zh-CN" altLang="en-US"/>
          </a:p>
        </p:txBody>
      </p:sp>
      <p:sp>
        <p:nvSpPr>
          <p:cNvPr id="15" name="文本框 14"/>
          <p:cNvSpPr txBox="1"/>
          <p:nvPr/>
        </p:nvSpPr>
        <p:spPr>
          <a:xfrm>
            <a:off x="2027092" y="6286269"/>
            <a:ext cx="1620998" cy="461665"/>
          </a:xfrm>
          <a:prstGeom prst="rect">
            <a:avLst/>
          </a:prstGeom>
          <a:noFill/>
        </p:spPr>
        <p:txBody>
          <a:bodyPr wrap="square">
            <a:spAutoFit/>
          </a:bodyPr>
          <a:lstStyle>
            <a:defPPr>
              <a:defRPr lang="zh-CN"/>
            </a:defPPr>
            <a:lvl1pPr>
              <a:defRPr sz="2400" b="1"/>
            </a:lvl1pPr>
          </a:lstStyle>
          <a:p>
            <a:r>
              <a:rPr lang="en-US" altLang="zh-CN"/>
              <a:t>1949.9</a:t>
            </a:r>
            <a:endParaRPr lang="zh-CN" altLang="en-US"/>
          </a:p>
        </p:txBody>
      </p:sp>
      <p:grpSp>
        <p:nvGrpSpPr>
          <p:cNvPr id="4" name="Group 192"/>
          <p:cNvGrpSpPr/>
          <p:nvPr/>
        </p:nvGrpSpPr>
        <p:grpSpPr>
          <a:xfrm>
            <a:off x="1" y="235664"/>
            <a:ext cx="2616590" cy="1019175"/>
            <a:chOff x="1305" y="1286"/>
            <a:chExt cx="3185" cy="642"/>
          </a:xfrm>
        </p:grpSpPr>
        <p:pic>
          <p:nvPicPr>
            <p:cNvPr id="5" name="Picture 16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21515908" flipH="1">
              <a:off x="1316" y="1298"/>
              <a:ext cx="3174" cy="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128"/>
            <p:cNvGrpSpPr/>
            <p:nvPr/>
          </p:nvGrpSpPr>
          <p:grpSpPr>
            <a:xfrm>
              <a:off x="1305" y="1286"/>
              <a:ext cx="3039" cy="396"/>
              <a:chOff x="1406" y="913"/>
              <a:chExt cx="2773" cy="652"/>
            </a:xfrm>
          </p:grpSpPr>
          <p:grpSp>
            <p:nvGrpSpPr>
              <p:cNvPr id="7" name="Group 125"/>
              <p:cNvGrpSpPr/>
              <p:nvPr/>
            </p:nvGrpSpPr>
            <p:grpSpPr>
              <a:xfrm>
                <a:off x="1406" y="913"/>
                <a:ext cx="2773" cy="650"/>
                <a:chOff x="1406" y="915"/>
                <a:chExt cx="2773" cy="650"/>
              </a:xfrm>
            </p:grpSpPr>
            <p:sp>
              <p:nvSpPr>
                <p:cNvPr id="73" name="Freeform 126"/>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bg1"/>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75" name="Rectangle 127"/>
                <p:cNvSpPr>
                  <a:spLocks noChangeArrowheads="1"/>
                </p:cNvSpPr>
                <p:nvPr/>
              </p:nvSpPr>
              <p:spPr bwMode="auto">
                <a:xfrm>
                  <a:off x="1406" y="916"/>
                  <a:ext cx="2427" cy="648"/>
                </a:xfrm>
                <a:prstGeom prst="rect">
                  <a:avLst/>
                </a:prstGeom>
                <a:solidFill>
                  <a:schemeClr val="bg1"/>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nvGrpSpPr>
              <p:cNvPr id="12" name="Group 124"/>
              <p:cNvGrpSpPr/>
              <p:nvPr/>
            </p:nvGrpSpPr>
            <p:grpSpPr>
              <a:xfrm>
                <a:off x="1406" y="915"/>
                <a:ext cx="2773" cy="650"/>
                <a:chOff x="1406" y="915"/>
                <a:chExt cx="2773" cy="650"/>
              </a:xfrm>
            </p:grpSpPr>
            <p:sp>
              <p:nvSpPr>
                <p:cNvPr id="64" name="Freeform 121"/>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accent1">
                    <a:alpha val="79999"/>
                  </a:schemeClr>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72" name="Rectangle 122"/>
                <p:cNvSpPr>
                  <a:spLocks noChangeArrowheads="1"/>
                </p:cNvSpPr>
                <p:nvPr/>
              </p:nvSpPr>
              <p:spPr bwMode="auto">
                <a:xfrm>
                  <a:off x="1406" y="916"/>
                  <a:ext cx="2427" cy="648"/>
                </a:xfrm>
                <a:prstGeom prst="rect">
                  <a:avLst/>
                </a:prstGeom>
                <a:gradFill rotWithShape="1">
                  <a:gsLst>
                    <a:gs pos="0">
                      <a:schemeClr val="accent1">
                        <a:alpha val="60001"/>
                      </a:schemeClr>
                    </a:gs>
                    <a:gs pos="100000">
                      <a:schemeClr val="accent1">
                        <a:alpha val="79999"/>
                      </a:schemeClr>
                    </a:gs>
                  </a:gsLst>
                  <a:lin ang="0" scaled="1"/>
                </a:gra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grpSp>
      <p:sp>
        <p:nvSpPr>
          <p:cNvPr id="79" name="文本框 78"/>
          <p:cNvSpPr txBox="1"/>
          <p:nvPr/>
        </p:nvSpPr>
        <p:spPr>
          <a:xfrm>
            <a:off x="252654" y="292097"/>
            <a:ext cx="1620957" cy="523220"/>
          </a:xfrm>
          <a:prstGeom prst="rect">
            <a:avLst/>
          </a:prstGeom>
          <a:noFill/>
        </p:spPr>
        <p:txBody>
          <a:bodyPr wrap="none" rtlCol="0">
            <a:spAutoFit/>
          </a:bodyPr>
          <a:lstStyle/>
          <a:p>
            <a:r>
              <a:rPr lang="zh-CN" altLang="en-US" sz="2800" b="1">
                <a:solidFill>
                  <a:schemeClr val="bg1"/>
                </a:solidFill>
                <a:latin typeface="华文隶书" panose="02010800040101010101" pitchFamily="2" charset="-122"/>
                <a:ea typeface="华文隶书" panose="02010800040101010101" pitchFamily="2" charset="-122"/>
              </a:rPr>
              <a:t>时空坐标</a:t>
            </a:r>
            <a:endParaRPr lang="zh-CN" altLang="en-US" sz="2800" b="1">
              <a:solidFill>
                <a:schemeClr val="bg1"/>
              </a:solidFill>
              <a:latin typeface="华文隶书" panose="02010800040101010101" pitchFamily="2" charset="-122"/>
              <a:ea typeface="华文隶书" panose="02010800040101010101" pitchFamily="2" charset="-122"/>
            </a:endParaRPr>
          </a:p>
        </p:txBody>
      </p:sp>
      <p:sp>
        <p:nvSpPr>
          <p:cNvPr id="8" name="Oval 51"/>
          <p:cNvSpPr/>
          <p:nvPr/>
        </p:nvSpPr>
        <p:spPr bwMode="auto">
          <a:xfrm rot="12963751">
            <a:off x="3712120" y="5860544"/>
            <a:ext cx="298465" cy="298467"/>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a:endParaRPr sz="2400">
              <a:solidFill>
                <a:srgbClr val="FF0000"/>
              </a:solidFill>
              <a:latin typeface="Calibri" panose="020F0502020204030204"/>
            </a:endParaRPr>
          </a:p>
        </p:txBody>
      </p:sp>
      <p:sp>
        <p:nvSpPr>
          <p:cNvPr id="9" name="文本框 8"/>
          <p:cNvSpPr txBox="1"/>
          <p:nvPr/>
        </p:nvSpPr>
        <p:spPr>
          <a:xfrm>
            <a:off x="3259339" y="5371363"/>
            <a:ext cx="1620998" cy="461665"/>
          </a:xfrm>
          <a:prstGeom prst="rect">
            <a:avLst/>
          </a:prstGeom>
          <a:noFill/>
        </p:spPr>
        <p:txBody>
          <a:bodyPr wrap="square">
            <a:spAutoFit/>
          </a:bodyPr>
          <a:lstStyle>
            <a:defPPr>
              <a:defRPr lang="zh-CN"/>
            </a:defPPr>
            <a:lvl1pPr>
              <a:defRPr sz="2400" b="1"/>
            </a:lvl1pPr>
          </a:lstStyle>
          <a:p>
            <a:r>
              <a:rPr lang="zh-CN" altLang="en-US"/>
              <a:t>开国大典</a:t>
            </a:r>
            <a:endParaRPr lang="zh-CN" altLang="en-US"/>
          </a:p>
        </p:txBody>
      </p:sp>
      <p:sp>
        <p:nvSpPr>
          <p:cNvPr id="10" name="文本框 9"/>
          <p:cNvSpPr txBox="1"/>
          <p:nvPr/>
        </p:nvSpPr>
        <p:spPr>
          <a:xfrm>
            <a:off x="3436219" y="6132742"/>
            <a:ext cx="1620998" cy="461665"/>
          </a:xfrm>
          <a:prstGeom prst="rect">
            <a:avLst/>
          </a:prstGeom>
          <a:noFill/>
        </p:spPr>
        <p:txBody>
          <a:bodyPr wrap="square">
            <a:spAutoFit/>
          </a:bodyPr>
          <a:lstStyle>
            <a:defPPr>
              <a:defRPr lang="zh-CN"/>
            </a:defPPr>
            <a:lvl1pPr>
              <a:defRPr sz="2400" b="1"/>
            </a:lvl1pPr>
          </a:lstStyle>
          <a:p>
            <a:r>
              <a:rPr lang="en-US" altLang="zh-CN"/>
              <a:t>1949.10</a:t>
            </a:r>
            <a:endParaRPr lang="zh-CN" altLang="en-US"/>
          </a:p>
        </p:txBody>
      </p:sp>
      <p:sp>
        <p:nvSpPr>
          <p:cNvPr id="11" name="Oval 51"/>
          <p:cNvSpPr/>
          <p:nvPr/>
        </p:nvSpPr>
        <p:spPr bwMode="auto">
          <a:xfrm rot="12963751">
            <a:off x="5173397" y="5505815"/>
            <a:ext cx="298465" cy="298467"/>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a:endParaRPr sz="2400">
              <a:solidFill>
                <a:srgbClr val="FF0000"/>
              </a:solidFill>
              <a:latin typeface="Calibri" panose="020F0502020204030204"/>
            </a:endParaRPr>
          </a:p>
        </p:txBody>
      </p:sp>
      <p:sp>
        <p:nvSpPr>
          <p:cNvPr id="13" name="文本框 12"/>
          <p:cNvSpPr txBox="1"/>
          <p:nvPr/>
        </p:nvSpPr>
        <p:spPr>
          <a:xfrm>
            <a:off x="4385427" y="5008806"/>
            <a:ext cx="2209238" cy="461665"/>
          </a:xfrm>
          <a:prstGeom prst="rect">
            <a:avLst/>
          </a:prstGeom>
          <a:noFill/>
        </p:spPr>
        <p:txBody>
          <a:bodyPr wrap="square">
            <a:spAutoFit/>
          </a:bodyPr>
          <a:lstStyle>
            <a:defPPr>
              <a:defRPr lang="zh-CN"/>
            </a:defPPr>
            <a:lvl1pPr>
              <a:defRPr sz="2400" b="1"/>
            </a:lvl1pPr>
          </a:lstStyle>
          <a:p>
            <a:r>
              <a:rPr lang="en-US" altLang="zh-CN"/>
              <a:t>《</a:t>
            </a:r>
            <a:r>
              <a:rPr lang="zh-CN" altLang="en-US"/>
              <a:t>土地改革法</a:t>
            </a:r>
            <a:r>
              <a:rPr lang="en-US" altLang="zh-CN"/>
              <a:t>》</a:t>
            </a:r>
            <a:endParaRPr lang="zh-CN" altLang="en-US"/>
          </a:p>
        </p:txBody>
      </p:sp>
      <p:sp>
        <p:nvSpPr>
          <p:cNvPr id="16" name="文本框 15"/>
          <p:cNvSpPr txBox="1"/>
          <p:nvPr/>
        </p:nvSpPr>
        <p:spPr>
          <a:xfrm>
            <a:off x="5326015" y="5474087"/>
            <a:ext cx="1620998" cy="461665"/>
          </a:xfrm>
          <a:prstGeom prst="rect">
            <a:avLst/>
          </a:prstGeom>
          <a:noFill/>
        </p:spPr>
        <p:txBody>
          <a:bodyPr wrap="square">
            <a:spAutoFit/>
          </a:bodyPr>
          <a:lstStyle>
            <a:defPPr>
              <a:defRPr lang="zh-CN"/>
            </a:defPPr>
            <a:lvl1pPr>
              <a:defRPr sz="2400" b="1"/>
            </a:lvl1pPr>
          </a:lstStyle>
          <a:p>
            <a:r>
              <a:rPr lang="en-US" altLang="zh-CN"/>
              <a:t>1950</a:t>
            </a:r>
            <a:endParaRPr lang="zh-CN" altLang="en-US"/>
          </a:p>
        </p:txBody>
      </p:sp>
      <p:sp>
        <p:nvSpPr>
          <p:cNvPr id="17" name="Oval 51"/>
          <p:cNvSpPr/>
          <p:nvPr/>
        </p:nvSpPr>
        <p:spPr bwMode="auto">
          <a:xfrm rot="12963751">
            <a:off x="7056952" y="4941426"/>
            <a:ext cx="298465" cy="298467"/>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a:endParaRPr sz="2400">
              <a:solidFill>
                <a:srgbClr val="FF0000"/>
              </a:solidFill>
              <a:latin typeface="Calibri" panose="020F0502020204030204"/>
            </a:endParaRPr>
          </a:p>
        </p:txBody>
      </p:sp>
      <p:sp>
        <p:nvSpPr>
          <p:cNvPr id="18" name="文本框 17"/>
          <p:cNvSpPr txBox="1"/>
          <p:nvPr/>
        </p:nvSpPr>
        <p:spPr>
          <a:xfrm>
            <a:off x="6604171" y="4452245"/>
            <a:ext cx="2054054" cy="461665"/>
          </a:xfrm>
          <a:prstGeom prst="rect">
            <a:avLst/>
          </a:prstGeom>
          <a:noFill/>
        </p:spPr>
        <p:txBody>
          <a:bodyPr wrap="square">
            <a:spAutoFit/>
          </a:bodyPr>
          <a:lstStyle>
            <a:defPPr>
              <a:defRPr lang="zh-CN"/>
            </a:defPPr>
            <a:lvl1pPr>
              <a:defRPr sz="2400" b="1"/>
            </a:lvl1pPr>
          </a:lstStyle>
          <a:p>
            <a:r>
              <a:rPr lang="zh-CN" altLang="en-US"/>
              <a:t>国民经济恢复</a:t>
            </a:r>
            <a:endParaRPr lang="zh-CN" altLang="en-US"/>
          </a:p>
        </p:txBody>
      </p:sp>
      <p:sp>
        <p:nvSpPr>
          <p:cNvPr id="19" name="文本框 18"/>
          <p:cNvSpPr txBox="1"/>
          <p:nvPr/>
        </p:nvSpPr>
        <p:spPr>
          <a:xfrm>
            <a:off x="7209570" y="4909698"/>
            <a:ext cx="1620998" cy="461665"/>
          </a:xfrm>
          <a:prstGeom prst="rect">
            <a:avLst/>
          </a:prstGeom>
          <a:noFill/>
        </p:spPr>
        <p:txBody>
          <a:bodyPr wrap="square">
            <a:spAutoFit/>
          </a:bodyPr>
          <a:lstStyle>
            <a:defPPr>
              <a:defRPr lang="zh-CN"/>
            </a:defPPr>
            <a:lvl1pPr>
              <a:defRPr sz="2400" b="1"/>
            </a:lvl1pPr>
          </a:lstStyle>
          <a:p>
            <a:r>
              <a:rPr lang="en-US" altLang="zh-CN"/>
              <a:t>1952</a:t>
            </a:r>
            <a:r>
              <a:rPr lang="zh-CN" altLang="en-US"/>
              <a:t>底</a:t>
            </a:r>
            <a:endParaRPr lang="zh-CN" altLang="en-US"/>
          </a:p>
        </p:txBody>
      </p:sp>
      <p:sp>
        <p:nvSpPr>
          <p:cNvPr id="20" name="Oval 51"/>
          <p:cNvSpPr/>
          <p:nvPr/>
        </p:nvSpPr>
        <p:spPr bwMode="auto">
          <a:xfrm rot="12963751">
            <a:off x="9234518" y="4006440"/>
            <a:ext cx="298465" cy="298467"/>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a:endParaRPr sz="2400">
              <a:solidFill>
                <a:srgbClr val="FF0000"/>
              </a:solidFill>
              <a:latin typeface="Calibri" panose="020F0502020204030204"/>
            </a:endParaRPr>
          </a:p>
        </p:txBody>
      </p:sp>
      <p:sp>
        <p:nvSpPr>
          <p:cNvPr id="21" name="文本框 20"/>
          <p:cNvSpPr txBox="1"/>
          <p:nvPr/>
        </p:nvSpPr>
        <p:spPr>
          <a:xfrm>
            <a:off x="9499215" y="4003456"/>
            <a:ext cx="2748276" cy="461665"/>
          </a:xfrm>
          <a:prstGeom prst="rect">
            <a:avLst/>
          </a:prstGeom>
          <a:noFill/>
        </p:spPr>
        <p:txBody>
          <a:bodyPr wrap="square">
            <a:spAutoFit/>
          </a:bodyPr>
          <a:lstStyle>
            <a:defPPr>
              <a:defRPr lang="zh-CN"/>
            </a:defPPr>
            <a:lvl1pPr>
              <a:defRPr sz="2400" b="1"/>
            </a:lvl1pPr>
          </a:lstStyle>
          <a:p>
            <a:r>
              <a:rPr lang="zh-CN" altLang="en-US"/>
              <a:t>过渡时期总路线</a:t>
            </a:r>
            <a:endParaRPr lang="zh-CN" altLang="en-US"/>
          </a:p>
        </p:txBody>
      </p:sp>
      <p:sp>
        <p:nvSpPr>
          <p:cNvPr id="22" name="文本框 21"/>
          <p:cNvSpPr txBox="1"/>
          <p:nvPr/>
        </p:nvSpPr>
        <p:spPr>
          <a:xfrm>
            <a:off x="8830568" y="4305806"/>
            <a:ext cx="1620998" cy="461665"/>
          </a:xfrm>
          <a:prstGeom prst="rect">
            <a:avLst/>
          </a:prstGeom>
          <a:noFill/>
        </p:spPr>
        <p:txBody>
          <a:bodyPr wrap="square">
            <a:spAutoFit/>
          </a:bodyPr>
          <a:lstStyle>
            <a:defPPr>
              <a:defRPr lang="zh-CN"/>
            </a:defPPr>
            <a:lvl1pPr>
              <a:defRPr sz="2400" b="1"/>
            </a:lvl1pPr>
          </a:lstStyle>
          <a:p>
            <a:r>
              <a:rPr lang="en-US" altLang="zh-CN"/>
              <a:t>1953</a:t>
            </a:r>
            <a:endParaRPr lang="zh-CN" altLang="en-US"/>
          </a:p>
        </p:txBody>
      </p:sp>
      <p:sp>
        <p:nvSpPr>
          <p:cNvPr id="23" name="Oval 51"/>
          <p:cNvSpPr/>
          <p:nvPr/>
        </p:nvSpPr>
        <p:spPr bwMode="auto">
          <a:xfrm rot="12963751">
            <a:off x="3552399" y="2653177"/>
            <a:ext cx="298465" cy="298467"/>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a:endParaRPr sz="2400">
              <a:solidFill>
                <a:srgbClr val="FF0000"/>
              </a:solidFill>
              <a:latin typeface="Calibri" panose="020F0502020204030204"/>
            </a:endParaRPr>
          </a:p>
        </p:txBody>
      </p:sp>
      <p:sp>
        <p:nvSpPr>
          <p:cNvPr id="24" name="文本框 23"/>
          <p:cNvSpPr txBox="1"/>
          <p:nvPr/>
        </p:nvSpPr>
        <p:spPr>
          <a:xfrm>
            <a:off x="634588" y="2337816"/>
            <a:ext cx="3305694" cy="461665"/>
          </a:xfrm>
          <a:prstGeom prst="rect">
            <a:avLst/>
          </a:prstGeom>
          <a:noFill/>
        </p:spPr>
        <p:txBody>
          <a:bodyPr wrap="square">
            <a:spAutoFit/>
          </a:bodyPr>
          <a:lstStyle>
            <a:defPPr>
              <a:defRPr lang="zh-CN"/>
            </a:defPPr>
            <a:lvl1pPr>
              <a:defRPr sz="2400" b="1"/>
            </a:lvl1pPr>
          </a:lstStyle>
          <a:p>
            <a:r>
              <a:rPr lang="zh-CN" altLang="en-US"/>
              <a:t>社会主义制度基本建立</a:t>
            </a:r>
            <a:endParaRPr lang="zh-CN" altLang="en-US"/>
          </a:p>
        </p:txBody>
      </p:sp>
      <p:sp>
        <p:nvSpPr>
          <p:cNvPr id="25" name="文本框 24"/>
          <p:cNvSpPr txBox="1"/>
          <p:nvPr/>
        </p:nvSpPr>
        <p:spPr>
          <a:xfrm>
            <a:off x="3705017" y="2621449"/>
            <a:ext cx="1620998" cy="461665"/>
          </a:xfrm>
          <a:prstGeom prst="rect">
            <a:avLst/>
          </a:prstGeom>
          <a:noFill/>
        </p:spPr>
        <p:txBody>
          <a:bodyPr wrap="square">
            <a:spAutoFit/>
          </a:bodyPr>
          <a:lstStyle>
            <a:defPPr>
              <a:defRPr lang="zh-CN"/>
            </a:defPPr>
            <a:lvl1pPr>
              <a:defRPr sz="2400" b="1"/>
            </a:lvl1pPr>
          </a:lstStyle>
          <a:p>
            <a:r>
              <a:rPr lang="en-US" altLang="zh-CN"/>
              <a:t>1956</a:t>
            </a:r>
            <a:endParaRPr lang="zh-CN" altLang="en-US"/>
          </a:p>
        </p:txBody>
      </p:sp>
      <p:sp>
        <p:nvSpPr>
          <p:cNvPr id="29" name="Oval 51"/>
          <p:cNvSpPr/>
          <p:nvPr/>
        </p:nvSpPr>
        <p:spPr bwMode="auto">
          <a:xfrm rot="12963751">
            <a:off x="6816890" y="3284548"/>
            <a:ext cx="298465" cy="298467"/>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a:endParaRPr sz="2400">
              <a:solidFill>
                <a:srgbClr val="FF0000"/>
              </a:solidFill>
              <a:latin typeface="Calibri" panose="020F0502020204030204"/>
            </a:endParaRPr>
          </a:p>
        </p:txBody>
      </p:sp>
      <p:sp>
        <p:nvSpPr>
          <p:cNvPr id="30" name="文本框 29"/>
          <p:cNvSpPr txBox="1"/>
          <p:nvPr/>
        </p:nvSpPr>
        <p:spPr>
          <a:xfrm>
            <a:off x="6160903" y="2870816"/>
            <a:ext cx="1620998" cy="461665"/>
          </a:xfrm>
          <a:prstGeom prst="rect">
            <a:avLst/>
          </a:prstGeom>
          <a:noFill/>
        </p:spPr>
        <p:txBody>
          <a:bodyPr wrap="square">
            <a:spAutoFit/>
          </a:bodyPr>
          <a:lstStyle>
            <a:defPPr>
              <a:defRPr lang="zh-CN"/>
            </a:defPPr>
            <a:lvl1pPr>
              <a:defRPr sz="2400" b="1"/>
            </a:lvl1pPr>
          </a:lstStyle>
          <a:p>
            <a:r>
              <a:rPr lang="en-US" altLang="zh-CN"/>
              <a:t>《</a:t>
            </a:r>
            <a:r>
              <a:rPr lang="zh-CN" altLang="en-US"/>
              <a:t>宪法</a:t>
            </a:r>
            <a:r>
              <a:rPr lang="en-US" altLang="zh-CN"/>
              <a:t>》</a:t>
            </a:r>
            <a:endParaRPr lang="zh-CN" altLang="en-US"/>
          </a:p>
        </p:txBody>
      </p:sp>
      <p:sp>
        <p:nvSpPr>
          <p:cNvPr id="65" name="Oval 51"/>
          <p:cNvSpPr/>
          <p:nvPr/>
        </p:nvSpPr>
        <p:spPr bwMode="auto">
          <a:xfrm rot="12963751">
            <a:off x="4041894" y="2278653"/>
            <a:ext cx="298465" cy="298467"/>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a:endParaRPr sz="2400">
              <a:solidFill>
                <a:srgbClr val="FF0000"/>
              </a:solidFill>
              <a:latin typeface="Calibri" panose="020F0502020204030204"/>
            </a:endParaRPr>
          </a:p>
        </p:txBody>
      </p:sp>
      <p:sp>
        <p:nvSpPr>
          <p:cNvPr id="66" name="文本框 65"/>
          <p:cNvSpPr txBox="1"/>
          <p:nvPr/>
        </p:nvSpPr>
        <p:spPr>
          <a:xfrm>
            <a:off x="3894147" y="761275"/>
            <a:ext cx="650571" cy="1569660"/>
          </a:xfrm>
          <a:prstGeom prst="rect">
            <a:avLst/>
          </a:prstGeom>
          <a:noFill/>
        </p:spPr>
        <p:txBody>
          <a:bodyPr wrap="square">
            <a:spAutoFit/>
          </a:bodyPr>
          <a:lstStyle>
            <a:defPPr>
              <a:defRPr lang="zh-CN"/>
            </a:defPPr>
            <a:lvl1pPr>
              <a:defRPr sz="2400" b="1"/>
            </a:lvl1pPr>
          </a:lstStyle>
          <a:p>
            <a:r>
              <a:rPr lang="zh-CN" altLang="en-US"/>
              <a:t>中共八大</a:t>
            </a:r>
            <a:endParaRPr lang="zh-CN" altLang="en-US"/>
          </a:p>
        </p:txBody>
      </p:sp>
      <p:sp>
        <p:nvSpPr>
          <p:cNvPr id="67" name="Oval 51"/>
          <p:cNvSpPr/>
          <p:nvPr/>
        </p:nvSpPr>
        <p:spPr bwMode="auto">
          <a:xfrm rot="12963751">
            <a:off x="4924363" y="2119774"/>
            <a:ext cx="298465" cy="298467"/>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a:endParaRPr sz="2400">
              <a:solidFill>
                <a:srgbClr val="FF0000"/>
              </a:solidFill>
              <a:latin typeface="Calibri" panose="020F0502020204030204"/>
            </a:endParaRPr>
          </a:p>
        </p:txBody>
      </p:sp>
      <p:sp>
        <p:nvSpPr>
          <p:cNvPr id="68" name="文本框 67"/>
          <p:cNvSpPr txBox="1"/>
          <p:nvPr/>
        </p:nvSpPr>
        <p:spPr>
          <a:xfrm>
            <a:off x="4793873" y="206699"/>
            <a:ext cx="616353" cy="1938992"/>
          </a:xfrm>
          <a:prstGeom prst="rect">
            <a:avLst/>
          </a:prstGeom>
          <a:noFill/>
        </p:spPr>
        <p:txBody>
          <a:bodyPr wrap="square">
            <a:spAutoFit/>
          </a:bodyPr>
          <a:lstStyle>
            <a:defPPr>
              <a:defRPr lang="zh-CN"/>
            </a:defPPr>
            <a:lvl1pPr>
              <a:defRPr sz="2400" b="1"/>
            </a:lvl1pPr>
          </a:lstStyle>
          <a:p>
            <a:r>
              <a:rPr lang="zh-CN" altLang="en-US"/>
              <a:t>建设总路线</a:t>
            </a:r>
            <a:endParaRPr lang="zh-CN" altLang="en-US"/>
          </a:p>
        </p:txBody>
      </p:sp>
      <p:sp>
        <p:nvSpPr>
          <p:cNvPr id="69" name="文本框 68"/>
          <p:cNvSpPr txBox="1"/>
          <p:nvPr/>
        </p:nvSpPr>
        <p:spPr>
          <a:xfrm>
            <a:off x="4721314" y="2324233"/>
            <a:ext cx="943898" cy="461665"/>
          </a:xfrm>
          <a:prstGeom prst="rect">
            <a:avLst/>
          </a:prstGeom>
          <a:noFill/>
        </p:spPr>
        <p:txBody>
          <a:bodyPr wrap="square">
            <a:spAutoFit/>
          </a:bodyPr>
          <a:lstStyle>
            <a:defPPr>
              <a:defRPr lang="zh-CN"/>
            </a:defPPr>
            <a:lvl1pPr>
              <a:defRPr sz="2400" b="1"/>
            </a:lvl1pPr>
          </a:lstStyle>
          <a:p>
            <a:r>
              <a:rPr lang="en-US" altLang="zh-CN"/>
              <a:t>1958</a:t>
            </a:r>
            <a:endParaRPr lang="zh-CN" altLang="en-US"/>
          </a:p>
        </p:txBody>
      </p:sp>
      <p:sp>
        <p:nvSpPr>
          <p:cNvPr id="71" name="Oval 51"/>
          <p:cNvSpPr/>
          <p:nvPr/>
        </p:nvSpPr>
        <p:spPr bwMode="auto">
          <a:xfrm rot="12963751">
            <a:off x="5492006" y="2028469"/>
            <a:ext cx="298465" cy="298467"/>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a:endParaRPr sz="2400">
              <a:solidFill>
                <a:srgbClr val="FF0000"/>
              </a:solidFill>
              <a:latin typeface="Calibri" panose="020F0502020204030204"/>
            </a:endParaRPr>
          </a:p>
        </p:txBody>
      </p:sp>
      <p:sp>
        <p:nvSpPr>
          <p:cNvPr id="74" name="文本框 73"/>
          <p:cNvSpPr txBox="1"/>
          <p:nvPr/>
        </p:nvSpPr>
        <p:spPr>
          <a:xfrm>
            <a:off x="5355295" y="860451"/>
            <a:ext cx="619834" cy="1200329"/>
          </a:xfrm>
          <a:prstGeom prst="rect">
            <a:avLst/>
          </a:prstGeom>
          <a:noFill/>
        </p:spPr>
        <p:txBody>
          <a:bodyPr wrap="square">
            <a:spAutoFit/>
          </a:bodyPr>
          <a:lstStyle>
            <a:defPPr>
              <a:defRPr lang="zh-CN"/>
            </a:defPPr>
            <a:lvl1pPr>
              <a:defRPr sz="2400" b="1"/>
            </a:lvl1pPr>
          </a:lstStyle>
          <a:p>
            <a:r>
              <a:rPr lang="zh-CN" altLang="en-US"/>
              <a:t>大跃进</a:t>
            </a:r>
            <a:endParaRPr lang="zh-CN" altLang="en-US"/>
          </a:p>
        </p:txBody>
      </p:sp>
      <p:sp>
        <p:nvSpPr>
          <p:cNvPr id="77" name="Oval 51"/>
          <p:cNvSpPr/>
          <p:nvPr/>
        </p:nvSpPr>
        <p:spPr bwMode="auto">
          <a:xfrm rot="12963751">
            <a:off x="6104185" y="1942541"/>
            <a:ext cx="298465" cy="298467"/>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a:endParaRPr sz="2400">
              <a:solidFill>
                <a:srgbClr val="FF0000"/>
              </a:solidFill>
              <a:latin typeface="Calibri" panose="020F0502020204030204"/>
            </a:endParaRPr>
          </a:p>
        </p:txBody>
      </p:sp>
      <p:sp>
        <p:nvSpPr>
          <p:cNvPr id="78" name="文本框 77"/>
          <p:cNvSpPr txBox="1"/>
          <p:nvPr/>
        </p:nvSpPr>
        <p:spPr>
          <a:xfrm>
            <a:off x="5831539" y="377725"/>
            <a:ext cx="862414" cy="1569660"/>
          </a:xfrm>
          <a:prstGeom prst="rect">
            <a:avLst/>
          </a:prstGeom>
          <a:noFill/>
        </p:spPr>
        <p:txBody>
          <a:bodyPr wrap="square">
            <a:spAutoFit/>
          </a:bodyPr>
          <a:lstStyle>
            <a:defPPr>
              <a:defRPr lang="zh-CN"/>
            </a:defPPr>
            <a:lvl1pPr>
              <a:defRPr sz="2400" b="1"/>
            </a:lvl1pPr>
          </a:lstStyle>
          <a:p>
            <a:r>
              <a:rPr lang="zh-CN" altLang="en-US"/>
              <a:t>人民公社化运动</a:t>
            </a:r>
            <a:endParaRPr lang="zh-CN" altLang="en-US"/>
          </a:p>
        </p:txBody>
      </p:sp>
      <p:sp>
        <p:nvSpPr>
          <p:cNvPr id="80" name="Oval 51"/>
          <p:cNvSpPr/>
          <p:nvPr/>
        </p:nvSpPr>
        <p:spPr bwMode="auto">
          <a:xfrm rot="12963751">
            <a:off x="6966033" y="1810420"/>
            <a:ext cx="298465" cy="298467"/>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a:endParaRPr sz="2400">
              <a:solidFill>
                <a:srgbClr val="FF0000"/>
              </a:solidFill>
              <a:latin typeface="Calibri" panose="020F0502020204030204"/>
            </a:endParaRPr>
          </a:p>
        </p:txBody>
      </p:sp>
      <p:sp>
        <p:nvSpPr>
          <p:cNvPr id="81" name="文本框 80"/>
          <p:cNvSpPr txBox="1"/>
          <p:nvPr/>
        </p:nvSpPr>
        <p:spPr>
          <a:xfrm rot="21310944">
            <a:off x="7274344" y="475096"/>
            <a:ext cx="862414" cy="830997"/>
          </a:xfrm>
          <a:prstGeom prst="rect">
            <a:avLst/>
          </a:prstGeom>
          <a:noFill/>
        </p:spPr>
        <p:txBody>
          <a:bodyPr wrap="square">
            <a:spAutoFit/>
          </a:bodyPr>
          <a:lstStyle>
            <a:defPPr>
              <a:defRPr lang="zh-CN"/>
            </a:defPPr>
            <a:lvl1pPr>
              <a:defRPr sz="2400" b="1"/>
            </a:lvl1pPr>
          </a:lstStyle>
          <a:p>
            <a:r>
              <a:rPr lang="zh-CN" altLang="en-US"/>
              <a:t>经济困难</a:t>
            </a:r>
            <a:endParaRPr lang="zh-CN" altLang="en-US"/>
          </a:p>
        </p:txBody>
      </p:sp>
      <p:sp>
        <p:nvSpPr>
          <p:cNvPr id="83" name="Oval 51"/>
          <p:cNvSpPr/>
          <p:nvPr/>
        </p:nvSpPr>
        <p:spPr bwMode="auto">
          <a:xfrm rot="12963751">
            <a:off x="8331522" y="1654283"/>
            <a:ext cx="298465" cy="298467"/>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a:endParaRPr sz="2400">
              <a:solidFill>
                <a:srgbClr val="FF0000"/>
              </a:solidFill>
              <a:latin typeface="Calibri" panose="020F0502020204030204"/>
            </a:endParaRPr>
          </a:p>
        </p:txBody>
      </p:sp>
      <p:sp>
        <p:nvSpPr>
          <p:cNvPr id="84" name="文本框 83"/>
          <p:cNvSpPr txBox="1"/>
          <p:nvPr/>
        </p:nvSpPr>
        <p:spPr>
          <a:xfrm>
            <a:off x="7364014" y="2055536"/>
            <a:ext cx="900787" cy="830997"/>
          </a:xfrm>
          <a:prstGeom prst="rect">
            <a:avLst/>
          </a:prstGeom>
          <a:noFill/>
        </p:spPr>
        <p:txBody>
          <a:bodyPr wrap="square">
            <a:spAutoFit/>
          </a:bodyPr>
          <a:lstStyle>
            <a:defPPr>
              <a:defRPr lang="zh-CN"/>
            </a:defPPr>
            <a:lvl1pPr>
              <a:defRPr sz="2400" b="1"/>
            </a:lvl1pPr>
          </a:lstStyle>
          <a:p>
            <a:r>
              <a:rPr lang="zh-CN" altLang="en-US"/>
              <a:t>八字方针</a:t>
            </a:r>
            <a:endParaRPr lang="zh-CN" altLang="en-US"/>
          </a:p>
        </p:txBody>
      </p:sp>
      <p:sp>
        <p:nvSpPr>
          <p:cNvPr id="85" name="左大括号 84"/>
          <p:cNvSpPr/>
          <p:nvPr/>
        </p:nvSpPr>
        <p:spPr>
          <a:xfrm rot="5019631">
            <a:off x="7224030" y="574042"/>
            <a:ext cx="985464" cy="1429275"/>
          </a:xfrm>
          <a:prstGeom prst="leftBrace">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2" name="Oval 51"/>
          <p:cNvSpPr/>
          <p:nvPr/>
        </p:nvSpPr>
        <p:spPr bwMode="auto">
          <a:xfrm rot="12963751">
            <a:off x="9891183" y="1475253"/>
            <a:ext cx="298465" cy="298467"/>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a:endParaRPr sz="2400">
              <a:solidFill>
                <a:srgbClr val="FF0000"/>
              </a:solidFill>
              <a:latin typeface="Calibri" panose="020F0502020204030204"/>
            </a:endParaRPr>
          </a:p>
        </p:txBody>
      </p:sp>
      <p:sp>
        <p:nvSpPr>
          <p:cNvPr id="93" name="文本框 92"/>
          <p:cNvSpPr txBox="1"/>
          <p:nvPr/>
        </p:nvSpPr>
        <p:spPr>
          <a:xfrm rot="21325428">
            <a:off x="9827274" y="352677"/>
            <a:ext cx="862414" cy="461665"/>
          </a:xfrm>
          <a:prstGeom prst="rect">
            <a:avLst/>
          </a:prstGeom>
          <a:noFill/>
        </p:spPr>
        <p:txBody>
          <a:bodyPr wrap="square">
            <a:spAutoFit/>
          </a:bodyPr>
          <a:lstStyle>
            <a:defPPr>
              <a:defRPr lang="zh-CN"/>
            </a:defPPr>
            <a:lvl1pPr>
              <a:defRPr sz="2400" b="1"/>
            </a:lvl1pPr>
          </a:lstStyle>
          <a:p>
            <a:r>
              <a:rPr lang="zh-CN" altLang="en-US"/>
              <a:t>文革</a:t>
            </a:r>
            <a:endParaRPr lang="zh-CN" altLang="en-US"/>
          </a:p>
        </p:txBody>
      </p:sp>
      <p:sp>
        <p:nvSpPr>
          <p:cNvPr id="94" name="Oval 51"/>
          <p:cNvSpPr/>
          <p:nvPr/>
        </p:nvSpPr>
        <p:spPr bwMode="auto">
          <a:xfrm rot="12963751">
            <a:off x="10510819" y="1418409"/>
            <a:ext cx="298465" cy="298467"/>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a:endParaRPr sz="2400">
              <a:solidFill>
                <a:srgbClr val="FF0000"/>
              </a:solidFill>
              <a:latin typeface="Calibri" panose="020F0502020204030204"/>
            </a:endParaRPr>
          </a:p>
        </p:txBody>
      </p:sp>
      <p:sp>
        <p:nvSpPr>
          <p:cNvPr id="95" name="左大括号 94"/>
          <p:cNvSpPr/>
          <p:nvPr/>
        </p:nvSpPr>
        <p:spPr>
          <a:xfrm rot="5019631">
            <a:off x="9933275" y="830991"/>
            <a:ext cx="728138" cy="602745"/>
          </a:xfrm>
          <a:prstGeom prst="leftBrace">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6" name="文本框 95"/>
          <p:cNvSpPr txBox="1"/>
          <p:nvPr/>
        </p:nvSpPr>
        <p:spPr>
          <a:xfrm>
            <a:off x="6600215" y="2091215"/>
            <a:ext cx="943898" cy="461665"/>
          </a:xfrm>
          <a:prstGeom prst="rect">
            <a:avLst/>
          </a:prstGeom>
          <a:noFill/>
        </p:spPr>
        <p:txBody>
          <a:bodyPr wrap="square">
            <a:spAutoFit/>
          </a:bodyPr>
          <a:lstStyle>
            <a:defPPr>
              <a:defRPr lang="zh-CN"/>
            </a:defPPr>
            <a:lvl1pPr>
              <a:defRPr sz="2400" b="1"/>
            </a:lvl1pPr>
          </a:lstStyle>
          <a:p>
            <a:r>
              <a:rPr lang="en-US" altLang="zh-CN"/>
              <a:t>1959</a:t>
            </a:r>
            <a:endParaRPr lang="zh-CN" altLang="en-US"/>
          </a:p>
        </p:txBody>
      </p:sp>
      <p:sp>
        <p:nvSpPr>
          <p:cNvPr id="97" name="文本框 96"/>
          <p:cNvSpPr txBox="1"/>
          <p:nvPr/>
        </p:nvSpPr>
        <p:spPr>
          <a:xfrm>
            <a:off x="8106696" y="1911457"/>
            <a:ext cx="943898" cy="461665"/>
          </a:xfrm>
          <a:prstGeom prst="rect">
            <a:avLst/>
          </a:prstGeom>
          <a:noFill/>
        </p:spPr>
        <p:txBody>
          <a:bodyPr wrap="square">
            <a:spAutoFit/>
          </a:bodyPr>
          <a:lstStyle>
            <a:defPPr>
              <a:defRPr lang="zh-CN"/>
            </a:defPPr>
            <a:lvl1pPr>
              <a:defRPr sz="2400" b="1"/>
            </a:lvl1pPr>
          </a:lstStyle>
          <a:p>
            <a:r>
              <a:rPr lang="en-US" altLang="zh-CN"/>
              <a:t>1961</a:t>
            </a:r>
            <a:endParaRPr lang="zh-CN" altLang="en-US"/>
          </a:p>
        </p:txBody>
      </p:sp>
      <p:sp>
        <p:nvSpPr>
          <p:cNvPr id="98" name="Oval 51"/>
          <p:cNvSpPr/>
          <p:nvPr/>
        </p:nvSpPr>
        <p:spPr bwMode="auto">
          <a:xfrm rot="12963751">
            <a:off x="7645390" y="1762494"/>
            <a:ext cx="298465" cy="298467"/>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a:endParaRPr sz="2400">
              <a:solidFill>
                <a:srgbClr val="FF0000"/>
              </a:solidFill>
              <a:latin typeface="Calibri" panose="020F0502020204030204"/>
            </a:endParaRPr>
          </a:p>
        </p:txBody>
      </p:sp>
      <p:sp>
        <p:nvSpPr>
          <p:cNvPr id="99" name="文本框 98"/>
          <p:cNvSpPr txBox="1"/>
          <p:nvPr/>
        </p:nvSpPr>
        <p:spPr>
          <a:xfrm>
            <a:off x="7320903" y="1434673"/>
            <a:ext cx="943898" cy="461665"/>
          </a:xfrm>
          <a:prstGeom prst="rect">
            <a:avLst/>
          </a:prstGeom>
          <a:noFill/>
        </p:spPr>
        <p:txBody>
          <a:bodyPr wrap="square">
            <a:spAutoFit/>
          </a:bodyPr>
          <a:lstStyle>
            <a:defPPr>
              <a:defRPr lang="zh-CN"/>
            </a:defPPr>
            <a:lvl1pPr>
              <a:defRPr sz="2400" b="1"/>
            </a:lvl1pPr>
          </a:lstStyle>
          <a:p>
            <a:r>
              <a:rPr lang="en-US" altLang="zh-CN"/>
              <a:t>1960</a:t>
            </a:r>
            <a:endParaRPr lang="zh-CN" altLang="en-US"/>
          </a:p>
        </p:txBody>
      </p:sp>
      <p:sp>
        <p:nvSpPr>
          <p:cNvPr id="100" name="Oval 51"/>
          <p:cNvSpPr/>
          <p:nvPr/>
        </p:nvSpPr>
        <p:spPr bwMode="auto">
          <a:xfrm rot="12963751">
            <a:off x="9049566" y="1621742"/>
            <a:ext cx="298465" cy="298467"/>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a:endParaRPr sz="2400">
              <a:solidFill>
                <a:srgbClr val="FF0000"/>
              </a:solidFill>
              <a:latin typeface="Calibri" panose="020F0502020204030204"/>
            </a:endParaRPr>
          </a:p>
        </p:txBody>
      </p:sp>
      <p:sp>
        <p:nvSpPr>
          <p:cNvPr id="101" name="文本框 100"/>
          <p:cNvSpPr txBox="1"/>
          <p:nvPr/>
        </p:nvSpPr>
        <p:spPr>
          <a:xfrm>
            <a:off x="8745364" y="1162513"/>
            <a:ext cx="943898" cy="461665"/>
          </a:xfrm>
          <a:prstGeom prst="rect">
            <a:avLst/>
          </a:prstGeom>
          <a:noFill/>
        </p:spPr>
        <p:txBody>
          <a:bodyPr wrap="square">
            <a:spAutoFit/>
          </a:bodyPr>
          <a:lstStyle>
            <a:defPPr>
              <a:defRPr lang="zh-CN"/>
            </a:defPPr>
            <a:lvl1pPr>
              <a:defRPr sz="2400" b="1"/>
            </a:lvl1pPr>
          </a:lstStyle>
          <a:p>
            <a:r>
              <a:rPr lang="en-US" altLang="zh-CN"/>
              <a:t>1964</a:t>
            </a:r>
            <a:endParaRPr lang="zh-CN" altLang="en-US"/>
          </a:p>
        </p:txBody>
      </p:sp>
      <p:sp>
        <p:nvSpPr>
          <p:cNvPr id="102" name="文本框 101"/>
          <p:cNvSpPr txBox="1"/>
          <p:nvPr/>
        </p:nvSpPr>
        <p:spPr>
          <a:xfrm>
            <a:off x="8914875" y="1837465"/>
            <a:ext cx="900787" cy="1200329"/>
          </a:xfrm>
          <a:prstGeom prst="rect">
            <a:avLst/>
          </a:prstGeom>
          <a:noFill/>
        </p:spPr>
        <p:txBody>
          <a:bodyPr wrap="square">
            <a:spAutoFit/>
          </a:bodyPr>
          <a:lstStyle>
            <a:defPPr>
              <a:defRPr lang="zh-CN"/>
            </a:defPPr>
            <a:lvl1pPr>
              <a:defRPr sz="2400" b="1"/>
            </a:lvl1pPr>
          </a:lstStyle>
          <a:p>
            <a:r>
              <a:rPr lang="zh-CN" altLang="en-US"/>
              <a:t>四个现代化</a:t>
            </a:r>
            <a:endParaRPr lang="zh-CN" altLang="en-US"/>
          </a:p>
        </p:txBody>
      </p:sp>
      <p:sp>
        <p:nvSpPr>
          <p:cNvPr id="103" name="文本框 102"/>
          <p:cNvSpPr txBox="1"/>
          <p:nvPr/>
        </p:nvSpPr>
        <p:spPr>
          <a:xfrm>
            <a:off x="9535438" y="1700514"/>
            <a:ext cx="943898" cy="461665"/>
          </a:xfrm>
          <a:prstGeom prst="rect">
            <a:avLst/>
          </a:prstGeom>
          <a:noFill/>
        </p:spPr>
        <p:txBody>
          <a:bodyPr wrap="square">
            <a:spAutoFit/>
          </a:bodyPr>
          <a:lstStyle>
            <a:defPPr>
              <a:defRPr lang="zh-CN"/>
            </a:defPPr>
            <a:lvl1pPr>
              <a:defRPr sz="2400" b="1"/>
            </a:lvl1pPr>
          </a:lstStyle>
          <a:p>
            <a:r>
              <a:rPr lang="en-US" altLang="zh-CN"/>
              <a:t>1966</a:t>
            </a:r>
            <a:endParaRPr lang="zh-CN" altLang="en-US"/>
          </a:p>
        </p:txBody>
      </p:sp>
      <p:sp>
        <p:nvSpPr>
          <p:cNvPr id="104" name="文本框 103"/>
          <p:cNvSpPr txBox="1"/>
          <p:nvPr/>
        </p:nvSpPr>
        <p:spPr>
          <a:xfrm>
            <a:off x="10324250" y="1700514"/>
            <a:ext cx="943898" cy="461665"/>
          </a:xfrm>
          <a:prstGeom prst="rect">
            <a:avLst/>
          </a:prstGeom>
          <a:noFill/>
        </p:spPr>
        <p:txBody>
          <a:bodyPr wrap="square">
            <a:spAutoFit/>
          </a:bodyPr>
          <a:lstStyle>
            <a:defPPr>
              <a:defRPr lang="zh-CN"/>
            </a:defPPr>
            <a:lvl1pPr>
              <a:defRPr sz="2400" b="1"/>
            </a:lvl1pPr>
          </a:lstStyle>
          <a:p>
            <a:r>
              <a:rPr lang="en-US" altLang="zh-CN"/>
              <a:t>1976</a:t>
            </a:r>
            <a:endParaRPr lang="zh-CN" altLang="en-US"/>
          </a:p>
        </p:txBody>
      </p:sp>
      <p:sp>
        <p:nvSpPr>
          <p:cNvPr id="105" name="Oval 51"/>
          <p:cNvSpPr/>
          <p:nvPr/>
        </p:nvSpPr>
        <p:spPr bwMode="auto">
          <a:xfrm rot="12963751">
            <a:off x="8729285" y="3639139"/>
            <a:ext cx="298465" cy="298467"/>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a:endParaRPr sz="2400">
              <a:solidFill>
                <a:srgbClr val="FF0000"/>
              </a:solidFill>
              <a:latin typeface="Calibri" panose="020F0502020204030204"/>
            </a:endParaRPr>
          </a:p>
        </p:txBody>
      </p:sp>
      <p:sp>
        <p:nvSpPr>
          <p:cNvPr id="106" name="文本框 105"/>
          <p:cNvSpPr txBox="1"/>
          <p:nvPr/>
        </p:nvSpPr>
        <p:spPr>
          <a:xfrm>
            <a:off x="8917987" y="3307000"/>
            <a:ext cx="2897333" cy="461665"/>
          </a:xfrm>
          <a:prstGeom prst="rect">
            <a:avLst/>
          </a:prstGeom>
          <a:noFill/>
        </p:spPr>
        <p:txBody>
          <a:bodyPr wrap="square">
            <a:spAutoFit/>
          </a:bodyPr>
          <a:lstStyle>
            <a:defPPr>
              <a:defRPr lang="zh-CN"/>
            </a:defPPr>
            <a:lvl1pPr>
              <a:defRPr sz="2400" b="1"/>
            </a:lvl1pPr>
          </a:lstStyle>
          <a:p>
            <a:r>
              <a:rPr lang="zh-CN" altLang="en-US"/>
              <a:t>和平共处五项原则</a:t>
            </a:r>
            <a:endParaRPr lang="zh-CN" altLang="en-US"/>
          </a:p>
        </p:txBody>
      </p:sp>
      <p:sp>
        <p:nvSpPr>
          <p:cNvPr id="108" name="Oval 51"/>
          <p:cNvSpPr/>
          <p:nvPr/>
        </p:nvSpPr>
        <p:spPr bwMode="auto">
          <a:xfrm rot="12963751">
            <a:off x="4914882" y="3023693"/>
            <a:ext cx="298465" cy="298467"/>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a:endParaRPr sz="2400">
              <a:solidFill>
                <a:srgbClr val="FF0000"/>
              </a:solidFill>
              <a:latin typeface="Calibri" panose="020F0502020204030204"/>
            </a:endParaRPr>
          </a:p>
        </p:txBody>
      </p:sp>
      <p:sp>
        <p:nvSpPr>
          <p:cNvPr id="109" name="文本框 108"/>
          <p:cNvSpPr txBox="1"/>
          <p:nvPr/>
        </p:nvSpPr>
        <p:spPr>
          <a:xfrm>
            <a:off x="3994399" y="3181540"/>
            <a:ext cx="1620998" cy="461665"/>
          </a:xfrm>
          <a:prstGeom prst="rect">
            <a:avLst/>
          </a:prstGeom>
          <a:noFill/>
        </p:spPr>
        <p:txBody>
          <a:bodyPr wrap="square">
            <a:spAutoFit/>
          </a:bodyPr>
          <a:lstStyle>
            <a:defPPr>
              <a:defRPr lang="zh-CN"/>
            </a:defPPr>
            <a:lvl1pPr>
              <a:defRPr sz="2400" b="1"/>
            </a:lvl1pPr>
          </a:lstStyle>
          <a:p>
            <a:r>
              <a:rPr lang="zh-CN" altLang="en-US"/>
              <a:t>亚非会议</a:t>
            </a:r>
            <a:endParaRPr lang="zh-CN" altLang="en-US"/>
          </a:p>
        </p:txBody>
      </p:sp>
      <p:sp>
        <p:nvSpPr>
          <p:cNvPr id="110" name="文本框 109"/>
          <p:cNvSpPr txBox="1"/>
          <p:nvPr/>
        </p:nvSpPr>
        <p:spPr>
          <a:xfrm>
            <a:off x="5101141" y="2795889"/>
            <a:ext cx="927403" cy="461665"/>
          </a:xfrm>
          <a:prstGeom prst="rect">
            <a:avLst/>
          </a:prstGeom>
          <a:noFill/>
        </p:spPr>
        <p:txBody>
          <a:bodyPr wrap="square">
            <a:spAutoFit/>
          </a:bodyPr>
          <a:lstStyle>
            <a:defPPr>
              <a:defRPr lang="zh-CN"/>
            </a:defPPr>
            <a:lvl1pPr>
              <a:defRPr sz="2400" b="1"/>
            </a:lvl1pPr>
          </a:lstStyle>
          <a:p>
            <a:r>
              <a:rPr lang="en-US" altLang="zh-CN"/>
              <a:t>1955</a:t>
            </a:r>
            <a:endParaRPr lang="zh-CN" altLang="en-US"/>
          </a:p>
        </p:txBody>
      </p:sp>
      <p:sp>
        <p:nvSpPr>
          <p:cNvPr id="111" name="Oval 51"/>
          <p:cNvSpPr/>
          <p:nvPr/>
        </p:nvSpPr>
        <p:spPr bwMode="auto">
          <a:xfrm rot="12963751">
            <a:off x="7642531" y="3408928"/>
            <a:ext cx="298465" cy="298467"/>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600"/>
            <a:endParaRPr sz="2400">
              <a:solidFill>
                <a:srgbClr val="FF0000"/>
              </a:solidFill>
              <a:latin typeface="Calibri" panose="020F0502020204030204"/>
            </a:endParaRPr>
          </a:p>
        </p:txBody>
      </p:sp>
      <p:sp>
        <p:nvSpPr>
          <p:cNvPr id="113" name="文本框 112"/>
          <p:cNvSpPr txBox="1"/>
          <p:nvPr/>
        </p:nvSpPr>
        <p:spPr>
          <a:xfrm>
            <a:off x="7845410" y="3118843"/>
            <a:ext cx="927403" cy="461665"/>
          </a:xfrm>
          <a:prstGeom prst="rect">
            <a:avLst/>
          </a:prstGeom>
          <a:noFill/>
        </p:spPr>
        <p:txBody>
          <a:bodyPr wrap="square">
            <a:spAutoFit/>
          </a:bodyPr>
          <a:lstStyle>
            <a:defPPr>
              <a:defRPr lang="zh-CN"/>
            </a:defPPr>
            <a:lvl1pPr>
              <a:defRPr sz="2400" b="1"/>
            </a:lvl1pPr>
          </a:lstStyle>
          <a:p>
            <a:r>
              <a:rPr lang="en-US" altLang="zh-CN"/>
              <a:t>1954</a:t>
            </a:r>
            <a:endParaRPr lang="zh-CN" altLang="en-US"/>
          </a:p>
        </p:txBody>
      </p:sp>
      <p:sp>
        <p:nvSpPr>
          <p:cNvPr id="114" name="文本框 113"/>
          <p:cNvSpPr txBox="1"/>
          <p:nvPr/>
        </p:nvSpPr>
        <p:spPr>
          <a:xfrm>
            <a:off x="6843573" y="3747644"/>
            <a:ext cx="1841796" cy="461665"/>
          </a:xfrm>
          <a:prstGeom prst="rect">
            <a:avLst/>
          </a:prstGeom>
          <a:noFill/>
        </p:spPr>
        <p:txBody>
          <a:bodyPr wrap="square">
            <a:spAutoFit/>
          </a:bodyPr>
          <a:lstStyle>
            <a:defPPr>
              <a:defRPr lang="zh-CN"/>
            </a:defPPr>
            <a:lvl1pPr>
              <a:defRPr sz="2400" b="1"/>
            </a:lvl1pPr>
          </a:lstStyle>
          <a:p>
            <a:r>
              <a:rPr lang="zh-CN" altLang="en-US"/>
              <a:t>日内瓦会议</a:t>
            </a:r>
            <a:endParaRPr lang="zh-CN" altLang="en-US"/>
          </a:p>
        </p:txBody>
      </p:sp>
      <p:sp>
        <p:nvSpPr>
          <p:cNvPr id="115" name="左大括号 114"/>
          <p:cNvSpPr/>
          <p:nvPr/>
        </p:nvSpPr>
        <p:spPr>
          <a:xfrm rot="16864148">
            <a:off x="5967699" y="919167"/>
            <a:ext cx="985464" cy="5980581"/>
          </a:xfrm>
          <a:prstGeom prst="leftBrace">
            <a:avLst>
              <a:gd name="adj1" fmla="val 8333"/>
              <a:gd name="adj2" fmla="val 39608"/>
            </a:avLst>
          </a:prstGeom>
          <a:ln w="28575">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6" name="文本框 115"/>
          <p:cNvSpPr txBox="1"/>
          <p:nvPr/>
        </p:nvSpPr>
        <p:spPr>
          <a:xfrm rot="575701">
            <a:off x="4705542" y="4038009"/>
            <a:ext cx="1620998" cy="461665"/>
          </a:xfrm>
          <a:prstGeom prst="rect">
            <a:avLst/>
          </a:prstGeom>
          <a:noFill/>
        </p:spPr>
        <p:txBody>
          <a:bodyPr wrap="square">
            <a:spAutoFit/>
          </a:bodyPr>
          <a:lstStyle>
            <a:defPPr>
              <a:defRPr lang="zh-CN"/>
            </a:defPPr>
            <a:lvl1pPr>
              <a:defRPr sz="2400" b="1"/>
            </a:lvl1pPr>
          </a:lstStyle>
          <a:p>
            <a:r>
              <a:rPr lang="zh-CN" altLang="en-US"/>
              <a:t>“一化三改”</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arn(inVertical)">
                                      <p:cBhvr>
                                        <p:cTn id="45" dur="500"/>
                                        <p:tgtEl>
                                          <p:spTgt spid="17"/>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arn(inVertical)">
                                      <p:cBhvr>
                                        <p:cTn id="48" dur="500"/>
                                        <p:tgtEl>
                                          <p:spTgt spid="18"/>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arn(inVertical)">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barn(inVertical)">
                                      <p:cBhvr>
                                        <p:cTn id="56" dur="500"/>
                                        <p:tgtEl>
                                          <p:spTgt spid="20"/>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barn(inVertical)">
                                      <p:cBhvr>
                                        <p:cTn id="59" dur="500"/>
                                        <p:tgtEl>
                                          <p:spTgt spid="21"/>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arn(inVertical)">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06"/>
                                        </p:tgtEl>
                                        <p:attrNameLst>
                                          <p:attrName>style.visibility</p:attrName>
                                        </p:attrNameLst>
                                      </p:cBhvr>
                                      <p:to>
                                        <p:strVal val="visible"/>
                                      </p:to>
                                    </p:set>
                                    <p:animEffect transition="in" filter="barn(inVertical)">
                                      <p:cBhvr>
                                        <p:cTn id="67" dur="500"/>
                                        <p:tgtEl>
                                          <p:spTgt spid="106"/>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105"/>
                                        </p:tgtEl>
                                        <p:attrNameLst>
                                          <p:attrName>style.visibility</p:attrName>
                                        </p:attrNameLst>
                                      </p:cBhvr>
                                      <p:to>
                                        <p:strVal val="visible"/>
                                      </p:to>
                                    </p:set>
                                    <p:animEffect transition="in" filter="barn(inVertical)">
                                      <p:cBhvr>
                                        <p:cTn id="70" dur="500"/>
                                        <p:tgtEl>
                                          <p:spTgt spid="105"/>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barn(inVertical)">
                                      <p:cBhvr>
                                        <p:cTn id="75" dur="500"/>
                                        <p:tgtEl>
                                          <p:spTgt spid="111"/>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113"/>
                                        </p:tgtEl>
                                        <p:attrNameLst>
                                          <p:attrName>style.visibility</p:attrName>
                                        </p:attrNameLst>
                                      </p:cBhvr>
                                      <p:to>
                                        <p:strVal val="visible"/>
                                      </p:to>
                                    </p:set>
                                    <p:animEffect transition="in" filter="barn(inVertical)">
                                      <p:cBhvr>
                                        <p:cTn id="78" dur="500"/>
                                        <p:tgtEl>
                                          <p:spTgt spid="113"/>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114"/>
                                        </p:tgtEl>
                                        <p:attrNameLst>
                                          <p:attrName>style.visibility</p:attrName>
                                        </p:attrNameLst>
                                      </p:cBhvr>
                                      <p:to>
                                        <p:strVal val="visible"/>
                                      </p:to>
                                    </p:set>
                                    <p:animEffect transition="in" filter="barn(inVertical)">
                                      <p:cBhvr>
                                        <p:cTn id="81" dur="500"/>
                                        <p:tgtEl>
                                          <p:spTgt spid="114"/>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barn(inVertical)">
                                      <p:cBhvr>
                                        <p:cTn id="86" dur="500"/>
                                        <p:tgtEl>
                                          <p:spTgt spid="30"/>
                                        </p:tgtEl>
                                      </p:cBhvr>
                                    </p:animEffect>
                                  </p:childTnLst>
                                </p:cTn>
                              </p:par>
                              <p:par>
                                <p:cTn id="87" presetID="16" presetClass="entr" presetSubtype="21" fill="hold" grpId="0" nodeType="with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barn(inVertical)">
                                      <p:cBhvr>
                                        <p:cTn id="89" dur="500"/>
                                        <p:tgtEl>
                                          <p:spTgt spid="29"/>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barn(inVertical)">
                                      <p:cBhvr>
                                        <p:cTn id="94" dur="500"/>
                                        <p:tgtEl>
                                          <p:spTgt spid="108"/>
                                        </p:tgtEl>
                                      </p:cBhvr>
                                    </p:animEffect>
                                  </p:childTnLst>
                                </p:cTn>
                              </p:par>
                              <p:par>
                                <p:cTn id="95" presetID="16" presetClass="entr" presetSubtype="21" fill="hold" grpId="0" nodeType="withEffect">
                                  <p:stCondLst>
                                    <p:cond delay="0"/>
                                  </p:stCondLst>
                                  <p:childTnLst>
                                    <p:set>
                                      <p:cBhvr>
                                        <p:cTn id="96" dur="1" fill="hold">
                                          <p:stCondLst>
                                            <p:cond delay="0"/>
                                          </p:stCondLst>
                                        </p:cTn>
                                        <p:tgtEl>
                                          <p:spTgt spid="109"/>
                                        </p:tgtEl>
                                        <p:attrNameLst>
                                          <p:attrName>style.visibility</p:attrName>
                                        </p:attrNameLst>
                                      </p:cBhvr>
                                      <p:to>
                                        <p:strVal val="visible"/>
                                      </p:to>
                                    </p:set>
                                    <p:animEffect transition="in" filter="barn(inVertical)">
                                      <p:cBhvr>
                                        <p:cTn id="97" dur="500"/>
                                        <p:tgtEl>
                                          <p:spTgt spid="109"/>
                                        </p:tgtEl>
                                      </p:cBhvr>
                                    </p:animEffect>
                                  </p:childTnLst>
                                </p:cTn>
                              </p:par>
                              <p:par>
                                <p:cTn id="98" presetID="16" presetClass="entr" presetSubtype="21" fill="hold" grpId="0" nodeType="withEffect">
                                  <p:stCondLst>
                                    <p:cond delay="0"/>
                                  </p:stCondLst>
                                  <p:childTnLst>
                                    <p:set>
                                      <p:cBhvr>
                                        <p:cTn id="99" dur="1" fill="hold">
                                          <p:stCondLst>
                                            <p:cond delay="0"/>
                                          </p:stCondLst>
                                        </p:cTn>
                                        <p:tgtEl>
                                          <p:spTgt spid="110"/>
                                        </p:tgtEl>
                                        <p:attrNameLst>
                                          <p:attrName>style.visibility</p:attrName>
                                        </p:attrNameLst>
                                      </p:cBhvr>
                                      <p:to>
                                        <p:strVal val="visible"/>
                                      </p:to>
                                    </p:set>
                                    <p:animEffect transition="in" filter="barn(inVertical)">
                                      <p:cBhvr>
                                        <p:cTn id="100" dur="500"/>
                                        <p:tgtEl>
                                          <p:spTgt spid="110"/>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1" fill="hold" grpId="0" nodeType="clickEffect">
                                  <p:stCondLst>
                                    <p:cond delay="0"/>
                                  </p:stCondLst>
                                  <p:childTnLst>
                                    <p:set>
                                      <p:cBhvr>
                                        <p:cTn id="104" dur="1" fill="hold">
                                          <p:stCondLst>
                                            <p:cond delay="0"/>
                                          </p:stCondLst>
                                        </p:cTn>
                                        <p:tgtEl>
                                          <p:spTgt spid="115"/>
                                        </p:tgtEl>
                                        <p:attrNameLst>
                                          <p:attrName>style.visibility</p:attrName>
                                        </p:attrNameLst>
                                      </p:cBhvr>
                                      <p:to>
                                        <p:strVal val="visible"/>
                                      </p:to>
                                    </p:set>
                                    <p:animEffect transition="in" filter="wipe(up)">
                                      <p:cBhvr>
                                        <p:cTn id="105" dur="500"/>
                                        <p:tgtEl>
                                          <p:spTgt spid="115"/>
                                        </p:tgtEl>
                                      </p:cBhvr>
                                    </p:animEffect>
                                  </p:childTnLst>
                                </p:cTn>
                              </p:par>
                              <p:par>
                                <p:cTn id="106" presetID="22" presetClass="entr" presetSubtype="1" fill="hold" grpId="0" nodeType="withEffect">
                                  <p:stCondLst>
                                    <p:cond delay="0"/>
                                  </p:stCondLst>
                                  <p:childTnLst>
                                    <p:set>
                                      <p:cBhvr>
                                        <p:cTn id="107" dur="1" fill="hold">
                                          <p:stCondLst>
                                            <p:cond delay="0"/>
                                          </p:stCondLst>
                                        </p:cTn>
                                        <p:tgtEl>
                                          <p:spTgt spid="116"/>
                                        </p:tgtEl>
                                        <p:attrNameLst>
                                          <p:attrName>style.visibility</p:attrName>
                                        </p:attrNameLst>
                                      </p:cBhvr>
                                      <p:to>
                                        <p:strVal val="visible"/>
                                      </p:to>
                                    </p:set>
                                    <p:animEffect transition="in" filter="wipe(up)">
                                      <p:cBhvr>
                                        <p:cTn id="108" dur="500"/>
                                        <p:tgtEl>
                                          <p:spTgt spid="116"/>
                                        </p:tgtEl>
                                      </p:cBhvr>
                                    </p:animEffect>
                                  </p:childTnLst>
                                </p:cTn>
                              </p:par>
                            </p:childTnLst>
                          </p:cTn>
                        </p:par>
                      </p:childTnLst>
                    </p:cTn>
                  </p:par>
                  <p:par>
                    <p:cTn id="109" fill="hold">
                      <p:stCondLst>
                        <p:cond delay="indefinite"/>
                      </p:stCondLst>
                      <p:childTnLst>
                        <p:par>
                          <p:cTn id="110" fill="hold">
                            <p:stCondLst>
                              <p:cond delay="0"/>
                            </p:stCondLst>
                            <p:childTnLst>
                              <p:par>
                                <p:cTn id="111" presetID="16" presetClass="entr" presetSubtype="21" fill="hold" grpId="0" nodeType="clickEffect">
                                  <p:stCondLst>
                                    <p:cond delay="0"/>
                                  </p:stCondLst>
                                  <p:childTnLst>
                                    <p:set>
                                      <p:cBhvr>
                                        <p:cTn id="112" dur="1" fill="hold">
                                          <p:stCondLst>
                                            <p:cond delay="0"/>
                                          </p:stCondLst>
                                        </p:cTn>
                                        <p:tgtEl>
                                          <p:spTgt spid="23"/>
                                        </p:tgtEl>
                                        <p:attrNameLst>
                                          <p:attrName>style.visibility</p:attrName>
                                        </p:attrNameLst>
                                      </p:cBhvr>
                                      <p:to>
                                        <p:strVal val="visible"/>
                                      </p:to>
                                    </p:set>
                                    <p:animEffect transition="in" filter="barn(inVertical)">
                                      <p:cBhvr>
                                        <p:cTn id="113" dur="500"/>
                                        <p:tgtEl>
                                          <p:spTgt spid="23"/>
                                        </p:tgtEl>
                                      </p:cBhvr>
                                    </p:animEffect>
                                  </p:childTnLst>
                                </p:cTn>
                              </p:par>
                              <p:par>
                                <p:cTn id="114" presetID="16" presetClass="entr" presetSubtype="21" fill="hold" grpId="0" nodeType="withEffect">
                                  <p:stCondLst>
                                    <p:cond delay="0"/>
                                  </p:stCondLst>
                                  <p:childTnLst>
                                    <p:set>
                                      <p:cBhvr>
                                        <p:cTn id="115" dur="1" fill="hold">
                                          <p:stCondLst>
                                            <p:cond delay="0"/>
                                          </p:stCondLst>
                                        </p:cTn>
                                        <p:tgtEl>
                                          <p:spTgt spid="24"/>
                                        </p:tgtEl>
                                        <p:attrNameLst>
                                          <p:attrName>style.visibility</p:attrName>
                                        </p:attrNameLst>
                                      </p:cBhvr>
                                      <p:to>
                                        <p:strVal val="visible"/>
                                      </p:to>
                                    </p:set>
                                    <p:animEffect transition="in" filter="barn(inVertical)">
                                      <p:cBhvr>
                                        <p:cTn id="116" dur="500"/>
                                        <p:tgtEl>
                                          <p:spTgt spid="24"/>
                                        </p:tgtEl>
                                      </p:cBhvr>
                                    </p:animEffect>
                                  </p:childTnLst>
                                </p:cTn>
                              </p:par>
                              <p:par>
                                <p:cTn id="117" presetID="16" presetClass="entr" presetSubtype="21" fill="hold" grpId="0" nodeType="with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barn(inVertical)">
                                      <p:cBhvr>
                                        <p:cTn id="119" dur="500"/>
                                        <p:tgtEl>
                                          <p:spTgt spid="25"/>
                                        </p:tgtEl>
                                      </p:cBhvr>
                                    </p:animEffect>
                                  </p:childTnLst>
                                </p:cTn>
                              </p:par>
                            </p:childTnLst>
                          </p:cTn>
                        </p:par>
                      </p:childTnLst>
                    </p:cTn>
                  </p:par>
                  <p:par>
                    <p:cTn id="120" fill="hold">
                      <p:stCondLst>
                        <p:cond delay="indefinite"/>
                      </p:stCondLst>
                      <p:childTnLst>
                        <p:par>
                          <p:cTn id="121" fill="hold">
                            <p:stCondLst>
                              <p:cond delay="0"/>
                            </p:stCondLst>
                            <p:childTnLst>
                              <p:par>
                                <p:cTn id="122" presetID="16" presetClass="entr" presetSubtype="21" fill="hold" grpId="0" nodeType="click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barn(inVertical)">
                                      <p:cBhvr>
                                        <p:cTn id="124" dur="500"/>
                                        <p:tgtEl>
                                          <p:spTgt spid="65"/>
                                        </p:tgtEl>
                                      </p:cBhvr>
                                    </p:animEffect>
                                  </p:childTnLst>
                                </p:cTn>
                              </p:par>
                              <p:par>
                                <p:cTn id="125" presetID="16" presetClass="entr" presetSubtype="21" fill="hold" grpId="0" nodeType="with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barn(inVertical)">
                                      <p:cBhvr>
                                        <p:cTn id="127" dur="500"/>
                                        <p:tgtEl>
                                          <p:spTgt spid="66"/>
                                        </p:tgtEl>
                                      </p:cBhvr>
                                    </p:animEffect>
                                  </p:childTnLst>
                                </p:cTn>
                              </p:par>
                            </p:childTnLst>
                          </p:cTn>
                        </p:par>
                      </p:childTnLst>
                    </p:cTn>
                  </p:par>
                  <p:par>
                    <p:cTn id="128" fill="hold">
                      <p:stCondLst>
                        <p:cond delay="indefinite"/>
                      </p:stCondLst>
                      <p:childTnLst>
                        <p:par>
                          <p:cTn id="129" fill="hold">
                            <p:stCondLst>
                              <p:cond delay="0"/>
                            </p:stCondLst>
                            <p:childTnLst>
                              <p:par>
                                <p:cTn id="130" presetID="16" presetClass="entr" presetSubtype="21" fill="hold" grpId="0" nodeType="click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barn(inVertical)">
                                      <p:cBhvr>
                                        <p:cTn id="132" dur="500"/>
                                        <p:tgtEl>
                                          <p:spTgt spid="67"/>
                                        </p:tgtEl>
                                      </p:cBhvr>
                                    </p:animEffect>
                                  </p:childTnLst>
                                </p:cTn>
                              </p:par>
                              <p:par>
                                <p:cTn id="133" presetID="16" presetClass="entr" presetSubtype="21" fill="hold" grpId="0" nodeType="withEffect">
                                  <p:stCondLst>
                                    <p:cond delay="0"/>
                                  </p:stCondLst>
                                  <p:childTnLst>
                                    <p:set>
                                      <p:cBhvr>
                                        <p:cTn id="134" dur="1" fill="hold">
                                          <p:stCondLst>
                                            <p:cond delay="0"/>
                                          </p:stCondLst>
                                        </p:cTn>
                                        <p:tgtEl>
                                          <p:spTgt spid="68"/>
                                        </p:tgtEl>
                                        <p:attrNameLst>
                                          <p:attrName>style.visibility</p:attrName>
                                        </p:attrNameLst>
                                      </p:cBhvr>
                                      <p:to>
                                        <p:strVal val="visible"/>
                                      </p:to>
                                    </p:set>
                                    <p:animEffect transition="in" filter="barn(inVertical)">
                                      <p:cBhvr>
                                        <p:cTn id="135" dur="500"/>
                                        <p:tgtEl>
                                          <p:spTgt spid="68"/>
                                        </p:tgtEl>
                                      </p:cBhvr>
                                    </p:animEffect>
                                  </p:childTnLst>
                                </p:cTn>
                              </p:par>
                              <p:par>
                                <p:cTn id="136" presetID="16" presetClass="entr" presetSubtype="21" fill="hold" grpId="0" nodeType="withEffect">
                                  <p:stCondLst>
                                    <p:cond delay="0"/>
                                  </p:stCondLst>
                                  <p:childTnLst>
                                    <p:set>
                                      <p:cBhvr>
                                        <p:cTn id="137" dur="1" fill="hold">
                                          <p:stCondLst>
                                            <p:cond delay="0"/>
                                          </p:stCondLst>
                                        </p:cTn>
                                        <p:tgtEl>
                                          <p:spTgt spid="69"/>
                                        </p:tgtEl>
                                        <p:attrNameLst>
                                          <p:attrName>style.visibility</p:attrName>
                                        </p:attrNameLst>
                                      </p:cBhvr>
                                      <p:to>
                                        <p:strVal val="visible"/>
                                      </p:to>
                                    </p:set>
                                    <p:animEffect transition="in" filter="barn(inVertical)">
                                      <p:cBhvr>
                                        <p:cTn id="138" dur="500"/>
                                        <p:tgtEl>
                                          <p:spTgt spid="69"/>
                                        </p:tgtEl>
                                      </p:cBhvr>
                                    </p:animEffect>
                                  </p:childTnLst>
                                </p:cTn>
                              </p:par>
                            </p:childTnLst>
                          </p:cTn>
                        </p:par>
                      </p:childTnLst>
                    </p:cTn>
                  </p:par>
                  <p:par>
                    <p:cTn id="139" fill="hold">
                      <p:stCondLst>
                        <p:cond delay="indefinite"/>
                      </p:stCondLst>
                      <p:childTnLst>
                        <p:par>
                          <p:cTn id="140" fill="hold">
                            <p:stCondLst>
                              <p:cond delay="0"/>
                            </p:stCondLst>
                            <p:childTnLst>
                              <p:par>
                                <p:cTn id="141" presetID="16" presetClass="entr" presetSubtype="21" fill="hold" grpId="0" nodeType="clickEffect">
                                  <p:stCondLst>
                                    <p:cond delay="0"/>
                                  </p:stCondLst>
                                  <p:childTnLst>
                                    <p:set>
                                      <p:cBhvr>
                                        <p:cTn id="142" dur="1" fill="hold">
                                          <p:stCondLst>
                                            <p:cond delay="0"/>
                                          </p:stCondLst>
                                        </p:cTn>
                                        <p:tgtEl>
                                          <p:spTgt spid="71"/>
                                        </p:tgtEl>
                                        <p:attrNameLst>
                                          <p:attrName>style.visibility</p:attrName>
                                        </p:attrNameLst>
                                      </p:cBhvr>
                                      <p:to>
                                        <p:strVal val="visible"/>
                                      </p:to>
                                    </p:set>
                                    <p:animEffect transition="in" filter="barn(inVertical)">
                                      <p:cBhvr>
                                        <p:cTn id="143" dur="500"/>
                                        <p:tgtEl>
                                          <p:spTgt spid="71"/>
                                        </p:tgtEl>
                                      </p:cBhvr>
                                    </p:animEffect>
                                  </p:childTnLst>
                                </p:cTn>
                              </p:par>
                              <p:par>
                                <p:cTn id="144" presetID="16" presetClass="entr" presetSubtype="21" fill="hold" grpId="0" nodeType="withEffect">
                                  <p:stCondLst>
                                    <p:cond delay="0"/>
                                  </p:stCondLst>
                                  <p:childTnLst>
                                    <p:set>
                                      <p:cBhvr>
                                        <p:cTn id="145" dur="1" fill="hold">
                                          <p:stCondLst>
                                            <p:cond delay="0"/>
                                          </p:stCondLst>
                                        </p:cTn>
                                        <p:tgtEl>
                                          <p:spTgt spid="74"/>
                                        </p:tgtEl>
                                        <p:attrNameLst>
                                          <p:attrName>style.visibility</p:attrName>
                                        </p:attrNameLst>
                                      </p:cBhvr>
                                      <p:to>
                                        <p:strVal val="visible"/>
                                      </p:to>
                                    </p:set>
                                    <p:animEffect transition="in" filter="barn(inVertical)">
                                      <p:cBhvr>
                                        <p:cTn id="146" dur="500"/>
                                        <p:tgtEl>
                                          <p:spTgt spid="74"/>
                                        </p:tgtEl>
                                      </p:cBhvr>
                                    </p:animEffect>
                                  </p:childTnLst>
                                </p:cTn>
                              </p:par>
                            </p:childTnLst>
                          </p:cTn>
                        </p:par>
                      </p:childTnLst>
                    </p:cTn>
                  </p:par>
                  <p:par>
                    <p:cTn id="147" fill="hold">
                      <p:stCondLst>
                        <p:cond delay="indefinite"/>
                      </p:stCondLst>
                      <p:childTnLst>
                        <p:par>
                          <p:cTn id="148" fill="hold">
                            <p:stCondLst>
                              <p:cond delay="0"/>
                            </p:stCondLst>
                            <p:childTnLst>
                              <p:par>
                                <p:cTn id="149" presetID="16" presetClass="entr" presetSubtype="21" fill="hold" grpId="0" nodeType="clickEffect">
                                  <p:stCondLst>
                                    <p:cond delay="0"/>
                                  </p:stCondLst>
                                  <p:childTnLst>
                                    <p:set>
                                      <p:cBhvr>
                                        <p:cTn id="150" dur="1" fill="hold">
                                          <p:stCondLst>
                                            <p:cond delay="0"/>
                                          </p:stCondLst>
                                        </p:cTn>
                                        <p:tgtEl>
                                          <p:spTgt spid="77"/>
                                        </p:tgtEl>
                                        <p:attrNameLst>
                                          <p:attrName>style.visibility</p:attrName>
                                        </p:attrNameLst>
                                      </p:cBhvr>
                                      <p:to>
                                        <p:strVal val="visible"/>
                                      </p:to>
                                    </p:set>
                                    <p:animEffect transition="in" filter="barn(inVertical)">
                                      <p:cBhvr>
                                        <p:cTn id="151" dur="500"/>
                                        <p:tgtEl>
                                          <p:spTgt spid="77"/>
                                        </p:tgtEl>
                                      </p:cBhvr>
                                    </p:animEffect>
                                  </p:childTnLst>
                                </p:cTn>
                              </p:par>
                              <p:par>
                                <p:cTn id="152" presetID="16" presetClass="entr" presetSubtype="21" fill="hold" grpId="0" nodeType="withEffect">
                                  <p:stCondLst>
                                    <p:cond delay="0"/>
                                  </p:stCondLst>
                                  <p:childTnLst>
                                    <p:set>
                                      <p:cBhvr>
                                        <p:cTn id="153" dur="1" fill="hold">
                                          <p:stCondLst>
                                            <p:cond delay="0"/>
                                          </p:stCondLst>
                                        </p:cTn>
                                        <p:tgtEl>
                                          <p:spTgt spid="78"/>
                                        </p:tgtEl>
                                        <p:attrNameLst>
                                          <p:attrName>style.visibility</p:attrName>
                                        </p:attrNameLst>
                                      </p:cBhvr>
                                      <p:to>
                                        <p:strVal val="visible"/>
                                      </p:to>
                                    </p:set>
                                    <p:animEffect transition="in" filter="barn(inVertical)">
                                      <p:cBhvr>
                                        <p:cTn id="154" dur="500"/>
                                        <p:tgtEl>
                                          <p:spTgt spid="78"/>
                                        </p:tgtEl>
                                      </p:cBhvr>
                                    </p:animEffect>
                                  </p:childTnLst>
                                </p:cTn>
                              </p:par>
                            </p:childTnLst>
                          </p:cTn>
                        </p:par>
                      </p:childTnLst>
                    </p:cTn>
                  </p:par>
                  <p:par>
                    <p:cTn id="155" fill="hold">
                      <p:stCondLst>
                        <p:cond delay="indefinite"/>
                      </p:stCondLst>
                      <p:childTnLst>
                        <p:par>
                          <p:cTn id="156" fill="hold">
                            <p:stCondLst>
                              <p:cond delay="0"/>
                            </p:stCondLst>
                            <p:childTnLst>
                              <p:par>
                                <p:cTn id="157" presetID="16" presetClass="entr" presetSubtype="21" fill="hold" grpId="0" nodeType="clickEffect">
                                  <p:stCondLst>
                                    <p:cond delay="0"/>
                                  </p:stCondLst>
                                  <p:childTnLst>
                                    <p:set>
                                      <p:cBhvr>
                                        <p:cTn id="158" dur="1" fill="hold">
                                          <p:stCondLst>
                                            <p:cond delay="0"/>
                                          </p:stCondLst>
                                        </p:cTn>
                                        <p:tgtEl>
                                          <p:spTgt spid="80"/>
                                        </p:tgtEl>
                                        <p:attrNameLst>
                                          <p:attrName>style.visibility</p:attrName>
                                        </p:attrNameLst>
                                      </p:cBhvr>
                                      <p:to>
                                        <p:strVal val="visible"/>
                                      </p:to>
                                    </p:set>
                                    <p:animEffect transition="in" filter="barn(inVertical)">
                                      <p:cBhvr>
                                        <p:cTn id="159" dur="500"/>
                                        <p:tgtEl>
                                          <p:spTgt spid="80"/>
                                        </p:tgtEl>
                                      </p:cBhvr>
                                    </p:animEffect>
                                  </p:childTnLst>
                                </p:cTn>
                              </p:par>
                              <p:par>
                                <p:cTn id="160" presetID="16" presetClass="entr" presetSubtype="21" fill="hold" grpId="0" nodeType="withEffect">
                                  <p:stCondLst>
                                    <p:cond delay="0"/>
                                  </p:stCondLst>
                                  <p:childTnLst>
                                    <p:set>
                                      <p:cBhvr>
                                        <p:cTn id="161" dur="1" fill="hold">
                                          <p:stCondLst>
                                            <p:cond delay="0"/>
                                          </p:stCondLst>
                                        </p:cTn>
                                        <p:tgtEl>
                                          <p:spTgt spid="96"/>
                                        </p:tgtEl>
                                        <p:attrNameLst>
                                          <p:attrName>style.visibility</p:attrName>
                                        </p:attrNameLst>
                                      </p:cBhvr>
                                      <p:to>
                                        <p:strVal val="visible"/>
                                      </p:to>
                                    </p:set>
                                    <p:animEffect transition="in" filter="barn(inVertical)">
                                      <p:cBhvr>
                                        <p:cTn id="162" dur="500"/>
                                        <p:tgtEl>
                                          <p:spTgt spid="96"/>
                                        </p:tgtEl>
                                      </p:cBhvr>
                                    </p:animEffect>
                                  </p:childTnLst>
                                </p:cTn>
                              </p:par>
                              <p:par>
                                <p:cTn id="163" presetID="16" presetClass="entr" presetSubtype="21" fill="hold" grpId="0" nodeType="withEffect">
                                  <p:stCondLst>
                                    <p:cond delay="0"/>
                                  </p:stCondLst>
                                  <p:childTnLst>
                                    <p:set>
                                      <p:cBhvr>
                                        <p:cTn id="164" dur="1" fill="hold">
                                          <p:stCondLst>
                                            <p:cond delay="0"/>
                                          </p:stCondLst>
                                        </p:cTn>
                                        <p:tgtEl>
                                          <p:spTgt spid="83"/>
                                        </p:tgtEl>
                                        <p:attrNameLst>
                                          <p:attrName>style.visibility</p:attrName>
                                        </p:attrNameLst>
                                      </p:cBhvr>
                                      <p:to>
                                        <p:strVal val="visible"/>
                                      </p:to>
                                    </p:set>
                                    <p:animEffect transition="in" filter="barn(inVertical)">
                                      <p:cBhvr>
                                        <p:cTn id="165" dur="500"/>
                                        <p:tgtEl>
                                          <p:spTgt spid="83"/>
                                        </p:tgtEl>
                                      </p:cBhvr>
                                    </p:animEffect>
                                  </p:childTnLst>
                                </p:cTn>
                              </p:par>
                              <p:par>
                                <p:cTn id="166" presetID="16" presetClass="entr" presetSubtype="21" fill="hold" grpId="0" nodeType="withEffect">
                                  <p:stCondLst>
                                    <p:cond delay="0"/>
                                  </p:stCondLst>
                                  <p:childTnLst>
                                    <p:set>
                                      <p:cBhvr>
                                        <p:cTn id="167" dur="1" fill="hold">
                                          <p:stCondLst>
                                            <p:cond delay="0"/>
                                          </p:stCondLst>
                                        </p:cTn>
                                        <p:tgtEl>
                                          <p:spTgt spid="97"/>
                                        </p:tgtEl>
                                        <p:attrNameLst>
                                          <p:attrName>style.visibility</p:attrName>
                                        </p:attrNameLst>
                                      </p:cBhvr>
                                      <p:to>
                                        <p:strVal val="visible"/>
                                      </p:to>
                                    </p:set>
                                    <p:animEffect transition="in" filter="barn(inVertical)">
                                      <p:cBhvr>
                                        <p:cTn id="168" dur="500"/>
                                        <p:tgtEl>
                                          <p:spTgt spid="97"/>
                                        </p:tgtEl>
                                      </p:cBhvr>
                                    </p:animEffect>
                                  </p:childTnLst>
                                </p:cTn>
                              </p:par>
                            </p:childTnLst>
                          </p:cTn>
                        </p:par>
                      </p:childTnLst>
                    </p:cTn>
                  </p:par>
                  <p:par>
                    <p:cTn id="169" fill="hold">
                      <p:stCondLst>
                        <p:cond delay="indefinite"/>
                      </p:stCondLst>
                      <p:childTnLst>
                        <p:par>
                          <p:cTn id="170" fill="hold">
                            <p:stCondLst>
                              <p:cond delay="0"/>
                            </p:stCondLst>
                            <p:childTnLst>
                              <p:par>
                                <p:cTn id="171" presetID="22" presetClass="entr" presetSubtype="4" fill="hold" grpId="0" nodeType="clickEffect">
                                  <p:stCondLst>
                                    <p:cond delay="0"/>
                                  </p:stCondLst>
                                  <p:childTnLst>
                                    <p:set>
                                      <p:cBhvr>
                                        <p:cTn id="172" dur="1" fill="hold">
                                          <p:stCondLst>
                                            <p:cond delay="0"/>
                                          </p:stCondLst>
                                        </p:cTn>
                                        <p:tgtEl>
                                          <p:spTgt spid="85"/>
                                        </p:tgtEl>
                                        <p:attrNameLst>
                                          <p:attrName>style.visibility</p:attrName>
                                        </p:attrNameLst>
                                      </p:cBhvr>
                                      <p:to>
                                        <p:strVal val="visible"/>
                                      </p:to>
                                    </p:set>
                                    <p:animEffect transition="in" filter="wipe(down)">
                                      <p:cBhvr>
                                        <p:cTn id="173" dur="500"/>
                                        <p:tgtEl>
                                          <p:spTgt spid="85"/>
                                        </p:tgtEl>
                                      </p:cBhvr>
                                    </p:animEffect>
                                  </p:childTnLst>
                                </p:cTn>
                              </p:par>
                              <p:par>
                                <p:cTn id="174" presetID="22" presetClass="entr" presetSubtype="4" fill="hold" grpId="0" nodeType="withEffect">
                                  <p:stCondLst>
                                    <p:cond delay="0"/>
                                  </p:stCondLst>
                                  <p:childTnLst>
                                    <p:set>
                                      <p:cBhvr>
                                        <p:cTn id="175" dur="1" fill="hold">
                                          <p:stCondLst>
                                            <p:cond delay="0"/>
                                          </p:stCondLst>
                                        </p:cTn>
                                        <p:tgtEl>
                                          <p:spTgt spid="81"/>
                                        </p:tgtEl>
                                        <p:attrNameLst>
                                          <p:attrName>style.visibility</p:attrName>
                                        </p:attrNameLst>
                                      </p:cBhvr>
                                      <p:to>
                                        <p:strVal val="visible"/>
                                      </p:to>
                                    </p:set>
                                    <p:animEffect transition="in" filter="wipe(down)">
                                      <p:cBhvr>
                                        <p:cTn id="176" dur="500"/>
                                        <p:tgtEl>
                                          <p:spTgt spid="81"/>
                                        </p:tgtEl>
                                      </p:cBhvr>
                                    </p:animEffect>
                                  </p:childTnLst>
                                </p:cTn>
                              </p:par>
                            </p:childTnLst>
                          </p:cTn>
                        </p:par>
                      </p:childTnLst>
                    </p:cTn>
                  </p:par>
                  <p:par>
                    <p:cTn id="177" fill="hold">
                      <p:stCondLst>
                        <p:cond delay="indefinite"/>
                      </p:stCondLst>
                      <p:childTnLst>
                        <p:par>
                          <p:cTn id="178" fill="hold">
                            <p:stCondLst>
                              <p:cond delay="0"/>
                            </p:stCondLst>
                            <p:childTnLst>
                              <p:par>
                                <p:cTn id="179" presetID="16" presetClass="entr" presetSubtype="21" fill="hold" grpId="0" nodeType="clickEffect">
                                  <p:stCondLst>
                                    <p:cond delay="0"/>
                                  </p:stCondLst>
                                  <p:childTnLst>
                                    <p:set>
                                      <p:cBhvr>
                                        <p:cTn id="180" dur="1" fill="hold">
                                          <p:stCondLst>
                                            <p:cond delay="0"/>
                                          </p:stCondLst>
                                        </p:cTn>
                                        <p:tgtEl>
                                          <p:spTgt spid="84"/>
                                        </p:tgtEl>
                                        <p:attrNameLst>
                                          <p:attrName>style.visibility</p:attrName>
                                        </p:attrNameLst>
                                      </p:cBhvr>
                                      <p:to>
                                        <p:strVal val="visible"/>
                                      </p:to>
                                    </p:set>
                                    <p:animEffect transition="in" filter="barn(inVertical)">
                                      <p:cBhvr>
                                        <p:cTn id="181" dur="500"/>
                                        <p:tgtEl>
                                          <p:spTgt spid="84"/>
                                        </p:tgtEl>
                                      </p:cBhvr>
                                    </p:animEffect>
                                  </p:childTnLst>
                                </p:cTn>
                              </p:par>
                              <p:par>
                                <p:cTn id="182" presetID="16" presetClass="entr" presetSubtype="21" fill="hold" grpId="0" nodeType="withEffect">
                                  <p:stCondLst>
                                    <p:cond delay="0"/>
                                  </p:stCondLst>
                                  <p:childTnLst>
                                    <p:set>
                                      <p:cBhvr>
                                        <p:cTn id="183" dur="1" fill="hold">
                                          <p:stCondLst>
                                            <p:cond delay="0"/>
                                          </p:stCondLst>
                                        </p:cTn>
                                        <p:tgtEl>
                                          <p:spTgt spid="98"/>
                                        </p:tgtEl>
                                        <p:attrNameLst>
                                          <p:attrName>style.visibility</p:attrName>
                                        </p:attrNameLst>
                                      </p:cBhvr>
                                      <p:to>
                                        <p:strVal val="visible"/>
                                      </p:to>
                                    </p:set>
                                    <p:animEffect transition="in" filter="barn(inVertical)">
                                      <p:cBhvr>
                                        <p:cTn id="184" dur="500"/>
                                        <p:tgtEl>
                                          <p:spTgt spid="98"/>
                                        </p:tgtEl>
                                      </p:cBhvr>
                                    </p:animEffect>
                                  </p:childTnLst>
                                </p:cTn>
                              </p:par>
                              <p:par>
                                <p:cTn id="185" presetID="16" presetClass="entr" presetSubtype="21" fill="hold" grpId="0" nodeType="withEffect">
                                  <p:stCondLst>
                                    <p:cond delay="0"/>
                                  </p:stCondLst>
                                  <p:childTnLst>
                                    <p:set>
                                      <p:cBhvr>
                                        <p:cTn id="186" dur="1" fill="hold">
                                          <p:stCondLst>
                                            <p:cond delay="0"/>
                                          </p:stCondLst>
                                        </p:cTn>
                                        <p:tgtEl>
                                          <p:spTgt spid="99"/>
                                        </p:tgtEl>
                                        <p:attrNameLst>
                                          <p:attrName>style.visibility</p:attrName>
                                        </p:attrNameLst>
                                      </p:cBhvr>
                                      <p:to>
                                        <p:strVal val="visible"/>
                                      </p:to>
                                    </p:set>
                                    <p:animEffect transition="in" filter="barn(inVertical)">
                                      <p:cBhvr>
                                        <p:cTn id="187" dur="500"/>
                                        <p:tgtEl>
                                          <p:spTgt spid="99"/>
                                        </p:tgtEl>
                                      </p:cBhvr>
                                    </p:animEffect>
                                  </p:childTnLst>
                                </p:cTn>
                              </p:par>
                            </p:childTnLst>
                          </p:cTn>
                        </p:par>
                      </p:childTnLst>
                    </p:cTn>
                  </p:par>
                  <p:par>
                    <p:cTn id="188" fill="hold">
                      <p:stCondLst>
                        <p:cond delay="indefinite"/>
                      </p:stCondLst>
                      <p:childTnLst>
                        <p:par>
                          <p:cTn id="189" fill="hold">
                            <p:stCondLst>
                              <p:cond delay="0"/>
                            </p:stCondLst>
                            <p:childTnLst>
                              <p:par>
                                <p:cTn id="190" presetID="16" presetClass="entr" presetSubtype="21" fill="hold" grpId="0" nodeType="clickEffect">
                                  <p:stCondLst>
                                    <p:cond delay="0"/>
                                  </p:stCondLst>
                                  <p:childTnLst>
                                    <p:set>
                                      <p:cBhvr>
                                        <p:cTn id="191" dur="1" fill="hold">
                                          <p:stCondLst>
                                            <p:cond delay="0"/>
                                          </p:stCondLst>
                                        </p:cTn>
                                        <p:tgtEl>
                                          <p:spTgt spid="100"/>
                                        </p:tgtEl>
                                        <p:attrNameLst>
                                          <p:attrName>style.visibility</p:attrName>
                                        </p:attrNameLst>
                                      </p:cBhvr>
                                      <p:to>
                                        <p:strVal val="visible"/>
                                      </p:to>
                                    </p:set>
                                    <p:animEffect transition="in" filter="barn(inVertical)">
                                      <p:cBhvr>
                                        <p:cTn id="192" dur="500"/>
                                        <p:tgtEl>
                                          <p:spTgt spid="100"/>
                                        </p:tgtEl>
                                      </p:cBhvr>
                                    </p:animEffect>
                                  </p:childTnLst>
                                </p:cTn>
                              </p:par>
                              <p:par>
                                <p:cTn id="193" presetID="16" presetClass="entr" presetSubtype="21" fill="hold" grpId="0" nodeType="withEffect">
                                  <p:stCondLst>
                                    <p:cond delay="0"/>
                                  </p:stCondLst>
                                  <p:childTnLst>
                                    <p:set>
                                      <p:cBhvr>
                                        <p:cTn id="194" dur="1" fill="hold">
                                          <p:stCondLst>
                                            <p:cond delay="0"/>
                                          </p:stCondLst>
                                        </p:cTn>
                                        <p:tgtEl>
                                          <p:spTgt spid="101"/>
                                        </p:tgtEl>
                                        <p:attrNameLst>
                                          <p:attrName>style.visibility</p:attrName>
                                        </p:attrNameLst>
                                      </p:cBhvr>
                                      <p:to>
                                        <p:strVal val="visible"/>
                                      </p:to>
                                    </p:set>
                                    <p:animEffect transition="in" filter="barn(inVertical)">
                                      <p:cBhvr>
                                        <p:cTn id="195" dur="500"/>
                                        <p:tgtEl>
                                          <p:spTgt spid="101"/>
                                        </p:tgtEl>
                                      </p:cBhvr>
                                    </p:animEffect>
                                  </p:childTnLst>
                                </p:cTn>
                              </p:par>
                              <p:par>
                                <p:cTn id="196" presetID="16" presetClass="entr" presetSubtype="21" fill="hold" grpId="0" nodeType="withEffect">
                                  <p:stCondLst>
                                    <p:cond delay="0"/>
                                  </p:stCondLst>
                                  <p:childTnLst>
                                    <p:set>
                                      <p:cBhvr>
                                        <p:cTn id="197" dur="1" fill="hold">
                                          <p:stCondLst>
                                            <p:cond delay="0"/>
                                          </p:stCondLst>
                                        </p:cTn>
                                        <p:tgtEl>
                                          <p:spTgt spid="102"/>
                                        </p:tgtEl>
                                        <p:attrNameLst>
                                          <p:attrName>style.visibility</p:attrName>
                                        </p:attrNameLst>
                                      </p:cBhvr>
                                      <p:to>
                                        <p:strVal val="visible"/>
                                      </p:to>
                                    </p:set>
                                    <p:animEffect transition="in" filter="barn(inVertical)">
                                      <p:cBhvr>
                                        <p:cTn id="198" dur="500"/>
                                        <p:tgtEl>
                                          <p:spTgt spid="102"/>
                                        </p:tgtEl>
                                      </p:cBhvr>
                                    </p:animEffect>
                                  </p:childTnLst>
                                </p:cTn>
                              </p:par>
                            </p:childTnLst>
                          </p:cTn>
                        </p:par>
                      </p:childTnLst>
                    </p:cTn>
                  </p:par>
                  <p:par>
                    <p:cTn id="199" fill="hold">
                      <p:stCondLst>
                        <p:cond delay="indefinite"/>
                      </p:stCondLst>
                      <p:childTnLst>
                        <p:par>
                          <p:cTn id="200" fill="hold">
                            <p:stCondLst>
                              <p:cond delay="0"/>
                            </p:stCondLst>
                            <p:childTnLst>
                              <p:par>
                                <p:cTn id="201" presetID="22" presetClass="entr" presetSubtype="4" fill="hold" grpId="0" nodeType="clickEffect">
                                  <p:stCondLst>
                                    <p:cond delay="0"/>
                                  </p:stCondLst>
                                  <p:childTnLst>
                                    <p:set>
                                      <p:cBhvr>
                                        <p:cTn id="202" dur="1" fill="hold">
                                          <p:stCondLst>
                                            <p:cond delay="0"/>
                                          </p:stCondLst>
                                        </p:cTn>
                                        <p:tgtEl>
                                          <p:spTgt spid="92"/>
                                        </p:tgtEl>
                                        <p:attrNameLst>
                                          <p:attrName>style.visibility</p:attrName>
                                        </p:attrNameLst>
                                      </p:cBhvr>
                                      <p:to>
                                        <p:strVal val="visible"/>
                                      </p:to>
                                    </p:set>
                                    <p:animEffect transition="in" filter="wipe(down)">
                                      <p:cBhvr>
                                        <p:cTn id="203" dur="500"/>
                                        <p:tgtEl>
                                          <p:spTgt spid="92"/>
                                        </p:tgtEl>
                                      </p:cBhvr>
                                    </p:animEffect>
                                  </p:childTnLst>
                                </p:cTn>
                              </p:par>
                              <p:par>
                                <p:cTn id="204" presetID="22" presetClass="entr" presetSubtype="4" fill="hold" grpId="0" nodeType="withEffect">
                                  <p:stCondLst>
                                    <p:cond delay="0"/>
                                  </p:stCondLst>
                                  <p:childTnLst>
                                    <p:set>
                                      <p:cBhvr>
                                        <p:cTn id="205" dur="1" fill="hold">
                                          <p:stCondLst>
                                            <p:cond delay="0"/>
                                          </p:stCondLst>
                                        </p:cTn>
                                        <p:tgtEl>
                                          <p:spTgt spid="93"/>
                                        </p:tgtEl>
                                        <p:attrNameLst>
                                          <p:attrName>style.visibility</p:attrName>
                                        </p:attrNameLst>
                                      </p:cBhvr>
                                      <p:to>
                                        <p:strVal val="visible"/>
                                      </p:to>
                                    </p:set>
                                    <p:animEffect transition="in" filter="wipe(down)">
                                      <p:cBhvr>
                                        <p:cTn id="206" dur="500"/>
                                        <p:tgtEl>
                                          <p:spTgt spid="93"/>
                                        </p:tgtEl>
                                      </p:cBhvr>
                                    </p:animEffect>
                                  </p:childTnLst>
                                </p:cTn>
                              </p:par>
                              <p:par>
                                <p:cTn id="207" presetID="22" presetClass="entr" presetSubtype="4" fill="hold" grpId="0" nodeType="withEffect">
                                  <p:stCondLst>
                                    <p:cond delay="0"/>
                                  </p:stCondLst>
                                  <p:childTnLst>
                                    <p:set>
                                      <p:cBhvr>
                                        <p:cTn id="208" dur="1" fill="hold">
                                          <p:stCondLst>
                                            <p:cond delay="0"/>
                                          </p:stCondLst>
                                        </p:cTn>
                                        <p:tgtEl>
                                          <p:spTgt spid="94"/>
                                        </p:tgtEl>
                                        <p:attrNameLst>
                                          <p:attrName>style.visibility</p:attrName>
                                        </p:attrNameLst>
                                      </p:cBhvr>
                                      <p:to>
                                        <p:strVal val="visible"/>
                                      </p:to>
                                    </p:set>
                                    <p:animEffect transition="in" filter="wipe(down)">
                                      <p:cBhvr>
                                        <p:cTn id="209" dur="500"/>
                                        <p:tgtEl>
                                          <p:spTgt spid="94"/>
                                        </p:tgtEl>
                                      </p:cBhvr>
                                    </p:animEffect>
                                  </p:childTnLst>
                                </p:cTn>
                              </p:par>
                              <p:par>
                                <p:cTn id="210" presetID="22" presetClass="entr" presetSubtype="4" fill="hold" grpId="0" nodeType="withEffect">
                                  <p:stCondLst>
                                    <p:cond delay="0"/>
                                  </p:stCondLst>
                                  <p:childTnLst>
                                    <p:set>
                                      <p:cBhvr>
                                        <p:cTn id="211" dur="1" fill="hold">
                                          <p:stCondLst>
                                            <p:cond delay="0"/>
                                          </p:stCondLst>
                                        </p:cTn>
                                        <p:tgtEl>
                                          <p:spTgt spid="95"/>
                                        </p:tgtEl>
                                        <p:attrNameLst>
                                          <p:attrName>style.visibility</p:attrName>
                                        </p:attrNameLst>
                                      </p:cBhvr>
                                      <p:to>
                                        <p:strVal val="visible"/>
                                      </p:to>
                                    </p:set>
                                    <p:animEffect transition="in" filter="wipe(down)">
                                      <p:cBhvr>
                                        <p:cTn id="212" dur="500"/>
                                        <p:tgtEl>
                                          <p:spTgt spid="95"/>
                                        </p:tgtEl>
                                      </p:cBhvr>
                                    </p:animEffect>
                                  </p:childTnLst>
                                </p:cTn>
                              </p:par>
                              <p:par>
                                <p:cTn id="213" presetID="22" presetClass="entr" presetSubtype="4" fill="hold" grpId="0" nodeType="with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wipe(down)">
                                      <p:cBhvr>
                                        <p:cTn id="215" dur="500"/>
                                        <p:tgtEl>
                                          <p:spTgt spid="103"/>
                                        </p:tgtEl>
                                      </p:cBhvr>
                                    </p:animEffect>
                                  </p:childTnLst>
                                </p:cTn>
                              </p:par>
                              <p:par>
                                <p:cTn id="216" presetID="22" presetClass="entr" presetSubtype="4" fill="hold" grpId="0" nodeType="withEffect">
                                  <p:stCondLst>
                                    <p:cond delay="0"/>
                                  </p:stCondLst>
                                  <p:childTnLst>
                                    <p:set>
                                      <p:cBhvr>
                                        <p:cTn id="217" dur="1" fill="hold">
                                          <p:stCondLst>
                                            <p:cond delay="0"/>
                                          </p:stCondLst>
                                        </p:cTn>
                                        <p:tgtEl>
                                          <p:spTgt spid="104"/>
                                        </p:tgtEl>
                                        <p:attrNameLst>
                                          <p:attrName>style.visibility</p:attrName>
                                        </p:attrNameLst>
                                      </p:cBhvr>
                                      <p:to>
                                        <p:strVal val="visible"/>
                                      </p:to>
                                    </p:set>
                                    <p:animEffect transition="in" filter="wipe(down)">
                                      <p:cBhvr>
                                        <p:cTn id="218"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P spid="8" grpId="0"/>
      <p:bldP spid="9" grpId="0"/>
      <p:bldP spid="10" grpId="0"/>
      <p:bldP spid="11" grpId="0"/>
      <p:bldP spid="13" grpId="0"/>
      <p:bldP spid="16" grpId="0"/>
      <p:bldP spid="17" grpId="0"/>
      <p:bldP spid="18" grpId="0"/>
      <p:bldP spid="19" grpId="0"/>
      <p:bldP spid="20" grpId="0"/>
      <p:bldP spid="21" grpId="0"/>
      <p:bldP spid="22" grpId="0"/>
      <p:bldP spid="23" grpId="0"/>
      <p:bldP spid="24" grpId="0"/>
      <p:bldP spid="25" grpId="0"/>
      <p:bldP spid="29" grpId="0"/>
      <p:bldP spid="30" grpId="0"/>
      <p:bldP spid="65" grpId="0"/>
      <p:bldP spid="66" grpId="0"/>
      <p:bldP spid="67" grpId="0"/>
      <p:bldP spid="68" grpId="0"/>
      <p:bldP spid="69" grpId="0"/>
      <p:bldP spid="71" grpId="0"/>
      <p:bldP spid="74" grpId="0"/>
      <p:bldP spid="77" grpId="0"/>
      <p:bldP spid="78" grpId="0"/>
      <p:bldP spid="80" grpId="0"/>
      <p:bldP spid="81" grpId="0"/>
      <p:bldP spid="83" grpId="0"/>
      <p:bldP spid="84" grpId="0"/>
      <p:bldP spid="85" grpId="0"/>
      <p:bldP spid="92" grpId="0"/>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8" grpId="0"/>
      <p:bldP spid="109" grpId="0"/>
      <p:bldP spid="110" grpId="0"/>
      <p:bldP spid="111" grpId="0"/>
      <p:bldP spid="113" grpId="0"/>
      <p:bldP spid="114" grpId="0"/>
      <p:bldP spid="115" grpId="0"/>
      <p:bldP spid="116" grpId="0"/>
    </p:bldLst>
  </p:timing>
</p:sld>
</file>

<file path=ppt/slides/slide30.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1"/>
          <a:stretch>
            <a:fillRect/>
          </a:stretch>
        </p:blipFill>
        <p:spPr>
          <a:xfrm>
            <a:off x="0" y="0"/>
            <a:ext cx="12204083" cy="6858000"/>
          </a:xfrm>
          <a:prstGeom prst="rect">
            <a:avLst/>
          </a:prstGeom>
        </p:spPr>
      </p:pic>
      <p:sp>
        <p:nvSpPr>
          <p:cNvPr id="2" name="文本框 1"/>
          <p:cNvSpPr txBox="1"/>
          <p:nvPr/>
        </p:nvSpPr>
        <p:spPr>
          <a:xfrm>
            <a:off x="292240" y="360453"/>
            <a:ext cx="6680060" cy="523220"/>
          </a:xfrm>
          <a:prstGeom prst="rect">
            <a:avLst/>
          </a:prstGeom>
          <a:noFill/>
        </p:spPr>
        <p:txBody>
          <a:bodyPr wrap="square">
            <a:spAutoFit/>
          </a:bodyPr>
          <a:lstStyle/>
          <a:p>
            <a:r>
              <a:rPr lang="zh-CN" altLang="en-US" sz="2800" b="1" spc="40">
                <a:effectLst/>
                <a:latin typeface="黑体" panose="02010609060101010101" pitchFamily="49" charset="-122"/>
                <a:ea typeface="黑体" panose="02010609060101010101" pitchFamily="49" charset="-122"/>
                <a:cs typeface="Arial" panose="020B0604020202020204" pitchFamily="34" charset="0"/>
              </a:rPr>
              <a:t>三、伟大的建设成就（</a:t>
            </a:r>
            <a:r>
              <a:rPr lang="en-US" altLang="zh-CN" sz="2800" b="1" spc="40">
                <a:effectLst/>
                <a:latin typeface="黑体" panose="02010609060101010101" pitchFamily="49" charset="-122"/>
                <a:ea typeface="黑体" panose="02010609060101010101" pitchFamily="49" charset="-122"/>
                <a:cs typeface="Arial" panose="020B0604020202020204" pitchFamily="34" charset="0"/>
              </a:rPr>
              <a:t>1949-1978</a:t>
            </a:r>
            <a:r>
              <a:rPr lang="zh-CN" altLang="en-US" sz="2800" b="1" spc="40">
                <a:effectLst/>
                <a:latin typeface="黑体" panose="02010609060101010101" pitchFamily="49" charset="-122"/>
                <a:ea typeface="黑体" panose="02010609060101010101" pitchFamily="49" charset="-122"/>
                <a:cs typeface="Arial" panose="020B0604020202020204" pitchFamily="34" charset="0"/>
              </a:rPr>
              <a:t>）</a:t>
            </a:r>
            <a:endParaRPr lang="zh-CN" altLang="en-US" sz="2800" b="1">
              <a:latin typeface="黑体" panose="02010609060101010101" pitchFamily="49" charset="-122"/>
              <a:ea typeface="黑体" panose="02010609060101010101" pitchFamily="49" charset="-122"/>
            </a:endParaRPr>
          </a:p>
        </p:txBody>
      </p:sp>
      <p:grpSp>
        <p:nvGrpSpPr>
          <p:cNvPr id="3" name="Group 192"/>
          <p:cNvGrpSpPr/>
          <p:nvPr/>
        </p:nvGrpSpPr>
        <p:grpSpPr>
          <a:xfrm flipH="1">
            <a:off x="9851899" y="222974"/>
            <a:ext cx="2340100" cy="1019175"/>
            <a:chOff x="1305" y="1286"/>
            <a:chExt cx="3185" cy="642"/>
          </a:xfrm>
        </p:grpSpPr>
        <p:pic>
          <p:nvPicPr>
            <p:cNvPr id="4" name="Picture 16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21515908" flipH="1">
              <a:off x="1316" y="1298"/>
              <a:ext cx="3174" cy="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128"/>
            <p:cNvGrpSpPr/>
            <p:nvPr/>
          </p:nvGrpSpPr>
          <p:grpSpPr>
            <a:xfrm>
              <a:off x="1305" y="1286"/>
              <a:ext cx="3039" cy="396"/>
              <a:chOff x="1406" y="913"/>
              <a:chExt cx="2773" cy="652"/>
            </a:xfrm>
          </p:grpSpPr>
          <p:grpSp>
            <p:nvGrpSpPr>
              <p:cNvPr id="6" name="Group 125"/>
              <p:cNvGrpSpPr/>
              <p:nvPr/>
            </p:nvGrpSpPr>
            <p:grpSpPr>
              <a:xfrm>
                <a:off x="1406" y="913"/>
                <a:ext cx="2773" cy="650"/>
                <a:chOff x="1406" y="915"/>
                <a:chExt cx="2773" cy="650"/>
              </a:xfrm>
            </p:grpSpPr>
            <p:sp>
              <p:nvSpPr>
                <p:cNvPr id="10" name="Freeform 126"/>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bg1"/>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11" name="Rectangle 127"/>
                <p:cNvSpPr>
                  <a:spLocks noChangeArrowheads="1"/>
                </p:cNvSpPr>
                <p:nvPr/>
              </p:nvSpPr>
              <p:spPr bwMode="auto">
                <a:xfrm>
                  <a:off x="1406" y="916"/>
                  <a:ext cx="2427" cy="648"/>
                </a:xfrm>
                <a:prstGeom prst="rect">
                  <a:avLst/>
                </a:prstGeom>
                <a:solidFill>
                  <a:schemeClr val="bg1"/>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nvGrpSpPr>
              <p:cNvPr id="7" name="Group 124"/>
              <p:cNvGrpSpPr/>
              <p:nvPr/>
            </p:nvGrpSpPr>
            <p:grpSpPr>
              <a:xfrm>
                <a:off x="1406" y="915"/>
                <a:ext cx="2773" cy="650"/>
                <a:chOff x="1406" y="915"/>
                <a:chExt cx="2773" cy="650"/>
              </a:xfrm>
            </p:grpSpPr>
            <p:sp>
              <p:nvSpPr>
                <p:cNvPr id="8" name="Freeform 121"/>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accent1">
                    <a:alpha val="79999"/>
                  </a:schemeClr>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9" name="Rectangle 122"/>
                <p:cNvSpPr>
                  <a:spLocks noChangeArrowheads="1"/>
                </p:cNvSpPr>
                <p:nvPr/>
              </p:nvSpPr>
              <p:spPr bwMode="auto">
                <a:xfrm>
                  <a:off x="1406" y="916"/>
                  <a:ext cx="2427" cy="648"/>
                </a:xfrm>
                <a:prstGeom prst="rect">
                  <a:avLst/>
                </a:prstGeom>
                <a:gradFill rotWithShape="1">
                  <a:gsLst>
                    <a:gs pos="0">
                      <a:schemeClr val="accent1">
                        <a:alpha val="60001"/>
                      </a:schemeClr>
                    </a:gs>
                    <a:gs pos="100000">
                      <a:schemeClr val="accent1">
                        <a:alpha val="79999"/>
                      </a:schemeClr>
                    </a:gs>
                  </a:gsLst>
                  <a:lin ang="0" scaled="1"/>
                </a:gra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grpSp>
      <p:sp>
        <p:nvSpPr>
          <p:cNvPr id="12" name="文本框 11"/>
          <p:cNvSpPr txBox="1"/>
          <p:nvPr/>
        </p:nvSpPr>
        <p:spPr>
          <a:xfrm>
            <a:off x="10516369" y="274725"/>
            <a:ext cx="1620957" cy="523220"/>
          </a:xfrm>
          <a:prstGeom prst="rect">
            <a:avLst/>
          </a:prstGeom>
          <a:noFill/>
        </p:spPr>
        <p:txBody>
          <a:bodyPr wrap="none" rtlCol="0">
            <a:spAutoFit/>
          </a:bodyPr>
          <a:lstStyle/>
          <a:p>
            <a:r>
              <a:rPr lang="zh-CN" altLang="en-US" sz="2800" b="1">
                <a:solidFill>
                  <a:schemeClr val="bg1"/>
                </a:solidFill>
                <a:latin typeface="华文隶书" panose="02010800040101010101" pitchFamily="2" charset="-122"/>
                <a:ea typeface="华文隶书" panose="02010800040101010101" pitchFamily="2" charset="-122"/>
              </a:rPr>
              <a:t>基础梳理</a:t>
            </a:r>
            <a:endParaRPr lang="zh-CN" altLang="en-US" sz="2800" b="1">
              <a:solidFill>
                <a:schemeClr val="bg1"/>
              </a:solidFill>
              <a:latin typeface="华文隶书" panose="02010800040101010101" pitchFamily="2" charset="-122"/>
              <a:ea typeface="华文隶书" panose="02010800040101010101" pitchFamily="2" charset="-122"/>
            </a:endParaRPr>
          </a:p>
        </p:txBody>
      </p:sp>
      <p:sp>
        <p:nvSpPr>
          <p:cNvPr id="13" name="文本框 12"/>
          <p:cNvSpPr txBox="1"/>
          <p:nvPr/>
        </p:nvSpPr>
        <p:spPr>
          <a:xfrm>
            <a:off x="926723" y="1461966"/>
            <a:ext cx="2391508" cy="461665"/>
          </a:xfrm>
          <a:prstGeom prst="rect">
            <a:avLst/>
          </a:prstGeom>
          <a:noFill/>
        </p:spPr>
        <p:txBody>
          <a:bodyPr wrap="square" rtlCol="0">
            <a:spAutoFit/>
          </a:bodyPr>
          <a:lstStyle/>
          <a:p>
            <a:r>
              <a:rPr lang="zh-CN" altLang="en-US" sz="2400" b="1"/>
              <a:t>（</a:t>
            </a:r>
            <a:r>
              <a:rPr lang="en-US" altLang="zh-CN" sz="2400" b="1"/>
              <a:t>1</a:t>
            </a:r>
            <a:r>
              <a:rPr lang="zh-CN" altLang="en-US" sz="2400" b="1"/>
              <a:t>）工业：</a:t>
            </a:r>
            <a:endParaRPr lang="zh-CN" altLang="en-US" sz="2400" b="1"/>
          </a:p>
        </p:txBody>
      </p:sp>
      <p:sp>
        <p:nvSpPr>
          <p:cNvPr id="14" name="文本框 13"/>
          <p:cNvSpPr txBox="1"/>
          <p:nvPr/>
        </p:nvSpPr>
        <p:spPr>
          <a:xfrm>
            <a:off x="926723" y="1942581"/>
            <a:ext cx="2391508" cy="461665"/>
          </a:xfrm>
          <a:prstGeom prst="rect">
            <a:avLst/>
          </a:prstGeom>
          <a:noFill/>
        </p:spPr>
        <p:txBody>
          <a:bodyPr wrap="square" rtlCol="0">
            <a:spAutoFit/>
          </a:bodyPr>
          <a:lstStyle/>
          <a:p>
            <a:r>
              <a:rPr lang="zh-CN" altLang="en-US" sz="2400" b="1"/>
              <a:t>（</a:t>
            </a:r>
            <a:r>
              <a:rPr lang="en-US" altLang="zh-CN" sz="2400" b="1"/>
              <a:t>2</a:t>
            </a:r>
            <a:r>
              <a:rPr lang="zh-CN" altLang="en-US" sz="2400" b="1"/>
              <a:t>）国防科技：</a:t>
            </a:r>
            <a:endParaRPr lang="zh-CN" altLang="en-US" sz="2400" b="1"/>
          </a:p>
        </p:txBody>
      </p:sp>
      <p:sp>
        <p:nvSpPr>
          <p:cNvPr id="15" name="文本框 14"/>
          <p:cNvSpPr txBox="1"/>
          <p:nvPr/>
        </p:nvSpPr>
        <p:spPr>
          <a:xfrm>
            <a:off x="926723" y="2387495"/>
            <a:ext cx="2391508" cy="461665"/>
          </a:xfrm>
          <a:prstGeom prst="rect">
            <a:avLst/>
          </a:prstGeom>
          <a:noFill/>
        </p:spPr>
        <p:txBody>
          <a:bodyPr wrap="square" rtlCol="0">
            <a:spAutoFit/>
          </a:bodyPr>
          <a:lstStyle/>
          <a:p>
            <a:r>
              <a:rPr lang="zh-CN" altLang="en-US" sz="2400" b="1"/>
              <a:t>（</a:t>
            </a:r>
            <a:r>
              <a:rPr lang="en-US" altLang="zh-CN" sz="2400" b="1"/>
              <a:t>3</a:t>
            </a:r>
            <a:r>
              <a:rPr lang="zh-CN" altLang="en-US" sz="2400" b="1"/>
              <a:t>）农业：</a:t>
            </a:r>
            <a:endParaRPr lang="zh-CN" altLang="en-US" sz="2400" b="1"/>
          </a:p>
        </p:txBody>
      </p:sp>
      <p:sp>
        <p:nvSpPr>
          <p:cNvPr id="16" name="文本框 15"/>
          <p:cNvSpPr txBox="1"/>
          <p:nvPr/>
        </p:nvSpPr>
        <p:spPr>
          <a:xfrm>
            <a:off x="926723" y="2880380"/>
            <a:ext cx="2391508" cy="461665"/>
          </a:xfrm>
          <a:prstGeom prst="rect">
            <a:avLst/>
          </a:prstGeom>
          <a:noFill/>
        </p:spPr>
        <p:txBody>
          <a:bodyPr wrap="square" rtlCol="0">
            <a:spAutoFit/>
          </a:bodyPr>
          <a:lstStyle/>
          <a:p>
            <a:r>
              <a:rPr lang="zh-CN" altLang="en-US" sz="2400" b="1"/>
              <a:t>（</a:t>
            </a:r>
            <a:r>
              <a:rPr lang="en-US" altLang="zh-CN" sz="2400" b="1"/>
              <a:t>4</a:t>
            </a:r>
            <a:r>
              <a:rPr lang="zh-CN" altLang="en-US" sz="2400" b="1"/>
              <a:t>）社会生活：</a:t>
            </a:r>
            <a:endParaRPr lang="zh-CN" altLang="en-US" sz="2400" b="1"/>
          </a:p>
        </p:txBody>
      </p:sp>
      <p:sp>
        <p:nvSpPr>
          <p:cNvPr id="17" name="文本框 16"/>
          <p:cNvSpPr txBox="1"/>
          <p:nvPr/>
        </p:nvSpPr>
        <p:spPr>
          <a:xfrm>
            <a:off x="929800" y="3399439"/>
            <a:ext cx="2391508" cy="461665"/>
          </a:xfrm>
          <a:prstGeom prst="rect">
            <a:avLst/>
          </a:prstGeom>
          <a:noFill/>
        </p:spPr>
        <p:txBody>
          <a:bodyPr wrap="square" rtlCol="0">
            <a:spAutoFit/>
          </a:bodyPr>
          <a:lstStyle/>
          <a:p>
            <a:r>
              <a:rPr lang="zh-CN" altLang="en-US" sz="2400" b="1"/>
              <a:t>（</a:t>
            </a:r>
            <a:r>
              <a:rPr lang="en-US" altLang="zh-CN" sz="2400" b="1"/>
              <a:t>5</a:t>
            </a:r>
            <a:r>
              <a:rPr lang="zh-CN" altLang="en-US" sz="2400" b="1"/>
              <a:t>）外交：</a:t>
            </a:r>
            <a:endParaRPr lang="zh-CN" altLang="en-US" sz="2400" b="1"/>
          </a:p>
        </p:txBody>
      </p:sp>
      <p:sp>
        <p:nvSpPr>
          <p:cNvPr id="18" name="文本框 17"/>
          <p:cNvSpPr txBox="1"/>
          <p:nvPr/>
        </p:nvSpPr>
        <p:spPr>
          <a:xfrm>
            <a:off x="2635323" y="1441402"/>
            <a:ext cx="9556677" cy="461665"/>
          </a:xfrm>
          <a:prstGeom prst="rect">
            <a:avLst/>
          </a:prstGeom>
          <a:noFill/>
        </p:spPr>
        <p:txBody>
          <a:bodyPr wrap="square" rtlCol="0">
            <a:spAutoFit/>
          </a:bodyPr>
          <a:lstStyle/>
          <a:p>
            <a:r>
              <a:rPr lang="en-US" altLang="zh-CN" sz="2400" b="1">
                <a:solidFill>
                  <a:srgbClr val="FF0000"/>
                </a:solidFill>
              </a:rPr>
              <a:t>——</a:t>
            </a:r>
            <a:r>
              <a:rPr lang="zh-CN" altLang="en-US" sz="2400" b="1">
                <a:solidFill>
                  <a:srgbClr val="FF0000"/>
                </a:solidFill>
              </a:rPr>
              <a:t>门类齐全，坚实基础，独立、完整体系；三线建设（国防与布局）</a:t>
            </a:r>
            <a:endParaRPr lang="zh-CN" altLang="en-US" sz="2400" b="1">
              <a:solidFill>
                <a:srgbClr val="FF0000"/>
              </a:solidFill>
            </a:endParaRPr>
          </a:p>
        </p:txBody>
      </p:sp>
      <p:sp>
        <p:nvSpPr>
          <p:cNvPr id="19" name="文本框 18"/>
          <p:cNvSpPr txBox="1"/>
          <p:nvPr/>
        </p:nvSpPr>
        <p:spPr>
          <a:xfrm>
            <a:off x="3111281" y="1922974"/>
            <a:ext cx="2578454" cy="461665"/>
          </a:xfrm>
          <a:prstGeom prst="rect">
            <a:avLst/>
          </a:prstGeom>
          <a:noFill/>
        </p:spPr>
        <p:txBody>
          <a:bodyPr wrap="square" rtlCol="0">
            <a:spAutoFit/>
          </a:bodyPr>
          <a:lstStyle>
            <a:defPPr>
              <a:defRPr lang="zh-CN"/>
            </a:defPPr>
            <a:lvl1pPr>
              <a:defRPr sz="2400" b="1">
                <a:solidFill>
                  <a:srgbClr val="FF0000"/>
                </a:solidFill>
              </a:defRPr>
            </a:lvl1pPr>
          </a:lstStyle>
          <a:p>
            <a:r>
              <a:rPr lang="en-US" altLang="zh-CN"/>
              <a:t>——</a:t>
            </a:r>
            <a:r>
              <a:rPr lang="zh-CN" altLang="en-US"/>
              <a:t>两弹一星。</a:t>
            </a:r>
            <a:endParaRPr lang="zh-CN" altLang="en-US"/>
          </a:p>
        </p:txBody>
      </p:sp>
      <p:sp>
        <p:nvSpPr>
          <p:cNvPr id="20" name="文本框 19"/>
          <p:cNvSpPr txBox="1"/>
          <p:nvPr/>
        </p:nvSpPr>
        <p:spPr>
          <a:xfrm>
            <a:off x="2604534" y="2387494"/>
            <a:ext cx="6517717" cy="461665"/>
          </a:xfrm>
          <a:prstGeom prst="rect">
            <a:avLst/>
          </a:prstGeom>
          <a:noFill/>
        </p:spPr>
        <p:txBody>
          <a:bodyPr wrap="square" rtlCol="0">
            <a:spAutoFit/>
          </a:bodyPr>
          <a:lstStyle>
            <a:defPPr>
              <a:defRPr lang="zh-CN"/>
            </a:defPPr>
            <a:lvl1pPr>
              <a:defRPr sz="2400" b="1">
                <a:solidFill>
                  <a:srgbClr val="FF0000"/>
                </a:solidFill>
              </a:defRPr>
            </a:lvl1pPr>
          </a:lstStyle>
          <a:p>
            <a:r>
              <a:rPr lang="en-US" altLang="zh-CN"/>
              <a:t>——</a:t>
            </a:r>
            <a:r>
              <a:rPr lang="zh-CN" altLang="en-US"/>
              <a:t>水利，农田，良种，粮食，抵御灾害。</a:t>
            </a:r>
            <a:endParaRPr lang="zh-CN" altLang="en-US"/>
          </a:p>
        </p:txBody>
      </p:sp>
      <p:sp>
        <p:nvSpPr>
          <p:cNvPr id="21" name="文本框 20"/>
          <p:cNvSpPr txBox="1"/>
          <p:nvPr/>
        </p:nvSpPr>
        <p:spPr>
          <a:xfrm>
            <a:off x="3198344" y="2881946"/>
            <a:ext cx="6960857" cy="461665"/>
          </a:xfrm>
          <a:prstGeom prst="rect">
            <a:avLst/>
          </a:prstGeom>
          <a:noFill/>
        </p:spPr>
        <p:txBody>
          <a:bodyPr wrap="square" rtlCol="0">
            <a:spAutoFit/>
          </a:bodyPr>
          <a:lstStyle>
            <a:defPPr>
              <a:defRPr lang="zh-CN"/>
            </a:defPPr>
            <a:lvl1pPr>
              <a:defRPr sz="2400" b="1">
                <a:solidFill>
                  <a:srgbClr val="FF0000"/>
                </a:solidFill>
              </a:defRPr>
            </a:lvl1pPr>
          </a:lstStyle>
          <a:p>
            <a:r>
              <a:rPr lang="en-US" altLang="zh-CN"/>
              <a:t>——</a:t>
            </a:r>
            <a:r>
              <a:rPr lang="zh-CN" altLang="en-US"/>
              <a:t>物质，文化，教育，医疗卫生，劳动者素质。</a:t>
            </a:r>
            <a:endParaRPr lang="zh-CN" altLang="en-US"/>
          </a:p>
        </p:txBody>
      </p:sp>
      <p:sp>
        <p:nvSpPr>
          <p:cNvPr id="22" name="文本框 21"/>
          <p:cNvSpPr txBox="1"/>
          <p:nvPr/>
        </p:nvSpPr>
        <p:spPr>
          <a:xfrm>
            <a:off x="2508248" y="3379406"/>
            <a:ext cx="8678872" cy="461665"/>
          </a:xfrm>
          <a:prstGeom prst="rect">
            <a:avLst/>
          </a:prstGeom>
          <a:noFill/>
        </p:spPr>
        <p:txBody>
          <a:bodyPr wrap="square" rtlCol="0">
            <a:spAutoFit/>
          </a:bodyPr>
          <a:lstStyle>
            <a:defPPr>
              <a:defRPr lang="zh-CN"/>
            </a:defPPr>
            <a:lvl1pPr>
              <a:defRPr sz="2400" b="1">
                <a:solidFill>
                  <a:srgbClr val="FF0000"/>
                </a:solidFill>
              </a:defRPr>
            </a:lvl1pPr>
          </a:lstStyle>
          <a:p>
            <a:r>
              <a:rPr lang="en-US" altLang="zh-CN"/>
              <a:t>——</a:t>
            </a:r>
            <a:r>
              <a:rPr lang="zh-CN" altLang="en-US"/>
              <a:t>又一次高潮，恢复联合国合法席位，中美正常，中日建交。</a:t>
            </a:r>
            <a:endParaRPr lang="zh-CN" altLang="en-US"/>
          </a:p>
        </p:txBody>
      </p:sp>
      <p:sp>
        <p:nvSpPr>
          <p:cNvPr id="24" name="文本框 23"/>
          <p:cNvSpPr txBox="1"/>
          <p:nvPr/>
        </p:nvSpPr>
        <p:spPr>
          <a:xfrm>
            <a:off x="618917" y="967272"/>
            <a:ext cx="1693701" cy="461665"/>
          </a:xfrm>
          <a:prstGeom prst="rect">
            <a:avLst/>
          </a:prstGeom>
          <a:noFill/>
        </p:spPr>
        <p:txBody>
          <a:bodyPr wrap="square" rtlCol="0">
            <a:spAutoFit/>
          </a:bodyPr>
          <a:lstStyle/>
          <a:p>
            <a:r>
              <a:rPr lang="en-US" altLang="zh-CN" sz="2400" b="1"/>
              <a:t>1</a:t>
            </a:r>
            <a:r>
              <a:rPr lang="zh-CN" altLang="en-US" sz="2400" b="1"/>
              <a:t>、表现：</a:t>
            </a:r>
            <a:endParaRPr lang="zh-CN" altLang="en-US" sz="2400" b="1"/>
          </a:p>
        </p:txBody>
      </p:sp>
      <p:sp>
        <p:nvSpPr>
          <p:cNvPr id="25" name="文本框 24"/>
          <p:cNvSpPr txBox="1"/>
          <p:nvPr/>
        </p:nvSpPr>
        <p:spPr>
          <a:xfrm>
            <a:off x="614515" y="3981108"/>
            <a:ext cx="1693701" cy="461665"/>
          </a:xfrm>
          <a:prstGeom prst="rect">
            <a:avLst/>
          </a:prstGeom>
          <a:noFill/>
        </p:spPr>
        <p:txBody>
          <a:bodyPr wrap="square" rtlCol="0">
            <a:spAutoFit/>
          </a:bodyPr>
          <a:lstStyle/>
          <a:p>
            <a:r>
              <a:rPr lang="en-US" altLang="zh-CN" sz="2400" b="1"/>
              <a:t>2</a:t>
            </a:r>
            <a:r>
              <a:rPr lang="zh-CN" altLang="en-US" sz="2400" b="1"/>
              <a:t>、意义：</a:t>
            </a:r>
            <a:endParaRPr lang="zh-CN" altLang="en-US" sz="2400" b="1"/>
          </a:p>
        </p:txBody>
      </p:sp>
      <p:sp>
        <p:nvSpPr>
          <p:cNvPr id="26" name="文本框 25"/>
          <p:cNvSpPr txBox="1"/>
          <p:nvPr/>
        </p:nvSpPr>
        <p:spPr>
          <a:xfrm>
            <a:off x="920081" y="4510997"/>
            <a:ext cx="5248659" cy="461665"/>
          </a:xfrm>
          <a:prstGeom prst="rect">
            <a:avLst/>
          </a:prstGeom>
          <a:noFill/>
        </p:spPr>
        <p:txBody>
          <a:bodyPr wrap="square" rtlCol="0">
            <a:spAutoFit/>
          </a:bodyPr>
          <a:lstStyle/>
          <a:p>
            <a:r>
              <a:rPr lang="zh-CN" altLang="en-US" sz="2400" b="1"/>
              <a:t>（</a:t>
            </a:r>
            <a:r>
              <a:rPr lang="en-US" altLang="zh-CN" sz="2400" b="1"/>
              <a:t>1</a:t>
            </a:r>
            <a:r>
              <a:rPr lang="zh-CN" altLang="en-US" sz="2400" b="1"/>
              <a:t>）形成了具有特定内涵的</a:t>
            </a:r>
            <a:r>
              <a:rPr lang="zh-CN" altLang="en-US" sz="2400" b="1">
                <a:solidFill>
                  <a:srgbClr val="FF0000"/>
                </a:solidFill>
                <a:latin typeface="微软雅黑" panose="020B0503020204020204" pitchFamily="34" charset="-122"/>
                <a:ea typeface="微软雅黑" panose="020B0503020204020204" pitchFamily="34" charset="-122"/>
              </a:rPr>
              <a:t>时代精神</a:t>
            </a:r>
            <a:r>
              <a:rPr lang="zh-CN" altLang="en-US" sz="2400" b="1"/>
              <a:t>：</a:t>
            </a:r>
            <a:endParaRPr lang="zh-CN" altLang="en-US" sz="2400" b="1"/>
          </a:p>
        </p:txBody>
      </p:sp>
      <p:sp>
        <p:nvSpPr>
          <p:cNvPr id="27" name="文本框 26"/>
          <p:cNvSpPr txBox="1"/>
          <p:nvPr/>
        </p:nvSpPr>
        <p:spPr>
          <a:xfrm>
            <a:off x="1958125" y="4972662"/>
            <a:ext cx="9861908" cy="461665"/>
          </a:xfrm>
          <a:prstGeom prst="rect">
            <a:avLst/>
          </a:prstGeom>
          <a:noFill/>
        </p:spPr>
        <p:txBody>
          <a:bodyPr wrap="square" rtlCol="0">
            <a:spAutoFit/>
          </a:bodyPr>
          <a:lstStyle>
            <a:defPPr>
              <a:defRPr lang="zh-CN"/>
            </a:defPPr>
            <a:lvl1pPr>
              <a:defRPr sz="2400" b="1">
                <a:solidFill>
                  <a:srgbClr val="FF0000"/>
                </a:solidFill>
              </a:defRPr>
            </a:lvl1pPr>
          </a:lstStyle>
          <a:p>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自力更生，艰苦奋斗，崇尚劳动，敬业守信，精益求精，敢于创新</a:t>
            </a:r>
            <a:endParaRPr lang="zh-CN" altLang="en-US">
              <a:latin typeface="微软雅黑" panose="020B0503020204020204" pitchFamily="34" charset="-122"/>
              <a:ea typeface="微软雅黑" panose="020B0503020204020204" pitchFamily="34" charset="-122"/>
            </a:endParaRPr>
          </a:p>
        </p:txBody>
      </p:sp>
      <p:sp>
        <p:nvSpPr>
          <p:cNvPr id="28" name="文本框 27"/>
          <p:cNvSpPr txBox="1"/>
          <p:nvPr/>
        </p:nvSpPr>
        <p:spPr>
          <a:xfrm>
            <a:off x="920080" y="5503220"/>
            <a:ext cx="5248659" cy="461665"/>
          </a:xfrm>
          <a:prstGeom prst="rect">
            <a:avLst/>
          </a:prstGeom>
          <a:noFill/>
        </p:spPr>
        <p:txBody>
          <a:bodyPr wrap="square" rtlCol="0">
            <a:spAutoFit/>
          </a:bodyPr>
          <a:lstStyle/>
          <a:p>
            <a:r>
              <a:rPr lang="zh-CN" altLang="en-US" sz="2400" b="1"/>
              <a:t>（</a:t>
            </a:r>
            <a:r>
              <a:rPr lang="en-US" altLang="zh-CN" sz="2400" b="1"/>
              <a:t>2</a:t>
            </a:r>
            <a:r>
              <a:rPr lang="zh-CN" altLang="en-US" sz="2400" b="1"/>
              <a:t>）开创性、奠基性：</a:t>
            </a:r>
            <a:endParaRPr lang="zh-CN" altLang="en-US" sz="2400" b="1"/>
          </a:p>
        </p:txBody>
      </p:sp>
      <p:sp>
        <p:nvSpPr>
          <p:cNvPr id="29" name="文本框 28"/>
          <p:cNvSpPr txBox="1"/>
          <p:nvPr/>
        </p:nvSpPr>
        <p:spPr>
          <a:xfrm>
            <a:off x="1958125" y="5964885"/>
            <a:ext cx="6010339" cy="461665"/>
          </a:xfrm>
          <a:prstGeom prst="rect">
            <a:avLst/>
          </a:prstGeom>
          <a:noFill/>
        </p:spPr>
        <p:txBody>
          <a:bodyPr wrap="square" rtlCol="0">
            <a:spAutoFit/>
          </a:bodyPr>
          <a:lstStyle>
            <a:defPPr>
              <a:defRPr lang="zh-CN"/>
            </a:defPPr>
            <a:lvl1pPr>
              <a:defRPr sz="2400" b="1">
                <a:solidFill>
                  <a:srgbClr val="FF0000"/>
                </a:solidFill>
              </a:defRPr>
            </a:lvl1pPr>
          </a:lstStyle>
          <a:p>
            <a:r>
              <a:rPr lang="en-US" altLang="zh-CN"/>
              <a:t>——</a:t>
            </a:r>
            <a:r>
              <a:rPr lang="zh-CN" altLang="en-US"/>
              <a:t>物质基础、宝贵经验、理论指导</a:t>
            </a:r>
            <a:endParaRPr lang="zh-CN" altLang="en-US"/>
          </a:p>
        </p:txBody>
      </p:sp>
      <p:sp>
        <p:nvSpPr>
          <p:cNvPr id="31" name="左大括号 30"/>
          <p:cNvSpPr/>
          <p:nvPr/>
        </p:nvSpPr>
        <p:spPr>
          <a:xfrm>
            <a:off x="920080" y="1623306"/>
            <a:ext cx="431637" cy="210573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2" name="左大括号 31"/>
          <p:cNvSpPr/>
          <p:nvPr/>
        </p:nvSpPr>
        <p:spPr>
          <a:xfrm>
            <a:off x="926723" y="4725577"/>
            <a:ext cx="259361" cy="100383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arn(inVertical)">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arn(inVertical)">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arn(inVertical)">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barn(inVertical)">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barn(inVertical)">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barn(inVertical)">
                                      <p:cBhvr>
                                        <p:cTn id="54" dur="5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barn(inVertical)">
                                      <p:cBhvr>
                                        <p:cTn id="59" dur="500"/>
                                        <p:tgtEl>
                                          <p:spTgt spid="26"/>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barn(inVertical)">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barn(inVertical)">
                                      <p:cBhvr>
                                        <p:cTn id="67" dur="5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29">
                                            <p:txEl>
                                              <p:pRg st="0" end="0"/>
                                            </p:txEl>
                                          </p:spTgt>
                                        </p:tgtEl>
                                        <p:attrNameLst>
                                          <p:attrName>style.visibility</p:attrName>
                                        </p:attrNameLst>
                                      </p:cBhvr>
                                      <p:to>
                                        <p:strVal val="visible"/>
                                      </p:to>
                                    </p:set>
                                    <p:animEffect transition="in" filter="barn(inVertical)">
                                      <p:cBhvr>
                                        <p:cTn id="72" dur="500"/>
                                        <p:tgtEl>
                                          <p:spTgt spid="29">
                                            <p:txEl>
                                              <p:pRg st="0" end="0"/>
                                            </p:txEl>
                                          </p:spTgt>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barn(inVertical)">
                                      <p:cBhvr>
                                        <p:cTn id="75" dur="500"/>
                                        <p:tgtEl>
                                          <p:spTgt spid="31"/>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barn(inVertical)">
                                      <p:cBhvr>
                                        <p:cTn id="7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P spid="24" grpId="0"/>
      <p:bldP spid="25" grpId="0"/>
      <p:bldP spid="26" grpId="0"/>
      <p:bldP spid="27" grpId="0"/>
      <p:bldP spid="28" grpId="0"/>
      <p:bldP spid="31" grpId="0"/>
      <p:bldP spid="32" grpId="0"/>
    </p:bldLst>
  </p:timing>
</p:sld>
</file>

<file path=ppt/slides/slide31.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a:stretch>
            <a:fillRect/>
          </a:stretch>
        </p:blipFill>
        <p:spPr>
          <a:xfrm>
            <a:off x="0" y="0"/>
            <a:ext cx="12204083" cy="6858000"/>
          </a:xfrm>
          <a:prstGeom prst="rect">
            <a:avLst/>
          </a:prstGeom>
        </p:spPr>
      </p:pic>
      <p:grpSp>
        <p:nvGrpSpPr>
          <p:cNvPr id="2" name="Group 192"/>
          <p:cNvGrpSpPr/>
          <p:nvPr/>
        </p:nvGrpSpPr>
        <p:grpSpPr>
          <a:xfrm>
            <a:off x="1" y="235664"/>
            <a:ext cx="2616590" cy="1019175"/>
            <a:chOff x="1305" y="1286"/>
            <a:chExt cx="3185" cy="642"/>
          </a:xfrm>
        </p:grpSpPr>
        <p:pic>
          <p:nvPicPr>
            <p:cNvPr id="3" name="Picture 16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21515908" flipH="1">
              <a:off x="1316" y="1298"/>
              <a:ext cx="3174" cy="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128"/>
            <p:cNvGrpSpPr/>
            <p:nvPr/>
          </p:nvGrpSpPr>
          <p:grpSpPr>
            <a:xfrm>
              <a:off x="1305" y="1286"/>
              <a:ext cx="3039" cy="396"/>
              <a:chOff x="1406" y="913"/>
              <a:chExt cx="2773" cy="652"/>
            </a:xfrm>
          </p:grpSpPr>
          <p:grpSp>
            <p:nvGrpSpPr>
              <p:cNvPr id="5" name="Group 125"/>
              <p:cNvGrpSpPr/>
              <p:nvPr/>
            </p:nvGrpSpPr>
            <p:grpSpPr>
              <a:xfrm>
                <a:off x="1406" y="913"/>
                <a:ext cx="2773" cy="650"/>
                <a:chOff x="1406" y="915"/>
                <a:chExt cx="2773" cy="650"/>
              </a:xfrm>
            </p:grpSpPr>
            <p:sp>
              <p:nvSpPr>
                <p:cNvPr id="9" name="Freeform 126"/>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bg1"/>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10" name="Rectangle 127"/>
                <p:cNvSpPr>
                  <a:spLocks noChangeArrowheads="1"/>
                </p:cNvSpPr>
                <p:nvPr/>
              </p:nvSpPr>
              <p:spPr bwMode="auto">
                <a:xfrm>
                  <a:off x="1406" y="916"/>
                  <a:ext cx="2427" cy="648"/>
                </a:xfrm>
                <a:prstGeom prst="rect">
                  <a:avLst/>
                </a:prstGeom>
                <a:solidFill>
                  <a:schemeClr val="bg1"/>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nvGrpSpPr>
              <p:cNvPr id="6" name="Group 124"/>
              <p:cNvGrpSpPr/>
              <p:nvPr/>
            </p:nvGrpSpPr>
            <p:grpSpPr>
              <a:xfrm>
                <a:off x="1406" y="915"/>
                <a:ext cx="2773" cy="650"/>
                <a:chOff x="1406" y="915"/>
                <a:chExt cx="2773" cy="650"/>
              </a:xfrm>
            </p:grpSpPr>
            <p:sp>
              <p:nvSpPr>
                <p:cNvPr id="7" name="Freeform 121"/>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accent1">
                    <a:alpha val="79999"/>
                  </a:schemeClr>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8" name="Rectangle 122"/>
                <p:cNvSpPr>
                  <a:spLocks noChangeArrowheads="1"/>
                </p:cNvSpPr>
                <p:nvPr/>
              </p:nvSpPr>
              <p:spPr bwMode="auto">
                <a:xfrm>
                  <a:off x="1406" y="916"/>
                  <a:ext cx="2427" cy="648"/>
                </a:xfrm>
                <a:prstGeom prst="rect">
                  <a:avLst/>
                </a:prstGeom>
                <a:gradFill rotWithShape="1">
                  <a:gsLst>
                    <a:gs pos="0">
                      <a:schemeClr val="accent1">
                        <a:alpha val="60001"/>
                      </a:schemeClr>
                    </a:gs>
                    <a:gs pos="100000">
                      <a:schemeClr val="accent1">
                        <a:alpha val="79999"/>
                      </a:schemeClr>
                    </a:gs>
                  </a:gsLst>
                  <a:lin ang="0" scaled="1"/>
                </a:gra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grpSp>
      <p:sp>
        <p:nvSpPr>
          <p:cNvPr id="11" name="文本框 10"/>
          <p:cNvSpPr txBox="1"/>
          <p:nvPr/>
        </p:nvSpPr>
        <p:spPr>
          <a:xfrm>
            <a:off x="252654" y="292097"/>
            <a:ext cx="1620957" cy="523220"/>
          </a:xfrm>
          <a:prstGeom prst="rect">
            <a:avLst/>
          </a:prstGeom>
          <a:noFill/>
        </p:spPr>
        <p:txBody>
          <a:bodyPr wrap="none" rtlCol="0">
            <a:spAutoFit/>
          </a:bodyPr>
          <a:lstStyle/>
          <a:p>
            <a:r>
              <a:rPr lang="zh-CN" altLang="en-US" sz="2800" b="1">
                <a:solidFill>
                  <a:schemeClr val="bg1"/>
                </a:solidFill>
                <a:latin typeface="华文隶书" panose="02010800040101010101" pitchFamily="2" charset="-122"/>
                <a:ea typeface="华文隶书" panose="02010800040101010101" pitchFamily="2" charset="-122"/>
              </a:rPr>
              <a:t>重点解析</a:t>
            </a:r>
            <a:endParaRPr lang="zh-CN" altLang="en-US" sz="2800" b="1">
              <a:solidFill>
                <a:schemeClr val="bg1"/>
              </a:solidFill>
              <a:latin typeface="华文隶书" panose="02010800040101010101" pitchFamily="2" charset="-122"/>
              <a:ea typeface="华文隶书" panose="02010800040101010101" pitchFamily="2" charset="-122"/>
            </a:endParaRPr>
          </a:p>
        </p:txBody>
      </p:sp>
      <p:sp>
        <p:nvSpPr>
          <p:cNvPr id="12" name="文本框 11"/>
          <p:cNvSpPr txBox="1"/>
          <p:nvPr/>
        </p:nvSpPr>
        <p:spPr>
          <a:xfrm>
            <a:off x="377965" y="1156724"/>
            <a:ext cx="3136760" cy="523220"/>
          </a:xfrm>
          <a:prstGeom prst="rect">
            <a:avLst/>
          </a:prstGeom>
          <a:noFill/>
        </p:spPr>
        <p:txBody>
          <a:bodyPr wrap="square">
            <a:spAutoFit/>
          </a:bodyPr>
          <a:lstStyle/>
          <a:p>
            <a:r>
              <a:rPr lang="en-US" altLang="zh-CN" sz="2800" b="1" spc="40">
                <a:effectLst/>
                <a:latin typeface="黑体" panose="02010609060101010101" pitchFamily="49" charset="-122"/>
                <a:ea typeface="黑体" panose="02010609060101010101" pitchFamily="49" charset="-122"/>
                <a:cs typeface="Arial" panose="020B0604020202020204" pitchFamily="34" charset="0"/>
              </a:rPr>
              <a:t>1</a:t>
            </a:r>
            <a:r>
              <a:rPr lang="zh-CN" altLang="en-US" sz="2800" b="1" spc="40">
                <a:effectLst/>
                <a:latin typeface="黑体" panose="02010609060101010101" pitchFamily="49" charset="-122"/>
                <a:ea typeface="黑体" panose="02010609060101010101" pitchFamily="49" charset="-122"/>
                <a:cs typeface="Arial" panose="020B0604020202020204" pitchFamily="34" charset="0"/>
              </a:rPr>
              <a:t>、三线建设</a:t>
            </a:r>
            <a:endParaRPr lang="zh-CN" altLang="en-US" sz="2800" b="1">
              <a:latin typeface="黑体" panose="02010609060101010101" pitchFamily="49" charset="-122"/>
              <a:ea typeface="黑体" panose="02010609060101010101" pitchFamily="49" charset="-122"/>
            </a:endParaRPr>
          </a:p>
        </p:txBody>
      </p:sp>
      <p:sp>
        <p:nvSpPr>
          <p:cNvPr id="13" name="文本框 12"/>
          <p:cNvSpPr txBox="1"/>
          <p:nvPr/>
        </p:nvSpPr>
        <p:spPr>
          <a:xfrm>
            <a:off x="2709464" y="1003729"/>
            <a:ext cx="9382519" cy="2862322"/>
          </a:xfrm>
          <a:prstGeom prst="rect">
            <a:avLst/>
          </a:prstGeom>
          <a:noFill/>
          <a:ln>
            <a:solidFill>
              <a:srgbClr val="7030A0"/>
            </a:solidFill>
            <a:prstDash val="lgDashDotDot"/>
          </a:ln>
        </p:spPr>
        <p:txBody>
          <a:bodyPr wrap="square">
            <a:spAutoFit/>
          </a:bodyPr>
          <a:lstStyle>
            <a:defPPr>
              <a:defRPr lang="zh-CN"/>
            </a:defPPr>
            <a:lvl1pPr>
              <a:defRPr sz="2000" b="1">
                <a:latin typeface="仿宋" panose="02010609060101010101" pitchFamily="49" charset="-122"/>
                <a:ea typeface="仿宋" panose="02010609060101010101" pitchFamily="49" charset="-122"/>
              </a:defRPr>
            </a:lvl1pPr>
          </a:lstStyle>
          <a:p>
            <a:r>
              <a:rPr lang="zh-CN" altLang="en-US"/>
              <a:t>    材料：1964年6-8月，毛泽东提出建设西部</a:t>
            </a:r>
            <a:endParaRPr lang="en-US" altLang="zh-CN"/>
          </a:p>
          <a:p>
            <a:r>
              <a:rPr lang="zh-CN" altLang="en-US"/>
              <a:t>后方的主张：要搞三线工业基地的建设。要准备</a:t>
            </a:r>
            <a:endParaRPr lang="en-US" altLang="zh-CN"/>
          </a:p>
          <a:p>
            <a:r>
              <a:rPr lang="zh-CN" altLang="en-US"/>
              <a:t>帝国主义可能发动侵略战争。现在工厂都集中在</a:t>
            </a:r>
            <a:endParaRPr lang="en-US" altLang="zh-CN"/>
          </a:p>
          <a:p>
            <a:r>
              <a:rPr lang="zh-CN" altLang="en-US"/>
              <a:t>大城市和沿海地区，不利于备战。8月19日，国</a:t>
            </a:r>
            <a:endParaRPr lang="en-US" altLang="zh-CN"/>
          </a:p>
          <a:p>
            <a:r>
              <a:rPr lang="zh-CN" altLang="en-US"/>
              <a:t>务院副总理李富春等人向中共中央提出报告，建</a:t>
            </a:r>
            <a:endParaRPr lang="en-US" altLang="zh-CN"/>
          </a:p>
          <a:p>
            <a:r>
              <a:rPr lang="zh-CN" altLang="en-US"/>
              <a:t>议一切新的建设项目，不在第一线建设：要把能</a:t>
            </a:r>
            <a:endParaRPr lang="en-US" altLang="zh-CN"/>
          </a:p>
          <a:p>
            <a:r>
              <a:rPr lang="zh-CN" altLang="en-US"/>
              <a:t>搬的一线重要企业、科研机构、学校一部分迁移</a:t>
            </a:r>
            <a:endParaRPr lang="en-US" altLang="zh-CN"/>
          </a:p>
          <a:p>
            <a:r>
              <a:rPr lang="zh-CN" altLang="en-US"/>
              <a:t>到三线、二线；今后一切新建项目都应贯彻执行分散。靠山、隐薇的方针。 </a:t>
            </a:r>
            <a:endParaRPr lang="en-US" altLang="zh-CN"/>
          </a:p>
          <a:p>
            <a:r>
              <a:rPr lang="en-US" altLang="zh-CN"/>
              <a:t>        </a:t>
            </a:r>
            <a:r>
              <a:rPr lang="zh-CN" altLang="en-US"/>
              <a:t>一一摘自《六十年代三线建设决策文选载》，《党的文献》1995年第3期</a:t>
            </a:r>
            <a:endParaRPr lang="zh-CN" altLang="en-US"/>
          </a:p>
        </p:txBody>
      </p:sp>
      <p:pic>
        <p:nvPicPr>
          <p:cNvPr id="14" name="Picture 4"/>
          <p:cNvPicPr>
            <a:picLocks noChangeAspect="1" noChangeArrowheads="1"/>
          </p:cNvPicPr>
          <p:nvPr/>
        </p:nvPicPr>
        <p:blipFill>
          <a:blip r:embed="rId3">
            <a:extLst>
              <a:ext uri="{28A0092B-C50C-407E-A947-70E740481C1C}">
                <a14:useLocalDpi xmlns:a14="http://schemas.microsoft.com/office/drawing/2010/main" val="0"/>
              </a:ext>
            </a:extLst>
          </a:blip>
          <a:srcRect l="12654" r="15834"/>
          <a:stretch>
            <a:fillRect/>
          </a:stretch>
        </p:blipFill>
        <p:spPr bwMode="auto">
          <a:xfrm>
            <a:off x="8322549" y="164867"/>
            <a:ext cx="3769434" cy="2964961"/>
          </a:xfrm>
          <a:prstGeom prst="rect">
            <a:avLst/>
          </a:prstGeom>
          <a:noFill/>
          <a:extLst>
            <a:ext uri="{909E8E84-426E-40DD-AFC4-6F175D3DCCD1}">
              <a14:hiddenFill xmlns:a14="http://schemas.microsoft.com/office/drawing/2010/main">
                <a:solidFill>
                  <a:srgbClr val="FFFFFF"/>
                </a:solidFill>
              </a14:hiddenFill>
            </a:ext>
          </a:extLst>
        </p:spPr>
      </p:pic>
      <p:sp>
        <p:nvSpPr>
          <p:cNvPr id="15" name="文本框 14"/>
          <p:cNvSpPr txBox="1"/>
          <p:nvPr/>
        </p:nvSpPr>
        <p:spPr>
          <a:xfrm>
            <a:off x="2628432" y="3894837"/>
            <a:ext cx="7665253" cy="461665"/>
          </a:xfrm>
          <a:prstGeom prst="rect">
            <a:avLst/>
          </a:prstGeom>
          <a:noFill/>
        </p:spPr>
        <p:txBody>
          <a:bodyPr wrap="square">
            <a:spAutoFit/>
          </a:bodyPr>
          <a:lstStyle/>
          <a:p>
            <a:pPr indent="304800" algn="just">
              <a:lnSpc>
                <a:spcPct val="100000"/>
              </a:lnSpc>
            </a:pPr>
            <a:r>
              <a:rPr lang="zh-CN" altLang="en-US" sz="2400" b="1" spc="40">
                <a:solidFill>
                  <a:srgbClr val="0000CC"/>
                </a:solidFill>
                <a:effectLst/>
                <a:latin typeface="黑体" panose="02010609060101010101" pitchFamily="49" charset="-122"/>
                <a:ea typeface="黑体" panose="02010609060101010101" pitchFamily="49" charset="-122"/>
                <a:cs typeface="Arial" panose="020B0604020202020204" pitchFamily="34" charset="0"/>
              </a:rPr>
              <a:t>问题</a:t>
            </a:r>
            <a:r>
              <a:rPr lang="zh-CN" altLang="en-US" sz="2400" b="1" spc="40">
                <a:solidFill>
                  <a:schemeClr val="tx1"/>
                </a:solidFill>
                <a:effectLst/>
                <a:latin typeface="楷体" panose="02010609060101010101" pitchFamily="49" charset="-122"/>
                <a:ea typeface="楷体" panose="02010609060101010101" pitchFamily="49" charset="-122"/>
                <a:cs typeface="Arial" panose="020B0604020202020204" pitchFamily="34" charset="0"/>
              </a:rPr>
              <a:t>：结合材料和所学，</a:t>
            </a:r>
            <a:r>
              <a:rPr lang="zh-CN" altLang="en-US" sz="2400" b="1" spc="40">
                <a:latin typeface="楷体" panose="02010609060101010101" pitchFamily="49" charset="-122"/>
                <a:ea typeface="楷体" panose="02010609060101010101" pitchFamily="49" charset="-122"/>
                <a:cs typeface="Arial" panose="020B0604020202020204" pitchFamily="34" charset="0"/>
              </a:rPr>
              <a:t>合理解释</a:t>
            </a:r>
            <a:r>
              <a:rPr lang="zh-CN" altLang="en-US" sz="2400" b="1" spc="40">
                <a:solidFill>
                  <a:schemeClr val="tx1"/>
                </a:solidFill>
                <a:effectLst/>
                <a:latin typeface="楷体" panose="02010609060101010101" pitchFamily="49" charset="-122"/>
                <a:ea typeface="楷体" panose="02010609060101010101" pitchFamily="49" charset="-122"/>
                <a:cs typeface="Arial" panose="020B0604020202020204" pitchFamily="34" charset="0"/>
              </a:rPr>
              <a:t>“三线建设”。</a:t>
            </a:r>
            <a:endParaRPr lang="zh-CN" altLang="zh-CN" sz="2400" b="1">
              <a:solidFill>
                <a:schemeClr val="tx1"/>
              </a:solidFill>
              <a:effectLst/>
              <a:latin typeface="楷体" panose="02010609060101010101" pitchFamily="49" charset="-122"/>
              <a:ea typeface="楷体" panose="02010609060101010101" pitchFamily="49" charset="-122"/>
              <a:cs typeface="宋体" panose="02010600030101010101" pitchFamily="2" charset="-122"/>
            </a:endParaRPr>
          </a:p>
        </p:txBody>
      </p:sp>
      <p:sp>
        <p:nvSpPr>
          <p:cNvPr id="17" name="文本框 16"/>
          <p:cNvSpPr txBox="1"/>
          <p:nvPr/>
        </p:nvSpPr>
        <p:spPr>
          <a:xfrm>
            <a:off x="577455" y="4477767"/>
            <a:ext cx="11208544" cy="2308324"/>
          </a:xfrm>
          <a:prstGeom prst="rect">
            <a:avLst/>
          </a:prstGeom>
          <a:noFill/>
        </p:spPr>
        <p:txBody>
          <a:bodyPr wrap="square">
            <a:spAutoFit/>
          </a:bodyPr>
          <a:lstStyle/>
          <a:p>
            <a:r>
              <a:rPr lang="en-US" altLang="zh-CN" sz="2400" b="1">
                <a:solidFill>
                  <a:srgbClr val="FF0000"/>
                </a:solidFill>
                <a:latin typeface="微软雅黑" panose="020B0503020204020204" pitchFamily="34" charset="-122"/>
                <a:ea typeface="微软雅黑" panose="020B0503020204020204" pitchFamily="34" charset="-122"/>
              </a:rPr>
              <a:t>       60</a:t>
            </a:r>
            <a:r>
              <a:rPr lang="zh-CN" altLang="en-US" sz="2400" b="1">
                <a:solidFill>
                  <a:srgbClr val="FF0000"/>
                </a:solidFill>
                <a:latin typeface="微软雅黑" panose="020B0503020204020204" pitchFamily="34" charset="-122"/>
                <a:ea typeface="微软雅黑" panose="020B0503020204020204" pitchFamily="34" charset="-122"/>
              </a:rPr>
              <a:t>年代中美依然敌对，中苏关系恶化，国际关系日益紧张。经济重心集中在东部沿海和东北地区，国家经济布局不平衡，面临极大安全问题，为加强国防，增强战略纵深，有效应对美苏军事威胁。逐步加强对西部的开发建设，一些工矿军事工业，铁路公路交通，重点高校科研机构搬迁到西部。三线建设是推进我国现代化进程的重要步骤，对于提高国家的国防能力和改善我国国民经济布局，推进中西部落后地 区的经济社会发展具有重要意义，也为后来西部大开发奠定基础。 </a:t>
            </a:r>
            <a:endParaRPr lang="zh-CN" altLang="en-US" sz="24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2.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1"/>
          <a:stretch>
            <a:fillRect/>
          </a:stretch>
        </p:blipFill>
        <p:spPr>
          <a:xfrm>
            <a:off x="0" y="0"/>
            <a:ext cx="12204083" cy="6858000"/>
          </a:xfrm>
          <a:prstGeom prst="rect">
            <a:avLst/>
          </a:prstGeom>
        </p:spPr>
      </p:pic>
      <p:grpSp>
        <p:nvGrpSpPr>
          <p:cNvPr id="8" name="Group 192"/>
          <p:cNvGrpSpPr/>
          <p:nvPr/>
        </p:nvGrpSpPr>
        <p:grpSpPr>
          <a:xfrm>
            <a:off x="1" y="235664"/>
            <a:ext cx="2616590" cy="1019175"/>
            <a:chOff x="1305" y="1286"/>
            <a:chExt cx="3185" cy="642"/>
          </a:xfrm>
        </p:grpSpPr>
        <p:pic>
          <p:nvPicPr>
            <p:cNvPr id="9" name="Picture 16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21515908" flipH="1">
              <a:off x="1316" y="1298"/>
              <a:ext cx="3174" cy="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128"/>
            <p:cNvGrpSpPr/>
            <p:nvPr/>
          </p:nvGrpSpPr>
          <p:grpSpPr>
            <a:xfrm>
              <a:off x="1305" y="1286"/>
              <a:ext cx="3039" cy="396"/>
              <a:chOff x="1406" y="913"/>
              <a:chExt cx="2773" cy="652"/>
            </a:xfrm>
          </p:grpSpPr>
          <p:grpSp>
            <p:nvGrpSpPr>
              <p:cNvPr id="11" name="Group 125"/>
              <p:cNvGrpSpPr/>
              <p:nvPr/>
            </p:nvGrpSpPr>
            <p:grpSpPr>
              <a:xfrm>
                <a:off x="1406" y="913"/>
                <a:ext cx="2773" cy="650"/>
                <a:chOff x="1406" y="915"/>
                <a:chExt cx="2773" cy="650"/>
              </a:xfrm>
            </p:grpSpPr>
            <p:sp>
              <p:nvSpPr>
                <p:cNvPr id="15" name="Freeform 126"/>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bg1"/>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16" name="Rectangle 127"/>
                <p:cNvSpPr>
                  <a:spLocks noChangeArrowheads="1"/>
                </p:cNvSpPr>
                <p:nvPr/>
              </p:nvSpPr>
              <p:spPr bwMode="auto">
                <a:xfrm>
                  <a:off x="1406" y="916"/>
                  <a:ext cx="2427" cy="648"/>
                </a:xfrm>
                <a:prstGeom prst="rect">
                  <a:avLst/>
                </a:prstGeom>
                <a:solidFill>
                  <a:schemeClr val="bg1"/>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nvGrpSpPr>
              <p:cNvPr id="12" name="Group 124"/>
              <p:cNvGrpSpPr/>
              <p:nvPr/>
            </p:nvGrpSpPr>
            <p:grpSpPr>
              <a:xfrm>
                <a:off x="1406" y="915"/>
                <a:ext cx="2773" cy="650"/>
                <a:chOff x="1406" y="915"/>
                <a:chExt cx="2773" cy="650"/>
              </a:xfrm>
            </p:grpSpPr>
            <p:sp>
              <p:nvSpPr>
                <p:cNvPr id="13" name="Freeform 121"/>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accent1">
                    <a:alpha val="79999"/>
                  </a:schemeClr>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14" name="Rectangle 122"/>
                <p:cNvSpPr>
                  <a:spLocks noChangeArrowheads="1"/>
                </p:cNvSpPr>
                <p:nvPr/>
              </p:nvSpPr>
              <p:spPr bwMode="auto">
                <a:xfrm>
                  <a:off x="1406" y="916"/>
                  <a:ext cx="2427" cy="648"/>
                </a:xfrm>
                <a:prstGeom prst="rect">
                  <a:avLst/>
                </a:prstGeom>
                <a:gradFill rotWithShape="1">
                  <a:gsLst>
                    <a:gs pos="0">
                      <a:schemeClr val="accent1">
                        <a:alpha val="60001"/>
                      </a:schemeClr>
                    </a:gs>
                    <a:gs pos="100000">
                      <a:schemeClr val="accent1">
                        <a:alpha val="79999"/>
                      </a:schemeClr>
                    </a:gs>
                  </a:gsLst>
                  <a:lin ang="0" scaled="1"/>
                </a:gra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grpSp>
      <p:sp>
        <p:nvSpPr>
          <p:cNvPr id="17" name="文本框 16"/>
          <p:cNvSpPr txBox="1"/>
          <p:nvPr/>
        </p:nvSpPr>
        <p:spPr>
          <a:xfrm>
            <a:off x="252654" y="292097"/>
            <a:ext cx="1620957" cy="523220"/>
          </a:xfrm>
          <a:prstGeom prst="rect">
            <a:avLst/>
          </a:prstGeom>
          <a:noFill/>
        </p:spPr>
        <p:txBody>
          <a:bodyPr wrap="none" rtlCol="0">
            <a:spAutoFit/>
          </a:bodyPr>
          <a:lstStyle/>
          <a:p>
            <a:r>
              <a:rPr lang="zh-CN" altLang="en-US" sz="2800" b="1">
                <a:solidFill>
                  <a:schemeClr val="bg1"/>
                </a:solidFill>
                <a:latin typeface="华文隶书" panose="02010800040101010101" pitchFamily="2" charset="-122"/>
                <a:ea typeface="华文隶书" panose="02010800040101010101" pitchFamily="2" charset="-122"/>
              </a:rPr>
              <a:t>重点解析</a:t>
            </a:r>
            <a:endParaRPr lang="zh-CN" altLang="en-US" sz="2800" b="1">
              <a:solidFill>
                <a:schemeClr val="bg1"/>
              </a:solidFill>
              <a:latin typeface="华文隶书" panose="02010800040101010101" pitchFamily="2" charset="-122"/>
              <a:ea typeface="华文隶书" panose="02010800040101010101" pitchFamily="2" charset="-122"/>
            </a:endParaRPr>
          </a:p>
        </p:txBody>
      </p:sp>
      <p:sp>
        <p:nvSpPr>
          <p:cNvPr id="18" name="文本框 17"/>
          <p:cNvSpPr txBox="1"/>
          <p:nvPr/>
        </p:nvSpPr>
        <p:spPr>
          <a:xfrm>
            <a:off x="377964" y="999556"/>
            <a:ext cx="8094523" cy="523220"/>
          </a:xfrm>
          <a:prstGeom prst="rect">
            <a:avLst/>
          </a:prstGeom>
          <a:noFill/>
        </p:spPr>
        <p:txBody>
          <a:bodyPr wrap="square">
            <a:spAutoFit/>
          </a:bodyPr>
          <a:lstStyle/>
          <a:p>
            <a:r>
              <a:rPr lang="en-US" altLang="zh-CN" sz="2800" b="1" spc="40">
                <a:effectLst/>
                <a:latin typeface="黑体" panose="02010609060101010101" pitchFamily="49" charset="-122"/>
                <a:ea typeface="黑体" panose="02010609060101010101" pitchFamily="49" charset="-122"/>
                <a:cs typeface="Arial" panose="020B0604020202020204" pitchFamily="34" charset="0"/>
              </a:rPr>
              <a:t>2</a:t>
            </a:r>
            <a:r>
              <a:rPr lang="zh-CN" altLang="en-US" sz="2800" b="1" spc="40">
                <a:effectLst/>
                <a:latin typeface="黑体" panose="02010609060101010101" pitchFamily="49" charset="-122"/>
                <a:ea typeface="黑体" panose="02010609060101010101" pitchFamily="49" charset="-122"/>
                <a:cs typeface="Arial" panose="020B0604020202020204" pitchFamily="34" charset="0"/>
              </a:rPr>
              <a:t>、社会主义建设出现失误的原因及教训</a:t>
            </a:r>
            <a:endParaRPr lang="zh-CN" altLang="en-US" sz="2800" b="1">
              <a:latin typeface="黑体" panose="02010609060101010101" pitchFamily="49" charset="-122"/>
              <a:ea typeface="黑体" panose="02010609060101010101" pitchFamily="49" charset="-122"/>
            </a:endParaRPr>
          </a:p>
        </p:txBody>
      </p:sp>
      <p:sp>
        <p:nvSpPr>
          <p:cNvPr id="22" name="文本框 21"/>
          <p:cNvSpPr txBox="1"/>
          <p:nvPr/>
        </p:nvSpPr>
        <p:spPr>
          <a:xfrm>
            <a:off x="992550" y="2171442"/>
            <a:ext cx="11115675" cy="2308324"/>
          </a:xfrm>
          <a:prstGeom prst="rect">
            <a:avLst/>
          </a:prstGeom>
          <a:noFill/>
        </p:spPr>
        <p:txBody>
          <a:bodyPr wrap="square">
            <a:spAutoFit/>
          </a:bodyPr>
          <a:lstStyle/>
          <a:p>
            <a:r>
              <a:rPr lang="zh-CN" altLang="en-US" sz="2400" b="1">
                <a:solidFill>
                  <a:srgbClr val="0000CC"/>
                </a:solidFill>
              </a:rPr>
              <a:t>①历史传统的影响。</a:t>
            </a:r>
            <a:r>
              <a:rPr lang="zh-CN" altLang="en-US" sz="2400" b="1">
                <a:latin typeface="楷体" panose="02010609060101010101" pitchFamily="49" charset="-122"/>
                <a:ea typeface="楷体" panose="02010609060101010101" pitchFamily="49" charset="-122"/>
              </a:rPr>
              <a:t>中国历史上长期的封建专制统治，使人们民主法制观念淡薄。</a:t>
            </a:r>
            <a:endParaRPr lang="en-US" altLang="zh-CN" sz="2400" b="1">
              <a:latin typeface="楷体" panose="02010609060101010101" pitchFamily="49" charset="-122"/>
              <a:ea typeface="楷体" panose="02010609060101010101" pitchFamily="49" charset="-122"/>
            </a:endParaRPr>
          </a:p>
          <a:p>
            <a:r>
              <a:rPr lang="zh-CN" altLang="en-US" sz="2400" b="1">
                <a:solidFill>
                  <a:srgbClr val="0000CC"/>
                </a:solidFill>
              </a:rPr>
              <a:t>②急于求成的心理。</a:t>
            </a:r>
            <a:r>
              <a:rPr lang="zh-CN" altLang="en-US" sz="2400" b="1">
                <a:latin typeface="楷体" panose="02010609060101010101" pitchFamily="49" charset="-122"/>
                <a:ea typeface="楷体" panose="02010609060101010101" pitchFamily="49" charset="-122"/>
              </a:rPr>
              <a:t>社会主义制度建立后，广大人民群众对社会主义建设热情很 </a:t>
            </a:r>
            <a:endParaRPr lang="en-US" altLang="zh-CN" sz="2400" b="1">
              <a:latin typeface="楷体" panose="02010609060101010101" pitchFamily="49" charset="-122"/>
              <a:ea typeface="楷体" panose="02010609060101010101" pitchFamily="49" charset="-122"/>
            </a:endParaRPr>
          </a:p>
          <a:p>
            <a:r>
              <a:rPr lang="en-US" altLang="zh-CN" sz="2400" b="1">
                <a:latin typeface="楷体" panose="02010609060101010101" pitchFamily="49" charset="-122"/>
                <a:ea typeface="楷体" panose="02010609060101010101" pitchFamily="49" charset="-122"/>
              </a:rPr>
              <a:t>          </a:t>
            </a:r>
            <a:r>
              <a:rPr lang="zh-CN" altLang="en-US" sz="2400" b="1">
                <a:latin typeface="楷体" panose="02010609060101010101" pitchFamily="49" charset="-122"/>
                <a:ea typeface="楷体" panose="02010609060101010101" pitchFamily="49" charset="-122"/>
              </a:rPr>
              <a:t>高， 迫切希望尽快摆脱落后状况。 </a:t>
            </a:r>
            <a:endParaRPr lang="en-US" altLang="zh-CN" sz="2400" b="1">
              <a:latin typeface="楷体" panose="02010609060101010101" pitchFamily="49" charset="-122"/>
              <a:ea typeface="楷体" panose="02010609060101010101" pitchFamily="49" charset="-122"/>
            </a:endParaRPr>
          </a:p>
          <a:p>
            <a:r>
              <a:rPr lang="zh-CN" altLang="en-US" sz="2400" b="1">
                <a:solidFill>
                  <a:srgbClr val="0000CC"/>
                </a:solidFill>
              </a:rPr>
              <a:t>③中央领导人的错误估计。</a:t>
            </a:r>
            <a:r>
              <a:rPr lang="zh-CN" altLang="en-US" sz="2400" b="1">
                <a:latin typeface="楷体" panose="02010609060101010101" pitchFamily="49" charset="-122"/>
                <a:ea typeface="楷体" panose="02010609060101010101" pitchFamily="49" charset="-122"/>
              </a:rPr>
              <a:t>对当时的国内外阶级斗争形势估计过于严重，错误地 </a:t>
            </a:r>
            <a:endParaRPr lang="en-US" altLang="zh-CN" sz="2400" b="1">
              <a:latin typeface="楷体" panose="02010609060101010101" pitchFamily="49" charset="-122"/>
              <a:ea typeface="楷体" panose="02010609060101010101" pitchFamily="49" charset="-122"/>
            </a:endParaRPr>
          </a:p>
          <a:p>
            <a:r>
              <a:rPr lang="en-US" altLang="zh-CN" sz="2400" b="1">
                <a:latin typeface="楷体" panose="02010609060101010101" pitchFamily="49" charset="-122"/>
                <a:ea typeface="楷体" panose="02010609060101010101" pitchFamily="49" charset="-122"/>
              </a:rPr>
              <a:t>          </a:t>
            </a:r>
            <a:r>
              <a:rPr lang="zh-CN" altLang="en-US" sz="2400" b="1">
                <a:latin typeface="楷体" panose="02010609060101010101" pitchFamily="49" charset="-122"/>
                <a:ea typeface="楷体" panose="02010609060101010101" pitchFamily="49" charset="-122"/>
              </a:rPr>
              <a:t>认为阶级斗争仍是社会的主要矛盾。 </a:t>
            </a:r>
            <a:endParaRPr lang="en-US" altLang="zh-CN" sz="2400" b="1">
              <a:latin typeface="楷体" panose="02010609060101010101" pitchFamily="49" charset="-122"/>
              <a:ea typeface="楷体" panose="02010609060101010101" pitchFamily="49" charset="-122"/>
            </a:endParaRPr>
          </a:p>
          <a:p>
            <a:r>
              <a:rPr lang="zh-CN" altLang="en-US" sz="2400" b="1">
                <a:solidFill>
                  <a:srgbClr val="0000CC"/>
                </a:solidFill>
              </a:rPr>
              <a:t>④国际环境的影响。</a:t>
            </a:r>
            <a:r>
              <a:rPr lang="zh-CN" altLang="en-US" sz="2400" b="1">
                <a:latin typeface="楷体" panose="02010609060101010101" pitchFamily="49" charset="-122"/>
                <a:ea typeface="楷体" panose="02010609060101010101" pitchFamily="49" charset="-122"/>
              </a:rPr>
              <a:t>资本主义与社会主义的尖锐对立。</a:t>
            </a:r>
            <a:endParaRPr lang="zh-CN" altLang="en-US" sz="2400" b="1">
              <a:latin typeface="楷体" panose="02010609060101010101" pitchFamily="49" charset="-122"/>
              <a:ea typeface="楷体" panose="02010609060101010101" pitchFamily="49" charset="-122"/>
            </a:endParaRPr>
          </a:p>
        </p:txBody>
      </p:sp>
      <p:sp>
        <p:nvSpPr>
          <p:cNvPr id="24" name="文本框 23"/>
          <p:cNvSpPr txBox="1"/>
          <p:nvPr/>
        </p:nvSpPr>
        <p:spPr>
          <a:xfrm>
            <a:off x="525886" y="1680868"/>
            <a:ext cx="2274462" cy="461665"/>
          </a:xfrm>
          <a:prstGeom prst="rect">
            <a:avLst/>
          </a:prstGeom>
          <a:noFill/>
        </p:spPr>
        <p:txBody>
          <a:bodyPr wrap="square" rtlCol="0">
            <a:spAutoFit/>
          </a:bodyPr>
          <a:lstStyle/>
          <a:p>
            <a:r>
              <a:rPr lang="zh-CN" altLang="en-US" sz="2400" b="1"/>
              <a:t>（</a:t>
            </a:r>
            <a:r>
              <a:rPr lang="en-US" altLang="zh-CN" sz="2400" b="1"/>
              <a:t>1</a:t>
            </a:r>
            <a:r>
              <a:rPr lang="zh-CN" altLang="en-US" sz="2400" b="1"/>
              <a:t>）原因：</a:t>
            </a:r>
            <a:endParaRPr lang="zh-CN" altLang="en-US" sz="2400" b="1"/>
          </a:p>
        </p:txBody>
      </p:sp>
      <p:sp>
        <p:nvSpPr>
          <p:cNvPr id="25" name="文本框 24"/>
          <p:cNvSpPr txBox="1"/>
          <p:nvPr/>
        </p:nvSpPr>
        <p:spPr>
          <a:xfrm>
            <a:off x="992550" y="5110840"/>
            <a:ext cx="10651760" cy="830997"/>
          </a:xfrm>
          <a:prstGeom prst="rect">
            <a:avLst/>
          </a:prstGeom>
          <a:noFill/>
        </p:spPr>
        <p:txBody>
          <a:bodyPr wrap="square" rtlCol="0">
            <a:spAutoFit/>
          </a:bodyPr>
          <a:lstStyle>
            <a:defPPr>
              <a:defRPr lang="zh-CN"/>
            </a:defPPr>
            <a:lvl1pPr>
              <a:defRPr sz="2400" b="1">
                <a:solidFill>
                  <a:srgbClr val="0000CC"/>
                </a:solidFill>
              </a:defRPr>
            </a:lvl1pPr>
          </a:lstStyle>
          <a:p>
            <a:pPr>
              <a:spcAft>
                <a:spcPts val="600"/>
              </a:spcAft>
            </a:pPr>
            <a:r>
              <a:rPr lang="zh-CN" altLang="en-US">
                <a:solidFill>
                  <a:srgbClr val="FF0000"/>
                </a:solidFill>
              </a:rPr>
              <a:t>①始终坚持经济建设为中心；②必须经济发展遵循客观规律；③国民经济有计划、按比例协调发展；④保持政治稳定；⑤从国情出发，走可持续发展之路；</a:t>
            </a:r>
            <a:endParaRPr lang="zh-CN" altLang="en-US">
              <a:solidFill>
                <a:srgbClr val="FF0000"/>
              </a:solidFill>
            </a:endParaRPr>
          </a:p>
        </p:txBody>
      </p:sp>
      <p:sp>
        <p:nvSpPr>
          <p:cNvPr id="26" name="文本框 25"/>
          <p:cNvSpPr txBox="1"/>
          <p:nvPr/>
        </p:nvSpPr>
        <p:spPr>
          <a:xfrm>
            <a:off x="525886" y="4680388"/>
            <a:ext cx="2274462" cy="461665"/>
          </a:xfrm>
          <a:prstGeom prst="rect">
            <a:avLst/>
          </a:prstGeom>
          <a:noFill/>
        </p:spPr>
        <p:txBody>
          <a:bodyPr wrap="square" rtlCol="0">
            <a:spAutoFit/>
          </a:bodyPr>
          <a:lstStyle/>
          <a:p>
            <a:r>
              <a:rPr lang="zh-CN" altLang="en-US" sz="2400" b="1"/>
              <a:t>（</a:t>
            </a:r>
            <a:r>
              <a:rPr lang="en-US" altLang="zh-CN" sz="2400" b="1"/>
              <a:t>2</a:t>
            </a:r>
            <a:r>
              <a:rPr lang="zh-CN" altLang="en-US" sz="2400" b="1"/>
              <a:t>）经验教训：</a:t>
            </a:r>
            <a:endParaRPr lang="zh-CN" altLang="en-US" sz="24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5" grpId="0"/>
      <p:bldP spid="26" grpId="0"/>
    </p:bldLst>
  </p:timing>
</p:sld>
</file>

<file path=ppt/slides/slide33.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1"/>
          <a:stretch>
            <a:fillRect/>
          </a:stretch>
        </p:blipFill>
        <p:spPr>
          <a:xfrm>
            <a:off x="0" y="0"/>
            <a:ext cx="12204083" cy="6858000"/>
          </a:xfrm>
          <a:prstGeom prst="rect">
            <a:avLst/>
          </a:prstGeom>
        </p:spPr>
      </p:pic>
      <p:grpSp>
        <p:nvGrpSpPr>
          <p:cNvPr id="2" name="Group 192"/>
          <p:cNvGrpSpPr/>
          <p:nvPr/>
        </p:nvGrpSpPr>
        <p:grpSpPr>
          <a:xfrm>
            <a:off x="1" y="235664"/>
            <a:ext cx="2616590" cy="1019175"/>
            <a:chOff x="1305" y="1286"/>
            <a:chExt cx="3185" cy="642"/>
          </a:xfrm>
        </p:grpSpPr>
        <p:pic>
          <p:nvPicPr>
            <p:cNvPr id="3" name="Picture 16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21515908" flipH="1">
              <a:off x="1316" y="1298"/>
              <a:ext cx="3174" cy="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128"/>
            <p:cNvGrpSpPr/>
            <p:nvPr/>
          </p:nvGrpSpPr>
          <p:grpSpPr>
            <a:xfrm>
              <a:off x="1305" y="1286"/>
              <a:ext cx="3039" cy="396"/>
              <a:chOff x="1406" y="913"/>
              <a:chExt cx="2773" cy="652"/>
            </a:xfrm>
          </p:grpSpPr>
          <p:grpSp>
            <p:nvGrpSpPr>
              <p:cNvPr id="5" name="Group 125"/>
              <p:cNvGrpSpPr/>
              <p:nvPr/>
            </p:nvGrpSpPr>
            <p:grpSpPr>
              <a:xfrm>
                <a:off x="1406" y="913"/>
                <a:ext cx="2773" cy="650"/>
                <a:chOff x="1406" y="915"/>
                <a:chExt cx="2773" cy="650"/>
              </a:xfrm>
            </p:grpSpPr>
            <p:sp>
              <p:nvSpPr>
                <p:cNvPr id="9" name="Freeform 126"/>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bg1"/>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10" name="Rectangle 127"/>
                <p:cNvSpPr>
                  <a:spLocks noChangeArrowheads="1"/>
                </p:cNvSpPr>
                <p:nvPr/>
              </p:nvSpPr>
              <p:spPr bwMode="auto">
                <a:xfrm>
                  <a:off x="1406" y="916"/>
                  <a:ext cx="2427" cy="648"/>
                </a:xfrm>
                <a:prstGeom prst="rect">
                  <a:avLst/>
                </a:prstGeom>
                <a:solidFill>
                  <a:schemeClr val="bg1"/>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nvGrpSpPr>
              <p:cNvPr id="6" name="Group 124"/>
              <p:cNvGrpSpPr/>
              <p:nvPr/>
            </p:nvGrpSpPr>
            <p:grpSpPr>
              <a:xfrm>
                <a:off x="1406" y="915"/>
                <a:ext cx="2773" cy="650"/>
                <a:chOff x="1406" y="915"/>
                <a:chExt cx="2773" cy="650"/>
              </a:xfrm>
            </p:grpSpPr>
            <p:sp>
              <p:nvSpPr>
                <p:cNvPr id="7" name="Freeform 121"/>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accent1">
                    <a:alpha val="79999"/>
                  </a:schemeClr>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8" name="Rectangle 122"/>
                <p:cNvSpPr>
                  <a:spLocks noChangeArrowheads="1"/>
                </p:cNvSpPr>
                <p:nvPr/>
              </p:nvSpPr>
              <p:spPr bwMode="auto">
                <a:xfrm>
                  <a:off x="1406" y="916"/>
                  <a:ext cx="2427" cy="648"/>
                </a:xfrm>
                <a:prstGeom prst="rect">
                  <a:avLst/>
                </a:prstGeom>
                <a:gradFill rotWithShape="1">
                  <a:gsLst>
                    <a:gs pos="0">
                      <a:schemeClr val="accent1">
                        <a:alpha val="60001"/>
                      </a:schemeClr>
                    </a:gs>
                    <a:gs pos="100000">
                      <a:schemeClr val="accent1">
                        <a:alpha val="79999"/>
                      </a:schemeClr>
                    </a:gs>
                  </a:gsLst>
                  <a:lin ang="0" scaled="1"/>
                </a:gra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grpSp>
      <p:sp>
        <p:nvSpPr>
          <p:cNvPr id="11" name="文本框 10"/>
          <p:cNvSpPr txBox="1"/>
          <p:nvPr/>
        </p:nvSpPr>
        <p:spPr>
          <a:xfrm>
            <a:off x="252654" y="292097"/>
            <a:ext cx="1620957" cy="523220"/>
          </a:xfrm>
          <a:prstGeom prst="rect">
            <a:avLst/>
          </a:prstGeom>
          <a:noFill/>
        </p:spPr>
        <p:txBody>
          <a:bodyPr wrap="none" rtlCol="0">
            <a:spAutoFit/>
          </a:bodyPr>
          <a:lstStyle/>
          <a:p>
            <a:r>
              <a:rPr lang="zh-CN" altLang="en-US" sz="2800" b="1">
                <a:solidFill>
                  <a:schemeClr val="bg1"/>
                </a:solidFill>
                <a:latin typeface="华文隶书" panose="02010800040101010101" pitchFamily="2" charset="-122"/>
                <a:ea typeface="华文隶书" panose="02010800040101010101" pitchFamily="2" charset="-122"/>
              </a:rPr>
              <a:t>能力训练</a:t>
            </a:r>
            <a:endParaRPr lang="zh-CN" altLang="en-US" sz="2800" b="1">
              <a:solidFill>
                <a:schemeClr val="bg1"/>
              </a:solidFill>
              <a:latin typeface="华文隶书" panose="02010800040101010101" pitchFamily="2" charset="-122"/>
              <a:ea typeface="华文隶书" panose="02010800040101010101" pitchFamily="2" charset="-122"/>
            </a:endParaRPr>
          </a:p>
        </p:txBody>
      </p:sp>
      <p:sp>
        <p:nvSpPr>
          <p:cNvPr id="15" name="文本框 14"/>
          <p:cNvSpPr txBox="1"/>
          <p:nvPr/>
        </p:nvSpPr>
        <p:spPr>
          <a:xfrm>
            <a:off x="882158" y="3618623"/>
            <a:ext cx="10090641" cy="2308324"/>
          </a:xfrm>
          <a:prstGeom prst="rect">
            <a:avLst/>
          </a:prstGeom>
          <a:noFill/>
        </p:spPr>
        <p:txBody>
          <a:bodyPr wrap="square">
            <a:spAutoFit/>
          </a:bodyPr>
          <a:lstStyle>
            <a:defPPr>
              <a:defRPr lang="zh-CN"/>
            </a:defPPr>
            <a:lvl1pPr>
              <a:defRPr sz="2400" b="1">
                <a:solidFill>
                  <a:srgbClr val="0000CC"/>
                </a:solidFill>
              </a:defRPr>
            </a:lvl1pPr>
          </a:lstStyle>
          <a:p>
            <a:r>
              <a:rPr lang="zh-CN" altLang="zh-CN"/>
              <a:t>【解析】</a:t>
            </a:r>
            <a:r>
              <a:rPr lang="zh-CN" altLang="zh-CN">
                <a:solidFill>
                  <a:schemeClr val="tx1"/>
                </a:solidFill>
                <a:latin typeface="楷体" panose="02010609060101010101" pitchFamily="49" charset="-122"/>
                <a:ea typeface="楷体" panose="02010609060101010101" pitchFamily="49" charset="-122"/>
              </a:rPr>
              <a:t>结合所学知识，我们可知中共八大报告中指出</a:t>
            </a:r>
            <a:r>
              <a:rPr lang="en-US" altLang="zh-CN">
                <a:solidFill>
                  <a:schemeClr val="tx1"/>
                </a:solidFill>
                <a:latin typeface="楷体" panose="02010609060101010101" pitchFamily="49" charset="-122"/>
                <a:ea typeface="楷体" panose="02010609060101010101" pitchFamily="49" charset="-122"/>
              </a:rPr>
              <a:t>:</a:t>
            </a:r>
            <a:r>
              <a:rPr lang="zh-CN" altLang="zh-CN">
                <a:solidFill>
                  <a:schemeClr val="tx1"/>
                </a:solidFill>
                <a:latin typeface="楷体" panose="02010609060101010101" pitchFamily="49" charset="-122"/>
                <a:ea typeface="楷体" panose="02010609060101010101" pitchFamily="49" charset="-122"/>
              </a:rPr>
              <a:t>第二个五年计划期间，在国家的统一领导下，将会有计划地组织一部分自由市场，适当地扩大地方的权限，</a:t>
            </a:r>
            <a:r>
              <a:rPr lang="en-US" altLang="zh-CN">
                <a:solidFill>
                  <a:schemeClr val="tx1"/>
                </a:solidFill>
                <a:latin typeface="楷体" panose="02010609060101010101" pitchFamily="49" charset="-122"/>
                <a:ea typeface="楷体" panose="02010609060101010101" pitchFamily="49" charset="-122"/>
              </a:rPr>
              <a:t>B</a:t>
            </a:r>
            <a:r>
              <a:rPr lang="zh-CN" altLang="zh-CN">
                <a:solidFill>
                  <a:schemeClr val="tx1"/>
                </a:solidFill>
                <a:latin typeface="楷体" panose="02010609060101010101" pitchFamily="49" charset="-122"/>
                <a:ea typeface="楷体" panose="02010609060101010101" pitchFamily="49" charset="-122"/>
              </a:rPr>
              <a:t>项正确；中共七届二中全会对迎接中国革命的胜利，而且对新中国的建设有重大作用，排除</a:t>
            </a:r>
            <a:r>
              <a:rPr lang="en-US" altLang="zh-CN">
                <a:solidFill>
                  <a:schemeClr val="tx1"/>
                </a:solidFill>
                <a:latin typeface="楷体" panose="02010609060101010101" pitchFamily="49" charset="-122"/>
                <a:ea typeface="楷体" panose="02010609060101010101" pitchFamily="49" charset="-122"/>
              </a:rPr>
              <a:t>A</a:t>
            </a:r>
            <a:r>
              <a:rPr lang="zh-CN" altLang="zh-CN">
                <a:solidFill>
                  <a:schemeClr val="tx1"/>
                </a:solidFill>
                <a:latin typeface="楷体" panose="02010609060101010101" pitchFamily="49" charset="-122"/>
                <a:ea typeface="楷体" panose="02010609060101010101" pitchFamily="49" charset="-122"/>
              </a:rPr>
              <a:t>项；中共十一届三中全会实行改革开放决策，排除</a:t>
            </a:r>
            <a:r>
              <a:rPr lang="en-US" altLang="zh-CN">
                <a:solidFill>
                  <a:schemeClr val="tx1"/>
                </a:solidFill>
                <a:latin typeface="楷体" panose="02010609060101010101" pitchFamily="49" charset="-122"/>
                <a:ea typeface="楷体" panose="02010609060101010101" pitchFamily="49" charset="-122"/>
              </a:rPr>
              <a:t>C</a:t>
            </a:r>
            <a:r>
              <a:rPr lang="zh-CN" altLang="zh-CN">
                <a:solidFill>
                  <a:schemeClr val="tx1"/>
                </a:solidFill>
                <a:latin typeface="楷体" panose="02010609060101010101" pitchFamily="49" charset="-122"/>
                <a:ea typeface="楷体" panose="02010609060101010101" pitchFamily="49" charset="-122"/>
              </a:rPr>
              <a:t>项；中共十四大确立经济体制改革的目标是建立社会主义市场经济体制，排除</a:t>
            </a:r>
            <a:r>
              <a:rPr lang="en-US" altLang="zh-CN">
                <a:solidFill>
                  <a:schemeClr val="tx1"/>
                </a:solidFill>
                <a:latin typeface="楷体" panose="02010609060101010101" pitchFamily="49" charset="-122"/>
                <a:ea typeface="楷体" panose="02010609060101010101" pitchFamily="49" charset="-122"/>
              </a:rPr>
              <a:t>D</a:t>
            </a:r>
            <a:r>
              <a:rPr lang="zh-CN" altLang="zh-CN">
                <a:solidFill>
                  <a:schemeClr val="tx1"/>
                </a:solidFill>
                <a:latin typeface="楷体" panose="02010609060101010101" pitchFamily="49" charset="-122"/>
                <a:ea typeface="楷体" panose="02010609060101010101" pitchFamily="49" charset="-122"/>
              </a:rPr>
              <a:t>项。故选</a:t>
            </a:r>
            <a:r>
              <a:rPr lang="en-US" altLang="zh-CN">
                <a:solidFill>
                  <a:schemeClr val="tx1"/>
                </a:solidFill>
                <a:latin typeface="楷体" panose="02010609060101010101" pitchFamily="49" charset="-122"/>
                <a:ea typeface="楷体" panose="02010609060101010101" pitchFamily="49" charset="-122"/>
              </a:rPr>
              <a:t>B</a:t>
            </a:r>
            <a:r>
              <a:rPr lang="zh-CN" altLang="zh-CN">
                <a:solidFill>
                  <a:schemeClr val="tx1"/>
                </a:solidFill>
                <a:latin typeface="楷体" panose="02010609060101010101" pitchFamily="49" charset="-122"/>
                <a:ea typeface="楷体" panose="02010609060101010101" pitchFamily="49" charset="-122"/>
              </a:rPr>
              <a:t>项。</a:t>
            </a:r>
            <a:endParaRPr lang="zh-CN" altLang="zh-CN">
              <a:solidFill>
                <a:schemeClr val="tx1"/>
              </a:solidFill>
              <a:latin typeface="楷体" panose="02010609060101010101" pitchFamily="49" charset="-122"/>
              <a:ea typeface="楷体" panose="02010609060101010101" pitchFamily="49" charset="-122"/>
            </a:endParaRPr>
          </a:p>
        </p:txBody>
      </p:sp>
      <p:sp>
        <p:nvSpPr>
          <p:cNvPr id="17" name="文本框 16"/>
          <p:cNvSpPr txBox="1"/>
          <p:nvPr/>
        </p:nvSpPr>
        <p:spPr>
          <a:xfrm>
            <a:off x="478203" y="858883"/>
            <a:ext cx="11037522" cy="2308324"/>
          </a:xfrm>
          <a:prstGeom prst="rect">
            <a:avLst/>
          </a:prstGeom>
          <a:noFill/>
        </p:spPr>
        <p:txBody>
          <a:bodyPr wrap="square">
            <a:spAutoFit/>
          </a:bodyPr>
          <a:lstStyle/>
          <a:p>
            <a:pPr algn="l" fontAlgn="ctr">
              <a:lnSpc>
                <a:spcPct val="150000"/>
              </a:lnSpc>
            </a:pPr>
            <a:r>
              <a:rPr lang="en-US" altLang="zh-CN" sz="2400" b="1"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5. </a:t>
            </a:r>
            <a:r>
              <a:rPr lang="zh-CN" altLang="zh-CN" sz="2400" b="1"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某报告指出，第二个五年计划期间，在国家的统一领导下，将会有计划地组织一部分自由市场，适当地扩大地方的权限。该报告出自</a:t>
            </a:r>
            <a:endParaRPr lang="zh-CN" altLang="zh-CN" sz="2400" b="1" kern="100">
              <a:effectLst/>
              <a:latin typeface="Times New Roman" panose="02020603050405020304" pitchFamily="18" charset="0"/>
              <a:ea typeface="宋体" panose="02010600030101010101" pitchFamily="2" charset="-122"/>
              <a:cs typeface="宋体" panose="02010600030101010101" pitchFamily="2" charset="-122"/>
            </a:endParaRPr>
          </a:p>
          <a:p>
            <a:pPr algn="l" fontAlgn="ctr">
              <a:lnSpc>
                <a:spcPct val="150000"/>
              </a:lnSpc>
              <a:tabLst>
                <a:tab pos="1546860" algn="l"/>
                <a:tab pos="3094355" algn="l"/>
                <a:tab pos="4641215" algn="l"/>
              </a:tabLst>
            </a:pPr>
            <a:r>
              <a:rPr lang="en-US" altLang="zh-CN" sz="2400" b="1"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A.</a:t>
            </a:r>
            <a:r>
              <a:rPr lang="zh-CN" altLang="zh-CN" sz="2400" b="1"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中共七届二中全会</a:t>
            </a:r>
            <a:r>
              <a:rPr lang="en-US" altLang="zh-CN" sz="2400" b="1"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B. </a:t>
            </a:r>
            <a:r>
              <a:rPr lang="zh-CN" altLang="zh-CN" sz="2400" b="1"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中共八大</a:t>
            </a:r>
            <a:r>
              <a:rPr lang="en-US" altLang="zh-CN" sz="2400" b="1"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a:t>
            </a:r>
            <a:endParaRPr lang="en-US" altLang="zh-CN" sz="2400" b="1"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p>
            <a:pPr algn="l" fontAlgn="ctr">
              <a:lnSpc>
                <a:spcPct val="150000"/>
              </a:lnSpc>
              <a:tabLst>
                <a:tab pos="1546860" algn="l"/>
                <a:tab pos="3094355" algn="l"/>
                <a:tab pos="4641215" algn="l"/>
              </a:tabLst>
            </a:pPr>
            <a:r>
              <a:rPr lang="en-US" altLang="zh-CN" sz="2400" b="1"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C. </a:t>
            </a:r>
            <a:r>
              <a:rPr lang="zh-CN" altLang="zh-CN" sz="2400" b="1"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中共十一届三中全会</a:t>
            </a:r>
            <a:r>
              <a:rPr lang="en-US" altLang="zh-CN" sz="2400" b="1"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D. </a:t>
            </a:r>
            <a:r>
              <a:rPr lang="zh-CN" altLang="zh-CN" sz="2400" b="1"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中共十四大</a:t>
            </a:r>
            <a:endParaRPr lang="zh-CN" altLang="zh-CN" sz="2400" b="1" kern="100">
              <a:effectLst/>
              <a:latin typeface="Times New Roman" panose="02020603050405020304" pitchFamily="18" charset="0"/>
              <a:ea typeface="宋体" panose="02010600030101010101" pitchFamily="2" charset="-122"/>
              <a:cs typeface="宋体" panose="02010600030101010101" pitchFamily="2" charset="-122"/>
            </a:endParaRPr>
          </a:p>
        </p:txBody>
      </p:sp>
      <p:sp>
        <p:nvSpPr>
          <p:cNvPr id="18" name="矩形 17"/>
          <p:cNvSpPr/>
          <p:nvPr/>
        </p:nvSpPr>
        <p:spPr>
          <a:xfrm>
            <a:off x="7500307" y="1859340"/>
            <a:ext cx="928459" cy="1569660"/>
          </a:xfrm>
          <a:prstGeom prst="rect">
            <a:avLst/>
          </a:prstGeom>
          <a:noFill/>
        </p:spPr>
        <p:txBody>
          <a:bodyPr wrap="none" lIns="91440" tIns="45720" rIns="91440" bIns="45720">
            <a:spAutoFit/>
          </a:bodyPr>
          <a:lstStyle/>
          <a:p>
            <a:pPr algn="ctr"/>
            <a:r>
              <a:rPr lang="en-US" altLang="zh-CN" sz="9600" b="1" cap="none" spc="0">
                <a:ln w="9525">
                  <a:solidFill>
                    <a:schemeClr val="bg1"/>
                  </a:solidFill>
                  <a:prstDash val="solid"/>
                </a:ln>
                <a:solidFill>
                  <a:srgbClr val="FF0000"/>
                </a:solidFill>
                <a:effectLst>
                  <a:outerShdw blurRad="12700" dist="38100" dir="2700000" algn="tl" rotWithShape="0">
                    <a:schemeClr val="bg1">
                      <a:lumMod val="50000"/>
                    </a:schemeClr>
                  </a:outerShdw>
                </a:effectLst>
              </a:rPr>
              <a:t>B</a:t>
            </a:r>
            <a:endParaRPr lang="zh-CN" altLang="en-US" sz="9600" b="1" cap="none" spc="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34.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1"/>
          <a:stretch>
            <a:fillRect/>
          </a:stretch>
        </p:blipFill>
        <p:spPr>
          <a:xfrm>
            <a:off x="0" y="0"/>
            <a:ext cx="12204083" cy="6858000"/>
          </a:xfrm>
          <a:prstGeom prst="rect">
            <a:avLst/>
          </a:prstGeom>
        </p:spPr>
      </p:pic>
      <p:sp>
        <p:nvSpPr>
          <p:cNvPr id="16" name="文本框 15"/>
          <p:cNvSpPr txBox="1"/>
          <p:nvPr/>
        </p:nvSpPr>
        <p:spPr>
          <a:xfrm>
            <a:off x="436307" y="815443"/>
            <a:ext cx="11493756" cy="1754326"/>
          </a:xfrm>
          <a:prstGeom prst="rect">
            <a:avLst/>
          </a:prstGeom>
          <a:noFill/>
        </p:spPr>
        <p:txBody>
          <a:bodyPr wrap="square">
            <a:spAutoFit/>
          </a:bodyPr>
          <a:lstStyle>
            <a:defPPr>
              <a:defRPr lang="zh-CN"/>
            </a:defPPr>
            <a:lvl1pPr fontAlgn="ctr">
              <a:lnSpc>
                <a:spcPct val="150000"/>
              </a:lnSpc>
              <a:defRPr sz="2400" b="1"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defRPr>
            </a:lvl1pPr>
          </a:lstStyle>
          <a:p>
            <a:r>
              <a:rPr lang="en-US" altLang="zh-CN"/>
              <a:t>6. </a:t>
            </a:r>
            <a:r>
              <a:rPr lang="zh-CN" altLang="en-US"/>
              <a:t>如表为</a:t>
            </a:r>
            <a:r>
              <a:rPr lang="en-US" altLang="zh-CN"/>
              <a:t>1961-1964</a:t>
            </a:r>
            <a:r>
              <a:rPr lang="zh-CN" altLang="en-US"/>
              <a:t>年我国农民基本生活情况表。表中的数据变化表明我国这一时期</a:t>
            </a:r>
            <a:endParaRPr lang="zh-CN" altLang="en-US"/>
          </a:p>
          <a:p>
            <a:r>
              <a:rPr lang="en-US" altLang="zh-CN"/>
              <a:t>    A. </a:t>
            </a:r>
            <a:r>
              <a:rPr lang="zh-CN" altLang="en-US"/>
              <a:t>工业落后面貌得到改变	</a:t>
            </a:r>
            <a:r>
              <a:rPr lang="en-US" altLang="zh-CN"/>
              <a:t>B. </a:t>
            </a:r>
            <a:r>
              <a:rPr lang="zh-CN" altLang="en-US"/>
              <a:t>机械化生产在农村普及</a:t>
            </a:r>
            <a:endParaRPr lang="zh-CN" altLang="en-US"/>
          </a:p>
          <a:p>
            <a:r>
              <a:rPr lang="en-US" altLang="zh-CN"/>
              <a:t>    C. </a:t>
            </a:r>
            <a:r>
              <a:rPr lang="zh-CN" altLang="en-US"/>
              <a:t>集体经营提高了生产力	</a:t>
            </a:r>
            <a:r>
              <a:rPr lang="en-US" altLang="zh-CN"/>
              <a:t>D. </a:t>
            </a:r>
            <a:r>
              <a:rPr lang="zh-CN" altLang="en-US"/>
              <a:t>经济政策调整取得成效</a:t>
            </a:r>
            <a:endParaRPr lang="zh-CN" altLang="en-US"/>
          </a:p>
        </p:txBody>
      </p:sp>
      <p:grpSp>
        <p:nvGrpSpPr>
          <p:cNvPr id="2" name="Group 192"/>
          <p:cNvGrpSpPr/>
          <p:nvPr/>
        </p:nvGrpSpPr>
        <p:grpSpPr>
          <a:xfrm>
            <a:off x="1" y="235664"/>
            <a:ext cx="2616590" cy="1019175"/>
            <a:chOff x="1305" y="1286"/>
            <a:chExt cx="3185" cy="642"/>
          </a:xfrm>
        </p:grpSpPr>
        <p:pic>
          <p:nvPicPr>
            <p:cNvPr id="3" name="Picture 16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21515908" flipH="1">
              <a:off x="1316" y="1298"/>
              <a:ext cx="3174" cy="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128"/>
            <p:cNvGrpSpPr/>
            <p:nvPr/>
          </p:nvGrpSpPr>
          <p:grpSpPr>
            <a:xfrm>
              <a:off x="1305" y="1286"/>
              <a:ext cx="3039" cy="396"/>
              <a:chOff x="1406" y="913"/>
              <a:chExt cx="2773" cy="652"/>
            </a:xfrm>
          </p:grpSpPr>
          <p:grpSp>
            <p:nvGrpSpPr>
              <p:cNvPr id="5" name="Group 125"/>
              <p:cNvGrpSpPr/>
              <p:nvPr/>
            </p:nvGrpSpPr>
            <p:grpSpPr>
              <a:xfrm>
                <a:off x="1406" y="913"/>
                <a:ext cx="2773" cy="650"/>
                <a:chOff x="1406" y="915"/>
                <a:chExt cx="2773" cy="650"/>
              </a:xfrm>
            </p:grpSpPr>
            <p:sp>
              <p:nvSpPr>
                <p:cNvPr id="9" name="Freeform 126"/>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bg1"/>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10" name="Rectangle 127"/>
                <p:cNvSpPr>
                  <a:spLocks noChangeArrowheads="1"/>
                </p:cNvSpPr>
                <p:nvPr/>
              </p:nvSpPr>
              <p:spPr bwMode="auto">
                <a:xfrm>
                  <a:off x="1406" y="916"/>
                  <a:ext cx="2427" cy="648"/>
                </a:xfrm>
                <a:prstGeom prst="rect">
                  <a:avLst/>
                </a:prstGeom>
                <a:solidFill>
                  <a:schemeClr val="bg1"/>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nvGrpSpPr>
              <p:cNvPr id="6" name="Group 124"/>
              <p:cNvGrpSpPr/>
              <p:nvPr/>
            </p:nvGrpSpPr>
            <p:grpSpPr>
              <a:xfrm>
                <a:off x="1406" y="915"/>
                <a:ext cx="2773" cy="650"/>
                <a:chOff x="1406" y="915"/>
                <a:chExt cx="2773" cy="650"/>
              </a:xfrm>
            </p:grpSpPr>
            <p:sp>
              <p:nvSpPr>
                <p:cNvPr id="7" name="Freeform 121"/>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accent1">
                    <a:alpha val="79999"/>
                  </a:schemeClr>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8" name="Rectangle 122"/>
                <p:cNvSpPr>
                  <a:spLocks noChangeArrowheads="1"/>
                </p:cNvSpPr>
                <p:nvPr/>
              </p:nvSpPr>
              <p:spPr bwMode="auto">
                <a:xfrm>
                  <a:off x="1406" y="916"/>
                  <a:ext cx="2427" cy="648"/>
                </a:xfrm>
                <a:prstGeom prst="rect">
                  <a:avLst/>
                </a:prstGeom>
                <a:gradFill rotWithShape="1">
                  <a:gsLst>
                    <a:gs pos="0">
                      <a:schemeClr val="accent1">
                        <a:alpha val="60001"/>
                      </a:schemeClr>
                    </a:gs>
                    <a:gs pos="100000">
                      <a:schemeClr val="accent1">
                        <a:alpha val="79999"/>
                      </a:schemeClr>
                    </a:gs>
                  </a:gsLst>
                  <a:lin ang="0" scaled="1"/>
                </a:gra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grpSp>
      <p:sp>
        <p:nvSpPr>
          <p:cNvPr id="11" name="文本框 10"/>
          <p:cNvSpPr txBox="1"/>
          <p:nvPr/>
        </p:nvSpPr>
        <p:spPr>
          <a:xfrm>
            <a:off x="252654" y="292097"/>
            <a:ext cx="1620957" cy="523220"/>
          </a:xfrm>
          <a:prstGeom prst="rect">
            <a:avLst/>
          </a:prstGeom>
          <a:noFill/>
        </p:spPr>
        <p:txBody>
          <a:bodyPr wrap="none" rtlCol="0">
            <a:spAutoFit/>
          </a:bodyPr>
          <a:lstStyle/>
          <a:p>
            <a:r>
              <a:rPr lang="zh-CN" altLang="en-US" sz="2800" b="1">
                <a:solidFill>
                  <a:schemeClr val="bg1"/>
                </a:solidFill>
                <a:latin typeface="华文隶书" panose="02010800040101010101" pitchFamily="2" charset="-122"/>
                <a:ea typeface="华文隶书" panose="02010800040101010101" pitchFamily="2" charset="-122"/>
              </a:rPr>
              <a:t>能力训练</a:t>
            </a:r>
            <a:endParaRPr lang="zh-CN" altLang="en-US" sz="2800" b="1">
              <a:solidFill>
                <a:schemeClr val="bg1"/>
              </a:solidFill>
              <a:latin typeface="华文隶书" panose="02010800040101010101" pitchFamily="2" charset="-122"/>
              <a:ea typeface="华文隶书" panose="02010800040101010101" pitchFamily="2" charset="-122"/>
            </a:endParaRPr>
          </a:p>
        </p:txBody>
      </p:sp>
      <p:sp>
        <p:nvSpPr>
          <p:cNvPr id="14" name="矩形 13"/>
          <p:cNvSpPr/>
          <p:nvPr/>
        </p:nvSpPr>
        <p:spPr>
          <a:xfrm>
            <a:off x="9045063" y="1377900"/>
            <a:ext cx="1067921" cy="1569660"/>
          </a:xfrm>
          <a:prstGeom prst="rect">
            <a:avLst/>
          </a:prstGeom>
          <a:noFill/>
        </p:spPr>
        <p:txBody>
          <a:bodyPr wrap="none" lIns="91440" tIns="45720" rIns="91440" bIns="45720">
            <a:spAutoFit/>
          </a:bodyPr>
          <a:lstStyle/>
          <a:p>
            <a:pPr algn="ctr"/>
            <a:r>
              <a:rPr lang="en-US" altLang="zh-CN" sz="9600" b="1" cap="none" spc="0">
                <a:ln w="9525">
                  <a:solidFill>
                    <a:schemeClr val="bg1"/>
                  </a:solidFill>
                  <a:prstDash val="solid"/>
                </a:ln>
                <a:solidFill>
                  <a:srgbClr val="FF0000"/>
                </a:solidFill>
                <a:effectLst>
                  <a:outerShdw blurRad="12700" dist="38100" dir="2700000" algn="tl" rotWithShape="0">
                    <a:schemeClr val="bg1">
                      <a:lumMod val="50000"/>
                    </a:schemeClr>
                  </a:outerShdw>
                </a:effectLst>
              </a:rPr>
              <a:t>D</a:t>
            </a:r>
            <a:endParaRPr lang="zh-CN" altLang="en-US" sz="9600" b="1" cap="none" spc="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graphicFrame>
        <p:nvGraphicFramePr>
          <p:cNvPr id="21" name="表格 20"/>
          <p:cNvGraphicFramePr>
            <a:graphicFrameLocks noGrp="1"/>
          </p:cNvGraphicFramePr>
          <p:nvPr/>
        </p:nvGraphicFramePr>
        <p:xfrm>
          <a:off x="516127" y="2584059"/>
          <a:ext cx="11334115" cy="2377725"/>
        </p:xfrm>
        <a:graphic>
          <a:graphicData uri="http://schemas.openxmlformats.org/drawingml/2006/table">
            <a:tbl>
              <a:tblPr firstRow="1" firstCol="1" bandRow="1">
                <a:tableStyleId>{5C22544A-7EE6-4342-B048-85BDC9FD1C3A}</a:tableStyleId>
              </a:tblPr>
              <a:tblGrid>
                <a:gridCol w="1218566"/>
                <a:gridCol w="2814638"/>
                <a:gridCol w="2500312"/>
                <a:gridCol w="2171700"/>
                <a:gridCol w="2628899"/>
              </a:tblGrid>
              <a:tr h="533685">
                <a:tc>
                  <a:txBody>
                    <a:bodyPr wrap="square"/>
                    <a:lstStyle/>
                    <a:p>
                      <a:pPr algn="just"/>
                      <a:r>
                        <a:rPr lang="zh-CN" sz="2400" kern="100">
                          <a:effectLst/>
                        </a:rPr>
                        <a:t>项目</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76200" marR="76200" marT="47625" marB="47625" vert="horz"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wrap="square"/>
                    <a:lstStyle/>
                    <a:p>
                      <a:pPr algn="just"/>
                      <a:r>
                        <a:rPr lang="zh-CN" sz="2400" kern="100">
                          <a:effectLst/>
                        </a:rPr>
                        <a:t>农民消费水平（元）</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76200" marR="76200" marT="47625" marB="47625" vert="horz"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wrap="square"/>
                    <a:lstStyle/>
                    <a:p>
                      <a:pPr algn="just"/>
                      <a:r>
                        <a:rPr lang="zh-CN" sz="2400" kern="100">
                          <a:effectLst/>
                        </a:rPr>
                        <a:t>粮食消费量（斤）</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76200" marR="76200" marT="47625" marB="47625" vert="horz"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wrap="square"/>
                    <a:lstStyle/>
                    <a:p>
                      <a:pPr algn="just"/>
                      <a:r>
                        <a:rPr lang="zh-CN" sz="2400" kern="100">
                          <a:effectLst/>
                        </a:rPr>
                        <a:t>猪肉消费（斤）</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76200" marR="76200" marT="47625" marB="47625" vert="horz"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wrap="square"/>
                    <a:lstStyle/>
                    <a:p>
                      <a:pPr algn="just"/>
                      <a:r>
                        <a:rPr lang="zh-CN" sz="2400" kern="100">
                          <a:effectLst/>
                        </a:rPr>
                        <a:t>各种布消费（尺）</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76200" marR="76200" marT="47625" marB="47625" vert="horz"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97585">
                <a:tc>
                  <a:txBody>
                    <a:bodyPr wrap="square"/>
                    <a:lstStyle/>
                    <a:p>
                      <a:pPr algn="just"/>
                      <a:r>
                        <a:rPr lang="en-US" sz="2400" kern="100">
                          <a:effectLst/>
                        </a:rPr>
                        <a:t>1961</a:t>
                      </a:r>
                      <a:r>
                        <a:rPr lang="zh-CN" sz="2400" kern="100">
                          <a:effectLst/>
                        </a:rPr>
                        <a:t>年</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76200" marR="76200" marT="47625" marB="47625" vert="horz"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wrap="square"/>
                    <a:lstStyle/>
                    <a:p>
                      <a:pPr algn="ctr"/>
                      <a:r>
                        <a:rPr lang="en-US" sz="2400" kern="100">
                          <a:effectLst/>
                        </a:rPr>
                        <a:t>82</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76200" marR="76200" marT="47625" marB="47625" vert="horz"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wrap="square"/>
                    <a:lstStyle/>
                    <a:p>
                      <a:pPr algn="ctr"/>
                      <a:r>
                        <a:rPr lang="en-US" sz="2400" kern="100">
                          <a:effectLst/>
                        </a:rPr>
                        <a:t>317.57</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76200" marR="76200" marT="47625" marB="47625" vert="horz"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wrap="square"/>
                    <a:lstStyle/>
                    <a:p>
                      <a:pPr algn="ctr"/>
                      <a:r>
                        <a:rPr lang="en-US" sz="2400" kern="100">
                          <a:effectLst/>
                        </a:rPr>
                        <a:t>2.82</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76200" marR="76200" marT="47625" marB="47625" vert="horz"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wrap="square"/>
                    <a:lstStyle/>
                    <a:p>
                      <a:pPr algn="ctr"/>
                      <a:r>
                        <a:rPr lang="en-US" sz="2400" kern="100">
                          <a:effectLst/>
                        </a:rPr>
                        <a:t>8.6</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76200" marR="76200" marT="47625" marB="47625" vert="horz"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97585">
                <a:tc>
                  <a:txBody>
                    <a:bodyPr wrap="square"/>
                    <a:lstStyle/>
                    <a:p>
                      <a:pPr algn="just"/>
                      <a:r>
                        <a:rPr lang="en-US" sz="2400" kern="100">
                          <a:effectLst/>
                        </a:rPr>
                        <a:t>1962</a:t>
                      </a:r>
                      <a:r>
                        <a:rPr lang="zh-CN" sz="2400" kern="100">
                          <a:effectLst/>
                        </a:rPr>
                        <a:t>年</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76200" marR="76200" marT="47625" marB="47625" vert="horz"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wrap="square"/>
                    <a:lstStyle/>
                    <a:p>
                      <a:pPr algn="ctr"/>
                      <a:r>
                        <a:rPr lang="en-US" sz="2400" kern="100">
                          <a:effectLst/>
                        </a:rPr>
                        <a:t>88</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76200" marR="76200" marT="47625" marB="47625" vert="horz"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wrap="square"/>
                    <a:lstStyle/>
                    <a:p>
                      <a:pPr algn="ctr"/>
                      <a:r>
                        <a:rPr lang="en-US" sz="2400" kern="100">
                          <a:effectLst/>
                        </a:rPr>
                        <a:t>329.25</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76200" marR="76200" marT="47625" marB="47625" vert="horz"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wrap="square"/>
                    <a:lstStyle/>
                    <a:p>
                      <a:pPr algn="ctr"/>
                      <a:r>
                        <a:rPr lang="en-US" sz="2400" kern="100">
                          <a:effectLst/>
                        </a:rPr>
                        <a:t>4.43</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76200" marR="76200" marT="47625" marB="47625" vert="horz"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wrap="square"/>
                    <a:lstStyle/>
                    <a:p>
                      <a:pPr algn="ctr"/>
                      <a:r>
                        <a:rPr lang="en-US" sz="2400" kern="100">
                          <a:effectLst/>
                        </a:rPr>
                        <a:t>11.4</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76200" marR="76200" marT="47625" marB="47625" vert="horz"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97585">
                <a:tc>
                  <a:txBody>
                    <a:bodyPr wrap="square"/>
                    <a:lstStyle/>
                    <a:p>
                      <a:pPr algn="just"/>
                      <a:r>
                        <a:rPr lang="en-US" sz="2400" kern="100">
                          <a:effectLst/>
                        </a:rPr>
                        <a:t>1963</a:t>
                      </a:r>
                      <a:r>
                        <a:rPr lang="zh-CN" sz="2400" kern="100">
                          <a:effectLst/>
                        </a:rPr>
                        <a:t>年</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76200" marR="76200" marT="47625" marB="47625" vert="horz"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wrap="square"/>
                    <a:lstStyle/>
                    <a:p>
                      <a:pPr algn="ctr"/>
                      <a:r>
                        <a:rPr lang="en-US" sz="2400" kern="100">
                          <a:effectLst/>
                        </a:rPr>
                        <a:t>90</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76200" marR="76200" marT="47625" marB="47625" vert="horz"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wrap="square"/>
                    <a:lstStyle/>
                    <a:p>
                      <a:pPr algn="ctr"/>
                      <a:r>
                        <a:rPr lang="en-US" sz="2400" kern="100">
                          <a:effectLst/>
                        </a:rPr>
                        <a:t>329.29</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76200" marR="76200" marT="47625" marB="47625" vert="horz"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wrap="square"/>
                    <a:lstStyle/>
                    <a:p>
                      <a:pPr algn="ctr"/>
                      <a:r>
                        <a:rPr lang="en-US" sz="2400" kern="100">
                          <a:effectLst/>
                        </a:rPr>
                        <a:t>8.54</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76200" marR="76200" marT="47625" marB="47625" vert="horz"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wrap="square"/>
                    <a:lstStyle/>
                    <a:p>
                      <a:pPr algn="ctr"/>
                      <a:r>
                        <a:rPr lang="en-US" sz="2400" kern="100">
                          <a:effectLst/>
                        </a:rPr>
                        <a:t>12.24</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76200" marR="76200" marT="47625" marB="47625" vert="horz"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97585">
                <a:tc>
                  <a:txBody>
                    <a:bodyPr wrap="square"/>
                    <a:lstStyle/>
                    <a:p>
                      <a:pPr algn="just"/>
                      <a:r>
                        <a:rPr lang="en-US" sz="2400" kern="100">
                          <a:effectLst/>
                        </a:rPr>
                        <a:t>1964</a:t>
                      </a:r>
                      <a:r>
                        <a:rPr lang="zh-CN" sz="2400" kern="100">
                          <a:effectLst/>
                        </a:rPr>
                        <a:t>年</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76200" marR="76200" marT="47625" marB="47625" vert="horz"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wrap="square"/>
                    <a:lstStyle/>
                    <a:p>
                      <a:pPr algn="ctr"/>
                      <a:r>
                        <a:rPr lang="en-US" sz="2400" kern="100">
                          <a:effectLst/>
                        </a:rPr>
                        <a:t>95</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76200" marR="76200" marT="47625" marB="47625" vert="horz"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wrap="square"/>
                    <a:lstStyle/>
                    <a:p>
                      <a:pPr algn="ctr"/>
                      <a:r>
                        <a:rPr lang="en-US" sz="2400" kern="100">
                          <a:effectLst/>
                        </a:rPr>
                        <a:t>363.94</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76200" marR="76200" marT="47625" marB="47625" vert="horz"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wrap="square"/>
                    <a:lstStyle/>
                    <a:p>
                      <a:pPr algn="ctr"/>
                      <a:r>
                        <a:rPr lang="en-US" sz="2400" kern="100">
                          <a:effectLst/>
                        </a:rPr>
                        <a:t>11.23</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76200" marR="76200" marT="47625" marB="47625" vert="horz"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wrap="square"/>
                    <a:lstStyle/>
                    <a:p>
                      <a:pPr algn="ctr"/>
                      <a:r>
                        <a:rPr lang="en-US" sz="2400" kern="100">
                          <a:effectLst/>
                        </a:rPr>
                        <a:t>15.4</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76200" marR="76200" marT="47625" marB="47625" vert="horz"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22" name="文本框 21"/>
          <p:cNvSpPr txBox="1"/>
          <p:nvPr/>
        </p:nvSpPr>
        <p:spPr>
          <a:xfrm>
            <a:off x="595948" y="5207992"/>
            <a:ext cx="11334115" cy="1200329"/>
          </a:xfrm>
          <a:prstGeom prst="rect">
            <a:avLst/>
          </a:prstGeom>
          <a:noFill/>
        </p:spPr>
        <p:txBody>
          <a:bodyPr wrap="square">
            <a:spAutoFit/>
          </a:bodyPr>
          <a:lstStyle>
            <a:defPPr>
              <a:defRPr lang="zh-CN"/>
            </a:defPPr>
            <a:lvl1pPr>
              <a:defRPr sz="2400" b="1">
                <a:solidFill>
                  <a:srgbClr val="0000CC"/>
                </a:solidFill>
              </a:defRPr>
            </a:lvl1pPr>
          </a:lstStyle>
          <a:p>
            <a:r>
              <a:rPr lang="en-US" altLang="zh-CN"/>
              <a:t>【</a:t>
            </a:r>
            <a:r>
              <a:rPr lang="zh-CN" altLang="en-US"/>
              <a:t>解析</a:t>
            </a:r>
            <a:r>
              <a:rPr lang="en-US" altLang="zh-CN"/>
              <a:t>】</a:t>
            </a:r>
            <a:r>
              <a:rPr lang="zh-CN" altLang="en-US">
                <a:solidFill>
                  <a:schemeClr val="tx1"/>
                </a:solidFill>
                <a:latin typeface="楷体" panose="02010609060101010101" pitchFamily="49" charset="-122"/>
                <a:ea typeface="楷体" panose="02010609060101010101" pitchFamily="49" charset="-122"/>
              </a:rPr>
              <a:t>据材料“情况表”可知，</a:t>
            </a:r>
            <a:r>
              <a:rPr lang="en-US" altLang="zh-CN">
                <a:solidFill>
                  <a:schemeClr val="tx1"/>
                </a:solidFill>
                <a:latin typeface="楷体" panose="02010609060101010101" pitchFamily="49" charset="-122"/>
                <a:ea typeface="楷体" panose="02010609060101010101" pitchFamily="49" charset="-122"/>
              </a:rPr>
              <a:t>1961</a:t>
            </a:r>
            <a:r>
              <a:rPr lang="zh-CN" altLang="en-US">
                <a:solidFill>
                  <a:schemeClr val="tx1"/>
                </a:solidFill>
                <a:latin typeface="楷体" panose="02010609060101010101" pitchFamily="49" charset="-122"/>
                <a:ea typeface="楷体" panose="02010609060101010101" pitchFamily="49" charset="-122"/>
              </a:rPr>
              <a:t>年</a:t>
            </a:r>
            <a:r>
              <a:rPr lang="en-US" altLang="zh-CN">
                <a:solidFill>
                  <a:schemeClr val="tx1"/>
                </a:solidFill>
                <a:latin typeface="楷体" panose="02010609060101010101" pitchFamily="49" charset="-122"/>
                <a:ea typeface="楷体" panose="02010609060101010101" pitchFamily="49" charset="-122"/>
              </a:rPr>
              <a:t>--1964</a:t>
            </a:r>
            <a:r>
              <a:rPr lang="zh-CN" altLang="en-US">
                <a:solidFill>
                  <a:schemeClr val="tx1"/>
                </a:solidFill>
                <a:latin typeface="楷体" panose="02010609060101010101" pitchFamily="49" charset="-122"/>
                <a:ea typeface="楷体" panose="02010609060101010101" pitchFamily="49" charset="-122"/>
              </a:rPr>
              <a:t>年我国农民的消费水平逐渐增长，生活水平有所提升，这是因为</a:t>
            </a:r>
            <a:r>
              <a:rPr lang="en-US" altLang="zh-CN">
                <a:solidFill>
                  <a:schemeClr val="tx1"/>
                </a:solidFill>
                <a:latin typeface="楷体" panose="02010609060101010101" pitchFamily="49" charset="-122"/>
                <a:ea typeface="楷体" panose="02010609060101010101" pitchFamily="49" charset="-122"/>
              </a:rPr>
              <a:t>1960</a:t>
            </a:r>
            <a:r>
              <a:rPr lang="zh-CN" altLang="en-US">
                <a:solidFill>
                  <a:schemeClr val="tx1"/>
                </a:solidFill>
                <a:latin typeface="楷体" panose="02010609060101010101" pitchFamily="49" charset="-122"/>
                <a:ea typeface="楷体" panose="02010609060101010101" pitchFamily="49" charset="-122"/>
              </a:rPr>
              <a:t>年冬实施的八字方针，尤其是“调整”国民经济的比例关系，使国民经济得到恢复和发展，</a:t>
            </a:r>
            <a:r>
              <a:rPr lang="en-US" altLang="zh-CN">
                <a:solidFill>
                  <a:schemeClr val="tx1"/>
                </a:solidFill>
                <a:latin typeface="楷体" panose="02010609060101010101" pitchFamily="49" charset="-122"/>
                <a:ea typeface="楷体" panose="02010609060101010101" pitchFamily="49" charset="-122"/>
              </a:rPr>
              <a:t>D</a:t>
            </a:r>
            <a:r>
              <a:rPr lang="zh-CN" altLang="en-US">
                <a:solidFill>
                  <a:schemeClr val="tx1"/>
                </a:solidFill>
                <a:latin typeface="楷体" panose="02010609060101010101" pitchFamily="49" charset="-122"/>
                <a:ea typeface="楷体" panose="02010609060101010101" pitchFamily="49" charset="-122"/>
              </a:rPr>
              <a:t>项正确；</a:t>
            </a:r>
            <a:endParaRPr lang="zh-CN" altLang="en-US">
              <a:solidFill>
                <a:schemeClr val="tx1"/>
              </a:solidFill>
              <a:latin typeface="楷体" panose="02010609060101010101" pitchFamily="49" charset="-122"/>
              <a:ea typeface="楷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Lst>
  </p:timing>
</p:sld>
</file>

<file path=ppt/slides/slide35.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1"/>
          <a:stretch>
            <a:fillRect/>
          </a:stretch>
        </p:blipFill>
        <p:spPr>
          <a:xfrm>
            <a:off x="0" y="0"/>
            <a:ext cx="12204083" cy="6858000"/>
          </a:xfrm>
          <a:prstGeom prst="rect">
            <a:avLst/>
          </a:prstGeom>
        </p:spPr>
      </p:pic>
      <p:grpSp>
        <p:nvGrpSpPr>
          <p:cNvPr id="2" name="Group 192"/>
          <p:cNvGrpSpPr/>
          <p:nvPr/>
        </p:nvGrpSpPr>
        <p:grpSpPr>
          <a:xfrm>
            <a:off x="1" y="235664"/>
            <a:ext cx="2616590" cy="1019175"/>
            <a:chOff x="1305" y="1286"/>
            <a:chExt cx="3185" cy="642"/>
          </a:xfrm>
        </p:grpSpPr>
        <p:pic>
          <p:nvPicPr>
            <p:cNvPr id="3" name="Picture 16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21515908" flipH="1">
              <a:off x="1316" y="1298"/>
              <a:ext cx="3174" cy="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128"/>
            <p:cNvGrpSpPr/>
            <p:nvPr/>
          </p:nvGrpSpPr>
          <p:grpSpPr>
            <a:xfrm>
              <a:off x="1305" y="1286"/>
              <a:ext cx="3039" cy="396"/>
              <a:chOff x="1406" y="913"/>
              <a:chExt cx="2773" cy="652"/>
            </a:xfrm>
          </p:grpSpPr>
          <p:grpSp>
            <p:nvGrpSpPr>
              <p:cNvPr id="5" name="Group 125"/>
              <p:cNvGrpSpPr/>
              <p:nvPr/>
            </p:nvGrpSpPr>
            <p:grpSpPr>
              <a:xfrm>
                <a:off x="1406" y="913"/>
                <a:ext cx="2773" cy="650"/>
                <a:chOff x="1406" y="915"/>
                <a:chExt cx="2773" cy="650"/>
              </a:xfrm>
            </p:grpSpPr>
            <p:sp>
              <p:nvSpPr>
                <p:cNvPr id="9" name="Freeform 126"/>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bg1"/>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10" name="Rectangle 127"/>
                <p:cNvSpPr>
                  <a:spLocks noChangeArrowheads="1"/>
                </p:cNvSpPr>
                <p:nvPr/>
              </p:nvSpPr>
              <p:spPr bwMode="auto">
                <a:xfrm>
                  <a:off x="1406" y="916"/>
                  <a:ext cx="2427" cy="648"/>
                </a:xfrm>
                <a:prstGeom prst="rect">
                  <a:avLst/>
                </a:prstGeom>
                <a:solidFill>
                  <a:schemeClr val="bg1"/>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nvGrpSpPr>
              <p:cNvPr id="6" name="Group 124"/>
              <p:cNvGrpSpPr/>
              <p:nvPr/>
            </p:nvGrpSpPr>
            <p:grpSpPr>
              <a:xfrm>
                <a:off x="1406" y="915"/>
                <a:ext cx="2773" cy="650"/>
                <a:chOff x="1406" y="915"/>
                <a:chExt cx="2773" cy="650"/>
              </a:xfrm>
            </p:grpSpPr>
            <p:sp>
              <p:nvSpPr>
                <p:cNvPr id="7" name="Freeform 121"/>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accent1">
                    <a:alpha val="79999"/>
                  </a:schemeClr>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8" name="Rectangle 122"/>
                <p:cNvSpPr>
                  <a:spLocks noChangeArrowheads="1"/>
                </p:cNvSpPr>
                <p:nvPr/>
              </p:nvSpPr>
              <p:spPr bwMode="auto">
                <a:xfrm>
                  <a:off x="1406" y="916"/>
                  <a:ext cx="2427" cy="648"/>
                </a:xfrm>
                <a:prstGeom prst="rect">
                  <a:avLst/>
                </a:prstGeom>
                <a:gradFill rotWithShape="1">
                  <a:gsLst>
                    <a:gs pos="0">
                      <a:schemeClr val="accent1">
                        <a:alpha val="60001"/>
                      </a:schemeClr>
                    </a:gs>
                    <a:gs pos="100000">
                      <a:schemeClr val="accent1">
                        <a:alpha val="79999"/>
                      </a:schemeClr>
                    </a:gs>
                  </a:gsLst>
                  <a:lin ang="0" scaled="1"/>
                </a:gra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grpSp>
      <p:sp>
        <p:nvSpPr>
          <p:cNvPr id="11" name="文本框 10"/>
          <p:cNvSpPr txBox="1"/>
          <p:nvPr/>
        </p:nvSpPr>
        <p:spPr>
          <a:xfrm>
            <a:off x="252654" y="292097"/>
            <a:ext cx="1620957" cy="523220"/>
          </a:xfrm>
          <a:prstGeom prst="rect">
            <a:avLst/>
          </a:prstGeom>
          <a:noFill/>
        </p:spPr>
        <p:txBody>
          <a:bodyPr wrap="none" rtlCol="0">
            <a:spAutoFit/>
          </a:bodyPr>
          <a:lstStyle/>
          <a:p>
            <a:r>
              <a:rPr lang="zh-CN" altLang="en-US" sz="2800" b="1">
                <a:solidFill>
                  <a:schemeClr val="bg1"/>
                </a:solidFill>
                <a:latin typeface="华文隶书" panose="02010800040101010101" pitchFamily="2" charset="-122"/>
                <a:ea typeface="华文隶书" panose="02010800040101010101" pitchFamily="2" charset="-122"/>
              </a:rPr>
              <a:t>能力训练</a:t>
            </a:r>
            <a:endParaRPr lang="zh-CN" altLang="en-US" sz="2800" b="1">
              <a:solidFill>
                <a:schemeClr val="bg1"/>
              </a:solidFill>
              <a:latin typeface="华文隶书" panose="02010800040101010101" pitchFamily="2" charset="-122"/>
              <a:ea typeface="华文隶书" panose="02010800040101010101" pitchFamily="2" charset="-122"/>
            </a:endParaRPr>
          </a:p>
        </p:txBody>
      </p:sp>
      <p:sp>
        <p:nvSpPr>
          <p:cNvPr id="27" name="文本框 26"/>
          <p:cNvSpPr txBox="1"/>
          <p:nvPr/>
        </p:nvSpPr>
        <p:spPr>
          <a:xfrm>
            <a:off x="481901" y="857811"/>
            <a:ext cx="11105258" cy="3970318"/>
          </a:xfrm>
          <a:prstGeom prst="rect">
            <a:avLst/>
          </a:prstGeom>
          <a:noFill/>
        </p:spPr>
        <p:txBody>
          <a:bodyPr wrap="square">
            <a:spAutoFit/>
          </a:bodyPr>
          <a:lstStyle>
            <a:defPPr>
              <a:defRPr lang="zh-CN"/>
            </a:defPPr>
            <a:lvl1pPr fontAlgn="ctr">
              <a:lnSpc>
                <a:spcPct val="150000"/>
              </a:lnSpc>
              <a:defRPr sz="2400" b="1"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defRPr>
            </a:lvl1pPr>
          </a:lstStyle>
          <a:p>
            <a:r>
              <a:rPr lang="en-US" altLang="zh-CN"/>
              <a:t>7.1971</a:t>
            </a:r>
            <a:r>
              <a:rPr lang="zh-CN" altLang="zh-CN"/>
              <a:t>年</a:t>
            </a:r>
            <a:r>
              <a:rPr lang="en-US" altLang="zh-CN"/>
              <a:t>10</a:t>
            </a:r>
            <a:r>
              <a:rPr lang="zh-CN" altLang="zh-CN"/>
              <a:t>月</a:t>
            </a:r>
            <a:r>
              <a:rPr lang="en-US" altLang="zh-CN"/>
              <a:t>27</a:t>
            </a:r>
            <a:r>
              <a:rPr lang="zh-CN" altLang="zh-CN"/>
              <a:t>日，蒋介石说：“本届联合国大会，竟自毁宪章的宗旨和原则，置公理、正义于不顾…对于本届大会所通过此次违反宪章规定 的非法决议，绝不承认其有任何效力。”材料中所谓的“非法决议”（</a:t>
            </a:r>
            <a:r>
              <a:rPr lang="en-US" altLang="zh-CN"/>
              <a:t>) </a:t>
            </a:r>
            <a:endParaRPr lang="zh-CN" altLang="zh-CN"/>
          </a:p>
          <a:p>
            <a:r>
              <a:rPr lang="en-US" altLang="zh-CN"/>
              <a:t>  A.</a:t>
            </a:r>
            <a:r>
              <a:rPr lang="zh-CN" altLang="zh-CN"/>
              <a:t>纵容了美国对中国内政的干涉</a:t>
            </a:r>
            <a:r>
              <a:rPr lang="en-US" altLang="zh-CN"/>
              <a:t> </a:t>
            </a:r>
            <a:endParaRPr lang="en-US" altLang="zh-CN"/>
          </a:p>
          <a:p>
            <a:r>
              <a:rPr lang="en-US" altLang="zh-CN"/>
              <a:t>  B.</a:t>
            </a:r>
            <a:r>
              <a:rPr lang="zh-CN" altLang="zh-CN"/>
              <a:t>恢复了中华人民共和国在联合国的一切合法权利 </a:t>
            </a:r>
            <a:endParaRPr lang="zh-CN" altLang="zh-CN"/>
          </a:p>
          <a:p>
            <a:r>
              <a:rPr lang="en-US" altLang="zh-CN"/>
              <a:t>  C.</a:t>
            </a:r>
            <a:r>
              <a:rPr lang="zh-CN" altLang="zh-CN"/>
              <a:t>使中美关系开始走向正常化</a:t>
            </a:r>
            <a:r>
              <a:rPr lang="en-US" altLang="zh-CN"/>
              <a:t> </a:t>
            </a:r>
            <a:endParaRPr lang="en-US" altLang="zh-CN"/>
          </a:p>
          <a:p>
            <a:r>
              <a:rPr lang="en-US" altLang="zh-CN"/>
              <a:t>  D.</a:t>
            </a:r>
            <a:r>
              <a:rPr lang="zh-CN" altLang="zh-CN"/>
              <a:t>肯定了中美两国关系正常化</a:t>
            </a:r>
            <a:endParaRPr lang="zh-CN" altLang="zh-CN"/>
          </a:p>
        </p:txBody>
      </p:sp>
      <p:sp>
        <p:nvSpPr>
          <p:cNvPr id="28" name="矩形 27"/>
          <p:cNvSpPr/>
          <p:nvPr/>
        </p:nvSpPr>
        <p:spPr>
          <a:xfrm>
            <a:off x="7500307" y="1859340"/>
            <a:ext cx="928459" cy="1569660"/>
          </a:xfrm>
          <a:prstGeom prst="rect">
            <a:avLst/>
          </a:prstGeom>
          <a:noFill/>
        </p:spPr>
        <p:txBody>
          <a:bodyPr wrap="none" lIns="91440" tIns="45720" rIns="91440" bIns="45720">
            <a:spAutoFit/>
          </a:bodyPr>
          <a:lstStyle/>
          <a:p>
            <a:pPr algn="ctr"/>
            <a:r>
              <a:rPr lang="en-US" altLang="zh-CN" sz="9600" b="1" cap="none" spc="0">
                <a:ln w="9525">
                  <a:solidFill>
                    <a:schemeClr val="bg1"/>
                  </a:solidFill>
                  <a:prstDash val="solid"/>
                </a:ln>
                <a:solidFill>
                  <a:srgbClr val="FF0000"/>
                </a:solidFill>
                <a:effectLst>
                  <a:outerShdw blurRad="12700" dist="38100" dir="2700000" algn="tl" rotWithShape="0">
                    <a:schemeClr val="bg1">
                      <a:lumMod val="50000"/>
                    </a:schemeClr>
                  </a:outerShdw>
                </a:effectLst>
              </a:rPr>
              <a:t>B</a:t>
            </a:r>
            <a:endParaRPr lang="zh-CN" altLang="en-US" sz="9600" b="1" cap="none" spc="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
        <p:nvSpPr>
          <p:cNvPr id="25" name="文本框 24"/>
          <p:cNvSpPr txBox="1"/>
          <p:nvPr/>
        </p:nvSpPr>
        <p:spPr>
          <a:xfrm>
            <a:off x="5252144" y="3869110"/>
            <a:ext cx="6820793" cy="3046988"/>
          </a:xfrm>
          <a:prstGeom prst="rect">
            <a:avLst/>
          </a:prstGeom>
          <a:noFill/>
        </p:spPr>
        <p:txBody>
          <a:bodyPr wrap="square">
            <a:spAutoFit/>
          </a:bodyPr>
          <a:lstStyle>
            <a:defPPr>
              <a:defRPr lang="zh-CN"/>
            </a:defPPr>
            <a:lvl1pPr>
              <a:defRPr sz="2400" b="1">
                <a:solidFill>
                  <a:srgbClr val="0000CC"/>
                </a:solidFill>
              </a:defRPr>
            </a:lvl1pPr>
          </a:lstStyle>
          <a:p>
            <a:r>
              <a:rPr lang="zh-CN" altLang="zh-CN"/>
              <a:t>【解析】</a:t>
            </a:r>
            <a:r>
              <a:rPr lang="zh-CN" altLang="zh-CN">
                <a:solidFill>
                  <a:schemeClr val="tx1"/>
                </a:solidFill>
                <a:latin typeface="楷体" panose="02010609060101010101" pitchFamily="49" charset="-122"/>
                <a:ea typeface="楷体" panose="02010609060101010101" pitchFamily="49" charset="-122"/>
              </a:rPr>
              <a:t>结合所学可知，</a:t>
            </a:r>
            <a:r>
              <a:rPr lang="en-US" altLang="zh-CN">
                <a:solidFill>
                  <a:schemeClr val="tx1"/>
                </a:solidFill>
                <a:latin typeface="楷体" panose="02010609060101010101" pitchFamily="49" charset="-122"/>
                <a:ea typeface="楷体" panose="02010609060101010101" pitchFamily="49" charset="-122"/>
              </a:rPr>
              <a:t>1971</a:t>
            </a:r>
            <a:r>
              <a:rPr lang="zh-CN" altLang="zh-CN">
                <a:solidFill>
                  <a:schemeClr val="tx1"/>
                </a:solidFill>
                <a:latin typeface="楷体" panose="02010609060101010101" pitchFamily="49" charset="-122"/>
                <a:ea typeface="楷体" panose="02010609060101010101" pitchFamily="49" charset="-122"/>
              </a:rPr>
              <a:t>年的第</a:t>
            </a:r>
            <a:r>
              <a:rPr lang="en-US" altLang="zh-CN">
                <a:solidFill>
                  <a:schemeClr val="tx1"/>
                </a:solidFill>
                <a:latin typeface="楷体" panose="02010609060101010101" pitchFamily="49" charset="-122"/>
                <a:ea typeface="楷体" panose="02010609060101010101" pitchFamily="49" charset="-122"/>
              </a:rPr>
              <a:t>26</a:t>
            </a:r>
            <a:r>
              <a:rPr lang="zh-CN" altLang="zh-CN">
                <a:solidFill>
                  <a:schemeClr val="tx1"/>
                </a:solidFill>
                <a:latin typeface="楷体" panose="02010609060101010101" pitchFamily="49" charset="-122"/>
                <a:ea typeface="楷体" panose="02010609060101010101" pitchFamily="49" charset="-122"/>
              </a:rPr>
              <a:t>届联大中华人民共和国在联合国的合法席位得到了恢复，由此才会出现蒋介石所谓“非法决议”的 评论，</a:t>
            </a:r>
            <a:r>
              <a:rPr lang="en-US" altLang="zh-CN">
                <a:solidFill>
                  <a:schemeClr val="tx1"/>
                </a:solidFill>
                <a:latin typeface="楷体" panose="02010609060101010101" pitchFamily="49" charset="-122"/>
                <a:ea typeface="楷体" panose="02010609060101010101" pitchFamily="49" charset="-122"/>
              </a:rPr>
              <a:t>B</a:t>
            </a:r>
            <a:r>
              <a:rPr lang="zh-CN" altLang="zh-CN">
                <a:solidFill>
                  <a:schemeClr val="tx1"/>
                </a:solidFill>
                <a:latin typeface="楷体" panose="02010609060101010101" pitchFamily="49" charset="-122"/>
                <a:ea typeface="楷体" panose="02010609060101010101" pitchFamily="49" charset="-122"/>
              </a:rPr>
              <a:t>项正确； 中华人民共和国合法席位的恢复是对美国干涉内政的一次打击，而非纵容，排除</a:t>
            </a:r>
            <a:r>
              <a:rPr lang="en-US" altLang="zh-CN">
                <a:solidFill>
                  <a:schemeClr val="tx1"/>
                </a:solidFill>
                <a:latin typeface="楷体" panose="02010609060101010101" pitchFamily="49" charset="-122"/>
                <a:ea typeface="楷体" panose="02010609060101010101" pitchFamily="49" charset="-122"/>
              </a:rPr>
              <a:t>A</a:t>
            </a:r>
            <a:r>
              <a:rPr lang="zh-CN" altLang="zh-CN">
                <a:solidFill>
                  <a:schemeClr val="tx1"/>
                </a:solidFill>
                <a:latin typeface="楷体" panose="02010609060101010101" pitchFamily="49" charset="-122"/>
                <a:ea typeface="楷体" panose="02010609060101010101" pitchFamily="49" charset="-122"/>
              </a:rPr>
              <a:t>项； 中美两国关系正常化开始于</a:t>
            </a:r>
            <a:r>
              <a:rPr lang="en-US" altLang="zh-CN">
                <a:solidFill>
                  <a:schemeClr val="tx1"/>
                </a:solidFill>
                <a:latin typeface="楷体" panose="02010609060101010101" pitchFamily="49" charset="-122"/>
                <a:ea typeface="楷体" panose="02010609060101010101" pitchFamily="49" charset="-122"/>
              </a:rPr>
              <a:t>1972</a:t>
            </a:r>
            <a:r>
              <a:rPr lang="zh-CN" altLang="zh-CN">
                <a:solidFill>
                  <a:schemeClr val="tx1"/>
                </a:solidFill>
                <a:latin typeface="楷体" panose="02010609060101010101" pitchFamily="49" charset="-122"/>
                <a:ea typeface="楷体" panose="02010609060101010101" pitchFamily="49" charset="-122"/>
              </a:rPr>
              <a:t>年，排除</a:t>
            </a:r>
            <a:r>
              <a:rPr lang="en-US" altLang="zh-CN">
                <a:solidFill>
                  <a:schemeClr val="tx1"/>
                </a:solidFill>
                <a:latin typeface="楷体" panose="02010609060101010101" pitchFamily="49" charset="-122"/>
                <a:ea typeface="楷体" panose="02010609060101010101" pitchFamily="49" charset="-122"/>
              </a:rPr>
              <a:t>C</a:t>
            </a:r>
            <a:r>
              <a:rPr lang="zh-CN" altLang="zh-CN">
                <a:solidFill>
                  <a:schemeClr val="tx1"/>
                </a:solidFill>
                <a:latin typeface="楷体" panose="02010609060101010101" pitchFamily="49" charset="-122"/>
                <a:ea typeface="楷体" panose="02010609060101010101" pitchFamily="49" charset="-122"/>
              </a:rPr>
              <a:t>项； 中美关系正常化始于</a:t>
            </a:r>
            <a:r>
              <a:rPr lang="en-US" altLang="zh-CN">
                <a:solidFill>
                  <a:schemeClr val="tx1"/>
                </a:solidFill>
                <a:latin typeface="楷体" panose="02010609060101010101" pitchFamily="49" charset="-122"/>
                <a:ea typeface="楷体" panose="02010609060101010101" pitchFamily="49" charset="-122"/>
              </a:rPr>
              <a:t>1972</a:t>
            </a:r>
            <a:r>
              <a:rPr lang="zh-CN" altLang="zh-CN">
                <a:solidFill>
                  <a:schemeClr val="tx1"/>
                </a:solidFill>
                <a:latin typeface="楷体" panose="02010609060101010101" pitchFamily="49" charset="-122"/>
                <a:ea typeface="楷体" panose="02010609060101010101" pitchFamily="49" charset="-122"/>
              </a:rPr>
              <a:t>年，与材料时间不符，排除</a:t>
            </a:r>
            <a:r>
              <a:rPr lang="en-US" altLang="zh-CN">
                <a:solidFill>
                  <a:schemeClr val="tx1"/>
                </a:solidFill>
                <a:latin typeface="楷体" panose="02010609060101010101" pitchFamily="49" charset="-122"/>
                <a:ea typeface="楷体" panose="02010609060101010101" pitchFamily="49" charset="-122"/>
              </a:rPr>
              <a:t>D</a:t>
            </a:r>
            <a:r>
              <a:rPr lang="zh-CN" altLang="zh-CN">
                <a:solidFill>
                  <a:schemeClr val="tx1"/>
                </a:solidFill>
                <a:latin typeface="楷体" panose="02010609060101010101" pitchFamily="49" charset="-122"/>
                <a:ea typeface="楷体" panose="02010609060101010101" pitchFamily="49" charset="-122"/>
              </a:rPr>
              <a:t>项。 故选</a:t>
            </a:r>
            <a:r>
              <a:rPr lang="en-US" altLang="zh-CN">
                <a:solidFill>
                  <a:schemeClr val="tx1"/>
                </a:solidFill>
                <a:latin typeface="楷体" panose="02010609060101010101" pitchFamily="49" charset="-122"/>
                <a:ea typeface="楷体" panose="02010609060101010101" pitchFamily="49" charset="-122"/>
              </a:rPr>
              <a:t>B</a:t>
            </a:r>
            <a:r>
              <a:rPr lang="zh-CN" altLang="zh-CN">
                <a:solidFill>
                  <a:schemeClr val="tx1"/>
                </a:solidFill>
                <a:latin typeface="楷体" panose="02010609060101010101" pitchFamily="49" charset="-122"/>
                <a:ea typeface="楷体" panose="02010609060101010101" pitchFamily="49" charset="-122"/>
              </a:rPr>
              <a:t>项。</a:t>
            </a:r>
            <a:endParaRPr lang="zh-CN" altLang="zh-CN">
              <a:solidFill>
                <a:schemeClr val="tx1"/>
              </a:solidFill>
              <a:latin typeface="楷体" panose="02010609060101010101" pitchFamily="49" charset="-122"/>
              <a:ea typeface="楷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5" grpId="0"/>
    </p:bldLst>
  </p:timing>
</p:sld>
</file>

<file path=ppt/slides/slide36.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1"/>
          <a:stretch>
            <a:fillRect/>
          </a:stretch>
        </p:blipFill>
        <p:spPr>
          <a:xfrm>
            <a:off x="0" y="0"/>
            <a:ext cx="12204083" cy="6858000"/>
          </a:xfrm>
          <a:prstGeom prst="rect">
            <a:avLst/>
          </a:prstGeom>
        </p:spPr>
      </p:pic>
      <p:grpSp>
        <p:nvGrpSpPr>
          <p:cNvPr id="2" name="Group 192"/>
          <p:cNvGrpSpPr/>
          <p:nvPr/>
        </p:nvGrpSpPr>
        <p:grpSpPr>
          <a:xfrm>
            <a:off x="1" y="235664"/>
            <a:ext cx="2616590" cy="1019175"/>
            <a:chOff x="1305" y="1286"/>
            <a:chExt cx="3185" cy="642"/>
          </a:xfrm>
        </p:grpSpPr>
        <p:pic>
          <p:nvPicPr>
            <p:cNvPr id="3" name="Picture 16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21515908" flipH="1">
              <a:off x="1316" y="1298"/>
              <a:ext cx="3174" cy="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128"/>
            <p:cNvGrpSpPr/>
            <p:nvPr/>
          </p:nvGrpSpPr>
          <p:grpSpPr>
            <a:xfrm>
              <a:off x="1305" y="1286"/>
              <a:ext cx="3039" cy="396"/>
              <a:chOff x="1406" y="913"/>
              <a:chExt cx="2773" cy="652"/>
            </a:xfrm>
          </p:grpSpPr>
          <p:grpSp>
            <p:nvGrpSpPr>
              <p:cNvPr id="5" name="Group 125"/>
              <p:cNvGrpSpPr/>
              <p:nvPr/>
            </p:nvGrpSpPr>
            <p:grpSpPr>
              <a:xfrm>
                <a:off x="1406" y="913"/>
                <a:ext cx="2773" cy="650"/>
                <a:chOff x="1406" y="915"/>
                <a:chExt cx="2773" cy="650"/>
              </a:xfrm>
            </p:grpSpPr>
            <p:sp>
              <p:nvSpPr>
                <p:cNvPr id="9" name="Freeform 126"/>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bg1"/>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10" name="Rectangle 127"/>
                <p:cNvSpPr>
                  <a:spLocks noChangeArrowheads="1"/>
                </p:cNvSpPr>
                <p:nvPr/>
              </p:nvSpPr>
              <p:spPr bwMode="auto">
                <a:xfrm>
                  <a:off x="1406" y="916"/>
                  <a:ext cx="2427" cy="648"/>
                </a:xfrm>
                <a:prstGeom prst="rect">
                  <a:avLst/>
                </a:prstGeom>
                <a:solidFill>
                  <a:schemeClr val="bg1"/>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nvGrpSpPr>
              <p:cNvPr id="6" name="Group 124"/>
              <p:cNvGrpSpPr/>
              <p:nvPr/>
            </p:nvGrpSpPr>
            <p:grpSpPr>
              <a:xfrm>
                <a:off x="1406" y="915"/>
                <a:ext cx="2773" cy="650"/>
                <a:chOff x="1406" y="915"/>
                <a:chExt cx="2773" cy="650"/>
              </a:xfrm>
            </p:grpSpPr>
            <p:sp>
              <p:nvSpPr>
                <p:cNvPr id="7" name="Freeform 121"/>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accent1">
                    <a:alpha val="79999"/>
                  </a:schemeClr>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8" name="Rectangle 122"/>
                <p:cNvSpPr>
                  <a:spLocks noChangeArrowheads="1"/>
                </p:cNvSpPr>
                <p:nvPr/>
              </p:nvSpPr>
              <p:spPr bwMode="auto">
                <a:xfrm>
                  <a:off x="1406" y="916"/>
                  <a:ext cx="2427" cy="648"/>
                </a:xfrm>
                <a:prstGeom prst="rect">
                  <a:avLst/>
                </a:prstGeom>
                <a:gradFill rotWithShape="1">
                  <a:gsLst>
                    <a:gs pos="0">
                      <a:schemeClr val="accent1">
                        <a:alpha val="60001"/>
                      </a:schemeClr>
                    </a:gs>
                    <a:gs pos="100000">
                      <a:schemeClr val="accent1">
                        <a:alpha val="79999"/>
                      </a:schemeClr>
                    </a:gs>
                  </a:gsLst>
                  <a:lin ang="0" scaled="1"/>
                </a:gra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grpSp>
      <p:sp>
        <p:nvSpPr>
          <p:cNvPr id="11" name="文本框 10"/>
          <p:cNvSpPr txBox="1"/>
          <p:nvPr/>
        </p:nvSpPr>
        <p:spPr>
          <a:xfrm>
            <a:off x="252654" y="292097"/>
            <a:ext cx="1620957" cy="523220"/>
          </a:xfrm>
          <a:prstGeom prst="rect">
            <a:avLst/>
          </a:prstGeom>
          <a:noFill/>
        </p:spPr>
        <p:txBody>
          <a:bodyPr wrap="none" rtlCol="0">
            <a:spAutoFit/>
          </a:bodyPr>
          <a:lstStyle/>
          <a:p>
            <a:r>
              <a:rPr lang="zh-CN" altLang="en-US" sz="2800" b="1">
                <a:solidFill>
                  <a:schemeClr val="bg1"/>
                </a:solidFill>
                <a:latin typeface="华文隶书" panose="02010800040101010101" pitchFamily="2" charset="-122"/>
                <a:ea typeface="华文隶书" panose="02010800040101010101" pitchFamily="2" charset="-122"/>
              </a:rPr>
              <a:t>能力训练</a:t>
            </a:r>
            <a:endParaRPr lang="zh-CN" altLang="en-US" sz="2800" b="1">
              <a:solidFill>
                <a:schemeClr val="bg1"/>
              </a:solidFill>
              <a:latin typeface="华文隶书" panose="02010800040101010101" pitchFamily="2" charset="-122"/>
              <a:ea typeface="华文隶书" panose="02010800040101010101" pitchFamily="2" charset="-122"/>
            </a:endParaRPr>
          </a:p>
        </p:txBody>
      </p:sp>
      <p:sp>
        <p:nvSpPr>
          <p:cNvPr id="15" name="文本框 14"/>
          <p:cNvSpPr txBox="1"/>
          <p:nvPr/>
        </p:nvSpPr>
        <p:spPr>
          <a:xfrm>
            <a:off x="435768" y="914963"/>
            <a:ext cx="11222831" cy="3970318"/>
          </a:xfrm>
          <a:prstGeom prst="rect">
            <a:avLst/>
          </a:prstGeom>
          <a:noFill/>
        </p:spPr>
        <p:txBody>
          <a:bodyPr wrap="square">
            <a:spAutoFit/>
          </a:bodyPr>
          <a:lstStyle>
            <a:defPPr>
              <a:defRPr lang="zh-CN"/>
            </a:defPPr>
            <a:lvl1pPr fontAlgn="ctr">
              <a:lnSpc>
                <a:spcPct val="150000"/>
              </a:lnSpc>
              <a:defRPr sz="2400" b="1" kern="100">
                <a:solidFill>
                  <a:srgbClr val="000000"/>
                </a:solidFill>
                <a:effectLst/>
                <a:latin typeface="Times New Roman" panose="02020603050405020304" pitchFamily="18" charset="0"/>
                <a:ea typeface="宋体" panose="02010600030101010101" pitchFamily="2" charset="-122"/>
                <a:cs typeface="宋体" panose="02010600030101010101" pitchFamily="2" charset="-122"/>
              </a:defRPr>
            </a:lvl1pPr>
          </a:lstStyle>
          <a:p>
            <a:r>
              <a:rPr lang="en-US" altLang="zh-CN"/>
              <a:t>8.1972</a:t>
            </a:r>
            <a:r>
              <a:rPr lang="zh-CN" altLang="zh-CN"/>
              <a:t>年，山东省双泉镇河东崖村生产队长张洪印做了一个大胆的决定——小包工，就是偷偷给乡亲们分地。随后几年里，队里一亩地粮食从 三四百斤一下增产到了七八百斤。这反映了当时（）</a:t>
            </a:r>
            <a:endParaRPr lang="zh-CN" altLang="zh-CN"/>
          </a:p>
          <a:p>
            <a:r>
              <a:rPr lang="en-US" altLang="zh-CN"/>
              <a:t>  A.</a:t>
            </a:r>
            <a:r>
              <a:rPr lang="zh-CN" altLang="zh-CN"/>
              <a:t>中央着手调整“左”倾思想对经济影响</a:t>
            </a:r>
            <a:r>
              <a:rPr lang="en-US" altLang="zh-CN"/>
              <a:t> </a:t>
            </a:r>
            <a:endParaRPr lang="en-US" altLang="zh-CN"/>
          </a:p>
          <a:p>
            <a:r>
              <a:rPr lang="en-US" altLang="zh-CN"/>
              <a:t>  B.</a:t>
            </a:r>
            <a:r>
              <a:rPr lang="zh-CN" altLang="zh-CN"/>
              <a:t>农民获得土地所有权和经营权 </a:t>
            </a:r>
            <a:endParaRPr lang="zh-CN" altLang="zh-CN"/>
          </a:p>
          <a:p>
            <a:r>
              <a:rPr lang="en-US" altLang="zh-CN"/>
              <a:t>  C.</a:t>
            </a:r>
            <a:r>
              <a:rPr lang="zh-CN" altLang="zh-CN"/>
              <a:t>农民自发尝试改革原农村经济体制</a:t>
            </a:r>
            <a:r>
              <a:rPr lang="en-US" altLang="zh-CN"/>
              <a:t> </a:t>
            </a:r>
            <a:endParaRPr lang="en-US" altLang="zh-CN"/>
          </a:p>
          <a:p>
            <a:r>
              <a:rPr lang="en-US" altLang="zh-CN"/>
              <a:t>  D.</a:t>
            </a:r>
            <a:r>
              <a:rPr lang="zh-CN" altLang="zh-CN"/>
              <a:t>家庭联产承包责任制逐步推广</a:t>
            </a:r>
            <a:endParaRPr lang="zh-CN" altLang="zh-CN"/>
          </a:p>
        </p:txBody>
      </p:sp>
      <p:sp>
        <p:nvSpPr>
          <p:cNvPr id="16" name="矩形 15"/>
          <p:cNvSpPr/>
          <p:nvPr/>
        </p:nvSpPr>
        <p:spPr>
          <a:xfrm>
            <a:off x="2862672" y="4885281"/>
            <a:ext cx="949299" cy="1569660"/>
          </a:xfrm>
          <a:prstGeom prst="rect">
            <a:avLst/>
          </a:prstGeom>
          <a:noFill/>
        </p:spPr>
        <p:txBody>
          <a:bodyPr wrap="none" lIns="91440" tIns="45720" rIns="91440" bIns="45720">
            <a:spAutoFit/>
          </a:bodyPr>
          <a:lstStyle/>
          <a:p>
            <a:pPr algn="ctr"/>
            <a:r>
              <a:rPr lang="en-US" altLang="zh-CN" sz="9600" b="1" cap="none" spc="0">
                <a:ln w="9525">
                  <a:solidFill>
                    <a:schemeClr val="bg1"/>
                  </a:solidFill>
                  <a:prstDash val="solid"/>
                </a:ln>
                <a:solidFill>
                  <a:srgbClr val="FF0000"/>
                </a:solidFill>
                <a:effectLst>
                  <a:outerShdw blurRad="12700" dist="38100" dir="2700000" algn="tl" rotWithShape="0">
                    <a:schemeClr val="bg1">
                      <a:lumMod val="50000"/>
                    </a:schemeClr>
                  </a:outerShdw>
                </a:effectLst>
              </a:rPr>
              <a:t>C</a:t>
            </a:r>
            <a:endParaRPr lang="zh-CN" altLang="en-US" sz="9600" b="1" cap="none" spc="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
        <p:nvSpPr>
          <p:cNvPr id="13" name="文本框 12"/>
          <p:cNvSpPr txBox="1"/>
          <p:nvPr/>
        </p:nvSpPr>
        <p:spPr>
          <a:xfrm>
            <a:off x="6238875" y="2562285"/>
            <a:ext cx="5858295" cy="4154984"/>
          </a:xfrm>
          <a:prstGeom prst="rect">
            <a:avLst/>
          </a:prstGeom>
          <a:noFill/>
        </p:spPr>
        <p:txBody>
          <a:bodyPr wrap="square">
            <a:spAutoFit/>
          </a:bodyPr>
          <a:lstStyle>
            <a:defPPr>
              <a:defRPr lang="zh-CN"/>
            </a:defPPr>
            <a:lvl1pPr>
              <a:defRPr sz="2400" b="1">
                <a:solidFill>
                  <a:srgbClr val="0000CC"/>
                </a:solidFill>
              </a:defRPr>
            </a:lvl1pPr>
          </a:lstStyle>
          <a:p>
            <a:r>
              <a:rPr lang="zh-CN" altLang="zh-CN"/>
              <a:t>【解析】</a:t>
            </a:r>
            <a:r>
              <a:rPr lang="zh-CN" altLang="zh-CN">
                <a:solidFill>
                  <a:schemeClr val="tx1"/>
                </a:solidFill>
                <a:latin typeface="楷体" panose="02010609060101010101" pitchFamily="49" charset="-122"/>
                <a:ea typeface="楷体" panose="02010609060101010101" pitchFamily="49" charset="-122"/>
              </a:rPr>
              <a:t>依据材料“</a:t>
            </a:r>
            <a:r>
              <a:rPr lang="en-US" altLang="zh-CN">
                <a:solidFill>
                  <a:schemeClr val="tx1"/>
                </a:solidFill>
                <a:latin typeface="楷体" panose="02010609060101010101" pitchFamily="49" charset="-122"/>
                <a:ea typeface="楷体" panose="02010609060101010101" pitchFamily="49" charset="-122"/>
              </a:rPr>
              <a:t>1972</a:t>
            </a:r>
            <a:r>
              <a:rPr lang="zh-CN" altLang="zh-CN">
                <a:solidFill>
                  <a:schemeClr val="tx1"/>
                </a:solidFill>
                <a:latin typeface="楷体" panose="02010609060101010101" pitchFamily="49" charset="-122"/>
                <a:ea typeface="楷体" panose="02010609060101010101" pitchFamily="49" charset="-122"/>
              </a:rPr>
              <a:t>年”、“小包工，就是偷偷给乡亲们分地”并结合所学可知，改革开放初期，山东省双泉镇河东崖村农民开始自发 地尝试改革原有的农村经济体制，</a:t>
            </a:r>
            <a:r>
              <a:rPr lang="en-US" altLang="zh-CN">
                <a:solidFill>
                  <a:schemeClr val="tx1"/>
                </a:solidFill>
                <a:latin typeface="楷体" panose="02010609060101010101" pitchFamily="49" charset="-122"/>
                <a:ea typeface="楷体" panose="02010609060101010101" pitchFamily="49" charset="-122"/>
              </a:rPr>
              <a:t>C</a:t>
            </a:r>
            <a:r>
              <a:rPr lang="zh-CN" altLang="zh-CN">
                <a:solidFill>
                  <a:schemeClr val="tx1"/>
                </a:solidFill>
                <a:latin typeface="楷体" panose="02010609060101010101" pitchFamily="49" charset="-122"/>
                <a:ea typeface="楷体" panose="02010609060101010101" pitchFamily="49" charset="-122"/>
              </a:rPr>
              <a:t>项正确； 结合所学知识可知，中央着手调整“左”倾思想对经济影响是从</a:t>
            </a:r>
            <a:r>
              <a:rPr lang="en-US" altLang="zh-CN">
                <a:solidFill>
                  <a:schemeClr val="tx1"/>
                </a:solidFill>
                <a:latin typeface="楷体" panose="02010609060101010101" pitchFamily="49" charset="-122"/>
                <a:ea typeface="楷体" panose="02010609060101010101" pitchFamily="49" charset="-122"/>
              </a:rPr>
              <a:t>1960</a:t>
            </a:r>
            <a:r>
              <a:rPr lang="zh-CN" altLang="zh-CN">
                <a:solidFill>
                  <a:schemeClr val="tx1"/>
                </a:solidFill>
                <a:latin typeface="楷体" panose="02010609060101010101" pitchFamily="49" charset="-122"/>
                <a:ea typeface="楷体" panose="02010609060101010101" pitchFamily="49" charset="-122"/>
              </a:rPr>
              <a:t>年开始，与材料时间不符，排除</a:t>
            </a:r>
            <a:r>
              <a:rPr lang="en-US" altLang="zh-CN">
                <a:solidFill>
                  <a:schemeClr val="tx1"/>
                </a:solidFill>
                <a:latin typeface="楷体" panose="02010609060101010101" pitchFamily="49" charset="-122"/>
                <a:ea typeface="楷体" panose="02010609060101010101" pitchFamily="49" charset="-122"/>
              </a:rPr>
              <a:t>A</a:t>
            </a:r>
            <a:r>
              <a:rPr lang="zh-CN" altLang="zh-CN">
                <a:solidFill>
                  <a:schemeClr val="tx1"/>
                </a:solidFill>
                <a:latin typeface="楷体" panose="02010609060101010101" pitchFamily="49" charset="-122"/>
                <a:ea typeface="楷体" panose="02010609060101010101" pitchFamily="49" charset="-122"/>
              </a:rPr>
              <a:t>项； 根据材料可知，农民仅仅获得的是土地的经营权，而不是所有权，排除</a:t>
            </a:r>
            <a:r>
              <a:rPr lang="en-US" altLang="zh-CN">
                <a:solidFill>
                  <a:schemeClr val="tx1"/>
                </a:solidFill>
                <a:latin typeface="楷体" panose="02010609060101010101" pitchFamily="49" charset="-122"/>
                <a:ea typeface="楷体" panose="02010609060101010101" pitchFamily="49" charset="-122"/>
              </a:rPr>
              <a:t>B</a:t>
            </a:r>
            <a:r>
              <a:rPr lang="zh-CN" altLang="zh-CN">
                <a:solidFill>
                  <a:schemeClr val="tx1"/>
                </a:solidFill>
                <a:latin typeface="楷体" panose="02010609060101010101" pitchFamily="49" charset="-122"/>
                <a:ea typeface="楷体" panose="02010609060101010101" pitchFamily="49" charset="-122"/>
              </a:rPr>
              <a:t>项； 家庭联产承包责任制是在</a:t>
            </a:r>
            <a:r>
              <a:rPr lang="en-US" altLang="zh-CN">
                <a:solidFill>
                  <a:schemeClr val="tx1"/>
                </a:solidFill>
                <a:latin typeface="楷体" panose="02010609060101010101" pitchFamily="49" charset="-122"/>
                <a:ea typeface="楷体" panose="02010609060101010101" pitchFamily="49" charset="-122"/>
              </a:rPr>
              <a:t>1978</a:t>
            </a:r>
            <a:r>
              <a:rPr lang="zh-CN" altLang="zh-CN">
                <a:solidFill>
                  <a:schemeClr val="tx1"/>
                </a:solidFill>
                <a:latin typeface="楷体" panose="02010609060101010101" pitchFamily="49" charset="-122"/>
                <a:ea typeface="楷体" panose="02010609060101010101" pitchFamily="49" charset="-122"/>
              </a:rPr>
              <a:t>年改革开放之后才开始实施的，与材料时间不符，排除</a:t>
            </a:r>
            <a:r>
              <a:rPr lang="en-US" altLang="zh-CN">
                <a:solidFill>
                  <a:schemeClr val="tx1"/>
                </a:solidFill>
                <a:latin typeface="楷体" panose="02010609060101010101" pitchFamily="49" charset="-122"/>
                <a:ea typeface="楷体" panose="02010609060101010101" pitchFamily="49" charset="-122"/>
              </a:rPr>
              <a:t>D</a:t>
            </a:r>
            <a:r>
              <a:rPr lang="zh-CN" altLang="zh-CN">
                <a:solidFill>
                  <a:schemeClr val="tx1"/>
                </a:solidFill>
                <a:latin typeface="楷体" panose="02010609060101010101" pitchFamily="49" charset="-122"/>
                <a:ea typeface="楷体" panose="02010609060101010101" pitchFamily="49" charset="-122"/>
              </a:rPr>
              <a:t>项。</a:t>
            </a:r>
            <a:endParaRPr lang="zh-CN" altLang="zh-CN">
              <a:solidFill>
                <a:schemeClr val="tx1"/>
              </a:solidFill>
              <a:latin typeface="楷体" panose="02010609060101010101" pitchFamily="49" charset="-122"/>
              <a:ea typeface="楷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p:bldLst>
  </p:timing>
</p:sld>
</file>

<file path=ppt/slides/slide37.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a:blip r:embed="rId1"/>
          <a:stretch>
            <a:fillRect/>
          </a:stretch>
        </p:blipFill>
        <p:spPr>
          <a:xfrm>
            <a:off x="0" y="0"/>
            <a:ext cx="12204083" cy="6858000"/>
          </a:xfrm>
          <a:prstGeom prst="rect">
            <a:avLst/>
          </a:prstGeom>
        </p:spPr>
      </p:pic>
      <p:grpSp>
        <p:nvGrpSpPr>
          <p:cNvPr id="2" name="Group 192"/>
          <p:cNvGrpSpPr/>
          <p:nvPr/>
        </p:nvGrpSpPr>
        <p:grpSpPr>
          <a:xfrm>
            <a:off x="1" y="235664"/>
            <a:ext cx="2616590" cy="1019175"/>
            <a:chOff x="1305" y="1286"/>
            <a:chExt cx="3185" cy="642"/>
          </a:xfrm>
        </p:grpSpPr>
        <p:pic>
          <p:nvPicPr>
            <p:cNvPr id="3" name="Picture 16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21515908" flipH="1">
              <a:off x="1316" y="1298"/>
              <a:ext cx="3174" cy="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128"/>
            <p:cNvGrpSpPr/>
            <p:nvPr/>
          </p:nvGrpSpPr>
          <p:grpSpPr>
            <a:xfrm>
              <a:off x="1305" y="1286"/>
              <a:ext cx="3039" cy="396"/>
              <a:chOff x="1406" y="913"/>
              <a:chExt cx="2773" cy="652"/>
            </a:xfrm>
          </p:grpSpPr>
          <p:grpSp>
            <p:nvGrpSpPr>
              <p:cNvPr id="5" name="Group 125"/>
              <p:cNvGrpSpPr/>
              <p:nvPr/>
            </p:nvGrpSpPr>
            <p:grpSpPr>
              <a:xfrm>
                <a:off x="1406" y="913"/>
                <a:ext cx="2773" cy="650"/>
                <a:chOff x="1406" y="915"/>
                <a:chExt cx="2773" cy="650"/>
              </a:xfrm>
            </p:grpSpPr>
            <p:sp>
              <p:nvSpPr>
                <p:cNvPr id="9" name="Freeform 126"/>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bg1"/>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10" name="Rectangle 127"/>
                <p:cNvSpPr>
                  <a:spLocks noChangeArrowheads="1"/>
                </p:cNvSpPr>
                <p:nvPr/>
              </p:nvSpPr>
              <p:spPr bwMode="auto">
                <a:xfrm>
                  <a:off x="1406" y="916"/>
                  <a:ext cx="2427" cy="648"/>
                </a:xfrm>
                <a:prstGeom prst="rect">
                  <a:avLst/>
                </a:prstGeom>
                <a:solidFill>
                  <a:schemeClr val="bg1"/>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nvGrpSpPr>
              <p:cNvPr id="6" name="Group 124"/>
              <p:cNvGrpSpPr/>
              <p:nvPr/>
            </p:nvGrpSpPr>
            <p:grpSpPr>
              <a:xfrm>
                <a:off x="1406" y="915"/>
                <a:ext cx="2773" cy="650"/>
                <a:chOff x="1406" y="915"/>
                <a:chExt cx="2773" cy="650"/>
              </a:xfrm>
            </p:grpSpPr>
            <p:sp>
              <p:nvSpPr>
                <p:cNvPr id="7" name="Freeform 121"/>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accent1">
                    <a:alpha val="79999"/>
                  </a:schemeClr>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8" name="Rectangle 122"/>
                <p:cNvSpPr>
                  <a:spLocks noChangeArrowheads="1"/>
                </p:cNvSpPr>
                <p:nvPr/>
              </p:nvSpPr>
              <p:spPr bwMode="auto">
                <a:xfrm>
                  <a:off x="1406" y="916"/>
                  <a:ext cx="2427" cy="648"/>
                </a:xfrm>
                <a:prstGeom prst="rect">
                  <a:avLst/>
                </a:prstGeom>
                <a:gradFill rotWithShape="1">
                  <a:gsLst>
                    <a:gs pos="0">
                      <a:schemeClr val="accent1">
                        <a:alpha val="60001"/>
                      </a:schemeClr>
                    </a:gs>
                    <a:gs pos="100000">
                      <a:schemeClr val="accent1">
                        <a:alpha val="79999"/>
                      </a:schemeClr>
                    </a:gs>
                  </a:gsLst>
                  <a:lin ang="0" scaled="1"/>
                </a:gra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grpSp>
      <p:sp>
        <p:nvSpPr>
          <p:cNvPr id="11" name="文本框 10"/>
          <p:cNvSpPr txBox="1"/>
          <p:nvPr/>
        </p:nvSpPr>
        <p:spPr>
          <a:xfrm>
            <a:off x="252654" y="292097"/>
            <a:ext cx="1620957" cy="523220"/>
          </a:xfrm>
          <a:prstGeom prst="rect">
            <a:avLst/>
          </a:prstGeom>
          <a:noFill/>
        </p:spPr>
        <p:txBody>
          <a:bodyPr wrap="none" rtlCol="0">
            <a:spAutoFit/>
          </a:bodyPr>
          <a:lstStyle/>
          <a:p>
            <a:r>
              <a:rPr lang="zh-CN" altLang="en-US" sz="2800" b="1">
                <a:solidFill>
                  <a:schemeClr val="bg1"/>
                </a:solidFill>
                <a:latin typeface="华文隶书" panose="02010800040101010101" pitchFamily="2" charset="-122"/>
                <a:ea typeface="华文隶书" panose="02010800040101010101" pitchFamily="2" charset="-122"/>
              </a:rPr>
              <a:t>素养提升</a:t>
            </a:r>
            <a:endParaRPr lang="zh-CN" altLang="en-US" sz="2800" b="1">
              <a:solidFill>
                <a:schemeClr val="bg1"/>
              </a:solidFill>
              <a:latin typeface="华文隶书" panose="02010800040101010101" pitchFamily="2" charset="-122"/>
              <a:ea typeface="华文隶书" panose="02010800040101010101" pitchFamily="2" charset="-122"/>
            </a:endParaRPr>
          </a:p>
        </p:txBody>
      </p:sp>
      <p:sp>
        <p:nvSpPr>
          <p:cNvPr id="12" name="文本框 11"/>
          <p:cNvSpPr txBox="1"/>
          <p:nvPr/>
        </p:nvSpPr>
        <p:spPr>
          <a:xfrm>
            <a:off x="215259" y="971070"/>
            <a:ext cx="11085402" cy="461665"/>
          </a:xfrm>
          <a:prstGeom prst="rect">
            <a:avLst/>
          </a:prstGeom>
          <a:noFill/>
        </p:spPr>
        <p:txBody>
          <a:bodyPr wrap="square">
            <a:spAutoFit/>
          </a:bodyPr>
          <a:lstStyle>
            <a:defPPr>
              <a:defRPr lang="zh-CN"/>
            </a:defPPr>
            <a:lvl1pPr>
              <a:defRPr sz="2800" b="1" spc="40">
                <a:effectLst/>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400" spc="40">
                <a:solidFill>
                  <a:srgbClr val="FF0000"/>
                </a:solidFill>
                <a:effectLst/>
                <a:latin typeface="Arial" panose="020B0604020202020204" pitchFamily="34" charset="0"/>
                <a:ea typeface="宋体" panose="02010600030101010101" pitchFamily="2" charset="-122"/>
                <a:cs typeface="Arial" panose="020B0604020202020204" pitchFamily="34" charset="0"/>
              </a:rPr>
              <a:t>◆</a:t>
            </a:r>
            <a:r>
              <a:rPr lang="zh-CN" altLang="zh-CN" sz="2400" spc="40">
                <a:effectLst/>
                <a:latin typeface="Arial" panose="020B0604020202020204" pitchFamily="34" charset="0"/>
                <a:ea typeface="宋体" panose="02010600030101010101" pitchFamily="2" charset="-122"/>
                <a:cs typeface="Arial" panose="020B0604020202020204" pitchFamily="34" charset="0"/>
              </a:rPr>
              <a:t>毛泽东对中国革命和社会主义建设的贡献</a:t>
            </a:r>
            <a:r>
              <a:rPr lang="zh-CN" altLang="en-US" sz="2400" spc="40">
                <a:effectLst/>
                <a:latin typeface="Arial" panose="020B0604020202020204" pitchFamily="34" charset="0"/>
                <a:ea typeface="宋体" panose="02010600030101010101" pitchFamily="2" charset="-122"/>
                <a:cs typeface="Arial" panose="020B0604020202020204" pitchFamily="34" charset="0"/>
              </a:rPr>
              <a:t>及</a:t>
            </a:r>
            <a:r>
              <a:rPr lang="zh-CN" altLang="zh-CN" sz="2400" spc="40">
                <a:effectLst/>
                <a:latin typeface="Arial" panose="020B0604020202020204" pitchFamily="34" charset="0"/>
                <a:ea typeface="宋体" panose="02010600030101010101" pitchFamily="2" charset="-122"/>
                <a:cs typeface="Arial" panose="020B0604020202020204" pitchFamily="34" charset="0"/>
              </a:rPr>
              <a:t>对近现代中国的深远影响。</a:t>
            </a:r>
            <a:endParaRPr lang="zh-CN" altLang="zh-CN" sz="2400">
              <a:effectLst/>
              <a:latin typeface="宋体" panose="02010600030101010101" pitchFamily="2" charset="-122"/>
              <a:ea typeface="宋体" panose="02010600030101010101" pitchFamily="2" charset="-122"/>
              <a:cs typeface="宋体" panose="02010600030101010101" pitchFamily="2" charset="-122"/>
            </a:endParaRPr>
          </a:p>
        </p:txBody>
      </p:sp>
      <p:sp>
        <p:nvSpPr>
          <p:cNvPr id="13" name="Rectangle 23"/>
          <p:cNvSpPr>
            <a:spLocks noChangeArrowheads="1"/>
          </p:cNvSpPr>
          <p:nvPr/>
        </p:nvSpPr>
        <p:spPr bwMode="auto">
          <a:xfrm>
            <a:off x="628273" y="3533879"/>
            <a:ext cx="20409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b="1">
                <a:latin typeface="黑体" panose="02010609060101010101" pitchFamily="49" charset="-122"/>
                <a:ea typeface="黑体" panose="02010609060101010101" pitchFamily="49" charset="-122"/>
              </a:rPr>
              <a:t>抗日战争时期</a:t>
            </a:r>
            <a:endParaRPr lang="zh-CN" altLang="en-US" sz="2400" b="1">
              <a:latin typeface="黑体" panose="02010609060101010101" pitchFamily="49" charset="-122"/>
              <a:ea typeface="黑体" panose="02010609060101010101" pitchFamily="49" charset="-122"/>
            </a:endParaRPr>
          </a:p>
        </p:txBody>
      </p:sp>
      <p:sp>
        <p:nvSpPr>
          <p:cNvPr id="14" name="Rectangle 23"/>
          <p:cNvSpPr>
            <a:spLocks noChangeArrowheads="1"/>
          </p:cNvSpPr>
          <p:nvPr/>
        </p:nvSpPr>
        <p:spPr bwMode="auto">
          <a:xfrm>
            <a:off x="656852" y="1538730"/>
            <a:ext cx="17315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b="1">
                <a:latin typeface="黑体" panose="02010609060101010101" pitchFamily="49" charset="-122"/>
                <a:ea typeface="黑体" panose="02010609060101010101" pitchFamily="49" charset="-122"/>
              </a:rPr>
              <a:t>五四时期：</a:t>
            </a:r>
            <a:endParaRPr lang="zh-CN" altLang="en-US" sz="2400" b="1">
              <a:latin typeface="黑体" panose="02010609060101010101" pitchFamily="49" charset="-122"/>
              <a:ea typeface="黑体" panose="02010609060101010101" pitchFamily="49" charset="-122"/>
            </a:endParaRPr>
          </a:p>
        </p:txBody>
      </p:sp>
      <p:sp>
        <p:nvSpPr>
          <p:cNvPr id="15" name="Rectangle 23"/>
          <p:cNvSpPr>
            <a:spLocks noChangeArrowheads="1"/>
          </p:cNvSpPr>
          <p:nvPr/>
        </p:nvSpPr>
        <p:spPr bwMode="auto">
          <a:xfrm>
            <a:off x="656852" y="2141672"/>
            <a:ext cx="23503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b="1">
                <a:latin typeface="黑体" panose="02010609060101010101" pitchFamily="49" charset="-122"/>
                <a:ea typeface="黑体" panose="02010609060101010101" pitchFamily="49" charset="-122"/>
              </a:rPr>
              <a:t>国民革命时期：</a:t>
            </a:r>
            <a:endParaRPr lang="zh-CN" altLang="en-US" sz="2400" b="1">
              <a:latin typeface="黑体" panose="02010609060101010101" pitchFamily="49" charset="-122"/>
              <a:ea typeface="黑体" panose="02010609060101010101" pitchFamily="49" charset="-122"/>
            </a:endParaRPr>
          </a:p>
        </p:txBody>
      </p:sp>
      <p:sp>
        <p:nvSpPr>
          <p:cNvPr id="16" name="Rectangle 23"/>
          <p:cNvSpPr>
            <a:spLocks noChangeArrowheads="1"/>
          </p:cNvSpPr>
          <p:nvPr/>
        </p:nvSpPr>
        <p:spPr bwMode="auto">
          <a:xfrm>
            <a:off x="639032" y="5297749"/>
            <a:ext cx="23503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b="1">
                <a:latin typeface="黑体" panose="02010609060101010101" pitchFamily="49" charset="-122"/>
                <a:ea typeface="黑体" panose="02010609060101010101" pitchFamily="49" charset="-122"/>
              </a:rPr>
              <a:t>解放战争时期：</a:t>
            </a:r>
            <a:endParaRPr lang="zh-CN" altLang="en-US" sz="2400" b="1">
              <a:latin typeface="黑体" panose="02010609060101010101" pitchFamily="49" charset="-122"/>
              <a:ea typeface="黑体" panose="02010609060101010101" pitchFamily="49" charset="-122"/>
            </a:endParaRPr>
          </a:p>
        </p:txBody>
      </p:sp>
      <p:sp>
        <p:nvSpPr>
          <p:cNvPr id="17" name="文本框 16"/>
          <p:cNvSpPr txBox="1"/>
          <p:nvPr/>
        </p:nvSpPr>
        <p:spPr>
          <a:xfrm>
            <a:off x="638149" y="3007800"/>
            <a:ext cx="23503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defRPr sz="2400" b="1">
                <a:solidFill>
                  <a:srgbClr val="0000CC"/>
                </a:solidFill>
                <a:latin typeface="仿宋" panose="02010609060101010101" pitchFamily="49" charset="-122"/>
                <a:ea typeface="仿宋" panose="02010609060101010101" pitchFamily="49" charset="-122"/>
              </a:defRPr>
            </a:lvl1pPr>
          </a:lstStyle>
          <a:p>
            <a:r>
              <a:rPr lang="zh-CN" altLang="en-US">
                <a:solidFill>
                  <a:schemeClr val="tx1"/>
                </a:solidFill>
                <a:latin typeface="黑体" panose="02010609060101010101" pitchFamily="49" charset="-122"/>
                <a:ea typeface="黑体" panose="02010609060101010101" pitchFamily="49" charset="-122"/>
              </a:rPr>
              <a:t>土地革命时期：</a:t>
            </a:r>
            <a:endParaRPr lang="zh-CN" altLang="en-US">
              <a:solidFill>
                <a:schemeClr val="tx1"/>
              </a:solidFill>
              <a:latin typeface="黑体" panose="02010609060101010101" pitchFamily="49" charset="-122"/>
              <a:ea typeface="黑体" panose="02010609060101010101" pitchFamily="49" charset="-122"/>
            </a:endParaRPr>
          </a:p>
        </p:txBody>
      </p:sp>
      <p:sp>
        <p:nvSpPr>
          <p:cNvPr id="18" name="文本框 17"/>
          <p:cNvSpPr txBox="1"/>
          <p:nvPr/>
        </p:nvSpPr>
        <p:spPr>
          <a:xfrm>
            <a:off x="2185129" y="1567499"/>
            <a:ext cx="54441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defRPr sz="2400" b="1">
                <a:solidFill>
                  <a:srgbClr val="0000CC"/>
                </a:solidFill>
                <a:ea typeface="仿宋" panose="02010609060101010101" pitchFamily="49" charset="-122"/>
              </a:defRPr>
            </a:lvl1pPr>
          </a:lstStyle>
          <a:p>
            <a:r>
              <a:rPr lang="zh-CN" altLang="en-US">
                <a:latin typeface="楷体" panose="02010609060101010101" pitchFamily="49" charset="-122"/>
                <a:ea typeface="楷体" panose="02010609060101010101" pitchFamily="49" charset="-122"/>
              </a:rPr>
              <a:t>接受马克思主义，成为中共缔造者之一</a:t>
            </a:r>
            <a:endParaRPr lang="zh-CN" altLang="en-US">
              <a:latin typeface="楷体" panose="02010609060101010101" pitchFamily="49" charset="-122"/>
              <a:ea typeface="楷体" panose="02010609060101010101" pitchFamily="49" charset="-122"/>
            </a:endParaRPr>
          </a:p>
        </p:txBody>
      </p:sp>
      <p:sp>
        <p:nvSpPr>
          <p:cNvPr id="19" name="文本框 18"/>
          <p:cNvSpPr txBox="1"/>
          <p:nvPr/>
        </p:nvSpPr>
        <p:spPr>
          <a:xfrm>
            <a:off x="2679092" y="2148420"/>
            <a:ext cx="926448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2400" b="1">
                <a:solidFill>
                  <a:srgbClr val="0000CC"/>
                </a:solidFill>
                <a:latin typeface="楷体" panose="02010609060101010101" pitchFamily="49" charset="-122"/>
                <a:ea typeface="楷体" panose="02010609060101010101" pitchFamily="49" charset="-122"/>
              </a:defRPr>
            </a:lvl1pPr>
          </a:lstStyle>
          <a:p>
            <a:r>
              <a:rPr lang="en-US" altLang="zh-CN"/>
              <a:t>《</a:t>
            </a:r>
            <a:r>
              <a:rPr lang="zh-CN" altLang="en-US"/>
              <a:t>湖南农民运动考察报告</a:t>
            </a:r>
            <a:r>
              <a:rPr lang="en-US" altLang="zh-CN"/>
              <a:t>》</a:t>
            </a:r>
            <a:r>
              <a:rPr lang="zh-CN" altLang="en-US"/>
              <a:t>，提出无产阶级对民主革命的领导</a:t>
            </a:r>
            <a:endParaRPr lang="en-US" altLang="zh-CN"/>
          </a:p>
          <a:p>
            <a:r>
              <a:rPr lang="en-US" altLang="zh-CN"/>
              <a:t>  </a:t>
            </a:r>
            <a:r>
              <a:rPr lang="zh-CN" altLang="en-US"/>
              <a:t>权和依靠农民进行革命斗争的主张。</a:t>
            </a:r>
            <a:endParaRPr lang="zh-CN" altLang="en-US"/>
          </a:p>
        </p:txBody>
      </p:sp>
      <p:sp>
        <p:nvSpPr>
          <p:cNvPr id="20" name="Rectangle 23"/>
          <p:cNvSpPr>
            <a:spLocks noChangeArrowheads="1"/>
          </p:cNvSpPr>
          <p:nvPr/>
        </p:nvSpPr>
        <p:spPr bwMode="auto">
          <a:xfrm>
            <a:off x="2762746" y="3011431"/>
            <a:ext cx="85379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b="1">
                <a:solidFill>
                  <a:srgbClr val="0000CC"/>
                </a:solidFill>
                <a:latin typeface="楷体" panose="02010609060101010101" pitchFamily="49" charset="-122"/>
                <a:ea typeface="楷体" panose="02010609060101010101" pitchFamily="49" charset="-122"/>
              </a:rPr>
              <a:t>工农武装割据思想，开辟农村包围城市的道路，指明革命方向</a:t>
            </a:r>
            <a:endParaRPr lang="zh-CN" altLang="en-US" sz="2400" b="1">
              <a:solidFill>
                <a:srgbClr val="0000CC"/>
              </a:solidFill>
              <a:latin typeface="楷体" panose="02010609060101010101" pitchFamily="49" charset="-122"/>
              <a:ea typeface="楷体" panose="02010609060101010101" pitchFamily="49" charset="-122"/>
            </a:endParaRPr>
          </a:p>
        </p:txBody>
      </p:sp>
      <p:sp>
        <p:nvSpPr>
          <p:cNvPr id="21" name="文本框 20"/>
          <p:cNvSpPr txBox="1"/>
          <p:nvPr/>
        </p:nvSpPr>
        <p:spPr>
          <a:xfrm>
            <a:off x="1401493" y="3918570"/>
            <a:ext cx="91566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defRPr sz="2400" b="1">
                <a:solidFill>
                  <a:srgbClr val="0000CC"/>
                </a:solidFill>
                <a:latin typeface="楷体" panose="02010609060101010101" pitchFamily="49" charset="-122"/>
                <a:ea typeface="楷体" panose="02010609060101010101" pitchFamily="49" charset="-122"/>
              </a:defRPr>
            </a:lvl1pPr>
          </a:lstStyle>
          <a:p>
            <a:r>
              <a:rPr lang="zh-CN" altLang="en-US"/>
              <a:t>①发表</a:t>
            </a:r>
            <a:r>
              <a:rPr lang="en-US" altLang="zh-CN"/>
              <a:t>《</a:t>
            </a:r>
            <a:r>
              <a:rPr lang="zh-CN" altLang="en-US"/>
              <a:t>论持久战</a:t>
            </a:r>
            <a:r>
              <a:rPr lang="en-US" altLang="zh-CN"/>
              <a:t>》</a:t>
            </a:r>
            <a:r>
              <a:rPr lang="zh-CN" altLang="en-US"/>
              <a:t>，科学论证了赢得最后胜利的战略指导理论。</a:t>
            </a:r>
            <a:endParaRPr lang="zh-CN" altLang="en-US"/>
          </a:p>
        </p:txBody>
      </p:sp>
      <p:sp>
        <p:nvSpPr>
          <p:cNvPr id="22" name="文本框 21"/>
          <p:cNvSpPr txBox="1"/>
          <p:nvPr/>
        </p:nvSpPr>
        <p:spPr>
          <a:xfrm>
            <a:off x="1401493" y="4380235"/>
            <a:ext cx="103941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defRPr sz="2400" b="1">
                <a:solidFill>
                  <a:srgbClr val="0000CC"/>
                </a:solidFill>
                <a:latin typeface="楷体" panose="02010609060101010101" pitchFamily="49" charset="-122"/>
                <a:ea typeface="楷体" panose="02010609060101010101" pitchFamily="49" charset="-122"/>
              </a:defRPr>
            </a:lvl1pPr>
          </a:lstStyle>
          <a:p>
            <a:r>
              <a:rPr lang="zh-CN" altLang="en-US"/>
              <a:t>②提出新民主主义革命理论，描绘了新民主主义社会的蓝图及前景，成熟。</a:t>
            </a:r>
            <a:endParaRPr lang="zh-CN" altLang="en-US"/>
          </a:p>
        </p:txBody>
      </p:sp>
      <p:sp>
        <p:nvSpPr>
          <p:cNvPr id="23" name="文本框 22"/>
          <p:cNvSpPr txBox="1"/>
          <p:nvPr/>
        </p:nvSpPr>
        <p:spPr>
          <a:xfrm>
            <a:off x="1401493" y="4817687"/>
            <a:ext cx="76129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defRPr sz="2400" b="1">
                <a:solidFill>
                  <a:srgbClr val="0000CC"/>
                </a:solidFill>
                <a:latin typeface="楷体" panose="02010609060101010101" pitchFamily="49" charset="-122"/>
                <a:ea typeface="楷体" panose="02010609060101010101" pitchFamily="49" charset="-122"/>
              </a:defRPr>
            </a:lvl1pPr>
          </a:lstStyle>
          <a:p>
            <a:r>
              <a:rPr lang="zh-CN" altLang="en-US"/>
              <a:t>③</a:t>
            </a:r>
            <a:r>
              <a:rPr lang="en-US" altLang="zh-CN"/>
              <a:t>1945</a:t>
            </a:r>
            <a:r>
              <a:rPr lang="zh-CN" altLang="en-US"/>
              <a:t>年中共七大确立了毛泽东思想为党的指导思想。</a:t>
            </a:r>
            <a:endParaRPr lang="zh-CN" altLang="en-US"/>
          </a:p>
        </p:txBody>
      </p:sp>
      <p:sp>
        <p:nvSpPr>
          <p:cNvPr id="24" name="文本框 23"/>
          <p:cNvSpPr txBox="1"/>
          <p:nvPr/>
        </p:nvSpPr>
        <p:spPr>
          <a:xfrm>
            <a:off x="2785151" y="5316146"/>
            <a:ext cx="57534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defRPr sz="2400" b="1">
                <a:solidFill>
                  <a:srgbClr val="0000CC"/>
                </a:solidFill>
                <a:latin typeface="楷体" panose="02010609060101010101" pitchFamily="49" charset="-122"/>
                <a:ea typeface="楷体" panose="02010609060101010101" pitchFamily="49" charset="-122"/>
              </a:defRPr>
            </a:lvl1pPr>
          </a:lstStyle>
          <a:p>
            <a:r>
              <a:rPr lang="zh-CN" altLang="en-US"/>
              <a:t>七届二中全会重心转移，艰苦奋斗作风。</a:t>
            </a:r>
            <a:endParaRPr lang="zh-CN" altLang="en-US"/>
          </a:p>
        </p:txBody>
      </p:sp>
      <p:sp>
        <p:nvSpPr>
          <p:cNvPr id="26" name="Rectangle 23"/>
          <p:cNvSpPr>
            <a:spLocks noChangeArrowheads="1"/>
          </p:cNvSpPr>
          <p:nvPr/>
        </p:nvSpPr>
        <p:spPr bwMode="auto">
          <a:xfrm>
            <a:off x="1802487" y="5966033"/>
            <a:ext cx="94981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400" b="1">
                <a:solidFill>
                  <a:srgbClr val="FF0000"/>
                </a:solidFill>
                <a:latin typeface="微软雅黑" panose="020B0503020204020204" pitchFamily="34" charset="-122"/>
                <a:ea typeface="微软雅黑" panose="020B0503020204020204" pitchFamily="34" charset="-122"/>
              </a:rPr>
              <a:t>指导新民主义革命取得胜利，从根本上改变了中国社会的发展方向。</a:t>
            </a:r>
            <a:endParaRPr lang="zh-CN" altLang="en-US" sz="2400" b="1">
              <a:solidFill>
                <a:srgbClr val="FF0000"/>
              </a:solidFill>
              <a:latin typeface="微软雅黑" panose="020B0503020204020204" pitchFamily="34" charset="-122"/>
              <a:ea typeface="微软雅黑" panose="020B0503020204020204" pitchFamily="34" charset="-122"/>
            </a:endParaRPr>
          </a:p>
        </p:txBody>
      </p:sp>
      <p:sp>
        <p:nvSpPr>
          <p:cNvPr id="27" name="箭头: 右 26"/>
          <p:cNvSpPr/>
          <p:nvPr/>
        </p:nvSpPr>
        <p:spPr>
          <a:xfrm>
            <a:off x="1232861" y="5998698"/>
            <a:ext cx="569626" cy="461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5"/>
          <p:cNvSpPr/>
          <p:nvPr/>
        </p:nvSpPr>
        <p:spPr bwMode="auto">
          <a:xfrm>
            <a:off x="248419" y="1810310"/>
            <a:ext cx="511071" cy="3727977"/>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accent2"/>
          </a:solidFill>
          <a:ln w="12700">
            <a:gradFill>
              <a:gsLst>
                <a:gs pos="0">
                  <a:schemeClr val="bg1"/>
                </a:gs>
                <a:gs pos="100000">
                  <a:schemeClr val="bg1">
                    <a:lumMod val="85000"/>
                  </a:schemeClr>
                </a:gs>
              </a:gsLst>
              <a:lin ang="54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29" name="左大括号 28"/>
          <p:cNvSpPr/>
          <p:nvPr/>
        </p:nvSpPr>
        <p:spPr>
          <a:xfrm>
            <a:off x="1145391" y="4080736"/>
            <a:ext cx="441142" cy="101805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arn(inVertical)">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arn(inVertical)">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0">
                                            <p:txEl>
                                              <p:pRg st="0" end="0"/>
                                            </p:txEl>
                                          </p:spTgt>
                                        </p:tgtEl>
                                        <p:attrNameLst>
                                          <p:attrName>style.visibility</p:attrName>
                                        </p:attrNameLst>
                                      </p:cBhvr>
                                      <p:to>
                                        <p:strVal val="visible"/>
                                      </p:to>
                                    </p:set>
                                    <p:animEffect transition="in" filter="barn(inVertical)">
                                      <p:cBhvr>
                                        <p:cTn id="39" dur="500"/>
                                        <p:tgtEl>
                                          <p:spTgt spid="20">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barn(inVertical)">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2">
                                            <p:txEl>
                                              <p:pRg st="0" end="0"/>
                                            </p:txEl>
                                          </p:spTgt>
                                        </p:tgtEl>
                                        <p:attrNameLst>
                                          <p:attrName>style.visibility</p:attrName>
                                        </p:attrNameLst>
                                      </p:cBhvr>
                                      <p:to>
                                        <p:strVal val="visible"/>
                                      </p:to>
                                    </p:set>
                                    <p:animEffect transition="in" filter="barn(inVertical)">
                                      <p:cBhvr>
                                        <p:cTn id="49" dur="500"/>
                                        <p:tgtEl>
                                          <p:spTgt spid="2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barn(inVertical)">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24">
                                            <p:txEl>
                                              <p:pRg st="0" end="0"/>
                                            </p:txEl>
                                          </p:spTgt>
                                        </p:tgtEl>
                                        <p:attrNameLst>
                                          <p:attrName>style.visibility</p:attrName>
                                        </p:attrNameLst>
                                      </p:cBhvr>
                                      <p:to>
                                        <p:strVal val="visible"/>
                                      </p:to>
                                    </p:set>
                                    <p:animEffect transition="in" filter="barn(inVertical)">
                                      <p:cBhvr>
                                        <p:cTn id="59" dur="500"/>
                                        <p:tgtEl>
                                          <p:spTgt spid="24">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barn(inVertical)">
                                      <p:cBhvr>
                                        <p:cTn id="64" dur="500"/>
                                        <p:tgtEl>
                                          <p:spTgt spid="26"/>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barn(inVertical)">
                                      <p:cBhvr>
                                        <p:cTn id="6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1" grpId="0"/>
      <p:bldP spid="23" grpId="0"/>
      <p:bldP spid="26" grpId="0"/>
      <p:bldP spid="28" grpId="0"/>
      <p:bldP spid="29" grpId="0"/>
    </p:bldLst>
  </p:timing>
</p:sld>
</file>

<file path=ppt/slides/slide38.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stretch>
            <a:fillRect/>
          </a:stretch>
        </p:blipFill>
        <p:spPr>
          <a:xfrm>
            <a:off x="0" y="0"/>
            <a:ext cx="12204083" cy="6858000"/>
          </a:xfrm>
          <a:prstGeom prst="rect">
            <a:avLst/>
          </a:prstGeom>
        </p:spPr>
      </p:pic>
      <p:sp>
        <p:nvSpPr>
          <p:cNvPr id="33" name="Rectangle 23"/>
          <p:cNvSpPr>
            <a:spLocks noChangeArrowheads="1"/>
          </p:cNvSpPr>
          <p:nvPr/>
        </p:nvSpPr>
        <p:spPr bwMode="auto">
          <a:xfrm>
            <a:off x="1269270" y="3084438"/>
            <a:ext cx="54441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a:solidFill>
                  <a:srgbClr val="0000CC"/>
                </a:solidFill>
                <a:latin typeface="楷体" panose="02010609060101010101" pitchFamily="49" charset="-122"/>
                <a:ea typeface="楷体" panose="02010609060101010101" pitchFamily="49" charset="-122"/>
              </a:rPr>
              <a:t>——</a:t>
            </a:r>
            <a:r>
              <a:rPr lang="zh-CN" altLang="en-US" sz="2400" b="1">
                <a:solidFill>
                  <a:srgbClr val="0000CC"/>
                </a:solidFill>
                <a:latin typeface="楷体" panose="02010609060101010101" pitchFamily="49" charset="-122"/>
                <a:ea typeface="楷体" panose="02010609060101010101" pitchFamily="49" charset="-122"/>
              </a:rPr>
              <a:t>认识中国基本国情奠定了理论基础</a:t>
            </a:r>
            <a:endParaRPr lang="zh-CN" altLang="en-US" sz="2400" b="1">
              <a:solidFill>
                <a:srgbClr val="0000CC"/>
              </a:solidFill>
              <a:latin typeface="楷体" panose="02010609060101010101" pitchFamily="49" charset="-122"/>
              <a:ea typeface="楷体" panose="02010609060101010101" pitchFamily="49" charset="-122"/>
            </a:endParaRPr>
          </a:p>
        </p:txBody>
      </p:sp>
      <p:sp>
        <p:nvSpPr>
          <p:cNvPr id="34" name="Rectangle 23"/>
          <p:cNvSpPr>
            <a:spLocks noChangeArrowheads="1"/>
          </p:cNvSpPr>
          <p:nvPr/>
        </p:nvSpPr>
        <p:spPr bwMode="auto">
          <a:xfrm>
            <a:off x="774551" y="1644216"/>
            <a:ext cx="42066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a:latin typeface="黑体" panose="02010609060101010101" pitchFamily="49" charset="-122"/>
                <a:ea typeface="黑体" panose="02010609060101010101" pitchFamily="49" charset="-122"/>
              </a:rPr>
              <a:t>《</a:t>
            </a:r>
            <a:r>
              <a:rPr lang="zh-CN" altLang="en-US" sz="2400" b="1">
                <a:latin typeface="黑体" panose="02010609060101010101" pitchFamily="49" charset="-122"/>
                <a:ea typeface="黑体" panose="02010609060101010101" pitchFamily="49" charset="-122"/>
              </a:rPr>
              <a:t>关于人民民主专政的理论</a:t>
            </a:r>
            <a:r>
              <a:rPr lang="en-US" altLang="zh-CN" sz="2400" b="1">
                <a:latin typeface="黑体" panose="02010609060101010101" pitchFamily="49" charset="-122"/>
                <a:ea typeface="黑体" panose="02010609060101010101" pitchFamily="49" charset="-122"/>
              </a:rPr>
              <a:t>》</a:t>
            </a:r>
            <a:endParaRPr lang="zh-CN" altLang="en-US" sz="2400" b="1">
              <a:latin typeface="黑体" panose="02010609060101010101" pitchFamily="49" charset="-122"/>
              <a:ea typeface="黑体" panose="02010609060101010101" pitchFamily="49" charset="-122"/>
            </a:endParaRPr>
          </a:p>
        </p:txBody>
      </p:sp>
      <p:sp>
        <p:nvSpPr>
          <p:cNvPr id="35" name="Rectangle 23"/>
          <p:cNvSpPr>
            <a:spLocks noChangeArrowheads="1"/>
          </p:cNvSpPr>
          <p:nvPr/>
        </p:nvSpPr>
        <p:spPr bwMode="auto">
          <a:xfrm>
            <a:off x="1269270" y="2113215"/>
            <a:ext cx="1086277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a:solidFill>
                  <a:srgbClr val="0000CC"/>
                </a:solidFill>
                <a:latin typeface="楷体" panose="02010609060101010101" pitchFamily="49" charset="-122"/>
                <a:ea typeface="楷体" panose="02010609060101010101" pitchFamily="49" charset="-122"/>
              </a:rPr>
              <a:t>——</a:t>
            </a:r>
            <a:r>
              <a:rPr lang="zh-CN" altLang="en-US" sz="2400" b="1">
                <a:solidFill>
                  <a:srgbClr val="0000CC"/>
                </a:solidFill>
                <a:latin typeface="楷体" panose="02010609060101010101" pitchFamily="49" charset="-122"/>
                <a:ea typeface="楷体" panose="02010609060101010101" pitchFamily="49" charset="-122"/>
              </a:rPr>
              <a:t>丰富和发展马克思主义国家学说，为新中国的建立奠定了理论和政策基础</a:t>
            </a:r>
            <a:endParaRPr lang="zh-CN" altLang="en-US" sz="2400" b="1">
              <a:solidFill>
                <a:srgbClr val="0000CC"/>
              </a:solidFill>
              <a:latin typeface="楷体" panose="02010609060101010101" pitchFamily="49" charset="-122"/>
              <a:ea typeface="楷体" panose="02010609060101010101" pitchFamily="49" charset="-122"/>
            </a:endParaRPr>
          </a:p>
        </p:txBody>
      </p:sp>
      <p:sp>
        <p:nvSpPr>
          <p:cNvPr id="36" name="文本框 35"/>
          <p:cNvSpPr txBox="1"/>
          <p:nvPr/>
        </p:nvSpPr>
        <p:spPr>
          <a:xfrm>
            <a:off x="774551" y="2623304"/>
            <a:ext cx="389722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defRPr sz="2400" b="1">
                <a:solidFill>
                  <a:srgbClr val="0000CC"/>
                </a:solidFill>
                <a:latin typeface="黑体" panose="02010609060101010101" pitchFamily="49" charset="-122"/>
                <a:ea typeface="黑体" panose="02010609060101010101" pitchFamily="49" charset="-122"/>
              </a:defRPr>
            </a:lvl1pPr>
          </a:lstStyle>
          <a:p>
            <a:r>
              <a:rPr lang="en-US" altLang="zh-CN">
                <a:solidFill>
                  <a:schemeClr val="tx1"/>
                </a:solidFill>
              </a:rPr>
              <a:t>《</a:t>
            </a:r>
            <a:r>
              <a:rPr lang="zh-CN" altLang="en-US">
                <a:solidFill>
                  <a:schemeClr val="tx1"/>
                </a:solidFill>
              </a:rPr>
              <a:t>正确处理人民内部矛盾</a:t>
            </a:r>
            <a:r>
              <a:rPr lang="en-US" altLang="zh-CN">
                <a:solidFill>
                  <a:schemeClr val="tx1"/>
                </a:solidFill>
              </a:rPr>
              <a:t>》</a:t>
            </a:r>
            <a:endParaRPr lang="zh-CN" altLang="en-US">
              <a:solidFill>
                <a:schemeClr val="tx1"/>
              </a:solidFill>
            </a:endParaRPr>
          </a:p>
        </p:txBody>
      </p:sp>
      <p:sp>
        <p:nvSpPr>
          <p:cNvPr id="37" name="文本框 36"/>
          <p:cNvSpPr txBox="1"/>
          <p:nvPr/>
        </p:nvSpPr>
        <p:spPr>
          <a:xfrm>
            <a:off x="1806729" y="3706162"/>
            <a:ext cx="1003550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defRPr sz="2400" b="1">
                <a:solidFill>
                  <a:srgbClr val="FF0000"/>
                </a:solidFill>
                <a:latin typeface="微软雅黑" panose="020B0503020204020204" pitchFamily="34" charset="-122"/>
                <a:ea typeface="微软雅黑" panose="020B0503020204020204" pitchFamily="34" charset="-122"/>
              </a:defRPr>
            </a:lvl1pPr>
          </a:lstStyle>
          <a:p>
            <a:r>
              <a:rPr lang="zh-CN" altLang="en-US"/>
              <a:t>在社会主义建设理论方面发展了马克思主义。在建立新中国和社会主义制度的过程中，发挥独特作用，并指导社会主义建设取得伟大成就。</a:t>
            </a:r>
            <a:endParaRPr lang="zh-CN" altLang="en-US"/>
          </a:p>
        </p:txBody>
      </p:sp>
      <p:sp>
        <p:nvSpPr>
          <p:cNvPr id="40" name="Rectangle 8"/>
          <p:cNvSpPr>
            <a:spLocks noChangeArrowheads="1"/>
          </p:cNvSpPr>
          <p:nvPr/>
        </p:nvSpPr>
        <p:spPr bwMode="auto">
          <a:xfrm>
            <a:off x="1312814" y="5068276"/>
            <a:ext cx="9624488" cy="1200329"/>
          </a:xfrm>
          <a:prstGeom prst="rect">
            <a:avLst/>
          </a:prstGeom>
          <a:noFill/>
          <a:ln w="9525" algn="ctr">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400" b="1">
                <a:solidFill>
                  <a:srgbClr val="0000CC"/>
                </a:solidFill>
                <a:latin typeface="黑体" panose="02010609060101010101" pitchFamily="49" charset="-122"/>
                <a:ea typeface="黑体" panose="02010609060101010101" pitchFamily="49" charset="-122"/>
              </a:rPr>
              <a:t>    科学内涵：</a:t>
            </a:r>
            <a:r>
              <a:rPr lang="zh-CN" altLang="en-US" sz="2400" b="1">
                <a:solidFill>
                  <a:srgbClr val="FF0000"/>
                </a:solidFill>
                <a:ea typeface="仿宋" panose="02010609060101010101" pitchFamily="49" charset="-122"/>
              </a:rPr>
              <a:t>毛泽东思想是马列主义在中国的运用和发展，是被实践证明了的关于中国革命和建设的正确的理论原则和经验总结，是中国共产党集体智慧的结晶。 </a:t>
            </a:r>
            <a:endParaRPr lang="zh-CN" altLang="en-US" sz="2400" b="1">
              <a:solidFill>
                <a:srgbClr val="FF0000"/>
              </a:solidFill>
              <a:ea typeface="仿宋" panose="02010609060101010101" pitchFamily="49" charset="-122"/>
            </a:endParaRPr>
          </a:p>
        </p:txBody>
      </p:sp>
      <p:grpSp>
        <p:nvGrpSpPr>
          <p:cNvPr id="2" name="Group 192"/>
          <p:cNvGrpSpPr/>
          <p:nvPr/>
        </p:nvGrpSpPr>
        <p:grpSpPr>
          <a:xfrm>
            <a:off x="1" y="235664"/>
            <a:ext cx="2616590" cy="1019175"/>
            <a:chOff x="1305" y="1286"/>
            <a:chExt cx="3185" cy="642"/>
          </a:xfrm>
        </p:grpSpPr>
        <p:pic>
          <p:nvPicPr>
            <p:cNvPr id="3" name="Picture 16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21515908" flipH="1">
              <a:off x="1316" y="1298"/>
              <a:ext cx="3174" cy="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128"/>
            <p:cNvGrpSpPr/>
            <p:nvPr/>
          </p:nvGrpSpPr>
          <p:grpSpPr>
            <a:xfrm>
              <a:off x="1305" y="1286"/>
              <a:ext cx="3039" cy="396"/>
              <a:chOff x="1406" y="913"/>
              <a:chExt cx="2773" cy="652"/>
            </a:xfrm>
          </p:grpSpPr>
          <p:grpSp>
            <p:nvGrpSpPr>
              <p:cNvPr id="5" name="Group 125"/>
              <p:cNvGrpSpPr/>
              <p:nvPr/>
            </p:nvGrpSpPr>
            <p:grpSpPr>
              <a:xfrm>
                <a:off x="1406" y="913"/>
                <a:ext cx="2773" cy="650"/>
                <a:chOff x="1406" y="915"/>
                <a:chExt cx="2773" cy="650"/>
              </a:xfrm>
            </p:grpSpPr>
            <p:sp>
              <p:nvSpPr>
                <p:cNvPr id="9" name="Freeform 126"/>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bg1"/>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10" name="Rectangle 127"/>
                <p:cNvSpPr>
                  <a:spLocks noChangeArrowheads="1"/>
                </p:cNvSpPr>
                <p:nvPr/>
              </p:nvSpPr>
              <p:spPr bwMode="auto">
                <a:xfrm>
                  <a:off x="1406" y="916"/>
                  <a:ext cx="2427" cy="648"/>
                </a:xfrm>
                <a:prstGeom prst="rect">
                  <a:avLst/>
                </a:prstGeom>
                <a:solidFill>
                  <a:schemeClr val="bg1"/>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nvGrpSpPr>
              <p:cNvPr id="6" name="Group 124"/>
              <p:cNvGrpSpPr/>
              <p:nvPr/>
            </p:nvGrpSpPr>
            <p:grpSpPr>
              <a:xfrm>
                <a:off x="1406" y="915"/>
                <a:ext cx="2773" cy="650"/>
                <a:chOff x="1406" y="915"/>
                <a:chExt cx="2773" cy="650"/>
              </a:xfrm>
            </p:grpSpPr>
            <p:sp>
              <p:nvSpPr>
                <p:cNvPr id="7" name="Freeform 121"/>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accent1">
                    <a:alpha val="79999"/>
                  </a:schemeClr>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8" name="Rectangle 122"/>
                <p:cNvSpPr>
                  <a:spLocks noChangeArrowheads="1"/>
                </p:cNvSpPr>
                <p:nvPr/>
              </p:nvSpPr>
              <p:spPr bwMode="auto">
                <a:xfrm>
                  <a:off x="1406" y="916"/>
                  <a:ext cx="2427" cy="648"/>
                </a:xfrm>
                <a:prstGeom prst="rect">
                  <a:avLst/>
                </a:prstGeom>
                <a:gradFill rotWithShape="1">
                  <a:gsLst>
                    <a:gs pos="0">
                      <a:schemeClr val="accent1">
                        <a:alpha val="60001"/>
                      </a:schemeClr>
                    </a:gs>
                    <a:gs pos="100000">
                      <a:schemeClr val="accent1">
                        <a:alpha val="79999"/>
                      </a:schemeClr>
                    </a:gs>
                  </a:gsLst>
                  <a:lin ang="0" scaled="1"/>
                </a:gra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grpSp>
      <p:sp>
        <p:nvSpPr>
          <p:cNvPr id="11" name="文本框 10"/>
          <p:cNvSpPr txBox="1"/>
          <p:nvPr/>
        </p:nvSpPr>
        <p:spPr>
          <a:xfrm>
            <a:off x="252654" y="292097"/>
            <a:ext cx="1620957" cy="523220"/>
          </a:xfrm>
          <a:prstGeom prst="rect">
            <a:avLst/>
          </a:prstGeom>
          <a:noFill/>
        </p:spPr>
        <p:txBody>
          <a:bodyPr wrap="none" rtlCol="0">
            <a:spAutoFit/>
          </a:bodyPr>
          <a:lstStyle/>
          <a:p>
            <a:r>
              <a:rPr lang="zh-CN" altLang="en-US" sz="2800" b="1">
                <a:solidFill>
                  <a:schemeClr val="bg1"/>
                </a:solidFill>
                <a:latin typeface="华文隶书" panose="02010800040101010101" pitchFamily="2" charset="-122"/>
                <a:ea typeface="华文隶书" panose="02010800040101010101" pitchFamily="2" charset="-122"/>
              </a:rPr>
              <a:t>素养提升</a:t>
            </a:r>
            <a:endParaRPr lang="zh-CN" altLang="en-US" sz="2800" b="1">
              <a:solidFill>
                <a:schemeClr val="bg1"/>
              </a:solidFill>
              <a:latin typeface="华文隶书" panose="02010800040101010101" pitchFamily="2" charset="-122"/>
              <a:ea typeface="华文隶书" panose="02010800040101010101" pitchFamily="2" charset="-122"/>
            </a:endParaRPr>
          </a:p>
        </p:txBody>
      </p:sp>
      <p:sp>
        <p:nvSpPr>
          <p:cNvPr id="12" name="文本框 11"/>
          <p:cNvSpPr txBox="1"/>
          <p:nvPr/>
        </p:nvSpPr>
        <p:spPr>
          <a:xfrm>
            <a:off x="215259" y="1016040"/>
            <a:ext cx="11085402" cy="461665"/>
          </a:xfrm>
          <a:prstGeom prst="rect">
            <a:avLst/>
          </a:prstGeom>
          <a:noFill/>
        </p:spPr>
        <p:txBody>
          <a:bodyPr wrap="square">
            <a:spAutoFit/>
          </a:bodyPr>
          <a:lstStyle>
            <a:defPPr>
              <a:defRPr lang="zh-CN"/>
            </a:defPPr>
            <a:lvl1pPr>
              <a:defRPr sz="2800" b="1" spc="40">
                <a:effectLst/>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400" spc="40">
                <a:solidFill>
                  <a:srgbClr val="FF0000"/>
                </a:solidFill>
                <a:effectLst/>
                <a:latin typeface="Arial" panose="020B0604020202020204" pitchFamily="34" charset="0"/>
                <a:ea typeface="宋体" panose="02010600030101010101" pitchFamily="2" charset="-122"/>
                <a:cs typeface="Arial" panose="020B0604020202020204" pitchFamily="34" charset="0"/>
              </a:rPr>
              <a:t>◆</a:t>
            </a:r>
            <a:r>
              <a:rPr lang="zh-CN" altLang="zh-CN" sz="2400" spc="40">
                <a:effectLst/>
                <a:latin typeface="Arial" panose="020B0604020202020204" pitchFamily="34" charset="0"/>
                <a:ea typeface="宋体" panose="02010600030101010101" pitchFamily="2" charset="-122"/>
                <a:cs typeface="Arial" panose="020B0604020202020204" pitchFamily="34" charset="0"/>
              </a:rPr>
              <a:t>毛泽东对中国革命和社会主义建设的贡献</a:t>
            </a:r>
            <a:r>
              <a:rPr lang="zh-CN" altLang="en-US" sz="2400" spc="40">
                <a:effectLst/>
                <a:latin typeface="Arial" panose="020B0604020202020204" pitchFamily="34" charset="0"/>
                <a:ea typeface="宋体" panose="02010600030101010101" pitchFamily="2" charset="-122"/>
                <a:cs typeface="Arial" panose="020B0604020202020204" pitchFamily="34" charset="0"/>
              </a:rPr>
              <a:t>及</a:t>
            </a:r>
            <a:r>
              <a:rPr lang="zh-CN" altLang="zh-CN" sz="2400" spc="40">
                <a:effectLst/>
                <a:latin typeface="Arial" panose="020B0604020202020204" pitchFamily="34" charset="0"/>
                <a:ea typeface="宋体" panose="02010600030101010101" pitchFamily="2" charset="-122"/>
                <a:cs typeface="Arial" panose="020B0604020202020204" pitchFamily="34" charset="0"/>
              </a:rPr>
              <a:t>对近现代中国的深远影响。</a:t>
            </a:r>
            <a:endParaRPr lang="zh-CN" altLang="zh-CN" sz="2400">
              <a:effectLst/>
              <a:latin typeface="宋体" panose="02010600030101010101" pitchFamily="2" charset="-122"/>
              <a:ea typeface="宋体" panose="02010600030101010101" pitchFamily="2" charset="-122"/>
              <a:cs typeface="宋体" panose="02010600030101010101" pitchFamily="2" charset="-122"/>
            </a:endParaRPr>
          </a:p>
        </p:txBody>
      </p:sp>
      <p:sp>
        <p:nvSpPr>
          <p:cNvPr id="13" name="箭头: 右 12"/>
          <p:cNvSpPr/>
          <p:nvPr/>
        </p:nvSpPr>
        <p:spPr>
          <a:xfrm>
            <a:off x="1237103" y="3714138"/>
            <a:ext cx="569626" cy="461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5"/>
          <p:cNvSpPr/>
          <p:nvPr/>
        </p:nvSpPr>
        <p:spPr bwMode="auto">
          <a:xfrm>
            <a:off x="677564" y="1875048"/>
            <a:ext cx="461882" cy="1061554"/>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accent2"/>
          </a:solidFill>
          <a:ln w="12700">
            <a:gradFill>
              <a:gsLst>
                <a:gs pos="0">
                  <a:schemeClr val="bg1"/>
                </a:gs>
                <a:gs pos="100000">
                  <a:schemeClr val="bg1">
                    <a:lumMod val="85000"/>
                  </a:schemeClr>
                </a:gs>
              </a:gsLst>
              <a:lin ang="54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arn(inVertical)">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arn(inVertical)">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barn(inVertical)">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barn(inVertical)">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barn(inVertical)">
                                      <p:cBhvr>
                                        <p:cTn id="4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P spid="40" grpId="0"/>
      <p:bldP spid="13" grpId="0"/>
      <p:bldP spid="14" grpId="0"/>
    </p:bldLst>
  </p:timing>
</p:sld>
</file>

<file path=ppt/slides/slide39.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a:stretch>
            <a:fillRect/>
          </a:stretch>
        </p:blipFill>
        <p:spPr>
          <a:xfrm>
            <a:off x="0" y="0"/>
            <a:ext cx="12204083" cy="6858000"/>
          </a:xfrm>
          <a:prstGeom prst="rect">
            <a:avLst/>
          </a:prstGeom>
        </p:spPr>
      </p:pic>
      <p:grpSp>
        <p:nvGrpSpPr>
          <p:cNvPr id="2" name="Group 192"/>
          <p:cNvGrpSpPr/>
          <p:nvPr/>
        </p:nvGrpSpPr>
        <p:grpSpPr>
          <a:xfrm>
            <a:off x="1" y="235664"/>
            <a:ext cx="2616590" cy="1019175"/>
            <a:chOff x="1305" y="1286"/>
            <a:chExt cx="3185" cy="642"/>
          </a:xfrm>
        </p:grpSpPr>
        <p:pic>
          <p:nvPicPr>
            <p:cNvPr id="3" name="Picture 16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21515908" flipH="1">
              <a:off x="1316" y="1298"/>
              <a:ext cx="3174" cy="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128"/>
            <p:cNvGrpSpPr/>
            <p:nvPr/>
          </p:nvGrpSpPr>
          <p:grpSpPr>
            <a:xfrm>
              <a:off x="1305" y="1286"/>
              <a:ext cx="3039" cy="396"/>
              <a:chOff x="1406" y="913"/>
              <a:chExt cx="2773" cy="652"/>
            </a:xfrm>
          </p:grpSpPr>
          <p:grpSp>
            <p:nvGrpSpPr>
              <p:cNvPr id="5" name="Group 125"/>
              <p:cNvGrpSpPr/>
              <p:nvPr/>
            </p:nvGrpSpPr>
            <p:grpSpPr>
              <a:xfrm>
                <a:off x="1406" y="913"/>
                <a:ext cx="2773" cy="650"/>
                <a:chOff x="1406" y="915"/>
                <a:chExt cx="2773" cy="650"/>
              </a:xfrm>
            </p:grpSpPr>
            <p:sp>
              <p:nvSpPr>
                <p:cNvPr id="9" name="Freeform 126"/>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bg1"/>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10" name="Rectangle 127"/>
                <p:cNvSpPr>
                  <a:spLocks noChangeArrowheads="1"/>
                </p:cNvSpPr>
                <p:nvPr/>
              </p:nvSpPr>
              <p:spPr bwMode="auto">
                <a:xfrm>
                  <a:off x="1406" y="916"/>
                  <a:ext cx="2427" cy="648"/>
                </a:xfrm>
                <a:prstGeom prst="rect">
                  <a:avLst/>
                </a:prstGeom>
                <a:solidFill>
                  <a:schemeClr val="bg1"/>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nvGrpSpPr>
              <p:cNvPr id="6" name="Group 124"/>
              <p:cNvGrpSpPr/>
              <p:nvPr/>
            </p:nvGrpSpPr>
            <p:grpSpPr>
              <a:xfrm>
                <a:off x="1406" y="915"/>
                <a:ext cx="2773" cy="650"/>
                <a:chOff x="1406" y="915"/>
                <a:chExt cx="2773" cy="650"/>
              </a:xfrm>
            </p:grpSpPr>
            <p:sp>
              <p:nvSpPr>
                <p:cNvPr id="7" name="Freeform 121"/>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accent1">
                    <a:alpha val="79999"/>
                  </a:schemeClr>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8" name="Rectangle 122"/>
                <p:cNvSpPr>
                  <a:spLocks noChangeArrowheads="1"/>
                </p:cNvSpPr>
                <p:nvPr/>
              </p:nvSpPr>
              <p:spPr bwMode="auto">
                <a:xfrm>
                  <a:off x="1406" y="916"/>
                  <a:ext cx="2427" cy="648"/>
                </a:xfrm>
                <a:prstGeom prst="rect">
                  <a:avLst/>
                </a:prstGeom>
                <a:gradFill rotWithShape="1">
                  <a:gsLst>
                    <a:gs pos="0">
                      <a:schemeClr val="accent1">
                        <a:alpha val="60001"/>
                      </a:schemeClr>
                    </a:gs>
                    <a:gs pos="100000">
                      <a:schemeClr val="accent1">
                        <a:alpha val="79999"/>
                      </a:schemeClr>
                    </a:gs>
                  </a:gsLst>
                  <a:lin ang="0" scaled="1"/>
                </a:gra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grpSp>
      <p:sp>
        <p:nvSpPr>
          <p:cNvPr id="11" name="文本框 10"/>
          <p:cNvSpPr txBox="1"/>
          <p:nvPr/>
        </p:nvSpPr>
        <p:spPr>
          <a:xfrm>
            <a:off x="252654" y="292097"/>
            <a:ext cx="1620957" cy="523220"/>
          </a:xfrm>
          <a:prstGeom prst="rect">
            <a:avLst/>
          </a:prstGeom>
          <a:noFill/>
        </p:spPr>
        <p:txBody>
          <a:bodyPr wrap="none" rtlCol="0">
            <a:spAutoFit/>
          </a:bodyPr>
          <a:lstStyle/>
          <a:p>
            <a:r>
              <a:rPr lang="zh-CN" altLang="en-US" sz="2800" b="1">
                <a:solidFill>
                  <a:schemeClr val="bg1"/>
                </a:solidFill>
                <a:latin typeface="华文隶书" panose="02010800040101010101" pitchFamily="2" charset="-122"/>
                <a:ea typeface="华文隶书" panose="02010800040101010101" pitchFamily="2" charset="-122"/>
              </a:rPr>
              <a:t>能力训练</a:t>
            </a:r>
            <a:endParaRPr lang="zh-CN" altLang="en-US" sz="2800" b="1">
              <a:solidFill>
                <a:schemeClr val="bg1"/>
              </a:solidFill>
              <a:latin typeface="华文隶书" panose="02010800040101010101" pitchFamily="2" charset="-122"/>
              <a:ea typeface="华文隶书" panose="02010800040101010101" pitchFamily="2" charset="-122"/>
            </a:endParaRPr>
          </a:p>
        </p:txBody>
      </p:sp>
      <p:sp>
        <p:nvSpPr>
          <p:cNvPr id="12" name="文本框 11"/>
          <p:cNvSpPr txBox="1"/>
          <p:nvPr/>
        </p:nvSpPr>
        <p:spPr>
          <a:xfrm>
            <a:off x="450509" y="1159501"/>
            <a:ext cx="4355846" cy="1200329"/>
          </a:xfrm>
          <a:prstGeom prst="rect">
            <a:avLst/>
          </a:prstGeom>
          <a:noFill/>
        </p:spPr>
        <p:txBody>
          <a:bodyPr wrap="square">
            <a:spAutoFit/>
          </a:bodyPr>
          <a:lstStyle/>
          <a:p>
            <a:r>
              <a:rPr lang="zh-CN" altLang="en-US" sz="2400" b="1"/>
              <a:t>下图为不同时期毛泽东主要著作及内容。阅读下图，回答问题。材料</a:t>
            </a:r>
            <a:endParaRPr lang="zh-CN" altLang="en-US" sz="2400" b="1"/>
          </a:p>
        </p:txBody>
      </p:sp>
      <p:pic>
        <p:nvPicPr>
          <p:cNvPr id="13" name="图片 12"/>
          <p:cNvPicPr>
            <a:picLocks noChangeAspect="1"/>
          </p:cNvPicPr>
          <p:nvPr/>
        </p:nvPicPr>
        <p:blipFill>
          <a:blip r:embed="rId3"/>
          <a:stretch>
            <a:fillRect/>
          </a:stretch>
        </p:blipFill>
        <p:spPr>
          <a:xfrm>
            <a:off x="5135186" y="292097"/>
            <a:ext cx="7028237" cy="6151078"/>
          </a:xfrm>
          <a:prstGeom prst="rect">
            <a:avLst/>
          </a:prstGeom>
        </p:spPr>
      </p:pic>
      <p:sp>
        <p:nvSpPr>
          <p:cNvPr id="17" name="文本框 16"/>
          <p:cNvSpPr txBox="1"/>
          <p:nvPr/>
        </p:nvSpPr>
        <p:spPr>
          <a:xfrm>
            <a:off x="390209" y="4128839"/>
            <a:ext cx="4612989" cy="1569660"/>
          </a:xfrm>
          <a:prstGeom prst="rect">
            <a:avLst/>
          </a:prstGeom>
          <a:noFill/>
        </p:spPr>
        <p:txBody>
          <a:bodyPr wrap="square">
            <a:spAutoFit/>
          </a:bodyPr>
          <a:lstStyle/>
          <a:p>
            <a:r>
              <a:rPr lang="zh-CN" altLang="en-US" sz="2400" b="1">
                <a:solidFill>
                  <a:srgbClr val="0000CC"/>
                </a:solidFill>
              </a:rPr>
              <a:t>问题：</a:t>
            </a:r>
            <a:r>
              <a:rPr lang="zh-CN" altLang="en-US" sz="2400" b="1" spc="40">
                <a:latin typeface="楷体" panose="02010609060101010101" pitchFamily="49" charset="-122"/>
                <a:ea typeface="楷体" panose="02010609060101010101" pitchFamily="49" charset="-122"/>
                <a:cs typeface="Arial" panose="020B0604020202020204" pitchFamily="34" charset="0"/>
              </a:rPr>
              <a:t>从图中选取三部相互关联的著作，自拟主题，并结合所学知识予以阐述。（要求：主题明确，史论结合，逻辑清晰。）</a:t>
            </a:r>
            <a:endParaRPr lang="zh-CN" altLang="en-US" sz="2400" b="1" spc="40">
              <a:latin typeface="楷体" panose="02010609060101010101" pitchFamily="49" charset="-122"/>
              <a:ea typeface="楷体" panose="02010609060101010101" pitchFamily="49" charset="-122"/>
              <a:cs typeface="Arial" panose="020B0604020202020204" pitchFamily="34"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stretch>
            <a:fillRect/>
          </a:stretch>
        </p:blipFill>
        <p:spPr>
          <a:xfrm>
            <a:off x="0" y="0"/>
            <a:ext cx="12204083" cy="6858000"/>
          </a:xfrm>
          <a:prstGeom prst="rect">
            <a:avLst/>
          </a:prstGeom>
        </p:spPr>
      </p:pic>
      <p:sp>
        <p:nvSpPr>
          <p:cNvPr id="11" name="圆角矩形 86"/>
          <p:cNvSpPr/>
          <p:nvPr/>
        </p:nvSpPr>
        <p:spPr bwMode="auto">
          <a:xfrm>
            <a:off x="2049574" y="978669"/>
            <a:ext cx="8429740" cy="4900661"/>
          </a:xfrm>
          <a:prstGeom prst="roundRect">
            <a:avLst>
              <a:gd name="adj" fmla="val 7848"/>
            </a:avLst>
          </a:prstGeom>
          <a:gradFill flip="none" rotWithShape="1">
            <a:gsLst>
              <a:gs pos="30000">
                <a:schemeClr val="bg1"/>
              </a:gs>
              <a:gs pos="100000">
                <a:schemeClr val="bg1">
                  <a:lumMod val="75000"/>
                </a:schemeClr>
              </a:gs>
            </a:gsLst>
            <a:lin ang="2700000" scaled="1"/>
          </a:gradFill>
          <a:ln w="38100">
            <a:gradFill>
              <a:gsLst>
                <a:gs pos="0">
                  <a:srgbClr val="00B0F0"/>
                </a:gs>
                <a:gs pos="100000">
                  <a:srgbClr val="002060"/>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ct val="0"/>
              </a:spcBef>
              <a:spcAft>
                <a:spcPct val="0"/>
              </a:spcAft>
              <a:buClr>
                <a:srgbClr val="FF0000"/>
              </a:buClr>
              <a:buSzPct val="70000"/>
              <a:buFont typeface="Wingdings" panose="05000000000000000000" pitchFamily="2" charset="2"/>
              <a:buChar char="n"/>
              <a:tabLst>
                <a:tab pos="136525" algn="l"/>
              </a:tabLst>
              <a:defRPr/>
            </a:pP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4" name="圆角矩形 9"/>
          <p:cNvSpPr/>
          <p:nvPr/>
        </p:nvSpPr>
        <p:spPr bwMode="auto">
          <a:xfrm flipH="1">
            <a:off x="3063078" y="3848470"/>
            <a:ext cx="6642124" cy="1106111"/>
          </a:xfrm>
          <a:prstGeom prst="roundRect">
            <a:avLst>
              <a:gd name="adj" fmla="val 50000"/>
            </a:avLst>
          </a:prstGeom>
          <a:gradFill flip="none" rotWithShape="1">
            <a:gsLst>
              <a:gs pos="0">
                <a:schemeClr val="bg1"/>
              </a:gs>
              <a:gs pos="100000">
                <a:srgbClr val="E0E0E0"/>
              </a:gs>
            </a:gsLst>
            <a:lin ang="5400000" scaled="1"/>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cs typeface="+mn-ea"/>
              <a:sym typeface="+mn-lt"/>
            </a:endParaRPr>
          </a:p>
        </p:txBody>
      </p:sp>
      <p:grpSp>
        <p:nvGrpSpPr>
          <p:cNvPr id="5" name="组合 4"/>
          <p:cNvGrpSpPr/>
          <p:nvPr/>
        </p:nvGrpSpPr>
        <p:grpSpPr>
          <a:xfrm>
            <a:off x="5485989" y="1764388"/>
            <a:ext cx="1220022" cy="1269098"/>
            <a:chOff x="4229236" y="3968984"/>
            <a:chExt cx="792000" cy="792000"/>
          </a:xfrm>
        </p:grpSpPr>
        <p:sp>
          <p:nvSpPr>
            <p:cNvPr id="6" name="MH_Other_2"/>
            <p:cNvSpPr/>
            <p:nvPr>
              <p:custDataLst>
                <p:tags r:id="rId2"/>
              </p:custDataLst>
            </p:nvPr>
          </p:nvSpPr>
          <p:spPr>
            <a:xfrm>
              <a:off x="4229236" y="3968984"/>
              <a:ext cx="792000" cy="792000"/>
            </a:xfrm>
            <a:prstGeom prst="ellipse">
              <a:avLst/>
            </a:prstGeom>
            <a:gradFill flip="none" rotWithShape="1">
              <a:gsLst>
                <a:gs pos="100000">
                  <a:schemeClr val="bg1"/>
                </a:gs>
                <a:gs pos="0">
                  <a:srgbClr val="E0E0E0"/>
                </a:gs>
              </a:gsLst>
              <a:lin ang="8100000" scaled="0"/>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cs typeface="+mn-ea"/>
                <a:sym typeface="+mn-lt"/>
              </a:endParaRPr>
            </a:p>
          </p:txBody>
        </p:sp>
        <p:sp>
          <p:nvSpPr>
            <p:cNvPr id="7" name="MH_Title_1"/>
            <p:cNvSpPr/>
            <p:nvPr>
              <p:custDataLst>
                <p:tags r:id="rId3"/>
              </p:custDataLst>
            </p:nvPr>
          </p:nvSpPr>
          <p:spPr>
            <a:xfrm>
              <a:off x="4355236" y="4094984"/>
              <a:ext cx="540000" cy="540000"/>
            </a:xfrm>
            <a:prstGeom prst="ellipse">
              <a:avLst/>
            </a:prstGeom>
            <a:solidFill>
              <a:schemeClr val="accent1"/>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1600" b="1">
                <a:cs typeface="+mn-ea"/>
                <a:sym typeface="+mn-lt"/>
              </a:endParaRPr>
            </a:p>
          </p:txBody>
        </p:sp>
      </p:grpSp>
      <p:sp>
        <p:nvSpPr>
          <p:cNvPr id="8" name="文本框 7"/>
          <p:cNvSpPr txBox="1"/>
          <p:nvPr/>
        </p:nvSpPr>
        <p:spPr>
          <a:xfrm>
            <a:off x="5777130" y="2160862"/>
            <a:ext cx="831833" cy="523220"/>
          </a:xfrm>
          <a:prstGeom prst="rect">
            <a:avLst/>
          </a:prstGeom>
          <a:noFill/>
        </p:spPr>
        <p:txBody>
          <a:bodyPr wrap="square">
            <a:spAutoFit/>
          </a:bodyPr>
          <a:lstStyle/>
          <a:p>
            <a:r>
              <a:rPr lang="en-US" altLang="zh-CN" sz="2800" b="1">
                <a:solidFill>
                  <a:schemeClr val="bg1"/>
                </a:solidFill>
                <a:latin typeface="华文新魏" panose="02010800040101010101" pitchFamily="2" charset="-122"/>
                <a:ea typeface="华文新魏" panose="02010800040101010101" pitchFamily="2" charset="-122"/>
              </a:rPr>
              <a:t>26</a:t>
            </a:r>
            <a:endParaRPr lang="en-US" altLang="zh-CN" sz="2800" b="1">
              <a:solidFill>
                <a:schemeClr val="bg1"/>
              </a:solidFill>
              <a:latin typeface="华文新魏" panose="02010800040101010101" pitchFamily="2" charset="-122"/>
              <a:ea typeface="华文新魏" panose="02010800040101010101" pitchFamily="2" charset="-122"/>
            </a:endParaRPr>
          </a:p>
        </p:txBody>
      </p:sp>
      <p:sp>
        <p:nvSpPr>
          <p:cNvPr id="9" name="文本框 8"/>
          <p:cNvSpPr txBox="1"/>
          <p:nvPr/>
        </p:nvSpPr>
        <p:spPr>
          <a:xfrm>
            <a:off x="3677948" y="3877363"/>
            <a:ext cx="5566062" cy="1077218"/>
          </a:xfrm>
          <a:prstGeom prst="rect">
            <a:avLst/>
          </a:prstGeom>
          <a:noFill/>
        </p:spPr>
        <p:txBody>
          <a:bodyPr wrap="square">
            <a:spAutoFit/>
          </a:bodyPr>
          <a:lstStyle>
            <a:defPPr>
              <a:defRPr lang="zh-CN"/>
            </a:defPPr>
            <a:lvl1pPr>
              <a:defRPr sz="2400" b="1">
                <a:latin typeface="华文新魏" panose="02010800040101010101" pitchFamily="2" charset="-122"/>
                <a:ea typeface="华文新魏" panose="02010800040101010101" pitchFamily="2" charset="-122"/>
              </a:defRPr>
            </a:lvl1pPr>
          </a:lstStyle>
          <a:p>
            <a:pPr algn="ctr"/>
            <a:r>
              <a:rPr lang="zh-CN" altLang="en-US" sz="3200"/>
              <a:t>中华人民共和国成立和</a:t>
            </a:r>
            <a:endParaRPr lang="en-US" altLang="zh-CN" sz="3200"/>
          </a:p>
          <a:p>
            <a:pPr algn="ctr"/>
            <a:r>
              <a:rPr lang="zh-CN" altLang="en-US" sz="3200"/>
              <a:t>向社会主义的过渡</a:t>
            </a:r>
            <a:endParaRPr lang="zh-CN" altLang="en-US" sz="3200"/>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tretch>
            <a:fillRect/>
          </a:stretch>
        </p:blipFill>
        <p:spPr>
          <a:xfrm>
            <a:off x="0" y="0"/>
            <a:ext cx="12204083" cy="6858000"/>
          </a:xfrm>
          <a:prstGeom prst="rect">
            <a:avLst/>
          </a:prstGeom>
        </p:spPr>
      </p:pic>
      <p:sp>
        <p:nvSpPr>
          <p:cNvPr id="5" name="文本框 4"/>
          <p:cNvSpPr txBox="1"/>
          <p:nvPr/>
        </p:nvSpPr>
        <p:spPr>
          <a:xfrm>
            <a:off x="603647" y="843677"/>
            <a:ext cx="10569178" cy="4755148"/>
          </a:xfrm>
          <a:prstGeom prst="rect">
            <a:avLst/>
          </a:prstGeom>
          <a:noFill/>
        </p:spPr>
        <p:txBody>
          <a:bodyPr wrap="square">
            <a:spAutoFit/>
          </a:bodyPr>
          <a:lstStyle/>
          <a:p>
            <a:pPr>
              <a:spcAft>
                <a:spcPts val="600"/>
              </a:spcAft>
            </a:pPr>
            <a:r>
              <a:rPr lang="en-US" altLang="zh-CN" sz="2400" b="1">
                <a:solidFill>
                  <a:srgbClr val="0000CC"/>
                </a:solidFill>
              </a:rPr>
              <a:t>【</a:t>
            </a:r>
            <a:r>
              <a:rPr lang="zh-CN" altLang="en-US" sz="2400" b="1">
                <a:solidFill>
                  <a:srgbClr val="0000CC"/>
                </a:solidFill>
              </a:rPr>
              <a:t>答案一</a:t>
            </a:r>
            <a:r>
              <a:rPr lang="en-US" altLang="zh-CN" sz="2400" b="1">
                <a:solidFill>
                  <a:srgbClr val="0000CC"/>
                </a:solidFill>
              </a:rPr>
              <a:t>】</a:t>
            </a:r>
            <a:endParaRPr lang="en-US" altLang="zh-CN" sz="2400" b="1">
              <a:solidFill>
                <a:srgbClr val="0000CC"/>
              </a:solidFill>
            </a:endParaRPr>
          </a:p>
          <a:p>
            <a:pPr>
              <a:spcAft>
                <a:spcPts val="600"/>
              </a:spcAft>
            </a:pPr>
            <a:r>
              <a:rPr lang="zh-CN" altLang="en-US" sz="2400" b="1">
                <a:solidFill>
                  <a:srgbClr val="0000CC"/>
                </a:solidFill>
              </a:rPr>
              <a:t>著作：</a:t>
            </a:r>
            <a:r>
              <a:rPr lang="zh-CN" altLang="en-US" sz="2400" b="1"/>
              <a:t>《井冈山的斗争》《论持久战》《将革命进行到底》。 </a:t>
            </a:r>
            <a:endParaRPr lang="en-US" altLang="zh-CN" sz="2400" b="1"/>
          </a:p>
          <a:p>
            <a:pPr>
              <a:spcAft>
                <a:spcPts val="600"/>
              </a:spcAft>
            </a:pPr>
            <a:r>
              <a:rPr lang="zh-CN" altLang="en-US" sz="2400" b="1">
                <a:solidFill>
                  <a:srgbClr val="0000CC"/>
                </a:solidFill>
              </a:rPr>
              <a:t>主题：</a:t>
            </a:r>
            <a:r>
              <a:rPr lang="zh-CN" altLang="en-US" sz="2400" b="1"/>
              <a:t>毛泽东思想指导中国革命走向胜利。 </a:t>
            </a:r>
            <a:endParaRPr lang="en-US" altLang="zh-CN" sz="2400" b="1"/>
          </a:p>
          <a:p>
            <a:pPr>
              <a:spcAft>
                <a:spcPts val="600"/>
              </a:spcAft>
            </a:pPr>
            <a:r>
              <a:rPr lang="zh-CN" altLang="en-US" sz="2400" b="1">
                <a:solidFill>
                  <a:srgbClr val="0000CC"/>
                </a:solidFill>
              </a:rPr>
              <a:t>论述：</a:t>
            </a:r>
            <a:r>
              <a:rPr lang="zh-CN" altLang="en-US" sz="2400" b="1">
                <a:latin typeface="楷体" panose="02010609060101010101" pitchFamily="49" charset="-122"/>
                <a:ea typeface="楷体" panose="02010609060101010101" pitchFamily="49" charset="-122"/>
              </a:rPr>
              <a:t>国民大革命失败后，以毛泽东为首的中国共产党建立了井冈山革命根据地，发表了《井冈山的斗争》，系统论述了工农武装割据的思想，开辟了中国革命的新道路；面对日本的全面侵华，毛泽东于1938年发表了《论持久战》，科学论证了中国必须通过持久作战赢得对日作战最后胜利的战略指导理论，增强了全国人民坚持抗战的信心和决心；经过三大战役，敌我力量对比发生了根本变化。毛泽东于1948年12月30日为新华社写了题为《将革命进行到底》的新年献词，号召全国人民将革命进行到底，极大的鼓舞了中国人民解放军斗志，赢得了解放战争的胜利。 总之，毛泽东思想是中国革命实践的智慧结晶，是中国人民取得新民主主义革命胜利的指导思想。</a:t>
            </a:r>
            <a:endParaRPr lang="zh-CN" altLang="en-US" sz="2400" b="1">
              <a:latin typeface="楷体" panose="02010609060101010101" pitchFamily="49" charset="-122"/>
              <a:ea typeface="楷体" panose="02010609060101010101" pitchFamily="49" charset="-122"/>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tretch>
            <a:fillRect/>
          </a:stretch>
        </p:blipFill>
        <p:spPr>
          <a:xfrm>
            <a:off x="0" y="0"/>
            <a:ext cx="12204083" cy="6858000"/>
          </a:xfrm>
          <a:prstGeom prst="rect">
            <a:avLst/>
          </a:prstGeom>
        </p:spPr>
      </p:pic>
      <p:sp>
        <p:nvSpPr>
          <p:cNvPr id="6" name="文本框 5"/>
          <p:cNvSpPr txBox="1"/>
          <p:nvPr/>
        </p:nvSpPr>
        <p:spPr>
          <a:xfrm>
            <a:off x="832842" y="765721"/>
            <a:ext cx="10526315" cy="4755148"/>
          </a:xfrm>
          <a:prstGeom prst="rect">
            <a:avLst/>
          </a:prstGeom>
          <a:noFill/>
        </p:spPr>
        <p:txBody>
          <a:bodyPr wrap="square">
            <a:spAutoFit/>
          </a:bodyPr>
          <a:lstStyle/>
          <a:p>
            <a:pPr>
              <a:spcAft>
                <a:spcPts val="600"/>
              </a:spcAft>
            </a:pPr>
            <a:r>
              <a:rPr lang="en-US" altLang="zh-CN" sz="2400" b="1">
                <a:solidFill>
                  <a:srgbClr val="0000CC"/>
                </a:solidFill>
              </a:rPr>
              <a:t>【</a:t>
            </a:r>
            <a:r>
              <a:rPr lang="zh-CN" altLang="en-US" sz="2400" b="1">
                <a:solidFill>
                  <a:srgbClr val="0000CC"/>
                </a:solidFill>
              </a:rPr>
              <a:t>答案二</a:t>
            </a:r>
            <a:r>
              <a:rPr lang="en-US" altLang="zh-CN" sz="2400" b="1">
                <a:solidFill>
                  <a:srgbClr val="0000CC"/>
                </a:solidFill>
              </a:rPr>
              <a:t>】</a:t>
            </a:r>
            <a:endParaRPr lang="en-US" altLang="zh-CN" sz="2400" b="1">
              <a:solidFill>
                <a:srgbClr val="0000CC"/>
              </a:solidFill>
            </a:endParaRPr>
          </a:p>
          <a:p>
            <a:pPr>
              <a:spcAft>
                <a:spcPts val="600"/>
              </a:spcAft>
            </a:pPr>
            <a:r>
              <a:rPr lang="zh-CN" altLang="en-US" sz="2400" b="1">
                <a:solidFill>
                  <a:srgbClr val="0000CC"/>
                </a:solidFill>
              </a:rPr>
              <a:t>著作：</a:t>
            </a:r>
            <a:r>
              <a:rPr lang="zh-CN" altLang="en-US" sz="2400" b="1"/>
              <a:t>《关于正确处理人民内部矛盾的问题》。 </a:t>
            </a:r>
            <a:endParaRPr lang="en-US" altLang="zh-CN" sz="2400" b="1"/>
          </a:p>
          <a:p>
            <a:pPr>
              <a:spcAft>
                <a:spcPts val="600"/>
              </a:spcAft>
            </a:pPr>
            <a:r>
              <a:rPr lang="zh-CN" altLang="en-US" sz="2400" b="1">
                <a:solidFill>
                  <a:srgbClr val="0000CC"/>
                </a:solidFill>
              </a:rPr>
              <a:t>主题：</a:t>
            </a:r>
            <a:r>
              <a:rPr lang="zh-CN" altLang="en-US" sz="2400" b="1"/>
              <a:t>实事求是，理论联系实际是中国共产党的优良作风。 </a:t>
            </a:r>
            <a:endParaRPr lang="en-US" altLang="zh-CN" sz="2400" b="1"/>
          </a:p>
          <a:p>
            <a:pPr>
              <a:spcAft>
                <a:spcPts val="600"/>
              </a:spcAft>
            </a:pPr>
            <a:r>
              <a:rPr lang="zh-CN" altLang="en-US" sz="2400" b="1">
                <a:solidFill>
                  <a:srgbClr val="0000CC"/>
                </a:solidFill>
              </a:rPr>
              <a:t>论述：</a:t>
            </a:r>
            <a:r>
              <a:rPr lang="zh-CN" altLang="en-US" sz="2400" b="1">
                <a:latin typeface="楷体" panose="02010609060101010101" pitchFamily="49" charset="-122"/>
                <a:ea typeface="楷体" panose="02010609060101010101" pitchFamily="49" charset="-122"/>
              </a:rPr>
              <a:t>国共十年对峙时期，毛泽东同志根据国情，将工作重心从城市转移到农村，建立了农村革命根据地，在《井冈山的斗争》中提出了“工农武装割据”理论；抗日战争时期，毛泽东正确分析抗战以来的战争形势，在《论持久战》中科学论证了中国必须通过持久抗战赢得对日作战最后胜利的战略指导理论，增强了全国人民抗战必胜的信心；社会主义制度建立以后，针对国 内主要矛盾的变化，毛泽东在《关于正确处理人民内部矛盾的问题》中提出了关于正确处理人民内部矛盾作为国家政治生活的主题，为认识中国基本国情奠定了理论基础。 总之，以毛泽东为代表的中国共产党一切从国情出发，实事求是制定党的方针策略，推动了中国的革命与建设。</a:t>
            </a:r>
            <a:endParaRPr lang="zh-CN" altLang="en-US" sz="2400" b="1">
              <a:latin typeface="楷体" panose="02010609060101010101" pitchFamily="49" charset="-122"/>
              <a:ea typeface="楷体" panose="02010609060101010101" pitchFamily="49" charset="-122"/>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a:stretch>
            <a:fillRect/>
          </a:stretch>
        </p:blipFill>
        <p:spPr>
          <a:xfrm>
            <a:off x="0" y="0"/>
            <a:ext cx="12204083" cy="6858000"/>
          </a:xfrm>
          <a:prstGeom prst="rect">
            <a:avLst/>
          </a:prstGeom>
        </p:spPr>
      </p:pic>
      <p:grpSp>
        <p:nvGrpSpPr>
          <p:cNvPr id="2" name="Group 192"/>
          <p:cNvGrpSpPr/>
          <p:nvPr/>
        </p:nvGrpSpPr>
        <p:grpSpPr>
          <a:xfrm flipH="1">
            <a:off x="9851899" y="222974"/>
            <a:ext cx="2340100" cy="1019175"/>
            <a:chOff x="1305" y="1286"/>
            <a:chExt cx="3185" cy="642"/>
          </a:xfrm>
        </p:grpSpPr>
        <p:pic>
          <p:nvPicPr>
            <p:cNvPr id="3" name="Picture 16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21515908" flipH="1">
              <a:off x="1316" y="1298"/>
              <a:ext cx="3174" cy="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128"/>
            <p:cNvGrpSpPr/>
            <p:nvPr/>
          </p:nvGrpSpPr>
          <p:grpSpPr>
            <a:xfrm>
              <a:off x="1305" y="1286"/>
              <a:ext cx="3039" cy="396"/>
              <a:chOff x="1406" y="913"/>
              <a:chExt cx="2773" cy="652"/>
            </a:xfrm>
          </p:grpSpPr>
          <p:grpSp>
            <p:nvGrpSpPr>
              <p:cNvPr id="5" name="Group 125"/>
              <p:cNvGrpSpPr/>
              <p:nvPr/>
            </p:nvGrpSpPr>
            <p:grpSpPr>
              <a:xfrm>
                <a:off x="1406" y="913"/>
                <a:ext cx="2773" cy="650"/>
                <a:chOff x="1406" y="915"/>
                <a:chExt cx="2773" cy="650"/>
              </a:xfrm>
            </p:grpSpPr>
            <p:sp>
              <p:nvSpPr>
                <p:cNvPr id="9" name="Freeform 126"/>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bg1"/>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10" name="Rectangle 127"/>
                <p:cNvSpPr>
                  <a:spLocks noChangeArrowheads="1"/>
                </p:cNvSpPr>
                <p:nvPr/>
              </p:nvSpPr>
              <p:spPr bwMode="auto">
                <a:xfrm>
                  <a:off x="1406" y="916"/>
                  <a:ext cx="2427" cy="648"/>
                </a:xfrm>
                <a:prstGeom prst="rect">
                  <a:avLst/>
                </a:prstGeom>
                <a:solidFill>
                  <a:schemeClr val="bg1"/>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nvGrpSpPr>
              <p:cNvPr id="6" name="Group 124"/>
              <p:cNvGrpSpPr/>
              <p:nvPr/>
            </p:nvGrpSpPr>
            <p:grpSpPr>
              <a:xfrm>
                <a:off x="1406" y="915"/>
                <a:ext cx="2773" cy="650"/>
                <a:chOff x="1406" y="915"/>
                <a:chExt cx="2773" cy="650"/>
              </a:xfrm>
            </p:grpSpPr>
            <p:sp>
              <p:nvSpPr>
                <p:cNvPr id="7" name="Freeform 121"/>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accent1">
                    <a:alpha val="79999"/>
                  </a:schemeClr>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8" name="Rectangle 122"/>
                <p:cNvSpPr>
                  <a:spLocks noChangeArrowheads="1"/>
                </p:cNvSpPr>
                <p:nvPr/>
              </p:nvSpPr>
              <p:spPr bwMode="auto">
                <a:xfrm>
                  <a:off x="1406" y="916"/>
                  <a:ext cx="2427" cy="648"/>
                </a:xfrm>
                <a:prstGeom prst="rect">
                  <a:avLst/>
                </a:prstGeom>
                <a:gradFill rotWithShape="1">
                  <a:gsLst>
                    <a:gs pos="0">
                      <a:schemeClr val="accent1">
                        <a:alpha val="60001"/>
                      </a:schemeClr>
                    </a:gs>
                    <a:gs pos="100000">
                      <a:schemeClr val="accent1">
                        <a:alpha val="79999"/>
                      </a:schemeClr>
                    </a:gs>
                  </a:gsLst>
                  <a:lin ang="0" scaled="1"/>
                </a:gra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grpSp>
      <p:sp>
        <p:nvSpPr>
          <p:cNvPr id="11" name="文本框 10"/>
          <p:cNvSpPr txBox="1"/>
          <p:nvPr/>
        </p:nvSpPr>
        <p:spPr>
          <a:xfrm>
            <a:off x="10516369" y="274725"/>
            <a:ext cx="1620957" cy="523220"/>
          </a:xfrm>
          <a:prstGeom prst="rect">
            <a:avLst/>
          </a:prstGeom>
          <a:noFill/>
        </p:spPr>
        <p:txBody>
          <a:bodyPr wrap="none" rtlCol="0">
            <a:spAutoFit/>
          </a:bodyPr>
          <a:lstStyle/>
          <a:p>
            <a:r>
              <a:rPr lang="zh-CN" altLang="en-US" sz="2800" b="1">
                <a:solidFill>
                  <a:schemeClr val="bg1"/>
                </a:solidFill>
                <a:latin typeface="华文隶书" panose="02010800040101010101" pitchFamily="2" charset="-122"/>
                <a:ea typeface="华文隶书" panose="02010800040101010101" pitchFamily="2" charset="-122"/>
              </a:rPr>
              <a:t>基础梳理</a:t>
            </a:r>
            <a:endParaRPr lang="zh-CN" altLang="en-US" sz="2800" b="1">
              <a:solidFill>
                <a:schemeClr val="bg1"/>
              </a:solidFill>
              <a:latin typeface="华文隶书" panose="02010800040101010101" pitchFamily="2" charset="-122"/>
              <a:ea typeface="华文隶书" panose="02010800040101010101" pitchFamily="2" charset="-122"/>
            </a:endParaRPr>
          </a:p>
        </p:txBody>
      </p:sp>
      <p:sp>
        <p:nvSpPr>
          <p:cNvPr id="12" name="文本框 11"/>
          <p:cNvSpPr txBox="1"/>
          <p:nvPr/>
        </p:nvSpPr>
        <p:spPr>
          <a:xfrm>
            <a:off x="263664" y="274725"/>
            <a:ext cx="3908286" cy="523220"/>
          </a:xfrm>
          <a:prstGeom prst="rect">
            <a:avLst/>
          </a:prstGeom>
          <a:noFill/>
        </p:spPr>
        <p:txBody>
          <a:bodyPr wrap="square">
            <a:spAutoFit/>
          </a:bodyPr>
          <a:lstStyle/>
          <a:p>
            <a:r>
              <a:rPr lang="zh-CN" altLang="en-US" sz="2800" b="1" spc="40">
                <a:effectLst/>
                <a:latin typeface="黑体" panose="02010609060101010101" pitchFamily="49" charset="-122"/>
                <a:ea typeface="黑体" panose="02010609060101010101" pitchFamily="49" charset="-122"/>
                <a:cs typeface="Arial" panose="020B0604020202020204" pitchFamily="34" charset="0"/>
              </a:rPr>
              <a:t>一、</a:t>
            </a:r>
            <a:r>
              <a:rPr lang="zh-CN" altLang="zh-CN" sz="2800" b="1" spc="40">
                <a:effectLst/>
                <a:latin typeface="黑体" panose="02010609060101010101" pitchFamily="49" charset="-122"/>
                <a:ea typeface="黑体" panose="02010609060101010101" pitchFamily="49" charset="-122"/>
                <a:cs typeface="Arial" panose="020B0604020202020204" pitchFamily="34" charset="0"/>
              </a:rPr>
              <a:t>新中国</a:t>
            </a:r>
            <a:r>
              <a:rPr lang="zh-CN" altLang="en-US" sz="2800" b="1" spc="40">
                <a:effectLst/>
                <a:latin typeface="黑体" panose="02010609060101010101" pitchFamily="49" charset="-122"/>
                <a:ea typeface="黑体" panose="02010609060101010101" pitchFamily="49" charset="-122"/>
                <a:cs typeface="Arial" panose="020B0604020202020204" pitchFamily="34" charset="0"/>
              </a:rPr>
              <a:t>成立</a:t>
            </a:r>
            <a:endParaRPr lang="zh-CN" altLang="en-US" sz="2800" b="1">
              <a:latin typeface="黑体" panose="02010609060101010101" pitchFamily="49" charset="-122"/>
              <a:ea typeface="黑体" panose="02010609060101010101" pitchFamily="49" charset="-122"/>
            </a:endParaRPr>
          </a:p>
        </p:txBody>
      </p:sp>
      <p:sp>
        <p:nvSpPr>
          <p:cNvPr id="13" name="文本框 12"/>
          <p:cNvSpPr txBox="1"/>
          <p:nvPr/>
        </p:nvSpPr>
        <p:spPr>
          <a:xfrm>
            <a:off x="617508" y="835465"/>
            <a:ext cx="5913798" cy="461665"/>
          </a:xfrm>
          <a:prstGeom prst="rect">
            <a:avLst/>
          </a:prstGeom>
          <a:noFill/>
        </p:spPr>
        <p:txBody>
          <a:bodyPr wrap="none" rtlCol="0">
            <a:spAutoFit/>
          </a:bodyPr>
          <a:lstStyle/>
          <a:p>
            <a:r>
              <a:rPr lang="en-US" altLang="zh-CN" sz="2400" b="1">
                <a:latin typeface="黑体" panose="02010609060101010101" pitchFamily="49" charset="-122"/>
                <a:ea typeface="黑体" panose="02010609060101010101" pitchFamily="49" charset="-122"/>
              </a:rPr>
              <a:t>1</a:t>
            </a:r>
            <a:r>
              <a:rPr lang="zh-CN" altLang="en-US" sz="2400" b="1">
                <a:latin typeface="黑体" panose="02010609060101010101" pitchFamily="49" charset="-122"/>
                <a:ea typeface="黑体" panose="02010609060101010101" pitchFamily="49" charset="-122"/>
              </a:rPr>
              <a:t>、筹备：</a:t>
            </a:r>
            <a:r>
              <a:rPr lang="en-US" altLang="zh-CN" sz="2400" b="1">
                <a:latin typeface="黑体" panose="02010609060101010101" pitchFamily="49" charset="-122"/>
                <a:ea typeface="黑体" panose="02010609060101010101" pitchFamily="49" charset="-122"/>
              </a:rPr>
              <a:t>1949.9</a:t>
            </a:r>
            <a:r>
              <a:rPr lang="zh-CN" altLang="en-US" sz="2400" b="1">
                <a:latin typeface="黑体" panose="02010609060101010101" pitchFamily="49" charset="-122"/>
                <a:ea typeface="黑体" panose="02010609060101010101" pitchFamily="49" charset="-122"/>
              </a:rPr>
              <a:t>，中国人民政治协商召开</a:t>
            </a:r>
            <a:endParaRPr lang="zh-CN" altLang="en-US" sz="2400" b="1">
              <a:latin typeface="黑体" panose="02010609060101010101" pitchFamily="49" charset="-122"/>
              <a:ea typeface="黑体" panose="02010609060101010101" pitchFamily="49" charset="-122"/>
            </a:endParaRPr>
          </a:p>
        </p:txBody>
      </p:sp>
      <p:sp>
        <p:nvSpPr>
          <p:cNvPr id="15" name="文本框 14"/>
          <p:cNvSpPr txBox="1"/>
          <p:nvPr/>
        </p:nvSpPr>
        <p:spPr>
          <a:xfrm>
            <a:off x="4099506" y="1794493"/>
            <a:ext cx="6388287" cy="461665"/>
          </a:xfrm>
          <a:prstGeom prst="rect">
            <a:avLst/>
          </a:prstGeom>
          <a:noFill/>
        </p:spPr>
        <p:txBody>
          <a:bodyPr wrap="none" rtlCol="0">
            <a:spAutoFit/>
          </a:bodyPr>
          <a:lstStyle>
            <a:defPPr>
              <a:defRPr lang="zh-CN"/>
            </a:defPPr>
            <a:lvl1pPr>
              <a:defRPr sz="2400" b="1">
                <a:solidFill>
                  <a:srgbClr val="FF0000"/>
                </a:solidFill>
                <a:latin typeface="楷体" panose="02010609060101010101" pitchFamily="49" charset="-122"/>
                <a:ea typeface="楷体" panose="02010609060101010101" pitchFamily="49" charset="-122"/>
              </a:defRPr>
            </a:lvl1pPr>
          </a:lstStyle>
          <a:p>
            <a:r>
              <a:rPr lang="en-US" altLang="zh-CN"/>
              <a:t>——</a:t>
            </a:r>
            <a:r>
              <a:rPr lang="zh-CN" altLang="en-US"/>
              <a:t>新中国的建国纲领，具有临时宪法的作用</a:t>
            </a:r>
            <a:endParaRPr lang="zh-CN" altLang="en-US"/>
          </a:p>
        </p:txBody>
      </p:sp>
      <p:sp>
        <p:nvSpPr>
          <p:cNvPr id="16" name="文本框 15"/>
          <p:cNvSpPr txBox="1"/>
          <p:nvPr/>
        </p:nvSpPr>
        <p:spPr>
          <a:xfrm>
            <a:off x="945691" y="1291786"/>
            <a:ext cx="3433953" cy="461665"/>
          </a:xfrm>
          <a:prstGeom prst="rect">
            <a:avLst/>
          </a:prstGeom>
          <a:noFill/>
        </p:spPr>
        <p:txBody>
          <a:bodyPr wrap="none" rtlCol="0">
            <a:spAutoFit/>
          </a:bodyPr>
          <a:lstStyle/>
          <a:p>
            <a:r>
              <a:rPr lang="zh-CN" altLang="en-US" sz="2400" b="1">
                <a:latin typeface="黑体" panose="02010609060101010101" pitchFamily="49" charset="-122"/>
                <a:ea typeface="黑体" panose="02010609060101010101" pitchFamily="49" charset="-122"/>
              </a:rPr>
              <a:t>（</a:t>
            </a:r>
            <a:r>
              <a:rPr lang="en-US" altLang="zh-CN" sz="2400" b="1">
                <a:latin typeface="黑体" panose="02010609060101010101" pitchFamily="49" charset="-122"/>
                <a:ea typeface="黑体" panose="02010609060101010101" pitchFamily="49" charset="-122"/>
              </a:rPr>
              <a:t>1</a:t>
            </a:r>
            <a:r>
              <a:rPr lang="zh-CN" altLang="en-US" sz="2400" b="1">
                <a:latin typeface="黑体" panose="02010609060101010101" pitchFamily="49" charset="-122"/>
                <a:ea typeface="黑体" panose="02010609060101010101" pitchFamily="49" charset="-122"/>
              </a:rPr>
              <a:t>）社会各阶人士参加</a:t>
            </a:r>
            <a:endParaRPr lang="zh-CN" altLang="en-US" sz="2400" b="1">
              <a:latin typeface="黑体" panose="02010609060101010101" pitchFamily="49" charset="-122"/>
              <a:ea typeface="黑体" panose="02010609060101010101" pitchFamily="49" charset="-122"/>
            </a:endParaRPr>
          </a:p>
        </p:txBody>
      </p:sp>
      <p:sp>
        <p:nvSpPr>
          <p:cNvPr id="17" name="文本框 16"/>
          <p:cNvSpPr txBox="1"/>
          <p:nvPr/>
        </p:nvSpPr>
        <p:spPr>
          <a:xfrm>
            <a:off x="4258275" y="1309471"/>
            <a:ext cx="3618298" cy="461665"/>
          </a:xfrm>
          <a:prstGeom prst="rect">
            <a:avLst/>
          </a:prstGeom>
          <a:noFill/>
        </p:spPr>
        <p:txBody>
          <a:bodyPr wrap="none" rtlCol="0">
            <a:spAutoFit/>
          </a:bodyPr>
          <a:lstStyle/>
          <a:p>
            <a:r>
              <a:rPr lang="en-US" altLang="zh-CN" sz="2400" b="1">
                <a:solidFill>
                  <a:srgbClr val="FF0000"/>
                </a:solidFill>
                <a:latin typeface="楷体" panose="02010609060101010101" pitchFamily="49" charset="-122"/>
                <a:ea typeface="楷体" panose="02010609060101010101" pitchFamily="49" charset="-122"/>
              </a:rPr>
              <a:t>——</a:t>
            </a:r>
            <a:r>
              <a:rPr lang="zh-CN" altLang="en-US" sz="2400" b="1">
                <a:solidFill>
                  <a:srgbClr val="FF0000"/>
                </a:solidFill>
                <a:latin typeface="楷体" panose="02010609060101010101" pitchFamily="49" charset="-122"/>
                <a:ea typeface="楷体" panose="02010609060101010101" pitchFamily="49" charset="-122"/>
              </a:rPr>
              <a:t>体现民主性、广泛性</a:t>
            </a:r>
            <a:endParaRPr lang="zh-CN" altLang="en-US" sz="2400" b="1">
              <a:solidFill>
                <a:srgbClr val="FF0000"/>
              </a:solidFill>
              <a:latin typeface="楷体" panose="02010609060101010101" pitchFamily="49" charset="-122"/>
              <a:ea typeface="楷体" panose="02010609060101010101" pitchFamily="49" charset="-122"/>
            </a:endParaRPr>
          </a:p>
        </p:txBody>
      </p:sp>
      <p:sp>
        <p:nvSpPr>
          <p:cNvPr id="18" name="文本框 17"/>
          <p:cNvSpPr txBox="1"/>
          <p:nvPr/>
        </p:nvSpPr>
        <p:spPr>
          <a:xfrm>
            <a:off x="952543" y="1774532"/>
            <a:ext cx="3433953" cy="461665"/>
          </a:xfrm>
          <a:prstGeom prst="rect">
            <a:avLst/>
          </a:prstGeom>
          <a:noFill/>
        </p:spPr>
        <p:txBody>
          <a:bodyPr wrap="none" rtlCol="0">
            <a:spAutoFit/>
          </a:bodyPr>
          <a:lstStyle>
            <a:defPPr>
              <a:defRPr lang="zh-CN"/>
            </a:defPPr>
            <a:lvl1pPr>
              <a:defRPr sz="2400" b="1">
                <a:latin typeface="黑体" panose="02010609060101010101" pitchFamily="49" charset="-122"/>
                <a:ea typeface="黑体" panose="02010609060101010101" pitchFamily="49" charset="-122"/>
              </a:defRPr>
            </a:lvl1pPr>
          </a:lstStyle>
          <a:p>
            <a:r>
              <a:rPr lang="zh-CN" altLang="en-US"/>
              <a:t>（</a:t>
            </a:r>
            <a:r>
              <a:rPr lang="en-US" altLang="zh-CN"/>
              <a:t>2</a:t>
            </a:r>
            <a:r>
              <a:rPr lang="zh-CN" altLang="en-US"/>
              <a:t>）通过</a:t>
            </a:r>
            <a:r>
              <a:rPr lang="en-US" altLang="zh-CN"/>
              <a:t>《</a:t>
            </a:r>
            <a:r>
              <a:rPr lang="zh-CN" altLang="en-US"/>
              <a:t>共同纲领</a:t>
            </a:r>
            <a:r>
              <a:rPr lang="en-US" altLang="zh-CN"/>
              <a:t>》</a:t>
            </a:r>
            <a:endParaRPr lang="zh-CN" altLang="en-US"/>
          </a:p>
        </p:txBody>
      </p:sp>
      <p:sp>
        <p:nvSpPr>
          <p:cNvPr id="19" name="文本框 18"/>
          <p:cNvSpPr txBox="1"/>
          <p:nvPr/>
        </p:nvSpPr>
        <p:spPr>
          <a:xfrm>
            <a:off x="952543" y="2261700"/>
            <a:ext cx="2815194" cy="461665"/>
          </a:xfrm>
          <a:prstGeom prst="rect">
            <a:avLst/>
          </a:prstGeom>
          <a:noFill/>
        </p:spPr>
        <p:txBody>
          <a:bodyPr wrap="none" rtlCol="0">
            <a:spAutoFit/>
          </a:bodyPr>
          <a:lstStyle>
            <a:defPPr>
              <a:defRPr lang="zh-CN"/>
            </a:defPPr>
            <a:lvl1pPr>
              <a:defRPr sz="2400" b="1">
                <a:latin typeface="黑体" panose="02010609060101010101" pitchFamily="49" charset="-122"/>
                <a:ea typeface="黑体" panose="02010609060101010101" pitchFamily="49" charset="-122"/>
              </a:defRPr>
            </a:lvl1pPr>
          </a:lstStyle>
          <a:p>
            <a:r>
              <a:rPr lang="zh-CN" altLang="en-US"/>
              <a:t>（</a:t>
            </a:r>
            <a:r>
              <a:rPr lang="en-US" altLang="zh-CN"/>
              <a:t>3</a:t>
            </a:r>
            <a:r>
              <a:rPr lang="zh-CN" altLang="en-US"/>
              <a:t>）规定社会性质</a:t>
            </a:r>
            <a:endParaRPr lang="zh-CN" altLang="en-US"/>
          </a:p>
        </p:txBody>
      </p:sp>
      <p:sp>
        <p:nvSpPr>
          <p:cNvPr id="20" name="文本框 19"/>
          <p:cNvSpPr txBox="1"/>
          <p:nvPr/>
        </p:nvSpPr>
        <p:spPr>
          <a:xfrm>
            <a:off x="3574407" y="2296745"/>
            <a:ext cx="5444119" cy="461665"/>
          </a:xfrm>
          <a:prstGeom prst="rect">
            <a:avLst/>
          </a:prstGeom>
          <a:noFill/>
        </p:spPr>
        <p:txBody>
          <a:bodyPr wrap="none" rtlCol="0">
            <a:spAutoFit/>
          </a:bodyPr>
          <a:lstStyle>
            <a:defPPr>
              <a:defRPr lang="zh-CN"/>
            </a:defPPr>
            <a:lvl1pPr>
              <a:defRPr sz="2400" b="1">
                <a:solidFill>
                  <a:srgbClr val="FF0000"/>
                </a:solidFill>
                <a:latin typeface="楷体" panose="02010609060101010101" pitchFamily="49" charset="-122"/>
                <a:ea typeface="楷体" panose="02010609060101010101" pitchFamily="49" charset="-122"/>
              </a:defRPr>
            </a:lvl1pPr>
          </a:lstStyle>
          <a:p>
            <a:r>
              <a:rPr lang="en-US" altLang="zh-CN"/>
              <a:t>——</a:t>
            </a:r>
            <a:r>
              <a:rPr lang="zh-CN" altLang="en-US"/>
              <a:t>新民主主义社会（人民民主国家）</a:t>
            </a:r>
            <a:endParaRPr lang="zh-CN" altLang="en-US"/>
          </a:p>
        </p:txBody>
      </p:sp>
      <p:sp>
        <p:nvSpPr>
          <p:cNvPr id="24" name="文本框 23"/>
          <p:cNvSpPr txBox="1"/>
          <p:nvPr/>
        </p:nvSpPr>
        <p:spPr>
          <a:xfrm>
            <a:off x="363312" y="2936739"/>
            <a:ext cx="5294540" cy="461665"/>
          </a:xfrm>
          <a:prstGeom prst="rect">
            <a:avLst/>
          </a:prstGeom>
          <a:noFill/>
        </p:spPr>
        <p:txBody>
          <a:bodyPr wrap="square">
            <a:spAutoFit/>
          </a:bodyPr>
          <a:lstStyle/>
          <a:p>
            <a:r>
              <a:rPr lang="zh-CN" altLang="en-US" sz="2400" b="1">
                <a:solidFill>
                  <a:srgbClr val="FF0000"/>
                </a:solidFill>
                <a:latin typeface="黑体" panose="02010609060101010101" pitchFamily="49" charset="-122"/>
                <a:ea typeface="黑体" panose="02010609060101010101" pitchFamily="49" charset="-122"/>
              </a:rPr>
              <a:t>★</a:t>
            </a:r>
            <a:r>
              <a:rPr lang="zh-CN" altLang="en-US" sz="2400" b="1">
                <a:solidFill>
                  <a:srgbClr val="0000CC"/>
                </a:solidFill>
                <a:latin typeface="黑体" panose="02010609060101010101" pitchFamily="49" charset="-122"/>
                <a:ea typeface="黑体" panose="02010609060101010101" pitchFamily="49" charset="-122"/>
              </a:rPr>
              <a:t>新民主主义社会（</a:t>
            </a:r>
            <a:r>
              <a:rPr lang="en-US" altLang="zh-CN" sz="2400" b="1">
                <a:solidFill>
                  <a:srgbClr val="0000CC"/>
                </a:solidFill>
                <a:latin typeface="黑体" panose="02010609060101010101" pitchFamily="49" charset="-122"/>
                <a:ea typeface="黑体" panose="02010609060101010101" pitchFamily="49" charset="-122"/>
              </a:rPr>
              <a:t>1949——1956</a:t>
            </a:r>
            <a:r>
              <a:rPr lang="zh-CN" altLang="en-US" sz="2400" b="1">
                <a:solidFill>
                  <a:srgbClr val="0000CC"/>
                </a:solidFill>
                <a:latin typeface="黑体" panose="02010609060101010101" pitchFamily="49" charset="-122"/>
                <a:ea typeface="黑体" panose="02010609060101010101" pitchFamily="49" charset="-122"/>
              </a:rPr>
              <a:t>）</a:t>
            </a:r>
            <a:endParaRPr lang="en-US" altLang="zh-CN" sz="2400" b="1">
              <a:solidFill>
                <a:srgbClr val="0000CC"/>
              </a:solidFill>
              <a:latin typeface="黑体" panose="02010609060101010101" pitchFamily="49" charset="-122"/>
              <a:ea typeface="黑体" panose="02010609060101010101" pitchFamily="49" charset="-122"/>
            </a:endParaRPr>
          </a:p>
        </p:txBody>
      </p:sp>
      <p:sp>
        <p:nvSpPr>
          <p:cNvPr id="26" name="文本框 25"/>
          <p:cNvSpPr txBox="1"/>
          <p:nvPr/>
        </p:nvSpPr>
        <p:spPr>
          <a:xfrm>
            <a:off x="1805487" y="3465814"/>
            <a:ext cx="4415295" cy="461665"/>
          </a:xfrm>
          <a:prstGeom prst="rect">
            <a:avLst/>
          </a:prstGeom>
          <a:noFill/>
        </p:spPr>
        <p:txBody>
          <a:bodyPr wrap="square">
            <a:spAutoFit/>
          </a:bodyPr>
          <a:lstStyle>
            <a:defPPr>
              <a:defRPr lang="zh-CN"/>
            </a:defPPr>
            <a:lvl1pPr>
              <a:defRPr sz="2400" b="1">
                <a:latin typeface="楷体" panose="02010609060101010101" pitchFamily="49" charset="-122"/>
                <a:ea typeface="楷体" panose="02010609060101010101" pitchFamily="49" charset="-122"/>
              </a:defRPr>
            </a:lvl1pPr>
          </a:lstStyle>
          <a:p>
            <a:r>
              <a:rPr lang="zh-CN" altLang="en-US"/>
              <a:t>过渡到社会主义的准备阶段</a:t>
            </a:r>
            <a:endParaRPr lang="zh-CN" altLang="en-US"/>
          </a:p>
        </p:txBody>
      </p:sp>
      <p:sp>
        <p:nvSpPr>
          <p:cNvPr id="28" name="文本框 27"/>
          <p:cNvSpPr txBox="1"/>
          <p:nvPr/>
        </p:nvSpPr>
        <p:spPr>
          <a:xfrm>
            <a:off x="824711" y="3456276"/>
            <a:ext cx="1276945" cy="461665"/>
          </a:xfrm>
          <a:prstGeom prst="rect">
            <a:avLst/>
          </a:prstGeom>
          <a:noFill/>
        </p:spPr>
        <p:txBody>
          <a:bodyPr wrap="square" rtlCol="0">
            <a:spAutoFit/>
          </a:bodyPr>
          <a:lstStyle>
            <a:defPPr>
              <a:defRPr lang="zh-CN"/>
            </a:defPPr>
            <a:lvl1pPr>
              <a:defRPr sz="2400" b="1">
                <a:latin typeface="黑体" panose="02010609060101010101" pitchFamily="49" charset="-122"/>
                <a:ea typeface="黑体" panose="02010609060101010101" pitchFamily="49" charset="-122"/>
              </a:defRPr>
            </a:lvl1pPr>
          </a:lstStyle>
          <a:p>
            <a:r>
              <a:rPr lang="zh-CN" altLang="en-US" sz="1600">
                <a:solidFill>
                  <a:srgbClr val="0000CC"/>
                </a:solidFill>
              </a:rPr>
              <a:t>◆</a:t>
            </a:r>
            <a:r>
              <a:rPr lang="zh-CN" altLang="en-US"/>
              <a:t>实质：</a:t>
            </a:r>
            <a:endParaRPr lang="en-US" altLang="zh-CN"/>
          </a:p>
        </p:txBody>
      </p:sp>
      <p:sp>
        <p:nvSpPr>
          <p:cNvPr id="30" name="文本框 29"/>
          <p:cNvSpPr txBox="1"/>
          <p:nvPr/>
        </p:nvSpPr>
        <p:spPr>
          <a:xfrm>
            <a:off x="824711" y="3886564"/>
            <a:ext cx="1578506" cy="461665"/>
          </a:xfrm>
          <a:prstGeom prst="rect">
            <a:avLst/>
          </a:prstGeom>
          <a:noFill/>
        </p:spPr>
        <p:txBody>
          <a:bodyPr wrap="square" rtlCol="0">
            <a:spAutoFit/>
          </a:bodyPr>
          <a:lstStyle>
            <a:defPPr>
              <a:defRPr lang="zh-CN"/>
            </a:defPPr>
            <a:lvl1pPr>
              <a:defRPr sz="2400" b="1">
                <a:latin typeface="黑体" panose="02010609060101010101" pitchFamily="49" charset="-122"/>
                <a:ea typeface="黑体" panose="02010609060101010101" pitchFamily="49" charset="-122"/>
              </a:defRPr>
            </a:lvl1pPr>
          </a:lstStyle>
          <a:p>
            <a:r>
              <a:rPr lang="zh-CN" altLang="en-US" sz="1600">
                <a:solidFill>
                  <a:srgbClr val="0000CC"/>
                </a:solidFill>
              </a:rPr>
              <a:t>◆</a:t>
            </a:r>
            <a:r>
              <a:rPr lang="zh-CN" altLang="en-US"/>
              <a:t>内容：</a:t>
            </a:r>
            <a:endParaRPr lang="en-US" altLang="zh-CN"/>
          </a:p>
        </p:txBody>
      </p:sp>
      <p:sp>
        <p:nvSpPr>
          <p:cNvPr id="32" name="文本框 31"/>
          <p:cNvSpPr txBox="1"/>
          <p:nvPr/>
        </p:nvSpPr>
        <p:spPr>
          <a:xfrm>
            <a:off x="817099" y="5781969"/>
            <a:ext cx="2091098" cy="461665"/>
          </a:xfrm>
          <a:prstGeom prst="rect">
            <a:avLst/>
          </a:prstGeom>
          <a:noFill/>
        </p:spPr>
        <p:txBody>
          <a:bodyPr wrap="square" rtlCol="0">
            <a:spAutoFit/>
          </a:bodyPr>
          <a:lstStyle>
            <a:defPPr>
              <a:defRPr lang="zh-CN"/>
            </a:defPPr>
            <a:lvl1pPr>
              <a:defRPr sz="2400" b="1">
                <a:latin typeface="黑体" panose="02010609060101010101" pitchFamily="49" charset="-122"/>
                <a:ea typeface="黑体" panose="02010609060101010101" pitchFamily="49" charset="-122"/>
              </a:defRPr>
            </a:lvl1pPr>
          </a:lstStyle>
          <a:p>
            <a:r>
              <a:rPr lang="zh-CN" altLang="en-US" sz="1400">
                <a:solidFill>
                  <a:srgbClr val="0000CC"/>
                </a:solidFill>
              </a:rPr>
              <a:t>◆</a:t>
            </a:r>
            <a:r>
              <a:rPr lang="zh-CN" altLang="en-US"/>
              <a:t>主要任务：</a:t>
            </a:r>
            <a:endParaRPr lang="zh-CN" altLang="en-US"/>
          </a:p>
        </p:txBody>
      </p:sp>
      <p:sp>
        <p:nvSpPr>
          <p:cNvPr id="33" name="文本框 32"/>
          <p:cNvSpPr txBox="1"/>
          <p:nvPr/>
        </p:nvSpPr>
        <p:spPr>
          <a:xfrm>
            <a:off x="1834063" y="3882051"/>
            <a:ext cx="10267456" cy="1200329"/>
          </a:xfrm>
          <a:prstGeom prst="rect">
            <a:avLst/>
          </a:prstGeom>
          <a:noFill/>
        </p:spPr>
        <p:txBody>
          <a:bodyPr wrap="square">
            <a:spAutoFit/>
          </a:bodyPr>
          <a:lstStyle>
            <a:defPPr>
              <a:defRPr lang="zh-CN"/>
            </a:defPPr>
            <a:lvl1pPr>
              <a:defRPr sz="2400" b="1">
                <a:latin typeface="楷体" panose="02010609060101010101" pitchFamily="49" charset="-122"/>
                <a:ea typeface="楷体" panose="02010609060101010101" pitchFamily="49" charset="-122"/>
              </a:defRPr>
            </a:lvl1pPr>
          </a:lstStyle>
          <a:p>
            <a:r>
              <a:rPr lang="zh-CN" altLang="en-US">
                <a:solidFill>
                  <a:srgbClr val="FF0000"/>
                </a:solidFill>
                <a:latin typeface="黑体" panose="02010609060101010101" pitchFamily="49" charset="-122"/>
                <a:ea typeface="黑体" panose="02010609060101010101" pitchFamily="49" charset="-122"/>
              </a:rPr>
              <a:t>政治：</a:t>
            </a:r>
            <a:r>
              <a:rPr lang="zh-CN" altLang="en-US"/>
              <a:t>工人阶级领导，以工农联盟为基础、团结各民族阶级和国内各民族的人民民主专政（民族资产阶级作为一个阶级还存在，并在国家政权中占有一定地位） </a:t>
            </a:r>
            <a:endParaRPr lang="en-US" altLang="zh-CN"/>
          </a:p>
        </p:txBody>
      </p:sp>
      <p:sp>
        <p:nvSpPr>
          <p:cNvPr id="34" name="文本框 33"/>
          <p:cNvSpPr txBox="1"/>
          <p:nvPr/>
        </p:nvSpPr>
        <p:spPr>
          <a:xfrm>
            <a:off x="1862638" y="5033473"/>
            <a:ext cx="10138862" cy="830997"/>
          </a:xfrm>
          <a:prstGeom prst="rect">
            <a:avLst/>
          </a:prstGeom>
          <a:noFill/>
        </p:spPr>
        <p:txBody>
          <a:bodyPr wrap="square">
            <a:spAutoFit/>
          </a:bodyPr>
          <a:lstStyle>
            <a:defPPr>
              <a:defRPr lang="zh-CN"/>
            </a:defPPr>
            <a:lvl1pPr>
              <a:defRPr sz="2400" b="1">
                <a:latin typeface="楷体" panose="02010609060101010101" pitchFamily="49" charset="-122"/>
                <a:ea typeface="楷体" panose="02010609060101010101" pitchFamily="49" charset="-122"/>
              </a:defRPr>
            </a:lvl1pPr>
          </a:lstStyle>
          <a:p>
            <a:r>
              <a:rPr lang="zh-CN" altLang="en-US">
                <a:solidFill>
                  <a:srgbClr val="FF0000"/>
                </a:solidFill>
                <a:latin typeface="黑体" panose="02010609060101010101" pitchFamily="49" charset="-122"/>
                <a:ea typeface="黑体" panose="02010609060101010101" pitchFamily="49" charset="-122"/>
              </a:rPr>
              <a:t>经济：</a:t>
            </a:r>
            <a:r>
              <a:rPr lang="zh-CN" altLang="en-US"/>
              <a:t>国营经济主导的包括国营经济、合作社经济、个体经济、私人资本主义和国家资本主义五种经济成分并存的新民主主义经济制度；</a:t>
            </a:r>
            <a:endParaRPr lang="en-US" altLang="zh-CN"/>
          </a:p>
        </p:txBody>
      </p:sp>
      <p:sp>
        <p:nvSpPr>
          <p:cNvPr id="35" name="文本框 34"/>
          <p:cNvSpPr txBox="1"/>
          <p:nvPr/>
        </p:nvSpPr>
        <p:spPr>
          <a:xfrm>
            <a:off x="2374427" y="5830876"/>
            <a:ext cx="9598497" cy="830997"/>
          </a:xfrm>
          <a:prstGeom prst="rect">
            <a:avLst/>
          </a:prstGeom>
          <a:noFill/>
        </p:spPr>
        <p:txBody>
          <a:bodyPr wrap="square">
            <a:spAutoFit/>
          </a:bodyPr>
          <a:lstStyle>
            <a:defPPr>
              <a:defRPr lang="zh-CN"/>
            </a:defPPr>
            <a:lvl1pPr>
              <a:defRPr sz="2400" b="1">
                <a:latin typeface="楷体" panose="02010609060101010101" pitchFamily="49" charset="-122"/>
                <a:ea typeface="楷体" panose="02010609060101010101" pitchFamily="49" charset="-122"/>
              </a:defRPr>
            </a:lvl1pPr>
          </a:lstStyle>
          <a:p>
            <a:r>
              <a:rPr lang="en-US" altLang="zh-CN"/>
              <a:t>1949-1952</a:t>
            </a:r>
            <a:r>
              <a:rPr lang="zh-CN" altLang="en-US"/>
              <a:t>年底，恢复与发展经济，巩固人民政权；</a:t>
            </a:r>
            <a:endParaRPr lang="en-US" altLang="zh-CN"/>
          </a:p>
          <a:p>
            <a:r>
              <a:rPr lang="en-US" altLang="zh-CN"/>
              <a:t>1953-1956</a:t>
            </a:r>
            <a:r>
              <a:rPr lang="zh-CN" altLang="en-US"/>
              <a:t>，建立社会主义的经济和政治制度，向社会主义过渡。</a:t>
            </a:r>
            <a:endParaRPr lang="zh-CN" altLang="en-US"/>
          </a:p>
        </p:txBody>
      </p:sp>
      <p:sp>
        <p:nvSpPr>
          <p:cNvPr id="36" name="矩形: 圆角 35"/>
          <p:cNvSpPr/>
          <p:nvPr/>
        </p:nvSpPr>
        <p:spPr>
          <a:xfrm>
            <a:off x="263664" y="2947373"/>
            <a:ext cx="11737836" cy="37430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arn(inVertical)">
                                      <p:cBhvr>
                                        <p:cTn id="42" dur="500"/>
                                        <p:tgtEl>
                                          <p:spTgt spid="24"/>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barn(inVertical)">
                                      <p:cBhvr>
                                        <p:cTn id="45" dur="500"/>
                                        <p:tgtEl>
                                          <p:spTgt spid="36"/>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barn(inVertical)">
                                      <p:cBhvr>
                                        <p:cTn id="50" dur="500"/>
                                        <p:tgtEl>
                                          <p:spTgt spid="28"/>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barn(inVertical)">
                                      <p:cBhvr>
                                        <p:cTn id="53" dur="500"/>
                                        <p:tgtEl>
                                          <p:spTgt spid="30"/>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barn(inVertical)">
                                      <p:cBhvr>
                                        <p:cTn id="56" dur="500"/>
                                        <p:tgtEl>
                                          <p:spTgt spid="32"/>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barn(inVertical)">
                                      <p:cBhvr>
                                        <p:cTn id="61" dur="500"/>
                                        <p:tgtEl>
                                          <p:spTgt spid="26"/>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barn(inVertical)">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barn(inVertical)">
                                      <p:cBhvr>
                                        <p:cTn id="71" dur="500"/>
                                        <p:tgtEl>
                                          <p:spTgt spid="34"/>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barn(inVertical)">
                                      <p:cBhvr>
                                        <p:cTn id="7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7" grpId="0"/>
      <p:bldP spid="18" grpId="0"/>
      <p:bldP spid="19" grpId="0"/>
      <p:bldP spid="20" grpId="0"/>
      <p:bldP spid="24" grpId="0"/>
      <p:bldP spid="26" grpId="0"/>
      <p:bldP spid="28" grpId="0"/>
      <p:bldP spid="30"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12204083" cy="6858000"/>
          </a:xfrm>
          <a:prstGeom prst="rect">
            <a:avLst/>
          </a:prstGeom>
        </p:spPr>
      </p:pic>
      <p:sp>
        <p:nvSpPr>
          <p:cNvPr id="15" name="文本框 14"/>
          <p:cNvSpPr txBox="1"/>
          <p:nvPr/>
        </p:nvSpPr>
        <p:spPr>
          <a:xfrm>
            <a:off x="263664" y="274725"/>
            <a:ext cx="3908286" cy="523220"/>
          </a:xfrm>
          <a:prstGeom prst="rect">
            <a:avLst/>
          </a:prstGeom>
          <a:noFill/>
        </p:spPr>
        <p:txBody>
          <a:bodyPr wrap="square">
            <a:spAutoFit/>
          </a:bodyPr>
          <a:lstStyle/>
          <a:p>
            <a:r>
              <a:rPr lang="zh-CN" altLang="en-US" sz="2800" b="1" spc="40">
                <a:effectLst/>
                <a:latin typeface="黑体" panose="02010609060101010101" pitchFamily="49" charset="-122"/>
                <a:ea typeface="黑体" panose="02010609060101010101" pitchFamily="49" charset="-122"/>
                <a:cs typeface="Arial" panose="020B0604020202020204" pitchFamily="34" charset="0"/>
              </a:rPr>
              <a:t>一、</a:t>
            </a:r>
            <a:r>
              <a:rPr lang="zh-CN" altLang="zh-CN" sz="2800" b="1" spc="40">
                <a:effectLst/>
                <a:latin typeface="黑体" panose="02010609060101010101" pitchFamily="49" charset="-122"/>
                <a:ea typeface="黑体" panose="02010609060101010101" pitchFamily="49" charset="-122"/>
                <a:cs typeface="Arial" panose="020B0604020202020204" pitchFamily="34" charset="0"/>
              </a:rPr>
              <a:t>新中国</a:t>
            </a:r>
            <a:r>
              <a:rPr lang="zh-CN" altLang="en-US" sz="2800" b="1" spc="40">
                <a:effectLst/>
                <a:latin typeface="黑体" panose="02010609060101010101" pitchFamily="49" charset="-122"/>
                <a:ea typeface="黑体" panose="02010609060101010101" pitchFamily="49" charset="-122"/>
                <a:cs typeface="Arial" panose="020B0604020202020204" pitchFamily="34" charset="0"/>
              </a:rPr>
              <a:t>成立</a:t>
            </a:r>
            <a:endParaRPr lang="zh-CN" altLang="en-US" sz="2800" b="1">
              <a:latin typeface="黑体" panose="02010609060101010101" pitchFamily="49" charset="-122"/>
              <a:ea typeface="黑体" panose="02010609060101010101" pitchFamily="49" charset="-122"/>
            </a:endParaRPr>
          </a:p>
        </p:txBody>
      </p:sp>
      <p:grpSp>
        <p:nvGrpSpPr>
          <p:cNvPr id="17" name="Group 192"/>
          <p:cNvGrpSpPr/>
          <p:nvPr/>
        </p:nvGrpSpPr>
        <p:grpSpPr>
          <a:xfrm flipH="1">
            <a:off x="9851899" y="222974"/>
            <a:ext cx="2340100" cy="1019175"/>
            <a:chOff x="1305" y="1286"/>
            <a:chExt cx="3185" cy="642"/>
          </a:xfrm>
        </p:grpSpPr>
        <p:pic>
          <p:nvPicPr>
            <p:cNvPr id="18" name="Picture 16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21515908" flipH="1">
              <a:off x="1316" y="1298"/>
              <a:ext cx="3174" cy="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oup 128"/>
            <p:cNvGrpSpPr/>
            <p:nvPr/>
          </p:nvGrpSpPr>
          <p:grpSpPr>
            <a:xfrm>
              <a:off x="1305" y="1286"/>
              <a:ext cx="3039" cy="396"/>
              <a:chOff x="1406" y="913"/>
              <a:chExt cx="2773" cy="652"/>
            </a:xfrm>
          </p:grpSpPr>
          <p:grpSp>
            <p:nvGrpSpPr>
              <p:cNvPr id="20" name="Group 125"/>
              <p:cNvGrpSpPr/>
              <p:nvPr/>
            </p:nvGrpSpPr>
            <p:grpSpPr>
              <a:xfrm>
                <a:off x="1406" y="913"/>
                <a:ext cx="2773" cy="650"/>
                <a:chOff x="1406" y="915"/>
                <a:chExt cx="2773" cy="650"/>
              </a:xfrm>
            </p:grpSpPr>
            <p:sp>
              <p:nvSpPr>
                <p:cNvPr id="24" name="Freeform 126"/>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bg1"/>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25" name="Rectangle 127"/>
                <p:cNvSpPr>
                  <a:spLocks noChangeArrowheads="1"/>
                </p:cNvSpPr>
                <p:nvPr/>
              </p:nvSpPr>
              <p:spPr bwMode="auto">
                <a:xfrm>
                  <a:off x="1406" y="916"/>
                  <a:ext cx="2427" cy="648"/>
                </a:xfrm>
                <a:prstGeom prst="rect">
                  <a:avLst/>
                </a:prstGeom>
                <a:solidFill>
                  <a:schemeClr val="bg1"/>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nvGrpSpPr>
              <p:cNvPr id="21" name="Group 124"/>
              <p:cNvGrpSpPr/>
              <p:nvPr/>
            </p:nvGrpSpPr>
            <p:grpSpPr>
              <a:xfrm>
                <a:off x="1406" y="915"/>
                <a:ext cx="2773" cy="650"/>
                <a:chOff x="1406" y="915"/>
                <a:chExt cx="2773" cy="650"/>
              </a:xfrm>
            </p:grpSpPr>
            <p:sp>
              <p:nvSpPr>
                <p:cNvPr id="22" name="Freeform 121"/>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accent1">
                    <a:alpha val="79999"/>
                  </a:schemeClr>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23" name="Rectangle 122"/>
                <p:cNvSpPr>
                  <a:spLocks noChangeArrowheads="1"/>
                </p:cNvSpPr>
                <p:nvPr/>
              </p:nvSpPr>
              <p:spPr bwMode="auto">
                <a:xfrm>
                  <a:off x="1406" y="916"/>
                  <a:ext cx="2427" cy="648"/>
                </a:xfrm>
                <a:prstGeom prst="rect">
                  <a:avLst/>
                </a:prstGeom>
                <a:gradFill rotWithShape="1">
                  <a:gsLst>
                    <a:gs pos="0">
                      <a:schemeClr val="accent1">
                        <a:alpha val="60001"/>
                      </a:schemeClr>
                    </a:gs>
                    <a:gs pos="100000">
                      <a:schemeClr val="accent1">
                        <a:alpha val="79999"/>
                      </a:schemeClr>
                    </a:gs>
                  </a:gsLst>
                  <a:lin ang="0" scaled="1"/>
                </a:gra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grpSp>
      <p:sp>
        <p:nvSpPr>
          <p:cNvPr id="26" name="文本框 25"/>
          <p:cNvSpPr txBox="1"/>
          <p:nvPr/>
        </p:nvSpPr>
        <p:spPr>
          <a:xfrm>
            <a:off x="10516369" y="274725"/>
            <a:ext cx="1620957" cy="523220"/>
          </a:xfrm>
          <a:prstGeom prst="rect">
            <a:avLst/>
          </a:prstGeom>
          <a:noFill/>
        </p:spPr>
        <p:txBody>
          <a:bodyPr wrap="none" rtlCol="0">
            <a:spAutoFit/>
          </a:bodyPr>
          <a:lstStyle/>
          <a:p>
            <a:r>
              <a:rPr lang="zh-CN" altLang="en-US" sz="2800" b="1">
                <a:solidFill>
                  <a:schemeClr val="bg1"/>
                </a:solidFill>
                <a:latin typeface="华文隶书" panose="02010800040101010101" pitchFamily="2" charset="-122"/>
                <a:ea typeface="华文隶书" panose="02010800040101010101" pitchFamily="2" charset="-122"/>
              </a:rPr>
              <a:t>基础梳理</a:t>
            </a:r>
            <a:endParaRPr lang="zh-CN" altLang="en-US" sz="2800" b="1">
              <a:solidFill>
                <a:schemeClr val="bg1"/>
              </a:solidFill>
              <a:latin typeface="华文隶书" panose="02010800040101010101" pitchFamily="2" charset="-122"/>
              <a:ea typeface="华文隶书" panose="02010800040101010101" pitchFamily="2" charset="-122"/>
            </a:endParaRPr>
          </a:p>
        </p:txBody>
      </p:sp>
      <p:sp>
        <p:nvSpPr>
          <p:cNvPr id="27" name="文本框 26"/>
          <p:cNvSpPr txBox="1"/>
          <p:nvPr/>
        </p:nvSpPr>
        <p:spPr>
          <a:xfrm>
            <a:off x="840482" y="1039687"/>
            <a:ext cx="1577676" cy="461665"/>
          </a:xfrm>
          <a:prstGeom prst="rect">
            <a:avLst/>
          </a:prstGeom>
          <a:noFill/>
        </p:spPr>
        <p:txBody>
          <a:bodyPr wrap="none" rtlCol="0">
            <a:spAutoFit/>
          </a:bodyPr>
          <a:lstStyle/>
          <a:p>
            <a:r>
              <a:rPr lang="en-US" altLang="zh-CN" sz="2400" b="1">
                <a:latin typeface="黑体" panose="02010609060101010101" pitchFamily="49" charset="-122"/>
                <a:ea typeface="黑体" panose="02010609060101010101" pitchFamily="49" charset="-122"/>
              </a:rPr>
              <a:t>2</a:t>
            </a:r>
            <a:r>
              <a:rPr lang="zh-CN" altLang="en-US" sz="2400" b="1">
                <a:latin typeface="黑体" panose="02010609060101010101" pitchFamily="49" charset="-122"/>
                <a:ea typeface="黑体" panose="02010609060101010101" pitchFamily="49" charset="-122"/>
              </a:rPr>
              <a:t>、标志：</a:t>
            </a:r>
            <a:endParaRPr lang="zh-CN" altLang="en-US" sz="2400" b="1">
              <a:latin typeface="黑体" panose="02010609060101010101" pitchFamily="49" charset="-122"/>
              <a:ea typeface="黑体" panose="02010609060101010101" pitchFamily="49" charset="-122"/>
            </a:endParaRPr>
          </a:p>
        </p:txBody>
      </p:sp>
      <p:sp>
        <p:nvSpPr>
          <p:cNvPr id="28" name="文本框 27"/>
          <p:cNvSpPr txBox="1"/>
          <p:nvPr/>
        </p:nvSpPr>
        <p:spPr>
          <a:xfrm>
            <a:off x="2217807" y="1039686"/>
            <a:ext cx="1422184" cy="461665"/>
          </a:xfrm>
          <a:prstGeom prst="rect">
            <a:avLst/>
          </a:prstGeom>
          <a:noFill/>
        </p:spPr>
        <p:txBody>
          <a:bodyPr wrap="none" rtlCol="0">
            <a:spAutoFit/>
          </a:bodyPr>
          <a:lstStyle/>
          <a:p>
            <a:r>
              <a:rPr lang="zh-CN" altLang="en-US" sz="2400" b="1">
                <a:solidFill>
                  <a:srgbClr val="FF0000"/>
                </a:solidFill>
                <a:latin typeface="黑体" panose="02010609060101010101" pitchFamily="49" charset="-122"/>
                <a:ea typeface="黑体" panose="02010609060101010101" pitchFamily="49" charset="-122"/>
              </a:rPr>
              <a:t>开国大典</a:t>
            </a:r>
            <a:endParaRPr lang="zh-CN" altLang="en-US" sz="2400" b="1">
              <a:solidFill>
                <a:srgbClr val="FF0000"/>
              </a:solidFill>
              <a:latin typeface="黑体" panose="02010609060101010101" pitchFamily="49" charset="-122"/>
              <a:ea typeface="黑体" panose="02010609060101010101" pitchFamily="49" charset="-122"/>
            </a:endParaRPr>
          </a:p>
        </p:txBody>
      </p:sp>
      <p:sp>
        <p:nvSpPr>
          <p:cNvPr id="29" name="文本框 28"/>
          <p:cNvSpPr txBox="1"/>
          <p:nvPr/>
        </p:nvSpPr>
        <p:spPr>
          <a:xfrm>
            <a:off x="1120438" y="2110540"/>
            <a:ext cx="10072467" cy="3637534"/>
          </a:xfrm>
          <a:prstGeom prst="rect">
            <a:avLst/>
          </a:prstGeom>
          <a:noFill/>
        </p:spPr>
        <p:txBody>
          <a:bodyPr wrap="square">
            <a:spAutoFit/>
          </a:bodyPr>
          <a:lstStyle/>
          <a:p>
            <a:pPr>
              <a:lnSpc>
                <a:spcPct val="150000"/>
              </a:lnSpc>
            </a:pPr>
            <a:r>
              <a:rPr lang="zh-CN" altLang="en-US" sz="2400" b="1">
                <a:solidFill>
                  <a:srgbClr val="0000CC"/>
                </a:solidFill>
                <a:latin typeface="黑体" panose="02010609060101010101" pitchFamily="49" charset="-122"/>
                <a:ea typeface="黑体" panose="02010609060101010101" pitchFamily="49" charset="-122"/>
              </a:rPr>
              <a:t>中华人民共和国成立的意义：</a:t>
            </a:r>
            <a:endParaRPr lang="en-US" altLang="zh-CN" sz="2400" b="1">
              <a:solidFill>
                <a:srgbClr val="0000CC"/>
              </a:solidFill>
              <a:latin typeface="黑体" panose="02010609060101010101" pitchFamily="49" charset="-122"/>
              <a:ea typeface="黑体" panose="02010609060101010101" pitchFamily="49" charset="-122"/>
            </a:endParaRPr>
          </a:p>
          <a:p>
            <a:pPr>
              <a:lnSpc>
                <a:spcPct val="150000"/>
              </a:lnSpc>
              <a:spcAft>
                <a:spcPts val="600"/>
              </a:spcAft>
            </a:pPr>
            <a:r>
              <a:rPr lang="zh-CN" altLang="en-US" sz="2400" b="1">
                <a:latin typeface="楷体" panose="02010609060101010101" pitchFamily="49" charset="-122"/>
                <a:ea typeface="楷体" panose="02010609060101010101" pitchFamily="49" charset="-122"/>
              </a:rPr>
              <a:t>①结束了帝国主义、封建主义和官僚资本主义长期压迫和剥削中国各族人  </a:t>
            </a:r>
            <a:endParaRPr lang="en-US" altLang="zh-CN" sz="2400" b="1">
              <a:latin typeface="楷体" panose="02010609060101010101" pitchFamily="49" charset="-122"/>
              <a:ea typeface="楷体" panose="02010609060101010101" pitchFamily="49" charset="-122"/>
            </a:endParaRPr>
          </a:p>
          <a:p>
            <a:pPr>
              <a:lnSpc>
                <a:spcPct val="150000"/>
              </a:lnSpc>
              <a:spcAft>
                <a:spcPts val="600"/>
              </a:spcAft>
            </a:pPr>
            <a:r>
              <a:rPr lang="en-US" altLang="zh-CN" sz="2400" b="1">
                <a:latin typeface="楷体" panose="02010609060101010101" pitchFamily="49" charset="-122"/>
                <a:ea typeface="楷体" panose="02010609060101010101" pitchFamily="49" charset="-122"/>
              </a:rPr>
              <a:t>  </a:t>
            </a:r>
            <a:r>
              <a:rPr lang="zh-CN" altLang="en-US" sz="2400" b="1">
                <a:latin typeface="楷体" panose="02010609060101010101" pitchFamily="49" charset="-122"/>
                <a:ea typeface="楷体" panose="02010609060101010101" pitchFamily="49" charset="-122"/>
              </a:rPr>
              <a:t>民的历史，人民真正成为国家的主人。</a:t>
            </a:r>
            <a:endParaRPr lang="en-US" altLang="zh-CN" sz="2400" b="1">
              <a:latin typeface="楷体" panose="02010609060101010101" pitchFamily="49" charset="-122"/>
              <a:ea typeface="楷体" panose="02010609060101010101" pitchFamily="49" charset="-122"/>
            </a:endParaRPr>
          </a:p>
          <a:p>
            <a:pPr>
              <a:lnSpc>
                <a:spcPct val="150000"/>
              </a:lnSpc>
              <a:spcAft>
                <a:spcPts val="600"/>
              </a:spcAft>
            </a:pPr>
            <a:r>
              <a:rPr lang="zh-CN" altLang="en-US" sz="2400" b="1">
                <a:latin typeface="楷体" panose="02010609060101010101" pitchFamily="49" charset="-122"/>
                <a:ea typeface="楷体" panose="02010609060101010101" pitchFamily="49" charset="-122"/>
              </a:rPr>
              <a:t>②从根本上改变了中国社会的发展方向，为实现由新民主主义向社会主义 </a:t>
            </a:r>
            <a:endParaRPr lang="en-US" altLang="zh-CN" sz="2400" b="1">
              <a:latin typeface="楷体" panose="02010609060101010101" pitchFamily="49" charset="-122"/>
              <a:ea typeface="楷体" panose="02010609060101010101" pitchFamily="49" charset="-122"/>
            </a:endParaRPr>
          </a:p>
          <a:p>
            <a:pPr>
              <a:lnSpc>
                <a:spcPct val="150000"/>
              </a:lnSpc>
              <a:spcAft>
                <a:spcPts val="600"/>
              </a:spcAft>
            </a:pPr>
            <a:r>
              <a:rPr lang="en-US" altLang="zh-CN" sz="2400" b="1">
                <a:latin typeface="楷体" panose="02010609060101010101" pitchFamily="49" charset="-122"/>
                <a:ea typeface="楷体" panose="02010609060101010101" pitchFamily="49" charset="-122"/>
              </a:rPr>
              <a:t>  </a:t>
            </a:r>
            <a:r>
              <a:rPr lang="zh-CN" altLang="en-US" sz="2400" b="1">
                <a:latin typeface="楷体" panose="02010609060101010101" pitchFamily="49" charset="-122"/>
                <a:ea typeface="楷体" panose="02010609060101010101" pitchFamily="49" charset="-122"/>
              </a:rPr>
              <a:t>过渡创造了前提条件。</a:t>
            </a:r>
            <a:endParaRPr lang="en-US" altLang="zh-CN" sz="2400" b="1">
              <a:latin typeface="楷体" panose="02010609060101010101" pitchFamily="49" charset="-122"/>
              <a:ea typeface="楷体" panose="02010609060101010101" pitchFamily="49" charset="-122"/>
            </a:endParaRPr>
          </a:p>
          <a:p>
            <a:pPr>
              <a:lnSpc>
                <a:spcPct val="150000"/>
              </a:lnSpc>
              <a:spcAft>
                <a:spcPts val="600"/>
              </a:spcAft>
            </a:pPr>
            <a:r>
              <a:rPr lang="zh-CN" altLang="en-US" sz="2400" b="1">
                <a:latin typeface="楷体" panose="02010609060101010101" pitchFamily="49" charset="-122"/>
                <a:ea typeface="楷体" panose="02010609060101010101" pitchFamily="49" charset="-122"/>
              </a:rPr>
              <a:t>③中华民族开始以崭新的姿态自立于世界民族之林，中国历史进入新纪元。</a:t>
            </a:r>
            <a:endParaRPr lang="zh-CN" altLang="en-US" sz="2400" b="1">
              <a:latin typeface="楷体" panose="02010609060101010101" pitchFamily="49" charset="-122"/>
              <a:ea typeface="楷体" panose="02010609060101010101" pitchFamily="49" charset="-122"/>
            </a:endParaRPr>
          </a:p>
        </p:txBody>
      </p:sp>
      <p:sp>
        <p:nvSpPr>
          <p:cNvPr id="30" name="矩形: 圆角 29"/>
          <p:cNvSpPr/>
          <p:nvPr/>
        </p:nvSpPr>
        <p:spPr>
          <a:xfrm>
            <a:off x="840482" y="1879224"/>
            <a:ext cx="10632381" cy="41786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inVertical)">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a:stretch>
            <a:fillRect/>
          </a:stretch>
        </p:blipFill>
        <p:spPr>
          <a:xfrm>
            <a:off x="0" y="0"/>
            <a:ext cx="12204083" cy="6858000"/>
          </a:xfrm>
          <a:prstGeom prst="rect">
            <a:avLst/>
          </a:prstGeom>
        </p:spPr>
      </p:pic>
      <p:sp>
        <p:nvSpPr>
          <p:cNvPr id="2" name="文本框 1"/>
          <p:cNvSpPr txBox="1"/>
          <p:nvPr/>
        </p:nvSpPr>
        <p:spPr>
          <a:xfrm>
            <a:off x="1271587" y="1516220"/>
            <a:ext cx="9601201" cy="3785652"/>
          </a:xfrm>
          <a:prstGeom prst="rect">
            <a:avLst/>
          </a:prstGeom>
          <a:noFill/>
          <a:ln>
            <a:solidFill>
              <a:schemeClr val="accent1"/>
            </a:solid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1" i="0" u="none" strike="noStrike" cap="none" normalizeH="0" baseline="0">
                <a:ln>
                  <a:noFill/>
                </a:ln>
                <a:solidFill>
                  <a:srgbClr val="000000"/>
                </a:solidFill>
                <a:effectLst/>
                <a:latin typeface="仿宋" panose="02010609060101010101" pitchFamily="49" charset="-122"/>
                <a:ea typeface="仿宋" panose="02010609060101010101" pitchFamily="49" charset="-122"/>
              </a:rPr>
              <a:t>    </a:t>
            </a:r>
            <a:r>
              <a:rPr kumimoji="0" lang="zh-CN" altLang="zh-CN" sz="2400" b="1" i="0" u="none" strike="noStrike" cap="none" normalizeH="0" baseline="0">
                <a:ln>
                  <a:noFill/>
                </a:ln>
                <a:solidFill>
                  <a:srgbClr val="000000"/>
                </a:solidFill>
                <a:effectLst/>
                <a:latin typeface="仿宋" panose="02010609060101010101" pitchFamily="49" charset="-122"/>
                <a:ea typeface="仿宋" panose="02010609060101010101" pitchFamily="49" charset="-122"/>
              </a:rPr>
              <a:t>材料：新中国成立之初，民生极其艰难，党和政府采取多种措施积极应对。在全国迅速稳定物价，统一财经；城市接管中对民族工商业“原封原样，原封不动”，努力保障城市粮食供应；对接管的旧公职人员，保留底薪工资以维持他们的基本生活。在农村开展土地改革，实行耕者有其田。在城市合理调整工商业，使工厂开工，解决失业问题。周恩来总理在建国一周年纪念讲话上说：“在过去的紧张的一年中，中央人民政府除了坚决制止经济上的混乱并开始了恢复工作以外，还在救济灾荒和失业的工作上也付出了巨大的努力……兴修水利。这是今年灾荒减少并在全国得到丰收的重要原因之一。”</a:t>
            </a:r>
            <a:br>
              <a:rPr kumimoji="0" lang="zh-CN" altLang="zh-CN" sz="2400" b="1" i="0" u="none" strike="noStrike" cap="none" normalizeH="0" baseline="0">
                <a:ln>
                  <a:noFill/>
                </a:ln>
                <a:solidFill>
                  <a:schemeClr val="tx1"/>
                </a:solidFill>
                <a:effectLst/>
                <a:latin typeface="仿宋" panose="02010609060101010101" pitchFamily="49" charset="-122"/>
                <a:ea typeface="仿宋" panose="02010609060101010101" pitchFamily="49" charset="-122"/>
              </a:rPr>
            </a:br>
            <a:r>
              <a:rPr kumimoji="0" lang="en-US" altLang="zh-CN" sz="2400" b="1" i="0" u="none" strike="noStrike" cap="none" normalizeH="0" baseline="0">
                <a:ln>
                  <a:noFill/>
                </a:ln>
                <a:solidFill>
                  <a:schemeClr val="tx1"/>
                </a:solidFill>
                <a:effectLst/>
                <a:latin typeface="仿宋" panose="02010609060101010101" pitchFamily="49" charset="-122"/>
                <a:ea typeface="仿宋" panose="02010609060101010101" pitchFamily="49" charset="-122"/>
              </a:rPr>
              <a:t>        </a:t>
            </a:r>
            <a:r>
              <a:rPr kumimoji="0" lang="zh-CN" altLang="zh-CN" sz="2400" b="1" i="0" u="none" strike="noStrike" cap="none" normalizeH="0" baseline="0">
                <a:ln>
                  <a:noFill/>
                </a:ln>
                <a:solidFill>
                  <a:schemeClr val="tx1"/>
                </a:solidFill>
                <a:effectLst/>
                <a:latin typeface="仿宋" panose="02010609060101010101" pitchFamily="49" charset="-122"/>
                <a:ea typeface="仿宋" panose="02010609060101010101" pitchFamily="49" charset="-122"/>
              </a:rPr>
              <a:t>——摘编自张瑞敏《新中国成立初期的反贫困民生实践》 </a:t>
            </a:r>
            <a:endParaRPr kumimoji="0" lang="zh-CN" altLang="zh-CN" sz="2400" b="1" i="0" u="none" strike="noStrike" cap="none" normalizeH="0" baseline="0">
              <a:ln>
                <a:noFill/>
              </a:ln>
              <a:solidFill>
                <a:schemeClr val="tx1"/>
              </a:solidFill>
              <a:effectLst/>
              <a:latin typeface="仿宋" panose="02010609060101010101" pitchFamily="49" charset="-122"/>
              <a:ea typeface="仿宋" panose="02010609060101010101" pitchFamily="49" charset="-122"/>
            </a:endParaRPr>
          </a:p>
        </p:txBody>
      </p:sp>
      <p:sp>
        <p:nvSpPr>
          <p:cNvPr id="3" name="文本框 2"/>
          <p:cNvSpPr txBox="1"/>
          <p:nvPr/>
        </p:nvSpPr>
        <p:spPr>
          <a:xfrm>
            <a:off x="519564" y="377209"/>
            <a:ext cx="6098344" cy="523220"/>
          </a:xfrm>
          <a:prstGeom prst="rect">
            <a:avLst/>
          </a:prstGeom>
          <a:noFill/>
        </p:spPr>
        <p:txBody>
          <a:bodyPr wrap="square">
            <a:spAutoFit/>
          </a:bodyPr>
          <a:lstStyle>
            <a:defPPr>
              <a:defRPr lang="zh-CN"/>
            </a:defPPr>
            <a:lvl1pPr>
              <a:defRPr sz="2800" b="1" spc="40">
                <a:effectLst/>
                <a:latin typeface="黑体" panose="02010609060101010101" pitchFamily="49" charset="-122"/>
                <a:ea typeface="黑体" panose="02010609060101010101" pitchFamily="49" charset="-122"/>
                <a:cs typeface="Arial" panose="020B0604020202020204" pitchFamily="34" charset="0"/>
              </a:defRPr>
            </a:lvl1pPr>
          </a:lstStyle>
          <a:p>
            <a:r>
              <a:rPr lang="zh-CN" altLang="en-US"/>
              <a:t>二、</a:t>
            </a:r>
            <a:r>
              <a:rPr lang="zh-CN" altLang="zh-CN"/>
              <a:t>新中国巩固人民政权的主要举措</a:t>
            </a:r>
            <a:endParaRPr lang="zh-CN" altLang="en-US"/>
          </a:p>
        </p:txBody>
      </p:sp>
      <p:grpSp>
        <p:nvGrpSpPr>
          <p:cNvPr id="4" name="Group 192"/>
          <p:cNvGrpSpPr/>
          <p:nvPr/>
        </p:nvGrpSpPr>
        <p:grpSpPr>
          <a:xfrm flipH="1">
            <a:off x="9851899" y="222974"/>
            <a:ext cx="2340100" cy="1019175"/>
            <a:chOff x="1305" y="1286"/>
            <a:chExt cx="3185" cy="642"/>
          </a:xfrm>
        </p:grpSpPr>
        <p:pic>
          <p:nvPicPr>
            <p:cNvPr id="5" name="Picture 16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21515908" flipH="1">
              <a:off x="1316" y="1298"/>
              <a:ext cx="3174" cy="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128"/>
            <p:cNvGrpSpPr/>
            <p:nvPr/>
          </p:nvGrpSpPr>
          <p:grpSpPr>
            <a:xfrm>
              <a:off x="1305" y="1286"/>
              <a:ext cx="3039" cy="396"/>
              <a:chOff x="1406" y="913"/>
              <a:chExt cx="2773" cy="652"/>
            </a:xfrm>
          </p:grpSpPr>
          <p:grpSp>
            <p:nvGrpSpPr>
              <p:cNvPr id="7" name="Group 125"/>
              <p:cNvGrpSpPr/>
              <p:nvPr/>
            </p:nvGrpSpPr>
            <p:grpSpPr>
              <a:xfrm>
                <a:off x="1406" y="913"/>
                <a:ext cx="2773" cy="650"/>
                <a:chOff x="1406" y="915"/>
                <a:chExt cx="2773" cy="650"/>
              </a:xfrm>
            </p:grpSpPr>
            <p:sp>
              <p:nvSpPr>
                <p:cNvPr id="11" name="Freeform 126"/>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bg1"/>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12" name="Rectangle 127"/>
                <p:cNvSpPr>
                  <a:spLocks noChangeArrowheads="1"/>
                </p:cNvSpPr>
                <p:nvPr/>
              </p:nvSpPr>
              <p:spPr bwMode="auto">
                <a:xfrm>
                  <a:off x="1406" y="916"/>
                  <a:ext cx="2427" cy="648"/>
                </a:xfrm>
                <a:prstGeom prst="rect">
                  <a:avLst/>
                </a:prstGeom>
                <a:solidFill>
                  <a:schemeClr val="bg1"/>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nvGrpSpPr>
              <p:cNvPr id="8" name="Group 124"/>
              <p:cNvGrpSpPr/>
              <p:nvPr/>
            </p:nvGrpSpPr>
            <p:grpSpPr>
              <a:xfrm>
                <a:off x="1406" y="915"/>
                <a:ext cx="2773" cy="650"/>
                <a:chOff x="1406" y="915"/>
                <a:chExt cx="2773" cy="650"/>
              </a:xfrm>
            </p:grpSpPr>
            <p:sp>
              <p:nvSpPr>
                <p:cNvPr id="9" name="Freeform 121"/>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accent1">
                    <a:alpha val="79999"/>
                  </a:schemeClr>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10" name="Rectangle 122"/>
                <p:cNvSpPr>
                  <a:spLocks noChangeArrowheads="1"/>
                </p:cNvSpPr>
                <p:nvPr/>
              </p:nvSpPr>
              <p:spPr bwMode="auto">
                <a:xfrm>
                  <a:off x="1406" y="916"/>
                  <a:ext cx="2427" cy="648"/>
                </a:xfrm>
                <a:prstGeom prst="rect">
                  <a:avLst/>
                </a:prstGeom>
                <a:gradFill rotWithShape="1">
                  <a:gsLst>
                    <a:gs pos="0">
                      <a:schemeClr val="accent1">
                        <a:alpha val="60001"/>
                      </a:schemeClr>
                    </a:gs>
                    <a:gs pos="100000">
                      <a:schemeClr val="accent1">
                        <a:alpha val="79999"/>
                      </a:schemeClr>
                    </a:gs>
                  </a:gsLst>
                  <a:lin ang="0" scaled="1"/>
                </a:gra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grpSp>
      <p:sp>
        <p:nvSpPr>
          <p:cNvPr id="13" name="文本框 12"/>
          <p:cNvSpPr txBox="1"/>
          <p:nvPr/>
        </p:nvSpPr>
        <p:spPr>
          <a:xfrm>
            <a:off x="10516369" y="274725"/>
            <a:ext cx="1620957" cy="523220"/>
          </a:xfrm>
          <a:prstGeom prst="rect">
            <a:avLst/>
          </a:prstGeom>
          <a:noFill/>
        </p:spPr>
        <p:txBody>
          <a:bodyPr wrap="none" rtlCol="0">
            <a:spAutoFit/>
          </a:bodyPr>
          <a:lstStyle/>
          <a:p>
            <a:r>
              <a:rPr lang="zh-CN" altLang="en-US" sz="2800" b="1">
                <a:solidFill>
                  <a:schemeClr val="bg1"/>
                </a:solidFill>
                <a:latin typeface="华文隶书" panose="02010800040101010101" pitchFamily="2" charset="-122"/>
                <a:ea typeface="华文隶书" panose="02010800040101010101" pitchFamily="2" charset="-122"/>
              </a:rPr>
              <a:t>基础梳理</a:t>
            </a:r>
            <a:endParaRPr lang="zh-CN" altLang="en-US" sz="2800" b="1">
              <a:solidFill>
                <a:schemeClr val="bg1"/>
              </a:solidFill>
              <a:latin typeface="华文隶书" panose="02010800040101010101" pitchFamily="2" charset="-122"/>
              <a:ea typeface="华文隶书" panose="02010800040101010101" pitchFamily="2" charset="-122"/>
            </a:endParaRPr>
          </a:p>
        </p:txBody>
      </p:sp>
    </p:spTree>
  </p:cSld>
  <p:clrMapOvr>
    <a:masterClrMapping/>
  </p:clrMapOvr>
  <p:transition/>
</p:sld>
</file>

<file path=ppt/slides/slide8.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1"/>
          <a:stretch>
            <a:fillRect/>
          </a:stretch>
        </p:blipFill>
        <p:spPr>
          <a:xfrm>
            <a:off x="0" y="0"/>
            <a:ext cx="12204083" cy="6858000"/>
          </a:xfrm>
          <a:prstGeom prst="rect">
            <a:avLst/>
          </a:prstGeom>
        </p:spPr>
      </p:pic>
      <p:sp>
        <p:nvSpPr>
          <p:cNvPr id="2" name="文本框 1"/>
          <p:cNvSpPr txBox="1"/>
          <p:nvPr/>
        </p:nvSpPr>
        <p:spPr>
          <a:xfrm>
            <a:off x="248095" y="377209"/>
            <a:ext cx="6098344" cy="523220"/>
          </a:xfrm>
          <a:prstGeom prst="rect">
            <a:avLst/>
          </a:prstGeom>
          <a:noFill/>
        </p:spPr>
        <p:txBody>
          <a:bodyPr wrap="square">
            <a:spAutoFit/>
          </a:bodyPr>
          <a:lstStyle>
            <a:defPPr>
              <a:defRPr lang="zh-CN"/>
            </a:defPPr>
            <a:lvl1pPr>
              <a:defRPr sz="2800" b="1" spc="40">
                <a:effectLst/>
                <a:latin typeface="黑体" panose="02010609060101010101" pitchFamily="49" charset="-122"/>
                <a:ea typeface="黑体" panose="02010609060101010101" pitchFamily="49" charset="-122"/>
                <a:cs typeface="Arial" panose="020B0604020202020204" pitchFamily="34" charset="0"/>
              </a:defRPr>
            </a:lvl1pPr>
          </a:lstStyle>
          <a:p>
            <a:r>
              <a:rPr lang="zh-CN" altLang="en-US"/>
              <a:t>二、</a:t>
            </a:r>
            <a:r>
              <a:rPr lang="zh-CN" altLang="zh-CN"/>
              <a:t>新中国巩固人民政权的主要举措</a:t>
            </a:r>
            <a:endParaRPr lang="zh-CN" altLang="en-US"/>
          </a:p>
        </p:txBody>
      </p:sp>
      <p:sp>
        <p:nvSpPr>
          <p:cNvPr id="6" name="文本框 5"/>
          <p:cNvSpPr txBox="1"/>
          <p:nvPr/>
        </p:nvSpPr>
        <p:spPr>
          <a:xfrm>
            <a:off x="703124" y="1285228"/>
            <a:ext cx="2391508" cy="461665"/>
          </a:xfrm>
          <a:prstGeom prst="rect">
            <a:avLst/>
          </a:prstGeom>
          <a:noFill/>
        </p:spPr>
        <p:txBody>
          <a:bodyPr wrap="square" rtlCol="0">
            <a:spAutoFit/>
          </a:bodyPr>
          <a:lstStyle/>
          <a:p>
            <a:r>
              <a:rPr lang="en-US" altLang="zh-CN" sz="2400" b="1"/>
              <a:t>1</a:t>
            </a:r>
            <a:r>
              <a:rPr lang="zh-CN" altLang="en-US" sz="2400" b="1"/>
              <a:t>、肃清反革命</a:t>
            </a:r>
            <a:endParaRPr lang="zh-CN" altLang="en-US" sz="2400" b="1"/>
          </a:p>
        </p:txBody>
      </p:sp>
      <p:sp>
        <p:nvSpPr>
          <p:cNvPr id="9" name="文本框 8"/>
          <p:cNvSpPr txBox="1"/>
          <p:nvPr/>
        </p:nvSpPr>
        <p:spPr>
          <a:xfrm>
            <a:off x="3094632" y="1054396"/>
            <a:ext cx="6093618" cy="461665"/>
          </a:xfrm>
          <a:prstGeom prst="rect">
            <a:avLst/>
          </a:prstGeom>
          <a:noFill/>
        </p:spPr>
        <p:txBody>
          <a:bodyPr wrap="square">
            <a:spAutoFit/>
          </a:bodyPr>
          <a:lstStyle/>
          <a:p>
            <a:r>
              <a:rPr lang="zh-CN" altLang="en-US" sz="2400" b="1">
                <a:latin typeface="楷体" panose="02010609060101010101" pitchFamily="49" charset="-122"/>
                <a:ea typeface="楷体" panose="02010609060101010101" pitchFamily="49" charset="-122"/>
              </a:rPr>
              <a:t>国民党的残余部队盘踞在华南，西南地区。</a:t>
            </a:r>
            <a:endParaRPr lang="en-US" altLang="zh-CN" sz="2400" b="1">
              <a:latin typeface="楷体" panose="02010609060101010101" pitchFamily="49" charset="-122"/>
              <a:ea typeface="楷体" panose="02010609060101010101" pitchFamily="49" charset="-122"/>
            </a:endParaRPr>
          </a:p>
        </p:txBody>
      </p:sp>
      <p:sp>
        <p:nvSpPr>
          <p:cNvPr id="10" name="文本框 9"/>
          <p:cNvSpPr txBox="1"/>
          <p:nvPr/>
        </p:nvSpPr>
        <p:spPr>
          <a:xfrm>
            <a:off x="3094632" y="1558925"/>
            <a:ext cx="5753498" cy="461665"/>
          </a:xfrm>
          <a:prstGeom prst="rect">
            <a:avLst/>
          </a:prstGeom>
          <a:noFill/>
        </p:spPr>
        <p:txBody>
          <a:bodyPr wrap="square">
            <a:spAutoFit/>
          </a:bodyPr>
          <a:lstStyle>
            <a:defPPr>
              <a:defRPr lang="zh-CN"/>
            </a:defPPr>
            <a:lvl1pPr>
              <a:defRPr sz="2400" b="1">
                <a:latin typeface="楷体" panose="02010609060101010101" pitchFamily="49" charset="-122"/>
                <a:ea typeface="楷体" panose="02010609060101010101" pitchFamily="49" charset="-122"/>
              </a:defRPr>
            </a:lvl1pPr>
          </a:lstStyle>
          <a:p>
            <a:r>
              <a:rPr lang="zh-CN" altLang="en-US"/>
              <a:t>剿匪镇反（肃清土匪和一切反革命武装）</a:t>
            </a:r>
            <a:endParaRPr lang="zh-CN" altLang="en-US"/>
          </a:p>
        </p:txBody>
      </p:sp>
      <p:sp>
        <p:nvSpPr>
          <p:cNvPr id="11" name="左大括号 10"/>
          <p:cNvSpPr/>
          <p:nvPr/>
        </p:nvSpPr>
        <p:spPr>
          <a:xfrm>
            <a:off x="2818404" y="1258178"/>
            <a:ext cx="418971" cy="57124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文本框 11"/>
          <p:cNvSpPr txBox="1"/>
          <p:nvPr/>
        </p:nvSpPr>
        <p:spPr>
          <a:xfrm>
            <a:off x="703124" y="2089251"/>
            <a:ext cx="2391508" cy="461665"/>
          </a:xfrm>
          <a:prstGeom prst="rect">
            <a:avLst/>
          </a:prstGeom>
          <a:noFill/>
        </p:spPr>
        <p:txBody>
          <a:bodyPr wrap="square" rtlCol="0">
            <a:spAutoFit/>
          </a:bodyPr>
          <a:lstStyle/>
          <a:p>
            <a:r>
              <a:rPr lang="en-US" altLang="zh-CN" sz="2400" b="1"/>
              <a:t>2</a:t>
            </a:r>
            <a:r>
              <a:rPr lang="zh-CN" altLang="en-US" sz="2400" b="1"/>
              <a:t>、土地改革</a:t>
            </a:r>
            <a:endParaRPr lang="zh-CN" altLang="en-US" sz="2400" b="1"/>
          </a:p>
        </p:txBody>
      </p:sp>
      <p:sp>
        <p:nvSpPr>
          <p:cNvPr id="13" name="文本框 12"/>
          <p:cNvSpPr txBox="1"/>
          <p:nvPr/>
        </p:nvSpPr>
        <p:spPr>
          <a:xfrm>
            <a:off x="817707" y="3541676"/>
            <a:ext cx="2176976" cy="461665"/>
          </a:xfrm>
          <a:prstGeom prst="rect">
            <a:avLst/>
          </a:prstGeom>
          <a:noFill/>
        </p:spPr>
        <p:txBody>
          <a:bodyPr wrap="square">
            <a:spAutoFit/>
          </a:bodyPr>
          <a:lstStyle/>
          <a:p>
            <a:r>
              <a:rPr lang="zh-CN" altLang="en-US" sz="2400" b="1">
                <a:solidFill>
                  <a:srgbClr val="0000CC"/>
                </a:solidFill>
                <a:latin typeface="黑体" panose="02010609060101010101" pitchFamily="49" charset="-122"/>
                <a:ea typeface="黑体" panose="02010609060101010101" pitchFamily="49" charset="-122"/>
              </a:rPr>
              <a:t>（</a:t>
            </a:r>
            <a:r>
              <a:rPr lang="en-US" altLang="zh-CN" sz="2400" b="1">
                <a:solidFill>
                  <a:srgbClr val="0000CC"/>
                </a:solidFill>
                <a:latin typeface="黑体" panose="02010609060101010101" pitchFamily="49" charset="-122"/>
                <a:ea typeface="黑体" panose="02010609060101010101" pitchFamily="49" charset="-122"/>
              </a:rPr>
              <a:t>3</a:t>
            </a:r>
            <a:r>
              <a:rPr lang="zh-CN" altLang="en-US" sz="2400" b="1">
                <a:solidFill>
                  <a:srgbClr val="0000CC"/>
                </a:solidFill>
                <a:latin typeface="黑体" panose="02010609060101010101" pitchFamily="49" charset="-122"/>
                <a:ea typeface="黑体" panose="02010609060101010101" pitchFamily="49" charset="-122"/>
              </a:rPr>
              <a:t>）完成：</a:t>
            </a:r>
            <a:endParaRPr lang="zh-CN" altLang="en-US" sz="2400" b="1">
              <a:latin typeface="黑体" panose="02010609060101010101" pitchFamily="49" charset="-122"/>
              <a:ea typeface="黑体" panose="02010609060101010101" pitchFamily="49" charset="-122"/>
            </a:endParaRPr>
          </a:p>
        </p:txBody>
      </p:sp>
      <p:sp>
        <p:nvSpPr>
          <p:cNvPr id="14" name="文本框 13"/>
          <p:cNvSpPr txBox="1"/>
          <p:nvPr/>
        </p:nvSpPr>
        <p:spPr>
          <a:xfrm>
            <a:off x="817707" y="3041842"/>
            <a:ext cx="2176976" cy="461665"/>
          </a:xfrm>
          <a:prstGeom prst="rect">
            <a:avLst/>
          </a:prstGeom>
          <a:noFill/>
        </p:spPr>
        <p:txBody>
          <a:bodyPr wrap="square">
            <a:spAutoFit/>
          </a:bodyPr>
          <a:lstStyle/>
          <a:p>
            <a:r>
              <a:rPr lang="zh-CN" altLang="en-US" sz="2400" b="1">
                <a:solidFill>
                  <a:srgbClr val="0000CC"/>
                </a:solidFill>
                <a:latin typeface="黑体" panose="02010609060101010101" pitchFamily="49" charset="-122"/>
                <a:ea typeface="黑体" panose="02010609060101010101" pitchFamily="49" charset="-122"/>
              </a:rPr>
              <a:t>（</a:t>
            </a:r>
            <a:r>
              <a:rPr lang="en-US" altLang="zh-CN" sz="2400" b="1">
                <a:solidFill>
                  <a:srgbClr val="0000CC"/>
                </a:solidFill>
                <a:latin typeface="黑体" panose="02010609060101010101" pitchFamily="49" charset="-122"/>
                <a:ea typeface="黑体" panose="02010609060101010101" pitchFamily="49" charset="-122"/>
              </a:rPr>
              <a:t>2</a:t>
            </a:r>
            <a:r>
              <a:rPr lang="zh-CN" altLang="en-US" sz="2400" b="1">
                <a:solidFill>
                  <a:srgbClr val="0000CC"/>
                </a:solidFill>
                <a:latin typeface="黑体" panose="02010609060101010101" pitchFamily="49" charset="-122"/>
                <a:ea typeface="黑体" panose="02010609060101010101" pitchFamily="49" charset="-122"/>
              </a:rPr>
              <a:t>）内容：</a:t>
            </a:r>
            <a:endParaRPr lang="zh-CN" altLang="en-US" sz="2400" b="1">
              <a:latin typeface="黑体" panose="02010609060101010101" pitchFamily="49" charset="-122"/>
              <a:ea typeface="黑体" panose="02010609060101010101" pitchFamily="49" charset="-122"/>
            </a:endParaRPr>
          </a:p>
        </p:txBody>
      </p:sp>
      <p:sp>
        <p:nvSpPr>
          <p:cNvPr id="15" name="文本框 14"/>
          <p:cNvSpPr txBox="1"/>
          <p:nvPr/>
        </p:nvSpPr>
        <p:spPr>
          <a:xfrm>
            <a:off x="806354" y="2556712"/>
            <a:ext cx="2176976" cy="461665"/>
          </a:xfrm>
          <a:prstGeom prst="rect">
            <a:avLst/>
          </a:prstGeom>
          <a:noFill/>
        </p:spPr>
        <p:txBody>
          <a:bodyPr wrap="square">
            <a:spAutoFit/>
          </a:bodyPr>
          <a:lstStyle/>
          <a:p>
            <a:r>
              <a:rPr lang="zh-CN" altLang="en-US" sz="2400" b="1">
                <a:solidFill>
                  <a:srgbClr val="0000CC"/>
                </a:solidFill>
                <a:latin typeface="黑体" panose="02010609060101010101" pitchFamily="49" charset="-122"/>
                <a:ea typeface="黑体" panose="02010609060101010101" pitchFamily="49" charset="-122"/>
              </a:rPr>
              <a:t>（</a:t>
            </a:r>
            <a:r>
              <a:rPr lang="en-US" altLang="zh-CN" sz="2400" b="1">
                <a:solidFill>
                  <a:srgbClr val="0000CC"/>
                </a:solidFill>
                <a:latin typeface="黑体" panose="02010609060101010101" pitchFamily="49" charset="-122"/>
                <a:ea typeface="黑体" panose="02010609060101010101" pitchFamily="49" charset="-122"/>
              </a:rPr>
              <a:t>1</a:t>
            </a:r>
            <a:r>
              <a:rPr lang="zh-CN" altLang="en-US" sz="2400" b="1">
                <a:solidFill>
                  <a:srgbClr val="0000CC"/>
                </a:solidFill>
                <a:latin typeface="黑体" panose="02010609060101010101" pitchFamily="49" charset="-122"/>
                <a:ea typeface="黑体" panose="02010609060101010101" pitchFamily="49" charset="-122"/>
              </a:rPr>
              <a:t>）背景：</a:t>
            </a:r>
            <a:endParaRPr lang="zh-CN" altLang="en-US" sz="2400" b="1">
              <a:latin typeface="黑体" panose="02010609060101010101" pitchFamily="49" charset="-122"/>
              <a:ea typeface="黑体" panose="02010609060101010101" pitchFamily="49" charset="-122"/>
            </a:endParaRPr>
          </a:p>
        </p:txBody>
      </p:sp>
      <p:sp>
        <p:nvSpPr>
          <p:cNvPr id="16" name="文本框 15"/>
          <p:cNvSpPr txBox="1"/>
          <p:nvPr/>
        </p:nvSpPr>
        <p:spPr>
          <a:xfrm>
            <a:off x="2413783" y="2551765"/>
            <a:ext cx="9830597" cy="461665"/>
          </a:xfrm>
          <a:prstGeom prst="rect">
            <a:avLst/>
          </a:prstGeom>
          <a:noFill/>
        </p:spPr>
        <p:txBody>
          <a:bodyPr wrap="square">
            <a:spAutoFit/>
          </a:bodyPr>
          <a:lstStyle>
            <a:defPPr>
              <a:defRPr lang="zh-CN"/>
            </a:defPPr>
            <a:lvl1pPr>
              <a:defRPr sz="2400" b="1">
                <a:latin typeface="楷体" panose="02010609060101010101" pitchFamily="49" charset="-122"/>
                <a:ea typeface="楷体" panose="02010609060101010101" pitchFamily="49" charset="-122"/>
              </a:defRPr>
            </a:lvl1pPr>
          </a:lstStyle>
          <a:p>
            <a:r>
              <a:rPr lang="zh-CN" altLang="en-US"/>
              <a:t>新中国成立，全国尚有约占总数</a:t>
            </a:r>
            <a:r>
              <a:rPr lang="en-US" altLang="zh-CN"/>
              <a:t>2/3</a:t>
            </a:r>
            <a:r>
              <a:rPr lang="zh-CN" altLang="en-US"/>
              <a:t>的农民被束缚在封建土地制度之下。</a:t>
            </a:r>
            <a:endParaRPr lang="en-US" altLang="zh-CN"/>
          </a:p>
        </p:txBody>
      </p:sp>
      <p:sp>
        <p:nvSpPr>
          <p:cNvPr id="17" name="文本框 16"/>
          <p:cNvSpPr txBox="1"/>
          <p:nvPr/>
        </p:nvSpPr>
        <p:spPr>
          <a:xfrm>
            <a:off x="2385458" y="3097944"/>
            <a:ext cx="7741735" cy="461665"/>
          </a:xfrm>
          <a:prstGeom prst="rect">
            <a:avLst/>
          </a:prstGeom>
          <a:noFill/>
        </p:spPr>
        <p:txBody>
          <a:bodyPr wrap="square">
            <a:spAutoFit/>
          </a:bodyPr>
          <a:lstStyle>
            <a:defPPr>
              <a:defRPr lang="zh-CN"/>
            </a:defPPr>
            <a:lvl1pPr>
              <a:defRPr sz="2400" b="1">
                <a:latin typeface="楷体" panose="02010609060101010101" pitchFamily="49" charset="-122"/>
                <a:ea typeface="楷体" panose="02010609060101010101" pitchFamily="49" charset="-122"/>
              </a:defRPr>
            </a:lvl1pPr>
          </a:lstStyle>
          <a:p>
            <a:r>
              <a:rPr lang="en-US" altLang="zh-CN"/>
              <a:t>1950</a:t>
            </a:r>
            <a:r>
              <a:rPr lang="zh-CN" altLang="en-US"/>
              <a:t>年，颁布</a:t>
            </a:r>
            <a:r>
              <a:rPr lang="en-US" altLang="zh-CN"/>
              <a:t>《</a:t>
            </a:r>
            <a:r>
              <a:rPr lang="zh-CN" altLang="en-US"/>
              <a:t>中华人民共和国土地改革法</a:t>
            </a:r>
            <a:r>
              <a:rPr lang="en-US" altLang="zh-CN"/>
              <a:t>》</a:t>
            </a:r>
            <a:r>
              <a:rPr lang="zh-CN" altLang="en-US"/>
              <a:t>；</a:t>
            </a:r>
            <a:endParaRPr lang="en-US" altLang="zh-CN"/>
          </a:p>
        </p:txBody>
      </p:sp>
      <p:sp>
        <p:nvSpPr>
          <p:cNvPr id="18" name="文本框 17"/>
          <p:cNvSpPr txBox="1"/>
          <p:nvPr/>
        </p:nvSpPr>
        <p:spPr>
          <a:xfrm>
            <a:off x="2385457" y="3575506"/>
            <a:ext cx="8951557" cy="461665"/>
          </a:xfrm>
          <a:prstGeom prst="rect">
            <a:avLst/>
          </a:prstGeom>
          <a:noFill/>
        </p:spPr>
        <p:txBody>
          <a:bodyPr wrap="square">
            <a:spAutoFit/>
          </a:bodyPr>
          <a:lstStyle>
            <a:defPPr>
              <a:defRPr lang="zh-CN"/>
            </a:defPPr>
            <a:lvl1pPr>
              <a:defRPr sz="2400" b="1">
                <a:latin typeface="楷体" panose="02010609060101010101" pitchFamily="49" charset="-122"/>
                <a:ea typeface="楷体" panose="02010609060101010101" pitchFamily="49" charset="-122"/>
              </a:defRPr>
            </a:lvl1pPr>
          </a:lstStyle>
          <a:p>
            <a:r>
              <a:rPr lang="en-US" altLang="zh-CN"/>
              <a:t>1952</a:t>
            </a:r>
            <a:r>
              <a:rPr lang="zh-CN" altLang="en-US"/>
              <a:t>年底，除一部分少数民族地区外，土地改革在大陆基本完成。                 </a:t>
            </a:r>
            <a:endParaRPr lang="zh-CN" altLang="en-US"/>
          </a:p>
        </p:txBody>
      </p:sp>
      <p:sp>
        <p:nvSpPr>
          <p:cNvPr id="19" name="左大括号 18"/>
          <p:cNvSpPr/>
          <p:nvPr/>
        </p:nvSpPr>
        <p:spPr>
          <a:xfrm>
            <a:off x="2366126" y="4243004"/>
            <a:ext cx="383154" cy="104145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文本框 19"/>
          <p:cNvSpPr txBox="1"/>
          <p:nvPr/>
        </p:nvSpPr>
        <p:spPr>
          <a:xfrm>
            <a:off x="848746" y="4497091"/>
            <a:ext cx="2188329" cy="461665"/>
          </a:xfrm>
          <a:prstGeom prst="rect">
            <a:avLst/>
          </a:prstGeom>
          <a:noFill/>
        </p:spPr>
        <p:txBody>
          <a:bodyPr wrap="square">
            <a:spAutoFit/>
          </a:bodyPr>
          <a:lstStyle/>
          <a:p>
            <a:r>
              <a:rPr lang="zh-CN" altLang="en-US" sz="2400" b="1">
                <a:solidFill>
                  <a:srgbClr val="0000CC"/>
                </a:solidFill>
              </a:rPr>
              <a:t>（</a:t>
            </a:r>
            <a:r>
              <a:rPr lang="en-US" altLang="zh-CN" sz="2400" b="1">
                <a:solidFill>
                  <a:srgbClr val="0000CC"/>
                </a:solidFill>
              </a:rPr>
              <a:t>4</a:t>
            </a:r>
            <a:r>
              <a:rPr lang="zh-CN" altLang="en-US" sz="2400" b="1">
                <a:solidFill>
                  <a:srgbClr val="0000CC"/>
                </a:solidFill>
              </a:rPr>
              <a:t>）意义： </a:t>
            </a:r>
            <a:endParaRPr lang="zh-CN" altLang="en-US" sz="2400" b="1">
              <a:solidFill>
                <a:srgbClr val="0000CC"/>
              </a:solidFill>
            </a:endParaRPr>
          </a:p>
        </p:txBody>
      </p:sp>
      <p:sp>
        <p:nvSpPr>
          <p:cNvPr id="21" name="左大括号 20"/>
          <p:cNvSpPr/>
          <p:nvPr/>
        </p:nvSpPr>
        <p:spPr>
          <a:xfrm>
            <a:off x="752598" y="2799027"/>
            <a:ext cx="383154" cy="210158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 name="文本框 2"/>
          <p:cNvSpPr txBox="1"/>
          <p:nvPr/>
        </p:nvSpPr>
        <p:spPr>
          <a:xfrm>
            <a:off x="2574940" y="4065946"/>
            <a:ext cx="9969483" cy="1354217"/>
          </a:xfrm>
          <a:prstGeom prst="rect">
            <a:avLst/>
          </a:prstGeom>
          <a:noFill/>
        </p:spPr>
        <p:txBody>
          <a:bodyPr wrap="square">
            <a:spAutoFit/>
          </a:bodyPr>
          <a:lstStyle/>
          <a:p>
            <a:pPr>
              <a:spcAft>
                <a:spcPts val="600"/>
              </a:spcAft>
            </a:pPr>
            <a:r>
              <a:rPr lang="zh-CN" altLang="en-US" sz="2400" b="1">
                <a:solidFill>
                  <a:srgbClr val="FF0000"/>
                </a:solidFill>
                <a:latin typeface="楷体" panose="02010609060101010101" pitchFamily="49" charset="-122"/>
                <a:ea typeface="楷体" panose="02010609060101010101" pitchFamily="49" charset="-122"/>
              </a:rPr>
              <a:t>①农民从封建土地制度的束缚中</a:t>
            </a:r>
            <a:r>
              <a:rPr lang="zh-CN" altLang="en-US" sz="2400" b="1" u="sng">
                <a:solidFill>
                  <a:srgbClr val="FF0000"/>
                </a:solidFill>
                <a:latin typeface="楷体" panose="02010609060101010101" pitchFamily="49" charset="-122"/>
                <a:ea typeface="楷体" panose="02010609060101010101" pitchFamily="49" charset="-122"/>
              </a:rPr>
              <a:t>彻底</a:t>
            </a:r>
            <a:r>
              <a:rPr lang="zh-CN" altLang="en-US" sz="2400" b="1">
                <a:solidFill>
                  <a:srgbClr val="FF0000"/>
                </a:solidFill>
                <a:latin typeface="楷体" panose="02010609060101010101" pitchFamily="49" charset="-122"/>
                <a:ea typeface="楷体" panose="02010609060101010101" pitchFamily="49" charset="-122"/>
              </a:rPr>
              <a:t>解放出来（</a:t>
            </a:r>
            <a:r>
              <a:rPr lang="zh-CN" altLang="en-US" sz="2000" b="1">
                <a:solidFill>
                  <a:srgbClr val="0000CC"/>
                </a:solidFill>
                <a:latin typeface="楷体" panose="02010609060101010101" pitchFamily="49" charset="-122"/>
                <a:ea typeface="楷体" panose="02010609060101010101" pitchFamily="49" charset="-122"/>
              </a:rPr>
              <a:t>封建土地所有制彻底摧毁</a:t>
            </a:r>
            <a:r>
              <a:rPr lang="zh-CN" altLang="en-US" sz="2400" b="1">
                <a:solidFill>
                  <a:srgbClr val="FF0000"/>
                </a:solidFill>
                <a:latin typeface="楷体" panose="02010609060101010101" pitchFamily="49" charset="-122"/>
                <a:ea typeface="楷体" panose="02010609060101010101" pitchFamily="49" charset="-122"/>
              </a:rPr>
              <a:t>）。</a:t>
            </a:r>
            <a:endParaRPr lang="en-US" altLang="zh-CN" sz="2400" b="1">
              <a:solidFill>
                <a:srgbClr val="FF0000"/>
              </a:solidFill>
              <a:latin typeface="楷体" panose="02010609060101010101" pitchFamily="49" charset="-122"/>
              <a:ea typeface="楷体" panose="02010609060101010101" pitchFamily="49" charset="-122"/>
            </a:endParaRPr>
          </a:p>
          <a:p>
            <a:pPr>
              <a:spcAft>
                <a:spcPts val="600"/>
              </a:spcAft>
            </a:pPr>
            <a:r>
              <a:rPr lang="zh-CN" altLang="en-US" sz="2400" b="1">
                <a:solidFill>
                  <a:srgbClr val="FF0000"/>
                </a:solidFill>
                <a:latin typeface="楷体" panose="02010609060101010101" pitchFamily="49" charset="-122"/>
                <a:ea typeface="楷体" panose="02010609060101010101" pitchFamily="49" charset="-122"/>
              </a:rPr>
              <a:t>②农村生产力得到大解放。</a:t>
            </a:r>
            <a:endParaRPr lang="en-US" altLang="zh-CN" sz="2400" b="1">
              <a:solidFill>
                <a:srgbClr val="FF0000"/>
              </a:solidFill>
              <a:latin typeface="楷体" panose="02010609060101010101" pitchFamily="49" charset="-122"/>
              <a:ea typeface="楷体" panose="02010609060101010101" pitchFamily="49" charset="-122"/>
            </a:endParaRPr>
          </a:p>
          <a:p>
            <a:pPr>
              <a:spcAft>
                <a:spcPts val="600"/>
              </a:spcAft>
            </a:pPr>
            <a:r>
              <a:rPr lang="zh-CN" altLang="en-US" sz="2400" b="1">
                <a:solidFill>
                  <a:srgbClr val="FF0000"/>
                </a:solidFill>
                <a:latin typeface="楷体" panose="02010609060101010101" pitchFamily="49" charset="-122"/>
                <a:ea typeface="楷体" panose="02010609060101010101" pitchFamily="49" charset="-122"/>
              </a:rPr>
              <a:t>③为中国逐步实现工业化扫除了障碍。</a:t>
            </a:r>
            <a:endParaRPr lang="zh-CN" altLang="en-US" sz="2400" b="1">
              <a:solidFill>
                <a:srgbClr val="FF0000"/>
              </a:solidFill>
              <a:latin typeface="楷体" panose="02010609060101010101" pitchFamily="49" charset="-122"/>
              <a:ea typeface="楷体" panose="02010609060101010101" pitchFamily="49" charset="-122"/>
            </a:endParaRPr>
          </a:p>
        </p:txBody>
      </p:sp>
      <p:grpSp>
        <p:nvGrpSpPr>
          <p:cNvPr id="4" name="组合 3"/>
          <p:cNvGrpSpPr/>
          <p:nvPr/>
        </p:nvGrpSpPr>
        <p:grpSpPr>
          <a:xfrm>
            <a:off x="2599522" y="5661375"/>
            <a:ext cx="6887377" cy="839435"/>
            <a:chOff x="3038500" y="184071"/>
            <a:chExt cx="6280200" cy="874952"/>
          </a:xfrm>
        </p:grpSpPr>
        <p:sp>
          <p:nvSpPr>
            <p:cNvPr id="5" name="圆角矩形 86"/>
            <p:cNvSpPr/>
            <p:nvPr/>
          </p:nvSpPr>
          <p:spPr bwMode="auto">
            <a:xfrm>
              <a:off x="3038500" y="184071"/>
              <a:ext cx="6280200" cy="874952"/>
            </a:xfrm>
            <a:prstGeom prst="roundRect">
              <a:avLst>
                <a:gd name="adj" fmla="val 7848"/>
              </a:avLst>
            </a:prstGeom>
            <a:gradFill flip="none" rotWithShape="1">
              <a:gsLst>
                <a:gs pos="30000">
                  <a:schemeClr val="bg1"/>
                </a:gs>
                <a:gs pos="100000">
                  <a:schemeClr val="bg1">
                    <a:lumMod val="75000"/>
                  </a:schemeClr>
                </a:gs>
              </a:gsLst>
              <a:lin ang="2700000" scaled="1"/>
            </a:gradFill>
            <a:ln w="38100">
              <a:gradFill>
                <a:gsLst>
                  <a:gs pos="0">
                    <a:srgbClr val="00B0F0"/>
                  </a:gs>
                  <a:gs pos="100000">
                    <a:srgbClr val="002060"/>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ct val="0"/>
                </a:spcBef>
                <a:spcAft>
                  <a:spcPct val="0"/>
                </a:spcAft>
                <a:buClr>
                  <a:srgbClr val="FF0000"/>
                </a:buClr>
                <a:buSzPct val="70000"/>
                <a:buFont typeface="Wingdings" panose="05000000000000000000" pitchFamily="2" charset="2"/>
                <a:buChar char="n"/>
                <a:tabLst>
                  <a:tab pos="136525" algn="l"/>
                </a:tabLst>
                <a:defRPr/>
              </a:pP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3344421" y="336230"/>
              <a:ext cx="5510162" cy="523220"/>
            </a:xfrm>
            <a:prstGeom prst="rect">
              <a:avLst/>
            </a:prstGeom>
            <a:noFill/>
          </p:spPr>
          <p:txBody>
            <a:bodyPr wrap="square" rtlCol="0">
              <a:spAutoFit/>
            </a:bodyPr>
            <a:lstStyle/>
            <a:p>
              <a:pPr algn="ctr"/>
              <a:r>
                <a:rPr lang="zh-CN" altLang="en-US" sz="2800" b="1">
                  <a:solidFill>
                    <a:srgbClr val="7030A0"/>
                  </a:solidFill>
                </a:rPr>
                <a:t>土地革命</a:t>
              </a:r>
              <a:r>
                <a:rPr lang="en-US" altLang="zh-CN" sz="2800" b="1">
                  <a:solidFill>
                    <a:srgbClr val="7030A0"/>
                  </a:solidFill>
                </a:rPr>
                <a:t>——</a:t>
              </a:r>
              <a:r>
                <a:rPr lang="zh-CN" altLang="en-US" sz="2800" b="1">
                  <a:solidFill>
                    <a:srgbClr val="7030A0"/>
                  </a:solidFill>
                </a:rPr>
                <a:t>减租减息</a:t>
              </a:r>
              <a:r>
                <a:rPr lang="en-US" altLang="zh-CN" sz="2800" b="1">
                  <a:solidFill>
                    <a:srgbClr val="7030A0"/>
                  </a:solidFill>
                </a:rPr>
                <a:t>——</a:t>
              </a:r>
              <a:r>
                <a:rPr lang="zh-CN" altLang="en-US" sz="2800" b="1">
                  <a:solidFill>
                    <a:srgbClr val="7030A0"/>
                  </a:solidFill>
                </a:rPr>
                <a:t>土地改革</a:t>
              </a:r>
              <a:endParaRPr lang="zh-CN" altLang="en-US" sz="2800" b="1">
                <a:solidFill>
                  <a:srgbClr val="7030A0"/>
                </a:solidFill>
              </a:endParaRPr>
            </a:p>
          </p:txBody>
        </p:sp>
      </p:grpSp>
      <p:grpSp>
        <p:nvGrpSpPr>
          <p:cNvPr id="8" name="Group 192"/>
          <p:cNvGrpSpPr/>
          <p:nvPr/>
        </p:nvGrpSpPr>
        <p:grpSpPr>
          <a:xfrm flipH="1">
            <a:off x="9851899" y="222974"/>
            <a:ext cx="2340100" cy="1019175"/>
            <a:chOff x="1305" y="1286"/>
            <a:chExt cx="3185" cy="642"/>
          </a:xfrm>
        </p:grpSpPr>
        <p:pic>
          <p:nvPicPr>
            <p:cNvPr id="22" name="Picture 16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21515908" flipH="1">
              <a:off x="1316" y="1298"/>
              <a:ext cx="3174" cy="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128"/>
            <p:cNvGrpSpPr/>
            <p:nvPr/>
          </p:nvGrpSpPr>
          <p:grpSpPr>
            <a:xfrm>
              <a:off x="1305" y="1286"/>
              <a:ext cx="3039" cy="396"/>
              <a:chOff x="1406" y="913"/>
              <a:chExt cx="2773" cy="652"/>
            </a:xfrm>
          </p:grpSpPr>
          <p:grpSp>
            <p:nvGrpSpPr>
              <p:cNvPr id="24" name="Group 125"/>
              <p:cNvGrpSpPr/>
              <p:nvPr/>
            </p:nvGrpSpPr>
            <p:grpSpPr>
              <a:xfrm>
                <a:off x="1406" y="913"/>
                <a:ext cx="2773" cy="650"/>
                <a:chOff x="1406" y="915"/>
                <a:chExt cx="2773" cy="650"/>
              </a:xfrm>
            </p:grpSpPr>
            <p:sp>
              <p:nvSpPr>
                <p:cNvPr id="28" name="Freeform 126"/>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bg1"/>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29" name="Rectangle 127"/>
                <p:cNvSpPr>
                  <a:spLocks noChangeArrowheads="1"/>
                </p:cNvSpPr>
                <p:nvPr/>
              </p:nvSpPr>
              <p:spPr bwMode="auto">
                <a:xfrm>
                  <a:off x="1406" y="916"/>
                  <a:ext cx="2427" cy="648"/>
                </a:xfrm>
                <a:prstGeom prst="rect">
                  <a:avLst/>
                </a:prstGeom>
                <a:solidFill>
                  <a:schemeClr val="bg1"/>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nvGrpSpPr>
              <p:cNvPr id="25" name="Group 124"/>
              <p:cNvGrpSpPr/>
              <p:nvPr/>
            </p:nvGrpSpPr>
            <p:grpSpPr>
              <a:xfrm>
                <a:off x="1406" y="915"/>
                <a:ext cx="2773" cy="650"/>
                <a:chOff x="1406" y="915"/>
                <a:chExt cx="2773" cy="650"/>
              </a:xfrm>
            </p:grpSpPr>
            <p:sp>
              <p:nvSpPr>
                <p:cNvPr id="26" name="Freeform 121"/>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accent1">
                    <a:alpha val="79999"/>
                  </a:schemeClr>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27" name="Rectangle 122"/>
                <p:cNvSpPr>
                  <a:spLocks noChangeArrowheads="1"/>
                </p:cNvSpPr>
                <p:nvPr/>
              </p:nvSpPr>
              <p:spPr bwMode="auto">
                <a:xfrm>
                  <a:off x="1406" y="916"/>
                  <a:ext cx="2427" cy="648"/>
                </a:xfrm>
                <a:prstGeom prst="rect">
                  <a:avLst/>
                </a:prstGeom>
                <a:gradFill rotWithShape="1">
                  <a:gsLst>
                    <a:gs pos="0">
                      <a:schemeClr val="accent1">
                        <a:alpha val="60001"/>
                      </a:schemeClr>
                    </a:gs>
                    <a:gs pos="100000">
                      <a:schemeClr val="accent1">
                        <a:alpha val="79999"/>
                      </a:schemeClr>
                    </a:gs>
                  </a:gsLst>
                  <a:lin ang="0" scaled="1"/>
                </a:gra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grpSp>
      <p:sp>
        <p:nvSpPr>
          <p:cNvPr id="30" name="文本框 29"/>
          <p:cNvSpPr txBox="1"/>
          <p:nvPr/>
        </p:nvSpPr>
        <p:spPr>
          <a:xfrm>
            <a:off x="10516369" y="274725"/>
            <a:ext cx="1620957" cy="523220"/>
          </a:xfrm>
          <a:prstGeom prst="rect">
            <a:avLst/>
          </a:prstGeom>
          <a:noFill/>
        </p:spPr>
        <p:txBody>
          <a:bodyPr wrap="none" rtlCol="0">
            <a:spAutoFit/>
          </a:bodyPr>
          <a:lstStyle/>
          <a:p>
            <a:r>
              <a:rPr lang="zh-CN" altLang="en-US" sz="2800" b="1">
                <a:solidFill>
                  <a:schemeClr val="bg1"/>
                </a:solidFill>
                <a:latin typeface="华文隶书" panose="02010800040101010101" pitchFamily="2" charset="-122"/>
                <a:ea typeface="华文隶书" panose="02010800040101010101" pitchFamily="2" charset="-122"/>
              </a:rPr>
              <a:t>基础梳理</a:t>
            </a:r>
            <a:endParaRPr lang="zh-CN" altLang="en-US" sz="2800" b="1">
              <a:solidFill>
                <a:schemeClr val="bg1"/>
              </a:solidFill>
              <a:latin typeface="华文隶书" panose="02010800040101010101" pitchFamily="2" charset="-122"/>
              <a:ea typeface="华文隶书" panose="020108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barn(inVertical)">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inVertical)">
                                      <p:cBhvr>
                                        <p:cTn id="38" dur="500"/>
                                        <p:tgtEl>
                                          <p:spTgt spid="14"/>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arn(inVertical)">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inVertical)">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barn(inVertical)">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barn(inVertical)">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barn(inVertical)">
                                      <p:cBhvr>
                                        <p:cTn id="64" dur="500"/>
                                        <p:tgtEl>
                                          <p:spTgt spid="19"/>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barn(inVertical)">
                                      <p:cBhvr>
                                        <p:cTn id="67" dur="500"/>
                                        <p:tgtEl>
                                          <p:spTgt spid="3"/>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barn(inVertical)">
                                      <p:cBhvr>
                                        <p:cTn id="7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P spid="13" grpId="0"/>
      <p:bldP spid="14" grpId="0"/>
      <p:bldP spid="15" grpId="0"/>
      <p:bldP spid="16" grpId="0"/>
      <p:bldP spid="17" grpId="0"/>
      <p:bldP spid="18" grpId="0"/>
      <p:bldP spid="19" grpId="0"/>
      <p:bldP spid="20" grpId="0"/>
      <p:bldP spid="21" grpId="0"/>
      <p:bldP spid="3" grpId="0"/>
    </p:bldLst>
  </p:timing>
</p:sld>
</file>

<file path=ppt/slides/slide9.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p:cNvPicPr>
            <a:picLocks noChangeAspect="1"/>
          </p:cNvPicPr>
          <p:nvPr/>
        </p:nvPicPr>
        <p:blipFill>
          <a:blip r:embed="rId1"/>
          <a:stretch>
            <a:fillRect/>
          </a:stretch>
        </p:blipFill>
        <p:spPr>
          <a:xfrm>
            <a:off x="0" y="0"/>
            <a:ext cx="12204083" cy="6858000"/>
          </a:xfrm>
          <a:prstGeom prst="rect">
            <a:avLst/>
          </a:prstGeom>
        </p:spPr>
      </p:pic>
      <p:sp>
        <p:nvSpPr>
          <p:cNvPr id="19" name="文本框 18"/>
          <p:cNvSpPr txBox="1"/>
          <p:nvPr/>
        </p:nvSpPr>
        <p:spPr>
          <a:xfrm>
            <a:off x="248095" y="377209"/>
            <a:ext cx="6098344" cy="523220"/>
          </a:xfrm>
          <a:prstGeom prst="rect">
            <a:avLst/>
          </a:prstGeom>
          <a:noFill/>
        </p:spPr>
        <p:txBody>
          <a:bodyPr wrap="square">
            <a:spAutoFit/>
          </a:bodyPr>
          <a:lstStyle>
            <a:defPPr>
              <a:defRPr lang="zh-CN"/>
            </a:defPPr>
            <a:lvl1pPr>
              <a:defRPr sz="2800" b="1" spc="40">
                <a:effectLst/>
                <a:latin typeface="黑体" panose="02010609060101010101" pitchFamily="49" charset="-122"/>
                <a:ea typeface="黑体" panose="02010609060101010101" pitchFamily="49" charset="-122"/>
                <a:cs typeface="Arial" panose="020B0604020202020204" pitchFamily="34" charset="0"/>
              </a:defRPr>
            </a:lvl1pPr>
          </a:lstStyle>
          <a:p>
            <a:r>
              <a:rPr lang="zh-CN" altLang="en-US"/>
              <a:t>二、</a:t>
            </a:r>
            <a:r>
              <a:rPr lang="zh-CN" altLang="zh-CN"/>
              <a:t>新中国巩固人民政权的主要举措</a:t>
            </a:r>
            <a:endParaRPr lang="zh-CN" altLang="en-US"/>
          </a:p>
        </p:txBody>
      </p:sp>
      <p:sp>
        <p:nvSpPr>
          <p:cNvPr id="20" name="文本框 19"/>
          <p:cNvSpPr txBox="1"/>
          <p:nvPr/>
        </p:nvSpPr>
        <p:spPr>
          <a:xfrm>
            <a:off x="630860" y="1021192"/>
            <a:ext cx="2391508" cy="461665"/>
          </a:xfrm>
          <a:prstGeom prst="rect">
            <a:avLst/>
          </a:prstGeom>
          <a:noFill/>
        </p:spPr>
        <p:txBody>
          <a:bodyPr wrap="square" rtlCol="0">
            <a:spAutoFit/>
          </a:bodyPr>
          <a:lstStyle/>
          <a:p>
            <a:r>
              <a:rPr lang="en-US" altLang="zh-CN" sz="2400" b="1"/>
              <a:t>3</a:t>
            </a:r>
            <a:r>
              <a:rPr lang="zh-CN" altLang="en-US" sz="2400" b="1"/>
              <a:t>、稳定物价</a:t>
            </a:r>
            <a:endParaRPr lang="zh-CN" altLang="en-US" sz="2400" b="1"/>
          </a:p>
        </p:txBody>
      </p:sp>
      <p:sp>
        <p:nvSpPr>
          <p:cNvPr id="21" name="文本框 20"/>
          <p:cNvSpPr txBox="1"/>
          <p:nvPr/>
        </p:nvSpPr>
        <p:spPr>
          <a:xfrm>
            <a:off x="2523255" y="3910808"/>
            <a:ext cx="4493538" cy="581057"/>
          </a:xfrm>
          <a:prstGeom prst="rect">
            <a:avLst/>
          </a:prstGeom>
          <a:noFill/>
        </p:spPr>
        <p:txBody>
          <a:bodyPr wrap="none" rtlCol="0">
            <a:spAutoFit/>
          </a:bodyPr>
          <a:lstStyle>
            <a:defPPr>
              <a:defRPr lang="zh-CN"/>
            </a:defPPr>
            <a:lvl1pPr>
              <a:lnSpc>
                <a:spcPct val="150000"/>
              </a:lnSpc>
              <a:defRPr sz="2400">
                <a:latin typeface="微软雅黑" panose="020B0503020204020204" pitchFamily="34" charset="-122"/>
                <a:ea typeface="微软雅黑" panose="020B0503020204020204" pitchFamily="34" charset="-122"/>
              </a:defRPr>
            </a:lvl1pPr>
          </a:lstStyle>
          <a:p>
            <a:r>
              <a:rPr lang="zh-CN" altLang="en-US" b="1">
                <a:latin typeface="楷体" panose="02010609060101010101" pitchFamily="49" charset="-122"/>
                <a:ea typeface="楷体" panose="02010609060101010101" pitchFamily="49" charset="-122"/>
              </a:rPr>
              <a:t>①“银元之战”和“米棉之战”</a:t>
            </a:r>
            <a:endParaRPr lang="zh-CN" altLang="en-US" b="1">
              <a:latin typeface="楷体" panose="02010609060101010101" pitchFamily="49" charset="-122"/>
              <a:ea typeface="楷体" panose="02010609060101010101" pitchFamily="49" charset="-122"/>
            </a:endParaRPr>
          </a:p>
        </p:txBody>
      </p:sp>
      <p:sp>
        <p:nvSpPr>
          <p:cNvPr id="22" name="文本框 21"/>
          <p:cNvSpPr txBox="1"/>
          <p:nvPr/>
        </p:nvSpPr>
        <p:spPr>
          <a:xfrm>
            <a:off x="2523255" y="4410313"/>
            <a:ext cx="3877985" cy="581057"/>
          </a:xfrm>
          <a:prstGeom prst="rect">
            <a:avLst/>
          </a:prstGeom>
          <a:noFill/>
        </p:spPr>
        <p:txBody>
          <a:bodyPr wrap="none" rtlCol="0">
            <a:spAutoFit/>
          </a:bodyPr>
          <a:lstStyle>
            <a:defPPr>
              <a:defRPr lang="zh-CN"/>
            </a:defPPr>
            <a:lvl1pPr>
              <a:lnSpc>
                <a:spcPct val="150000"/>
              </a:lnSpc>
              <a:defRPr sz="2400" b="1">
                <a:latin typeface="楷体" panose="02010609060101010101" pitchFamily="49" charset="-122"/>
                <a:ea typeface="楷体" panose="02010609060101010101" pitchFamily="49" charset="-122"/>
              </a:defRPr>
            </a:lvl1pPr>
          </a:lstStyle>
          <a:p>
            <a:r>
              <a:rPr lang="zh-CN" altLang="en-US"/>
              <a:t>②实现国家财政经济的统一</a:t>
            </a:r>
            <a:endParaRPr lang="zh-CN" altLang="en-US"/>
          </a:p>
        </p:txBody>
      </p:sp>
      <p:sp>
        <p:nvSpPr>
          <p:cNvPr id="23" name="文本框 22"/>
          <p:cNvSpPr txBox="1"/>
          <p:nvPr/>
        </p:nvSpPr>
        <p:spPr>
          <a:xfrm>
            <a:off x="2567843" y="4957890"/>
            <a:ext cx="9469259" cy="1092607"/>
          </a:xfrm>
          <a:prstGeom prst="rect">
            <a:avLst/>
          </a:prstGeom>
          <a:noFill/>
        </p:spPr>
        <p:txBody>
          <a:bodyPr wrap="none" rtlCol="0">
            <a:spAutoFit/>
          </a:bodyPr>
          <a:lstStyle>
            <a:defPPr>
              <a:defRPr lang="zh-CN"/>
            </a:defPPr>
            <a:lvl1pPr>
              <a:lnSpc>
                <a:spcPct val="150000"/>
              </a:lnSpc>
              <a:defRPr sz="2400">
                <a:latin typeface="微软雅黑" panose="020B0503020204020204" pitchFamily="34" charset="-122"/>
                <a:ea typeface="微软雅黑" panose="020B0503020204020204" pitchFamily="34" charset="-122"/>
              </a:defRPr>
            </a:lvl1pPr>
          </a:lstStyle>
          <a:p>
            <a:pPr>
              <a:spcAft>
                <a:spcPts val="600"/>
              </a:spcAft>
            </a:pPr>
            <a:r>
              <a:rPr lang="zh-CN" altLang="en-US" b="1">
                <a:latin typeface="楷体" panose="02010609060101010101" pitchFamily="49" charset="-122"/>
                <a:ea typeface="楷体" panose="02010609060101010101" pitchFamily="49" charset="-122"/>
              </a:rPr>
              <a:t>①到</a:t>
            </a:r>
            <a:r>
              <a:rPr lang="en-US" altLang="zh-CN" b="1">
                <a:latin typeface="楷体" panose="02010609060101010101" pitchFamily="49" charset="-122"/>
                <a:ea typeface="楷体" panose="02010609060101010101" pitchFamily="49" charset="-122"/>
              </a:rPr>
              <a:t>1950</a:t>
            </a:r>
            <a:r>
              <a:rPr lang="zh-CN" altLang="en-US" b="1">
                <a:latin typeface="楷体" panose="02010609060101010101" pitchFamily="49" charset="-122"/>
                <a:ea typeface="楷体" panose="02010609060101010101" pitchFamily="49" charset="-122"/>
              </a:rPr>
              <a:t>年春，全国物价趋于</a:t>
            </a:r>
            <a:r>
              <a:rPr lang="zh-CN" altLang="en-US" b="1">
                <a:solidFill>
                  <a:srgbClr val="FF0000"/>
                </a:solidFill>
                <a:latin typeface="楷体" panose="02010609060101010101" pitchFamily="49" charset="-122"/>
                <a:ea typeface="楷体" panose="02010609060101010101" pitchFamily="49" charset="-122"/>
              </a:rPr>
              <a:t>稳定</a:t>
            </a:r>
            <a:r>
              <a:rPr lang="zh-CN" altLang="en-US" b="1">
                <a:latin typeface="楷体" panose="02010609060101010101" pitchFamily="49" charset="-122"/>
                <a:ea typeface="楷体" panose="02010609060101010101" pitchFamily="49" charset="-122"/>
              </a:rPr>
              <a:t>，人民政府赢得全国人民的</a:t>
            </a:r>
            <a:r>
              <a:rPr lang="zh-CN" altLang="en-US" b="1">
                <a:solidFill>
                  <a:srgbClr val="FF0000"/>
                </a:solidFill>
                <a:latin typeface="楷体" panose="02010609060101010101" pitchFamily="49" charset="-122"/>
                <a:ea typeface="楷体" panose="02010609060101010101" pitchFamily="49" charset="-122"/>
              </a:rPr>
              <a:t>信任</a:t>
            </a:r>
            <a:r>
              <a:rPr lang="zh-CN" altLang="en-US" b="1">
                <a:latin typeface="楷体" panose="02010609060101010101" pitchFamily="49" charset="-122"/>
                <a:ea typeface="楷体" panose="02010609060101010101" pitchFamily="49" charset="-122"/>
              </a:rPr>
              <a:t>。</a:t>
            </a:r>
            <a:endParaRPr lang="en-US" altLang="zh-CN" b="1">
              <a:latin typeface="楷体" panose="02010609060101010101" pitchFamily="49" charset="-122"/>
              <a:ea typeface="楷体" panose="02010609060101010101" pitchFamily="49" charset="-122"/>
            </a:endParaRPr>
          </a:p>
          <a:p>
            <a:pPr>
              <a:lnSpc>
                <a:spcPct val="100000"/>
              </a:lnSpc>
              <a:spcAft>
                <a:spcPts val="600"/>
              </a:spcAft>
            </a:pPr>
            <a:r>
              <a:rPr lang="zh-CN" altLang="en-US" b="1">
                <a:latin typeface="楷体" panose="02010609060101010101" pitchFamily="49" charset="-122"/>
                <a:ea typeface="楷体" panose="02010609060101010101" pitchFamily="49" charset="-122"/>
              </a:rPr>
              <a:t>②到</a:t>
            </a:r>
            <a:r>
              <a:rPr lang="en-US" altLang="zh-CN" b="1">
                <a:latin typeface="楷体" panose="02010609060101010101" pitchFamily="49" charset="-122"/>
                <a:ea typeface="楷体" panose="02010609060101010101" pitchFamily="49" charset="-122"/>
              </a:rPr>
              <a:t>1952</a:t>
            </a:r>
            <a:r>
              <a:rPr lang="zh-CN" altLang="en-US" b="1">
                <a:latin typeface="楷体" panose="02010609060101010101" pitchFamily="49" charset="-122"/>
                <a:ea typeface="楷体" panose="02010609060101010101" pitchFamily="49" charset="-122"/>
              </a:rPr>
              <a:t>年底，国民经济得到</a:t>
            </a:r>
            <a:r>
              <a:rPr lang="zh-CN" altLang="en-US" b="1">
                <a:solidFill>
                  <a:srgbClr val="FF0000"/>
                </a:solidFill>
                <a:latin typeface="楷体" panose="02010609060101010101" pitchFamily="49" charset="-122"/>
                <a:ea typeface="楷体" panose="02010609060101010101" pitchFamily="49" charset="-122"/>
              </a:rPr>
              <a:t>全面恢复</a:t>
            </a:r>
            <a:r>
              <a:rPr lang="zh-CN" altLang="en-US" b="1">
                <a:latin typeface="楷体" panose="02010609060101010101" pitchFamily="49" charset="-122"/>
                <a:ea typeface="楷体" panose="02010609060101010101" pitchFamily="49" charset="-122"/>
              </a:rPr>
              <a:t>。</a:t>
            </a:r>
            <a:endParaRPr lang="zh-CN" altLang="en-US" b="1">
              <a:latin typeface="楷体" panose="02010609060101010101" pitchFamily="49" charset="-122"/>
              <a:ea typeface="楷体" panose="02010609060101010101" pitchFamily="49" charset="-122"/>
            </a:endParaRPr>
          </a:p>
        </p:txBody>
      </p:sp>
      <p:sp>
        <p:nvSpPr>
          <p:cNvPr id="24" name="文本框 23"/>
          <p:cNvSpPr txBox="1"/>
          <p:nvPr/>
        </p:nvSpPr>
        <p:spPr>
          <a:xfrm>
            <a:off x="809448" y="4254813"/>
            <a:ext cx="1895071" cy="461665"/>
          </a:xfrm>
          <a:prstGeom prst="rect">
            <a:avLst/>
          </a:prstGeom>
          <a:noFill/>
        </p:spPr>
        <p:txBody>
          <a:bodyPr wrap="none" rtlCol="0">
            <a:spAutoFit/>
          </a:bodyPr>
          <a:lstStyle>
            <a:defPPr>
              <a:defRPr lang="zh-CN"/>
            </a:defPPr>
            <a:lvl1pPr>
              <a:defRPr sz="2400" b="1"/>
            </a:lvl1pPr>
          </a:lstStyle>
          <a:p>
            <a:r>
              <a:rPr lang="zh-CN" altLang="en-US">
                <a:solidFill>
                  <a:srgbClr val="0000CC"/>
                </a:solidFill>
              </a:rPr>
              <a:t>（</a:t>
            </a:r>
            <a:r>
              <a:rPr lang="en-US" altLang="zh-CN">
                <a:solidFill>
                  <a:srgbClr val="0000CC"/>
                </a:solidFill>
              </a:rPr>
              <a:t>2</a:t>
            </a:r>
            <a:r>
              <a:rPr lang="zh-CN" altLang="en-US">
                <a:solidFill>
                  <a:srgbClr val="0000CC"/>
                </a:solidFill>
              </a:rPr>
              <a:t>）措施：</a:t>
            </a:r>
            <a:endParaRPr lang="zh-CN" altLang="en-US" b="0">
              <a:latin typeface="微软雅黑" panose="020B0503020204020204" pitchFamily="34" charset="-122"/>
              <a:ea typeface="微软雅黑" panose="020B0503020204020204" pitchFamily="34" charset="-122"/>
            </a:endParaRPr>
          </a:p>
        </p:txBody>
      </p:sp>
      <p:sp>
        <p:nvSpPr>
          <p:cNvPr id="25" name="文本框 24"/>
          <p:cNvSpPr txBox="1"/>
          <p:nvPr/>
        </p:nvSpPr>
        <p:spPr>
          <a:xfrm>
            <a:off x="781888" y="5294136"/>
            <a:ext cx="1895071" cy="461665"/>
          </a:xfrm>
          <a:prstGeom prst="rect">
            <a:avLst/>
          </a:prstGeom>
          <a:noFill/>
        </p:spPr>
        <p:txBody>
          <a:bodyPr wrap="none" rtlCol="0">
            <a:spAutoFit/>
          </a:bodyPr>
          <a:lstStyle>
            <a:defPPr>
              <a:defRPr lang="zh-CN"/>
            </a:defPPr>
            <a:lvl1pPr>
              <a:defRPr sz="2400" b="1"/>
            </a:lvl1pPr>
          </a:lstStyle>
          <a:p>
            <a:r>
              <a:rPr lang="zh-CN" altLang="en-US">
                <a:solidFill>
                  <a:srgbClr val="0000CC"/>
                </a:solidFill>
              </a:rPr>
              <a:t>（</a:t>
            </a:r>
            <a:r>
              <a:rPr lang="en-US" altLang="zh-CN">
                <a:solidFill>
                  <a:srgbClr val="0000CC"/>
                </a:solidFill>
              </a:rPr>
              <a:t>3</a:t>
            </a:r>
            <a:r>
              <a:rPr lang="zh-CN" altLang="en-US">
                <a:solidFill>
                  <a:srgbClr val="0000CC"/>
                </a:solidFill>
              </a:rPr>
              <a:t>）结果：</a:t>
            </a:r>
            <a:endParaRPr lang="zh-CN" altLang="en-US" b="0">
              <a:latin typeface="微软雅黑" panose="020B0503020204020204" pitchFamily="34" charset="-122"/>
              <a:ea typeface="微软雅黑" panose="020B0503020204020204" pitchFamily="34" charset="-122"/>
            </a:endParaRPr>
          </a:p>
        </p:txBody>
      </p:sp>
      <p:sp>
        <p:nvSpPr>
          <p:cNvPr id="26" name="左大括号 25"/>
          <p:cNvSpPr/>
          <p:nvPr/>
        </p:nvSpPr>
        <p:spPr>
          <a:xfrm>
            <a:off x="2418037" y="4214176"/>
            <a:ext cx="286481" cy="5232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左大括号 26"/>
          <p:cNvSpPr/>
          <p:nvPr/>
        </p:nvSpPr>
        <p:spPr>
          <a:xfrm>
            <a:off x="2391115" y="5322712"/>
            <a:ext cx="286481" cy="5232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8" name="文本框 27"/>
          <p:cNvSpPr txBox="1"/>
          <p:nvPr/>
        </p:nvSpPr>
        <p:spPr>
          <a:xfrm>
            <a:off x="781887" y="3450419"/>
            <a:ext cx="1895071" cy="461665"/>
          </a:xfrm>
          <a:prstGeom prst="rect">
            <a:avLst/>
          </a:prstGeom>
          <a:noFill/>
        </p:spPr>
        <p:txBody>
          <a:bodyPr wrap="none" rtlCol="0">
            <a:spAutoFit/>
          </a:bodyPr>
          <a:lstStyle>
            <a:defPPr>
              <a:defRPr lang="zh-CN"/>
            </a:defPPr>
            <a:lvl1pPr>
              <a:defRPr sz="2400" b="1"/>
            </a:lvl1pPr>
          </a:lstStyle>
          <a:p>
            <a:r>
              <a:rPr lang="zh-CN" altLang="en-US">
                <a:solidFill>
                  <a:srgbClr val="0000CC"/>
                </a:solidFill>
              </a:rPr>
              <a:t>（</a:t>
            </a:r>
            <a:r>
              <a:rPr lang="en-US" altLang="zh-CN">
                <a:solidFill>
                  <a:srgbClr val="0000CC"/>
                </a:solidFill>
              </a:rPr>
              <a:t>1</a:t>
            </a:r>
            <a:r>
              <a:rPr lang="zh-CN" altLang="en-US">
                <a:solidFill>
                  <a:srgbClr val="0000CC"/>
                </a:solidFill>
              </a:rPr>
              <a:t>）背景：</a:t>
            </a:r>
            <a:endParaRPr lang="zh-CN" altLang="en-US" b="0">
              <a:latin typeface="微软雅黑" panose="020B0503020204020204" pitchFamily="34" charset="-122"/>
              <a:ea typeface="微软雅黑" panose="020B0503020204020204" pitchFamily="34" charset="-122"/>
            </a:endParaRPr>
          </a:p>
        </p:txBody>
      </p:sp>
      <p:sp>
        <p:nvSpPr>
          <p:cNvPr id="29" name="文本框 28"/>
          <p:cNvSpPr txBox="1"/>
          <p:nvPr/>
        </p:nvSpPr>
        <p:spPr>
          <a:xfrm>
            <a:off x="2534355" y="3331800"/>
            <a:ext cx="8537915" cy="559769"/>
          </a:xfrm>
          <a:prstGeom prst="rect">
            <a:avLst/>
          </a:prstGeom>
          <a:noFill/>
        </p:spPr>
        <p:txBody>
          <a:bodyPr wrap="none" rtlCol="0">
            <a:spAutoFit/>
          </a:bodyPr>
          <a:lstStyle>
            <a:defPPr>
              <a:defRPr lang="zh-CN"/>
            </a:defPPr>
            <a:lvl1pPr>
              <a:lnSpc>
                <a:spcPct val="150000"/>
              </a:lnSpc>
              <a:defRPr sz="2400">
                <a:latin typeface="微软雅黑" panose="020B0503020204020204" pitchFamily="34" charset="-122"/>
                <a:ea typeface="微软雅黑" panose="020B0503020204020204" pitchFamily="34" charset="-122"/>
              </a:defRPr>
            </a:lvl1pPr>
          </a:lstStyle>
          <a:p>
            <a:r>
              <a:rPr lang="zh-CN" altLang="en-US" b="1">
                <a:latin typeface="楷体" panose="02010609060101010101" pitchFamily="49" charset="-122"/>
                <a:ea typeface="楷体" panose="02010609060101010101" pitchFamily="49" charset="-122"/>
              </a:rPr>
              <a:t>经济千疮百孔；商人投机，市场混乱、物价飞涨；财政困难。</a:t>
            </a:r>
            <a:endParaRPr lang="zh-CN" altLang="en-US" b="1">
              <a:latin typeface="楷体" panose="02010609060101010101" pitchFamily="49" charset="-122"/>
              <a:ea typeface="楷体" panose="02010609060101010101" pitchFamily="49" charset="-122"/>
            </a:endParaRPr>
          </a:p>
        </p:txBody>
      </p:sp>
      <p:sp>
        <p:nvSpPr>
          <p:cNvPr id="30" name="文本框 29"/>
          <p:cNvSpPr txBox="1"/>
          <p:nvPr/>
        </p:nvSpPr>
        <p:spPr>
          <a:xfrm>
            <a:off x="2764382" y="1023476"/>
            <a:ext cx="9272720" cy="2308324"/>
          </a:xfrm>
          <a:prstGeom prst="rect">
            <a:avLst/>
          </a:prstGeom>
          <a:noFill/>
          <a:ln>
            <a:solidFill>
              <a:schemeClr val="accent1"/>
            </a:solidFill>
            <a:prstDash val="dash"/>
          </a:ln>
        </p:spPr>
        <p:txBody>
          <a:bodyPr wrap="square">
            <a:spAutoFit/>
          </a:bodyPr>
          <a:lstStyle>
            <a:defPPr>
              <a:defRPr lang="zh-CN"/>
            </a:defPPr>
            <a:lvl1pPr marR="0" lvl="0" indent="0" eaLnBrk="0" fontAlgn="base" hangingPunct="0">
              <a:lnSpc>
                <a:spcPct val="100000"/>
              </a:lnSpc>
              <a:spcBef>
                <a:spcPct val="0"/>
              </a:spcBef>
              <a:spcAft>
                <a:spcPct val="0"/>
              </a:spcAft>
              <a:buClrTx/>
              <a:buSzTx/>
              <a:buFontTx/>
              <a:buNone/>
              <a:defRPr kumimoji="0" sz="2400" b="1" i="0" u="none" strike="noStrike" cap="none" normalizeH="0" baseline="0">
                <a:ln>
                  <a:noFill/>
                </a:ln>
                <a:solidFill>
                  <a:srgbClr val="000000"/>
                </a:solidFill>
                <a:effectLst/>
                <a:latin typeface="仿宋" panose="02010609060101010101" pitchFamily="49" charset="-122"/>
                <a:ea typeface="仿宋" panose="02010609060101010101" pitchFamily="49" charset="-122"/>
              </a:defRPr>
            </a:lvl1pPr>
          </a:lstStyle>
          <a:p>
            <a:r>
              <a:rPr lang="zh-CN" altLang="en-US"/>
              <a:t>    材料：</a:t>
            </a:r>
            <a:r>
              <a:rPr lang="en-US" altLang="zh-CN"/>
              <a:t>1950</a:t>
            </a:r>
            <a:r>
              <a:rPr lang="zh-CN" altLang="en-US"/>
              <a:t>年，中央政府通过明确财政统一于中央的规定以及制定较为严格的财政使用政策，将原本属于地方的财政收入收归于中央进行统一调配，解决了中央财政收入增长缓慢与支出日益浩大之间的矛盾，统筹了全国有限的资源，更好地支持了提高经济建设的效率。</a:t>
            </a:r>
            <a:endParaRPr lang="en-US" altLang="zh-CN"/>
          </a:p>
          <a:p>
            <a:r>
              <a:rPr lang="en-US" altLang="zh-CN"/>
              <a:t>   ——</a:t>
            </a:r>
            <a:r>
              <a:rPr lang="zh-CN" altLang="en-US"/>
              <a:t>摘编自牛奋、余坦</a:t>
            </a:r>
            <a:r>
              <a:rPr lang="en-US" altLang="zh-CN"/>
              <a:t>《</a:t>
            </a:r>
            <a:r>
              <a:rPr lang="zh-CN" altLang="en-US"/>
              <a:t>新中国成立初期统一财经工作浅析</a:t>
            </a:r>
            <a:r>
              <a:rPr lang="en-US" altLang="zh-CN"/>
              <a:t>》</a:t>
            </a:r>
            <a:endParaRPr lang="zh-CN" altLang="en-US"/>
          </a:p>
        </p:txBody>
      </p:sp>
      <p:grpSp>
        <p:nvGrpSpPr>
          <p:cNvPr id="31" name="Group 192"/>
          <p:cNvGrpSpPr/>
          <p:nvPr/>
        </p:nvGrpSpPr>
        <p:grpSpPr>
          <a:xfrm flipH="1">
            <a:off x="9851899" y="222974"/>
            <a:ext cx="2340100" cy="1019175"/>
            <a:chOff x="1305" y="1286"/>
            <a:chExt cx="3185" cy="642"/>
          </a:xfrm>
        </p:grpSpPr>
        <p:pic>
          <p:nvPicPr>
            <p:cNvPr id="32" name="Picture 16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21515908" flipH="1">
              <a:off x="1316" y="1298"/>
              <a:ext cx="3174" cy="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3" name="Group 128"/>
            <p:cNvGrpSpPr/>
            <p:nvPr/>
          </p:nvGrpSpPr>
          <p:grpSpPr>
            <a:xfrm>
              <a:off x="1305" y="1286"/>
              <a:ext cx="3039" cy="396"/>
              <a:chOff x="1406" y="913"/>
              <a:chExt cx="2773" cy="652"/>
            </a:xfrm>
          </p:grpSpPr>
          <p:grpSp>
            <p:nvGrpSpPr>
              <p:cNvPr id="34" name="Group 125"/>
              <p:cNvGrpSpPr/>
              <p:nvPr/>
            </p:nvGrpSpPr>
            <p:grpSpPr>
              <a:xfrm>
                <a:off x="1406" y="913"/>
                <a:ext cx="2773" cy="650"/>
                <a:chOff x="1406" y="915"/>
                <a:chExt cx="2773" cy="650"/>
              </a:xfrm>
            </p:grpSpPr>
            <p:sp>
              <p:nvSpPr>
                <p:cNvPr id="38" name="Freeform 126"/>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bg1"/>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39" name="Rectangle 127"/>
                <p:cNvSpPr>
                  <a:spLocks noChangeArrowheads="1"/>
                </p:cNvSpPr>
                <p:nvPr/>
              </p:nvSpPr>
              <p:spPr bwMode="auto">
                <a:xfrm>
                  <a:off x="1406" y="916"/>
                  <a:ext cx="2427" cy="648"/>
                </a:xfrm>
                <a:prstGeom prst="rect">
                  <a:avLst/>
                </a:prstGeom>
                <a:solidFill>
                  <a:schemeClr val="bg1"/>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nvGrpSpPr>
              <p:cNvPr id="35" name="Group 124"/>
              <p:cNvGrpSpPr/>
              <p:nvPr/>
            </p:nvGrpSpPr>
            <p:grpSpPr>
              <a:xfrm>
                <a:off x="1406" y="915"/>
                <a:ext cx="2773" cy="650"/>
                <a:chOff x="1406" y="915"/>
                <a:chExt cx="2773" cy="650"/>
              </a:xfrm>
            </p:grpSpPr>
            <p:sp>
              <p:nvSpPr>
                <p:cNvPr id="36" name="Freeform 121"/>
                <p:cNvSpPr/>
                <p:nvPr/>
              </p:nvSpPr>
              <p:spPr bwMode="auto">
                <a:xfrm>
                  <a:off x="3833" y="915"/>
                  <a:ext cx="346" cy="650"/>
                </a:xfrm>
                <a:custGeom>
                  <a:avLst/>
                  <a:gdLst>
                    <a:gd name="T0" fmla="*/ 346 w 346"/>
                    <a:gd name="T1" fmla="*/ 0 h 650"/>
                    <a:gd name="T2" fmla="*/ 82 w 346"/>
                    <a:gd name="T3" fmla="*/ 322 h 650"/>
                    <a:gd name="T4" fmla="*/ 346 w 346"/>
                    <a:gd name="T5" fmla="*/ 650 h 650"/>
                    <a:gd name="T6" fmla="*/ 0 w 346"/>
                    <a:gd name="T7" fmla="*/ 650 h 650"/>
                    <a:gd name="T8" fmla="*/ 0 w 346"/>
                    <a:gd name="T9" fmla="*/ 0 h 650"/>
                    <a:gd name="T10" fmla="*/ 346 w 346"/>
                    <a:gd name="T11" fmla="*/ 0 h 6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6" h="650">
                      <a:moveTo>
                        <a:pt x="346" y="0"/>
                      </a:moveTo>
                      <a:lnTo>
                        <a:pt x="82" y="322"/>
                      </a:lnTo>
                      <a:lnTo>
                        <a:pt x="346" y="650"/>
                      </a:lnTo>
                      <a:lnTo>
                        <a:pt x="0" y="650"/>
                      </a:lnTo>
                      <a:lnTo>
                        <a:pt x="0" y="0"/>
                      </a:lnTo>
                      <a:lnTo>
                        <a:pt x="346" y="0"/>
                      </a:lnTo>
                      <a:close/>
                    </a:path>
                  </a:pathLst>
                </a:custGeom>
                <a:solidFill>
                  <a:schemeClr val="accent1">
                    <a:alpha val="79999"/>
                  </a:schemeClr>
                </a:solidFill>
                <a:ln>
                  <a:noFill/>
                </a:ln>
                <a:extLst>
                  <a:ext uri="{91240B29-F687-4F45-9708-019B960494DF}">
                    <a14:hiddenLine xmlns:a14="http://schemas.microsoft.com/office/drawing/2010/main" w="12700">
                      <a:solidFill>
                        <a:srgbClr val="000000"/>
                      </a:solidFill>
                      <a:prstDash val="solid"/>
                      <a:round/>
                    </a14:hiddenLine>
                  </a:ext>
                </a:extLst>
              </p:spPr>
              <p:txBody>
                <a:bodyPr/>
                <a:lstStyle/>
                <a:p>
                  <a:endParaRPr lang="zh-CN" altLang="en-US"/>
                </a:p>
              </p:txBody>
            </p:sp>
            <p:sp>
              <p:nvSpPr>
                <p:cNvPr id="37" name="Rectangle 122"/>
                <p:cNvSpPr>
                  <a:spLocks noChangeArrowheads="1"/>
                </p:cNvSpPr>
                <p:nvPr/>
              </p:nvSpPr>
              <p:spPr bwMode="auto">
                <a:xfrm>
                  <a:off x="1406" y="916"/>
                  <a:ext cx="2427" cy="648"/>
                </a:xfrm>
                <a:prstGeom prst="rect">
                  <a:avLst/>
                </a:prstGeom>
                <a:gradFill rotWithShape="1">
                  <a:gsLst>
                    <a:gs pos="0">
                      <a:schemeClr val="accent1">
                        <a:alpha val="60001"/>
                      </a:schemeClr>
                    </a:gs>
                    <a:gs pos="100000">
                      <a:schemeClr val="accent1">
                        <a:alpha val="79999"/>
                      </a:schemeClr>
                    </a:gs>
                  </a:gsLst>
                  <a:lin ang="0" scaled="1"/>
                </a:gra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a:ea typeface="宋体" panose="02010600030101010101" pitchFamily="2" charset="-122"/>
                    </a:defRPr>
                  </a:lvl1pPr>
                  <a:lvl2pPr marL="742950" indent="-285750">
                    <a:defRPr>
                      <a:solidFill>
                        <a:schemeClr val="tx1"/>
                      </a:solidFill>
                      <a:latin typeface="Arial" panose="020B0604020202020204"/>
                      <a:ea typeface="宋体" panose="02010600030101010101" pitchFamily="2" charset="-122"/>
                    </a:defRPr>
                  </a:lvl2pPr>
                  <a:lvl3pPr marL="1143000" indent="-228600">
                    <a:defRPr>
                      <a:solidFill>
                        <a:schemeClr val="tx1"/>
                      </a:solidFill>
                      <a:latin typeface="Arial" panose="020B0604020202020204"/>
                      <a:ea typeface="宋体" panose="02010600030101010101" pitchFamily="2" charset="-122"/>
                    </a:defRPr>
                  </a:lvl3pPr>
                  <a:lvl4pPr marL="1600200" indent="-228600">
                    <a:defRPr>
                      <a:solidFill>
                        <a:schemeClr val="tx1"/>
                      </a:solidFill>
                      <a:latin typeface="Arial" panose="020B0604020202020204"/>
                      <a:ea typeface="宋体" panose="02010600030101010101" pitchFamily="2" charset="-122"/>
                    </a:defRPr>
                  </a:lvl4pPr>
                  <a:lvl5pPr marL="2057400" indent="-228600">
                    <a:defRPr>
                      <a:solidFill>
                        <a:schemeClr val="tx1"/>
                      </a:solidFill>
                      <a:latin typeface="Arial" panose="020B0604020202020204"/>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a:ea typeface="宋体" panose="02010600030101010101" pitchFamily="2" charset="-122"/>
                    </a:defRPr>
                  </a:lvl9pPr>
                </a:lstStyle>
                <a:p>
                  <a:endParaRPr lang="zh-CN" altLang="zh-CN" sz="4000" b="1"/>
                </a:p>
              </p:txBody>
            </p:sp>
          </p:grpSp>
        </p:grpSp>
      </p:grpSp>
      <p:sp>
        <p:nvSpPr>
          <p:cNvPr id="40" name="文本框 39"/>
          <p:cNvSpPr txBox="1"/>
          <p:nvPr/>
        </p:nvSpPr>
        <p:spPr>
          <a:xfrm>
            <a:off x="10516369" y="274725"/>
            <a:ext cx="1620957" cy="523220"/>
          </a:xfrm>
          <a:prstGeom prst="rect">
            <a:avLst/>
          </a:prstGeom>
          <a:noFill/>
        </p:spPr>
        <p:txBody>
          <a:bodyPr wrap="none" rtlCol="0">
            <a:spAutoFit/>
          </a:bodyPr>
          <a:lstStyle/>
          <a:p>
            <a:r>
              <a:rPr lang="zh-CN" altLang="en-US" sz="2800" b="1">
                <a:solidFill>
                  <a:schemeClr val="bg1"/>
                </a:solidFill>
                <a:latin typeface="华文隶书" panose="02010800040101010101" pitchFamily="2" charset="-122"/>
                <a:ea typeface="华文隶书" panose="02010800040101010101" pitchFamily="2" charset="-122"/>
              </a:rPr>
              <a:t>基础梳理</a:t>
            </a:r>
            <a:endParaRPr lang="zh-CN" altLang="en-US" sz="2800" b="1">
              <a:solidFill>
                <a:schemeClr val="bg1"/>
              </a:solidFill>
              <a:latin typeface="华文隶书" panose="02010800040101010101" pitchFamily="2" charset="-122"/>
              <a:ea typeface="华文隶书" panose="020108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arn(inVertical)">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500"/>
                                        <p:tgtEl>
                                          <p:spTgt spid="2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p:bldLst>
  </p:timing>
</p:sld>
</file>

<file path=ppt/tags/tag1.xml><?xml version="1.0" encoding="utf-8"?>
<p:tagLst xmlns:p="http://schemas.openxmlformats.org/presentationml/2006/main">
  <p:tag name="THINKCELLSHAPEDONOTDELETE" val="pKOZHO13yzUCaepRpRzBw5w"/>
</p:tagLst>
</file>

<file path=ppt/tags/tag2.xml><?xml version="1.0" encoding="utf-8"?>
<p:tagLst xmlns:p="http://schemas.openxmlformats.org/presentationml/2006/main">
  <p:tag name="MH" val="20160203101803"/>
  <p:tag name="MH_LIBRARY" val="GRAPHIC"/>
  <p:tag name="MH_ORDER" val="2"/>
  <p:tag name="MH_TYPE" val="Other"/>
</p:tagLst>
</file>

<file path=ppt/tags/tag3.xml><?xml version="1.0" encoding="utf-8"?>
<p:tagLst xmlns:p="http://schemas.openxmlformats.org/presentationml/2006/main">
  <p:tag name="MH" val="20160203101803"/>
  <p:tag name="MH_LIBRARY" val="GRAPHIC"/>
  <p:tag name="MH_ORDER" val="1"/>
  <p:tag name="MH_TYPE" val="Title"/>
</p:tagLst>
</file>

<file path=ppt/tags/tag4.xml><?xml version="1.0" encoding="utf-8"?>
<p:tagLst xmlns:p="http://schemas.openxmlformats.org/presentationml/2006/main">
  <p:tag name="THINKCELLSHAPEDONOTDELETE" val="pKOZHO13yzUCaepRpRzBw5w"/>
</p:tagLst>
</file>

<file path=ppt/tags/tag5.xml><?xml version="1.0" encoding="utf-8"?>
<p:tagLst xmlns:p="http://schemas.openxmlformats.org/presentationml/2006/main">
  <p:tag name="MH" val="20160203101803"/>
  <p:tag name="MH_LIBRARY" val="GRAPHIC"/>
  <p:tag name="MH_ORDER" val="2"/>
  <p:tag name="MH_TYPE" val="Other"/>
</p:tagLst>
</file>

<file path=ppt/tags/tag6.xml><?xml version="1.0" encoding="utf-8"?>
<p:tagLst xmlns:p="http://schemas.openxmlformats.org/presentationml/2006/main">
  <p:tag name="MH" val="20160203101803"/>
  <p:tag name="MH_LIBRARY" val="GRAPHIC"/>
  <p:tag name="MH_ORDER" val="1"/>
  <p:tag name="MH_TYPE" val="Title"/>
</p:tagLst>
</file>

<file path=ppt/tags/tag7.xml><?xml version="1.0" encoding="utf-8"?>
<p:tagLst xmlns:p="http://schemas.openxmlformats.org/presentationml/2006/main">
  <p:tag name="KSO_WPP_MARK_KEY" val="0beb2708-43c2-4fcc-b1c7-671488a51fd5"/>
  <p:tag name="COMMONDATA" val="eyJoZGlkIjoiNjdlMzAxNmU1ZGU4ZmJiMDgwMWJlMmNhOTI1NDVhOTc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ap:Properties xmlns:vt="http://schemas.openxmlformats.org/officeDocument/2006/docPropsVTypes" xmlns:ap="http://schemas.openxmlformats.org/officeDocument/2006/extended-properties">
  <ap:TotalTime>0</ap:TotalTime>
  <ap:Words>10862</ap:Words>
  <ap:PresentationFormat/>
  <ap:Paragraphs>823</ap:Paragraphs>
  <ap:Slides>41</ap:Slides>
  <ap:Notes>0</ap:Notes>
  <ap:HiddenSlides>0</ap:HiddenSlides>
  <ap:MMClips>0</ap:MMClips>
  <ap:ScaleCrop>false</ap:ScaleCrop>
  <ap:HeadingPairs>
    <vt:vector baseType="variant" size="6">
      <vt:variant>
        <vt:lpstr>已用的字体</vt:lpstr>
      </vt:variant>
      <vt:variant>
        <vt:i4>17</vt:i4>
      </vt:variant>
      <vt:variant>
        <vt:lpstr>主题</vt:lpstr>
      </vt:variant>
      <vt:variant>
        <vt:i4>1</vt:i4>
      </vt:variant>
      <vt:variant>
        <vt:lpstr>幻灯片标题</vt:lpstr>
      </vt:variant>
      <vt:variant>
        <vt:i4>41</vt:i4>
      </vt:variant>
    </vt:vector>
  </ap:HeadingPairs>
  <ap:TitlesOfParts>
    <vt:vector baseType="lpstr" size="59">
      <vt:lpstr>Arial</vt:lpstr>
      <vt:lpstr>宋体</vt:lpstr>
      <vt:lpstr>Wingdings</vt:lpstr>
      <vt:lpstr>微软雅黑</vt:lpstr>
      <vt:lpstr>华文中宋</vt:lpstr>
      <vt:lpstr>黑体</vt:lpstr>
      <vt:lpstr>华文新魏</vt:lpstr>
      <vt:lpstr>仿宋</vt:lpstr>
      <vt:lpstr>Arial</vt:lpstr>
      <vt:lpstr>华文隶书</vt:lpstr>
      <vt:lpstr>Calibri</vt:lpstr>
      <vt:lpstr>楷体</vt:lpstr>
      <vt:lpstr>等线</vt:lpstr>
      <vt:lpstr>Arial Unicode MS</vt:lpstr>
      <vt:lpstr>等线 Light</vt:lpstr>
      <vt:lpstr>Times New Roman</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ap:TitlesOfParts>
  <ap:LinksUpToDate>false</ap:LinksUpToDate>
  <ap:SharedDoc>false</ap:SharedDoc>
  <ap:HyperlinksChanged>false</ap:HyperlinksChanged>
  <ap:AppVersion>100.001</ap:AppVersion>
</ap:Properties>
</file>

<file path=docProps/core.xml><?xml version="1.0" encoding="utf-8"?>
<coreProperties xmlns:dc="http://purl.org/dc/elements/1.1/" xmlns:dcterms="http://purl.org/dc/terms/" xmlns:xsi="http://www.w3.org/2001/XMLSchema-instance" xmlns="http://schemas.openxmlformats.org/package/2006/metadata/core-properties">
  <lastPrinted>2022-12-07T13:42:00.0000000Z</lastPrinted>
  <dcterms:created xsi:type="dcterms:W3CDTF">2022-12-07T13:42:00.0000000Z</dcterms:created>
  <dcterms:modified xsi:type="dcterms:W3CDTF">2023-01-09T15:06:54.0000000Z</dcterms:modified>
  <dc:creator/>
  <revision/>
</coreProperties>
</file>

<file path=docProps/custom.xml><?xml version="1.0" encoding="utf-8"?>
<op:Properties xmlns:vt="http://schemas.openxmlformats.org/officeDocument/2006/docPropsVTypes" xmlns:op="http://schemas.openxmlformats.org/officeDocument/2006/custom-properties">
  <op:property fmtid="{D5CDD505-2E9C-101B-9397-08002B2CF9AE}" pid="2" name="KSOProductBuildVer">
    <vt:lpwstr>2052-11.1.0.13703</vt:lpwstr>
  </op:property>
  <op:property fmtid="{D5CDD505-2E9C-101B-9397-08002B2CF9AE}" pid="3" name="ICV">
    <vt:lpwstr>C2193FCB71FC42E985C1BB581AFA7AC6</vt:lpwstr>
  </op:property>
</op:Properties>
</file>