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
  </p:notesMasterIdLst>
  <p:sldIdLst>
    <p:sldId id="273" r:id="rId5"/>
    <p:sldId id="272" r:id="rId7"/>
    <p:sldId id="313" r:id="rId8"/>
    <p:sldId id="277" r:id="rId9"/>
    <p:sldId id="311" r:id="rId10"/>
    <p:sldId id="300" r:id="rId11"/>
    <p:sldId id="370" r:id="rId12"/>
    <p:sldId id="301" r:id="rId13"/>
    <p:sldId id="280" r:id="rId14"/>
    <p:sldId id="307" r:id="rId15"/>
    <p:sldId id="309" r:id="rId16"/>
    <p:sldId id="281" r:id="rId17"/>
    <p:sldId id="282" r:id="rId18"/>
    <p:sldId id="283" r:id="rId19"/>
    <p:sldId id="284" r:id="rId20"/>
    <p:sldId id="285" r:id="rId21"/>
    <p:sldId id="352" r:id="rId22"/>
    <p:sldId id="286" r:id="rId23"/>
    <p:sldId id="353" r:id="rId24"/>
    <p:sldId id="316" r:id="rId25"/>
    <p:sldId id="354" r:id="rId26"/>
    <p:sldId id="287" r:id="rId27"/>
    <p:sldId id="288" r:id="rId28"/>
    <p:sldId id="289" r:id="rId29"/>
    <p:sldId id="290" r:id="rId30"/>
    <p:sldId id="291" r:id="rId31"/>
    <p:sldId id="350" r:id="rId32"/>
    <p:sldId id="293" r:id="rId33"/>
    <p:sldId id="294" r:id="rId34"/>
    <p:sldId id="308" r:id="rId35"/>
    <p:sldId id="276" r:id="rId36"/>
    <p:sldId id="397" r:id="rId37"/>
    <p:sldId id="396" r:id="rId38"/>
    <p:sldId id="303" r:id="rId39"/>
    <p:sldId id="400" r:id="rId40"/>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7E5"/>
    <a:srgbClr val="F8FAEF"/>
    <a:srgbClr val="F6F3D2"/>
    <a:srgbClr val="F7F6B6"/>
    <a:srgbClr val="1D41D5"/>
    <a:srgbClr val="F0BBA8"/>
    <a:srgbClr val="463794"/>
    <a:srgbClr val="DEC1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59"/>
        <p:guide pos="384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10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幻灯片图像占位符 1"/>
          <p:cNvSpPr>
            <a:spLocks noGrp="1" noRot="1" noChangeAspect="1" noTextEdit="1"/>
          </p:cNvSpPr>
          <p:nvPr>
            <p:ph type="sldImg"/>
          </p:nvPr>
        </p:nvSpPr>
        <p:spPr>
          <a:ln>
            <a:miter/>
          </a:ln>
        </p:spPr>
      </p:sp>
      <p:sp>
        <p:nvSpPr>
          <p:cNvPr id="6146" name="备注占位符 2"/>
          <p:cNvSpPr>
            <a:spLocks noGrp="1"/>
          </p:cNvSpPr>
          <p:nvPr>
            <p:ph type="body"/>
          </p:nvPr>
        </p:nvSpPr>
        <p:spPr/>
        <p:txBody>
          <a:bodyPr wrap="square" lIns="91440" tIns="45720" rIns="91440" bIns="45720" anchor="t"/>
          <a:p>
            <a:pPr lvl="0"/>
            <a:endParaRPr lang="zh-CN" altLang="en-US" dirty="0"/>
          </a:p>
        </p:txBody>
      </p:sp>
      <p:sp>
        <p:nvSpPr>
          <p:cNvPr id="614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noChangeAspect="1"/>
          </p:cNvSpPr>
          <p:nvPr>
            <p:ph type="sldImg"/>
          </p:nvPr>
        </p:nvSpPr>
        <p:spPr/>
      </p:sp>
      <p:sp>
        <p:nvSpPr>
          <p:cNvPr id="9218" name="备注占位符 2"/>
          <p:cNvSpPr>
            <a:spLocks noGrp="1"/>
          </p:cNvSpPr>
          <p:nvPr>
            <p:ph type="body"/>
          </p:nvPr>
        </p:nvSpPr>
        <p:spPr/>
        <p:txBody>
          <a:bodyPr lIns="91440" tIns="45720" rIns="91440" bIns="45720" anchor="t"/>
          <a:p>
            <a:pPr lvl="0"/>
            <a:endParaRPr lang="zh-CN" altLang="en-US"/>
          </a:p>
        </p:txBody>
      </p:sp>
      <p:sp>
        <p:nvSpPr>
          <p:cNvPr id="921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noTextEdit="1"/>
          </p:cNvSpPr>
          <p:nvPr>
            <p:ph type="sldImg"/>
          </p:nvPr>
        </p:nvSpPr>
        <p:spPr>
          <a:ln>
            <a:miter/>
          </a:ln>
        </p:spPr>
      </p:sp>
      <p:sp>
        <p:nvSpPr>
          <p:cNvPr id="23554" name="备注占位符 2"/>
          <p:cNvSpPr>
            <a:spLocks noGrp="1"/>
          </p:cNvSpPr>
          <p:nvPr>
            <p:ph type="body"/>
          </p:nvPr>
        </p:nvSpPr>
        <p:spPr/>
        <p:txBody>
          <a:bodyPr wrap="square" lIns="91440" tIns="45720" rIns="91440" bIns="45720" anchor="t"/>
          <a:p>
            <a:pPr lvl="0"/>
            <a:endParaRPr lang="zh-CN" altLang="en-US" dirty="0"/>
          </a:p>
        </p:txBody>
      </p:sp>
      <p:sp>
        <p:nvSpPr>
          <p:cNvPr id="2355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幻灯片图像占位符 1"/>
          <p:cNvSpPr>
            <a:spLocks noGrp="1" noRot="1" noChangeAspect="1" noTextEdit="1"/>
          </p:cNvSpPr>
          <p:nvPr>
            <p:ph type="sldImg"/>
          </p:nvPr>
        </p:nvSpPr>
        <p:spPr>
          <a:ln>
            <a:miter/>
          </a:ln>
        </p:spPr>
      </p:sp>
      <p:sp>
        <p:nvSpPr>
          <p:cNvPr id="27650" name="备注占位符 2"/>
          <p:cNvSpPr>
            <a:spLocks noGrp="1"/>
          </p:cNvSpPr>
          <p:nvPr>
            <p:ph type="body"/>
          </p:nvPr>
        </p:nvSpPr>
        <p:spPr/>
        <p:txBody>
          <a:bodyPr wrap="square" lIns="91440" tIns="45720" rIns="91440" bIns="45720" anchor="t"/>
          <a:p>
            <a:pPr lvl="0"/>
            <a:endParaRPr lang="zh-CN" altLang="en-US" dirty="0"/>
          </a:p>
        </p:txBody>
      </p:sp>
      <p:sp>
        <p:nvSpPr>
          <p:cNvPr id="2765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a:spLocks noGrp="1" noRot="1" noChangeAspect="1"/>
          </p:cNvSpPr>
          <p:nvPr>
            <p:ph type="sldImg"/>
          </p:nvPr>
        </p:nvSpPr>
        <p:spPr/>
      </p:sp>
      <p:sp>
        <p:nvSpPr>
          <p:cNvPr id="29698" name="备注占位符 2"/>
          <p:cNvSpPr>
            <a:spLocks noGrp="1"/>
          </p:cNvSpPr>
          <p:nvPr>
            <p:ph type="body"/>
          </p:nvPr>
        </p:nvSpPr>
        <p:spPr/>
        <p:txBody>
          <a:bodyPr lIns="91440" tIns="45720" rIns="91440" bIns="45720" anchor="t"/>
          <a:p>
            <a:pPr lvl="0"/>
            <a:endParaRPr lang="zh-CN" altLang="en-US"/>
          </a:p>
        </p:txBody>
      </p:sp>
      <p:sp>
        <p:nvSpPr>
          <p:cNvPr id="2969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幻灯片图像占位符 1"/>
          <p:cNvSpPr>
            <a:spLocks noGrp="1" noRot="1" noChangeAspect="1" noTextEdit="1"/>
          </p:cNvSpPr>
          <p:nvPr>
            <p:ph type="sldImg"/>
          </p:nvPr>
        </p:nvSpPr>
        <p:spPr>
          <a:ln>
            <a:miter/>
          </a:ln>
        </p:spPr>
      </p:sp>
      <p:sp>
        <p:nvSpPr>
          <p:cNvPr id="31746" name="备注占位符 2"/>
          <p:cNvSpPr>
            <a:spLocks noGrp="1"/>
          </p:cNvSpPr>
          <p:nvPr>
            <p:ph type="body"/>
          </p:nvPr>
        </p:nvSpPr>
        <p:spPr/>
        <p:txBody>
          <a:bodyPr wrap="square" lIns="91440" tIns="45720" rIns="91440" bIns="45720" anchor="t"/>
          <a:p>
            <a:pPr lvl="0"/>
            <a:endParaRPr lang="zh-CN" altLang="en-US" dirty="0"/>
          </a:p>
        </p:txBody>
      </p:sp>
      <p:sp>
        <p:nvSpPr>
          <p:cNvPr id="3174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幻灯片图像占位符 1"/>
          <p:cNvSpPr>
            <a:spLocks noGrp="1" noRot="1" noChangeAspect="1" noTextEdit="1"/>
          </p:cNvSpPr>
          <p:nvPr>
            <p:ph type="sldImg"/>
          </p:nvPr>
        </p:nvSpPr>
        <p:spPr>
          <a:ln>
            <a:miter/>
          </a:ln>
        </p:spPr>
      </p:sp>
      <p:sp>
        <p:nvSpPr>
          <p:cNvPr id="43010" name="备注占位符 2"/>
          <p:cNvSpPr>
            <a:spLocks noGrp="1"/>
          </p:cNvSpPr>
          <p:nvPr>
            <p:ph type="body"/>
          </p:nvPr>
        </p:nvSpPr>
        <p:spPr/>
        <p:txBody>
          <a:bodyPr wrap="square" lIns="91440" tIns="45720" rIns="91440" bIns="45720" anchor="t"/>
          <a:p>
            <a:pPr lvl="0"/>
            <a:endParaRPr lang="zh-CN" altLang="en-US" dirty="0"/>
          </a:p>
        </p:txBody>
      </p:sp>
      <p:sp>
        <p:nvSpPr>
          <p:cNvPr id="4301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Rot="1" noChangeAspect="1" noTextEdit="1"/>
          </p:cNvSpPr>
          <p:nvPr>
            <p:ph type="sldImg"/>
          </p:nvPr>
        </p:nvSpPr>
        <p:spPr>
          <a:ln>
            <a:miter/>
          </a:ln>
        </p:spPr>
      </p:sp>
      <p:sp>
        <p:nvSpPr>
          <p:cNvPr id="47106" name="备注占位符 2"/>
          <p:cNvSpPr>
            <a:spLocks noGrp="1"/>
          </p:cNvSpPr>
          <p:nvPr>
            <p:ph type="body"/>
          </p:nvPr>
        </p:nvSpPr>
        <p:spPr/>
        <p:txBody>
          <a:bodyPr wrap="square" lIns="91440" tIns="45720" rIns="91440" bIns="45720" anchor="t"/>
          <a:p>
            <a:pPr lvl="0">
              <a:spcBef>
                <a:spcPct val="0"/>
              </a:spcBef>
            </a:pPr>
            <a:endParaRPr lang="zh-CN" altLang="en-US"/>
          </a:p>
        </p:txBody>
      </p:sp>
      <p:sp>
        <p:nvSpPr>
          <p:cNvPr id="47107"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3"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3"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3"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p>
            <a:pPr lvl="0" indent="0"/>
            <a:r>
              <a:rPr lang="zh-CN" altLang="en-US"/>
              <a:t>单击此处编辑母版标题样式</a:t>
            </a:r>
            <a:endParaRPr lang="zh-CN" altLang="en-US"/>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nchor="t"/>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609600" y="274638"/>
            <a:ext cx="10972800" cy="1143000"/>
          </a:xfrm>
          <a:prstGeom prst="rect">
            <a:avLst/>
          </a:prstGeom>
          <a:noFill/>
          <a:ln w="9525">
            <a:noFill/>
          </a:ln>
        </p:spPr>
        <p:txBody>
          <a:bodyPr anchor="ctr"/>
          <a:p>
            <a:pPr lvl="0" indent="0"/>
            <a:r>
              <a:rPr lang="zh-CN" altLang="en-US"/>
              <a:t>单击此处编辑母版标题样式</a:t>
            </a:r>
            <a:endParaRPr lang="zh-CN" altLang="en-US"/>
          </a:p>
        </p:txBody>
      </p:sp>
      <p:sp>
        <p:nvSpPr>
          <p:cNvPr id="2051" name="文本占位符 1026"/>
          <p:cNvSpPr>
            <a:spLocks noGrp="1"/>
          </p:cNvSpPr>
          <p:nvPr>
            <p:ph type="body"/>
          </p:nvPr>
        </p:nvSpPr>
        <p:spPr>
          <a:xfrm>
            <a:off x="609600" y="1600200"/>
            <a:ext cx="10972800" cy="4525963"/>
          </a:xfrm>
          <a:prstGeom prst="rect">
            <a:avLst/>
          </a:prstGeom>
          <a:noFill/>
          <a:ln w="9525">
            <a:noFill/>
          </a:ln>
        </p:spPr>
        <p:txBody>
          <a:bodyPr anchor="t"/>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 1025"/>
          <p:cNvSpPr>
            <a:spLocks noGrp="1"/>
          </p:cNvSpPr>
          <p:nvPr>
            <p:ph type="title"/>
          </p:nvPr>
        </p:nvSpPr>
        <p:spPr>
          <a:xfrm>
            <a:off x="609600" y="274638"/>
            <a:ext cx="10972800" cy="1143000"/>
          </a:xfrm>
          <a:prstGeom prst="rect">
            <a:avLst/>
          </a:prstGeom>
          <a:noFill/>
          <a:ln w="9525">
            <a:noFill/>
          </a:ln>
        </p:spPr>
        <p:txBody>
          <a:bodyPr anchor="ctr"/>
          <a:p>
            <a:pPr lvl="0" indent="0"/>
            <a:r>
              <a:rPr lang="zh-CN" altLang="en-US"/>
              <a:t>单击此处编辑母版标题样式</a:t>
            </a:r>
            <a:endParaRPr lang="zh-CN" altLang="en-US"/>
          </a:p>
        </p:txBody>
      </p:sp>
      <p:sp>
        <p:nvSpPr>
          <p:cNvPr id="3075" name="文本占位符 1026"/>
          <p:cNvSpPr>
            <a:spLocks noGrp="1"/>
          </p:cNvSpPr>
          <p:nvPr>
            <p:ph type="body"/>
          </p:nvPr>
        </p:nvSpPr>
        <p:spPr>
          <a:xfrm>
            <a:off x="609600" y="1600200"/>
            <a:ext cx="10972800" cy="4525963"/>
          </a:xfrm>
          <a:prstGeom prst="rect">
            <a:avLst/>
          </a:prstGeom>
          <a:noFill/>
          <a:ln w="9525">
            <a:noFill/>
          </a:ln>
        </p:spPr>
        <p:txBody>
          <a:bodyPr anchor="t"/>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6.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6.xml"/><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8.xml"/><Relationship Id="rId4" Type="http://schemas.openxmlformats.org/officeDocument/2006/relationships/image" Target="../media/image18.jpeg"/><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6.xml"/><Relationship Id="rId3" Type="http://schemas.openxmlformats.org/officeDocument/2006/relationships/tags" Target="../tags/tag9.xml"/><Relationship Id="rId2" Type="http://schemas.openxmlformats.org/officeDocument/2006/relationships/image" Target="../media/image20.png"/><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6.xml"/><Relationship Id="rId2" Type="http://schemas.openxmlformats.org/officeDocument/2006/relationships/tags" Target="../tags/tag11.xml"/><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8.xml"/><Relationship Id="rId2" Type="http://schemas.openxmlformats.org/officeDocument/2006/relationships/image" Target="../media/image24.jpeg"/><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3.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xml"/><Relationship Id="rId1" Type="http://schemas.openxmlformats.org/officeDocument/2006/relationships/image" Target="../media/image29.jpe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6.xml"/><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7.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9.jpeg"/><Relationship Id="rId1" Type="http://schemas.openxmlformats.org/officeDocument/2006/relationships/image" Target="../media/image3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8.xml"/><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1" name="图片 1" descr="图片1"/>
          <p:cNvPicPr>
            <a:picLocks noChangeAspect="1"/>
          </p:cNvPicPr>
          <p:nvPr/>
        </p:nvPicPr>
        <p:blipFill>
          <a:blip r:embed="rId1"/>
          <a:stretch>
            <a:fillRect/>
          </a:stretch>
        </p:blipFill>
        <p:spPr>
          <a:xfrm>
            <a:off x="-30162" y="-19050"/>
            <a:ext cx="12222162" cy="6896100"/>
          </a:xfrm>
          <a:prstGeom prst="rect">
            <a:avLst/>
          </a:prstGeom>
          <a:noFill/>
          <a:ln w="9525">
            <a:noFill/>
          </a:ln>
        </p:spPr>
      </p:pic>
      <p:sp>
        <p:nvSpPr>
          <p:cNvPr id="5122" name="矩形 14"/>
          <p:cNvSpPr/>
          <p:nvPr/>
        </p:nvSpPr>
        <p:spPr>
          <a:xfrm>
            <a:off x="282575" y="552450"/>
            <a:ext cx="11676063" cy="4338638"/>
          </a:xfrm>
          <a:prstGeom prst="rect">
            <a:avLst/>
          </a:prstGeom>
          <a:noFill/>
          <a:ln w="9525">
            <a:noFill/>
          </a:ln>
        </p:spPr>
        <p:txBody>
          <a:bodyPr wrap="square" anchor="t">
            <a:spAutoFit/>
          </a:bodyPr>
          <a:p>
            <a:pPr eaLnBrk="0" hangingPunct="0">
              <a:lnSpc>
                <a:spcPct val="115000"/>
              </a:lnSpc>
            </a:pPr>
            <a:r>
              <a:rPr lang="en-US" altLang="zh-CN" sz="2800" b="1" dirty="0">
                <a:latin typeface="楷体" panose="02010609060101010101" pitchFamily="49" charset="-122"/>
                <a:ea typeface="楷体" panose="02010609060101010101" pitchFamily="49" charset="-122"/>
              </a:rPr>
              <a:t>    </a:t>
            </a:r>
            <a:r>
              <a:rPr lang="en-US" altLang="zh-CN" sz="4000" b="1" dirty="0">
                <a:latin typeface="楷体" panose="02010609060101010101" pitchFamily="49" charset="-122"/>
                <a:ea typeface="楷体" panose="02010609060101010101" pitchFamily="49" charset="-122"/>
              </a:rPr>
              <a:t>“</a:t>
            </a:r>
            <a:r>
              <a:rPr lang="zh-CN" altLang="en-US" sz="4000" b="1" dirty="0">
                <a:latin typeface="楷体" panose="02010609060101010101" pitchFamily="49" charset="-122"/>
                <a:ea typeface="楷体" panose="02010609060101010101" pitchFamily="49" charset="-122"/>
              </a:rPr>
              <a:t>文明</a:t>
            </a:r>
            <a:r>
              <a:rPr lang="en-US" altLang="zh-CN" sz="4000" b="1" dirty="0">
                <a:latin typeface="楷体" panose="02010609060101010101" pitchFamily="49" charset="-122"/>
                <a:ea typeface="楷体" panose="02010609060101010101" pitchFamily="49" charset="-122"/>
              </a:rPr>
              <a:t>”</a:t>
            </a:r>
            <a:r>
              <a:rPr lang="zh-CN" altLang="en-US" sz="4000" b="1" dirty="0">
                <a:latin typeface="楷体" panose="02010609060101010101" pitchFamily="49" charset="-122"/>
                <a:ea typeface="楷体" panose="02010609060101010101" pitchFamily="49" charset="-122"/>
              </a:rPr>
              <a:t>是指</a:t>
            </a:r>
            <a:r>
              <a:rPr lang="zh-CN" altLang="zh-CN" sz="4000" b="1" dirty="0">
                <a:latin typeface="楷体" panose="02010609060101010101" pitchFamily="49" charset="-122"/>
                <a:ea typeface="楷体" panose="02010609060101010101" pitchFamily="49" charset="-122"/>
              </a:rPr>
              <a:t>与新石器时代的部落文化区别开来的文明的一些特征。这些特征包括</a:t>
            </a:r>
            <a:r>
              <a:rPr lang="en-US" altLang="zh-CN" sz="4000" b="1" dirty="0">
                <a:latin typeface="楷体" panose="02010609060101010101" pitchFamily="49" charset="-122"/>
                <a:ea typeface="楷体" panose="02010609060101010101" pitchFamily="49" charset="-122"/>
              </a:rPr>
              <a:t>:</a:t>
            </a:r>
            <a:r>
              <a:rPr lang="zh-CN" altLang="zh-CN" sz="4000" b="1" dirty="0">
                <a:solidFill>
                  <a:srgbClr val="FF0000"/>
                </a:solidFill>
                <a:latin typeface="楷体" panose="02010609060101010101" pitchFamily="49" charset="-122"/>
                <a:ea typeface="楷体" panose="02010609060101010101" pitchFamily="49" charset="-122"/>
              </a:rPr>
              <a:t>城市中心，由制度确立的国家的政治权力，纳贡和税收，文字，社会分为阶级或等级，巨大的建筑物，各种专门的艺术或科学，</a:t>
            </a:r>
            <a:r>
              <a:rPr lang="zh-CN" altLang="zh-CN" sz="4000" b="1" dirty="0">
                <a:latin typeface="楷体" panose="02010609060101010101" pitchFamily="49" charset="-122"/>
                <a:ea typeface="楷体" panose="02010609060101010101" pitchFamily="49" charset="-122"/>
              </a:rPr>
              <a:t>等等。</a:t>
            </a:r>
            <a:r>
              <a:rPr lang="en-US" altLang="zh-CN" sz="4000" b="1" dirty="0">
                <a:latin typeface="楷体" panose="02010609060101010101" pitchFamily="49" charset="-122"/>
                <a:ea typeface="楷体" panose="02010609060101010101" pitchFamily="49" charset="-122"/>
              </a:rPr>
              <a:t>             </a:t>
            </a:r>
            <a:endParaRPr lang="en-US" altLang="zh-CN" sz="4000" b="1" dirty="0">
              <a:latin typeface="楷体" panose="02010609060101010101" pitchFamily="49" charset="-122"/>
              <a:ea typeface="楷体" panose="02010609060101010101" pitchFamily="49" charset="-122"/>
            </a:endParaRPr>
          </a:p>
          <a:p>
            <a:pPr algn="r" eaLnBrk="0" hangingPunct="0">
              <a:lnSpc>
                <a:spcPct val="115000"/>
              </a:lnSpc>
            </a:pPr>
            <a:r>
              <a:rPr lang="en-US" altLang="zh-CN" sz="4000" b="1" dirty="0">
                <a:latin typeface="楷体" panose="02010609060101010101" pitchFamily="49" charset="-122"/>
                <a:ea typeface="楷体" panose="02010609060101010101" pitchFamily="49" charset="-122"/>
              </a:rPr>
              <a:t>——</a:t>
            </a:r>
            <a:r>
              <a:rPr lang="zh-CN" altLang="en-US" sz="4000" b="1" dirty="0">
                <a:latin typeface="楷体" panose="02010609060101010101" pitchFamily="49" charset="-122"/>
                <a:ea typeface="楷体" panose="02010609060101010101" pitchFamily="49" charset="-122"/>
              </a:rPr>
              <a:t>斯塔夫里阿诺斯《全球通史》</a:t>
            </a:r>
            <a:endParaRPr lang="en-US" altLang="zh-CN" sz="4000" b="1" dirty="0">
              <a:latin typeface="楷体" panose="02010609060101010101" pitchFamily="49" charset="-122"/>
              <a:ea typeface="楷体" panose="02010609060101010101" pitchFamily="49"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graphicFrame>
        <p:nvGraphicFramePr>
          <p:cNvPr id="2" name="表格 1"/>
          <p:cNvGraphicFramePr>
            <a:graphicFrameLocks noGrp="1"/>
          </p:cNvGraphicFramePr>
          <p:nvPr/>
        </p:nvGraphicFramePr>
        <p:xfrm>
          <a:off x="1744663" y="2527300"/>
          <a:ext cx="8783638" cy="4113530"/>
        </p:xfrm>
        <a:graphic>
          <a:graphicData uri="http://schemas.openxmlformats.org/drawingml/2006/table">
            <a:tbl>
              <a:tblPr firstRow="1" bandRow="1">
                <a:tableStyleId>{5C22544A-7EE6-4342-B048-85BDC9FD1C3A}</a:tableStyleId>
              </a:tblPr>
              <a:tblGrid>
                <a:gridCol w="1584325"/>
                <a:gridCol w="3959225"/>
                <a:gridCol w="3239770"/>
              </a:tblGrid>
              <a:tr h="882650">
                <a:tc>
                  <a:txBody>
                    <a:bodyPr/>
                    <a:lstStyle/>
                    <a:p>
                      <a:pPr algn="ctr"/>
                      <a:r>
                        <a:rPr lang="zh-CN" altLang="en-US" sz="2800" dirty="0" smtClean="0">
                          <a:latin typeface="+mn-ea"/>
                          <a:ea typeface="+mn-ea"/>
                        </a:rPr>
                        <a:t>古文明</a:t>
                      </a:r>
                      <a:endParaRPr lang="zh-CN" altLang="en-US" sz="2800" dirty="0">
                        <a:latin typeface="+mn-ea"/>
                        <a:ea typeface="+mn-ea"/>
                      </a:endParaRPr>
                    </a:p>
                  </a:txBody>
                  <a:tcPr anchor="ctr">
                    <a:solidFill>
                      <a:srgbClr val="F0BBA8"/>
                    </a:solidFill>
                  </a:tcPr>
                </a:tc>
                <a:tc>
                  <a:txBody>
                    <a:bodyPr/>
                    <a:lstStyle/>
                    <a:p>
                      <a:pPr algn="ctr"/>
                      <a:r>
                        <a:rPr lang="zh-CN" altLang="en-US" sz="2800" dirty="0" smtClean="0">
                          <a:latin typeface="+mn-ea"/>
                          <a:ea typeface="+mn-ea"/>
                        </a:rPr>
                        <a:t>政治</a:t>
                      </a:r>
                      <a:endParaRPr lang="zh-CN" altLang="en-US" sz="2800" dirty="0">
                        <a:latin typeface="+mn-ea"/>
                        <a:ea typeface="+mn-ea"/>
                      </a:endParaRPr>
                    </a:p>
                  </a:txBody>
                  <a:tcPr anchor="ctr">
                    <a:solidFill>
                      <a:srgbClr val="F0BBA8"/>
                    </a:solidFill>
                  </a:tcPr>
                </a:tc>
                <a:tc>
                  <a:txBody>
                    <a:bodyPr/>
                    <a:lstStyle/>
                    <a:p>
                      <a:pPr algn="ctr"/>
                      <a:r>
                        <a:rPr lang="zh-CN" altLang="en-US" sz="2800" dirty="0" smtClean="0">
                          <a:latin typeface="+mn-ea"/>
                          <a:ea typeface="+mn-ea"/>
                        </a:rPr>
                        <a:t>文化</a:t>
                      </a:r>
                      <a:endParaRPr lang="zh-CN" altLang="en-US" sz="2800" dirty="0">
                        <a:latin typeface="+mn-ea"/>
                        <a:ea typeface="+mn-ea"/>
                      </a:endParaRPr>
                    </a:p>
                  </a:txBody>
                  <a:tcPr anchor="ctr">
                    <a:solidFill>
                      <a:srgbClr val="F0BBA8"/>
                    </a:solidFill>
                  </a:tcPr>
                </a:tc>
              </a:tr>
              <a:tr h="756920">
                <a:tc>
                  <a:txBody>
                    <a:bodyPr/>
                    <a:lstStyle/>
                    <a:p>
                      <a:pPr algn="ctr"/>
                      <a:r>
                        <a:rPr lang="zh-CN" altLang="en-US" sz="2400" dirty="0" smtClean="0">
                          <a:latin typeface="+mn-ea"/>
                          <a:ea typeface="+mn-ea"/>
                        </a:rPr>
                        <a:t>古代西亚</a:t>
                      </a:r>
                      <a:endParaRPr lang="zh-CN" altLang="en-US" sz="2400" dirty="0">
                        <a:latin typeface="+mn-ea"/>
                        <a:ea typeface="+mn-ea"/>
                      </a:endParaRPr>
                    </a:p>
                  </a:txBody>
                  <a:tcPr anchor="ctr">
                    <a:solidFill>
                      <a:srgbClr val="F0BBA8"/>
                    </a:solidFill>
                  </a:tcPr>
                </a:tc>
                <a:tc>
                  <a:txBody>
                    <a:bodyPr/>
                    <a:lstStyle/>
                    <a:p>
                      <a:endParaRPr lang="zh-CN" altLang="en-US" dirty="0">
                        <a:latin typeface="+mn-ea"/>
                        <a:ea typeface="+mn-ea"/>
                      </a:endParaRPr>
                    </a:p>
                  </a:txBody>
                  <a:tcPr anchor="ctr">
                    <a:solidFill>
                      <a:srgbClr val="F0BBA8"/>
                    </a:solidFill>
                  </a:tcPr>
                </a:tc>
                <a:tc>
                  <a:txBody>
                    <a:bodyPr/>
                    <a:lstStyle/>
                    <a:p>
                      <a:endParaRPr lang="zh-CN" altLang="en-US">
                        <a:latin typeface="+mn-ea"/>
                        <a:ea typeface="+mn-ea"/>
                      </a:endParaRPr>
                    </a:p>
                  </a:txBody>
                  <a:tcPr anchor="ctr">
                    <a:solidFill>
                      <a:srgbClr val="F0BBA8"/>
                    </a:solidFill>
                  </a:tcPr>
                </a:tc>
              </a:tr>
              <a:tr h="835660">
                <a:tc>
                  <a:txBody>
                    <a:bodyPr/>
                    <a:lstStyle/>
                    <a:p>
                      <a:pPr algn="ctr"/>
                      <a:r>
                        <a:rPr lang="zh-CN" altLang="en-US" sz="2400" dirty="0" smtClean="0">
                          <a:latin typeface="+mn-ea"/>
                          <a:ea typeface="+mn-ea"/>
                        </a:rPr>
                        <a:t>古代埃及</a:t>
                      </a:r>
                      <a:endParaRPr lang="zh-CN" altLang="en-US" sz="2400" dirty="0">
                        <a:latin typeface="+mn-ea"/>
                        <a:ea typeface="+mn-ea"/>
                      </a:endParaRPr>
                    </a:p>
                  </a:txBody>
                  <a:tcPr anchor="ctr">
                    <a:solidFill>
                      <a:srgbClr val="F0BBA8"/>
                    </a:solidFill>
                  </a:tcPr>
                </a:tc>
                <a:tc>
                  <a:txBody>
                    <a:bodyPr/>
                    <a:lstStyle/>
                    <a:p>
                      <a:endParaRPr lang="zh-CN" altLang="en-US">
                        <a:latin typeface="+mn-ea"/>
                        <a:ea typeface="+mn-ea"/>
                      </a:endParaRPr>
                    </a:p>
                  </a:txBody>
                  <a:tcPr anchor="ctr">
                    <a:solidFill>
                      <a:srgbClr val="F0BBA8"/>
                    </a:solidFill>
                  </a:tcPr>
                </a:tc>
                <a:tc>
                  <a:txBody>
                    <a:bodyPr/>
                    <a:lstStyle/>
                    <a:p>
                      <a:endParaRPr lang="zh-CN" altLang="en-US">
                        <a:latin typeface="+mn-ea"/>
                        <a:ea typeface="+mn-ea"/>
                      </a:endParaRPr>
                    </a:p>
                  </a:txBody>
                  <a:tcPr anchor="ctr">
                    <a:solidFill>
                      <a:srgbClr val="F0BBA8"/>
                    </a:solidFill>
                  </a:tcPr>
                </a:tc>
              </a:tr>
              <a:tr h="818515">
                <a:tc>
                  <a:txBody>
                    <a:bodyPr/>
                    <a:lstStyle/>
                    <a:p>
                      <a:pPr algn="ctr"/>
                      <a:r>
                        <a:rPr lang="zh-CN" altLang="en-US" sz="2400" dirty="0" smtClean="0">
                          <a:latin typeface="+mn-ea"/>
                          <a:ea typeface="+mn-ea"/>
                        </a:rPr>
                        <a:t>古代印度</a:t>
                      </a:r>
                      <a:endParaRPr lang="zh-CN" altLang="en-US" sz="2400" dirty="0">
                        <a:latin typeface="+mn-ea"/>
                        <a:ea typeface="+mn-ea"/>
                      </a:endParaRPr>
                    </a:p>
                  </a:txBody>
                  <a:tcPr anchor="ctr">
                    <a:solidFill>
                      <a:srgbClr val="F0BBA8"/>
                    </a:solidFill>
                  </a:tcPr>
                </a:tc>
                <a:tc>
                  <a:txBody>
                    <a:bodyPr/>
                    <a:lstStyle/>
                    <a:p>
                      <a:endParaRPr lang="zh-CN" altLang="en-US">
                        <a:latin typeface="+mn-ea"/>
                        <a:ea typeface="+mn-ea"/>
                      </a:endParaRPr>
                    </a:p>
                  </a:txBody>
                  <a:tcPr anchor="ctr">
                    <a:solidFill>
                      <a:srgbClr val="F0BBA8"/>
                    </a:solidFill>
                  </a:tcPr>
                </a:tc>
                <a:tc>
                  <a:txBody>
                    <a:bodyPr/>
                    <a:lstStyle/>
                    <a:p>
                      <a:endParaRPr lang="zh-CN" altLang="en-US">
                        <a:latin typeface="+mn-ea"/>
                        <a:ea typeface="+mn-ea"/>
                      </a:endParaRPr>
                    </a:p>
                  </a:txBody>
                  <a:tcPr anchor="ctr">
                    <a:solidFill>
                      <a:srgbClr val="F0BBA8"/>
                    </a:solidFill>
                  </a:tcPr>
                </a:tc>
              </a:tr>
              <a:tr h="819785">
                <a:tc>
                  <a:txBody>
                    <a:bodyPr/>
                    <a:lstStyle/>
                    <a:p>
                      <a:pPr algn="ctr"/>
                      <a:r>
                        <a:rPr lang="zh-CN" altLang="en-US" sz="2400" dirty="0" smtClean="0">
                          <a:latin typeface="+mn-ea"/>
                          <a:ea typeface="+mn-ea"/>
                        </a:rPr>
                        <a:t>古代希腊</a:t>
                      </a:r>
                      <a:endParaRPr lang="zh-CN" altLang="en-US" sz="2400" dirty="0">
                        <a:latin typeface="+mn-ea"/>
                        <a:ea typeface="+mn-ea"/>
                      </a:endParaRPr>
                    </a:p>
                  </a:txBody>
                  <a:tcPr anchor="ctr">
                    <a:solidFill>
                      <a:srgbClr val="F0BBA8"/>
                    </a:solidFill>
                  </a:tcPr>
                </a:tc>
                <a:tc>
                  <a:txBody>
                    <a:bodyPr/>
                    <a:lstStyle/>
                    <a:p>
                      <a:endParaRPr lang="zh-CN" altLang="en-US">
                        <a:latin typeface="+mn-ea"/>
                        <a:ea typeface="+mn-ea"/>
                      </a:endParaRPr>
                    </a:p>
                  </a:txBody>
                  <a:tcPr anchor="ctr">
                    <a:solidFill>
                      <a:srgbClr val="F0BBA8"/>
                    </a:solidFill>
                  </a:tcPr>
                </a:tc>
                <a:tc>
                  <a:txBody>
                    <a:bodyPr/>
                    <a:lstStyle/>
                    <a:p>
                      <a:endParaRPr lang="zh-CN" altLang="en-US" dirty="0">
                        <a:latin typeface="+mn-ea"/>
                        <a:ea typeface="+mn-ea"/>
                      </a:endParaRPr>
                    </a:p>
                  </a:txBody>
                  <a:tcPr anchor="ctr">
                    <a:solidFill>
                      <a:srgbClr val="F0BBA8"/>
                    </a:solidFill>
                  </a:tcPr>
                </a:tc>
              </a:tr>
            </a:tbl>
          </a:graphicData>
        </a:graphic>
      </p:graphicFrame>
      <p:sp>
        <p:nvSpPr>
          <p:cNvPr id="16412" name="TextBox 35"/>
          <p:cNvSpPr txBox="1"/>
          <p:nvPr/>
        </p:nvSpPr>
        <p:spPr>
          <a:xfrm>
            <a:off x="1069975" y="1095375"/>
            <a:ext cx="8232775" cy="520700"/>
          </a:xfrm>
          <a:prstGeom prst="rect">
            <a:avLst/>
          </a:prstGeom>
          <a:noFill/>
          <a:ln w="9525">
            <a:noFill/>
          </a:ln>
        </p:spPr>
        <p:txBody>
          <a:bodyPr wrap="square" anchor="t">
            <a:spAutoFit/>
          </a:bodyPr>
          <a:p>
            <a:r>
              <a:rPr lang="en-US" altLang="zh-CN" sz="2800" b="1" dirty="0">
                <a:latin typeface="华文楷体" panose="02010600040101010101" pitchFamily="2" charset="-122"/>
                <a:ea typeface="华文楷体" panose="02010600040101010101" pitchFamily="2" charset="-122"/>
              </a:rPr>
              <a:t>1.</a:t>
            </a:r>
            <a:r>
              <a:rPr lang="zh-CN" altLang="en-US" sz="2800" b="1" dirty="0">
                <a:latin typeface="Arial" panose="020B0604020202020204" pitchFamily="34" charset="0"/>
                <a:ea typeface="宋体" panose="02010600030101010101" pitchFamily="2" charset="-122"/>
              </a:rPr>
              <a:t>按照各地区进入文明的先后顺序制作历史时间轴</a:t>
            </a:r>
            <a:r>
              <a:rPr lang="zh-CN" altLang="en-US" sz="2800" dirty="0">
                <a:latin typeface="Arial" panose="020B0604020202020204" pitchFamily="34" charset="0"/>
                <a:ea typeface="宋体" panose="02010600030101010101" pitchFamily="2" charset="-122"/>
              </a:rPr>
              <a:t>。</a:t>
            </a:r>
            <a:endParaRPr lang="zh-CN" altLang="en-US" sz="2800" b="1" dirty="0">
              <a:latin typeface="Arial" panose="020B0604020202020204" pitchFamily="34" charset="0"/>
              <a:ea typeface="宋体" panose="02010600030101010101" pitchFamily="2" charset="-122"/>
            </a:endParaRPr>
          </a:p>
        </p:txBody>
      </p:sp>
      <p:sp>
        <p:nvSpPr>
          <p:cNvPr id="16413" name="文本框 3"/>
          <p:cNvSpPr txBox="1"/>
          <p:nvPr/>
        </p:nvSpPr>
        <p:spPr>
          <a:xfrm>
            <a:off x="1069975" y="1863725"/>
            <a:ext cx="10490200" cy="522288"/>
          </a:xfrm>
          <a:prstGeom prst="rect">
            <a:avLst/>
          </a:prstGeom>
          <a:noFill/>
          <a:ln w="9525">
            <a:noFill/>
          </a:ln>
        </p:spPr>
        <p:txBody>
          <a:bodyPr wrap="none" anchor="t">
            <a:spAutoFit/>
          </a:bodyPr>
          <a:p>
            <a:r>
              <a:rPr lang="en-US" altLang="zh-CN" sz="2800" b="1" dirty="0">
                <a:latin typeface="Arial" panose="020B0604020202020204" pitchFamily="34" charset="0"/>
                <a:ea typeface="宋体" panose="02010600030101010101" pitchFamily="2" charset="-122"/>
              </a:rPr>
              <a:t>2.</a:t>
            </a:r>
            <a:r>
              <a:rPr lang="zh-CN" altLang="en-US" sz="2800" b="1" dirty="0">
                <a:latin typeface="Arial" panose="020B0604020202020204" pitchFamily="34" charset="0"/>
                <a:ea typeface="宋体" panose="02010600030101010101" pitchFamily="2" charset="-122"/>
              </a:rPr>
              <a:t>按照政治和文化两个方面来梳理各个早期人类文明地区</a:t>
            </a:r>
            <a:r>
              <a:rPr lang="zh-CN" altLang="en-US" sz="2800" b="1">
                <a:latin typeface="Arial" panose="020B0604020202020204" pitchFamily="34" charset="0"/>
                <a:ea typeface="宋体" panose="02010600030101010101" pitchFamily="2" charset="-122"/>
              </a:rPr>
              <a:t>的表现。</a:t>
            </a:r>
            <a:endParaRPr lang="en-US" altLang="zh-CN" sz="2800" b="1">
              <a:latin typeface="Arial" panose="020B0604020202020204" pitchFamily="34" charset="0"/>
              <a:ea typeface="宋体" panose="02010600030101010101" pitchFamily="2" charset="-122"/>
            </a:endParaRPr>
          </a:p>
        </p:txBody>
      </p:sp>
      <p:sp>
        <p:nvSpPr>
          <p:cNvPr id="16414" name="文本框 3"/>
          <p:cNvSpPr txBox="1"/>
          <p:nvPr/>
        </p:nvSpPr>
        <p:spPr>
          <a:xfrm>
            <a:off x="1069975" y="152400"/>
            <a:ext cx="4791075" cy="584200"/>
          </a:xfrm>
          <a:prstGeom prst="rect">
            <a:avLst/>
          </a:prstGeom>
          <a:solidFill>
            <a:srgbClr val="FFFF00"/>
          </a:solidFill>
          <a:ln w="9525">
            <a:noFill/>
          </a:ln>
        </p:spPr>
        <p:txBody>
          <a:bodyPr wrap="square" anchor="t">
            <a:spAutoFit/>
          </a:bodyPr>
          <a:p>
            <a:r>
              <a:rPr lang="zh-CN" altLang="en-US" sz="3200" b="1" dirty="0">
                <a:latin typeface="黑体" panose="02010609060101010101" charset="-122"/>
                <a:ea typeface="黑体" panose="02010609060101010101" charset="-122"/>
              </a:rPr>
              <a:t>二、古代文明的多元特点</a:t>
            </a:r>
            <a:endParaRPr lang="zh-CN" altLang="en-US" sz="3200" b="1" dirty="0">
              <a:latin typeface="黑体" panose="02010609060101010101" charset="-122"/>
              <a:ea typeface="黑体" panose="0201060906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sp>
        <p:nvSpPr>
          <p:cNvPr id="1035" name="Text Box 11"/>
          <p:cNvSpPr txBox="1"/>
          <p:nvPr/>
        </p:nvSpPr>
        <p:spPr>
          <a:xfrm>
            <a:off x="1878013" y="1870075"/>
            <a:ext cx="1778000" cy="381000"/>
          </a:xfrm>
          <a:prstGeom prst="rect">
            <a:avLst/>
          </a:prstGeom>
          <a:solidFill>
            <a:srgbClr val="FFFF00"/>
          </a:solidFill>
          <a:ln w="9525" cap="flat" cmpd="sng">
            <a:solidFill>
              <a:schemeClr val="tx1"/>
            </a:solidFill>
            <a:prstDash val="solid"/>
            <a:miter/>
            <a:headEnd type="none" w="med" len="med"/>
            <a:tailEnd type="none" w="med" len="med"/>
          </a:ln>
        </p:spPr>
        <p:txBody>
          <a:bodyPr wrap="square" lIns="68580" tIns="34290" rIns="68580" bIns="34290" anchor="t"/>
          <a:p>
            <a:pPr algn="just"/>
            <a:r>
              <a:rPr lang="zh-CN" altLang="en-US" sz="2100" b="1" dirty="0">
                <a:solidFill>
                  <a:srgbClr val="FF0000"/>
                </a:solidFill>
                <a:latin typeface="Calibri" panose="020F0502020204030204" charset="0"/>
                <a:ea typeface="宋体" panose="02010600030101010101" pitchFamily="2" charset="-122"/>
              </a:rPr>
              <a:t>两河流域文明</a:t>
            </a:r>
            <a:endParaRPr lang="zh-CN" altLang="en-US" sz="2100" b="1" dirty="0">
              <a:latin typeface="Arial" panose="020B0604020202020204" pitchFamily="34" charset="0"/>
              <a:ea typeface="宋体" panose="02010600030101010101" pitchFamily="2" charset="-122"/>
            </a:endParaRPr>
          </a:p>
        </p:txBody>
      </p:sp>
      <p:sp>
        <p:nvSpPr>
          <p:cNvPr id="1042" name="Text Box 18"/>
          <p:cNvSpPr txBox="1">
            <a:spLocks noChangeArrowheads="1"/>
          </p:cNvSpPr>
          <p:nvPr/>
        </p:nvSpPr>
        <p:spPr bwMode="auto">
          <a:xfrm>
            <a:off x="2284413" y="3884613"/>
            <a:ext cx="946150" cy="209550"/>
          </a:xfrm>
          <a:prstGeom prst="rect">
            <a:avLst/>
          </a:prstGeom>
          <a:noFill/>
          <a:ln w="9525">
            <a:solidFill>
              <a:schemeClr val="tx1"/>
            </a:solidFill>
            <a:miter lim="800000"/>
          </a:ln>
        </p:spPr>
        <p:txBody>
          <a:bodyPr vert="horz" wrap="square" lIns="68580" tIns="34290" rIns="68580" bIns="34290" numCol="1" anchor="t" anchorCtr="0" compatLnSpc="1"/>
          <a:lstStyle/>
          <a:p>
            <a:pPr algn="just" defTabSz="914400"/>
            <a:r>
              <a:rPr lang="zh-CN" altLang="en-US" sz="1050" noProof="1" dirty="0">
                <a:latin typeface="华文楷体" panose="02010600040101010101" pitchFamily="2" charset="-122"/>
                <a:ea typeface="华文楷体" panose="02010600040101010101" pitchFamily="2" charset="-122"/>
                <a:cs typeface="宋体" panose="02010600030101010101" pitchFamily="2" charset="-122"/>
              </a:rPr>
              <a:t>前</a:t>
            </a:r>
            <a:r>
              <a:rPr lang="en-US" altLang="zh-CN" sz="1050" noProof="1" dirty="0">
                <a:latin typeface="华文楷体" panose="02010600040101010101" pitchFamily="2" charset="-122"/>
                <a:ea typeface="华文楷体" panose="02010600040101010101" pitchFamily="2" charset="-122"/>
                <a:cs typeface="宋体" panose="02010600030101010101" pitchFamily="2" charset="-122"/>
              </a:rPr>
              <a:t>3500</a:t>
            </a:r>
            <a:r>
              <a:rPr lang="zh-CN" altLang="en-US" sz="1050" noProof="1" dirty="0">
                <a:latin typeface="华文楷体" panose="02010600040101010101" pitchFamily="2" charset="-122"/>
                <a:ea typeface="华文楷体" panose="02010600040101010101" pitchFamily="2" charset="-122"/>
                <a:cs typeface="宋体" panose="02010600030101010101" pitchFamily="2" charset="-122"/>
              </a:rPr>
              <a:t>年左右</a:t>
            </a:r>
            <a:endParaRPr lang="zh-CN" altLang="en-US" sz="1050" noProof="1" dirty="0">
              <a:latin typeface="华文楷体" panose="02010600040101010101" pitchFamily="2" charset="-122"/>
              <a:ea typeface="华文楷体" panose="02010600040101010101" pitchFamily="2" charset="-122"/>
              <a:cs typeface="宋体" panose="02010600030101010101" pitchFamily="2" charset="-122"/>
            </a:endParaRPr>
          </a:p>
        </p:txBody>
      </p:sp>
      <p:sp>
        <p:nvSpPr>
          <p:cNvPr id="1048" name="Text Box 24"/>
          <p:cNvSpPr txBox="1">
            <a:spLocks noChangeArrowheads="1"/>
          </p:cNvSpPr>
          <p:nvPr/>
        </p:nvSpPr>
        <p:spPr bwMode="auto">
          <a:xfrm>
            <a:off x="1892300" y="5072380"/>
            <a:ext cx="1965325" cy="386080"/>
          </a:xfrm>
          <a:prstGeom prst="rect">
            <a:avLst/>
          </a:prstGeom>
          <a:solidFill>
            <a:srgbClr val="FFFF00"/>
          </a:solidFill>
          <a:ln w="9525" algn="ctr">
            <a:solidFill>
              <a:schemeClr val="tx1"/>
            </a:solidFill>
            <a:miter lim="800000"/>
          </a:ln>
          <a:effectLst/>
        </p:spPr>
        <p:txBody>
          <a:bodyPr vert="horz" wrap="square" lIns="68580" tIns="34290" rIns="68580" bIns="34290" numCol="1" anchor="t" anchorCtr="0" compatLnSpc="1"/>
          <a:lstStyle/>
          <a:p>
            <a:pPr algn="just" defTabSz="914400"/>
            <a:r>
              <a:rPr lang="zh-CN" altLang="en-US" sz="2100" b="1" noProof="1" dirty="0">
                <a:solidFill>
                  <a:srgbClr val="FF0000"/>
                </a:solidFill>
                <a:latin typeface="Calibri" panose="020F0502020204030204" charset="0"/>
                <a:ea typeface="宋体" panose="02010600030101010101" pitchFamily="2" charset="-122"/>
                <a:cs typeface="宋体" panose="02010600030101010101" pitchFamily="2" charset="-122"/>
              </a:rPr>
              <a:t>古代埃及文明</a:t>
            </a:r>
            <a:endParaRPr lang="zh-CN" altLang="en-US" sz="2100" b="1" noProof="1" dirty="0">
              <a:latin typeface="Arial" panose="020B0604020202020204" pitchFamily="34" charset="0"/>
              <a:ea typeface="宋体" panose="02010600030101010101" pitchFamily="2" charset="-122"/>
              <a:cs typeface="宋体" panose="02010600030101010101" pitchFamily="2" charset="-122"/>
            </a:endParaRPr>
          </a:p>
        </p:txBody>
      </p:sp>
      <p:cxnSp>
        <p:nvCxnSpPr>
          <p:cNvPr id="29" name="直接箭头连接符 28"/>
          <p:cNvCxnSpPr/>
          <p:nvPr/>
        </p:nvCxnSpPr>
        <p:spPr>
          <a:xfrm>
            <a:off x="1933575" y="3759200"/>
            <a:ext cx="8137525" cy="25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0" name="椭圆 29"/>
          <p:cNvSpPr/>
          <p:nvPr/>
        </p:nvSpPr>
        <p:spPr>
          <a:xfrm>
            <a:off x="2757488" y="3762375"/>
            <a:ext cx="53975" cy="1079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100" strike="noStrike" noProof="1"/>
          </a:p>
        </p:txBody>
      </p:sp>
      <p:sp>
        <p:nvSpPr>
          <p:cNvPr id="31" name="椭圆 30"/>
          <p:cNvSpPr/>
          <p:nvPr/>
        </p:nvSpPr>
        <p:spPr>
          <a:xfrm>
            <a:off x="3857625" y="3784600"/>
            <a:ext cx="53975" cy="1079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100" strike="noStrike" noProof="1"/>
          </a:p>
        </p:txBody>
      </p:sp>
      <p:sp>
        <p:nvSpPr>
          <p:cNvPr id="32" name="椭圆 31"/>
          <p:cNvSpPr/>
          <p:nvPr/>
        </p:nvSpPr>
        <p:spPr>
          <a:xfrm>
            <a:off x="6143625" y="3833813"/>
            <a:ext cx="53975" cy="1079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33" name="椭圆 32"/>
          <p:cNvSpPr/>
          <p:nvPr/>
        </p:nvSpPr>
        <p:spPr>
          <a:xfrm>
            <a:off x="8367713" y="3751263"/>
            <a:ext cx="53975" cy="1079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17417" name="TextBox 35"/>
          <p:cNvSpPr txBox="1"/>
          <p:nvPr/>
        </p:nvSpPr>
        <p:spPr>
          <a:xfrm>
            <a:off x="2138363" y="1279525"/>
            <a:ext cx="6745287" cy="414338"/>
          </a:xfrm>
          <a:prstGeom prst="rect">
            <a:avLst/>
          </a:prstGeom>
          <a:noFill/>
          <a:ln w="9525">
            <a:noFill/>
          </a:ln>
        </p:spPr>
        <p:txBody>
          <a:bodyPr wrap="square" anchor="t">
            <a:spAutoFit/>
          </a:bodyPr>
          <a:p>
            <a:r>
              <a:rPr lang="en-US" altLang="zh-CN" sz="2100" b="1" dirty="0">
                <a:solidFill>
                  <a:srgbClr val="0000FF"/>
                </a:solidFill>
                <a:latin typeface="华文楷体" panose="02010600040101010101" pitchFamily="2" charset="-122"/>
                <a:ea typeface="华文楷体" panose="02010600040101010101" pitchFamily="2" charset="-122"/>
              </a:rPr>
              <a:t>1.</a:t>
            </a:r>
            <a:r>
              <a:rPr lang="zh-CN" altLang="en-US" sz="2100" dirty="0">
                <a:solidFill>
                  <a:srgbClr val="0000FF"/>
                </a:solidFill>
                <a:latin typeface="Arial" panose="020B0604020202020204" pitchFamily="34" charset="0"/>
                <a:ea typeface="宋体" panose="02010600030101010101" pitchFamily="2" charset="-122"/>
              </a:rPr>
              <a:t>按照各地区进入文明的先后顺序制作历史时间轴。</a:t>
            </a:r>
            <a:endParaRPr lang="zh-CN" altLang="en-US" sz="2100" b="1" dirty="0">
              <a:solidFill>
                <a:srgbClr val="0000FF"/>
              </a:solidFill>
              <a:latin typeface="华文楷体" panose="02010600040101010101" pitchFamily="2" charset="-122"/>
              <a:ea typeface="华文楷体" panose="02010600040101010101" pitchFamily="2" charset="-122"/>
            </a:endParaRPr>
          </a:p>
        </p:txBody>
      </p:sp>
      <p:sp>
        <p:nvSpPr>
          <p:cNvPr id="4" name="矩形 3"/>
          <p:cNvSpPr/>
          <p:nvPr/>
        </p:nvSpPr>
        <p:spPr>
          <a:xfrm flipH="1">
            <a:off x="2757488" y="2282825"/>
            <a:ext cx="33338" cy="1425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38" name="Text Box 15"/>
          <p:cNvSpPr txBox="1">
            <a:spLocks noChangeArrowheads="1"/>
          </p:cNvSpPr>
          <p:nvPr/>
        </p:nvSpPr>
        <p:spPr bwMode="auto">
          <a:xfrm>
            <a:off x="4703763" y="3209925"/>
            <a:ext cx="639763" cy="196850"/>
          </a:xfrm>
          <a:prstGeom prst="rect">
            <a:avLst/>
          </a:prstGeom>
          <a:noFill/>
          <a:ln w="9525">
            <a:solidFill>
              <a:schemeClr val="tx1"/>
            </a:solidFill>
            <a:miter lim="800000"/>
          </a:ln>
        </p:spPr>
        <p:txBody>
          <a:bodyPr vert="horz" wrap="square" lIns="68580" tIns="34290" rIns="68580" bIns="34290" numCol="1" anchor="t" anchorCtr="0" compatLnSpc="1"/>
          <a:lstStyle/>
          <a:p>
            <a:pPr algn="just" defTabSz="914400"/>
            <a:r>
              <a:rPr lang="zh-CN" altLang="en-US" sz="1050" noProof="1" dirty="0">
                <a:latin typeface="Arial" panose="020B0604020202020204" pitchFamily="34" charset="0"/>
                <a:ea typeface="宋体" panose="02010600030101010101" pitchFamily="2" charset="-122"/>
                <a:cs typeface="宋体" panose="02010600030101010101" pitchFamily="2" charset="-122"/>
              </a:rPr>
              <a:t>前</a:t>
            </a:r>
            <a:r>
              <a:rPr lang="en-US" altLang="zh-CN" sz="1050" noProof="1" dirty="0">
                <a:latin typeface="Arial" panose="020B0604020202020204" pitchFamily="34" charset="0"/>
                <a:ea typeface="宋体" panose="02010600030101010101" pitchFamily="2" charset="-122"/>
                <a:cs typeface="宋体" panose="02010600030101010101" pitchFamily="2" charset="-122"/>
              </a:rPr>
              <a:t>3</a:t>
            </a:r>
            <a:r>
              <a:rPr lang="zh-CN" altLang="en-US" sz="1050" noProof="1" dirty="0">
                <a:latin typeface="Arial" panose="020B0604020202020204" pitchFamily="34" charset="0"/>
                <a:ea typeface="宋体" panose="02010600030101010101" pitchFamily="2" charset="-122"/>
                <a:cs typeface="宋体" panose="02010600030101010101" pitchFamily="2" charset="-122"/>
              </a:rPr>
              <a:t>千纪</a:t>
            </a:r>
            <a:endParaRPr lang="zh-CN" altLang="en-US" sz="1050" noProof="1" dirty="0">
              <a:latin typeface="Arial" panose="020B0604020202020204" pitchFamily="34" charset="0"/>
              <a:ea typeface="宋体" panose="02010600030101010101" pitchFamily="2" charset="-122"/>
              <a:cs typeface="宋体" panose="02010600030101010101" pitchFamily="2" charset="-122"/>
            </a:endParaRPr>
          </a:p>
        </p:txBody>
      </p:sp>
      <p:sp>
        <p:nvSpPr>
          <p:cNvPr id="39" name="矩形 38"/>
          <p:cNvSpPr/>
          <p:nvPr/>
        </p:nvSpPr>
        <p:spPr>
          <a:xfrm>
            <a:off x="2757488" y="4108450"/>
            <a:ext cx="33338" cy="942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5" name="文本框 4"/>
          <p:cNvSpPr txBox="1"/>
          <p:nvPr/>
        </p:nvSpPr>
        <p:spPr>
          <a:xfrm>
            <a:off x="3689350" y="3916363"/>
            <a:ext cx="344488" cy="600075"/>
          </a:xfrm>
          <a:prstGeom prst="rect">
            <a:avLst/>
          </a:prstGeom>
          <a:noFill/>
        </p:spPr>
        <p:txBody>
          <a:bodyPr vert="eaVert" wrap="square" rtlCol="0">
            <a:spAutoFit/>
          </a:bodyPr>
          <a:lstStyle/>
          <a:p>
            <a:r>
              <a:rPr lang="zh-CN" altLang="en-US" sz="1050" noProof="1" dirty="0">
                <a:latin typeface="Arial" panose="020B0604020202020204" pitchFamily="34" charset="0"/>
                <a:ea typeface="宋体" panose="02010600030101010101" pitchFamily="2" charset="-122"/>
                <a:cs typeface="+mn-cs"/>
              </a:rPr>
              <a:t>前</a:t>
            </a:r>
            <a:r>
              <a:rPr lang="en-US" altLang="zh-CN" sz="1050" noProof="1" dirty="0">
                <a:latin typeface="Arial" panose="020B0604020202020204" pitchFamily="34" charset="0"/>
                <a:ea typeface="宋体" panose="02010600030101010101" pitchFamily="2" charset="-122"/>
                <a:cs typeface="+mn-cs"/>
              </a:rPr>
              <a:t>3000</a:t>
            </a:r>
            <a:endParaRPr lang="zh-CN" altLang="en-US" sz="1050" noProof="1" dirty="0"/>
          </a:p>
        </p:txBody>
      </p:sp>
      <p:sp>
        <p:nvSpPr>
          <p:cNvPr id="41" name="文本框 40"/>
          <p:cNvSpPr txBox="1"/>
          <p:nvPr/>
        </p:nvSpPr>
        <p:spPr>
          <a:xfrm>
            <a:off x="5967413" y="3965575"/>
            <a:ext cx="344488" cy="600075"/>
          </a:xfrm>
          <a:prstGeom prst="rect">
            <a:avLst/>
          </a:prstGeom>
          <a:noFill/>
        </p:spPr>
        <p:txBody>
          <a:bodyPr vert="eaVert" wrap="square" rtlCol="0">
            <a:spAutoFit/>
          </a:bodyPr>
          <a:lstStyle/>
          <a:p>
            <a:r>
              <a:rPr lang="zh-CN" altLang="en-US" sz="1050" noProof="1" dirty="0">
                <a:latin typeface="Arial" panose="020B0604020202020204" pitchFamily="34" charset="0"/>
                <a:ea typeface="宋体" panose="02010600030101010101" pitchFamily="2" charset="-122"/>
                <a:cs typeface="+mn-cs"/>
              </a:rPr>
              <a:t>前</a:t>
            </a:r>
            <a:r>
              <a:rPr lang="en-US" altLang="zh-CN" sz="1050" noProof="1" dirty="0">
                <a:latin typeface="Arial" panose="020B0604020202020204" pitchFamily="34" charset="0"/>
                <a:ea typeface="宋体" panose="02010600030101010101" pitchFamily="2" charset="-122"/>
                <a:cs typeface="+mn-cs"/>
              </a:rPr>
              <a:t>2001</a:t>
            </a:r>
            <a:endParaRPr lang="zh-CN" altLang="en-US" sz="1050" noProof="1" dirty="0"/>
          </a:p>
        </p:txBody>
      </p:sp>
      <p:sp>
        <p:nvSpPr>
          <p:cNvPr id="42" name="文本框 41"/>
          <p:cNvSpPr txBox="1"/>
          <p:nvPr/>
        </p:nvSpPr>
        <p:spPr>
          <a:xfrm>
            <a:off x="6099175" y="3962400"/>
            <a:ext cx="344488" cy="600075"/>
          </a:xfrm>
          <a:prstGeom prst="rect">
            <a:avLst/>
          </a:prstGeom>
          <a:noFill/>
        </p:spPr>
        <p:txBody>
          <a:bodyPr vert="eaVert" wrap="square" rtlCol="0">
            <a:spAutoFit/>
          </a:bodyPr>
          <a:lstStyle/>
          <a:p>
            <a:r>
              <a:rPr lang="zh-CN" altLang="en-US" sz="1050" noProof="1" dirty="0">
                <a:latin typeface="Arial" panose="020B0604020202020204" pitchFamily="34" charset="0"/>
                <a:ea typeface="宋体" panose="02010600030101010101" pitchFamily="2" charset="-122"/>
                <a:cs typeface="+mn-cs"/>
              </a:rPr>
              <a:t>前</a:t>
            </a:r>
            <a:r>
              <a:rPr lang="en-US" altLang="zh-CN" sz="1050" noProof="1" dirty="0">
                <a:latin typeface="Arial" panose="020B0604020202020204" pitchFamily="34" charset="0"/>
                <a:ea typeface="宋体" panose="02010600030101010101" pitchFamily="2" charset="-122"/>
                <a:cs typeface="+mn-cs"/>
              </a:rPr>
              <a:t>2000</a:t>
            </a:r>
            <a:endParaRPr lang="zh-CN" altLang="en-US" sz="1050" noProof="1" dirty="0"/>
          </a:p>
        </p:txBody>
      </p:sp>
      <p:sp>
        <p:nvSpPr>
          <p:cNvPr id="44" name="文本框 43"/>
          <p:cNvSpPr txBox="1"/>
          <p:nvPr/>
        </p:nvSpPr>
        <p:spPr>
          <a:xfrm>
            <a:off x="8199438" y="3892550"/>
            <a:ext cx="344488" cy="598488"/>
          </a:xfrm>
          <a:prstGeom prst="rect">
            <a:avLst/>
          </a:prstGeom>
          <a:noFill/>
        </p:spPr>
        <p:txBody>
          <a:bodyPr vert="eaVert" wrap="square" rtlCol="0">
            <a:spAutoFit/>
          </a:bodyPr>
          <a:lstStyle/>
          <a:p>
            <a:r>
              <a:rPr lang="zh-CN" altLang="en-US" sz="1050" noProof="1" dirty="0">
                <a:latin typeface="Arial" panose="020B0604020202020204" pitchFamily="34" charset="0"/>
                <a:ea typeface="宋体" panose="02010600030101010101" pitchFamily="2" charset="-122"/>
                <a:cs typeface="+mn-cs"/>
              </a:rPr>
              <a:t>前</a:t>
            </a:r>
            <a:r>
              <a:rPr lang="en-US" altLang="zh-CN" sz="1050" noProof="1" dirty="0">
                <a:latin typeface="Arial" panose="020B0604020202020204" pitchFamily="34" charset="0"/>
                <a:ea typeface="宋体" panose="02010600030101010101" pitchFamily="2" charset="-122"/>
                <a:cs typeface="+mn-cs"/>
              </a:rPr>
              <a:t>1001</a:t>
            </a:r>
            <a:endParaRPr lang="zh-CN" altLang="en-US" sz="1050" noProof="1" dirty="0"/>
          </a:p>
        </p:txBody>
      </p:sp>
      <p:sp>
        <p:nvSpPr>
          <p:cNvPr id="45" name="椭圆 44"/>
          <p:cNvSpPr/>
          <p:nvPr/>
        </p:nvSpPr>
        <p:spPr>
          <a:xfrm>
            <a:off x="6235700" y="3838575"/>
            <a:ext cx="53975" cy="1079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47" name="Text Box 15"/>
          <p:cNvSpPr txBox="1">
            <a:spLocks noChangeArrowheads="1"/>
          </p:cNvSpPr>
          <p:nvPr/>
        </p:nvSpPr>
        <p:spPr bwMode="auto">
          <a:xfrm>
            <a:off x="7024688" y="3182938"/>
            <a:ext cx="735013" cy="182563"/>
          </a:xfrm>
          <a:prstGeom prst="rect">
            <a:avLst/>
          </a:prstGeom>
          <a:noFill/>
          <a:ln w="9525">
            <a:solidFill>
              <a:schemeClr val="tx1"/>
            </a:solidFill>
            <a:miter lim="800000"/>
          </a:ln>
        </p:spPr>
        <p:txBody>
          <a:bodyPr vert="horz" wrap="square" lIns="68580" tIns="34290" rIns="68580" bIns="34290" numCol="1" anchor="t" anchorCtr="0" compatLnSpc="1"/>
          <a:lstStyle/>
          <a:p>
            <a:pPr algn="just" defTabSz="914400"/>
            <a:r>
              <a:rPr lang="zh-CN" altLang="en-US" sz="1050" noProof="1" dirty="0">
                <a:latin typeface="Arial" panose="020B0604020202020204" pitchFamily="34" charset="0"/>
                <a:ea typeface="宋体" panose="02010600030101010101" pitchFamily="2" charset="-122"/>
                <a:cs typeface="宋体" panose="02010600030101010101" pitchFamily="2" charset="-122"/>
              </a:rPr>
              <a:t>前</a:t>
            </a:r>
            <a:r>
              <a:rPr lang="en-US" altLang="zh-CN" sz="1050" noProof="1" dirty="0">
                <a:latin typeface="Arial" panose="020B0604020202020204" pitchFamily="34" charset="0"/>
                <a:ea typeface="宋体" panose="02010600030101010101" pitchFamily="2" charset="-122"/>
                <a:cs typeface="宋体" panose="02010600030101010101" pitchFamily="2" charset="-122"/>
              </a:rPr>
              <a:t>2</a:t>
            </a:r>
            <a:r>
              <a:rPr lang="zh-CN" altLang="en-US" sz="1050" noProof="1" dirty="0">
                <a:latin typeface="Arial" panose="020B0604020202020204" pitchFamily="34" charset="0"/>
                <a:ea typeface="宋体" panose="02010600030101010101" pitchFamily="2" charset="-122"/>
                <a:cs typeface="宋体" panose="02010600030101010101" pitchFamily="2" charset="-122"/>
              </a:rPr>
              <a:t>千纪</a:t>
            </a:r>
            <a:endParaRPr lang="zh-CN" altLang="en-US" sz="1050" noProof="1" dirty="0">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flipH="1">
            <a:off x="5010150" y="2736850"/>
            <a:ext cx="34925" cy="460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25" name="AutoShape 23"/>
          <p:cNvSpPr/>
          <p:nvPr/>
        </p:nvSpPr>
        <p:spPr>
          <a:xfrm rot="-5400000">
            <a:off x="4905375" y="2449513"/>
            <a:ext cx="241300" cy="2235200"/>
          </a:xfrm>
          <a:prstGeom prst="rightBrace">
            <a:avLst>
              <a:gd name="adj1" fmla="val 159231"/>
              <a:gd name="adj2" fmla="val 51722"/>
            </a:avLst>
          </a:prstGeom>
          <a:noFill/>
          <a:ln w="9525" cap="flat" cmpd="sng">
            <a:solidFill>
              <a:schemeClr val="tx1"/>
            </a:solidFill>
            <a:prstDash val="solid"/>
            <a:round/>
            <a:headEnd type="none" w="med" len="med"/>
            <a:tailEnd type="none" w="med" len="med"/>
          </a:ln>
        </p:spPr>
        <p:txBody>
          <a:bodyPr wrap="square" lIns="68580" tIns="34290" rIns="68580" bIns="34290" anchor="t"/>
          <a:p>
            <a:endParaRPr lang="zh-CN" altLang="en-US" sz="100">
              <a:latin typeface="Arial" panose="020B0604020202020204" pitchFamily="34" charset="0"/>
              <a:ea typeface="宋体" panose="02010600030101010101" pitchFamily="2" charset="-122"/>
            </a:endParaRPr>
          </a:p>
        </p:txBody>
      </p:sp>
      <p:sp>
        <p:nvSpPr>
          <p:cNvPr id="26" name="AutoShape 23"/>
          <p:cNvSpPr/>
          <p:nvPr/>
        </p:nvSpPr>
        <p:spPr>
          <a:xfrm rot="-5400000">
            <a:off x="7194550" y="2409825"/>
            <a:ext cx="241300" cy="2235200"/>
          </a:xfrm>
          <a:prstGeom prst="rightBrace">
            <a:avLst>
              <a:gd name="adj1" fmla="val 159231"/>
              <a:gd name="adj2" fmla="val 51722"/>
            </a:avLst>
          </a:prstGeom>
          <a:noFill/>
          <a:ln w="9525" cap="flat" cmpd="sng">
            <a:solidFill>
              <a:schemeClr val="tx1"/>
            </a:solidFill>
            <a:prstDash val="solid"/>
            <a:round/>
            <a:headEnd type="none" w="med" len="med"/>
            <a:tailEnd type="none" w="med" len="med"/>
          </a:ln>
        </p:spPr>
        <p:txBody>
          <a:bodyPr wrap="square" lIns="68580" tIns="34290" rIns="68580" bIns="34290" anchor="t"/>
          <a:p>
            <a:endParaRPr lang="zh-CN" altLang="en-US" sz="100">
              <a:latin typeface="Arial" panose="020B0604020202020204" pitchFamily="34" charset="0"/>
              <a:ea typeface="宋体" panose="02010600030101010101" pitchFamily="2" charset="-122"/>
            </a:endParaRPr>
          </a:p>
        </p:txBody>
      </p:sp>
      <p:sp>
        <p:nvSpPr>
          <p:cNvPr id="2" name="Text Box 11"/>
          <p:cNvSpPr txBox="1"/>
          <p:nvPr/>
        </p:nvSpPr>
        <p:spPr>
          <a:xfrm>
            <a:off x="4419283" y="2282825"/>
            <a:ext cx="1778000" cy="381000"/>
          </a:xfrm>
          <a:prstGeom prst="rect">
            <a:avLst/>
          </a:prstGeom>
          <a:solidFill>
            <a:srgbClr val="FFFF00"/>
          </a:solidFill>
          <a:ln w="9525" cap="flat" cmpd="sng">
            <a:solidFill>
              <a:schemeClr val="tx1"/>
            </a:solidFill>
            <a:prstDash val="solid"/>
            <a:miter/>
            <a:headEnd type="none" w="med" len="med"/>
            <a:tailEnd type="none" w="med" len="med"/>
          </a:ln>
        </p:spPr>
        <p:txBody>
          <a:bodyPr wrap="square" lIns="68580" tIns="34290" rIns="68580" bIns="34290" anchor="t"/>
          <a:p>
            <a:pPr algn="just"/>
            <a:r>
              <a:rPr lang="zh-CN" altLang="en-US" sz="2100" dirty="0">
                <a:ln>
                  <a:solidFill>
                    <a:srgbClr val="FF0000"/>
                  </a:solidFill>
                </a:ln>
                <a:solidFill>
                  <a:srgbClr val="FF0000"/>
                </a:solidFill>
                <a:latin typeface="Calibri" panose="020F0502020204030204" charset="0"/>
                <a:ea typeface="宋体" panose="02010600030101010101" pitchFamily="2" charset="-122"/>
              </a:rPr>
              <a:t>古代印度文明</a:t>
            </a:r>
            <a:endParaRPr lang="zh-CN" altLang="en-US" sz="2100" dirty="0">
              <a:ln>
                <a:solidFill>
                  <a:srgbClr val="FF0000"/>
                </a:solidFill>
              </a:ln>
              <a:solidFill>
                <a:srgbClr val="FF0000"/>
              </a:solidFill>
              <a:latin typeface="Calibri" panose="020F0502020204030204" charset="0"/>
              <a:ea typeface="宋体" panose="02010600030101010101" pitchFamily="2" charset="-122"/>
            </a:endParaRPr>
          </a:p>
        </p:txBody>
      </p:sp>
      <p:sp>
        <p:nvSpPr>
          <p:cNvPr id="3" name="Text Box 11"/>
          <p:cNvSpPr txBox="1"/>
          <p:nvPr/>
        </p:nvSpPr>
        <p:spPr>
          <a:xfrm>
            <a:off x="6719570" y="2180590"/>
            <a:ext cx="1648460" cy="483235"/>
          </a:xfrm>
          <a:prstGeom prst="rect">
            <a:avLst/>
          </a:prstGeom>
          <a:gradFill rotWithShape="1">
            <a:gsLst>
              <a:gs pos="0">
                <a:srgbClr val="14CD68"/>
              </a:gs>
              <a:gs pos="100000">
                <a:srgbClr val="035C7D"/>
              </a:gs>
            </a:gsLst>
            <a:lin ang="5400000"/>
            <a:tileRect/>
          </a:gradFill>
          <a:ln w="9525" cap="flat" cmpd="sng">
            <a:solidFill>
              <a:schemeClr val="tx1"/>
            </a:solidFill>
            <a:prstDash val="solid"/>
            <a:miter/>
            <a:headEnd type="none" w="med" len="med"/>
            <a:tailEnd type="none" w="med" len="med"/>
          </a:ln>
        </p:spPr>
        <p:txBody>
          <a:bodyPr wrap="square" lIns="68580" tIns="34290" rIns="68580" bIns="34290" anchor="t"/>
          <a:p>
            <a:pPr algn="just"/>
            <a:r>
              <a:rPr lang="zh-CN" altLang="en-US" sz="2100" b="1" dirty="0">
                <a:solidFill>
                  <a:srgbClr val="FFFF00"/>
                </a:solidFill>
                <a:latin typeface="微软雅黑" panose="020B0503020204020204" charset="-122"/>
                <a:ea typeface="微软雅黑" panose="020B0503020204020204" charset="-122"/>
              </a:rPr>
              <a:t>古希腊文明</a:t>
            </a:r>
            <a:endParaRPr lang="zh-CN" altLang="en-US" sz="2100" b="1" dirty="0">
              <a:solidFill>
                <a:srgbClr val="FFFF00"/>
              </a:solidFill>
              <a:latin typeface="微软雅黑" panose="020B0503020204020204" charset="-122"/>
              <a:ea typeface="微软雅黑" panose="020B0503020204020204" charset="-122"/>
            </a:endParaRPr>
          </a:p>
          <a:p>
            <a:pPr algn="just"/>
            <a:endParaRPr lang="zh-CN" altLang="en-US" sz="2100" dirty="0">
              <a:solidFill>
                <a:srgbClr val="FFFF00"/>
              </a:solidFill>
              <a:latin typeface="微软雅黑" panose="020B0503020204020204" charset="-122"/>
              <a:ea typeface="微软雅黑" panose="020B0503020204020204" charset="-122"/>
            </a:endParaRPr>
          </a:p>
          <a:p>
            <a:pPr algn="just"/>
            <a:endParaRPr lang="zh-CN" altLang="en-US" sz="2100" dirty="0">
              <a:latin typeface="Arial" panose="020B0604020202020204" pitchFamily="34" charset="0"/>
              <a:ea typeface="宋体" panose="02010600030101010101" pitchFamily="2" charset="-122"/>
            </a:endParaRPr>
          </a:p>
          <a:p>
            <a:pPr algn="just"/>
            <a:endParaRPr lang="zh-CN" altLang="en-US" sz="2100" dirty="0">
              <a:latin typeface="Arial" panose="020B0604020202020204" pitchFamily="34" charset="0"/>
              <a:ea typeface="宋体" panose="02010600030101010101" pitchFamily="2" charset="-122"/>
            </a:endParaRPr>
          </a:p>
        </p:txBody>
      </p:sp>
      <p:sp>
        <p:nvSpPr>
          <p:cNvPr id="17432" name="文本框 3"/>
          <p:cNvSpPr txBox="1"/>
          <p:nvPr/>
        </p:nvSpPr>
        <p:spPr>
          <a:xfrm>
            <a:off x="1122363" y="269875"/>
            <a:ext cx="4791075" cy="584200"/>
          </a:xfrm>
          <a:prstGeom prst="rect">
            <a:avLst/>
          </a:prstGeom>
          <a:solidFill>
            <a:srgbClr val="FFFF00"/>
          </a:solidFill>
          <a:ln w="9525">
            <a:noFill/>
          </a:ln>
        </p:spPr>
        <p:txBody>
          <a:bodyPr wrap="square" anchor="t">
            <a:spAutoFit/>
          </a:bodyPr>
          <a:p>
            <a:r>
              <a:rPr lang="zh-CN" altLang="en-US" sz="3200" b="1" dirty="0">
                <a:latin typeface="黑体" panose="02010609060101010101" charset="-122"/>
                <a:ea typeface="黑体" panose="02010609060101010101" charset="-122"/>
              </a:rPr>
              <a:t>二、古代文明的多元特点</a:t>
            </a:r>
            <a:endParaRPr lang="zh-CN" altLang="en-US" sz="3200" b="1" dirty="0">
              <a:latin typeface="黑体" panose="02010609060101010101" charset="-122"/>
              <a:ea typeface="黑体" panose="02010609060101010101" charset="-122"/>
            </a:endParaRPr>
          </a:p>
        </p:txBody>
      </p:sp>
      <p:sp>
        <p:nvSpPr>
          <p:cNvPr id="6" name="矩形 5"/>
          <p:cNvSpPr/>
          <p:nvPr/>
        </p:nvSpPr>
        <p:spPr>
          <a:xfrm flipH="1">
            <a:off x="7375525" y="2722880"/>
            <a:ext cx="34925" cy="460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2"/>
                                        </p:tgtEl>
                                        <p:attrNameLst>
                                          <p:attrName>style.visibility</p:attrName>
                                        </p:attrNameLst>
                                      </p:cBhvr>
                                      <p:to>
                                        <p:strVal val="visible"/>
                                      </p:to>
                                    </p:set>
                                    <p:animEffect transition="in" filter="barn(inVertical)">
                                      <p:cBhvr>
                                        <p:cTn id="7" dur="500"/>
                                        <p:tgtEl>
                                          <p:spTgt spid="10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35"/>
                                        </p:tgtEl>
                                        <p:attrNameLst>
                                          <p:attrName>style.visibility</p:attrName>
                                        </p:attrNameLst>
                                      </p:cBhvr>
                                      <p:to>
                                        <p:strVal val="visible"/>
                                      </p:to>
                                    </p:set>
                                    <p:animEffect transition="in" filter="barn(inVertical)">
                                      <p:cBhvr>
                                        <p:cTn id="15" dur="500"/>
                                        <p:tgtEl>
                                          <p:spTgt spid="103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48"/>
                                        </p:tgtEl>
                                        <p:attrNameLst>
                                          <p:attrName>style.visibility</p:attrName>
                                        </p:attrNameLst>
                                      </p:cBhvr>
                                      <p:to>
                                        <p:strVal val="visible"/>
                                      </p:to>
                                    </p:set>
                                    <p:animEffect transition="in" filter="barn(inVertical)">
                                      <p:cBhvr>
                                        <p:cTn id="23" dur="250"/>
                                        <p:tgtEl>
                                          <p:spTgt spid="104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25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250"/>
                                        <p:tgtEl>
                                          <p:spTgt spid="38"/>
                                        </p:tgtEl>
                                      </p:cBhvr>
                                    </p:animEffect>
                                    <p:anim calcmode="lin" valueType="num">
                                      <p:cBhvr>
                                        <p:cTn id="32" dur="250" fill="hold"/>
                                        <p:tgtEl>
                                          <p:spTgt spid="38"/>
                                        </p:tgtEl>
                                        <p:attrNameLst>
                                          <p:attrName>ppt_x</p:attrName>
                                        </p:attrNameLst>
                                      </p:cBhvr>
                                      <p:tavLst>
                                        <p:tav tm="0">
                                          <p:val>
                                            <p:strVal val="#ppt_x"/>
                                          </p:val>
                                        </p:tav>
                                        <p:tav tm="100000">
                                          <p:val>
                                            <p:strVal val="#ppt_x"/>
                                          </p:val>
                                        </p:tav>
                                      </p:tavLst>
                                    </p:anim>
                                    <p:anim calcmode="lin" valueType="num">
                                      <p:cBhvr>
                                        <p:cTn id="33" dur="25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250"/>
                                        <p:tgtEl>
                                          <p:spTgt spid="31"/>
                                        </p:tgtEl>
                                      </p:cBhvr>
                                    </p:animEffect>
                                    <p:anim calcmode="lin" valueType="num">
                                      <p:cBhvr>
                                        <p:cTn id="37" dur="250" fill="hold"/>
                                        <p:tgtEl>
                                          <p:spTgt spid="31"/>
                                        </p:tgtEl>
                                        <p:attrNameLst>
                                          <p:attrName>ppt_x</p:attrName>
                                        </p:attrNameLst>
                                      </p:cBhvr>
                                      <p:tavLst>
                                        <p:tav tm="0">
                                          <p:val>
                                            <p:strVal val="#ppt_x"/>
                                          </p:val>
                                        </p:tav>
                                        <p:tav tm="100000">
                                          <p:val>
                                            <p:strVal val="#ppt_x"/>
                                          </p:val>
                                        </p:tav>
                                      </p:tavLst>
                                    </p:anim>
                                    <p:anim calcmode="lin" valueType="num">
                                      <p:cBhvr>
                                        <p:cTn id="38" dur="25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250"/>
                                        <p:tgtEl>
                                          <p:spTgt spid="32"/>
                                        </p:tgtEl>
                                      </p:cBhvr>
                                    </p:animEffect>
                                    <p:anim calcmode="lin" valueType="num">
                                      <p:cBhvr>
                                        <p:cTn id="42" dur="250" fill="hold"/>
                                        <p:tgtEl>
                                          <p:spTgt spid="32"/>
                                        </p:tgtEl>
                                        <p:attrNameLst>
                                          <p:attrName>ppt_x</p:attrName>
                                        </p:attrNameLst>
                                      </p:cBhvr>
                                      <p:tavLst>
                                        <p:tav tm="0">
                                          <p:val>
                                            <p:strVal val="#ppt_x"/>
                                          </p:val>
                                        </p:tav>
                                        <p:tav tm="100000">
                                          <p:val>
                                            <p:strVal val="#ppt_x"/>
                                          </p:val>
                                        </p:tav>
                                      </p:tavLst>
                                    </p:anim>
                                    <p:anim calcmode="lin" valueType="num">
                                      <p:cBhvr>
                                        <p:cTn id="43" dur="250" fill="hold"/>
                                        <p:tgtEl>
                                          <p:spTgt spid="3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50"/>
                                        <p:tgtEl>
                                          <p:spTgt spid="5"/>
                                        </p:tgtEl>
                                      </p:cBhvr>
                                    </p:animEffect>
                                    <p:anim calcmode="lin" valueType="num">
                                      <p:cBhvr>
                                        <p:cTn id="47" dur="250" fill="hold"/>
                                        <p:tgtEl>
                                          <p:spTgt spid="5"/>
                                        </p:tgtEl>
                                        <p:attrNameLst>
                                          <p:attrName>ppt_x</p:attrName>
                                        </p:attrNameLst>
                                      </p:cBhvr>
                                      <p:tavLst>
                                        <p:tav tm="0">
                                          <p:val>
                                            <p:strVal val="#ppt_x"/>
                                          </p:val>
                                        </p:tav>
                                        <p:tav tm="100000">
                                          <p:val>
                                            <p:strVal val="#ppt_x"/>
                                          </p:val>
                                        </p:tav>
                                      </p:tavLst>
                                    </p:anim>
                                    <p:anim calcmode="lin" valueType="num">
                                      <p:cBhvr>
                                        <p:cTn id="48" dur="250" fill="hold"/>
                                        <p:tgtEl>
                                          <p:spTgt spid="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50"/>
                                        <p:tgtEl>
                                          <p:spTgt spid="25"/>
                                        </p:tgtEl>
                                      </p:cBhvr>
                                    </p:animEffect>
                                    <p:anim calcmode="lin" valueType="num">
                                      <p:cBhvr>
                                        <p:cTn id="52" dur="250" fill="hold"/>
                                        <p:tgtEl>
                                          <p:spTgt spid="25"/>
                                        </p:tgtEl>
                                        <p:attrNameLst>
                                          <p:attrName>ppt_x</p:attrName>
                                        </p:attrNameLst>
                                      </p:cBhvr>
                                      <p:tavLst>
                                        <p:tav tm="0">
                                          <p:val>
                                            <p:strVal val="#ppt_x"/>
                                          </p:val>
                                        </p:tav>
                                        <p:tav tm="100000">
                                          <p:val>
                                            <p:strVal val="#ppt_x"/>
                                          </p:val>
                                        </p:tav>
                                      </p:tavLst>
                                    </p:anim>
                                    <p:anim calcmode="lin" valueType="num">
                                      <p:cBhvr>
                                        <p:cTn id="53" dur="25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250"/>
                                        <p:tgtEl>
                                          <p:spTgt spid="41"/>
                                        </p:tgtEl>
                                      </p:cBhvr>
                                    </p:animEffect>
                                    <p:anim calcmode="lin" valueType="num">
                                      <p:cBhvr>
                                        <p:cTn id="57" dur="250" fill="hold"/>
                                        <p:tgtEl>
                                          <p:spTgt spid="41"/>
                                        </p:tgtEl>
                                        <p:attrNameLst>
                                          <p:attrName>ppt_x</p:attrName>
                                        </p:attrNameLst>
                                      </p:cBhvr>
                                      <p:tavLst>
                                        <p:tav tm="0">
                                          <p:val>
                                            <p:strVal val="#ppt_x"/>
                                          </p:val>
                                        </p:tav>
                                        <p:tav tm="100000">
                                          <p:val>
                                            <p:strVal val="#ppt_x"/>
                                          </p:val>
                                        </p:tav>
                                      </p:tavLst>
                                    </p:anim>
                                    <p:anim calcmode="lin" valueType="num">
                                      <p:cBhvr>
                                        <p:cTn id="58" dur="250" fill="hold"/>
                                        <p:tgtEl>
                                          <p:spTgt spid="41"/>
                                        </p:tgtEl>
                                        <p:attrNameLst>
                                          <p:attrName>ppt_y</p:attrName>
                                        </p:attrNameLst>
                                      </p:cBhvr>
                                      <p:tavLst>
                                        <p:tav tm="0">
                                          <p:val>
                                            <p:strVal val="#ppt_y+.1"/>
                                          </p:val>
                                        </p:tav>
                                        <p:tav tm="100000">
                                          <p:val>
                                            <p:strVal val="#ppt_y"/>
                                          </p:val>
                                        </p:tav>
                                      </p:tavLst>
                                    </p:anim>
                                  </p:childTnLst>
                                </p:cTn>
                              </p:par>
                              <p:par>
                                <p:cTn id="59" presetID="16" presetClass="entr" presetSubtype="21"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barn(inVertical)">
                                      <p:cBhvr>
                                        <p:cTn id="61" dur="25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1000"/>
                                        <p:tgtEl>
                                          <p:spTgt spid="45"/>
                                        </p:tgtEl>
                                      </p:cBhvr>
                                    </p:animEffect>
                                    <p:anim calcmode="lin" valueType="num">
                                      <p:cBhvr>
                                        <p:cTn id="67" dur="1000" fill="hold"/>
                                        <p:tgtEl>
                                          <p:spTgt spid="45"/>
                                        </p:tgtEl>
                                        <p:attrNameLst>
                                          <p:attrName>ppt_x</p:attrName>
                                        </p:attrNameLst>
                                      </p:cBhvr>
                                      <p:tavLst>
                                        <p:tav tm="0">
                                          <p:val>
                                            <p:strVal val="#ppt_x"/>
                                          </p:val>
                                        </p:tav>
                                        <p:tav tm="100000">
                                          <p:val>
                                            <p:strVal val="#ppt_x"/>
                                          </p:val>
                                        </p:tav>
                                      </p:tavLst>
                                    </p:anim>
                                    <p:anim calcmode="lin" valueType="num">
                                      <p:cBhvr>
                                        <p:cTn id="68" dur="1000" fill="hold"/>
                                        <p:tgtEl>
                                          <p:spTgt spid="4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000"/>
                                        <p:tgtEl>
                                          <p:spTgt spid="42"/>
                                        </p:tgtEl>
                                      </p:cBhvr>
                                    </p:animEffect>
                                    <p:anim calcmode="lin" valueType="num">
                                      <p:cBhvr>
                                        <p:cTn id="72" dur="1000" fill="hold"/>
                                        <p:tgtEl>
                                          <p:spTgt spid="42"/>
                                        </p:tgtEl>
                                        <p:attrNameLst>
                                          <p:attrName>ppt_x</p:attrName>
                                        </p:attrNameLst>
                                      </p:cBhvr>
                                      <p:tavLst>
                                        <p:tav tm="0">
                                          <p:val>
                                            <p:strVal val="#ppt_x"/>
                                          </p:val>
                                        </p:tav>
                                        <p:tav tm="100000">
                                          <p:val>
                                            <p:strVal val="#ppt_x"/>
                                          </p:val>
                                        </p:tav>
                                      </p:tavLst>
                                    </p:anim>
                                    <p:anim calcmode="lin" valueType="num">
                                      <p:cBhvr>
                                        <p:cTn id="73" dur="1000" fill="hold"/>
                                        <p:tgtEl>
                                          <p:spTgt spid="4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1000"/>
                                        <p:tgtEl>
                                          <p:spTgt spid="44"/>
                                        </p:tgtEl>
                                      </p:cBhvr>
                                    </p:animEffect>
                                    <p:anim calcmode="lin" valueType="num">
                                      <p:cBhvr>
                                        <p:cTn id="87" dur="1000" fill="hold"/>
                                        <p:tgtEl>
                                          <p:spTgt spid="44"/>
                                        </p:tgtEl>
                                        <p:attrNameLst>
                                          <p:attrName>ppt_x</p:attrName>
                                        </p:attrNameLst>
                                      </p:cBhvr>
                                      <p:tavLst>
                                        <p:tav tm="0">
                                          <p:val>
                                            <p:strVal val="#ppt_x"/>
                                          </p:val>
                                        </p:tav>
                                        <p:tav tm="100000">
                                          <p:val>
                                            <p:strVal val="#ppt_x"/>
                                          </p:val>
                                        </p:tav>
                                      </p:tavLst>
                                    </p:anim>
                                    <p:anim calcmode="lin" valueType="num">
                                      <p:cBhvr>
                                        <p:cTn id="88" dur="1000" fill="hold"/>
                                        <p:tgtEl>
                                          <p:spTgt spid="4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1000"/>
                                        <p:tgtEl>
                                          <p:spTgt spid="33"/>
                                        </p:tgtEl>
                                      </p:cBhvr>
                                    </p:animEffect>
                                    <p:anim calcmode="lin" valueType="num">
                                      <p:cBhvr>
                                        <p:cTn id="92" dur="1000" fill="hold"/>
                                        <p:tgtEl>
                                          <p:spTgt spid="33"/>
                                        </p:tgtEl>
                                        <p:attrNameLst>
                                          <p:attrName>ppt_x</p:attrName>
                                        </p:attrNameLst>
                                      </p:cBhvr>
                                      <p:tavLst>
                                        <p:tav tm="0">
                                          <p:val>
                                            <p:strVal val="#ppt_x"/>
                                          </p:val>
                                        </p:tav>
                                        <p:tav tm="100000">
                                          <p:val>
                                            <p:strVal val="#ppt_x"/>
                                          </p:val>
                                        </p:tav>
                                      </p:tavLst>
                                    </p:anim>
                                    <p:anim calcmode="lin" valueType="num">
                                      <p:cBhvr>
                                        <p:cTn id="9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barn(inVertical)">
                                      <p:cBhvr>
                                        <p:cTn id="98" dur="500"/>
                                        <p:tgtEl>
                                          <p:spTgt spid="2"/>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barn(inVertical)">
                                      <p:cBhvr>
                                        <p:cTn id="103" dur="500"/>
                                        <p:tgtEl>
                                          <p:spTgt spid="3"/>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6"/>
                                        </p:tgtEl>
                                        <p:attrNameLst>
                                          <p:attrName>style.visibility</p:attrName>
                                        </p:attrNameLst>
                                      </p:cBhvr>
                                      <p:to>
                                        <p:strVal val="visible"/>
                                      </p:to>
                                    </p:set>
                                    <p:animEffect transition="in" filter="barn(inVertical)">
                                      <p:cBhvr>
                                        <p:cTn id="106"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bldLvl="0" animBg="1"/>
      <p:bldP spid="1042" grpId="0" bldLvl="0" animBg="1"/>
      <p:bldP spid="1048" grpId="0" bldLvl="0" animBg="1"/>
      <p:bldP spid="30" grpId="0" bldLvl="0" animBg="1"/>
      <p:bldP spid="31" grpId="0" bldLvl="0" animBg="1"/>
      <p:bldP spid="32" grpId="0" bldLvl="0" animBg="1"/>
      <p:bldP spid="33" grpId="0" bldLvl="0" animBg="1"/>
      <p:bldP spid="4" grpId="0" bldLvl="0" animBg="1"/>
      <p:bldP spid="38" grpId="0" bldLvl="0" animBg="1"/>
      <p:bldP spid="39" grpId="0" bldLvl="0" animBg="1"/>
      <p:bldP spid="5" grpId="0"/>
      <p:bldP spid="41" grpId="0"/>
      <p:bldP spid="42" grpId="0"/>
      <p:bldP spid="44" grpId="0"/>
      <p:bldP spid="45" grpId="0" bldLvl="0" animBg="1"/>
      <p:bldP spid="47" grpId="0" bldLvl="0" animBg="1"/>
      <p:bldP spid="48" grpId="0" bldLvl="0" animBg="1"/>
      <p:bldP spid="25" grpId="0" bldLvl="0" animBg="1"/>
      <p:bldP spid="26" grpId="0" bldLvl="0" animBg="1"/>
      <p:bldP spid="2" grpId="0" bldLvl="0" animBg="1"/>
      <p:bldP spid="3" grpId="0" bldLvl="0" animBg="1"/>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sp>
        <p:nvSpPr>
          <p:cNvPr id="18433" name="文本框 4"/>
          <p:cNvSpPr txBox="1"/>
          <p:nvPr/>
        </p:nvSpPr>
        <p:spPr>
          <a:xfrm>
            <a:off x="549275" y="868363"/>
            <a:ext cx="3308350" cy="460375"/>
          </a:xfrm>
          <a:prstGeom prst="rect">
            <a:avLst/>
          </a:prstGeom>
          <a:noFill/>
          <a:ln w="9525">
            <a:noFill/>
          </a:ln>
        </p:spPr>
        <p:txBody>
          <a:bodyPr wrap="square" anchor="t">
            <a:spAutoFit/>
          </a:bodyPr>
          <a:p>
            <a:r>
              <a:rPr lang="en-US" altLang="zh-CN" sz="2400" b="1" dirty="0">
                <a:latin typeface="仿宋" panose="02010609060101010101" charset="-122"/>
                <a:ea typeface="仿宋" panose="02010609060101010101" charset="-122"/>
              </a:rPr>
              <a:t>1.</a:t>
            </a:r>
            <a:r>
              <a:rPr lang="zh-CN" altLang="en-US" sz="2400" b="1" dirty="0">
                <a:latin typeface="仿宋" panose="02010609060101010101" charset="-122"/>
                <a:ea typeface="仿宋" panose="02010609060101010101" charset="-122"/>
              </a:rPr>
              <a:t>古代西亚文明</a:t>
            </a:r>
            <a:endParaRPr lang="zh-CN" altLang="en-US" sz="2400" b="1" dirty="0">
              <a:latin typeface="仿宋" panose="02010609060101010101" charset="-122"/>
              <a:ea typeface="仿宋" panose="02010609060101010101" charset="-122"/>
            </a:endParaRPr>
          </a:p>
        </p:txBody>
      </p:sp>
      <p:sp>
        <p:nvSpPr>
          <p:cNvPr id="2" name="文本框 1"/>
          <p:cNvSpPr txBox="1"/>
          <p:nvPr/>
        </p:nvSpPr>
        <p:spPr>
          <a:xfrm>
            <a:off x="549275" y="1495425"/>
            <a:ext cx="6350000" cy="575945"/>
          </a:xfrm>
          <a:prstGeom prst="rect">
            <a:avLst/>
          </a:prstGeom>
          <a:noFill/>
          <a:ln w="9525">
            <a:noFill/>
          </a:ln>
        </p:spPr>
        <p:txBody>
          <a:bodyPr wrap="square" anchor="t">
            <a:spAutoFit/>
          </a:bodyPr>
          <a:p>
            <a:pPr>
              <a:lnSpc>
                <a:spcPct val="150000"/>
              </a:lnSpc>
            </a:pPr>
            <a:r>
              <a:rPr lang="zh-CN" altLang="en-US" sz="2100" b="1" dirty="0">
                <a:latin typeface="仿宋" panose="02010609060101010101" charset="-122"/>
                <a:ea typeface="仿宋" panose="02010609060101010101" charset="-122"/>
                <a:sym typeface="宋体" panose="02010600030101010101" pitchFamily="2" charset="-122"/>
              </a:rPr>
              <a:t>（</a:t>
            </a:r>
            <a:r>
              <a:rPr lang="en-US" altLang="zh-CN" sz="2100" b="1" dirty="0">
                <a:latin typeface="仿宋" panose="02010609060101010101" charset="-122"/>
                <a:ea typeface="仿宋" panose="02010609060101010101" charset="-122"/>
                <a:sym typeface="宋体" panose="02010600030101010101" pitchFamily="2" charset="-122"/>
              </a:rPr>
              <a:t>1</a:t>
            </a:r>
            <a:r>
              <a:rPr lang="zh-CN" altLang="en-US" sz="2100" b="1" dirty="0">
                <a:latin typeface="仿宋" panose="02010609060101010101" charset="-122"/>
                <a:ea typeface="仿宋" panose="02010609060101010101" charset="-122"/>
                <a:sym typeface="宋体" panose="02010600030101010101" pitchFamily="2" charset="-122"/>
              </a:rPr>
              <a:t>）公元前</a:t>
            </a:r>
            <a:r>
              <a:rPr lang="en-US" altLang="zh-CN" sz="2100" b="1" dirty="0">
                <a:latin typeface="仿宋" panose="02010609060101010101" charset="-122"/>
                <a:ea typeface="仿宋" panose="02010609060101010101" charset="-122"/>
                <a:sym typeface="宋体" panose="02010600030101010101" pitchFamily="2" charset="-122"/>
              </a:rPr>
              <a:t>3500</a:t>
            </a:r>
            <a:r>
              <a:rPr lang="zh-CN" altLang="en-US" sz="2100" b="1" dirty="0">
                <a:latin typeface="仿宋" panose="02010609060101010101" charset="-122"/>
                <a:ea typeface="仿宋" panose="02010609060101010101" charset="-122"/>
                <a:sym typeface="宋体" panose="02010600030101010101" pitchFamily="2" charset="-122"/>
              </a:rPr>
              <a:t>年左右，产生了最初的文明。</a:t>
            </a:r>
            <a:endParaRPr lang="zh-CN" altLang="en-US" sz="2100" b="1" dirty="0">
              <a:latin typeface="仿宋" panose="02010609060101010101" charset="-122"/>
              <a:ea typeface="仿宋" panose="02010609060101010101" charset="-122"/>
              <a:sym typeface="宋体" panose="02010600030101010101" pitchFamily="2" charset="-122"/>
            </a:endParaRPr>
          </a:p>
        </p:txBody>
      </p:sp>
      <p:sp>
        <p:nvSpPr>
          <p:cNvPr id="8" name="文本框 7"/>
          <p:cNvSpPr txBox="1"/>
          <p:nvPr/>
        </p:nvSpPr>
        <p:spPr>
          <a:xfrm>
            <a:off x="549275" y="2295525"/>
            <a:ext cx="5494338" cy="1060450"/>
          </a:xfrm>
          <a:prstGeom prst="rect">
            <a:avLst/>
          </a:prstGeom>
          <a:noFill/>
          <a:ln w="9525">
            <a:noFill/>
          </a:ln>
        </p:spPr>
        <p:txBody>
          <a:bodyPr wrap="square" anchor="t">
            <a:spAutoFit/>
          </a:bodyPr>
          <a:p>
            <a:pPr>
              <a:lnSpc>
                <a:spcPct val="150000"/>
              </a:lnSpc>
            </a:pPr>
            <a:r>
              <a:rPr lang="zh-CN" altLang="en-US" sz="2100" b="1" dirty="0">
                <a:latin typeface="仿宋" panose="02010609060101010101" charset="-122"/>
                <a:ea typeface="仿宋" panose="02010609060101010101" charset="-122"/>
                <a:sym typeface="宋体" panose="02010600030101010101" pitchFamily="2" charset="-122"/>
              </a:rPr>
              <a:t>（</a:t>
            </a:r>
            <a:r>
              <a:rPr lang="en-US" altLang="zh-CN" sz="2100" b="1" dirty="0">
                <a:latin typeface="仿宋" panose="02010609060101010101" charset="-122"/>
                <a:ea typeface="仿宋" panose="02010609060101010101" charset="-122"/>
                <a:sym typeface="宋体" panose="02010600030101010101" pitchFamily="2" charset="-122"/>
              </a:rPr>
              <a:t>2</a:t>
            </a:r>
            <a:r>
              <a:rPr lang="zh-CN" altLang="en-US" sz="2100" b="1" dirty="0">
                <a:latin typeface="仿宋" panose="02010609060101010101" charset="-122"/>
                <a:ea typeface="仿宋" panose="02010609060101010101" charset="-122"/>
                <a:sym typeface="宋体" panose="02010600030101010101" pitchFamily="2" charset="-122"/>
              </a:rPr>
              <a:t>）约公元前</a:t>
            </a:r>
            <a:r>
              <a:rPr lang="en-US" altLang="zh-CN" sz="2100" b="1" dirty="0">
                <a:latin typeface="仿宋" panose="02010609060101010101" charset="-122"/>
                <a:ea typeface="仿宋" panose="02010609060101010101" charset="-122"/>
                <a:sym typeface="宋体" panose="02010600030101010101" pitchFamily="2" charset="-122"/>
              </a:rPr>
              <a:t>2900</a:t>
            </a:r>
            <a:r>
              <a:rPr lang="zh-CN" altLang="en-US" sz="2100" b="1" dirty="0">
                <a:latin typeface="仿宋" panose="02010609060101010101" charset="-122"/>
                <a:ea typeface="仿宋" panose="02010609060101010101" charset="-122"/>
                <a:sym typeface="宋体" panose="02010600030101010101" pitchFamily="2" charset="-122"/>
              </a:rPr>
              <a:t>年，苏美尔地区出现一系列城市国家。</a:t>
            </a:r>
            <a:endParaRPr lang="zh-CN" altLang="en-US" sz="2100" b="1" dirty="0">
              <a:latin typeface="仿宋" panose="02010609060101010101" charset="-122"/>
              <a:ea typeface="仿宋" panose="02010609060101010101" charset="-122"/>
              <a:sym typeface="宋体" panose="02010600030101010101" pitchFamily="2" charset="-122"/>
            </a:endParaRPr>
          </a:p>
        </p:txBody>
      </p:sp>
      <p:sp>
        <p:nvSpPr>
          <p:cNvPr id="16" name="文本框 15"/>
          <p:cNvSpPr txBox="1"/>
          <p:nvPr/>
        </p:nvSpPr>
        <p:spPr>
          <a:xfrm>
            <a:off x="549275" y="3355975"/>
            <a:ext cx="5600700" cy="1060450"/>
          </a:xfrm>
          <a:prstGeom prst="rect">
            <a:avLst/>
          </a:prstGeom>
          <a:noFill/>
          <a:ln w="9525">
            <a:noFill/>
          </a:ln>
        </p:spPr>
        <p:txBody>
          <a:bodyPr wrap="square" anchor="t">
            <a:spAutoFit/>
          </a:bodyPr>
          <a:p>
            <a:pPr>
              <a:lnSpc>
                <a:spcPct val="150000"/>
              </a:lnSpc>
            </a:pPr>
            <a:r>
              <a:rPr lang="zh-CN" altLang="en-US" sz="2100" b="1" dirty="0">
                <a:latin typeface="仿宋" panose="02010609060101010101" charset="-122"/>
                <a:ea typeface="仿宋" panose="02010609060101010101" charset="-122"/>
                <a:sym typeface="宋体" panose="02010600030101010101" pitchFamily="2" charset="-122"/>
              </a:rPr>
              <a:t>（</a:t>
            </a:r>
            <a:r>
              <a:rPr lang="en-US" altLang="zh-CN" sz="2100" b="1" dirty="0">
                <a:latin typeface="仿宋" panose="02010609060101010101" charset="-122"/>
                <a:ea typeface="仿宋" panose="02010609060101010101" charset="-122"/>
                <a:sym typeface="宋体" panose="02010600030101010101" pitchFamily="2" charset="-122"/>
              </a:rPr>
              <a:t>3</a:t>
            </a:r>
            <a:r>
              <a:rPr lang="zh-CN" altLang="en-US" sz="2100" b="1" dirty="0">
                <a:latin typeface="仿宋" panose="02010609060101010101" charset="-122"/>
                <a:ea typeface="仿宋" panose="02010609060101010101" charset="-122"/>
                <a:sym typeface="宋体" panose="02010600030101010101" pitchFamily="2" charset="-122"/>
              </a:rPr>
              <a:t>）约公元前</a:t>
            </a:r>
            <a:r>
              <a:rPr lang="en-US" altLang="zh-CN" sz="2100" b="1" dirty="0">
                <a:latin typeface="仿宋" panose="02010609060101010101" charset="-122"/>
                <a:ea typeface="仿宋" panose="02010609060101010101" charset="-122"/>
                <a:sym typeface="宋体" panose="02010600030101010101" pitchFamily="2" charset="-122"/>
              </a:rPr>
              <a:t>18</a:t>
            </a:r>
            <a:r>
              <a:rPr lang="zh-CN" altLang="en-US" sz="2100" b="1" dirty="0">
                <a:latin typeface="仿宋" panose="02010609060101010101" charset="-122"/>
                <a:ea typeface="仿宋" panose="02010609060101010101" charset="-122"/>
                <a:sym typeface="宋体" panose="02010600030101010101" pitchFamily="2" charset="-122"/>
              </a:rPr>
              <a:t>世纪，古巴比伦基本统一两河流域。</a:t>
            </a:r>
            <a:endParaRPr lang="zh-CN" altLang="en-US" sz="2100" b="1" dirty="0">
              <a:latin typeface="仿宋" panose="02010609060101010101" charset="-122"/>
              <a:ea typeface="仿宋" panose="02010609060101010101" charset="-122"/>
              <a:sym typeface="宋体" panose="02010600030101010101" pitchFamily="2" charset="-122"/>
            </a:endParaRPr>
          </a:p>
        </p:txBody>
      </p:sp>
      <p:pic>
        <p:nvPicPr>
          <p:cNvPr id="18437" name="图片 3" descr="古代两河流域"/>
          <p:cNvPicPr>
            <a:picLocks noChangeAspect="1"/>
          </p:cNvPicPr>
          <p:nvPr/>
        </p:nvPicPr>
        <p:blipFill>
          <a:blip r:embed="rId1"/>
          <a:stretch>
            <a:fillRect/>
          </a:stretch>
        </p:blipFill>
        <p:spPr>
          <a:xfrm>
            <a:off x="6149975" y="868363"/>
            <a:ext cx="5502275" cy="4611687"/>
          </a:xfrm>
          <a:prstGeom prst="rect">
            <a:avLst/>
          </a:prstGeom>
          <a:noFill/>
          <a:ln w="9525">
            <a:noFill/>
          </a:ln>
        </p:spPr>
      </p:pic>
      <p:sp>
        <p:nvSpPr>
          <p:cNvPr id="18438" name="文本框 3"/>
          <p:cNvSpPr txBox="1"/>
          <p:nvPr/>
        </p:nvSpPr>
        <p:spPr>
          <a:xfrm>
            <a:off x="900113" y="152400"/>
            <a:ext cx="4791075" cy="582613"/>
          </a:xfrm>
          <a:prstGeom prst="rect">
            <a:avLst/>
          </a:prstGeom>
          <a:solidFill>
            <a:srgbClr val="FFFF00"/>
          </a:solidFill>
          <a:ln w="9525">
            <a:noFill/>
          </a:ln>
        </p:spPr>
        <p:txBody>
          <a:bodyPr wrap="square" anchor="t">
            <a:spAutoFit/>
          </a:bodyPr>
          <a:p>
            <a:r>
              <a:rPr lang="zh-CN" altLang="en-US" sz="3200" b="1" dirty="0">
                <a:latin typeface="黑体" panose="02010609060101010101" charset="-122"/>
                <a:ea typeface="黑体" panose="02010609060101010101" charset="-122"/>
              </a:rPr>
              <a:t>二、古代文明的多元特点</a:t>
            </a:r>
            <a:endParaRPr lang="zh-CN" altLang="en-US" sz="3200" b="1" dirty="0">
              <a:latin typeface="黑体" panose="02010609060101010101" charset="-122"/>
              <a:ea typeface="黑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sp>
        <p:nvSpPr>
          <p:cNvPr id="20" name="文本框 19"/>
          <p:cNvSpPr txBox="1"/>
          <p:nvPr/>
        </p:nvSpPr>
        <p:spPr>
          <a:xfrm>
            <a:off x="361950" y="2078038"/>
            <a:ext cx="5083175" cy="575945"/>
          </a:xfrm>
          <a:prstGeom prst="rect">
            <a:avLst/>
          </a:prstGeom>
          <a:noFill/>
          <a:ln w="9525">
            <a:noFill/>
          </a:ln>
        </p:spPr>
        <p:txBody>
          <a:bodyPr wrap="square" anchor="t">
            <a:spAutoFit/>
          </a:bodyPr>
          <a:p>
            <a:pPr>
              <a:lnSpc>
                <a:spcPct val="150000"/>
              </a:lnSpc>
            </a:pPr>
            <a:r>
              <a:rPr lang="zh-CN" altLang="en-US" sz="2100" b="1" dirty="0">
                <a:latin typeface="仿宋" panose="02010609060101010101" charset="-122"/>
                <a:ea typeface="仿宋" panose="02010609060101010101" charset="-122"/>
                <a:sym typeface="宋体" panose="02010600030101010101" pitchFamily="2" charset="-122"/>
              </a:rPr>
              <a:t>制度：国王汉谟拉比建立起</a:t>
            </a:r>
            <a:r>
              <a:rPr lang="zh-CN" altLang="en-US" sz="2100" b="1" dirty="0">
                <a:solidFill>
                  <a:srgbClr val="FF0000"/>
                </a:solidFill>
                <a:latin typeface="仿宋" panose="02010609060101010101" charset="-122"/>
                <a:ea typeface="仿宋" panose="02010609060101010101" charset="-122"/>
                <a:sym typeface="宋体" panose="02010600030101010101" pitchFamily="2" charset="-122"/>
              </a:rPr>
              <a:t>君主专制制度。</a:t>
            </a:r>
            <a:endParaRPr lang="zh-CN" altLang="en-US" sz="2100" b="1" dirty="0">
              <a:solidFill>
                <a:srgbClr val="FF0000"/>
              </a:solidFill>
              <a:latin typeface="仿宋" panose="02010609060101010101" charset="-122"/>
              <a:ea typeface="仿宋" panose="02010609060101010101" charset="-122"/>
              <a:sym typeface="宋体" panose="02010600030101010101" pitchFamily="2" charset="-122"/>
            </a:endParaRPr>
          </a:p>
        </p:txBody>
      </p:sp>
      <p:sp>
        <p:nvSpPr>
          <p:cNvPr id="21" name="文本框 20"/>
          <p:cNvSpPr txBox="1"/>
          <p:nvPr/>
        </p:nvSpPr>
        <p:spPr>
          <a:xfrm>
            <a:off x="361950" y="2654300"/>
            <a:ext cx="6351588" cy="1546225"/>
          </a:xfrm>
          <a:prstGeom prst="rect">
            <a:avLst/>
          </a:prstGeom>
          <a:noFill/>
          <a:ln w="9525">
            <a:noFill/>
          </a:ln>
        </p:spPr>
        <p:txBody>
          <a:bodyPr wrap="square" anchor="t">
            <a:spAutoFit/>
          </a:bodyPr>
          <a:p>
            <a:pPr>
              <a:lnSpc>
                <a:spcPct val="150000"/>
              </a:lnSpc>
            </a:pPr>
            <a:r>
              <a:rPr lang="zh-CN" altLang="en-US" sz="2100" b="1" dirty="0">
                <a:latin typeface="仿宋" panose="02010609060101010101" charset="-122"/>
                <a:ea typeface="仿宋" panose="02010609060101010101" charset="-122"/>
                <a:sym typeface="宋体" panose="02010600030101010101" pitchFamily="2" charset="-122"/>
              </a:rPr>
              <a:t>法律：《汉谟拉比法典》是世界上现存最早的较完整的成文法典，宣扬君权神授，维护奴隶主的利益和权威。</a:t>
            </a:r>
            <a:endParaRPr lang="zh-CN" altLang="en-US" sz="2100" b="1" dirty="0">
              <a:latin typeface="仿宋" panose="02010609060101010101" charset="-122"/>
              <a:ea typeface="仿宋" panose="02010609060101010101" charset="-122"/>
              <a:sym typeface="宋体" panose="02010600030101010101" pitchFamily="2" charset="-122"/>
            </a:endParaRPr>
          </a:p>
        </p:txBody>
      </p:sp>
      <p:pic>
        <p:nvPicPr>
          <p:cNvPr id="19459" name="图片 21" descr="Img469675406"/>
          <p:cNvPicPr>
            <a:picLocks noChangeAspect="1"/>
          </p:cNvPicPr>
          <p:nvPr/>
        </p:nvPicPr>
        <p:blipFill>
          <a:blip r:embed="rId1"/>
          <a:stretch>
            <a:fillRect/>
          </a:stretch>
        </p:blipFill>
        <p:spPr>
          <a:xfrm>
            <a:off x="9401175" y="315913"/>
            <a:ext cx="2538413" cy="6224587"/>
          </a:xfrm>
          <a:prstGeom prst="rect">
            <a:avLst/>
          </a:prstGeom>
          <a:noFill/>
          <a:ln w="9525">
            <a:noFill/>
          </a:ln>
        </p:spPr>
      </p:pic>
      <p:sp>
        <p:nvSpPr>
          <p:cNvPr id="19460" name="TextBox 1"/>
          <p:cNvSpPr txBox="1"/>
          <p:nvPr/>
        </p:nvSpPr>
        <p:spPr>
          <a:xfrm>
            <a:off x="361950" y="4200525"/>
            <a:ext cx="7539038" cy="1476375"/>
          </a:xfrm>
          <a:prstGeom prst="rect">
            <a:avLst/>
          </a:prstGeom>
          <a:noFill/>
          <a:ln w="9525" cap="flat" cmpd="sng">
            <a:solidFill>
              <a:srgbClr val="19194D"/>
            </a:solidFill>
            <a:prstDash val="solid"/>
            <a:round/>
            <a:headEnd type="none" w="med" len="med"/>
            <a:tailEnd type="none" w="med" len="med"/>
          </a:ln>
        </p:spPr>
        <p:txBody>
          <a:bodyPr wrap="square" anchor="t">
            <a:spAutoFit/>
          </a:bodyPr>
          <a:p>
            <a:r>
              <a:rPr lang="en-US" altLang="zh-CN" b="1" dirty="0">
                <a:solidFill>
                  <a:srgbClr val="002060"/>
                </a:solidFill>
                <a:latin typeface="楷体" panose="02010609060101010101" pitchFamily="49" charset="-122"/>
                <a:ea typeface="楷体" panose="02010609060101010101" pitchFamily="49" charset="-122"/>
              </a:rPr>
              <a:t>    </a:t>
            </a:r>
            <a:r>
              <a:rPr lang="zh-CN" altLang="en-US" b="1" dirty="0">
                <a:solidFill>
                  <a:srgbClr val="002060"/>
                </a:solidFill>
                <a:latin typeface="楷体" panose="02010609060101010101" pitchFamily="49" charset="-122"/>
                <a:ea typeface="楷体" panose="02010609060101010101" pitchFamily="49" charset="-122"/>
              </a:rPr>
              <a:t>安努和恩利尔为了人民的利益呼唤我的名字：汉谟拉比，虔诚的、神所敬畏的王子，（任命我）令正义在大地上出现，摧毁罪恶，以便那些强者不能欺辱弱者，（正义）升起像太阳神照耀着黑暗笼罩下的人们，给大地带来光明。</a:t>
            </a:r>
            <a:endParaRPr lang="en-US" altLang="zh-CN" b="1" dirty="0">
              <a:solidFill>
                <a:srgbClr val="002060"/>
              </a:solidFill>
              <a:latin typeface="楷体" panose="02010609060101010101" pitchFamily="49" charset="-122"/>
              <a:ea typeface="楷体" panose="02010609060101010101" pitchFamily="49" charset="-122"/>
            </a:endParaRPr>
          </a:p>
          <a:p>
            <a:pPr algn="r"/>
            <a:r>
              <a:rPr lang="en-US" altLang="zh-CN" b="1" dirty="0">
                <a:solidFill>
                  <a:srgbClr val="002060"/>
                </a:solidFill>
                <a:latin typeface="楷体" panose="02010609060101010101" pitchFamily="49" charset="-122"/>
                <a:ea typeface="楷体" panose="02010609060101010101" pitchFamily="49" charset="-122"/>
              </a:rPr>
              <a:t>                ——《</a:t>
            </a:r>
            <a:r>
              <a:rPr lang="zh-CN" altLang="en-US" b="1" dirty="0">
                <a:solidFill>
                  <a:srgbClr val="002060"/>
                </a:solidFill>
                <a:latin typeface="楷体" panose="02010609060101010101" pitchFamily="49" charset="-122"/>
                <a:ea typeface="楷体" panose="02010609060101010101" pitchFamily="49" charset="-122"/>
              </a:rPr>
              <a:t>汉谟拉比法典</a:t>
            </a:r>
            <a:r>
              <a:rPr lang="en-US" altLang="zh-CN" b="1" dirty="0">
                <a:solidFill>
                  <a:srgbClr val="002060"/>
                </a:solidFill>
                <a:latin typeface="楷体" panose="02010609060101010101" pitchFamily="49" charset="-122"/>
                <a:ea typeface="楷体" panose="02010609060101010101" pitchFamily="49" charset="-122"/>
              </a:rPr>
              <a:t>》</a:t>
            </a:r>
            <a:r>
              <a:rPr lang="zh-CN" altLang="en-US" b="1" dirty="0">
                <a:solidFill>
                  <a:srgbClr val="002060"/>
                </a:solidFill>
                <a:latin typeface="楷体" panose="02010609060101010101" pitchFamily="49" charset="-122"/>
                <a:ea typeface="楷体" panose="02010609060101010101" pitchFamily="49" charset="-122"/>
              </a:rPr>
              <a:t>前言</a:t>
            </a:r>
            <a:endParaRPr lang="zh-CN" altLang="en-US" b="1" dirty="0">
              <a:solidFill>
                <a:srgbClr val="002060"/>
              </a:solidFill>
              <a:latin typeface="楷体" panose="02010609060101010101" pitchFamily="49" charset="-122"/>
              <a:ea typeface="楷体" panose="02010609060101010101" pitchFamily="49" charset="-122"/>
            </a:endParaRPr>
          </a:p>
        </p:txBody>
      </p:sp>
      <p:sp>
        <p:nvSpPr>
          <p:cNvPr id="19461" name="文本框 27"/>
          <p:cNvSpPr txBox="1"/>
          <p:nvPr/>
        </p:nvSpPr>
        <p:spPr>
          <a:xfrm>
            <a:off x="361950" y="1376363"/>
            <a:ext cx="3275013" cy="460375"/>
          </a:xfrm>
          <a:prstGeom prst="rect">
            <a:avLst/>
          </a:prstGeom>
          <a:noFill/>
          <a:ln w="9525">
            <a:noFill/>
          </a:ln>
        </p:spPr>
        <p:txBody>
          <a:bodyPr wrap="square" anchor="t">
            <a:spAutoFit/>
          </a:bodyPr>
          <a:p>
            <a:r>
              <a:rPr lang="en-US" altLang="zh-CN" sz="2400" b="1" dirty="0">
                <a:latin typeface="仿宋" panose="02010609060101010101" charset="-122"/>
                <a:ea typeface="仿宋" panose="02010609060101010101" charset="-122"/>
              </a:rPr>
              <a:t>1.</a:t>
            </a:r>
            <a:r>
              <a:rPr lang="zh-CN" altLang="en-US" sz="2400" b="1" dirty="0">
                <a:latin typeface="仿宋" panose="02010609060101010101" charset="-122"/>
                <a:ea typeface="仿宋" panose="02010609060101010101" charset="-122"/>
              </a:rPr>
              <a:t>古代西亚文明</a:t>
            </a:r>
            <a:endParaRPr lang="zh-CN" altLang="en-US" sz="2400" b="1" dirty="0">
              <a:latin typeface="仿宋" panose="02010609060101010101" charset="-122"/>
              <a:ea typeface="仿宋" panose="02010609060101010101" charset="-122"/>
            </a:endParaRPr>
          </a:p>
        </p:txBody>
      </p:sp>
      <p:sp>
        <p:nvSpPr>
          <p:cNvPr id="19462" name="文本框 3"/>
          <p:cNvSpPr txBox="1"/>
          <p:nvPr/>
        </p:nvSpPr>
        <p:spPr>
          <a:xfrm>
            <a:off x="760413" y="315913"/>
            <a:ext cx="4791075" cy="584200"/>
          </a:xfrm>
          <a:prstGeom prst="rect">
            <a:avLst/>
          </a:prstGeom>
          <a:solidFill>
            <a:srgbClr val="FFFF00"/>
          </a:solidFill>
          <a:ln w="9525">
            <a:noFill/>
          </a:ln>
        </p:spPr>
        <p:txBody>
          <a:bodyPr wrap="square" anchor="t">
            <a:spAutoFit/>
          </a:bodyPr>
          <a:p>
            <a:r>
              <a:rPr lang="zh-CN" altLang="en-US" sz="3200" b="1" dirty="0">
                <a:latin typeface="黑体" panose="02010609060101010101" charset="-122"/>
                <a:ea typeface="黑体" panose="02010609060101010101" charset="-122"/>
              </a:rPr>
              <a:t>二、古代文明的多元特点</a:t>
            </a:r>
            <a:endParaRPr lang="zh-CN" altLang="en-US" sz="3200" b="1" dirty="0">
              <a:latin typeface="黑体" panose="02010609060101010101" charset="-122"/>
              <a:ea typeface="黑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9460"/>
                                        </p:tgtEl>
                                        <p:attrNameLst>
                                          <p:attrName>style.visibility</p:attrName>
                                        </p:attrNameLst>
                                      </p:cBhvr>
                                      <p:to>
                                        <p:strVal val="visible"/>
                                      </p:to>
                                    </p:set>
                                    <p:animEffect transition="in" filter="wedge">
                                      <p:cBhvr>
                                        <p:cTn id="15" dur="2000"/>
                                        <p:tgtEl>
                                          <p:spTgt spid="19460"/>
                                        </p:tgtEl>
                                      </p:cBhvr>
                                    </p:animEffect>
                                  </p:childTnLst>
                                </p:cTn>
                              </p:par>
                              <p:par>
                                <p:cTn id="16" presetID="20" presetClass="entr" presetSubtype="0" fill="hold" nodeType="withEffect">
                                  <p:stCondLst>
                                    <p:cond delay="0"/>
                                  </p:stCondLst>
                                  <p:childTnLst>
                                    <p:set>
                                      <p:cBhvr>
                                        <p:cTn id="17" dur="1" fill="hold">
                                          <p:stCondLst>
                                            <p:cond delay="0"/>
                                          </p:stCondLst>
                                        </p:cTn>
                                        <p:tgtEl>
                                          <p:spTgt spid="19459"/>
                                        </p:tgtEl>
                                        <p:attrNameLst>
                                          <p:attrName>style.visibility</p:attrName>
                                        </p:attrNameLst>
                                      </p:cBhvr>
                                      <p:to>
                                        <p:strVal val="visible"/>
                                      </p:to>
                                    </p:set>
                                    <p:animEffect transition="in" filter="wedge">
                                      <p:cBhvr>
                                        <p:cTn id="18"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1946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6596063" y="1109663"/>
            <a:ext cx="1257300" cy="1971675"/>
          </a:xfrm>
          <a:prstGeom prst="rect">
            <a:avLst/>
          </a:prstGeom>
          <a:ln>
            <a:noFill/>
          </a:ln>
          <a:effectLst>
            <a:outerShdw blurRad="190500" algn="tl" rotWithShape="0">
              <a:srgbClr val="000000">
                <a:alpha val="70000"/>
              </a:srgbClr>
            </a:outerShdw>
          </a:effectLst>
        </p:spPr>
      </p:pic>
      <p:pic>
        <p:nvPicPr>
          <p:cNvPr id="12" name="图片 11"/>
          <p:cNvPicPr>
            <a:picLocks noChangeAspect="1"/>
          </p:cNvPicPr>
          <p:nvPr/>
        </p:nvPicPr>
        <p:blipFill>
          <a:blip r:embed="rId2"/>
          <a:stretch>
            <a:fillRect/>
          </a:stretch>
        </p:blipFill>
        <p:spPr>
          <a:xfrm>
            <a:off x="2303463" y="1084263"/>
            <a:ext cx="2968625" cy="1973263"/>
          </a:xfrm>
          <a:prstGeom prst="rect">
            <a:avLst/>
          </a:prstGeom>
          <a:ln>
            <a:noFill/>
          </a:ln>
          <a:effectLst>
            <a:outerShdw blurRad="190500" algn="tl" rotWithShape="0">
              <a:srgbClr val="000000">
                <a:alpha val="70000"/>
              </a:srgbClr>
            </a:outerShdw>
          </a:effectLst>
        </p:spPr>
      </p:pic>
      <p:pic>
        <p:nvPicPr>
          <p:cNvPr id="16" name="图片 15"/>
          <p:cNvPicPr>
            <a:picLocks noChangeAspect="1"/>
          </p:cNvPicPr>
          <p:nvPr/>
        </p:nvPicPr>
        <p:blipFill rotWithShape="1">
          <a:blip r:embed="rId3"/>
          <a:srcRect l="15714" r="16858"/>
          <a:stretch>
            <a:fillRect/>
          </a:stretch>
        </p:blipFill>
        <p:spPr>
          <a:xfrm>
            <a:off x="8361363" y="1135063"/>
            <a:ext cx="1295400" cy="1922463"/>
          </a:xfrm>
          <a:prstGeom prst="rect">
            <a:avLst/>
          </a:prstGeom>
          <a:ln>
            <a:noFill/>
          </a:ln>
          <a:effectLst>
            <a:outerShdw blurRad="190500" algn="tl" rotWithShape="0">
              <a:srgbClr val="000000">
                <a:alpha val="70000"/>
              </a:srgbClr>
            </a:outerShdw>
          </a:effectLst>
        </p:spPr>
      </p:pic>
      <p:pic>
        <p:nvPicPr>
          <p:cNvPr id="18" name="图片 17"/>
          <p:cNvPicPr>
            <a:picLocks noChangeAspect="1"/>
          </p:cNvPicPr>
          <p:nvPr/>
        </p:nvPicPr>
        <p:blipFill rotWithShape="1">
          <a:blip r:embed="rId4"/>
          <a:srcRect l="1633" t="2163" r="1735" b="4327"/>
          <a:stretch>
            <a:fillRect/>
          </a:stretch>
        </p:blipFill>
        <p:spPr>
          <a:xfrm>
            <a:off x="6589713" y="3668713"/>
            <a:ext cx="3067050" cy="1890713"/>
          </a:xfrm>
          <a:prstGeom prst="rect">
            <a:avLst/>
          </a:prstGeom>
          <a:ln>
            <a:noFill/>
          </a:ln>
          <a:effectLst>
            <a:outerShdw blurRad="190500" algn="tl" rotWithShape="0">
              <a:srgbClr val="000000">
                <a:alpha val="70000"/>
              </a:srgbClr>
            </a:outerShdw>
          </a:effectLst>
        </p:spPr>
      </p:pic>
      <p:pic>
        <p:nvPicPr>
          <p:cNvPr id="20" name="图片 19"/>
          <p:cNvPicPr>
            <a:picLocks noChangeAspect="1"/>
          </p:cNvPicPr>
          <p:nvPr/>
        </p:nvPicPr>
        <p:blipFill>
          <a:blip r:embed="rId5"/>
          <a:stretch>
            <a:fillRect/>
          </a:stretch>
        </p:blipFill>
        <p:spPr>
          <a:xfrm>
            <a:off x="2303463" y="3668713"/>
            <a:ext cx="2962275" cy="1890713"/>
          </a:xfrm>
          <a:prstGeom prst="rect">
            <a:avLst/>
          </a:prstGeom>
          <a:ln>
            <a:noFill/>
          </a:ln>
          <a:effectLst>
            <a:outerShdw blurRad="190500" algn="tl" rotWithShape="0">
              <a:srgbClr val="000000">
                <a:alpha val="70000"/>
              </a:srgbClr>
            </a:outerShdw>
          </a:effectLst>
        </p:spPr>
      </p:pic>
      <p:sp>
        <p:nvSpPr>
          <p:cNvPr id="21" name="矩形 20"/>
          <p:cNvSpPr/>
          <p:nvPr/>
        </p:nvSpPr>
        <p:spPr>
          <a:xfrm>
            <a:off x="2192338" y="3189288"/>
            <a:ext cx="3400425" cy="368300"/>
          </a:xfrm>
          <a:prstGeom prst="rect">
            <a:avLst/>
          </a:prstGeom>
          <a:noFill/>
          <a:ln w="9525">
            <a:noFill/>
          </a:ln>
        </p:spPr>
        <p:txBody>
          <a:bodyPr wrap="none" anchor="t">
            <a:spAutoFit/>
          </a:bodyPr>
          <a:p>
            <a:r>
              <a:rPr lang="zh-CN" altLang="zh-CN" b="1" dirty="0">
                <a:latin typeface="Arial" panose="020B0604020202020204" pitchFamily="34" charset="0"/>
                <a:ea typeface="仿宋" panose="02010609060101010101" charset="-122"/>
              </a:rPr>
              <a:t>世界上最古老的文字：楔形文字</a:t>
            </a:r>
            <a:endParaRPr lang="zh-CN" altLang="en-US" b="1" dirty="0">
              <a:latin typeface="Arial" panose="020B0604020202020204" pitchFamily="34" charset="0"/>
              <a:ea typeface="宋体" panose="02010600030101010101" pitchFamily="2" charset="-122"/>
            </a:endParaRPr>
          </a:p>
        </p:txBody>
      </p:sp>
      <p:sp>
        <p:nvSpPr>
          <p:cNvPr id="22" name="矩形 21"/>
          <p:cNvSpPr/>
          <p:nvPr/>
        </p:nvSpPr>
        <p:spPr>
          <a:xfrm>
            <a:off x="6283325" y="3200400"/>
            <a:ext cx="3860800" cy="368300"/>
          </a:xfrm>
          <a:prstGeom prst="rect">
            <a:avLst/>
          </a:prstGeom>
          <a:noFill/>
          <a:ln w="9525">
            <a:noFill/>
          </a:ln>
        </p:spPr>
        <p:txBody>
          <a:bodyPr wrap="none" anchor="t">
            <a:spAutoFit/>
          </a:bodyPr>
          <a:p>
            <a:r>
              <a:rPr lang="zh-CN" altLang="en-US" b="1" dirty="0">
                <a:latin typeface="Arial" panose="020B0604020202020204" pitchFamily="34" charset="0"/>
                <a:ea typeface="仿宋" panose="02010609060101010101" charset="-122"/>
              </a:rPr>
              <a:t>世界上</a:t>
            </a:r>
            <a:r>
              <a:rPr lang="zh-CN" altLang="zh-CN" b="1" dirty="0">
                <a:latin typeface="Arial" panose="020B0604020202020204" pitchFamily="34" charset="0"/>
                <a:ea typeface="仿宋" panose="02010609060101010101" charset="-122"/>
              </a:rPr>
              <a:t>最早的史诗：《吉尔伽美什》</a:t>
            </a:r>
            <a:endParaRPr lang="zh-CN" altLang="en-US" b="1" dirty="0">
              <a:latin typeface="Arial" panose="020B0604020202020204" pitchFamily="34" charset="0"/>
              <a:ea typeface="仿宋" panose="02010609060101010101" charset="-122"/>
            </a:endParaRPr>
          </a:p>
        </p:txBody>
      </p:sp>
      <p:sp>
        <p:nvSpPr>
          <p:cNvPr id="23" name="矩形 22"/>
          <p:cNvSpPr/>
          <p:nvPr/>
        </p:nvSpPr>
        <p:spPr>
          <a:xfrm>
            <a:off x="2798763" y="5634038"/>
            <a:ext cx="1792287" cy="368300"/>
          </a:xfrm>
          <a:prstGeom prst="rect">
            <a:avLst/>
          </a:prstGeom>
          <a:noFill/>
          <a:ln w="9525">
            <a:noFill/>
          </a:ln>
        </p:spPr>
        <p:txBody>
          <a:bodyPr wrap="none" anchor="t">
            <a:spAutoFit/>
          </a:bodyPr>
          <a:p>
            <a:r>
              <a:rPr lang="zh-CN" altLang="zh-CN" b="1" dirty="0">
                <a:latin typeface="Arial" panose="020B0604020202020204" pitchFamily="34" charset="0"/>
                <a:ea typeface="仿宋" panose="02010609060101010101" charset="-122"/>
              </a:rPr>
              <a:t>发明战车和车轮</a:t>
            </a:r>
            <a:endParaRPr lang="zh-CN" altLang="en-US" b="1" dirty="0">
              <a:latin typeface="Arial" panose="020B0604020202020204" pitchFamily="34" charset="0"/>
              <a:ea typeface="仿宋" panose="02010609060101010101" charset="-122"/>
            </a:endParaRPr>
          </a:p>
        </p:txBody>
      </p:sp>
      <p:sp>
        <p:nvSpPr>
          <p:cNvPr id="24" name="矩形 23"/>
          <p:cNvSpPr/>
          <p:nvPr/>
        </p:nvSpPr>
        <p:spPr>
          <a:xfrm>
            <a:off x="7327900" y="5634038"/>
            <a:ext cx="1792288" cy="368300"/>
          </a:xfrm>
          <a:prstGeom prst="rect">
            <a:avLst/>
          </a:prstGeom>
          <a:noFill/>
          <a:ln w="9525">
            <a:noFill/>
          </a:ln>
        </p:spPr>
        <p:txBody>
          <a:bodyPr wrap="none" anchor="t">
            <a:spAutoFit/>
          </a:bodyPr>
          <a:p>
            <a:r>
              <a:rPr lang="zh-CN" altLang="zh-CN" b="1" dirty="0">
                <a:latin typeface="Arial" panose="020B0604020202020204" pitchFamily="34" charset="0"/>
                <a:ea typeface="仿宋" panose="02010609060101010101" charset="-122"/>
              </a:rPr>
              <a:t>洪水和方舟传说</a:t>
            </a:r>
            <a:endParaRPr lang="zh-CN" altLang="en-US" b="1" dirty="0">
              <a:latin typeface="Arial" panose="020B0604020202020204" pitchFamily="34" charset="0"/>
              <a:ea typeface="仿宋" panose="02010609060101010101" charset="-122"/>
            </a:endParaRPr>
          </a:p>
        </p:txBody>
      </p:sp>
      <p:sp>
        <p:nvSpPr>
          <p:cNvPr id="18433" name="文本框 4"/>
          <p:cNvSpPr txBox="1"/>
          <p:nvPr/>
        </p:nvSpPr>
        <p:spPr>
          <a:xfrm>
            <a:off x="455295" y="178753"/>
            <a:ext cx="3308350" cy="460375"/>
          </a:xfrm>
          <a:prstGeom prst="rect">
            <a:avLst/>
          </a:prstGeom>
          <a:noFill/>
          <a:ln w="9525">
            <a:noFill/>
          </a:ln>
        </p:spPr>
        <p:txBody>
          <a:bodyPr wrap="square" anchor="t">
            <a:spAutoFit/>
          </a:bodyPr>
          <a:p>
            <a:r>
              <a:rPr lang="en-US" altLang="zh-CN" sz="2400" b="1" dirty="0">
                <a:latin typeface="仿宋" panose="02010609060101010101" charset="-122"/>
                <a:ea typeface="仿宋" panose="02010609060101010101" charset="-122"/>
              </a:rPr>
              <a:t>1.</a:t>
            </a:r>
            <a:r>
              <a:rPr lang="zh-CN" altLang="en-US" sz="2400" b="1" dirty="0">
                <a:latin typeface="仿宋" panose="02010609060101010101" charset="-122"/>
                <a:ea typeface="仿宋" panose="02010609060101010101" charset="-122"/>
              </a:rPr>
              <a:t>古代西亚文明</a:t>
            </a:r>
            <a:endParaRPr lang="zh-CN" altLang="en-US" sz="2400" b="1" dirty="0">
              <a:latin typeface="仿宋" panose="02010609060101010101" charset="-122"/>
              <a:ea typeface="仿宋" panose="02010609060101010101"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sp>
        <p:nvSpPr>
          <p:cNvPr id="2" name="文本框 1"/>
          <p:cNvSpPr txBox="1"/>
          <p:nvPr/>
        </p:nvSpPr>
        <p:spPr>
          <a:xfrm>
            <a:off x="117475" y="1390650"/>
            <a:ext cx="5241925" cy="576263"/>
          </a:xfrm>
          <a:prstGeom prst="rect">
            <a:avLst/>
          </a:prstGeom>
          <a:noFill/>
          <a:ln w="9525">
            <a:noFill/>
          </a:ln>
        </p:spPr>
        <p:txBody>
          <a:bodyPr wrap="square" anchor="t">
            <a:spAutoFit/>
          </a:bodyPr>
          <a:p>
            <a:pPr>
              <a:lnSpc>
                <a:spcPct val="150000"/>
              </a:lnSpc>
            </a:pPr>
            <a:r>
              <a:rPr lang="zh-CN" altLang="en-US" sz="2100" b="1" dirty="0">
                <a:latin typeface="仿宋" panose="02010609060101010101" charset="-122"/>
                <a:ea typeface="仿宋" panose="02010609060101010101" charset="-122"/>
                <a:sym typeface="宋体" panose="02010600030101010101" pitchFamily="2" charset="-122"/>
              </a:rPr>
              <a:t>（</a:t>
            </a:r>
            <a:r>
              <a:rPr lang="en-US" altLang="zh-CN" sz="2100" b="1" dirty="0">
                <a:latin typeface="仿宋" panose="02010609060101010101" charset="-122"/>
                <a:ea typeface="仿宋" panose="02010609060101010101" charset="-122"/>
                <a:sym typeface="宋体" panose="02010600030101010101" pitchFamily="2" charset="-122"/>
              </a:rPr>
              <a:t>1</a:t>
            </a:r>
            <a:r>
              <a:rPr lang="zh-CN" altLang="en-US" sz="2100" b="1" dirty="0">
                <a:latin typeface="仿宋" panose="02010609060101010101" charset="-122"/>
                <a:ea typeface="仿宋" panose="02010609060101010101" charset="-122"/>
                <a:sym typeface="宋体" panose="02010600030101010101" pitchFamily="2" charset="-122"/>
              </a:rPr>
              <a:t>）公元前</a:t>
            </a:r>
            <a:r>
              <a:rPr lang="en-US" altLang="zh-CN" sz="2100" b="1" dirty="0">
                <a:latin typeface="仿宋" panose="02010609060101010101" charset="-122"/>
                <a:ea typeface="仿宋" panose="02010609060101010101" charset="-122"/>
                <a:sym typeface="宋体" panose="02010600030101010101" pitchFamily="2" charset="-122"/>
              </a:rPr>
              <a:t>3500</a:t>
            </a:r>
            <a:r>
              <a:rPr lang="zh-CN" altLang="en-US" sz="2100" b="1" dirty="0">
                <a:latin typeface="仿宋" panose="02010609060101010101" charset="-122"/>
                <a:ea typeface="仿宋" panose="02010609060101010101" charset="-122"/>
                <a:sym typeface="宋体" panose="02010600030101010101" pitchFamily="2" charset="-122"/>
              </a:rPr>
              <a:t>年左右，埃及文明兴起。</a:t>
            </a:r>
            <a:endParaRPr lang="zh-CN" altLang="en-US" sz="2100" b="1" dirty="0">
              <a:latin typeface="仿宋" panose="02010609060101010101" charset="-122"/>
              <a:ea typeface="仿宋" panose="02010609060101010101" charset="-122"/>
              <a:sym typeface="宋体" panose="02010600030101010101" pitchFamily="2" charset="-122"/>
            </a:endParaRPr>
          </a:p>
        </p:txBody>
      </p:sp>
      <p:sp>
        <p:nvSpPr>
          <p:cNvPr id="3" name="文本框 2"/>
          <p:cNvSpPr txBox="1"/>
          <p:nvPr/>
        </p:nvSpPr>
        <p:spPr>
          <a:xfrm>
            <a:off x="117475" y="2212975"/>
            <a:ext cx="5581650" cy="414338"/>
          </a:xfrm>
          <a:prstGeom prst="rect">
            <a:avLst/>
          </a:prstGeom>
          <a:noFill/>
          <a:ln w="9525">
            <a:noFill/>
          </a:ln>
        </p:spPr>
        <p:txBody>
          <a:bodyPr wrap="square" anchor="t">
            <a:spAutoFit/>
          </a:bodyPr>
          <a:p>
            <a:r>
              <a:rPr lang="zh-CN" altLang="en-US" sz="2100" b="1" dirty="0">
                <a:latin typeface="仿宋" panose="02010609060101010101" charset="-122"/>
                <a:ea typeface="仿宋" panose="02010609060101010101" charset="-122"/>
                <a:sym typeface="宋体" panose="02010600030101010101" pitchFamily="2" charset="-122"/>
              </a:rPr>
              <a:t>（</a:t>
            </a:r>
            <a:r>
              <a:rPr lang="en-US" altLang="zh-CN" sz="2100" b="1" dirty="0">
                <a:latin typeface="仿宋" panose="02010609060101010101" charset="-122"/>
                <a:ea typeface="仿宋" panose="02010609060101010101" charset="-122"/>
                <a:sym typeface="宋体" panose="02010600030101010101" pitchFamily="2" charset="-122"/>
              </a:rPr>
              <a:t>2</a:t>
            </a:r>
            <a:r>
              <a:rPr lang="zh-CN" altLang="en-US" sz="2100" b="1" dirty="0">
                <a:latin typeface="仿宋" panose="02010609060101010101" charset="-122"/>
                <a:ea typeface="仿宋" panose="02010609060101010101" charset="-122"/>
                <a:sym typeface="宋体" panose="02010600030101010101" pitchFamily="2" charset="-122"/>
              </a:rPr>
              <a:t>）公元前</a:t>
            </a:r>
            <a:r>
              <a:rPr lang="en-US" altLang="zh-CN" sz="2100" b="1" dirty="0">
                <a:latin typeface="仿宋" panose="02010609060101010101" charset="-122"/>
                <a:ea typeface="仿宋" panose="02010609060101010101" charset="-122"/>
                <a:sym typeface="宋体" panose="02010600030101010101" pitchFamily="2" charset="-122"/>
              </a:rPr>
              <a:t>3100</a:t>
            </a:r>
            <a:r>
              <a:rPr lang="zh-CN" altLang="en-US" sz="2100" b="1" dirty="0">
                <a:latin typeface="仿宋" panose="02010609060101010101" charset="-122"/>
                <a:ea typeface="仿宋" panose="02010609060101010101" charset="-122"/>
                <a:sym typeface="宋体" panose="02010600030101010101" pitchFamily="2" charset="-122"/>
              </a:rPr>
              <a:t>年左右，埃及初步实现统一。</a:t>
            </a:r>
            <a:endParaRPr lang="zh-CN" altLang="en-US" sz="2100" b="1" dirty="0">
              <a:latin typeface="仿宋" panose="02010609060101010101" charset="-122"/>
              <a:ea typeface="仿宋" panose="02010609060101010101" charset="-122"/>
              <a:sym typeface="宋体" panose="02010600030101010101" pitchFamily="2" charset="-122"/>
            </a:endParaRPr>
          </a:p>
        </p:txBody>
      </p:sp>
      <p:sp>
        <p:nvSpPr>
          <p:cNvPr id="20" name="文本框 19"/>
          <p:cNvSpPr txBox="1"/>
          <p:nvPr/>
        </p:nvSpPr>
        <p:spPr>
          <a:xfrm>
            <a:off x="117475" y="2773363"/>
            <a:ext cx="6818313" cy="414337"/>
          </a:xfrm>
          <a:prstGeom prst="rect">
            <a:avLst/>
          </a:prstGeom>
          <a:noFill/>
          <a:ln w="9525">
            <a:noFill/>
          </a:ln>
        </p:spPr>
        <p:txBody>
          <a:bodyPr wrap="square" anchor="t">
            <a:spAutoFit/>
          </a:bodyPr>
          <a:p>
            <a:r>
              <a:rPr lang="zh-CN" altLang="en-US" sz="2100" b="1" dirty="0">
                <a:latin typeface="仿宋" panose="02010609060101010101" charset="-122"/>
                <a:ea typeface="仿宋" panose="02010609060101010101" charset="-122"/>
              </a:rPr>
              <a:t>（</a:t>
            </a:r>
            <a:r>
              <a:rPr lang="en-US" altLang="zh-CN" sz="2100" b="1" dirty="0">
                <a:latin typeface="仿宋" panose="02010609060101010101" charset="-122"/>
                <a:ea typeface="仿宋" panose="02010609060101010101" charset="-122"/>
              </a:rPr>
              <a:t>3</a:t>
            </a:r>
            <a:r>
              <a:rPr lang="zh-CN" altLang="en-US" sz="2100" b="1" dirty="0">
                <a:latin typeface="仿宋" panose="02010609060101010101" charset="-122"/>
                <a:ea typeface="仿宋" panose="02010609060101010101" charset="-122"/>
              </a:rPr>
              <a:t>）法老</a:t>
            </a:r>
            <a:r>
              <a:rPr lang="zh-CN" altLang="en-US" sz="2100" b="1" dirty="0">
                <a:latin typeface="仿宋" panose="02010609060101010101" charset="-122"/>
                <a:ea typeface="仿宋" panose="02010609060101010101" charset="-122"/>
                <a:sym typeface="宋体" panose="02010600030101010101" pitchFamily="2" charset="-122"/>
              </a:rPr>
              <a:t>被视为神在人间的代表，掌握着最重要的权力。</a:t>
            </a:r>
            <a:endParaRPr lang="zh-CN" altLang="en-US" sz="2100" b="1" dirty="0">
              <a:latin typeface="仿宋" panose="02010609060101010101" charset="-122"/>
              <a:ea typeface="仿宋" panose="02010609060101010101" charset="-122"/>
              <a:sym typeface="宋体" panose="02010600030101010101" pitchFamily="2" charset="-122"/>
            </a:endParaRPr>
          </a:p>
        </p:txBody>
      </p:sp>
      <p:sp>
        <p:nvSpPr>
          <p:cNvPr id="21508" name="文本框 4"/>
          <p:cNvSpPr txBox="1"/>
          <p:nvPr/>
        </p:nvSpPr>
        <p:spPr>
          <a:xfrm>
            <a:off x="209550" y="841375"/>
            <a:ext cx="6905625" cy="460375"/>
          </a:xfrm>
          <a:prstGeom prst="rect">
            <a:avLst/>
          </a:prstGeom>
          <a:noFill/>
          <a:ln w="9525">
            <a:noFill/>
          </a:ln>
        </p:spPr>
        <p:txBody>
          <a:bodyPr wrap="square" anchor="t">
            <a:spAutoFit/>
          </a:bodyPr>
          <a:p>
            <a:r>
              <a:rPr lang="en-US" altLang="zh-CN" sz="2400" b="1" dirty="0">
                <a:latin typeface="仿宋" panose="02010609060101010101" charset="-122"/>
                <a:ea typeface="仿宋" panose="02010609060101010101" charset="-122"/>
              </a:rPr>
              <a:t>2.</a:t>
            </a:r>
            <a:r>
              <a:rPr lang="zh-CN" altLang="en-US" sz="2400" b="1" dirty="0">
                <a:latin typeface="仿宋" panose="02010609060101010101" charset="-122"/>
                <a:ea typeface="仿宋" panose="02010609060101010101" charset="-122"/>
              </a:rPr>
              <a:t>古代埃及文明</a:t>
            </a:r>
            <a:endParaRPr lang="zh-CN" altLang="en-US" sz="2400" b="1" dirty="0">
              <a:latin typeface="仿宋" panose="02010609060101010101" charset="-122"/>
              <a:ea typeface="仿宋" panose="02010609060101010101" charset="-122"/>
            </a:endParaRPr>
          </a:p>
        </p:txBody>
      </p:sp>
      <p:pic>
        <p:nvPicPr>
          <p:cNvPr id="21509" name="图片 6" descr="尼罗河流域地图"/>
          <p:cNvPicPr>
            <a:picLocks noChangeAspect="1"/>
          </p:cNvPicPr>
          <p:nvPr/>
        </p:nvPicPr>
        <p:blipFill>
          <a:blip r:embed="rId1"/>
          <a:stretch>
            <a:fillRect/>
          </a:stretch>
        </p:blipFill>
        <p:spPr>
          <a:xfrm>
            <a:off x="8318500" y="-65087"/>
            <a:ext cx="3424238" cy="6923087"/>
          </a:xfrm>
          <a:prstGeom prst="rect">
            <a:avLst/>
          </a:prstGeom>
          <a:noFill/>
          <a:ln w="9525">
            <a:noFill/>
          </a:ln>
        </p:spPr>
      </p:pic>
      <p:sp>
        <p:nvSpPr>
          <p:cNvPr id="21510" name="文本框 3"/>
          <p:cNvSpPr txBox="1"/>
          <p:nvPr/>
        </p:nvSpPr>
        <p:spPr>
          <a:xfrm>
            <a:off x="568325" y="160338"/>
            <a:ext cx="4791075" cy="584200"/>
          </a:xfrm>
          <a:prstGeom prst="rect">
            <a:avLst/>
          </a:prstGeom>
          <a:solidFill>
            <a:srgbClr val="FFFF00"/>
          </a:solidFill>
          <a:ln w="9525">
            <a:noFill/>
          </a:ln>
        </p:spPr>
        <p:txBody>
          <a:bodyPr wrap="square" anchor="t">
            <a:spAutoFit/>
          </a:bodyPr>
          <a:p>
            <a:r>
              <a:rPr lang="zh-CN" altLang="en-US" sz="3200" b="1" dirty="0">
                <a:latin typeface="黑体" panose="02010609060101010101" charset="-122"/>
                <a:ea typeface="黑体" panose="02010609060101010101" charset="-122"/>
              </a:rPr>
              <a:t>二、古代文明的多元特点</a:t>
            </a:r>
            <a:endParaRPr lang="zh-CN" altLang="en-US" sz="3200" b="1" dirty="0">
              <a:latin typeface="黑体" panose="02010609060101010101" charset="-122"/>
              <a:ea typeface="黑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pic>
        <p:nvPicPr>
          <p:cNvPr id="10" name="图片 9"/>
          <p:cNvPicPr>
            <a:picLocks noChangeAspect="1"/>
          </p:cNvPicPr>
          <p:nvPr/>
        </p:nvPicPr>
        <p:blipFill>
          <a:blip r:embed="rId1"/>
          <a:stretch>
            <a:fillRect/>
          </a:stretch>
        </p:blipFill>
        <p:spPr>
          <a:xfrm>
            <a:off x="1631950" y="1363663"/>
            <a:ext cx="3359150" cy="2085975"/>
          </a:xfrm>
          <a:prstGeom prst="rect">
            <a:avLst/>
          </a:prstGeom>
          <a:ln>
            <a:noFill/>
          </a:ln>
          <a:effectLst>
            <a:outerShdw blurRad="190500" algn="tl" rotWithShape="0">
              <a:srgbClr val="000000">
                <a:alpha val="70000"/>
              </a:srgbClr>
            </a:outerShdw>
          </a:effectLst>
        </p:spPr>
      </p:pic>
      <p:pic>
        <p:nvPicPr>
          <p:cNvPr id="21" name="图片 20"/>
          <p:cNvPicPr>
            <a:picLocks noChangeAspect="1"/>
          </p:cNvPicPr>
          <p:nvPr/>
        </p:nvPicPr>
        <p:blipFill>
          <a:blip r:embed="rId2"/>
          <a:stretch>
            <a:fillRect/>
          </a:stretch>
        </p:blipFill>
        <p:spPr>
          <a:xfrm>
            <a:off x="6342063" y="1152525"/>
            <a:ext cx="3633788" cy="2187575"/>
          </a:xfrm>
          <a:prstGeom prst="rect">
            <a:avLst/>
          </a:prstGeom>
          <a:ln>
            <a:noFill/>
          </a:ln>
          <a:effectLst>
            <a:outerShdw blurRad="190500" algn="tl" rotWithShape="0">
              <a:srgbClr val="000000">
                <a:alpha val="70000"/>
              </a:srgbClr>
            </a:outerShdw>
          </a:effectLst>
        </p:spPr>
      </p:pic>
      <p:pic>
        <p:nvPicPr>
          <p:cNvPr id="24" name="图片 23"/>
          <p:cNvPicPr>
            <a:picLocks noChangeAspect="1"/>
          </p:cNvPicPr>
          <p:nvPr/>
        </p:nvPicPr>
        <p:blipFill>
          <a:blip r:embed="rId3"/>
          <a:stretch>
            <a:fillRect/>
          </a:stretch>
        </p:blipFill>
        <p:spPr>
          <a:xfrm>
            <a:off x="6069013" y="3986213"/>
            <a:ext cx="3906838" cy="2281238"/>
          </a:xfrm>
          <a:prstGeom prst="rect">
            <a:avLst/>
          </a:prstGeom>
          <a:ln>
            <a:noFill/>
          </a:ln>
          <a:effectLst>
            <a:outerShdw blurRad="190500" algn="tl" rotWithShape="0">
              <a:srgbClr val="000000">
                <a:alpha val="70000"/>
              </a:srgbClr>
            </a:outerShdw>
          </a:effectLst>
        </p:spPr>
      </p:pic>
      <p:sp>
        <p:nvSpPr>
          <p:cNvPr id="27" name="矩形 26"/>
          <p:cNvSpPr/>
          <p:nvPr/>
        </p:nvSpPr>
        <p:spPr>
          <a:xfrm>
            <a:off x="2200275" y="3449638"/>
            <a:ext cx="1792288" cy="368300"/>
          </a:xfrm>
          <a:prstGeom prst="rect">
            <a:avLst/>
          </a:prstGeom>
          <a:noFill/>
          <a:ln w="9525">
            <a:noFill/>
          </a:ln>
        </p:spPr>
        <p:txBody>
          <a:bodyPr wrap="none" anchor="t">
            <a:spAutoFit/>
          </a:bodyPr>
          <a:p>
            <a:r>
              <a:rPr lang="zh-CN" altLang="en-US" b="1" dirty="0">
                <a:latin typeface="Arial" panose="020B0604020202020204" pitchFamily="34" charset="0"/>
                <a:ea typeface="仿宋" panose="02010609060101010101" charset="-122"/>
              </a:rPr>
              <a:t>古埃及</a:t>
            </a:r>
            <a:r>
              <a:rPr lang="zh-CN" altLang="zh-CN" b="1" dirty="0">
                <a:latin typeface="Arial" panose="020B0604020202020204" pitchFamily="34" charset="0"/>
                <a:ea typeface="仿宋" panose="02010609060101010101" charset="-122"/>
              </a:rPr>
              <a:t>象形文字</a:t>
            </a:r>
            <a:endParaRPr lang="zh-CN" altLang="en-US" b="1" dirty="0">
              <a:latin typeface="Arial" panose="020B0604020202020204" pitchFamily="34" charset="0"/>
              <a:ea typeface="仿宋" panose="02010609060101010101" charset="-122"/>
            </a:endParaRPr>
          </a:p>
        </p:txBody>
      </p:sp>
      <p:sp>
        <p:nvSpPr>
          <p:cNvPr id="28" name="矩形 27"/>
          <p:cNvSpPr/>
          <p:nvPr/>
        </p:nvSpPr>
        <p:spPr>
          <a:xfrm>
            <a:off x="7677150" y="3449638"/>
            <a:ext cx="1562100" cy="368300"/>
          </a:xfrm>
          <a:prstGeom prst="rect">
            <a:avLst/>
          </a:prstGeom>
          <a:noFill/>
          <a:ln w="9525">
            <a:noFill/>
          </a:ln>
        </p:spPr>
        <p:txBody>
          <a:bodyPr wrap="none" anchor="t">
            <a:spAutoFit/>
          </a:bodyPr>
          <a:p>
            <a:r>
              <a:rPr lang="zh-CN" altLang="en-US" b="1" dirty="0">
                <a:latin typeface="Arial" panose="020B0604020202020204" pitchFamily="34" charset="0"/>
                <a:ea typeface="仿宋" panose="02010609060101010101" charset="-122"/>
              </a:rPr>
              <a:t>古埃及金字塔</a:t>
            </a:r>
            <a:endParaRPr lang="zh-CN" altLang="en-US" b="1" dirty="0">
              <a:latin typeface="Arial" panose="020B0604020202020204" pitchFamily="34" charset="0"/>
              <a:ea typeface="仿宋" panose="02010609060101010101" charset="-122"/>
            </a:endParaRPr>
          </a:p>
        </p:txBody>
      </p:sp>
      <p:sp>
        <p:nvSpPr>
          <p:cNvPr id="29" name="矩形 28"/>
          <p:cNvSpPr/>
          <p:nvPr/>
        </p:nvSpPr>
        <p:spPr>
          <a:xfrm>
            <a:off x="2058988" y="6335713"/>
            <a:ext cx="1562100" cy="368300"/>
          </a:xfrm>
          <a:prstGeom prst="rect">
            <a:avLst/>
          </a:prstGeom>
          <a:noFill/>
          <a:ln w="9525">
            <a:noFill/>
          </a:ln>
        </p:spPr>
        <p:txBody>
          <a:bodyPr wrap="none" anchor="t">
            <a:spAutoFit/>
          </a:bodyPr>
          <a:p>
            <a:r>
              <a:rPr lang="zh-CN" altLang="en-US" b="1" dirty="0">
                <a:latin typeface="Arial" panose="020B0604020202020204" pitchFamily="34" charset="0"/>
                <a:ea typeface="仿宋" panose="02010609060101010101" charset="-122"/>
              </a:rPr>
              <a:t>古埃及历法表</a:t>
            </a:r>
            <a:endParaRPr lang="zh-CN" altLang="en-US" b="1" dirty="0">
              <a:latin typeface="Arial" panose="020B0604020202020204" pitchFamily="34" charset="0"/>
              <a:ea typeface="仿宋" panose="02010609060101010101" charset="-122"/>
            </a:endParaRPr>
          </a:p>
        </p:txBody>
      </p:sp>
      <p:sp>
        <p:nvSpPr>
          <p:cNvPr id="30" name="矩形 29"/>
          <p:cNvSpPr/>
          <p:nvPr/>
        </p:nvSpPr>
        <p:spPr>
          <a:xfrm>
            <a:off x="7677150" y="6335713"/>
            <a:ext cx="1331913" cy="368300"/>
          </a:xfrm>
          <a:prstGeom prst="rect">
            <a:avLst/>
          </a:prstGeom>
          <a:noFill/>
          <a:ln w="9525">
            <a:noFill/>
          </a:ln>
        </p:spPr>
        <p:txBody>
          <a:bodyPr wrap="none" anchor="t">
            <a:spAutoFit/>
          </a:bodyPr>
          <a:p>
            <a:r>
              <a:rPr lang="zh-CN" altLang="en-US" b="1" dirty="0">
                <a:latin typeface="Arial" panose="020B0604020202020204" pitchFamily="34" charset="0"/>
                <a:ea typeface="仿宋" panose="02010609060101010101" charset="-122"/>
              </a:rPr>
              <a:t>莎草纸残卷</a:t>
            </a:r>
            <a:endParaRPr lang="zh-CN" altLang="en-US" b="1" dirty="0">
              <a:latin typeface="Arial" panose="020B0604020202020204" pitchFamily="34" charset="0"/>
              <a:ea typeface="仿宋" panose="02010609060101010101" charset="-122"/>
            </a:endParaRPr>
          </a:p>
        </p:txBody>
      </p:sp>
      <p:pic>
        <p:nvPicPr>
          <p:cNvPr id="32" name="图片 31"/>
          <p:cNvPicPr>
            <a:picLocks noChangeAspect="1"/>
          </p:cNvPicPr>
          <p:nvPr/>
        </p:nvPicPr>
        <p:blipFill>
          <a:blip r:embed="rId4"/>
          <a:stretch>
            <a:fillRect/>
          </a:stretch>
        </p:blipFill>
        <p:spPr>
          <a:xfrm>
            <a:off x="1631950" y="3986213"/>
            <a:ext cx="3162300" cy="2281238"/>
          </a:xfrm>
          <a:prstGeom prst="rect">
            <a:avLst/>
          </a:prstGeom>
          <a:ln>
            <a:noFill/>
          </a:ln>
          <a:effectLst>
            <a:outerShdw blurRad="190500" algn="tl" rotWithShape="0">
              <a:srgbClr val="000000">
                <a:alpha val="70000"/>
              </a:srgbClr>
            </a:outerShdw>
          </a:effectLst>
        </p:spPr>
      </p:pic>
      <p:sp>
        <p:nvSpPr>
          <p:cNvPr id="24585" name="文本框 4"/>
          <p:cNvSpPr txBox="1"/>
          <p:nvPr/>
        </p:nvSpPr>
        <p:spPr>
          <a:xfrm>
            <a:off x="200025" y="903288"/>
            <a:ext cx="6905625" cy="460375"/>
          </a:xfrm>
          <a:prstGeom prst="rect">
            <a:avLst/>
          </a:prstGeom>
          <a:noFill/>
          <a:ln w="9525">
            <a:noFill/>
          </a:ln>
        </p:spPr>
        <p:txBody>
          <a:bodyPr wrap="square" anchor="t">
            <a:spAutoFit/>
          </a:bodyPr>
          <a:p>
            <a:r>
              <a:rPr lang="en-US" altLang="zh-CN" sz="2400" b="1" dirty="0">
                <a:latin typeface="仿宋" panose="02010609060101010101" charset="-122"/>
                <a:ea typeface="仿宋" panose="02010609060101010101" charset="-122"/>
              </a:rPr>
              <a:t>2.</a:t>
            </a:r>
            <a:r>
              <a:rPr lang="zh-CN" altLang="en-US" sz="2400" b="1" dirty="0">
                <a:latin typeface="仿宋" panose="02010609060101010101" charset="-122"/>
                <a:ea typeface="仿宋" panose="02010609060101010101" charset="-122"/>
              </a:rPr>
              <a:t>古代埃及文明</a:t>
            </a:r>
            <a:endParaRPr lang="zh-CN" altLang="en-US" sz="2400" b="1" dirty="0">
              <a:latin typeface="仿宋" panose="02010609060101010101" charset="-122"/>
              <a:ea typeface="仿宋" panose="02010609060101010101" charset="-122"/>
            </a:endParaRPr>
          </a:p>
        </p:txBody>
      </p:sp>
      <p:sp>
        <p:nvSpPr>
          <p:cNvPr id="24586" name="文本框 3"/>
          <p:cNvSpPr txBox="1"/>
          <p:nvPr/>
        </p:nvSpPr>
        <p:spPr>
          <a:xfrm>
            <a:off x="915988" y="187325"/>
            <a:ext cx="4791075" cy="584200"/>
          </a:xfrm>
          <a:prstGeom prst="rect">
            <a:avLst/>
          </a:prstGeom>
          <a:solidFill>
            <a:srgbClr val="FFFF00"/>
          </a:solidFill>
          <a:ln w="9525">
            <a:noFill/>
          </a:ln>
        </p:spPr>
        <p:txBody>
          <a:bodyPr wrap="square" anchor="t">
            <a:spAutoFit/>
          </a:bodyPr>
          <a:p>
            <a:r>
              <a:rPr lang="zh-CN" altLang="en-US" sz="3200" b="1" dirty="0">
                <a:latin typeface="黑体" panose="02010609060101010101" charset="-122"/>
                <a:ea typeface="黑体" panose="02010609060101010101" charset="-122"/>
              </a:rPr>
              <a:t>二、古代文明的多元特点</a:t>
            </a:r>
            <a:endParaRPr lang="zh-CN" altLang="en-US" sz="3200" b="1" dirty="0">
              <a:latin typeface="黑体" panose="02010609060101010101" charset="-122"/>
              <a:ea typeface="黑体" panose="02010609060101010101"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sp>
        <p:nvSpPr>
          <p:cNvPr id="22529" name="矩形 14"/>
          <p:cNvSpPr/>
          <p:nvPr/>
        </p:nvSpPr>
        <p:spPr>
          <a:xfrm>
            <a:off x="115888" y="1116013"/>
            <a:ext cx="8769350" cy="3488055"/>
          </a:xfrm>
          <a:prstGeom prst="rect">
            <a:avLst/>
          </a:prstGeom>
          <a:noFill/>
          <a:ln w="9525">
            <a:noFill/>
          </a:ln>
        </p:spPr>
        <p:txBody>
          <a:bodyPr wrap="square" anchor="t">
            <a:spAutoFit/>
          </a:bodyPr>
          <a:p>
            <a:pPr eaLnBrk="0" hangingPunct="0">
              <a:lnSpc>
                <a:spcPct val="115000"/>
              </a:lnSpc>
            </a:pPr>
            <a:r>
              <a:rPr lang="en-US" altLang="zh-CN" sz="3200" b="1" dirty="0">
                <a:solidFill>
                  <a:srgbClr val="C00000"/>
                </a:solidFill>
                <a:latin typeface="楷体" panose="02010609060101010101" pitchFamily="49" charset="-122"/>
                <a:ea typeface="楷体" panose="02010609060101010101" pitchFamily="49" charset="-122"/>
              </a:rPr>
              <a:t>    </a:t>
            </a:r>
            <a:r>
              <a:rPr lang="zh-CN" altLang="en-US" sz="3200" b="1" dirty="0">
                <a:solidFill>
                  <a:srgbClr val="C00000"/>
                </a:solidFill>
                <a:latin typeface="楷体" panose="02010609060101010101" pitchFamily="49" charset="-122"/>
                <a:ea typeface="楷体" panose="02010609060101010101" pitchFamily="49" charset="-122"/>
              </a:rPr>
              <a:t>法老被视为神，是法律的来源。古埃及人赞扬他说：</a:t>
            </a:r>
            <a:r>
              <a:rPr lang="en-US" altLang="zh-CN" sz="3200" b="1" dirty="0">
                <a:solidFill>
                  <a:srgbClr val="C00000"/>
                </a:solidFill>
                <a:latin typeface="楷体" panose="02010609060101010101" pitchFamily="49" charset="-122"/>
                <a:ea typeface="楷体" panose="02010609060101010101" pitchFamily="49" charset="-122"/>
              </a:rPr>
              <a:t>“</a:t>
            </a:r>
            <a:r>
              <a:rPr lang="zh-CN" altLang="en-US" sz="3200" b="1" dirty="0">
                <a:solidFill>
                  <a:srgbClr val="C00000"/>
                </a:solidFill>
                <a:latin typeface="楷体" panose="02010609060101010101" pitchFamily="49" charset="-122"/>
                <a:ea typeface="楷体" panose="02010609060101010101" pitchFamily="49" charset="-122"/>
              </a:rPr>
              <a:t>威令在你的口中，认知在你的心中，而你的舌头可以产生正义。</a:t>
            </a:r>
            <a:r>
              <a:rPr lang="en-US" altLang="zh-CN" sz="3200" b="1" dirty="0">
                <a:solidFill>
                  <a:srgbClr val="C00000"/>
                </a:solidFill>
                <a:latin typeface="楷体" panose="02010609060101010101" pitchFamily="49" charset="-122"/>
                <a:ea typeface="楷体" panose="02010609060101010101" pitchFamily="49" charset="-122"/>
              </a:rPr>
              <a:t>”</a:t>
            </a:r>
            <a:endParaRPr lang="en-US" altLang="zh-CN" sz="3200" b="1" dirty="0">
              <a:solidFill>
                <a:srgbClr val="C00000"/>
              </a:solidFill>
              <a:latin typeface="楷体" panose="02010609060101010101" pitchFamily="49" charset="-122"/>
              <a:ea typeface="楷体" panose="02010609060101010101" pitchFamily="49" charset="-122"/>
            </a:endParaRPr>
          </a:p>
          <a:p>
            <a:pPr algn="r" eaLnBrk="0" hangingPunct="0">
              <a:lnSpc>
                <a:spcPct val="115000"/>
              </a:lnSpc>
            </a:pPr>
            <a:r>
              <a:rPr lang="en-US" altLang="zh-CN" sz="3200" b="1" dirty="0">
                <a:solidFill>
                  <a:srgbClr val="C00000"/>
                </a:solidFill>
                <a:latin typeface="楷体" panose="02010609060101010101" pitchFamily="49" charset="-122"/>
                <a:ea typeface="楷体" panose="02010609060101010101" pitchFamily="49" charset="-122"/>
              </a:rPr>
              <a:t>——</a:t>
            </a:r>
            <a:r>
              <a:rPr lang="zh-CN" altLang="en-US" sz="3200" b="1" dirty="0">
                <a:solidFill>
                  <a:srgbClr val="C00000"/>
                </a:solidFill>
                <a:latin typeface="楷体" panose="02010609060101010101" pitchFamily="49" charset="-122"/>
                <a:ea typeface="楷体" panose="02010609060101010101" pitchFamily="49" charset="-122"/>
              </a:rPr>
              <a:t>摘译自埃及历史铭文</a:t>
            </a:r>
            <a:endParaRPr lang="zh-CN" altLang="en-US" sz="3200" b="1" dirty="0">
              <a:solidFill>
                <a:srgbClr val="C00000"/>
              </a:solidFill>
              <a:latin typeface="楷体" panose="02010609060101010101" pitchFamily="49" charset="-122"/>
              <a:ea typeface="楷体" panose="02010609060101010101" pitchFamily="49" charset="-122"/>
            </a:endParaRPr>
          </a:p>
          <a:p>
            <a:pPr algn="r" eaLnBrk="0" hangingPunct="0">
              <a:lnSpc>
                <a:spcPct val="115000"/>
              </a:lnSpc>
            </a:pPr>
            <a:endParaRPr lang="zh-CN" altLang="en-US" sz="3200" b="1" dirty="0">
              <a:solidFill>
                <a:srgbClr val="C00000"/>
              </a:solidFill>
              <a:latin typeface="楷体" panose="02010609060101010101" pitchFamily="49" charset="-122"/>
              <a:ea typeface="楷体" panose="02010609060101010101" pitchFamily="49" charset="-122"/>
            </a:endParaRPr>
          </a:p>
          <a:p>
            <a:pPr eaLnBrk="0" hangingPunct="0">
              <a:lnSpc>
                <a:spcPct val="115000"/>
              </a:lnSpc>
            </a:pPr>
            <a:r>
              <a:rPr lang="zh-CN" altLang="en-US" sz="3200" b="1" dirty="0">
                <a:solidFill>
                  <a:srgbClr val="C00000"/>
                </a:solidFill>
                <a:latin typeface="楷体" panose="02010609060101010101" pitchFamily="49" charset="-122"/>
                <a:ea typeface="楷体" panose="02010609060101010101" pitchFamily="49" charset="-122"/>
              </a:rPr>
              <a:t>这段话表现了法老怎样的地位？</a:t>
            </a:r>
            <a:endParaRPr lang="zh-CN" altLang="en-US" sz="3200" b="1" dirty="0">
              <a:solidFill>
                <a:srgbClr val="C00000"/>
              </a:solidFill>
              <a:latin typeface="楷体" panose="02010609060101010101" pitchFamily="49" charset="-122"/>
              <a:ea typeface="楷体" panose="02010609060101010101" pitchFamily="49" charset="-122"/>
            </a:endParaRPr>
          </a:p>
        </p:txBody>
      </p:sp>
      <p:sp>
        <p:nvSpPr>
          <p:cNvPr id="22530" name="文本框 2"/>
          <p:cNvSpPr txBox="1"/>
          <p:nvPr/>
        </p:nvSpPr>
        <p:spPr>
          <a:xfrm>
            <a:off x="393700" y="5089843"/>
            <a:ext cx="8212138" cy="1076325"/>
          </a:xfrm>
          <a:prstGeom prst="rect">
            <a:avLst/>
          </a:prstGeom>
          <a:solidFill>
            <a:schemeClr val="bg1">
              <a:lumMod val="95000"/>
            </a:schemeClr>
          </a:solidFill>
          <a:ln w="9525">
            <a:noFill/>
          </a:ln>
        </p:spPr>
        <p:txBody>
          <a:bodyPr wrap="square" anchor="t">
            <a:spAutoFit/>
          </a:bodyPr>
          <a:p>
            <a:r>
              <a:rPr lang="zh-CN" altLang="en-US" sz="3200" dirty="0">
                <a:latin typeface="方正粗黑宋简体" panose="02000000000000000000" pitchFamily="2" charset="-122"/>
                <a:ea typeface="方正粗黑宋简体" panose="02000000000000000000" pitchFamily="2" charset="-122"/>
              </a:rPr>
              <a:t>法老有至高无上的地位，被埃及人视为真理的象征。</a:t>
            </a:r>
            <a:endParaRPr lang="zh-CN" altLang="en-US" sz="3200" dirty="0">
              <a:latin typeface="方正粗黑宋简体" panose="02000000000000000000" pitchFamily="2" charset="-122"/>
              <a:ea typeface="方正粗黑宋简体" panose="02000000000000000000" pitchFamily="2" charset="-122"/>
            </a:endParaRPr>
          </a:p>
        </p:txBody>
      </p:sp>
      <p:pic>
        <p:nvPicPr>
          <p:cNvPr id="3" name="图片 2"/>
          <p:cNvPicPr>
            <a:picLocks noChangeAspect="1"/>
          </p:cNvPicPr>
          <p:nvPr/>
        </p:nvPicPr>
        <p:blipFill>
          <a:blip r:embed="rId1"/>
          <a:stretch>
            <a:fillRect/>
          </a:stretch>
        </p:blipFill>
        <p:spPr>
          <a:xfrm>
            <a:off x="9224963" y="207963"/>
            <a:ext cx="2401887" cy="3033712"/>
          </a:xfrm>
          <a:prstGeom prst="rect">
            <a:avLst/>
          </a:prstGeom>
          <a:noFill/>
          <a:ln w="9525">
            <a:noFill/>
          </a:ln>
        </p:spPr>
      </p:pic>
      <p:pic>
        <p:nvPicPr>
          <p:cNvPr id="22532" name="图片 10" descr="图片1"/>
          <p:cNvPicPr>
            <a:picLocks noChangeAspect="1"/>
          </p:cNvPicPr>
          <p:nvPr/>
        </p:nvPicPr>
        <p:blipFill>
          <a:blip r:embed="rId2"/>
          <a:stretch>
            <a:fillRect/>
          </a:stretch>
        </p:blipFill>
        <p:spPr>
          <a:xfrm>
            <a:off x="8605838" y="3470275"/>
            <a:ext cx="3298825" cy="3341688"/>
          </a:xfrm>
          <a:prstGeom prst="rect">
            <a:avLst/>
          </a:prstGeom>
          <a:noFill/>
          <a:ln w="9525">
            <a:noFill/>
          </a:ln>
        </p:spPr>
      </p:pic>
      <p:sp>
        <p:nvSpPr>
          <p:cNvPr id="22533" name="文本框 3"/>
          <p:cNvSpPr txBox="1"/>
          <p:nvPr/>
        </p:nvSpPr>
        <p:spPr>
          <a:xfrm>
            <a:off x="241300" y="207963"/>
            <a:ext cx="3084513" cy="584200"/>
          </a:xfrm>
          <a:prstGeom prst="rect">
            <a:avLst/>
          </a:prstGeom>
          <a:solidFill>
            <a:srgbClr val="FFFF00"/>
          </a:solidFill>
          <a:ln w="9525">
            <a:noFill/>
          </a:ln>
        </p:spPr>
        <p:txBody>
          <a:bodyPr wrap="square" anchor="t">
            <a:spAutoFit/>
          </a:bodyPr>
          <a:p>
            <a:pPr algn="ctr"/>
            <a:r>
              <a:rPr lang="en-US" altLang="zh-CN" sz="3200" dirty="0">
                <a:solidFill>
                  <a:srgbClr val="FF0000"/>
                </a:solidFill>
                <a:latin typeface="方正粗黑宋简体" panose="02000000000000000000" pitchFamily="2" charset="-122"/>
                <a:ea typeface="方正粗黑宋简体" panose="02000000000000000000" pitchFamily="2" charset="-122"/>
              </a:rPr>
              <a:t>P5</a:t>
            </a:r>
            <a:r>
              <a:rPr lang="zh-CN" altLang="en-US" sz="3200" dirty="0">
                <a:solidFill>
                  <a:srgbClr val="FF0000"/>
                </a:solidFill>
                <a:latin typeface="方正粗黑宋简体" panose="02000000000000000000" pitchFamily="2" charset="-122"/>
                <a:ea typeface="方正粗黑宋简体" panose="02000000000000000000" pitchFamily="2" charset="-122"/>
              </a:rPr>
              <a:t>学思之窗</a:t>
            </a:r>
            <a:endParaRPr lang="zh-CN" altLang="en-US" sz="3200" b="1" dirty="0">
              <a:solidFill>
                <a:srgbClr val="FF0000"/>
              </a:solidFill>
              <a:latin typeface="方正粗黑宋简体" panose="02000000000000000000" pitchFamily="2" charset="-122"/>
              <a:ea typeface="方正粗黑宋简体" panose="02000000000000000000"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edge">
                                      <p:cBhvr>
                                        <p:cTn id="7"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sp>
        <p:nvSpPr>
          <p:cNvPr id="25601" name="文本框 4"/>
          <p:cNvSpPr txBox="1"/>
          <p:nvPr/>
        </p:nvSpPr>
        <p:spPr>
          <a:xfrm>
            <a:off x="922655" y="1278255"/>
            <a:ext cx="2555240" cy="460375"/>
          </a:xfrm>
          <a:prstGeom prst="rect">
            <a:avLst/>
          </a:prstGeom>
          <a:noFill/>
          <a:ln w="9525">
            <a:noFill/>
          </a:ln>
        </p:spPr>
        <p:txBody>
          <a:bodyPr wrap="square" anchor="t">
            <a:spAutoFit/>
          </a:bodyPr>
          <a:p>
            <a:r>
              <a:rPr lang="en-US" altLang="zh-CN" sz="2400" b="1" dirty="0">
                <a:latin typeface="仿宋" panose="02010609060101010101" charset="-122"/>
                <a:ea typeface="仿宋" panose="02010609060101010101" charset="-122"/>
              </a:rPr>
              <a:t>3.</a:t>
            </a:r>
            <a:r>
              <a:rPr lang="zh-CN" altLang="en-US" sz="2400" b="1" dirty="0">
                <a:latin typeface="仿宋" panose="02010609060101010101" charset="-122"/>
                <a:ea typeface="仿宋" panose="02010609060101010101" charset="-122"/>
              </a:rPr>
              <a:t>古代印度文明</a:t>
            </a:r>
            <a:endParaRPr lang="zh-CN" altLang="en-US" sz="2400" b="1" dirty="0">
              <a:latin typeface="仿宋" panose="02010609060101010101" charset="-122"/>
              <a:ea typeface="仿宋" panose="02010609060101010101" charset="-122"/>
            </a:endParaRPr>
          </a:p>
        </p:txBody>
      </p:sp>
      <p:sp>
        <p:nvSpPr>
          <p:cNvPr id="2" name="文本框 1"/>
          <p:cNvSpPr txBox="1"/>
          <p:nvPr/>
        </p:nvSpPr>
        <p:spPr>
          <a:xfrm>
            <a:off x="850900" y="2066925"/>
            <a:ext cx="5368925" cy="575945"/>
          </a:xfrm>
          <a:prstGeom prst="rect">
            <a:avLst/>
          </a:prstGeom>
          <a:noFill/>
          <a:ln w="9525">
            <a:noFill/>
          </a:ln>
        </p:spPr>
        <p:txBody>
          <a:bodyPr wrap="square" anchor="t">
            <a:spAutoFit/>
          </a:bodyPr>
          <a:p>
            <a:pPr>
              <a:lnSpc>
                <a:spcPct val="150000"/>
              </a:lnSpc>
            </a:pPr>
            <a:r>
              <a:rPr lang="zh-CN" altLang="en-US" sz="2100" b="1" dirty="0">
                <a:latin typeface="仿宋" panose="02010609060101010101" charset="-122"/>
                <a:ea typeface="仿宋" panose="02010609060101010101" charset="-122"/>
                <a:sym typeface="宋体" panose="02010600030101010101" pitchFamily="2" charset="-122"/>
              </a:rPr>
              <a:t>（</a:t>
            </a:r>
            <a:r>
              <a:rPr lang="en-US" altLang="zh-CN" sz="2100" b="1" dirty="0">
                <a:latin typeface="仿宋" panose="02010609060101010101" charset="-122"/>
                <a:ea typeface="仿宋" panose="02010609060101010101" charset="-122"/>
                <a:sym typeface="宋体" panose="02010600030101010101" pitchFamily="2" charset="-122"/>
              </a:rPr>
              <a:t>1</a:t>
            </a:r>
            <a:r>
              <a:rPr lang="zh-CN" altLang="en-US" sz="2100" b="1" dirty="0">
                <a:latin typeface="仿宋" panose="02010609060101010101" charset="-122"/>
                <a:ea typeface="仿宋" panose="02010609060101010101" charset="-122"/>
                <a:sym typeface="宋体" panose="02010600030101010101" pitchFamily="2" charset="-122"/>
              </a:rPr>
              <a:t>）约公元前</a:t>
            </a:r>
            <a:r>
              <a:rPr lang="en-US" altLang="zh-CN" sz="2100" b="1" dirty="0">
                <a:latin typeface="仿宋" panose="02010609060101010101" charset="-122"/>
                <a:ea typeface="仿宋" panose="02010609060101010101" charset="-122"/>
                <a:sym typeface="宋体" panose="02010600030101010101" pitchFamily="2" charset="-122"/>
              </a:rPr>
              <a:t>3</a:t>
            </a:r>
            <a:r>
              <a:rPr lang="zh-CN" altLang="en-US" sz="2100" b="1" dirty="0">
                <a:latin typeface="仿宋" panose="02010609060101010101" charset="-122"/>
                <a:ea typeface="仿宋" panose="02010609060101010101" charset="-122"/>
                <a:sym typeface="宋体" panose="02010600030101010101" pitchFamily="2" charset="-122"/>
              </a:rPr>
              <a:t>千纪诞生于印度河流域。</a:t>
            </a:r>
            <a:endParaRPr lang="zh-CN" altLang="en-US" sz="2100" b="1" dirty="0">
              <a:latin typeface="仿宋" panose="02010609060101010101" charset="-122"/>
              <a:ea typeface="仿宋" panose="02010609060101010101" charset="-122"/>
              <a:sym typeface="宋体" panose="02010600030101010101" pitchFamily="2" charset="-122"/>
            </a:endParaRPr>
          </a:p>
        </p:txBody>
      </p:sp>
      <p:sp>
        <p:nvSpPr>
          <p:cNvPr id="12" name="矩形 11"/>
          <p:cNvSpPr/>
          <p:nvPr/>
        </p:nvSpPr>
        <p:spPr>
          <a:xfrm>
            <a:off x="850900" y="2643188"/>
            <a:ext cx="5007610" cy="575945"/>
          </a:xfrm>
          <a:prstGeom prst="rect">
            <a:avLst/>
          </a:prstGeom>
          <a:noFill/>
          <a:ln w="9525">
            <a:noFill/>
          </a:ln>
        </p:spPr>
        <p:txBody>
          <a:bodyPr wrap="none" anchor="t">
            <a:spAutoFit/>
          </a:bodyPr>
          <a:p>
            <a:pPr>
              <a:lnSpc>
                <a:spcPct val="150000"/>
              </a:lnSpc>
            </a:pPr>
            <a:r>
              <a:rPr lang="zh-CN" altLang="en-US" sz="2100" b="1" dirty="0">
                <a:latin typeface="仿宋" panose="02010609060101010101" charset="-122"/>
                <a:ea typeface="仿宋" panose="02010609060101010101" charset="-122"/>
              </a:rPr>
              <a:t>（</a:t>
            </a:r>
            <a:r>
              <a:rPr lang="en-US" altLang="zh-CN" sz="2100" b="1" dirty="0">
                <a:latin typeface="仿宋" panose="02010609060101010101" charset="-122"/>
                <a:ea typeface="仿宋" panose="02010609060101010101" charset="-122"/>
              </a:rPr>
              <a:t>2</a:t>
            </a:r>
            <a:r>
              <a:rPr lang="zh-CN" altLang="en-US" sz="2100" b="1" dirty="0">
                <a:latin typeface="仿宋" panose="02010609060101010101" charset="-122"/>
                <a:ea typeface="仿宋" panose="02010609060101010101" charset="-122"/>
              </a:rPr>
              <a:t>）</a:t>
            </a:r>
            <a:r>
              <a:rPr lang="zh-CN" altLang="zh-CN" sz="2100" b="1" dirty="0">
                <a:latin typeface="仿宋" panose="02010609060101010101" charset="-122"/>
                <a:ea typeface="仿宋" panose="02010609060101010101" charset="-122"/>
              </a:rPr>
              <a:t>公元前</a:t>
            </a:r>
            <a:r>
              <a:rPr lang="en-US" altLang="zh-CN" sz="2100" b="1" dirty="0">
                <a:latin typeface="仿宋" panose="02010609060101010101" charset="-122"/>
                <a:ea typeface="仿宋" panose="02010609060101010101" charset="-122"/>
              </a:rPr>
              <a:t>6</a:t>
            </a:r>
            <a:r>
              <a:rPr lang="zh-CN" altLang="zh-CN" sz="2100" b="1" dirty="0">
                <a:latin typeface="仿宋" panose="02010609060101010101" charset="-122"/>
                <a:ea typeface="仿宋" panose="02010609060101010101" charset="-122"/>
              </a:rPr>
              <a:t>世纪，恒河流域成为中心。</a:t>
            </a:r>
            <a:endParaRPr lang="zh-CN" altLang="en-US" sz="2100" b="1" dirty="0">
              <a:latin typeface="仿宋" panose="02010609060101010101" charset="-122"/>
              <a:ea typeface="仿宋" panose="02010609060101010101" charset="-122"/>
            </a:endParaRPr>
          </a:p>
        </p:txBody>
      </p:sp>
      <p:sp>
        <p:nvSpPr>
          <p:cNvPr id="13" name="矩形 12"/>
          <p:cNvSpPr/>
          <p:nvPr/>
        </p:nvSpPr>
        <p:spPr>
          <a:xfrm>
            <a:off x="844550" y="3400425"/>
            <a:ext cx="2729230" cy="414020"/>
          </a:xfrm>
          <a:prstGeom prst="rect">
            <a:avLst/>
          </a:prstGeom>
          <a:noFill/>
          <a:ln w="9525">
            <a:noFill/>
          </a:ln>
        </p:spPr>
        <p:txBody>
          <a:bodyPr wrap="none" anchor="t">
            <a:spAutoFit/>
          </a:bodyPr>
          <a:p>
            <a:r>
              <a:rPr lang="zh-CN" altLang="en-US" sz="2100" b="1" dirty="0">
                <a:latin typeface="仿宋" panose="02010609060101010101" charset="-122"/>
                <a:ea typeface="仿宋" panose="02010609060101010101" charset="-122"/>
                <a:sym typeface="宋体" panose="02010600030101010101" pitchFamily="2" charset="-122"/>
              </a:rPr>
              <a:t>（</a:t>
            </a:r>
            <a:r>
              <a:rPr lang="en-US" altLang="zh-CN" sz="2100" b="1" dirty="0">
                <a:latin typeface="仿宋" panose="02010609060101010101" charset="-122"/>
                <a:ea typeface="仿宋" panose="02010609060101010101" charset="-122"/>
                <a:sym typeface="宋体" panose="02010600030101010101" pitchFamily="2" charset="-122"/>
              </a:rPr>
              <a:t>3</a:t>
            </a:r>
            <a:r>
              <a:rPr lang="zh-CN" altLang="en-US" sz="2100" b="1" dirty="0">
                <a:latin typeface="仿宋" panose="02010609060101010101" charset="-122"/>
                <a:ea typeface="仿宋" panose="02010609060101010101" charset="-122"/>
                <a:sym typeface="宋体" panose="02010600030101010101" pitchFamily="2" charset="-122"/>
              </a:rPr>
              <a:t>）种姓制度形成。</a:t>
            </a:r>
            <a:endParaRPr lang="zh-CN" altLang="en-US" sz="2100" b="1" dirty="0">
              <a:latin typeface="仿宋" panose="02010609060101010101" charset="-122"/>
              <a:ea typeface="仿宋" panose="02010609060101010101" charset="-122"/>
            </a:endParaRPr>
          </a:p>
        </p:txBody>
      </p:sp>
      <p:pic>
        <p:nvPicPr>
          <p:cNvPr id="25605" name="图片 5" descr="古代印度地图"/>
          <p:cNvPicPr>
            <a:picLocks noChangeAspect="1"/>
          </p:cNvPicPr>
          <p:nvPr/>
        </p:nvPicPr>
        <p:blipFill>
          <a:blip r:embed="rId1"/>
          <a:stretch>
            <a:fillRect/>
          </a:stretch>
        </p:blipFill>
        <p:spPr>
          <a:xfrm>
            <a:off x="7531100" y="64453"/>
            <a:ext cx="4491038" cy="6727825"/>
          </a:xfrm>
          <a:prstGeom prst="rect">
            <a:avLst/>
          </a:prstGeom>
          <a:noFill/>
          <a:ln w="9525">
            <a:noFill/>
          </a:ln>
        </p:spPr>
      </p:pic>
      <p:sp>
        <p:nvSpPr>
          <p:cNvPr id="25606" name="文本框 3"/>
          <p:cNvSpPr txBox="1"/>
          <p:nvPr/>
        </p:nvSpPr>
        <p:spPr>
          <a:xfrm>
            <a:off x="800100" y="317500"/>
            <a:ext cx="4791075" cy="584200"/>
          </a:xfrm>
          <a:prstGeom prst="rect">
            <a:avLst/>
          </a:prstGeom>
          <a:solidFill>
            <a:srgbClr val="FFFF00"/>
          </a:solidFill>
          <a:ln w="9525">
            <a:noFill/>
          </a:ln>
        </p:spPr>
        <p:txBody>
          <a:bodyPr wrap="square" anchor="t">
            <a:spAutoFit/>
          </a:bodyPr>
          <a:p>
            <a:r>
              <a:rPr lang="zh-CN" altLang="en-US" sz="3200" b="1" dirty="0">
                <a:latin typeface="黑体" panose="02010609060101010101" charset="-122"/>
                <a:ea typeface="黑体" panose="02010609060101010101" charset="-122"/>
              </a:rPr>
              <a:t>二、古代文明的多元特点</a:t>
            </a:r>
            <a:endParaRPr lang="zh-CN" altLang="en-US" sz="3200" b="1" dirty="0">
              <a:latin typeface="黑体" panose="02010609060101010101" charset="-122"/>
              <a:ea typeface="黑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sp>
        <p:nvSpPr>
          <p:cNvPr id="26625" name="矩形 14"/>
          <p:cNvSpPr/>
          <p:nvPr/>
        </p:nvSpPr>
        <p:spPr>
          <a:xfrm>
            <a:off x="398780" y="989965"/>
            <a:ext cx="7641590" cy="3861435"/>
          </a:xfrm>
          <a:prstGeom prst="rect">
            <a:avLst/>
          </a:prstGeom>
          <a:noFill/>
          <a:ln w="9525">
            <a:noFill/>
          </a:ln>
        </p:spPr>
        <p:txBody>
          <a:bodyPr wrap="square" anchor="t">
            <a:spAutoFit/>
          </a:bodyPr>
          <a:p>
            <a:pPr eaLnBrk="0" hangingPunct="0">
              <a:lnSpc>
                <a:spcPts val="3675"/>
              </a:lnSpc>
            </a:pPr>
            <a:r>
              <a:rPr lang="en-US" altLang="zh-CN" sz="2400" b="1" dirty="0">
                <a:solidFill>
                  <a:schemeClr val="tx1"/>
                </a:solidFill>
                <a:latin typeface="楷体" panose="02010609060101010101" pitchFamily="49" charset="-122"/>
                <a:ea typeface="楷体" panose="02010609060101010101" pitchFamily="49" charset="-122"/>
              </a:rPr>
              <a:t> </a:t>
            </a:r>
            <a:r>
              <a:rPr lang="zh-CN" altLang="en-US" sz="2400" b="1" dirty="0">
                <a:solidFill>
                  <a:schemeClr val="tx1"/>
                </a:solidFill>
                <a:latin typeface="楷体" panose="02010609060101010101" pitchFamily="49" charset="-122"/>
                <a:ea typeface="楷体" panose="02010609060101010101" pitchFamily="49" charset="-122"/>
              </a:rPr>
              <a:t>当他们分割普鲁沙时，</a:t>
            </a:r>
            <a:endParaRPr lang="zh-CN" altLang="en-US" sz="2400" b="1" dirty="0">
              <a:solidFill>
                <a:schemeClr val="tx1"/>
              </a:solidFill>
              <a:latin typeface="楷体" panose="02010609060101010101" pitchFamily="49" charset="-122"/>
              <a:ea typeface="楷体" panose="02010609060101010101" pitchFamily="49" charset="-122"/>
            </a:endParaRPr>
          </a:p>
          <a:p>
            <a:pPr eaLnBrk="0" hangingPunct="0">
              <a:lnSpc>
                <a:spcPts val="3675"/>
              </a:lnSpc>
            </a:pPr>
            <a:r>
              <a:rPr lang="en-US" altLang="zh-CN" sz="2400" b="1" dirty="0">
                <a:solidFill>
                  <a:schemeClr val="tx1"/>
                </a:solidFill>
                <a:latin typeface="楷体" panose="02010609060101010101" pitchFamily="49" charset="-122"/>
                <a:ea typeface="楷体" panose="02010609060101010101" pitchFamily="49" charset="-122"/>
              </a:rPr>
              <a:t>   …………</a:t>
            </a:r>
            <a:endParaRPr lang="en-US" altLang="zh-CN" sz="2400" b="1" dirty="0">
              <a:solidFill>
                <a:schemeClr val="tx1"/>
              </a:solidFill>
              <a:latin typeface="楷体" panose="02010609060101010101" pitchFamily="49" charset="-122"/>
              <a:ea typeface="楷体" panose="02010609060101010101" pitchFamily="49" charset="-122"/>
            </a:endParaRPr>
          </a:p>
          <a:p>
            <a:pPr eaLnBrk="0" hangingPunct="0">
              <a:lnSpc>
                <a:spcPts val="3675"/>
              </a:lnSpc>
            </a:pPr>
            <a:r>
              <a:rPr lang="en-US" altLang="zh-CN" sz="2400" b="1" dirty="0">
                <a:solidFill>
                  <a:schemeClr val="tx1"/>
                </a:solidFill>
                <a:latin typeface="楷体" panose="02010609060101010101" pitchFamily="49" charset="-122"/>
                <a:ea typeface="楷体" panose="02010609060101010101" pitchFamily="49" charset="-122"/>
              </a:rPr>
              <a:t> </a:t>
            </a:r>
            <a:r>
              <a:rPr lang="zh-CN" altLang="en-US" sz="2400" b="1" dirty="0">
                <a:solidFill>
                  <a:schemeClr val="tx1"/>
                </a:solidFill>
                <a:latin typeface="楷体" panose="02010609060101010101" pitchFamily="49" charset="-122"/>
                <a:ea typeface="楷体" panose="02010609060101010101" pitchFamily="49" charset="-122"/>
              </a:rPr>
              <a:t>其口为婆罗门，由其双臂造成罗惹尼耶（刹帝利），</a:t>
            </a:r>
            <a:endParaRPr lang="zh-CN" altLang="en-US" sz="2400" b="1" dirty="0">
              <a:solidFill>
                <a:schemeClr val="tx1"/>
              </a:solidFill>
              <a:latin typeface="楷体" panose="02010609060101010101" pitchFamily="49" charset="-122"/>
              <a:ea typeface="楷体" panose="02010609060101010101" pitchFamily="49" charset="-122"/>
            </a:endParaRPr>
          </a:p>
          <a:p>
            <a:pPr eaLnBrk="0" hangingPunct="0">
              <a:lnSpc>
                <a:spcPts val="3675"/>
              </a:lnSpc>
            </a:pPr>
            <a:r>
              <a:rPr lang="zh-CN" altLang="en-US" sz="2400" b="1" dirty="0">
                <a:solidFill>
                  <a:schemeClr val="tx1"/>
                </a:solidFill>
                <a:latin typeface="楷体" panose="02010609060101010101" pitchFamily="49" charset="-122"/>
                <a:ea typeface="楷体" panose="02010609060101010101" pitchFamily="49" charset="-122"/>
              </a:rPr>
              <a:t>其双腿变成吠舍，</a:t>
            </a:r>
            <a:endParaRPr lang="zh-CN" altLang="en-US" sz="2400" b="1" dirty="0">
              <a:solidFill>
                <a:schemeClr val="tx1"/>
              </a:solidFill>
              <a:latin typeface="楷体" panose="02010609060101010101" pitchFamily="49" charset="-122"/>
              <a:ea typeface="楷体" panose="02010609060101010101" pitchFamily="49" charset="-122"/>
            </a:endParaRPr>
          </a:p>
          <a:p>
            <a:pPr eaLnBrk="0" hangingPunct="0">
              <a:lnSpc>
                <a:spcPts val="3675"/>
              </a:lnSpc>
            </a:pPr>
            <a:r>
              <a:rPr lang="zh-CN" altLang="en-US" sz="2400" b="1" dirty="0">
                <a:solidFill>
                  <a:schemeClr val="tx1"/>
                </a:solidFill>
                <a:latin typeface="楷体" panose="02010609060101010101" pitchFamily="49" charset="-122"/>
                <a:ea typeface="楷体" panose="02010609060101010101" pitchFamily="49" charset="-122"/>
              </a:rPr>
              <a:t>从其双脚生出首陀罗。</a:t>
            </a:r>
            <a:endParaRPr lang="zh-CN" altLang="en-US" sz="2400" b="1" dirty="0">
              <a:solidFill>
                <a:schemeClr val="tx1"/>
              </a:solidFill>
              <a:latin typeface="楷体" panose="02010609060101010101" pitchFamily="49" charset="-122"/>
              <a:ea typeface="楷体" panose="02010609060101010101" pitchFamily="49" charset="-122"/>
            </a:endParaRPr>
          </a:p>
          <a:p>
            <a:pPr eaLnBrk="0" hangingPunct="0">
              <a:lnSpc>
                <a:spcPts val="3675"/>
              </a:lnSpc>
            </a:pPr>
            <a:r>
              <a:rPr lang="en-US" altLang="zh-CN" sz="2400" b="1" dirty="0">
                <a:solidFill>
                  <a:schemeClr val="tx1"/>
                </a:solidFill>
                <a:latin typeface="楷体" panose="02010609060101010101" pitchFamily="49" charset="-122"/>
                <a:ea typeface="楷体" panose="02010609060101010101" pitchFamily="49" charset="-122"/>
              </a:rPr>
              <a:t> ——</a:t>
            </a:r>
            <a:r>
              <a:rPr lang="zh-CN" altLang="en-US" sz="2400" b="1" dirty="0">
                <a:solidFill>
                  <a:schemeClr val="tx1"/>
                </a:solidFill>
                <a:latin typeface="楷体" panose="02010609060101010101" pitchFamily="49" charset="-122"/>
                <a:ea typeface="楷体" panose="02010609060101010101" pitchFamily="49" charset="-122"/>
              </a:rPr>
              <a:t>崔连仲等选译《古印度吠陀时代和列国时代史料选辑》</a:t>
            </a:r>
            <a:endParaRPr lang="zh-CN" altLang="en-US" sz="2400" b="1" dirty="0">
              <a:solidFill>
                <a:schemeClr val="tx1"/>
              </a:solidFill>
              <a:latin typeface="楷体" panose="02010609060101010101" pitchFamily="49" charset="-122"/>
              <a:ea typeface="楷体" panose="02010609060101010101" pitchFamily="49" charset="-122"/>
            </a:endParaRPr>
          </a:p>
          <a:p>
            <a:pPr eaLnBrk="0" hangingPunct="0">
              <a:lnSpc>
                <a:spcPts val="3675"/>
              </a:lnSpc>
            </a:pPr>
            <a:r>
              <a:rPr lang="zh-CN" altLang="en-US" sz="2400" b="1" dirty="0">
                <a:solidFill>
                  <a:schemeClr val="tx1"/>
                </a:solidFill>
                <a:latin typeface="楷体" panose="02010609060101010101" pitchFamily="49" charset="-122"/>
                <a:ea typeface="楷体" panose="02010609060101010101" pitchFamily="49" charset="-122"/>
              </a:rPr>
              <a:t>印度神话中用人体不同部位比喻不同种姓有什么寓意？</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26626" name="文本框 2"/>
          <p:cNvSpPr txBox="1"/>
          <p:nvPr/>
        </p:nvSpPr>
        <p:spPr>
          <a:xfrm>
            <a:off x="277495" y="4945380"/>
            <a:ext cx="7762875" cy="1568450"/>
          </a:xfrm>
          <a:prstGeom prst="rect">
            <a:avLst/>
          </a:prstGeom>
          <a:solidFill>
            <a:schemeClr val="bg1">
              <a:lumMod val="95000"/>
            </a:schemeClr>
          </a:solidFill>
          <a:ln w="9525">
            <a:noFill/>
          </a:ln>
        </p:spPr>
        <p:txBody>
          <a:bodyPr wrap="square" anchor="t">
            <a:spAutoFit/>
          </a:bodyPr>
          <a:p>
            <a:r>
              <a:rPr lang="zh-CN" altLang="en-US" sz="2400" dirty="0">
                <a:solidFill>
                  <a:srgbClr val="002060"/>
                </a:solidFill>
                <a:latin typeface="方正粗黑宋简体" panose="02000000000000000000" pitchFamily="2" charset="-122"/>
                <a:ea typeface="方正粗黑宋简体" panose="02000000000000000000" pitchFamily="2" charset="-122"/>
              </a:rPr>
              <a:t>说明婆罗门教为证明种姓制度的合理性，创造了关于种姓制度起源的神话，宣布这种制度从创世就一直存在，而且因为不同的种姓处在普鲁沙身体的不同部位，自然有高低贵贱之分。</a:t>
            </a:r>
            <a:endParaRPr lang="zh-CN" altLang="en-US" sz="2400" dirty="0">
              <a:solidFill>
                <a:srgbClr val="002060"/>
              </a:solidFill>
              <a:latin typeface="方正粗黑宋简体" panose="02000000000000000000" pitchFamily="2" charset="-122"/>
              <a:ea typeface="方正粗黑宋简体" panose="02000000000000000000" pitchFamily="2" charset="-122"/>
            </a:endParaRPr>
          </a:p>
        </p:txBody>
      </p:sp>
      <p:pic>
        <p:nvPicPr>
          <p:cNvPr id="26627" name="202lsrx6.jpg" descr="说明: id:2147498897;FounderCES"/>
          <p:cNvPicPr>
            <a:picLocks noChangeAspect="1"/>
          </p:cNvPicPr>
          <p:nvPr/>
        </p:nvPicPr>
        <p:blipFill>
          <a:blip r:embed="rId1"/>
          <a:stretch>
            <a:fillRect/>
          </a:stretch>
        </p:blipFill>
        <p:spPr>
          <a:xfrm>
            <a:off x="7828280" y="203200"/>
            <a:ext cx="4394200" cy="6216650"/>
          </a:xfrm>
          <a:prstGeom prst="rect">
            <a:avLst/>
          </a:prstGeom>
          <a:noFill/>
          <a:ln w="9525">
            <a:noFill/>
          </a:ln>
        </p:spPr>
      </p:pic>
      <p:sp>
        <p:nvSpPr>
          <p:cNvPr id="26628" name="文本框 3"/>
          <p:cNvSpPr txBox="1"/>
          <p:nvPr/>
        </p:nvSpPr>
        <p:spPr>
          <a:xfrm>
            <a:off x="398463" y="203200"/>
            <a:ext cx="3084512" cy="584200"/>
          </a:xfrm>
          <a:prstGeom prst="rect">
            <a:avLst/>
          </a:prstGeom>
          <a:solidFill>
            <a:srgbClr val="FFFF00"/>
          </a:solidFill>
          <a:ln w="9525">
            <a:noFill/>
          </a:ln>
        </p:spPr>
        <p:txBody>
          <a:bodyPr wrap="square" anchor="t">
            <a:spAutoFit/>
          </a:bodyPr>
          <a:p>
            <a:pPr algn="ctr"/>
            <a:r>
              <a:rPr lang="en-US" altLang="zh-CN" sz="3200" dirty="0">
                <a:solidFill>
                  <a:srgbClr val="FF0000"/>
                </a:solidFill>
                <a:latin typeface="方正粗黑宋简体" panose="02000000000000000000" pitchFamily="2" charset="-122"/>
                <a:ea typeface="方正粗黑宋简体" panose="02000000000000000000" pitchFamily="2" charset="-122"/>
                <a:sym typeface="宋体" panose="02010600030101010101" pitchFamily="2" charset="-122"/>
              </a:rPr>
              <a:t>P5</a:t>
            </a:r>
            <a:r>
              <a:rPr lang="zh-CN" altLang="en-US" sz="3200" dirty="0">
                <a:solidFill>
                  <a:srgbClr val="FF0000"/>
                </a:solidFill>
                <a:latin typeface="方正粗黑宋简体" panose="02000000000000000000" pitchFamily="2" charset="-122"/>
                <a:ea typeface="方正粗黑宋简体" panose="02000000000000000000" pitchFamily="2" charset="-122"/>
                <a:sym typeface="宋体" panose="02010600030101010101" pitchFamily="2" charset="-122"/>
              </a:rPr>
              <a:t>学思之窗</a:t>
            </a:r>
            <a:endParaRPr lang="zh-CN" altLang="en-US" sz="3200" b="1" dirty="0">
              <a:solidFill>
                <a:srgbClr val="FF0000"/>
              </a:solidFill>
              <a:latin typeface="方正粗黑宋简体" panose="02000000000000000000" pitchFamily="2" charset="-122"/>
              <a:ea typeface="方正粗黑宋简体" panose="02000000000000000000" pitchFamily="2" charset="-122"/>
              <a:sym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smConfetti">
          <a:fgClr>
            <a:srgbClr val="DEC1DC"/>
          </a:fgClr>
          <a:bgClr>
            <a:schemeClr val="bg1"/>
          </a:bgClr>
        </a:pattFill>
        <a:effectLst/>
      </p:bgPr>
    </p:bg>
    <p:spTree>
      <p:nvGrpSpPr>
        <p:cNvPr id="1" name=""/>
        <p:cNvGrpSpPr/>
        <p:nvPr/>
      </p:nvGrpSpPr>
      <p:grpSpPr/>
      <p:pic>
        <p:nvPicPr>
          <p:cNvPr id="7170" name="图片 1" descr="图片1"/>
          <p:cNvPicPr>
            <a:picLocks noChangeAspect="1"/>
          </p:cNvPicPr>
          <p:nvPr/>
        </p:nvPicPr>
        <p:blipFill>
          <a:blip r:embed="rId1"/>
          <a:stretch>
            <a:fillRect/>
          </a:stretch>
        </p:blipFill>
        <p:spPr>
          <a:xfrm>
            <a:off x="0" y="-19050"/>
            <a:ext cx="12192000" cy="6894513"/>
          </a:xfrm>
          <a:prstGeom prst="rect">
            <a:avLst/>
          </a:prstGeom>
          <a:noFill/>
          <a:ln w="9525">
            <a:noFill/>
          </a:ln>
        </p:spPr>
      </p:pic>
      <p:sp>
        <p:nvSpPr>
          <p:cNvPr id="7171" name="文本框 5"/>
          <p:cNvSpPr txBox="1"/>
          <p:nvPr/>
        </p:nvSpPr>
        <p:spPr>
          <a:xfrm>
            <a:off x="2927350" y="1420813"/>
            <a:ext cx="5529263" cy="1938020"/>
          </a:xfrm>
          <a:prstGeom prst="rect">
            <a:avLst/>
          </a:prstGeom>
          <a:noFill/>
          <a:ln w="9525">
            <a:noFill/>
          </a:ln>
        </p:spPr>
        <p:txBody>
          <a:bodyPr anchor="t">
            <a:spAutoFit/>
          </a:bodyPr>
          <a:p>
            <a:pPr algn="ctr">
              <a:lnSpc>
                <a:spcPct val="150000"/>
              </a:lnSpc>
            </a:pPr>
            <a:r>
              <a:rPr lang="zh-CN" altLang="en-US" sz="4000" dirty="0">
                <a:latin typeface="方正粗黑宋简体" panose="02000000000000000000" pitchFamily="2" charset="-122"/>
                <a:ea typeface="方正粗黑宋简体" panose="02000000000000000000" pitchFamily="2" charset="-122"/>
              </a:rPr>
              <a:t>第</a:t>
            </a:r>
            <a:r>
              <a:rPr lang="en-US" altLang="zh-CN" sz="4000" dirty="0">
                <a:latin typeface="方正粗黑宋简体" panose="02000000000000000000" pitchFamily="2" charset="-122"/>
                <a:ea typeface="方正粗黑宋简体" panose="02000000000000000000" pitchFamily="2" charset="-122"/>
              </a:rPr>
              <a:t>1</a:t>
            </a:r>
            <a:r>
              <a:rPr lang="zh-CN" altLang="en-US" sz="4000" dirty="0">
                <a:latin typeface="方正粗黑宋简体" panose="02000000000000000000" pitchFamily="2" charset="-122"/>
                <a:ea typeface="方正粗黑宋简体" panose="02000000000000000000" pitchFamily="2" charset="-122"/>
              </a:rPr>
              <a:t>课</a:t>
            </a:r>
            <a:endParaRPr lang="zh-CN" altLang="en-US" sz="4000" dirty="0">
              <a:latin typeface="方正粗黑宋简体" panose="02000000000000000000" pitchFamily="2" charset="-122"/>
              <a:ea typeface="方正粗黑宋简体" panose="02000000000000000000" pitchFamily="2" charset="-122"/>
            </a:endParaRPr>
          </a:p>
          <a:p>
            <a:pPr>
              <a:lnSpc>
                <a:spcPct val="150000"/>
              </a:lnSpc>
            </a:pPr>
            <a:r>
              <a:rPr lang="zh-CN" altLang="en-US" sz="4000" dirty="0">
                <a:latin typeface="方正粗黑宋简体" panose="02000000000000000000" pitchFamily="2" charset="-122"/>
                <a:ea typeface="方正粗黑宋简体" panose="02000000000000000000" pitchFamily="2" charset="-122"/>
              </a:rPr>
              <a:t>文明的产生与早期发展</a:t>
            </a:r>
            <a:endParaRPr lang="zh-CN" altLang="en-US" sz="4000" dirty="0">
              <a:latin typeface="方正粗黑宋简体" panose="02000000000000000000" pitchFamily="2" charset="-122"/>
              <a:ea typeface="方正粗黑宋简体" panose="02000000000000000000" pitchFamily="2" charset="-122"/>
            </a:endParaRPr>
          </a:p>
        </p:txBody>
      </p:sp>
      <p:sp>
        <p:nvSpPr>
          <p:cNvPr id="7172" name="TextBox 4"/>
          <p:cNvSpPr txBox="1"/>
          <p:nvPr/>
        </p:nvSpPr>
        <p:spPr>
          <a:xfrm>
            <a:off x="1733550" y="3897313"/>
            <a:ext cx="8507413" cy="2030095"/>
          </a:xfrm>
          <a:prstGeom prst="rect">
            <a:avLst/>
          </a:prstGeom>
          <a:noFill/>
          <a:ln w="19050">
            <a:noFill/>
          </a:ln>
        </p:spPr>
        <p:txBody>
          <a:bodyPr wrap="square" anchor="t">
            <a:spAutoFit/>
          </a:bodyPr>
          <a:p>
            <a:pPr algn="just">
              <a:lnSpc>
                <a:spcPct val="150000"/>
              </a:lnSpc>
            </a:pPr>
            <a:r>
              <a:rPr lang="zh-CN" altLang="en-US" sz="3200" b="1" dirty="0">
                <a:latin typeface="楷体" panose="02010609060101010101" pitchFamily="49" charset="-122"/>
                <a:ea typeface="楷体" panose="02010609060101010101" pitchFamily="49" charset="-122"/>
              </a:rPr>
              <a:t>课程标准：</a:t>
            </a:r>
            <a:r>
              <a:rPr lang="en-US" altLang="zh-CN" sz="2600" b="1" dirty="0">
                <a:latin typeface="楷体" panose="02010609060101010101" pitchFamily="49" charset="-122"/>
                <a:ea typeface="楷体" panose="02010609060101010101" pitchFamily="49" charset="-122"/>
                <a:sym typeface="宋体" panose="02010600030101010101" pitchFamily="2" charset="-122"/>
              </a:rPr>
              <a:t>       </a:t>
            </a:r>
            <a:endParaRPr lang="en-US" altLang="zh-CN" sz="2600" b="1" dirty="0">
              <a:latin typeface="楷体" panose="02010609060101010101" pitchFamily="49" charset="-122"/>
              <a:ea typeface="楷体" panose="02010609060101010101" pitchFamily="49" charset="-122"/>
              <a:sym typeface="宋体" panose="02010600030101010101" pitchFamily="2" charset="-122"/>
            </a:endParaRPr>
          </a:p>
          <a:p>
            <a:pPr algn="just">
              <a:lnSpc>
                <a:spcPct val="150000"/>
              </a:lnSpc>
            </a:pPr>
            <a:r>
              <a:rPr lang="en-US" altLang="zh-CN" sz="2600" b="1" dirty="0">
                <a:latin typeface="楷体" panose="02010609060101010101" pitchFamily="49" charset="-122"/>
                <a:ea typeface="楷体" panose="02010609060101010101" pitchFamily="49" charset="-122"/>
                <a:sym typeface="宋体" panose="02010600030101010101" pitchFamily="2" charset="-122"/>
              </a:rPr>
              <a:t>    </a:t>
            </a:r>
            <a:r>
              <a:rPr lang="zh-CN" altLang="zh-CN" sz="2600" b="1" dirty="0">
                <a:latin typeface="楷体" panose="02010609060101010101" pitchFamily="49" charset="-122"/>
                <a:ea typeface="楷体" panose="02010609060101010101" pitchFamily="49" charset="-122"/>
                <a:sym typeface="宋体" panose="02010600030101010101" pitchFamily="2" charset="-122"/>
              </a:rPr>
              <a:t>知道早期人类文明的产生，通过了解各文明古国发展的不同特点，认识这些特点形成的不同时空条件。</a:t>
            </a:r>
            <a:endParaRPr lang="zh-CN" altLang="en-US" sz="2600" b="1" dirty="0">
              <a:latin typeface="楷体" panose="02010609060101010101" pitchFamily="49" charset="-122"/>
              <a:ea typeface="楷体" panose="02010609060101010101" pitchFamily="49" charset="-122"/>
            </a:endParaRPr>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pic>
        <p:nvPicPr>
          <p:cNvPr id="14" name="图片 13" descr="鹤-01.png"/>
          <p:cNvPicPr>
            <a:picLocks noChangeAspect="1"/>
          </p:cNvPicPr>
          <p:nvPr/>
        </p:nvPicPr>
        <p:blipFill>
          <a:blip r:embed="rId1"/>
          <a:srcRect l="34801" t="21384" r="19119" b="6061"/>
          <a:stretch>
            <a:fillRect/>
          </a:stretch>
        </p:blipFill>
        <p:spPr>
          <a:xfrm rot="976212" flipH="1">
            <a:off x="9874250" y="5135563"/>
            <a:ext cx="719138" cy="636587"/>
          </a:xfrm>
          <a:prstGeom prst="rect">
            <a:avLst/>
          </a:prstGeom>
          <a:noFill/>
          <a:ln w="9525">
            <a:noFill/>
          </a:ln>
        </p:spPr>
      </p:pic>
      <p:pic>
        <p:nvPicPr>
          <p:cNvPr id="21" name="图片 20"/>
          <p:cNvPicPr>
            <a:picLocks noChangeAspect="1"/>
          </p:cNvPicPr>
          <p:nvPr/>
        </p:nvPicPr>
        <p:blipFill>
          <a:blip r:embed="rId2"/>
          <a:stretch>
            <a:fillRect/>
          </a:stretch>
        </p:blipFill>
        <p:spPr>
          <a:xfrm>
            <a:off x="615950" y="1594485"/>
            <a:ext cx="3419475" cy="4265613"/>
          </a:xfrm>
          <a:prstGeom prst="rect">
            <a:avLst/>
          </a:prstGeom>
          <a:noFill/>
          <a:ln w="9525">
            <a:noFill/>
          </a:ln>
        </p:spPr>
      </p:pic>
      <p:sp>
        <p:nvSpPr>
          <p:cNvPr id="23" name="TextBox 22"/>
          <p:cNvSpPr txBox="1"/>
          <p:nvPr/>
        </p:nvSpPr>
        <p:spPr>
          <a:xfrm>
            <a:off x="4805680" y="2740978"/>
            <a:ext cx="5486400" cy="2306637"/>
          </a:xfrm>
          <a:prstGeom prst="rect">
            <a:avLst/>
          </a:prstGeom>
          <a:noFill/>
          <a:ln w="9525">
            <a:noFill/>
          </a:ln>
        </p:spPr>
        <p:txBody>
          <a:bodyPr wrap="square" anchor="t">
            <a:spAutoFit/>
          </a:bodyPr>
          <a:p>
            <a:pPr>
              <a:lnSpc>
                <a:spcPct val="150000"/>
              </a:lnSpc>
            </a:pPr>
            <a:r>
              <a:rPr lang="zh-CN" altLang="en-US" sz="2400" b="1" dirty="0">
                <a:latin typeface="Arial" panose="020B0604020202020204" pitchFamily="34" charset="0"/>
                <a:ea typeface="宋体" panose="02010600030101010101" pitchFamily="2" charset="-122"/>
              </a:rPr>
              <a:t>创始人：</a:t>
            </a:r>
            <a:r>
              <a:rPr lang="zh-CN" altLang="en-US" sz="2400" dirty="0">
                <a:latin typeface="Arial" panose="020B0604020202020204" pitchFamily="34" charset="0"/>
                <a:ea typeface="宋体" panose="02010600030101010101" pitchFamily="2" charset="-122"/>
              </a:rPr>
              <a:t>释迦牟尼</a:t>
            </a:r>
            <a:endParaRPr lang="en-US" altLang="zh-CN" sz="2400" dirty="0">
              <a:latin typeface="Arial" panose="020B0604020202020204" pitchFamily="34" charset="0"/>
              <a:ea typeface="宋体" panose="02010600030101010101" pitchFamily="2" charset="-122"/>
            </a:endParaRPr>
          </a:p>
          <a:p>
            <a:pPr>
              <a:lnSpc>
                <a:spcPct val="150000"/>
              </a:lnSpc>
            </a:pPr>
            <a:r>
              <a:rPr lang="zh-CN" altLang="en-US" sz="2400" b="1" dirty="0">
                <a:latin typeface="Arial" panose="020B0604020202020204" pitchFamily="34" charset="0"/>
                <a:ea typeface="宋体" panose="02010600030101010101" pitchFamily="2" charset="-122"/>
              </a:rPr>
              <a:t>内容：</a:t>
            </a:r>
            <a:r>
              <a:rPr lang="zh-CN" altLang="en-US" sz="2400" dirty="0">
                <a:latin typeface="Arial" panose="020B0604020202020204" pitchFamily="34" charset="0"/>
                <a:ea typeface="宋体" panose="02010600030101010101" pitchFamily="2" charset="-122"/>
              </a:rPr>
              <a:t>主张众生平等，抨击种姓制度。</a:t>
            </a:r>
            <a:endParaRPr lang="en-US" altLang="zh-CN" sz="2400" dirty="0">
              <a:latin typeface="Arial" panose="020B0604020202020204" pitchFamily="34" charset="0"/>
              <a:ea typeface="宋体" panose="02010600030101010101" pitchFamily="2" charset="-122"/>
            </a:endParaRPr>
          </a:p>
          <a:p>
            <a:pPr>
              <a:lnSpc>
                <a:spcPct val="150000"/>
              </a:lnSpc>
            </a:pPr>
            <a:r>
              <a:rPr lang="zh-CN" altLang="en-US" sz="2400" b="1" dirty="0">
                <a:latin typeface="Arial" panose="020B0604020202020204" pitchFamily="34" charset="0"/>
                <a:ea typeface="宋体" panose="02010600030101010101" pitchFamily="2" charset="-122"/>
              </a:rPr>
              <a:t>影响：</a:t>
            </a:r>
            <a:r>
              <a:rPr lang="zh-CN" altLang="en-US" sz="2400" dirty="0">
                <a:latin typeface="Arial" panose="020B0604020202020204" pitchFamily="34" charset="0"/>
                <a:ea typeface="宋体" panose="02010600030101010101" pitchFamily="2" charset="-122"/>
              </a:rPr>
              <a:t>冲击了种姓制度；向外传播，逐渐成为世界性宗教。</a:t>
            </a:r>
            <a:endParaRPr lang="zh-CN" altLang="en-US" sz="2400" dirty="0">
              <a:latin typeface="Arial" panose="020B0604020202020204" pitchFamily="34" charset="0"/>
              <a:ea typeface="宋体" panose="02010600030101010101" pitchFamily="2" charset="-122"/>
            </a:endParaRPr>
          </a:p>
        </p:txBody>
      </p:sp>
      <p:sp>
        <p:nvSpPr>
          <p:cNvPr id="24" name="TextBox 23"/>
          <p:cNvSpPr txBox="1"/>
          <p:nvPr/>
        </p:nvSpPr>
        <p:spPr>
          <a:xfrm>
            <a:off x="1417955" y="5970905"/>
            <a:ext cx="1343025" cy="438150"/>
          </a:xfrm>
          <a:prstGeom prst="rect">
            <a:avLst/>
          </a:prstGeom>
          <a:solidFill>
            <a:srgbClr val="FFC000"/>
          </a:solidFill>
          <a:ln w="9525">
            <a:noFill/>
          </a:ln>
        </p:spPr>
        <p:txBody>
          <a:bodyPr wrap="square" anchor="t">
            <a:spAutoFit/>
          </a:bodyPr>
          <a:p>
            <a:pPr>
              <a:lnSpc>
                <a:spcPct val="150000"/>
              </a:lnSpc>
            </a:pPr>
            <a:r>
              <a:rPr lang="zh-CN" altLang="en-US" sz="1500" b="1" dirty="0">
                <a:latin typeface="Arial" panose="020B0604020202020204" pitchFamily="34" charset="0"/>
                <a:ea typeface="宋体" panose="02010600030101010101" pitchFamily="2" charset="-122"/>
              </a:rPr>
              <a:t>      佛   教</a:t>
            </a:r>
            <a:endParaRPr lang="zh-CN" altLang="en-US" sz="1500" b="1" dirty="0">
              <a:latin typeface="Arial" panose="020B0604020202020204" pitchFamily="34" charset="0"/>
              <a:ea typeface="宋体" panose="02010600030101010101" pitchFamily="2" charset="-122"/>
            </a:endParaRPr>
          </a:p>
        </p:txBody>
      </p:sp>
      <p:sp>
        <p:nvSpPr>
          <p:cNvPr id="25601" name="文本框 4"/>
          <p:cNvSpPr txBox="1"/>
          <p:nvPr/>
        </p:nvSpPr>
        <p:spPr>
          <a:xfrm>
            <a:off x="812165" y="714375"/>
            <a:ext cx="2555240" cy="460375"/>
          </a:xfrm>
          <a:prstGeom prst="rect">
            <a:avLst/>
          </a:prstGeom>
          <a:noFill/>
          <a:ln w="9525">
            <a:noFill/>
          </a:ln>
        </p:spPr>
        <p:txBody>
          <a:bodyPr wrap="square" anchor="t">
            <a:spAutoFit/>
          </a:bodyPr>
          <a:p>
            <a:r>
              <a:rPr lang="en-US" altLang="zh-CN" sz="2400" b="1" dirty="0">
                <a:latin typeface="仿宋" panose="02010609060101010101" charset="-122"/>
                <a:ea typeface="仿宋" panose="02010609060101010101" charset="-122"/>
              </a:rPr>
              <a:t>3.</a:t>
            </a:r>
            <a:r>
              <a:rPr lang="zh-CN" altLang="en-US" sz="2400" b="1" dirty="0">
                <a:latin typeface="仿宋" panose="02010609060101010101" charset="-122"/>
                <a:ea typeface="仿宋" panose="02010609060101010101" charset="-122"/>
              </a:rPr>
              <a:t>古代印度文明</a:t>
            </a:r>
            <a:endParaRPr lang="zh-CN" altLang="en-US" sz="2400" b="1" dirty="0">
              <a:latin typeface="仿宋" panose="02010609060101010101" charset="-122"/>
              <a:ea typeface="仿宋" panose="02010609060101010101" charset="-122"/>
            </a:endParaRPr>
          </a:p>
        </p:txBody>
      </p:sp>
    </p:spTree>
  </p:cSld>
  <p:clrMapOvr>
    <a:masterClrMapping/>
  </p:clrMapOvr>
  <p:transition spd="slow" advTm="524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down)">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sp>
        <p:nvSpPr>
          <p:cNvPr id="30721" name="矩形 14"/>
          <p:cNvSpPr/>
          <p:nvPr/>
        </p:nvSpPr>
        <p:spPr>
          <a:xfrm>
            <a:off x="279400" y="1169988"/>
            <a:ext cx="8769350" cy="1223645"/>
          </a:xfrm>
          <a:prstGeom prst="rect">
            <a:avLst/>
          </a:prstGeom>
          <a:noFill/>
          <a:ln w="9525">
            <a:noFill/>
          </a:ln>
        </p:spPr>
        <p:txBody>
          <a:bodyPr wrap="square" anchor="t">
            <a:spAutoFit/>
          </a:bodyPr>
          <a:p>
            <a:pPr eaLnBrk="0" hangingPunct="0">
              <a:lnSpc>
                <a:spcPct val="115000"/>
              </a:lnSpc>
            </a:pPr>
            <a:r>
              <a:rPr lang="zh-CN" altLang="zh-CN" sz="3200" b="1" dirty="0">
                <a:latin typeface="楷体" panose="02010609060101010101" pitchFamily="49" charset="-122"/>
                <a:ea typeface="楷体" panose="02010609060101010101" pitchFamily="49" charset="-122"/>
              </a:rPr>
              <a:t>古代西亚的两河流域和埃及的尼罗河流域的自然环境如何影响了它们各自文化的特点？</a:t>
            </a:r>
            <a:endParaRPr lang="zh-CN" altLang="zh-CN" sz="3200" b="1" dirty="0">
              <a:latin typeface="楷体" panose="02010609060101010101" pitchFamily="49" charset="-122"/>
              <a:ea typeface="楷体" panose="02010609060101010101" pitchFamily="49" charset="-122"/>
            </a:endParaRPr>
          </a:p>
        </p:txBody>
      </p:sp>
      <p:sp>
        <p:nvSpPr>
          <p:cNvPr id="30722" name="文本框 1"/>
          <p:cNvSpPr txBox="1"/>
          <p:nvPr/>
        </p:nvSpPr>
        <p:spPr>
          <a:xfrm>
            <a:off x="279400" y="327025"/>
            <a:ext cx="1800225" cy="584200"/>
          </a:xfrm>
          <a:prstGeom prst="rect">
            <a:avLst/>
          </a:prstGeom>
          <a:solidFill>
            <a:srgbClr val="FFC000"/>
          </a:solidFill>
          <a:ln w="9525">
            <a:noFill/>
          </a:ln>
        </p:spPr>
        <p:txBody>
          <a:bodyPr wrap="square" anchor="t">
            <a:spAutoFit/>
          </a:bodyPr>
          <a:p>
            <a:r>
              <a:rPr lang="zh-CN" altLang="zh-CN" sz="3200" dirty="0">
                <a:solidFill>
                  <a:srgbClr val="FF0000"/>
                </a:solidFill>
                <a:latin typeface="方正粗黑宋简体" panose="02000000000000000000" pitchFamily="2" charset="-122"/>
                <a:ea typeface="方正粗黑宋简体" panose="02000000000000000000" pitchFamily="2" charset="-122"/>
              </a:rPr>
              <a:t>思考点：</a:t>
            </a:r>
            <a:endParaRPr lang="zh-CN" altLang="zh-CN" sz="3200" dirty="0">
              <a:solidFill>
                <a:srgbClr val="FF0000"/>
              </a:solidFill>
              <a:latin typeface="方正粗黑宋简体" panose="02000000000000000000" pitchFamily="2" charset="-122"/>
              <a:ea typeface="方正粗黑宋简体" panose="02000000000000000000" pitchFamily="2" charset="-122"/>
            </a:endParaRPr>
          </a:p>
        </p:txBody>
      </p:sp>
      <p:sp>
        <p:nvSpPr>
          <p:cNvPr id="30723" name="文本框 2"/>
          <p:cNvSpPr txBox="1"/>
          <p:nvPr/>
        </p:nvSpPr>
        <p:spPr>
          <a:xfrm>
            <a:off x="279400" y="2994025"/>
            <a:ext cx="11586845" cy="1814830"/>
          </a:xfrm>
          <a:prstGeom prst="rect">
            <a:avLst/>
          </a:prstGeom>
          <a:solidFill>
            <a:schemeClr val="bg1">
              <a:lumMod val="95000"/>
            </a:schemeClr>
          </a:solidFill>
          <a:ln w="9525">
            <a:noFill/>
          </a:ln>
        </p:spPr>
        <p:txBody>
          <a:bodyPr wrap="square" anchor="t">
            <a:spAutoFit/>
          </a:bodyPr>
          <a:p>
            <a:r>
              <a:rPr lang="zh-CN" altLang="en-US" sz="2800" dirty="0">
                <a:latin typeface="方正粗黑宋简体" panose="02000000000000000000" pitchFamily="2" charset="-122"/>
                <a:ea typeface="方正粗黑宋简体" panose="02000000000000000000" pitchFamily="2" charset="-122"/>
              </a:rPr>
              <a:t>埃及的历法根据尼罗河的涨落制定，使用的书写材料的原料来自尼罗河中的植物。尼罗河还提供了额通道，有助于埃及的统一。两河流域也依靠境内河流发展农业，早期的国家因征战逐步被统一起来，因河流泛滥时间不定，所以有洪水和方舟传说。</a:t>
            </a:r>
            <a:endParaRPr lang="zh-CN" altLang="en-US" sz="2800" dirty="0">
              <a:latin typeface="方正粗黑宋简体" panose="02000000000000000000" pitchFamily="2" charset="-122"/>
              <a:ea typeface="方正粗黑宋简体" panose="02000000000000000000"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checkerboard(across)">
                                      <p:cBhvr>
                                        <p:cTn id="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sp>
        <p:nvSpPr>
          <p:cNvPr id="32769" name="文本框 4"/>
          <p:cNvSpPr txBox="1"/>
          <p:nvPr/>
        </p:nvSpPr>
        <p:spPr>
          <a:xfrm>
            <a:off x="678180" y="1452563"/>
            <a:ext cx="2705100" cy="460375"/>
          </a:xfrm>
          <a:prstGeom prst="rect">
            <a:avLst/>
          </a:prstGeom>
          <a:noFill/>
          <a:ln w="9525">
            <a:noFill/>
          </a:ln>
        </p:spPr>
        <p:txBody>
          <a:bodyPr wrap="square" anchor="t">
            <a:spAutoFit/>
          </a:bodyPr>
          <a:p>
            <a:r>
              <a:rPr lang="en-US" altLang="zh-CN" sz="2400" b="1" dirty="0">
                <a:latin typeface="仿宋" panose="02010609060101010101" charset="-122"/>
                <a:ea typeface="仿宋" panose="02010609060101010101" charset="-122"/>
              </a:rPr>
              <a:t>4.</a:t>
            </a:r>
            <a:r>
              <a:rPr lang="zh-CN" altLang="en-US" sz="2400" b="1" dirty="0">
                <a:latin typeface="仿宋" panose="02010609060101010101" charset="-122"/>
                <a:ea typeface="仿宋" panose="02010609060101010101" charset="-122"/>
              </a:rPr>
              <a:t>古代希腊文明</a:t>
            </a:r>
            <a:endParaRPr lang="zh-CN" altLang="en-US" sz="2400" b="1" dirty="0">
              <a:latin typeface="仿宋" panose="02010609060101010101" charset="-122"/>
              <a:ea typeface="仿宋" panose="02010609060101010101" charset="-122"/>
            </a:endParaRPr>
          </a:p>
        </p:txBody>
      </p:sp>
      <p:sp>
        <p:nvSpPr>
          <p:cNvPr id="2" name="文本框 1"/>
          <p:cNvSpPr txBox="1"/>
          <p:nvPr/>
        </p:nvSpPr>
        <p:spPr>
          <a:xfrm>
            <a:off x="2239963" y="2081213"/>
            <a:ext cx="7356475" cy="576262"/>
          </a:xfrm>
          <a:prstGeom prst="rect">
            <a:avLst/>
          </a:prstGeom>
          <a:noFill/>
          <a:ln w="9525">
            <a:noFill/>
          </a:ln>
        </p:spPr>
        <p:txBody>
          <a:bodyPr wrap="square" anchor="t">
            <a:spAutoFit/>
          </a:bodyPr>
          <a:p>
            <a:pPr>
              <a:lnSpc>
                <a:spcPct val="150000"/>
              </a:lnSpc>
            </a:pPr>
            <a:r>
              <a:rPr lang="zh-CN" altLang="en-US" sz="2100" b="1" dirty="0">
                <a:latin typeface="仿宋" panose="02010609060101010101" charset="-122"/>
                <a:ea typeface="仿宋" panose="02010609060101010101" charset="-122"/>
                <a:sym typeface="宋体" panose="02010600030101010101" pitchFamily="2" charset="-122"/>
              </a:rPr>
              <a:t>（</a:t>
            </a:r>
            <a:r>
              <a:rPr lang="en-US" altLang="zh-CN" sz="2100" b="1" dirty="0">
                <a:latin typeface="仿宋" panose="02010609060101010101" charset="-122"/>
                <a:ea typeface="仿宋" panose="02010609060101010101" charset="-122"/>
                <a:sym typeface="宋体" panose="02010600030101010101" pitchFamily="2" charset="-122"/>
              </a:rPr>
              <a:t>1</a:t>
            </a:r>
            <a:r>
              <a:rPr lang="zh-CN" altLang="en-US" sz="2100" b="1" dirty="0">
                <a:latin typeface="仿宋" panose="02010609060101010101" charset="-122"/>
                <a:ea typeface="仿宋" panose="02010609060101010101" charset="-122"/>
                <a:sym typeface="宋体" panose="02010600030101010101" pitchFamily="2" charset="-122"/>
              </a:rPr>
              <a:t>）约公元前</a:t>
            </a:r>
            <a:r>
              <a:rPr lang="en-US" altLang="zh-CN" sz="2100" b="1" dirty="0">
                <a:latin typeface="仿宋" panose="02010609060101010101" charset="-122"/>
                <a:ea typeface="仿宋" panose="02010609060101010101" charset="-122"/>
                <a:sym typeface="宋体" panose="02010600030101010101" pitchFamily="2" charset="-122"/>
              </a:rPr>
              <a:t>2</a:t>
            </a:r>
            <a:r>
              <a:rPr lang="zh-CN" altLang="en-US" sz="2100" b="1" dirty="0">
                <a:latin typeface="仿宋" panose="02010609060101010101" charset="-122"/>
                <a:ea typeface="仿宋" panose="02010609060101010101" charset="-122"/>
                <a:sym typeface="宋体" panose="02010600030101010101" pitchFamily="2" charset="-122"/>
              </a:rPr>
              <a:t>千纪：克里特文明与迈锡尼文明</a:t>
            </a:r>
            <a:endParaRPr lang="zh-CN" altLang="en-US" sz="2100" b="1" dirty="0">
              <a:latin typeface="仿宋" panose="02010609060101010101" charset="-122"/>
              <a:ea typeface="仿宋" panose="02010609060101010101" charset="-122"/>
              <a:sym typeface="宋体" panose="02010600030101010101" pitchFamily="2" charset="-122"/>
            </a:endParaRPr>
          </a:p>
        </p:txBody>
      </p:sp>
      <p:sp>
        <p:nvSpPr>
          <p:cNvPr id="32771" name="文本框 10"/>
          <p:cNvSpPr txBox="1"/>
          <p:nvPr/>
        </p:nvSpPr>
        <p:spPr>
          <a:xfrm>
            <a:off x="2962275" y="4902200"/>
            <a:ext cx="2833688" cy="368300"/>
          </a:xfrm>
          <a:prstGeom prst="rect">
            <a:avLst/>
          </a:prstGeom>
          <a:noFill/>
          <a:ln w="9525">
            <a:noFill/>
          </a:ln>
        </p:spPr>
        <p:txBody>
          <a:bodyPr wrap="square" anchor="t">
            <a:spAutoFit/>
          </a:bodyPr>
          <a:p>
            <a:pPr>
              <a:spcBef>
                <a:spcPct val="50000"/>
              </a:spcBef>
            </a:pPr>
            <a:r>
              <a:rPr lang="zh-CN" altLang="en-US" b="1" dirty="0">
                <a:latin typeface="仿宋" panose="02010609060101010101" charset="-122"/>
                <a:ea typeface="仿宋" panose="02010609060101010101" charset="-122"/>
              </a:rPr>
              <a:t>克里特文明遗址与复原图                      </a:t>
            </a:r>
            <a:endParaRPr lang="zh-CN" altLang="en-US" b="1" dirty="0">
              <a:latin typeface="仿宋" panose="02010609060101010101" charset="-122"/>
              <a:ea typeface="仿宋" panose="02010609060101010101" charset="-122"/>
            </a:endParaRPr>
          </a:p>
        </p:txBody>
      </p:sp>
      <p:pic>
        <p:nvPicPr>
          <p:cNvPr id="32772" name="图片 12"/>
          <p:cNvPicPr>
            <a:picLocks noChangeAspect="1"/>
          </p:cNvPicPr>
          <p:nvPr/>
        </p:nvPicPr>
        <p:blipFill>
          <a:blip r:embed="rId1"/>
          <a:stretch>
            <a:fillRect/>
          </a:stretch>
        </p:blipFill>
        <p:spPr>
          <a:xfrm>
            <a:off x="4535488" y="2732088"/>
            <a:ext cx="2765425" cy="1889125"/>
          </a:xfrm>
          <a:prstGeom prst="rect">
            <a:avLst/>
          </a:prstGeom>
          <a:noFill/>
          <a:ln w="9525">
            <a:noFill/>
          </a:ln>
        </p:spPr>
      </p:pic>
      <p:pic>
        <p:nvPicPr>
          <p:cNvPr id="32773" name="图片 14"/>
          <p:cNvPicPr>
            <a:picLocks noChangeAspect="1"/>
          </p:cNvPicPr>
          <p:nvPr/>
        </p:nvPicPr>
        <p:blipFill>
          <a:blip r:embed="rId2"/>
          <a:stretch>
            <a:fillRect/>
          </a:stretch>
        </p:blipFill>
        <p:spPr>
          <a:xfrm>
            <a:off x="6965950" y="4056063"/>
            <a:ext cx="3432175" cy="1889125"/>
          </a:xfrm>
          <a:prstGeom prst="rect">
            <a:avLst/>
          </a:prstGeom>
          <a:noFill/>
          <a:ln w="9525">
            <a:noFill/>
          </a:ln>
        </p:spPr>
      </p:pic>
      <p:pic>
        <p:nvPicPr>
          <p:cNvPr id="32774" name="图片 16"/>
          <p:cNvPicPr>
            <a:picLocks noChangeAspect="1"/>
          </p:cNvPicPr>
          <p:nvPr/>
        </p:nvPicPr>
        <p:blipFill>
          <a:blip r:embed="rId3"/>
          <a:stretch>
            <a:fillRect/>
          </a:stretch>
        </p:blipFill>
        <p:spPr>
          <a:xfrm>
            <a:off x="1793875" y="2732088"/>
            <a:ext cx="2832100" cy="1889125"/>
          </a:xfrm>
          <a:prstGeom prst="rect">
            <a:avLst/>
          </a:prstGeom>
          <a:noFill/>
          <a:ln w="9525">
            <a:noFill/>
          </a:ln>
        </p:spPr>
      </p:pic>
      <p:sp>
        <p:nvSpPr>
          <p:cNvPr id="32775" name="矩形 17"/>
          <p:cNvSpPr/>
          <p:nvPr/>
        </p:nvSpPr>
        <p:spPr>
          <a:xfrm>
            <a:off x="7897813" y="3548063"/>
            <a:ext cx="1792287" cy="368300"/>
          </a:xfrm>
          <a:prstGeom prst="rect">
            <a:avLst/>
          </a:prstGeom>
          <a:noFill/>
          <a:ln w="9525">
            <a:noFill/>
          </a:ln>
        </p:spPr>
        <p:txBody>
          <a:bodyPr wrap="none" anchor="t">
            <a:spAutoFit/>
          </a:bodyPr>
          <a:p>
            <a:r>
              <a:rPr lang="zh-CN" altLang="en-US" b="1" dirty="0">
                <a:latin typeface="仿宋" panose="02010609060101010101" charset="-122"/>
                <a:ea typeface="仿宋" panose="02010609060101010101" charset="-122"/>
              </a:rPr>
              <a:t>迈锡尼文明遗址</a:t>
            </a:r>
            <a:endParaRPr lang="zh-CN" altLang="en-US" dirty="0">
              <a:latin typeface="Arial" panose="020B0604020202020204" pitchFamily="34" charset="0"/>
              <a:ea typeface="宋体" panose="02010600030101010101" pitchFamily="2" charset="-122"/>
            </a:endParaRPr>
          </a:p>
        </p:txBody>
      </p:sp>
      <p:sp>
        <p:nvSpPr>
          <p:cNvPr id="32776" name="文本框 3"/>
          <p:cNvSpPr txBox="1"/>
          <p:nvPr/>
        </p:nvSpPr>
        <p:spPr>
          <a:xfrm>
            <a:off x="814388" y="522288"/>
            <a:ext cx="4791075" cy="582612"/>
          </a:xfrm>
          <a:prstGeom prst="rect">
            <a:avLst/>
          </a:prstGeom>
          <a:solidFill>
            <a:srgbClr val="FFFF00"/>
          </a:solidFill>
          <a:ln w="9525">
            <a:noFill/>
          </a:ln>
        </p:spPr>
        <p:txBody>
          <a:bodyPr wrap="square" anchor="t">
            <a:spAutoFit/>
          </a:bodyPr>
          <a:p>
            <a:r>
              <a:rPr lang="zh-CN" altLang="en-US" sz="3200" b="1" dirty="0">
                <a:latin typeface="黑体" panose="02010609060101010101" charset="-122"/>
                <a:ea typeface="黑体" panose="02010609060101010101" charset="-122"/>
              </a:rPr>
              <a:t>二、古代文明的多元特点</a:t>
            </a:r>
            <a:endParaRPr lang="zh-CN" altLang="en-US" sz="3200" b="1" dirty="0">
              <a:latin typeface="黑体" panose="02010609060101010101" charset="-122"/>
              <a:ea typeface="黑体" panose="0201060906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sp>
        <p:nvSpPr>
          <p:cNvPr id="2" name="文本框 1"/>
          <p:cNvSpPr txBox="1"/>
          <p:nvPr/>
        </p:nvSpPr>
        <p:spPr>
          <a:xfrm>
            <a:off x="2032000" y="2070100"/>
            <a:ext cx="5872163" cy="576263"/>
          </a:xfrm>
          <a:prstGeom prst="rect">
            <a:avLst/>
          </a:prstGeom>
          <a:noFill/>
          <a:ln w="9525">
            <a:noFill/>
          </a:ln>
        </p:spPr>
        <p:txBody>
          <a:bodyPr wrap="square" anchor="t">
            <a:spAutoFit/>
          </a:bodyPr>
          <a:p>
            <a:pPr>
              <a:lnSpc>
                <a:spcPct val="150000"/>
              </a:lnSpc>
            </a:pPr>
            <a:r>
              <a:rPr lang="zh-CN" altLang="en-US" sz="2100" b="1" dirty="0">
                <a:latin typeface="仿宋" panose="02010609060101010101" charset="-122"/>
                <a:ea typeface="仿宋" panose="02010609060101010101" charset="-122"/>
                <a:sym typeface="宋体" panose="02010600030101010101" pitchFamily="2" charset="-122"/>
              </a:rPr>
              <a:t>（</a:t>
            </a:r>
            <a:r>
              <a:rPr lang="en-US" altLang="zh-CN" sz="2100" b="1" dirty="0">
                <a:latin typeface="仿宋" panose="02010609060101010101" charset="-122"/>
                <a:ea typeface="仿宋" panose="02010609060101010101" charset="-122"/>
                <a:sym typeface="宋体" panose="02010600030101010101" pitchFamily="2" charset="-122"/>
              </a:rPr>
              <a:t>2</a:t>
            </a:r>
            <a:r>
              <a:rPr lang="zh-CN" altLang="en-US" sz="2100" b="1" dirty="0">
                <a:latin typeface="仿宋" panose="02010609060101010101" charset="-122"/>
                <a:ea typeface="仿宋" panose="02010609060101010101" charset="-122"/>
                <a:sym typeface="宋体" panose="02010600030101010101" pitchFamily="2" charset="-122"/>
              </a:rPr>
              <a:t>）公元前</a:t>
            </a:r>
            <a:r>
              <a:rPr lang="en-US" altLang="zh-CN" sz="2100" b="1" dirty="0">
                <a:latin typeface="仿宋" panose="02010609060101010101" charset="-122"/>
                <a:ea typeface="仿宋" panose="02010609060101010101" charset="-122"/>
                <a:sym typeface="宋体" panose="02010600030101010101" pitchFamily="2" charset="-122"/>
              </a:rPr>
              <a:t>8—6</a:t>
            </a:r>
            <a:r>
              <a:rPr lang="zh-CN" altLang="en-US" sz="2100" b="1" dirty="0">
                <a:latin typeface="仿宋" panose="02010609060101010101" charset="-122"/>
                <a:ea typeface="仿宋" panose="02010609060101010101" charset="-122"/>
                <a:sym typeface="宋体" panose="02010600030101010101" pitchFamily="2" charset="-122"/>
              </a:rPr>
              <a:t>世纪：</a:t>
            </a:r>
            <a:r>
              <a:rPr lang="zh-CN" altLang="zh-CN" sz="2100" b="1" dirty="0">
                <a:solidFill>
                  <a:srgbClr val="0711DD"/>
                </a:solidFill>
                <a:latin typeface="仿宋" panose="02010609060101010101" charset="-122"/>
                <a:ea typeface="仿宋" panose="02010609060101010101" charset="-122"/>
                <a:sym typeface="宋体" panose="02010600030101010101" pitchFamily="2" charset="-122"/>
              </a:rPr>
              <a:t>城邦时代到来</a:t>
            </a:r>
            <a:endParaRPr lang="zh-CN" altLang="zh-CN" sz="2100" b="1" dirty="0">
              <a:solidFill>
                <a:srgbClr val="0711DD"/>
              </a:solidFill>
              <a:latin typeface="仿宋" panose="02010609060101010101" charset="-122"/>
              <a:ea typeface="仿宋" panose="02010609060101010101" charset="-122"/>
              <a:sym typeface="宋体" panose="02010600030101010101" pitchFamily="2" charset="-122"/>
            </a:endParaRPr>
          </a:p>
        </p:txBody>
      </p:sp>
      <p:pic>
        <p:nvPicPr>
          <p:cNvPr id="33794" name="图片 5"/>
          <p:cNvPicPr>
            <a:picLocks noChangeAspect="1"/>
          </p:cNvPicPr>
          <p:nvPr/>
        </p:nvPicPr>
        <p:blipFill>
          <a:blip r:embed="rId1"/>
          <a:stretch>
            <a:fillRect/>
          </a:stretch>
        </p:blipFill>
        <p:spPr>
          <a:xfrm>
            <a:off x="1939925" y="2736850"/>
            <a:ext cx="4773613" cy="2911475"/>
          </a:xfrm>
          <a:prstGeom prst="rect">
            <a:avLst/>
          </a:prstGeom>
          <a:noFill/>
          <a:ln w="9525">
            <a:noFill/>
          </a:ln>
        </p:spPr>
      </p:pic>
      <p:sp>
        <p:nvSpPr>
          <p:cNvPr id="10" name="TextBox 10"/>
          <p:cNvSpPr txBox="1"/>
          <p:nvPr/>
        </p:nvSpPr>
        <p:spPr>
          <a:xfrm>
            <a:off x="7023100" y="2676525"/>
            <a:ext cx="3354388" cy="4005263"/>
          </a:xfrm>
          <a:prstGeom prst="rect">
            <a:avLst/>
          </a:prstGeom>
          <a:noFill/>
          <a:ln w="28575" cmpd="sng">
            <a:solidFill>
              <a:schemeClr val="accent2">
                <a:lumMod val="50000"/>
              </a:schemeClr>
            </a:solidFill>
            <a:prstDash val="solid"/>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l" fontAlgn="auto">
              <a:lnSpc>
                <a:spcPts val="4360"/>
              </a:lnSpc>
            </a:pPr>
            <a:r>
              <a:rPr lang="zh-CN" altLang="en-US" sz="2100" b="1" strike="noStrike" noProof="1" dirty="0">
                <a:latin typeface="楷体" panose="02010609060101010101" pitchFamily="49" charset="-122"/>
                <a:ea typeface="楷体" panose="02010609060101010101" pitchFamily="49" charset="-122"/>
              </a:rPr>
              <a:t>古希腊</a:t>
            </a:r>
            <a:r>
              <a:rPr lang="zh-CN" altLang="en-US" sz="2100" b="1" strike="noStrike" noProof="1" dirty="0">
                <a:solidFill>
                  <a:srgbClr val="FF0000"/>
                </a:solidFill>
                <a:latin typeface="黑体" panose="02010609060101010101" charset="-122"/>
                <a:ea typeface="黑体" panose="02010609060101010101" charset="-122"/>
              </a:rPr>
              <a:t>城邦</a:t>
            </a:r>
            <a:r>
              <a:rPr lang="zh-CN" altLang="en-US" sz="2100" b="1" strike="noStrike" noProof="1" dirty="0">
                <a:latin typeface="楷体" panose="02010609060101010101" pitchFamily="49" charset="-122"/>
                <a:ea typeface="楷体" panose="02010609060101010101" pitchFamily="49" charset="-122"/>
              </a:rPr>
              <a:t>数量众多，典型特征是</a:t>
            </a:r>
            <a:r>
              <a:rPr lang="zh-CN" altLang="en-US" sz="2100" b="1" u="sng" strike="noStrike" noProof="1" dirty="0">
                <a:solidFill>
                  <a:srgbClr val="7030A0"/>
                </a:solidFill>
                <a:latin typeface="楷体" panose="02010609060101010101" pitchFamily="49" charset="-122"/>
                <a:ea typeface="楷体" panose="02010609060101010101" pitchFamily="49" charset="-122"/>
              </a:rPr>
              <a:t>小国寡民</a:t>
            </a:r>
            <a:r>
              <a:rPr lang="zh-CN" altLang="en-US" sz="2100" b="1" strike="noStrike" noProof="1" dirty="0">
                <a:latin typeface="楷体" panose="02010609060101010101" pitchFamily="49" charset="-122"/>
                <a:ea typeface="楷体" panose="02010609060101010101" pitchFamily="49" charset="-122"/>
              </a:rPr>
              <a:t>。</a:t>
            </a:r>
            <a:r>
              <a:rPr lang="zh-CN" altLang="en-US" sz="2100" b="1" strike="noStrike" noProof="1" dirty="0">
                <a:solidFill>
                  <a:srgbClr val="FF0000"/>
                </a:solidFill>
                <a:latin typeface="楷体" panose="02010609060101010101" pitchFamily="49" charset="-122"/>
                <a:ea typeface="楷体" panose="02010609060101010101" pitchFamily="49" charset="-122"/>
              </a:rPr>
              <a:t>斯巴达和雅典</a:t>
            </a:r>
            <a:r>
              <a:rPr lang="zh-CN" altLang="en-US" sz="2100" b="1" strike="noStrike" noProof="1" dirty="0">
                <a:latin typeface="楷体" panose="02010609060101010101" pitchFamily="49" charset="-122"/>
                <a:ea typeface="楷体" panose="02010609060101010101" pitchFamily="49" charset="-122"/>
              </a:rPr>
              <a:t>是其中最为著名的两个城邦。斯巴达是由少数人掌握政权的</a:t>
            </a:r>
            <a:r>
              <a:rPr lang="zh-CN" altLang="en-US" sz="2100" b="1" u="sng" strike="noStrike" noProof="1" dirty="0">
                <a:solidFill>
                  <a:srgbClr val="7030A0"/>
                </a:solidFill>
                <a:latin typeface="楷体" panose="02010609060101010101" pitchFamily="49" charset="-122"/>
                <a:ea typeface="楷体" panose="02010609060101010101" pitchFamily="49" charset="-122"/>
              </a:rPr>
              <a:t>寡头政治</a:t>
            </a:r>
            <a:r>
              <a:rPr lang="zh-CN" altLang="en-US" sz="2100" b="1" strike="noStrike" noProof="1" dirty="0">
                <a:latin typeface="楷体" panose="02010609060101010101" pitchFamily="49" charset="-122"/>
                <a:ea typeface="楷体" panose="02010609060101010101" pitchFamily="49" charset="-122"/>
              </a:rPr>
              <a:t>的代表，雅典是多数公民掌权的</a:t>
            </a:r>
            <a:r>
              <a:rPr lang="zh-CN" altLang="en-US" sz="2100" b="1" u="sng" strike="noStrike" noProof="1" dirty="0">
                <a:solidFill>
                  <a:srgbClr val="7030A0"/>
                </a:solidFill>
                <a:latin typeface="楷体" panose="02010609060101010101" pitchFamily="49" charset="-122"/>
                <a:ea typeface="楷体" panose="02010609060101010101" pitchFamily="49" charset="-122"/>
              </a:rPr>
              <a:t>民主政治的</a:t>
            </a:r>
            <a:r>
              <a:rPr lang="zh-CN" altLang="en-US" sz="2100" b="1" strike="noStrike" noProof="1" dirty="0">
                <a:latin typeface="楷体" panose="02010609060101010101" pitchFamily="49" charset="-122"/>
                <a:ea typeface="楷体" panose="02010609060101010101" pitchFamily="49" charset="-122"/>
              </a:rPr>
              <a:t>典型。</a:t>
            </a:r>
            <a:endParaRPr lang="zh-CN" altLang="en-US" sz="2100" b="1" strike="noStrike" noProof="1" dirty="0">
              <a:latin typeface="楷体" panose="02010609060101010101" pitchFamily="49" charset="-122"/>
              <a:ea typeface="楷体" panose="02010609060101010101" pitchFamily="49" charset="-122"/>
            </a:endParaRPr>
          </a:p>
        </p:txBody>
      </p:sp>
      <p:sp>
        <p:nvSpPr>
          <p:cNvPr id="33796" name="文本框 4"/>
          <p:cNvSpPr txBox="1"/>
          <p:nvPr/>
        </p:nvSpPr>
        <p:spPr>
          <a:xfrm>
            <a:off x="804863" y="1236663"/>
            <a:ext cx="2705100" cy="460375"/>
          </a:xfrm>
          <a:prstGeom prst="rect">
            <a:avLst/>
          </a:prstGeom>
          <a:noFill/>
          <a:ln w="9525">
            <a:noFill/>
          </a:ln>
        </p:spPr>
        <p:txBody>
          <a:bodyPr wrap="square" anchor="t">
            <a:spAutoFit/>
          </a:bodyPr>
          <a:p>
            <a:r>
              <a:rPr lang="en-US" altLang="zh-CN" sz="2400" b="1" dirty="0">
                <a:latin typeface="仿宋" panose="02010609060101010101" charset="-122"/>
                <a:ea typeface="仿宋" panose="02010609060101010101" charset="-122"/>
              </a:rPr>
              <a:t>4.</a:t>
            </a:r>
            <a:r>
              <a:rPr lang="zh-CN" altLang="en-US" sz="2400" b="1" dirty="0">
                <a:latin typeface="仿宋" panose="02010609060101010101" charset="-122"/>
                <a:ea typeface="仿宋" panose="02010609060101010101" charset="-122"/>
              </a:rPr>
              <a:t>古代希腊文明</a:t>
            </a:r>
            <a:endParaRPr lang="zh-CN" altLang="en-US" sz="2400" b="1" dirty="0">
              <a:latin typeface="仿宋" panose="02010609060101010101" charset="-122"/>
              <a:ea typeface="仿宋" panose="02010609060101010101" charset="-122"/>
            </a:endParaRPr>
          </a:p>
        </p:txBody>
      </p:sp>
      <p:sp>
        <p:nvSpPr>
          <p:cNvPr id="33797" name="文本框 3"/>
          <p:cNvSpPr txBox="1"/>
          <p:nvPr/>
        </p:nvSpPr>
        <p:spPr>
          <a:xfrm>
            <a:off x="804863" y="280988"/>
            <a:ext cx="4791075" cy="582612"/>
          </a:xfrm>
          <a:prstGeom prst="rect">
            <a:avLst/>
          </a:prstGeom>
          <a:solidFill>
            <a:srgbClr val="FFFF00"/>
          </a:solidFill>
          <a:ln w="9525">
            <a:noFill/>
          </a:ln>
        </p:spPr>
        <p:txBody>
          <a:bodyPr wrap="square" anchor="t">
            <a:spAutoFit/>
          </a:bodyPr>
          <a:p>
            <a:r>
              <a:rPr lang="zh-CN" altLang="en-US" sz="3200" b="1" dirty="0">
                <a:latin typeface="黑体" panose="02010609060101010101" charset="-122"/>
                <a:ea typeface="黑体" panose="02010609060101010101" charset="-122"/>
              </a:rPr>
              <a:t>二、古代文明的多元特点</a:t>
            </a:r>
            <a:endParaRPr lang="zh-CN" altLang="en-US" sz="3200" b="1" dirty="0">
              <a:latin typeface="黑体" panose="02010609060101010101" charset="-122"/>
              <a:ea typeface="黑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sp>
        <p:nvSpPr>
          <p:cNvPr id="11" name="TextBox 10"/>
          <p:cNvSpPr txBox="1"/>
          <p:nvPr/>
        </p:nvSpPr>
        <p:spPr>
          <a:xfrm>
            <a:off x="6538913" y="1952625"/>
            <a:ext cx="3471863" cy="2327275"/>
          </a:xfrm>
          <a:prstGeom prst="rect">
            <a:avLst/>
          </a:prstGeom>
          <a:noFill/>
          <a:ln w="19050" cmpd="sng">
            <a:solidFill>
              <a:schemeClr val="accent2">
                <a:lumMod val="50000"/>
              </a:schemeClr>
            </a:solidFill>
            <a:prstDash val="solid"/>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l" fontAlgn="auto">
              <a:lnSpc>
                <a:spcPts val="4360"/>
              </a:lnSpc>
            </a:pPr>
            <a:r>
              <a:rPr lang="zh-CN" altLang="en-US" sz="1800" b="1" strike="noStrike" noProof="1" dirty="0">
                <a:solidFill>
                  <a:srgbClr val="002060"/>
                </a:solidFill>
                <a:latin typeface="楷体" panose="02010609060101010101" pitchFamily="49" charset="-122"/>
                <a:ea typeface="楷体" panose="02010609060101010101" pitchFamily="49" charset="-122"/>
                <a:cs typeface="楷体" panose="02010609060101010101" pitchFamily="49" charset="-122"/>
              </a:rPr>
              <a:t>    我们的制度之所以称为民主政治，因为政权是在</a:t>
            </a:r>
            <a:r>
              <a:rPr lang="zh-CN" altLang="en-US" sz="1800" b="1" u="sng" strike="noStrike" noProof="1" dirty="0">
                <a:solidFill>
                  <a:srgbClr val="FF0000"/>
                </a:solidFill>
                <a:latin typeface="楷体" panose="02010609060101010101" pitchFamily="49" charset="-122"/>
                <a:ea typeface="楷体" panose="02010609060101010101" pitchFamily="49" charset="-122"/>
                <a:cs typeface="楷体" panose="02010609060101010101" pitchFamily="49" charset="-122"/>
              </a:rPr>
              <a:t>全体公民</a:t>
            </a:r>
            <a:r>
              <a:rPr lang="zh-CN" altLang="en-US" sz="1800" b="1" strike="noStrike" noProof="1" dirty="0">
                <a:solidFill>
                  <a:srgbClr val="002060"/>
                </a:solidFill>
                <a:latin typeface="楷体" panose="02010609060101010101" pitchFamily="49" charset="-122"/>
                <a:ea typeface="楷体" panose="02010609060101010101" pitchFamily="49" charset="-122"/>
                <a:cs typeface="楷体" panose="02010609060101010101" pitchFamily="49" charset="-122"/>
              </a:rPr>
              <a:t>手中，而不是在少数人手中。</a:t>
            </a:r>
            <a:endParaRPr lang="zh-CN" altLang="en-US" sz="1800" b="1" strike="noStrike" noProof="1" dirty="0">
              <a:solidFill>
                <a:srgbClr val="002060"/>
              </a:solidFill>
              <a:latin typeface="楷体" panose="02010609060101010101" pitchFamily="49" charset="-122"/>
              <a:ea typeface="楷体" panose="02010609060101010101" pitchFamily="49" charset="-122"/>
              <a:cs typeface="楷体" panose="02010609060101010101" pitchFamily="49" charset="-122"/>
            </a:endParaRPr>
          </a:p>
          <a:p>
            <a:pPr algn="l" fontAlgn="auto">
              <a:lnSpc>
                <a:spcPts val="4360"/>
              </a:lnSpc>
            </a:pPr>
            <a:r>
              <a:rPr lang="en-US" altLang="zh-CN" sz="1800" b="1" strike="noStrike" noProof="1" dirty="0">
                <a:solidFill>
                  <a:srgbClr val="002060"/>
                </a:solidFill>
                <a:latin typeface="楷体" panose="02010609060101010101" pitchFamily="49" charset="-122"/>
                <a:ea typeface="楷体" panose="02010609060101010101" pitchFamily="49" charset="-122"/>
                <a:cs typeface="楷体" panose="02010609060101010101" pitchFamily="49" charset="-122"/>
              </a:rPr>
              <a:t>              </a:t>
            </a:r>
            <a:r>
              <a:rPr lang="en-US" altLang="zh-CN" sz="1800" b="1" strike="noStrike" noProof="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zh-CN" altLang="en-US" sz="1800" b="1" strike="noStrike" noProof="1" dirty="0">
                <a:solidFill>
                  <a:srgbClr val="002060"/>
                </a:solidFill>
                <a:latin typeface="宋体" panose="02010600030101010101" pitchFamily="2" charset="-122"/>
                <a:ea typeface="宋体" panose="02010600030101010101" pitchFamily="2" charset="-122"/>
                <a:cs typeface="宋体" panose="02010600030101010101" pitchFamily="2" charset="-122"/>
              </a:rPr>
              <a:t>伯利克里</a:t>
            </a:r>
            <a:endParaRPr lang="zh-CN" altLang="en-US" sz="1800" b="1" strike="noStrike" noProof="1" dirty="0">
              <a:solidFill>
                <a:srgbClr val="002060"/>
              </a:solidFill>
              <a:latin typeface="宋体" panose="02010600030101010101" pitchFamily="2" charset="-122"/>
              <a:ea typeface="宋体" panose="02010600030101010101" pitchFamily="2" charset="-122"/>
              <a:cs typeface="宋体" panose="02010600030101010101" pitchFamily="2" charset="-122"/>
            </a:endParaRPr>
          </a:p>
        </p:txBody>
      </p:sp>
      <p:sp>
        <p:nvSpPr>
          <p:cNvPr id="13" name="TextBox 10"/>
          <p:cNvSpPr txBox="1"/>
          <p:nvPr/>
        </p:nvSpPr>
        <p:spPr>
          <a:xfrm>
            <a:off x="1852613" y="4822825"/>
            <a:ext cx="8515350" cy="1209675"/>
          </a:xfrm>
          <a:prstGeom prst="rect">
            <a:avLst/>
          </a:prstGeom>
          <a:noFill/>
          <a:ln w="19050" cmpd="sng">
            <a:solidFill>
              <a:schemeClr val="accent2">
                <a:lumMod val="50000"/>
              </a:schemeClr>
            </a:solidFill>
            <a:prstDash val="solid"/>
          </a:ln>
        </p:spPr>
        <p:style>
          <a:lnRef idx="1">
            <a:schemeClr val="accent2"/>
          </a:lnRef>
          <a:fillRef idx="2">
            <a:schemeClr val="accent2"/>
          </a:fillRef>
          <a:effectRef idx="1">
            <a:schemeClr val="accent2"/>
          </a:effectRef>
          <a:fontRef idx="minor">
            <a:schemeClr val="dk1"/>
          </a:fontRef>
        </p:style>
        <p:txBody>
          <a:bodyPr wrap="square" rtlCol="0">
            <a:spAutoFit/>
          </a:bodyPr>
          <a:lstStyle/>
          <a:p>
            <a:pPr fontAlgn="base">
              <a:lnSpc>
                <a:spcPts val="4360"/>
              </a:lnSpc>
            </a:pPr>
            <a:r>
              <a:rPr lang="en-US" altLang="zh-CN" sz="1800" b="1" strike="noStrike" noProof="1" dirty="0">
                <a:solidFill>
                  <a:srgbClr val="002060"/>
                </a:solidFill>
                <a:latin typeface="楷体" panose="02010609060101010101" pitchFamily="49" charset="-122"/>
                <a:ea typeface="楷体" panose="02010609060101010101" pitchFamily="49" charset="-122"/>
                <a:cs typeface="楷体" panose="02010609060101010101" pitchFamily="49" charset="-122"/>
              </a:rPr>
              <a:t>    </a:t>
            </a:r>
            <a:r>
              <a:rPr lang="zh-CN" altLang="en-US" sz="1800" b="1" strike="noStrike" noProof="1" dirty="0">
                <a:solidFill>
                  <a:srgbClr val="002060"/>
                </a:solidFill>
                <a:latin typeface="楷体" panose="02010609060101010101" pitchFamily="49" charset="-122"/>
                <a:ea typeface="楷体" panose="02010609060101010101" pitchFamily="49" charset="-122"/>
                <a:cs typeface="楷体" panose="02010609060101010101" pitchFamily="49" charset="-122"/>
              </a:rPr>
              <a:t>希腊城邦民主政治建立在</a:t>
            </a:r>
            <a:r>
              <a:rPr lang="zh-CN" altLang="en-US" sz="1800" b="1" u="sng" strike="noStrike" noProof="1" dirty="0">
                <a:solidFill>
                  <a:srgbClr val="FF0000"/>
                </a:solidFill>
                <a:latin typeface="楷体" panose="02010609060101010101" pitchFamily="49" charset="-122"/>
                <a:ea typeface="楷体" panose="02010609060101010101" pitchFamily="49" charset="-122"/>
                <a:cs typeface="楷体" panose="02010609060101010101" pitchFamily="49" charset="-122"/>
              </a:rPr>
              <a:t>奴隶制</a:t>
            </a:r>
            <a:r>
              <a:rPr lang="zh-CN" altLang="en-US" sz="1800" b="1" strike="noStrike" noProof="1" dirty="0">
                <a:solidFill>
                  <a:srgbClr val="002060"/>
                </a:solidFill>
                <a:latin typeface="楷体" panose="02010609060101010101" pitchFamily="49" charset="-122"/>
                <a:ea typeface="楷体" panose="02010609060101010101" pitchFamily="49" charset="-122"/>
                <a:cs typeface="楷体" panose="02010609060101010101" pitchFamily="49" charset="-122"/>
              </a:rPr>
              <a:t>基础之上，享有民主权利的仅是成年男性公民，</a:t>
            </a:r>
            <a:r>
              <a:rPr lang="zh-CN" altLang="en-US" sz="1800" b="1" u="sng" strike="noStrike" noProof="1" dirty="0">
                <a:solidFill>
                  <a:srgbClr val="FF0000"/>
                </a:solidFill>
                <a:latin typeface="楷体" panose="02010609060101010101" pitchFamily="49" charset="-122"/>
                <a:ea typeface="楷体" panose="02010609060101010101" pitchFamily="49" charset="-122"/>
                <a:cs typeface="楷体" panose="02010609060101010101" pitchFamily="49" charset="-122"/>
              </a:rPr>
              <a:t>妇女、外邦人、奴隶</a:t>
            </a:r>
            <a:r>
              <a:rPr lang="zh-CN" altLang="en-US" sz="1800" b="1" strike="noStrike" noProof="1" dirty="0">
                <a:solidFill>
                  <a:srgbClr val="002060"/>
                </a:solidFill>
                <a:latin typeface="楷体" panose="02010609060101010101" pitchFamily="49" charset="-122"/>
                <a:ea typeface="楷体" panose="02010609060101010101" pitchFamily="49" charset="-122"/>
                <a:cs typeface="楷体" panose="02010609060101010101" pitchFamily="49" charset="-122"/>
              </a:rPr>
              <a:t>都被排斥在公民队伍之外。奴隶缺少最基本的权利。</a:t>
            </a:r>
            <a:endParaRPr lang="zh-CN" altLang="en-US" sz="1800" b="1" strike="noStrike" noProof="1" dirty="0">
              <a:solidFill>
                <a:srgbClr val="002060"/>
              </a:solidFill>
              <a:latin typeface="楷体" panose="02010609060101010101" pitchFamily="49" charset="-122"/>
              <a:ea typeface="楷体" panose="02010609060101010101" pitchFamily="49" charset="-122"/>
              <a:cs typeface="楷体" panose="02010609060101010101" pitchFamily="49" charset="-122"/>
            </a:endParaRPr>
          </a:p>
        </p:txBody>
      </p:sp>
      <p:pic>
        <p:nvPicPr>
          <p:cNvPr id="34819" name="图片 9"/>
          <p:cNvPicPr>
            <a:picLocks noChangeAspect="1"/>
          </p:cNvPicPr>
          <p:nvPr/>
        </p:nvPicPr>
        <p:blipFill>
          <a:blip r:embed="rId1"/>
          <a:stretch>
            <a:fillRect/>
          </a:stretch>
        </p:blipFill>
        <p:spPr>
          <a:xfrm>
            <a:off x="1852613" y="1755775"/>
            <a:ext cx="4094162" cy="2509838"/>
          </a:xfrm>
          <a:prstGeom prst="rect">
            <a:avLst/>
          </a:prstGeom>
          <a:noFill/>
          <a:ln w="9525">
            <a:noFill/>
          </a:ln>
        </p:spPr>
      </p:pic>
      <p:sp>
        <p:nvSpPr>
          <p:cNvPr id="34820" name="文本框 4"/>
          <p:cNvSpPr txBox="1"/>
          <p:nvPr/>
        </p:nvSpPr>
        <p:spPr>
          <a:xfrm>
            <a:off x="758825" y="1106805"/>
            <a:ext cx="2705100" cy="460375"/>
          </a:xfrm>
          <a:prstGeom prst="rect">
            <a:avLst/>
          </a:prstGeom>
          <a:noFill/>
          <a:ln w="9525">
            <a:noFill/>
          </a:ln>
        </p:spPr>
        <p:txBody>
          <a:bodyPr wrap="square" anchor="t">
            <a:spAutoFit/>
          </a:bodyPr>
          <a:p>
            <a:r>
              <a:rPr lang="en-US" altLang="zh-CN" sz="2400" b="1" dirty="0">
                <a:latin typeface="仿宋" panose="02010609060101010101" charset="-122"/>
                <a:ea typeface="仿宋" panose="02010609060101010101" charset="-122"/>
              </a:rPr>
              <a:t>4.</a:t>
            </a:r>
            <a:r>
              <a:rPr lang="zh-CN" altLang="en-US" sz="2400" b="1" dirty="0">
                <a:latin typeface="仿宋" panose="02010609060101010101" charset="-122"/>
                <a:ea typeface="仿宋" panose="02010609060101010101" charset="-122"/>
              </a:rPr>
              <a:t>古代希腊文明</a:t>
            </a:r>
            <a:endParaRPr lang="zh-CN" altLang="en-US" sz="2400" b="1" dirty="0">
              <a:latin typeface="仿宋" panose="02010609060101010101" charset="-122"/>
              <a:ea typeface="仿宋" panose="02010609060101010101" charset="-122"/>
            </a:endParaRPr>
          </a:p>
        </p:txBody>
      </p:sp>
      <p:sp>
        <p:nvSpPr>
          <p:cNvPr id="34821" name="文本框 3"/>
          <p:cNvSpPr txBox="1"/>
          <p:nvPr/>
        </p:nvSpPr>
        <p:spPr>
          <a:xfrm>
            <a:off x="758825" y="333375"/>
            <a:ext cx="4791075" cy="584200"/>
          </a:xfrm>
          <a:prstGeom prst="rect">
            <a:avLst/>
          </a:prstGeom>
          <a:solidFill>
            <a:srgbClr val="FFFF00"/>
          </a:solidFill>
          <a:ln w="9525">
            <a:noFill/>
          </a:ln>
        </p:spPr>
        <p:txBody>
          <a:bodyPr wrap="square" anchor="t">
            <a:spAutoFit/>
          </a:bodyPr>
          <a:p>
            <a:r>
              <a:rPr lang="zh-CN" altLang="en-US" sz="3200" b="1" dirty="0">
                <a:latin typeface="黑体" panose="02010609060101010101" charset="-122"/>
                <a:ea typeface="黑体" panose="02010609060101010101" charset="-122"/>
              </a:rPr>
              <a:t>二、古代文明的多元特点</a:t>
            </a:r>
            <a:endParaRPr lang="zh-CN" altLang="en-US" sz="3200" b="1" dirty="0">
              <a:latin typeface="黑体" panose="02010609060101010101" charset="-122"/>
              <a:ea typeface="黑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pic>
        <p:nvPicPr>
          <p:cNvPr id="11" name="图片 10"/>
          <p:cNvPicPr>
            <a:picLocks noChangeAspect="1"/>
          </p:cNvPicPr>
          <p:nvPr/>
        </p:nvPicPr>
        <p:blipFill>
          <a:blip r:embed="rId1"/>
          <a:stretch>
            <a:fillRect/>
          </a:stretch>
        </p:blipFill>
        <p:spPr>
          <a:xfrm>
            <a:off x="1884680" y="1912938"/>
            <a:ext cx="2651125" cy="2025650"/>
          </a:xfrm>
          <a:prstGeom prst="rect">
            <a:avLst/>
          </a:prstGeom>
          <a:ln>
            <a:noFill/>
          </a:ln>
          <a:effectLst>
            <a:outerShdw blurRad="190500" algn="tl" rotWithShape="0">
              <a:srgbClr val="000000">
                <a:alpha val="70000"/>
              </a:srgbClr>
            </a:outerShdw>
          </a:effectLst>
        </p:spPr>
      </p:pic>
      <p:pic>
        <p:nvPicPr>
          <p:cNvPr id="20" name="图片 19" descr="p4YBAFsFj3iAT5noAABUUCYXHww587_b"/>
          <p:cNvPicPr>
            <a:picLocks noChangeAspect="1"/>
          </p:cNvPicPr>
          <p:nvPr/>
        </p:nvPicPr>
        <p:blipFill>
          <a:blip r:embed="rId2"/>
          <a:stretch>
            <a:fillRect/>
          </a:stretch>
        </p:blipFill>
        <p:spPr>
          <a:xfrm>
            <a:off x="1857375" y="4490720"/>
            <a:ext cx="1314450" cy="2025650"/>
          </a:xfrm>
          <a:prstGeom prst="rect">
            <a:avLst/>
          </a:prstGeom>
          <a:ln>
            <a:noFill/>
          </a:ln>
          <a:effectLst>
            <a:outerShdw blurRad="190500" algn="tl" rotWithShape="0">
              <a:srgbClr val="000000">
                <a:alpha val="70000"/>
              </a:srgbClr>
            </a:outerShdw>
          </a:effectLst>
        </p:spPr>
      </p:pic>
      <p:sp>
        <p:nvSpPr>
          <p:cNvPr id="22" name="矩形 21"/>
          <p:cNvSpPr/>
          <p:nvPr/>
        </p:nvSpPr>
        <p:spPr>
          <a:xfrm>
            <a:off x="3439478" y="4020820"/>
            <a:ext cx="1331912" cy="368300"/>
          </a:xfrm>
          <a:prstGeom prst="rect">
            <a:avLst/>
          </a:prstGeom>
          <a:noFill/>
          <a:ln w="9525">
            <a:noFill/>
          </a:ln>
        </p:spPr>
        <p:txBody>
          <a:bodyPr wrap="none" anchor="t">
            <a:spAutoFit/>
          </a:bodyPr>
          <a:p>
            <a:r>
              <a:rPr lang="zh-CN" altLang="en-US" b="1" dirty="0">
                <a:latin typeface="Arial" panose="020B0604020202020204" pitchFamily="34" charset="0"/>
                <a:ea typeface="仿宋" panose="02010609060101010101" charset="-122"/>
              </a:rPr>
              <a:t>古希腊神话</a:t>
            </a:r>
            <a:endParaRPr lang="zh-CN" altLang="en-US" b="1" dirty="0">
              <a:latin typeface="Arial" panose="020B0604020202020204" pitchFamily="34" charset="0"/>
              <a:ea typeface="仿宋" panose="02010609060101010101" charset="-122"/>
            </a:endParaRPr>
          </a:p>
        </p:txBody>
      </p:sp>
      <p:sp>
        <p:nvSpPr>
          <p:cNvPr id="23" name="矩形 22"/>
          <p:cNvSpPr/>
          <p:nvPr/>
        </p:nvSpPr>
        <p:spPr>
          <a:xfrm>
            <a:off x="3324225" y="5607050"/>
            <a:ext cx="1562100" cy="368300"/>
          </a:xfrm>
          <a:prstGeom prst="rect">
            <a:avLst/>
          </a:prstGeom>
          <a:noFill/>
          <a:ln w="9525">
            <a:noFill/>
          </a:ln>
        </p:spPr>
        <p:txBody>
          <a:bodyPr wrap="none" anchor="t">
            <a:spAutoFit/>
          </a:bodyPr>
          <a:p>
            <a:r>
              <a:rPr lang="en-US" altLang="zh-CN" b="1" dirty="0">
                <a:latin typeface="Arial" panose="020B0604020202020204" pitchFamily="34" charset="0"/>
                <a:ea typeface="仿宋" panose="02010609060101010101" charset="-122"/>
              </a:rPr>
              <a:t>《</a:t>
            </a:r>
            <a:r>
              <a:rPr lang="zh-CN" altLang="en-US" b="1" dirty="0">
                <a:latin typeface="Arial" panose="020B0604020202020204" pitchFamily="34" charset="0"/>
                <a:ea typeface="仿宋" panose="02010609060101010101" charset="-122"/>
              </a:rPr>
              <a:t>荷马史诗</a:t>
            </a:r>
            <a:r>
              <a:rPr lang="en-US" altLang="zh-CN" b="1" dirty="0">
                <a:latin typeface="Arial" panose="020B0604020202020204" pitchFamily="34" charset="0"/>
                <a:ea typeface="仿宋" panose="02010609060101010101" charset="-122"/>
              </a:rPr>
              <a:t>》</a:t>
            </a:r>
            <a:endParaRPr lang="zh-CN" altLang="en-US" b="1" dirty="0">
              <a:latin typeface="Arial" panose="020B0604020202020204" pitchFamily="34" charset="0"/>
              <a:ea typeface="仿宋" panose="02010609060101010101" charset="-122"/>
            </a:endParaRPr>
          </a:p>
        </p:txBody>
      </p:sp>
      <p:pic>
        <p:nvPicPr>
          <p:cNvPr id="24" name="图片 23" descr="581"/>
          <p:cNvPicPr>
            <a:picLocks noChangeAspect="1"/>
          </p:cNvPicPr>
          <p:nvPr/>
        </p:nvPicPr>
        <p:blipFill>
          <a:blip r:embed="rId3"/>
          <a:stretch>
            <a:fillRect/>
          </a:stretch>
        </p:blipFill>
        <p:spPr>
          <a:xfrm>
            <a:off x="5743575" y="2005013"/>
            <a:ext cx="2214563" cy="2700338"/>
          </a:xfrm>
          <a:prstGeom prst="rect">
            <a:avLst/>
          </a:prstGeom>
          <a:ln>
            <a:noFill/>
          </a:ln>
          <a:effectLst>
            <a:outerShdw blurRad="190500" algn="tl" rotWithShape="0">
              <a:srgbClr val="000000">
                <a:alpha val="70000"/>
              </a:srgbClr>
            </a:outerShdw>
          </a:effectLst>
        </p:spPr>
      </p:pic>
      <p:pic>
        <p:nvPicPr>
          <p:cNvPr id="25" name="图片 24" descr="图片1"/>
          <p:cNvPicPr>
            <a:picLocks noChangeAspect="1"/>
          </p:cNvPicPr>
          <p:nvPr/>
        </p:nvPicPr>
        <p:blipFill>
          <a:blip r:embed="rId4"/>
          <a:stretch>
            <a:fillRect/>
          </a:stretch>
        </p:blipFill>
        <p:spPr>
          <a:xfrm>
            <a:off x="8566150" y="1912938"/>
            <a:ext cx="1666875" cy="2700338"/>
          </a:xfrm>
          <a:prstGeom prst="rect">
            <a:avLst/>
          </a:prstGeom>
          <a:ln>
            <a:noFill/>
          </a:ln>
          <a:effectLst>
            <a:outerShdw blurRad="190500" algn="tl" rotWithShape="0">
              <a:srgbClr val="000000">
                <a:alpha val="70000"/>
              </a:srgbClr>
            </a:outerShdw>
          </a:effectLst>
        </p:spPr>
      </p:pic>
      <p:sp>
        <p:nvSpPr>
          <p:cNvPr id="26" name="矩形 25"/>
          <p:cNvSpPr/>
          <p:nvPr/>
        </p:nvSpPr>
        <p:spPr>
          <a:xfrm>
            <a:off x="5743575" y="4984750"/>
            <a:ext cx="2022475" cy="644525"/>
          </a:xfrm>
          <a:prstGeom prst="rect">
            <a:avLst/>
          </a:prstGeom>
          <a:noFill/>
          <a:ln w="9525">
            <a:noFill/>
          </a:ln>
        </p:spPr>
        <p:txBody>
          <a:bodyPr wrap="none" anchor="t">
            <a:spAutoFit/>
          </a:bodyPr>
          <a:p>
            <a:r>
              <a:rPr lang="zh-CN" altLang="en-US" b="1" dirty="0">
                <a:latin typeface="Arial" panose="020B0604020202020204" pitchFamily="34" charset="0"/>
                <a:ea typeface="仿宋" panose="02010609060101010101" charset="-122"/>
              </a:rPr>
              <a:t>西方“历史之父”</a:t>
            </a:r>
            <a:endParaRPr lang="en-US" altLang="zh-CN" b="1" dirty="0">
              <a:latin typeface="Arial" panose="020B0604020202020204" pitchFamily="34" charset="0"/>
              <a:ea typeface="仿宋" panose="02010609060101010101" charset="-122"/>
            </a:endParaRPr>
          </a:p>
          <a:p>
            <a:r>
              <a:rPr lang="zh-CN" altLang="en-US" b="1" dirty="0">
                <a:latin typeface="Arial" panose="020B0604020202020204" pitchFamily="34" charset="0"/>
                <a:ea typeface="仿宋" panose="02010609060101010101" charset="-122"/>
              </a:rPr>
              <a:t>希罗多德</a:t>
            </a:r>
            <a:endParaRPr lang="zh-CN" altLang="en-US" b="1" dirty="0">
              <a:latin typeface="Arial" panose="020B0604020202020204" pitchFamily="34" charset="0"/>
              <a:ea typeface="仿宋" panose="02010609060101010101" charset="-122"/>
            </a:endParaRPr>
          </a:p>
        </p:txBody>
      </p:sp>
      <p:sp>
        <p:nvSpPr>
          <p:cNvPr id="27" name="矩形 26"/>
          <p:cNvSpPr/>
          <p:nvPr/>
        </p:nvSpPr>
        <p:spPr>
          <a:xfrm>
            <a:off x="8867775" y="4984750"/>
            <a:ext cx="1562100" cy="644525"/>
          </a:xfrm>
          <a:prstGeom prst="rect">
            <a:avLst/>
          </a:prstGeom>
          <a:noFill/>
          <a:ln w="9525">
            <a:noFill/>
          </a:ln>
        </p:spPr>
        <p:txBody>
          <a:bodyPr wrap="none" anchor="t">
            <a:spAutoFit/>
          </a:bodyPr>
          <a:p>
            <a:r>
              <a:rPr lang="zh-CN" altLang="en-US" b="1" dirty="0">
                <a:latin typeface="Arial" panose="020B0604020202020204" pitchFamily="34" charset="0"/>
                <a:ea typeface="仿宋" panose="02010609060101010101" charset="-122"/>
              </a:rPr>
              <a:t>政治史奠基人</a:t>
            </a:r>
            <a:endParaRPr lang="en-US" altLang="zh-CN" b="1" dirty="0">
              <a:latin typeface="Arial" panose="020B0604020202020204" pitchFamily="34" charset="0"/>
              <a:ea typeface="仿宋" panose="02010609060101010101" charset="-122"/>
            </a:endParaRPr>
          </a:p>
          <a:p>
            <a:r>
              <a:rPr lang="zh-CN" altLang="en-US" b="1" dirty="0">
                <a:latin typeface="Arial" panose="020B0604020202020204" pitchFamily="34" charset="0"/>
                <a:ea typeface="仿宋" panose="02010609060101010101" charset="-122"/>
              </a:rPr>
              <a:t>修昔底德</a:t>
            </a:r>
            <a:endParaRPr lang="zh-CN" altLang="en-US" b="1" dirty="0">
              <a:latin typeface="Arial" panose="020B0604020202020204" pitchFamily="34" charset="0"/>
              <a:ea typeface="仿宋" panose="02010609060101010101" charset="-122"/>
            </a:endParaRPr>
          </a:p>
        </p:txBody>
      </p:sp>
      <p:sp>
        <p:nvSpPr>
          <p:cNvPr id="35849" name="文本框 4"/>
          <p:cNvSpPr txBox="1"/>
          <p:nvPr/>
        </p:nvSpPr>
        <p:spPr>
          <a:xfrm>
            <a:off x="787400" y="1137285"/>
            <a:ext cx="2705100" cy="460375"/>
          </a:xfrm>
          <a:prstGeom prst="rect">
            <a:avLst/>
          </a:prstGeom>
          <a:noFill/>
          <a:ln w="9525">
            <a:noFill/>
          </a:ln>
        </p:spPr>
        <p:txBody>
          <a:bodyPr wrap="square" anchor="t">
            <a:spAutoFit/>
          </a:bodyPr>
          <a:p>
            <a:r>
              <a:rPr lang="en-US" altLang="zh-CN" sz="2400" b="1" dirty="0">
                <a:latin typeface="仿宋" panose="02010609060101010101" charset="-122"/>
                <a:ea typeface="仿宋" panose="02010609060101010101" charset="-122"/>
              </a:rPr>
              <a:t>4.</a:t>
            </a:r>
            <a:r>
              <a:rPr lang="zh-CN" altLang="en-US" sz="2400" b="1" dirty="0">
                <a:latin typeface="仿宋" panose="02010609060101010101" charset="-122"/>
                <a:ea typeface="仿宋" panose="02010609060101010101" charset="-122"/>
              </a:rPr>
              <a:t>古代希腊文明</a:t>
            </a:r>
            <a:endParaRPr lang="zh-CN" altLang="en-US" sz="2400" b="1" dirty="0">
              <a:latin typeface="仿宋" panose="02010609060101010101" charset="-122"/>
              <a:ea typeface="仿宋" panose="02010609060101010101" charset="-122"/>
            </a:endParaRPr>
          </a:p>
        </p:txBody>
      </p:sp>
      <p:sp>
        <p:nvSpPr>
          <p:cNvPr id="35850" name="文本框 3"/>
          <p:cNvSpPr txBox="1"/>
          <p:nvPr/>
        </p:nvSpPr>
        <p:spPr>
          <a:xfrm>
            <a:off x="787400" y="238125"/>
            <a:ext cx="4791075" cy="584200"/>
          </a:xfrm>
          <a:prstGeom prst="rect">
            <a:avLst/>
          </a:prstGeom>
          <a:solidFill>
            <a:srgbClr val="FFFF00"/>
          </a:solidFill>
          <a:ln w="9525">
            <a:noFill/>
          </a:ln>
        </p:spPr>
        <p:txBody>
          <a:bodyPr wrap="square" anchor="t">
            <a:spAutoFit/>
          </a:bodyPr>
          <a:p>
            <a:r>
              <a:rPr lang="zh-CN" altLang="en-US" sz="3200" b="1" dirty="0">
                <a:latin typeface="黑体" panose="02010609060101010101" charset="-122"/>
                <a:ea typeface="黑体" panose="02010609060101010101" charset="-122"/>
              </a:rPr>
              <a:t>二、古代文明的多元特点</a:t>
            </a:r>
            <a:endParaRPr lang="zh-CN" altLang="en-US" sz="3200" b="1" dirty="0">
              <a:latin typeface="黑体" panose="02010609060101010101" charset="-122"/>
              <a:ea typeface="黑体" panose="02010609060101010101"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pic>
        <p:nvPicPr>
          <p:cNvPr id="4" name="图片 3" descr="Img349645765"/>
          <p:cNvPicPr>
            <a:picLocks noChangeAspect="1"/>
          </p:cNvPicPr>
          <p:nvPr/>
        </p:nvPicPr>
        <p:blipFill>
          <a:blip r:embed="rId1"/>
          <a:stretch>
            <a:fillRect/>
          </a:stretch>
        </p:blipFill>
        <p:spPr>
          <a:xfrm>
            <a:off x="2100263" y="1797050"/>
            <a:ext cx="2101850" cy="2879725"/>
          </a:xfrm>
          <a:prstGeom prst="rect">
            <a:avLst/>
          </a:prstGeom>
          <a:noFill/>
          <a:ln w="9525">
            <a:noFill/>
          </a:ln>
        </p:spPr>
      </p:pic>
      <p:sp>
        <p:nvSpPr>
          <p:cNvPr id="6" name="文本框 5"/>
          <p:cNvSpPr txBox="1"/>
          <p:nvPr/>
        </p:nvSpPr>
        <p:spPr>
          <a:xfrm>
            <a:off x="2100263" y="4344988"/>
            <a:ext cx="2101850" cy="1130300"/>
          </a:xfrm>
          <a:prstGeom prst="rect">
            <a:avLst/>
          </a:prstGeom>
          <a:solidFill>
            <a:schemeClr val="bg1">
              <a:lumMod val="85000"/>
            </a:schemeClr>
          </a:solidFill>
          <a:effectLst>
            <a:outerShdw blurRad="152400" dist="114300" dir="2700000" algn="tl" rotWithShape="0">
              <a:prstClr val="black">
                <a:alpha val="40000"/>
              </a:prstClr>
            </a:outerShdw>
          </a:effectLst>
        </p:spPr>
        <p:txBody>
          <a:bodyPr wrap="square" rtlCol="0">
            <a:spAutoFit/>
          </a:bodyPr>
          <a:lstStyle/>
          <a:p>
            <a:pPr algn="ctr" fontAlgn="auto">
              <a:lnSpc>
                <a:spcPct val="150000"/>
              </a:lnSpc>
            </a:pPr>
            <a:r>
              <a:rPr lang="zh-CN" sz="2100" b="1" noProof="1" dirty="0">
                <a:latin typeface="楷体" panose="02010609060101010101" pitchFamily="49" charset="-122"/>
                <a:ea typeface="楷体" panose="02010609060101010101" pitchFamily="49" charset="-122"/>
                <a:cs typeface="+mn-cs"/>
              </a:rPr>
              <a:t>苏格拉底</a:t>
            </a:r>
            <a:endParaRPr lang="zh-CN" sz="2100" b="1" noProof="1" dirty="0">
              <a:latin typeface="楷体" panose="02010609060101010101" pitchFamily="49" charset="-122"/>
              <a:ea typeface="楷体" panose="02010609060101010101" pitchFamily="49" charset="-122"/>
            </a:endParaRPr>
          </a:p>
          <a:p>
            <a:pPr algn="ctr" fontAlgn="auto"/>
            <a:r>
              <a:rPr lang="zh-CN" altLang="en-US" b="1" noProof="1" dirty="0">
                <a:latin typeface="华文仿宋" panose="02010600040101010101" pitchFamily="2" charset="-122"/>
                <a:ea typeface="华文仿宋" panose="02010600040101010101" pitchFamily="2" charset="-122"/>
                <a:cs typeface="+mn-cs"/>
              </a:rPr>
              <a:t>“认识你自己</a:t>
            </a:r>
            <a:endParaRPr lang="en-US" altLang="zh-CN" b="1" noProof="1" dirty="0">
              <a:latin typeface="华文仿宋" panose="02010600040101010101" pitchFamily="2" charset="-122"/>
              <a:ea typeface="华文仿宋" panose="02010600040101010101" pitchFamily="2" charset="-122"/>
            </a:endParaRPr>
          </a:p>
          <a:p>
            <a:pPr algn="ctr" fontAlgn="auto"/>
            <a:r>
              <a:rPr lang="zh-CN" altLang="en-US" b="1" noProof="1" dirty="0">
                <a:latin typeface="华文仿宋" panose="02010600040101010101" pitchFamily="2" charset="-122"/>
                <a:ea typeface="华文仿宋" panose="02010600040101010101" pitchFamily="2" charset="-122"/>
                <a:cs typeface="+mn-cs"/>
              </a:rPr>
              <a:t>知识即美德”</a:t>
            </a:r>
            <a:endParaRPr lang="zh-CN" b="1" noProof="1" dirty="0">
              <a:latin typeface="华文仿宋" panose="02010600040101010101" pitchFamily="2" charset="-122"/>
              <a:ea typeface="华文仿宋" panose="02010600040101010101" pitchFamily="2" charset="-122"/>
            </a:endParaRPr>
          </a:p>
        </p:txBody>
      </p:sp>
      <p:pic>
        <p:nvPicPr>
          <p:cNvPr id="5" name="图片 4" descr="W020150830768265592558"/>
          <p:cNvPicPr>
            <a:picLocks noChangeAspect="1"/>
          </p:cNvPicPr>
          <p:nvPr/>
        </p:nvPicPr>
        <p:blipFill>
          <a:blip r:embed="rId2"/>
          <a:stretch>
            <a:fillRect/>
          </a:stretch>
        </p:blipFill>
        <p:spPr>
          <a:xfrm>
            <a:off x="5103813" y="1779588"/>
            <a:ext cx="2043112" cy="2565400"/>
          </a:xfrm>
          <a:prstGeom prst="rect">
            <a:avLst/>
          </a:prstGeom>
          <a:noFill/>
          <a:ln w="9525">
            <a:noFill/>
          </a:ln>
        </p:spPr>
      </p:pic>
      <p:sp>
        <p:nvSpPr>
          <p:cNvPr id="7" name="文本框 6"/>
          <p:cNvSpPr txBox="1"/>
          <p:nvPr/>
        </p:nvSpPr>
        <p:spPr>
          <a:xfrm>
            <a:off x="5045075" y="4344988"/>
            <a:ext cx="2101850" cy="990600"/>
          </a:xfrm>
          <a:prstGeom prst="rect">
            <a:avLst/>
          </a:prstGeom>
          <a:solidFill>
            <a:schemeClr val="bg1">
              <a:lumMod val="85000"/>
            </a:schemeClr>
          </a:solidFill>
          <a:effectLst>
            <a:outerShdw blurRad="152400" dist="114300" dir="2700000" algn="tl" rotWithShape="0">
              <a:prstClr val="black">
                <a:alpha val="40000"/>
              </a:prstClr>
            </a:outerShdw>
          </a:effectLst>
        </p:spPr>
        <p:txBody>
          <a:bodyPr wrap="square" rtlCol="0">
            <a:spAutoFit/>
          </a:bodyPr>
          <a:lstStyle/>
          <a:p>
            <a:pPr algn="ctr">
              <a:lnSpc>
                <a:spcPct val="150000"/>
              </a:lnSpc>
            </a:pPr>
            <a:r>
              <a:rPr lang="zh-CN" altLang="en-US" sz="2100" b="1" noProof="1" dirty="0">
                <a:latin typeface="楷体" panose="02010609060101010101" pitchFamily="49" charset="-122"/>
                <a:ea typeface="楷体" panose="02010609060101010101" pitchFamily="49" charset="-122"/>
                <a:cs typeface="+mn-cs"/>
              </a:rPr>
              <a:t>柏拉图</a:t>
            </a:r>
            <a:endParaRPr lang="zh-CN" altLang="en-US" sz="2100" b="1" noProof="1" dirty="0">
              <a:latin typeface="楷体" panose="02010609060101010101" pitchFamily="49" charset="-122"/>
              <a:ea typeface="楷体" panose="02010609060101010101" pitchFamily="49" charset="-122"/>
            </a:endParaRPr>
          </a:p>
          <a:p>
            <a:pPr algn="ctr" fontAlgn="auto">
              <a:lnSpc>
                <a:spcPct val="150000"/>
              </a:lnSpc>
            </a:pPr>
            <a:r>
              <a:rPr lang="zh-CN" altLang="en-US" b="1" noProof="1" dirty="0">
                <a:latin typeface="华文仿宋" panose="02010600040101010101" pitchFamily="2" charset="-122"/>
                <a:ea typeface="华文仿宋" panose="02010600040101010101" pitchFamily="2" charset="-122"/>
                <a:cs typeface="+mn-cs"/>
              </a:rPr>
              <a:t>（理想国、理念论）</a:t>
            </a:r>
            <a:endParaRPr lang="zh-CN" altLang="en-US" b="1" noProof="1" dirty="0">
              <a:latin typeface="华文仿宋" panose="02010600040101010101" pitchFamily="2" charset="-122"/>
              <a:ea typeface="华文仿宋" panose="02010600040101010101" pitchFamily="2" charset="-122"/>
            </a:endParaRPr>
          </a:p>
        </p:txBody>
      </p:sp>
      <p:pic>
        <p:nvPicPr>
          <p:cNvPr id="8" name="图片 7" descr="01300000082745120523897076453_950"/>
          <p:cNvPicPr>
            <a:picLocks noChangeAspect="1"/>
          </p:cNvPicPr>
          <p:nvPr/>
        </p:nvPicPr>
        <p:blipFill>
          <a:blip r:embed="rId3"/>
          <a:stretch>
            <a:fillRect/>
          </a:stretch>
        </p:blipFill>
        <p:spPr>
          <a:xfrm>
            <a:off x="7894638" y="1797050"/>
            <a:ext cx="2103437" cy="2887663"/>
          </a:xfrm>
          <a:prstGeom prst="rect">
            <a:avLst/>
          </a:prstGeom>
          <a:noFill/>
          <a:ln w="9525">
            <a:noFill/>
          </a:ln>
        </p:spPr>
      </p:pic>
      <p:sp>
        <p:nvSpPr>
          <p:cNvPr id="9" name="文本框 8"/>
          <p:cNvSpPr txBox="1"/>
          <p:nvPr/>
        </p:nvSpPr>
        <p:spPr>
          <a:xfrm>
            <a:off x="7894638" y="4344988"/>
            <a:ext cx="2101850" cy="1130300"/>
          </a:xfrm>
          <a:prstGeom prst="rect">
            <a:avLst/>
          </a:prstGeom>
          <a:solidFill>
            <a:schemeClr val="bg1">
              <a:lumMod val="85000"/>
            </a:schemeClr>
          </a:solidFill>
          <a:effectLst>
            <a:outerShdw blurRad="152400" dist="114300" dir="2700000" algn="tl" rotWithShape="0">
              <a:prstClr val="black">
                <a:alpha val="40000"/>
              </a:prstClr>
            </a:outerShdw>
          </a:effectLst>
        </p:spPr>
        <p:txBody>
          <a:bodyPr wrap="square" rtlCol="0">
            <a:spAutoFit/>
          </a:bodyPr>
          <a:lstStyle/>
          <a:p>
            <a:pPr algn="ctr">
              <a:lnSpc>
                <a:spcPct val="150000"/>
              </a:lnSpc>
            </a:pPr>
            <a:r>
              <a:rPr lang="zh-CN" altLang="en-US" sz="2100" b="1" noProof="1" dirty="0">
                <a:latin typeface="楷体" panose="02010609060101010101" pitchFamily="49" charset="-122"/>
                <a:ea typeface="楷体" panose="02010609060101010101" pitchFamily="49" charset="-122"/>
                <a:cs typeface="+mn-cs"/>
              </a:rPr>
              <a:t>亚里士多德</a:t>
            </a:r>
            <a:endParaRPr lang="zh-CN" altLang="en-US" sz="2100" b="1" noProof="1" dirty="0">
              <a:latin typeface="楷体" panose="02010609060101010101" pitchFamily="49" charset="-122"/>
              <a:ea typeface="楷体" panose="02010609060101010101" pitchFamily="49" charset="-122"/>
            </a:endParaRPr>
          </a:p>
          <a:p>
            <a:pPr algn="ctr"/>
            <a:r>
              <a:rPr lang="zh-CN" altLang="en-US" b="1" noProof="1" dirty="0">
                <a:latin typeface="华文仿宋" panose="02010600040101010101" pitchFamily="2" charset="-122"/>
                <a:ea typeface="华文仿宋" panose="02010600040101010101" pitchFamily="2" charset="-122"/>
                <a:cs typeface="+mn-cs"/>
              </a:rPr>
              <a:t>“吾爱吾师，吾尤爱真理”</a:t>
            </a:r>
            <a:endParaRPr lang="zh-CN" altLang="en-US" b="1" noProof="1" dirty="0">
              <a:latin typeface="华文仿宋" panose="02010600040101010101" pitchFamily="2" charset="-122"/>
              <a:ea typeface="华文仿宋" panose="02010600040101010101" pitchFamily="2" charset="-122"/>
            </a:endParaRPr>
          </a:p>
        </p:txBody>
      </p:sp>
      <p:sp>
        <p:nvSpPr>
          <p:cNvPr id="35849" name="文本框 4"/>
          <p:cNvSpPr txBox="1"/>
          <p:nvPr/>
        </p:nvSpPr>
        <p:spPr>
          <a:xfrm>
            <a:off x="901700" y="681355"/>
            <a:ext cx="2705100" cy="460375"/>
          </a:xfrm>
          <a:prstGeom prst="rect">
            <a:avLst/>
          </a:prstGeom>
          <a:noFill/>
          <a:ln w="9525">
            <a:noFill/>
          </a:ln>
        </p:spPr>
        <p:txBody>
          <a:bodyPr wrap="square" anchor="t">
            <a:spAutoFit/>
          </a:bodyPr>
          <a:p>
            <a:r>
              <a:rPr lang="en-US" altLang="zh-CN" sz="2400" b="1" dirty="0">
                <a:latin typeface="仿宋" panose="02010609060101010101" charset="-122"/>
                <a:ea typeface="仿宋" panose="02010609060101010101" charset="-122"/>
              </a:rPr>
              <a:t>4.</a:t>
            </a:r>
            <a:r>
              <a:rPr lang="zh-CN" altLang="en-US" sz="2400" b="1" dirty="0">
                <a:latin typeface="仿宋" panose="02010609060101010101" charset="-122"/>
                <a:ea typeface="仿宋" panose="02010609060101010101" charset="-122"/>
              </a:rPr>
              <a:t>古代希腊文明</a:t>
            </a:r>
            <a:endParaRPr lang="zh-CN" altLang="en-US" sz="2400" b="1" dirty="0">
              <a:latin typeface="仿宋" panose="02010609060101010101" charset="-122"/>
              <a:ea typeface="仿宋" panose="0201060906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9"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pic>
        <p:nvPicPr>
          <p:cNvPr id="5" name="图片 4" descr="图片1"/>
          <p:cNvPicPr>
            <a:picLocks noChangeAspect="1"/>
          </p:cNvPicPr>
          <p:nvPr/>
        </p:nvPicPr>
        <p:blipFill>
          <a:blip r:embed="rId1"/>
          <a:stretch>
            <a:fillRect/>
          </a:stretch>
        </p:blipFill>
        <p:spPr>
          <a:xfrm>
            <a:off x="1673543" y="595630"/>
            <a:ext cx="8842375" cy="4341813"/>
          </a:xfrm>
          <a:prstGeom prst="rect">
            <a:avLst/>
          </a:prstGeom>
          <a:noFill/>
          <a:ln w="12700" cap="flat" cmpd="sng">
            <a:solidFill>
              <a:schemeClr val="tx1"/>
            </a:solidFill>
            <a:prstDash val="solid"/>
            <a:round/>
            <a:headEnd type="none" w="med" len="med"/>
            <a:tailEnd type="none" w="med" len="med"/>
          </a:ln>
        </p:spPr>
      </p:pic>
      <p:sp>
        <p:nvSpPr>
          <p:cNvPr id="12299" name="TextBox 15"/>
          <p:cNvSpPr txBox="1"/>
          <p:nvPr/>
        </p:nvSpPr>
        <p:spPr>
          <a:xfrm>
            <a:off x="1674813" y="5108575"/>
            <a:ext cx="8351837" cy="522288"/>
          </a:xfrm>
          <a:prstGeom prst="rect">
            <a:avLst/>
          </a:prstGeom>
          <a:noFill/>
          <a:ln w="9525">
            <a:noFill/>
          </a:ln>
        </p:spPr>
        <p:txBody>
          <a:bodyPr wrap="square" anchor="t">
            <a:spAutoFit/>
          </a:bodyPr>
          <a:p>
            <a:pPr algn="ctr"/>
            <a:r>
              <a:rPr lang="zh-CN" altLang="en-US" sz="2800" b="1" dirty="0">
                <a:latin typeface="黑体" panose="02010609060101010101" charset="-122"/>
                <a:ea typeface="黑体" panose="02010609060101010101" charset="-122"/>
              </a:rPr>
              <a:t>古代早期文明区域的地理位置有何共同点？</a:t>
            </a:r>
            <a:endParaRPr lang="zh-CN" altLang="en-US" sz="2800" b="1" dirty="0">
              <a:latin typeface="黑体" panose="02010609060101010101" charset="-122"/>
              <a:ea typeface="黑体" panose="02010609060101010101" charset="-122"/>
            </a:endParaRPr>
          </a:p>
        </p:txBody>
      </p:sp>
      <p:sp>
        <p:nvSpPr>
          <p:cNvPr id="6160" name="文本框 6159"/>
          <p:cNvSpPr txBox="1"/>
          <p:nvPr/>
        </p:nvSpPr>
        <p:spPr>
          <a:xfrm>
            <a:off x="2265363" y="5630863"/>
            <a:ext cx="7659687" cy="492125"/>
          </a:xfrm>
          <a:prstGeom prst="rect">
            <a:avLst/>
          </a:prstGeom>
          <a:noFill/>
          <a:ln w="9525">
            <a:noFill/>
          </a:ln>
        </p:spPr>
        <p:txBody>
          <a:bodyPr wrap="square" anchor="t">
            <a:spAutoFit/>
          </a:bodyPr>
          <a:p>
            <a:pPr>
              <a:spcBef>
                <a:spcPct val="50000"/>
              </a:spcBef>
              <a:buClr>
                <a:schemeClr val="bg1"/>
              </a:buClr>
            </a:pPr>
            <a:r>
              <a:rPr lang="zh-CN" altLang="en-US" sz="2600" b="1" dirty="0">
                <a:solidFill>
                  <a:srgbClr val="0004AC"/>
                </a:solidFill>
                <a:latin typeface="宋体" panose="02010600030101010101" pitchFamily="2" charset="-122"/>
                <a:ea typeface="宋体" panose="02010600030101010101" pitchFamily="2" charset="-122"/>
                <a:sym typeface="宋体" panose="02010600030101010101" pitchFamily="2" charset="-122"/>
              </a:rPr>
              <a:t>（基本位于中纬度、北温带，大多</a:t>
            </a:r>
            <a:r>
              <a:rPr lang="zh-CN" altLang="en-US" sz="2600" b="1" dirty="0">
                <a:solidFill>
                  <a:srgbClr val="0004AC"/>
                </a:solidFill>
                <a:latin typeface="Times New Roman" panose="02020603050405020304" pitchFamily="18" charset="0"/>
                <a:ea typeface="宋体" panose="02010600030101010101" pitchFamily="2" charset="-122"/>
              </a:rPr>
              <a:t>邻近大河流域）</a:t>
            </a:r>
            <a:endParaRPr lang="zh-CN" altLang="en-US" sz="2600" b="1" dirty="0">
              <a:solidFill>
                <a:srgbClr val="0004AC"/>
              </a:solidFill>
              <a:latin typeface="Times New Roman" panose="02020603050405020304" pitchFamily="18" charset="0"/>
              <a:ea typeface="宋体" panose="02010600030101010101" pitchFamily="2" charset="-122"/>
            </a:endParaRPr>
          </a:p>
        </p:txBody>
      </p:sp>
      <p:sp>
        <p:nvSpPr>
          <p:cNvPr id="40964" name="矩形 13"/>
          <p:cNvSpPr/>
          <p:nvPr/>
        </p:nvSpPr>
        <p:spPr>
          <a:xfrm>
            <a:off x="1689100" y="42863"/>
            <a:ext cx="6670675" cy="552450"/>
          </a:xfrm>
          <a:prstGeom prst="rect">
            <a:avLst/>
          </a:prstGeom>
          <a:noFill/>
          <a:ln w="9525">
            <a:noFill/>
          </a:ln>
        </p:spPr>
        <p:txBody>
          <a:bodyPr wrap="none" anchor="t">
            <a:spAutoFit/>
          </a:bodyPr>
          <a:p>
            <a:r>
              <a:rPr lang="zh-CN" altLang="en-US" sz="3000" b="1" dirty="0">
                <a:solidFill>
                  <a:srgbClr val="19194D"/>
                </a:solidFill>
                <a:latin typeface="华文新魏" panose="02010800040101010101" pitchFamily="2" charset="-122"/>
                <a:ea typeface="华文新魏" panose="02010800040101010101" pitchFamily="2" charset="-122"/>
              </a:rPr>
              <a:t>探究：自然地理环境对文明有何影响？</a:t>
            </a:r>
            <a:endParaRPr lang="zh-CN" altLang="en-US" sz="3000" b="1" dirty="0">
              <a:solidFill>
                <a:srgbClr val="19194D"/>
              </a:solidFill>
              <a:latin typeface="华文新魏" panose="02010800040101010101" pitchFamily="2" charset="-122"/>
              <a:ea typeface="华文新魏" panose="02010800040101010101" pitchFamily="2" charset="-122"/>
            </a:endParaRPr>
          </a:p>
        </p:txBody>
      </p:sp>
      <p:sp>
        <p:nvSpPr>
          <p:cNvPr id="21" name="TextBox 20"/>
          <p:cNvSpPr txBox="1"/>
          <p:nvPr/>
        </p:nvSpPr>
        <p:spPr>
          <a:xfrm>
            <a:off x="2266950" y="5940425"/>
            <a:ext cx="8334375" cy="1384300"/>
          </a:xfrm>
          <a:prstGeom prst="rect">
            <a:avLst/>
          </a:prstGeom>
          <a:noFill/>
          <a:ln w="9525">
            <a:noFill/>
          </a:ln>
        </p:spPr>
        <p:txBody>
          <a:bodyPr wrap="square" anchor="t">
            <a:spAutoFit/>
          </a:bodyPr>
          <a:p>
            <a:pPr>
              <a:lnSpc>
                <a:spcPct val="150000"/>
              </a:lnSpc>
            </a:pPr>
            <a:r>
              <a:rPr lang="zh-CN" altLang="en-US" sz="2800" b="1" dirty="0">
                <a:latin typeface="Arial" panose="020B0604020202020204" pitchFamily="34" charset="0"/>
                <a:ea typeface="宋体" panose="02010600030101010101" pitchFamily="2" charset="-122"/>
              </a:rPr>
              <a:t>认识：</a:t>
            </a:r>
            <a:r>
              <a:rPr lang="zh-CN" altLang="en-US" sz="2800" dirty="0">
                <a:latin typeface="Arial" panose="020B0604020202020204" pitchFamily="34" charset="0"/>
                <a:ea typeface="宋体" panose="02010600030101010101" pitchFamily="2" charset="-122"/>
              </a:rPr>
              <a:t>人类早期文明对自然环境的依赖程度较大。</a:t>
            </a:r>
            <a:endParaRPr lang="zh-CN" altLang="en-US" sz="2800" dirty="0">
              <a:latin typeface="Arial" panose="020B0604020202020204" pitchFamily="34" charset="0"/>
              <a:ea typeface="宋体" panose="02010600030101010101" pitchFamily="2" charset="-122"/>
            </a:endParaRPr>
          </a:p>
          <a:p>
            <a:pPr>
              <a:lnSpc>
                <a:spcPct val="150000"/>
              </a:lnSpc>
            </a:pP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6160">
                                            <p:txEl>
                                              <p:charRg st="0" end="23"/>
                                            </p:txEl>
                                          </p:spTgt>
                                        </p:tgtEl>
                                        <p:attrNameLst>
                                          <p:attrName>style.visibility</p:attrName>
                                        </p:attrNameLst>
                                      </p:cBhvr>
                                      <p:to>
                                        <p:strVal val="visible"/>
                                      </p:to>
                                    </p:set>
                                    <p:animEffect transition="in" filter="blinds(horizontal)">
                                      <p:cBhvr>
                                        <p:cTn id="16" dur="500"/>
                                        <p:tgtEl>
                                          <p:spTgt spid="6160">
                                            <p:txEl>
                                              <p:charRg st="0" end="2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ircle(in)">
                                      <p:cBhvr>
                                        <p:cTn id="2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pic>
        <p:nvPicPr>
          <p:cNvPr id="37889" name="图片 6"/>
          <p:cNvPicPr>
            <a:picLocks noChangeAspect="1"/>
          </p:cNvPicPr>
          <p:nvPr/>
        </p:nvPicPr>
        <p:blipFill>
          <a:blip r:embed="rId1"/>
          <a:stretch>
            <a:fillRect/>
          </a:stretch>
        </p:blipFill>
        <p:spPr>
          <a:xfrm>
            <a:off x="793750" y="933450"/>
            <a:ext cx="4044950" cy="4314825"/>
          </a:xfrm>
          <a:prstGeom prst="rect">
            <a:avLst/>
          </a:prstGeom>
          <a:noFill/>
          <a:ln w="9525">
            <a:noFill/>
          </a:ln>
        </p:spPr>
      </p:pic>
      <p:sp>
        <p:nvSpPr>
          <p:cNvPr id="37890" name="文本框 8"/>
          <p:cNvSpPr txBox="1"/>
          <p:nvPr/>
        </p:nvSpPr>
        <p:spPr>
          <a:xfrm>
            <a:off x="793750" y="5405438"/>
            <a:ext cx="4256088" cy="1198562"/>
          </a:xfrm>
          <a:prstGeom prst="rect">
            <a:avLst/>
          </a:prstGeom>
          <a:noFill/>
          <a:ln w="19050" cap="flat" cmpd="sng">
            <a:solidFill>
              <a:srgbClr val="262673"/>
            </a:solidFill>
            <a:prstDash val="solid"/>
            <a:round/>
            <a:headEnd type="none" w="med" len="med"/>
            <a:tailEnd type="none" w="med" len="med"/>
          </a:ln>
        </p:spPr>
        <p:txBody>
          <a:bodyPr wrap="square" anchor="t">
            <a:spAutoFit/>
          </a:bodyPr>
          <a:p>
            <a:r>
              <a:rPr lang="en-US" altLang="zh-CN" sz="2400" b="1" dirty="0">
                <a:solidFill>
                  <a:srgbClr val="002060"/>
                </a:solidFill>
                <a:latin typeface="楷体" panose="02010609060101010101" pitchFamily="49" charset="-122"/>
                <a:ea typeface="楷体" panose="02010609060101010101" pitchFamily="49" charset="-122"/>
              </a:rPr>
              <a:t>    </a:t>
            </a:r>
            <a:r>
              <a:rPr lang="zh-CN" altLang="en-US" sz="2400" b="1" dirty="0">
                <a:solidFill>
                  <a:srgbClr val="002060"/>
                </a:solidFill>
                <a:latin typeface="楷体" panose="02010609060101010101" pitchFamily="49" charset="-122"/>
                <a:ea typeface="楷体" panose="02010609060101010101" pitchFamily="49" charset="-122"/>
              </a:rPr>
              <a:t>我们环绕着大海生活，就像青蛙围绕着池塘。</a:t>
            </a:r>
            <a:r>
              <a:rPr lang="en-US" altLang="zh-CN" sz="2400" b="1" dirty="0">
                <a:solidFill>
                  <a:srgbClr val="002060"/>
                </a:solidFill>
                <a:latin typeface="楷体" panose="02010609060101010101" pitchFamily="49" charset="-122"/>
                <a:ea typeface="楷体" panose="02010609060101010101" pitchFamily="49" charset="-122"/>
              </a:rPr>
              <a:t> </a:t>
            </a:r>
            <a:endParaRPr lang="en-US" altLang="zh-CN" sz="2400" b="1" dirty="0">
              <a:solidFill>
                <a:srgbClr val="002060"/>
              </a:solidFill>
              <a:latin typeface="楷体" panose="02010609060101010101" pitchFamily="49" charset="-122"/>
              <a:ea typeface="楷体" panose="02010609060101010101" pitchFamily="49" charset="-122"/>
            </a:endParaRPr>
          </a:p>
          <a:p>
            <a:pPr algn="r"/>
            <a:r>
              <a:rPr lang="en-US" altLang="zh-CN" sz="2400" b="1" dirty="0">
                <a:solidFill>
                  <a:srgbClr val="002060"/>
                </a:solidFill>
                <a:latin typeface="楷体" panose="02010609060101010101" pitchFamily="49" charset="-122"/>
                <a:ea typeface="楷体" panose="02010609060101010101" pitchFamily="49" charset="-122"/>
              </a:rPr>
              <a:t>——</a:t>
            </a:r>
            <a:r>
              <a:rPr lang="zh-CN" altLang="en-US" sz="2400" b="1" dirty="0">
                <a:solidFill>
                  <a:srgbClr val="002060"/>
                </a:solidFill>
                <a:latin typeface="楷体" panose="02010609060101010101" pitchFamily="49" charset="-122"/>
                <a:ea typeface="楷体" panose="02010609060101010101" pitchFamily="49" charset="-122"/>
              </a:rPr>
              <a:t>［古希腊］柏拉图</a:t>
            </a:r>
            <a:endParaRPr lang="zh-CN" altLang="en-US" sz="2400" b="1" dirty="0">
              <a:solidFill>
                <a:srgbClr val="002060"/>
              </a:solidFill>
              <a:latin typeface="楷体" panose="02010609060101010101" pitchFamily="49" charset="-122"/>
              <a:ea typeface="楷体" panose="02010609060101010101" pitchFamily="49" charset="-122"/>
            </a:endParaRPr>
          </a:p>
        </p:txBody>
      </p:sp>
      <p:pic>
        <p:nvPicPr>
          <p:cNvPr id="37891" name="图片 12"/>
          <p:cNvPicPr>
            <a:picLocks noChangeAspect="1"/>
          </p:cNvPicPr>
          <p:nvPr/>
        </p:nvPicPr>
        <p:blipFill>
          <a:blip r:embed="rId2"/>
          <a:stretch>
            <a:fillRect/>
          </a:stretch>
        </p:blipFill>
        <p:spPr>
          <a:xfrm>
            <a:off x="5281613" y="933450"/>
            <a:ext cx="6667500" cy="3000375"/>
          </a:xfrm>
          <a:prstGeom prst="rect">
            <a:avLst/>
          </a:prstGeom>
          <a:noFill/>
          <a:ln w="9525">
            <a:noFill/>
          </a:ln>
        </p:spPr>
      </p:pic>
      <p:sp>
        <p:nvSpPr>
          <p:cNvPr id="37892" name="TextBox 15"/>
          <p:cNvSpPr txBox="1"/>
          <p:nvPr/>
        </p:nvSpPr>
        <p:spPr>
          <a:xfrm>
            <a:off x="5637213" y="4511675"/>
            <a:ext cx="6072187" cy="952500"/>
          </a:xfrm>
          <a:prstGeom prst="rect">
            <a:avLst/>
          </a:prstGeom>
          <a:noFill/>
          <a:ln w="9525">
            <a:noFill/>
          </a:ln>
        </p:spPr>
        <p:txBody>
          <a:bodyPr wrap="square" anchor="t">
            <a:spAutoFit/>
          </a:bodyPr>
          <a:p>
            <a:r>
              <a:rPr lang="zh-CN" altLang="en-US" sz="2800" b="1" dirty="0">
                <a:latin typeface="黑体" panose="02010609060101010101" charset="-122"/>
                <a:ea typeface="黑体" panose="02010609060101010101" charset="-122"/>
              </a:rPr>
              <a:t>与四大文明古国相比，古希腊文明的地理环境有何特点？</a:t>
            </a:r>
            <a:endParaRPr lang="zh-CN" altLang="en-US" sz="2800" b="1" dirty="0">
              <a:latin typeface="黑体" panose="02010609060101010101" charset="-122"/>
              <a:ea typeface="黑体" panose="02010609060101010101" charset="-122"/>
            </a:endParaRPr>
          </a:p>
        </p:txBody>
      </p:sp>
      <p:sp>
        <p:nvSpPr>
          <p:cNvPr id="37893" name="TextBox 9"/>
          <p:cNvSpPr txBox="1"/>
          <p:nvPr/>
        </p:nvSpPr>
        <p:spPr>
          <a:xfrm>
            <a:off x="528638" y="212725"/>
            <a:ext cx="4011612" cy="584200"/>
          </a:xfrm>
          <a:prstGeom prst="rect">
            <a:avLst/>
          </a:prstGeom>
          <a:solidFill>
            <a:srgbClr val="FFFF00"/>
          </a:solidFill>
          <a:ln w="9525">
            <a:noFill/>
          </a:ln>
        </p:spPr>
        <p:txBody>
          <a:bodyPr wrap="square" anchor="t">
            <a:spAutoFit/>
          </a:bodyPr>
          <a:p>
            <a:r>
              <a:rPr lang="zh-CN" altLang="en-US" sz="3200" b="1" dirty="0">
                <a:latin typeface="黑体" panose="02010609060101010101" charset="-122"/>
                <a:ea typeface="黑体" panose="02010609060101010101" charset="-122"/>
              </a:rPr>
              <a:t>三、</a:t>
            </a:r>
            <a:r>
              <a:rPr lang="zh-CN" altLang="zh-CN" sz="3200" b="1" dirty="0">
                <a:latin typeface="黑体" panose="02010609060101010101" charset="-122"/>
                <a:ea typeface="黑体" panose="02010609060101010101" charset="-122"/>
              </a:rPr>
              <a:t>古代文明的认识</a:t>
            </a:r>
            <a:endParaRPr lang="zh-CN" altLang="zh-CN" sz="3200" b="1" dirty="0">
              <a:latin typeface="黑体" panose="02010609060101010101" charset="-122"/>
              <a:ea typeface="黑体" panose="0201060906010101010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sp>
        <p:nvSpPr>
          <p:cNvPr id="38913" name="文本框 3"/>
          <p:cNvSpPr txBox="1"/>
          <p:nvPr/>
        </p:nvSpPr>
        <p:spPr>
          <a:xfrm>
            <a:off x="1830388" y="1876425"/>
            <a:ext cx="1484312" cy="460375"/>
          </a:xfrm>
          <a:prstGeom prst="rect">
            <a:avLst/>
          </a:prstGeom>
          <a:solidFill>
            <a:schemeClr val="accent1"/>
          </a:solidFill>
          <a:ln w="9525">
            <a:noFill/>
          </a:ln>
        </p:spPr>
        <p:txBody>
          <a:bodyPr wrap="square" anchor="t">
            <a:spAutoFit/>
          </a:bodyPr>
          <a:p>
            <a:pPr algn="ctr"/>
            <a:r>
              <a:rPr lang="zh-CN" altLang="en-US" sz="2400" dirty="0">
                <a:solidFill>
                  <a:schemeClr val="tx1"/>
                </a:solidFill>
                <a:latin typeface="华文新魏" panose="02010800040101010101" pitchFamily="2" charset="-122"/>
                <a:ea typeface="华文新魏" panose="02010800040101010101" pitchFamily="2" charset="-122"/>
              </a:rPr>
              <a:t>海洋文明</a:t>
            </a:r>
            <a:endParaRPr lang="zh-CN" altLang="en-US" sz="2400" dirty="0">
              <a:solidFill>
                <a:schemeClr val="tx1"/>
              </a:solidFill>
              <a:latin typeface="华文新魏" panose="02010800040101010101" pitchFamily="2" charset="-122"/>
              <a:ea typeface="华文新魏" panose="02010800040101010101" pitchFamily="2" charset="-122"/>
            </a:endParaRPr>
          </a:p>
        </p:txBody>
      </p:sp>
      <p:sp>
        <p:nvSpPr>
          <p:cNvPr id="38914" name="文本框 4"/>
          <p:cNvSpPr txBox="1"/>
          <p:nvPr/>
        </p:nvSpPr>
        <p:spPr>
          <a:xfrm>
            <a:off x="3671888" y="1223963"/>
            <a:ext cx="1620837" cy="830262"/>
          </a:xfrm>
          <a:prstGeom prst="rect">
            <a:avLst/>
          </a:prstGeom>
          <a:solidFill>
            <a:schemeClr val="accent1"/>
          </a:solidFill>
          <a:ln w="9525">
            <a:noFill/>
          </a:ln>
        </p:spPr>
        <p:txBody>
          <a:bodyPr wrap="square" anchor="t">
            <a:spAutoFit/>
          </a:bodyPr>
          <a:p>
            <a:r>
              <a:rPr lang="zh-CN" altLang="en-US" sz="2400" dirty="0">
                <a:solidFill>
                  <a:schemeClr val="tx1"/>
                </a:solidFill>
                <a:latin typeface="华文新魏" panose="02010800040101010101" pitchFamily="2" charset="-122"/>
                <a:ea typeface="华文新魏" panose="02010800040101010101" pitchFamily="2" charset="-122"/>
              </a:rPr>
              <a:t>山多地少，</a:t>
            </a:r>
            <a:endParaRPr lang="en-US" altLang="zh-CN" sz="2400" dirty="0">
              <a:solidFill>
                <a:schemeClr val="tx1"/>
              </a:solidFill>
              <a:latin typeface="华文新魏" panose="02010800040101010101" pitchFamily="2" charset="-122"/>
              <a:ea typeface="华文新魏" panose="02010800040101010101" pitchFamily="2" charset="-122"/>
            </a:endParaRPr>
          </a:p>
          <a:p>
            <a:r>
              <a:rPr lang="zh-CN" altLang="en-US" sz="2400" dirty="0">
                <a:solidFill>
                  <a:schemeClr val="tx1"/>
                </a:solidFill>
                <a:latin typeface="华文新魏" panose="02010800040101010101" pitchFamily="2" charset="-122"/>
                <a:ea typeface="华文新魏" panose="02010800040101010101" pitchFamily="2" charset="-122"/>
              </a:rPr>
              <a:t>交通不便</a:t>
            </a:r>
            <a:endParaRPr lang="zh-CN" altLang="en-US" sz="2400" dirty="0">
              <a:solidFill>
                <a:schemeClr val="tx1"/>
              </a:solidFill>
              <a:latin typeface="华文新魏" panose="02010800040101010101" pitchFamily="2" charset="-122"/>
              <a:ea typeface="华文新魏" panose="02010800040101010101" pitchFamily="2" charset="-122"/>
            </a:endParaRPr>
          </a:p>
        </p:txBody>
      </p:sp>
      <p:sp>
        <p:nvSpPr>
          <p:cNvPr id="38915" name="文本框 5"/>
          <p:cNvSpPr txBox="1"/>
          <p:nvPr/>
        </p:nvSpPr>
        <p:spPr>
          <a:xfrm>
            <a:off x="3671888" y="2216150"/>
            <a:ext cx="1620837" cy="830263"/>
          </a:xfrm>
          <a:prstGeom prst="rect">
            <a:avLst/>
          </a:prstGeom>
          <a:solidFill>
            <a:schemeClr val="accent1"/>
          </a:solidFill>
          <a:ln w="9525">
            <a:noFill/>
          </a:ln>
        </p:spPr>
        <p:txBody>
          <a:bodyPr wrap="square" anchor="t">
            <a:spAutoFit/>
          </a:bodyPr>
          <a:p>
            <a:r>
              <a:rPr lang="zh-CN" altLang="en-US" sz="2400" dirty="0">
                <a:solidFill>
                  <a:schemeClr val="tx1"/>
                </a:solidFill>
                <a:latin typeface="华文新魏" panose="02010800040101010101" pitchFamily="2" charset="-122"/>
                <a:ea typeface="华文新魏" panose="02010800040101010101" pitchFamily="2" charset="-122"/>
              </a:rPr>
              <a:t>海岸曲折，</a:t>
            </a:r>
            <a:endParaRPr lang="en-US" altLang="zh-CN" sz="2400" dirty="0">
              <a:solidFill>
                <a:schemeClr val="tx1"/>
              </a:solidFill>
              <a:latin typeface="华文新魏" panose="02010800040101010101" pitchFamily="2" charset="-122"/>
              <a:ea typeface="华文新魏" panose="02010800040101010101" pitchFamily="2" charset="-122"/>
            </a:endParaRPr>
          </a:p>
          <a:p>
            <a:r>
              <a:rPr lang="zh-CN" altLang="en-US" sz="2400" dirty="0">
                <a:solidFill>
                  <a:schemeClr val="tx1"/>
                </a:solidFill>
                <a:latin typeface="华文新魏" panose="02010800040101010101" pitchFamily="2" charset="-122"/>
                <a:ea typeface="华文新魏" panose="02010800040101010101" pitchFamily="2" charset="-122"/>
              </a:rPr>
              <a:t>岛屿密布</a:t>
            </a:r>
            <a:endParaRPr lang="zh-CN" altLang="en-US" sz="2400" dirty="0">
              <a:solidFill>
                <a:schemeClr val="tx1"/>
              </a:solidFill>
              <a:latin typeface="华文新魏" panose="02010800040101010101" pitchFamily="2" charset="-122"/>
              <a:ea typeface="华文新魏" panose="02010800040101010101" pitchFamily="2" charset="-122"/>
            </a:endParaRPr>
          </a:p>
        </p:txBody>
      </p:sp>
      <p:sp>
        <p:nvSpPr>
          <p:cNvPr id="38916" name="文本框 6"/>
          <p:cNvSpPr txBox="1"/>
          <p:nvPr/>
        </p:nvSpPr>
        <p:spPr>
          <a:xfrm>
            <a:off x="5792788" y="1522413"/>
            <a:ext cx="2970212" cy="460375"/>
          </a:xfrm>
          <a:prstGeom prst="rect">
            <a:avLst/>
          </a:prstGeom>
          <a:solidFill>
            <a:schemeClr val="accent1"/>
          </a:solidFill>
          <a:ln w="9525">
            <a:noFill/>
          </a:ln>
        </p:spPr>
        <p:txBody>
          <a:bodyPr wrap="square" anchor="t">
            <a:spAutoFit/>
          </a:bodyPr>
          <a:p>
            <a:r>
              <a:rPr lang="zh-CN" altLang="en-US" sz="2400" dirty="0">
                <a:solidFill>
                  <a:schemeClr val="tx1"/>
                </a:solidFill>
                <a:latin typeface="华文新魏" panose="02010800040101010101" pitchFamily="2" charset="-122"/>
                <a:ea typeface="华文新魏" panose="02010800040101010101" pitchFamily="2" charset="-122"/>
              </a:rPr>
              <a:t>小国寡民的城邦形态</a:t>
            </a:r>
            <a:endParaRPr lang="zh-CN" altLang="en-US" sz="2400" dirty="0">
              <a:solidFill>
                <a:schemeClr val="tx1"/>
              </a:solidFill>
              <a:latin typeface="华文新魏" panose="02010800040101010101" pitchFamily="2" charset="-122"/>
              <a:ea typeface="华文新魏" panose="02010800040101010101" pitchFamily="2" charset="-122"/>
            </a:endParaRPr>
          </a:p>
        </p:txBody>
      </p:sp>
      <p:sp>
        <p:nvSpPr>
          <p:cNvPr id="38917" name="文本框 7"/>
          <p:cNvSpPr txBox="1"/>
          <p:nvPr/>
        </p:nvSpPr>
        <p:spPr>
          <a:xfrm>
            <a:off x="5792788" y="2486025"/>
            <a:ext cx="2970212" cy="460375"/>
          </a:xfrm>
          <a:prstGeom prst="rect">
            <a:avLst/>
          </a:prstGeom>
          <a:solidFill>
            <a:schemeClr val="accent1"/>
          </a:solidFill>
          <a:ln w="9525">
            <a:noFill/>
          </a:ln>
        </p:spPr>
        <p:txBody>
          <a:bodyPr wrap="square" anchor="t">
            <a:spAutoFit/>
          </a:bodyPr>
          <a:p>
            <a:r>
              <a:rPr lang="zh-CN" altLang="en-US" sz="2400" dirty="0">
                <a:solidFill>
                  <a:schemeClr val="tx1"/>
                </a:solidFill>
                <a:latin typeface="华文新魏" panose="02010800040101010101" pitchFamily="2" charset="-122"/>
                <a:ea typeface="华文新魏" panose="02010800040101010101" pitchFamily="2" charset="-122"/>
              </a:rPr>
              <a:t>商品经济与海外贸易</a:t>
            </a:r>
            <a:endParaRPr lang="zh-CN" altLang="en-US" sz="2400" dirty="0">
              <a:solidFill>
                <a:schemeClr val="tx1"/>
              </a:solidFill>
              <a:latin typeface="华文新魏" panose="02010800040101010101" pitchFamily="2" charset="-122"/>
              <a:ea typeface="华文新魏" panose="02010800040101010101" pitchFamily="2" charset="-122"/>
            </a:endParaRPr>
          </a:p>
        </p:txBody>
      </p:sp>
      <p:sp>
        <p:nvSpPr>
          <p:cNvPr id="38918" name="文本框 8"/>
          <p:cNvSpPr txBox="1"/>
          <p:nvPr/>
        </p:nvSpPr>
        <p:spPr>
          <a:xfrm>
            <a:off x="9097963" y="1685925"/>
            <a:ext cx="1430337" cy="830263"/>
          </a:xfrm>
          <a:prstGeom prst="rect">
            <a:avLst/>
          </a:prstGeom>
          <a:solidFill>
            <a:schemeClr val="accent1"/>
          </a:solidFill>
          <a:ln w="9525">
            <a:noFill/>
          </a:ln>
        </p:spPr>
        <p:txBody>
          <a:bodyPr wrap="square" anchor="t">
            <a:spAutoFit/>
          </a:bodyPr>
          <a:p>
            <a:r>
              <a:rPr lang="zh-CN" altLang="en-US" sz="2400" dirty="0">
                <a:solidFill>
                  <a:srgbClr val="FF0000"/>
                </a:solidFill>
                <a:latin typeface="华文新魏" panose="02010800040101010101" pitchFamily="2" charset="-122"/>
                <a:ea typeface="华文新魏" panose="02010800040101010101" pitchFamily="2" charset="-122"/>
              </a:rPr>
              <a:t>民主政治</a:t>
            </a:r>
            <a:endParaRPr lang="en-US" altLang="zh-CN" sz="2400" dirty="0">
              <a:solidFill>
                <a:srgbClr val="FF0000"/>
              </a:solidFill>
              <a:latin typeface="华文新魏" panose="02010800040101010101" pitchFamily="2" charset="-122"/>
              <a:ea typeface="华文新魏" panose="02010800040101010101" pitchFamily="2" charset="-122"/>
            </a:endParaRPr>
          </a:p>
          <a:p>
            <a:r>
              <a:rPr lang="zh-CN" altLang="en-US" sz="2400" dirty="0">
                <a:solidFill>
                  <a:srgbClr val="FF0000"/>
                </a:solidFill>
                <a:latin typeface="华文新魏" panose="02010800040101010101" pitchFamily="2" charset="-122"/>
                <a:ea typeface="华文新魏" panose="02010800040101010101" pitchFamily="2" charset="-122"/>
              </a:rPr>
              <a:t>人文精神</a:t>
            </a:r>
            <a:endParaRPr lang="zh-CN" altLang="en-US" sz="2400" dirty="0">
              <a:solidFill>
                <a:srgbClr val="FF0000"/>
              </a:solidFill>
              <a:latin typeface="华文新魏" panose="02010800040101010101" pitchFamily="2" charset="-122"/>
              <a:ea typeface="华文新魏" panose="02010800040101010101" pitchFamily="2" charset="-122"/>
            </a:endParaRPr>
          </a:p>
        </p:txBody>
      </p:sp>
      <p:sp>
        <p:nvSpPr>
          <p:cNvPr id="16" name="左大括号 15"/>
          <p:cNvSpPr/>
          <p:nvPr/>
        </p:nvSpPr>
        <p:spPr>
          <a:xfrm>
            <a:off x="3314700" y="1600200"/>
            <a:ext cx="280988" cy="960438"/>
          </a:xfrm>
          <a:prstGeom prst="leftBrace">
            <a:avLst>
              <a:gd name="adj1" fmla="val 34296"/>
              <a:gd name="adj2" fmla="val 49170"/>
            </a:avLst>
          </a:prstGeom>
          <a:solidFill>
            <a:schemeClr val="accent2"/>
          </a:solid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endParaRPr lang="zh-CN" altLang="en-US" sz="100" strike="noStrike" noProof="1"/>
          </a:p>
        </p:txBody>
      </p:sp>
      <p:sp>
        <p:nvSpPr>
          <p:cNvPr id="17" name="箭头: 右 16"/>
          <p:cNvSpPr/>
          <p:nvPr/>
        </p:nvSpPr>
        <p:spPr>
          <a:xfrm>
            <a:off x="5343525" y="1600200"/>
            <a:ext cx="374650" cy="27622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18" name="箭头: 右 17"/>
          <p:cNvSpPr/>
          <p:nvPr/>
        </p:nvSpPr>
        <p:spPr>
          <a:xfrm>
            <a:off x="5354638" y="2543175"/>
            <a:ext cx="374650" cy="27781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19" name="左大括号 18"/>
          <p:cNvSpPr/>
          <p:nvPr/>
        </p:nvSpPr>
        <p:spPr>
          <a:xfrm flipH="1">
            <a:off x="8845550" y="1620838"/>
            <a:ext cx="223838" cy="960438"/>
          </a:xfrm>
          <a:prstGeom prst="leftBrace">
            <a:avLst>
              <a:gd name="adj1" fmla="val 34296"/>
              <a:gd name="adj2" fmla="val 50000"/>
            </a:avLst>
          </a:prstGeom>
          <a:solidFill>
            <a:schemeClr val="accent2"/>
          </a:solid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endParaRPr lang="zh-CN" altLang="en-US" sz="100" strike="noStrike" noProof="1"/>
          </a:p>
        </p:txBody>
      </p:sp>
      <p:sp>
        <p:nvSpPr>
          <p:cNvPr id="38923" name="文本框 19"/>
          <p:cNvSpPr txBox="1"/>
          <p:nvPr/>
        </p:nvSpPr>
        <p:spPr>
          <a:xfrm>
            <a:off x="1831975" y="4438650"/>
            <a:ext cx="1485900" cy="460375"/>
          </a:xfrm>
          <a:prstGeom prst="rect">
            <a:avLst/>
          </a:prstGeom>
          <a:gradFill rotWithShape="1">
            <a:gsLst>
              <a:gs pos="0">
                <a:srgbClr val="9EE256"/>
              </a:gs>
              <a:gs pos="100000">
                <a:srgbClr val="52762D"/>
              </a:gs>
            </a:gsLst>
            <a:lin ang="5400000"/>
            <a:tileRect/>
          </a:gradFill>
          <a:ln w="9525">
            <a:noFill/>
          </a:ln>
        </p:spPr>
        <p:txBody>
          <a:bodyPr wrap="square" anchor="t">
            <a:spAutoFit/>
          </a:bodyPr>
          <a:p>
            <a:pPr algn="ctr"/>
            <a:r>
              <a:rPr lang="zh-CN" altLang="en-US" sz="2400" dirty="0">
                <a:solidFill>
                  <a:schemeClr val="tx1"/>
                </a:solidFill>
                <a:latin typeface="华文新魏" panose="02010800040101010101" pitchFamily="2" charset="-122"/>
                <a:ea typeface="华文新魏" panose="02010800040101010101" pitchFamily="2" charset="-122"/>
              </a:rPr>
              <a:t>大河文明</a:t>
            </a:r>
            <a:endParaRPr lang="zh-CN" altLang="en-US" sz="2400" dirty="0">
              <a:solidFill>
                <a:schemeClr val="tx1"/>
              </a:solidFill>
              <a:latin typeface="华文新魏" panose="02010800040101010101" pitchFamily="2" charset="-122"/>
              <a:ea typeface="华文新魏" panose="02010800040101010101" pitchFamily="2" charset="-122"/>
            </a:endParaRPr>
          </a:p>
        </p:txBody>
      </p:sp>
      <p:sp>
        <p:nvSpPr>
          <p:cNvPr id="38924" name="文本框 20"/>
          <p:cNvSpPr txBox="1"/>
          <p:nvPr/>
        </p:nvSpPr>
        <p:spPr>
          <a:xfrm>
            <a:off x="3675063" y="3786188"/>
            <a:ext cx="1619250" cy="830262"/>
          </a:xfrm>
          <a:prstGeom prst="rect">
            <a:avLst/>
          </a:prstGeom>
          <a:gradFill rotWithShape="1">
            <a:gsLst>
              <a:gs pos="0">
                <a:srgbClr val="9EE256"/>
              </a:gs>
              <a:gs pos="100000">
                <a:srgbClr val="52762D"/>
              </a:gs>
            </a:gsLst>
            <a:lin ang="5400000"/>
            <a:tileRect/>
          </a:gradFill>
          <a:ln w="9525">
            <a:noFill/>
          </a:ln>
        </p:spPr>
        <p:txBody>
          <a:bodyPr wrap="square" anchor="t">
            <a:spAutoFit/>
          </a:bodyPr>
          <a:p>
            <a:r>
              <a:rPr lang="zh-CN" altLang="en-US" sz="2400" dirty="0">
                <a:solidFill>
                  <a:schemeClr val="tx1"/>
                </a:solidFill>
                <a:latin typeface="华文新魏" panose="02010800040101010101" pitchFamily="2" charset="-122"/>
                <a:ea typeface="华文新魏" panose="02010800040101010101" pitchFamily="2" charset="-122"/>
              </a:rPr>
              <a:t>地处平原，</a:t>
            </a:r>
            <a:endParaRPr lang="en-US" altLang="zh-CN" sz="2400" dirty="0">
              <a:solidFill>
                <a:schemeClr val="tx1"/>
              </a:solidFill>
              <a:latin typeface="华文新魏" panose="02010800040101010101" pitchFamily="2" charset="-122"/>
              <a:ea typeface="华文新魏" panose="02010800040101010101" pitchFamily="2" charset="-122"/>
            </a:endParaRPr>
          </a:p>
          <a:p>
            <a:r>
              <a:rPr lang="zh-CN" altLang="en-US" sz="2400" dirty="0">
                <a:solidFill>
                  <a:schemeClr val="tx1"/>
                </a:solidFill>
                <a:latin typeface="华文新魏" panose="02010800040101010101" pitchFamily="2" charset="-122"/>
                <a:ea typeface="华文新魏" panose="02010800040101010101" pitchFamily="2" charset="-122"/>
              </a:rPr>
              <a:t>交通便利</a:t>
            </a:r>
            <a:endParaRPr lang="zh-CN" altLang="en-US" sz="2400" dirty="0">
              <a:solidFill>
                <a:schemeClr val="tx1"/>
              </a:solidFill>
              <a:latin typeface="华文新魏" panose="02010800040101010101" pitchFamily="2" charset="-122"/>
              <a:ea typeface="华文新魏" panose="02010800040101010101" pitchFamily="2" charset="-122"/>
            </a:endParaRPr>
          </a:p>
        </p:txBody>
      </p:sp>
      <p:sp>
        <p:nvSpPr>
          <p:cNvPr id="38925" name="文本框 21"/>
          <p:cNvSpPr txBox="1"/>
          <p:nvPr/>
        </p:nvSpPr>
        <p:spPr>
          <a:xfrm>
            <a:off x="3675063" y="4778375"/>
            <a:ext cx="1619250" cy="830263"/>
          </a:xfrm>
          <a:prstGeom prst="rect">
            <a:avLst/>
          </a:prstGeom>
          <a:gradFill rotWithShape="1">
            <a:gsLst>
              <a:gs pos="0">
                <a:srgbClr val="9EE256"/>
              </a:gs>
              <a:gs pos="100000">
                <a:srgbClr val="52762D"/>
              </a:gs>
            </a:gsLst>
            <a:lin ang="5400000"/>
            <a:tileRect/>
          </a:gradFill>
          <a:ln w="9525">
            <a:noFill/>
          </a:ln>
        </p:spPr>
        <p:txBody>
          <a:bodyPr wrap="square" anchor="t">
            <a:spAutoFit/>
          </a:bodyPr>
          <a:p>
            <a:r>
              <a:rPr lang="zh-CN" altLang="en-US" sz="2400" dirty="0">
                <a:solidFill>
                  <a:schemeClr val="tx1"/>
                </a:solidFill>
                <a:latin typeface="华文新魏" panose="02010800040101010101" pitchFamily="2" charset="-122"/>
                <a:ea typeface="华文新魏" panose="02010800040101010101" pitchFamily="2" charset="-122"/>
              </a:rPr>
              <a:t>土地肥沃，</a:t>
            </a:r>
            <a:endParaRPr lang="en-US" altLang="zh-CN" sz="2400" dirty="0">
              <a:solidFill>
                <a:schemeClr val="tx1"/>
              </a:solidFill>
              <a:latin typeface="华文新魏" panose="02010800040101010101" pitchFamily="2" charset="-122"/>
              <a:ea typeface="华文新魏" panose="02010800040101010101" pitchFamily="2" charset="-122"/>
            </a:endParaRPr>
          </a:p>
          <a:p>
            <a:r>
              <a:rPr lang="zh-CN" altLang="en-US" sz="2400" dirty="0">
                <a:solidFill>
                  <a:schemeClr val="tx1"/>
                </a:solidFill>
                <a:latin typeface="华文新魏" panose="02010800040101010101" pitchFamily="2" charset="-122"/>
                <a:ea typeface="华文新魏" panose="02010800040101010101" pitchFamily="2" charset="-122"/>
              </a:rPr>
              <a:t>灌溉便利</a:t>
            </a:r>
            <a:endParaRPr lang="zh-CN" altLang="en-US" sz="2400" dirty="0">
              <a:solidFill>
                <a:schemeClr val="tx1"/>
              </a:solidFill>
              <a:latin typeface="华文新魏" panose="02010800040101010101" pitchFamily="2" charset="-122"/>
              <a:ea typeface="华文新魏" panose="02010800040101010101" pitchFamily="2" charset="-122"/>
            </a:endParaRPr>
          </a:p>
        </p:txBody>
      </p:sp>
      <p:sp>
        <p:nvSpPr>
          <p:cNvPr id="38926" name="文本框 22"/>
          <p:cNvSpPr txBox="1"/>
          <p:nvPr/>
        </p:nvSpPr>
        <p:spPr>
          <a:xfrm>
            <a:off x="5730875" y="4070350"/>
            <a:ext cx="2970213" cy="460375"/>
          </a:xfrm>
          <a:prstGeom prst="rect">
            <a:avLst/>
          </a:prstGeom>
          <a:gradFill rotWithShape="1">
            <a:gsLst>
              <a:gs pos="0">
                <a:srgbClr val="9EE256"/>
              </a:gs>
              <a:gs pos="100000">
                <a:srgbClr val="52762D"/>
              </a:gs>
            </a:gsLst>
            <a:lin ang="5400000"/>
            <a:tileRect/>
          </a:gradFill>
          <a:ln w="9525">
            <a:noFill/>
          </a:ln>
        </p:spPr>
        <p:txBody>
          <a:bodyPr wrap="square" anchor="t">
            <a:spAutoFit/>
          </a:bodyPr>
          <a:p>
            <a:r>
              <a:rPr lang="zh-CN" altLang="en-US" sz="2400" dirty="0">
                <a:solidFill>
                  <a:schemeClr val="tx1"/>
                </a:solidFill>
                <a:latin typeface="华文新魏" panose="02010800040101010101" pitchFamily="2" charset="-122"/>
                <a:ea typeface="华文新魏" panose="02010800040101010101" pitchFamily="2" charset="-122"/>
              </a:rPr>
              <a:t>疆域辽阔的统一国家</a:t>
            </a:r>
            <a:endParaRPr lang="zh-CN" altLang="en-US" sz="2400" dirty="0">
              <a:solidFill>
                <a:schemeClr val="tx1"/>
              </a:solidFill>
              <a:latin typeface="华文新魏" panose="02010800040101010101" pitchFamily="2" charset="-122"/>
              <a:ea typeface="华文新魏" panose="02010800040101010101" pitchFamily="2" charset="-122"/>
            </a:endParaRPr>
          </a:p>
        </p:txBody>
      </p:sp>
      <p:sp>
        <p:nvSpPr>
          <p:cNvPr id="38927" name="文本框 23"/>
          <p:cNvSpPr txBox="1"/>
          <p:nvPr/>
        </p:nvSpPr>
        <p:spPr>
          <a:xfrm>
            <a:off x="5795963" y="5049838"/>
            <a:ext cx="2970212" cy="460375"/>
          </a:xfrm>
          <a:prstGeom prst="rect">
            <a:avLst/>
          </a:prstGeom>
          <a:gradFill rotWithShape="1">
            <a:gsLst>
              <a:gs pos="0">
                <a:srgbClr val="9EE256"/>
              </a:gs>
              <a:gs pos="100000">
                <a:srgbClr val="52762D"/>
              </a:gs>
            </a:gsLst>
            <a:lin ang="5400000"/>
            <a:tileRect/>
          </a:gradFill>
          <a:ln w="9525">
            <a:noFill/>
          </a:ln>
        </p:spPr>
        <p:txBody>
          <a:bodyPr wrap="square" anchor="t">
            <a:spAutoFit/>
          </a:bodyPr>
          <a:p>
            <a:r>
              <a:rPr lang="zh-CN" altLang="en-US" sz="2400" dirty="0">
                <a:solidFill>
                  <a:schemeClr val="tx1"/>
                </a:solidFill>
                <a:latin typeface="华文新魏" panose="02010800040101010101" pitchFamily="2" charset="-122"/>
                <a:ea typeface="华文新魏" panose="02010800040101010101" pitchFamily="2" charset="-122"/>
              </a:rPr>
              <a:t>精耕细作的农耕经济</a:t>
            </a:r>
            <a:endParaRPr lang="zh-CN" altLang="en-US" sz="2400" dirty="0">
              <a:solidFill>
                <a:schemeClr val="tx1"/>
              </a:solidFill>
              <a:latin typeface="华文新魏" panose="02010800040101010101" pitchFamily="2" charset="-122"/>
              <a:ea typeface="华文新魏" panose="02010800040101010101" pitchFamily="2" charset="-122"/>
            </a:endParaRPr>
          </a:p>
        </p:txBody>
      </p:sp>
      <p:sp>
        <p:nvSpPr>
          <p:cNvPr id="38928" name="文本框 24"/>
          <p:cNvSpPr txBox="1"/>
          <p:nvPr/>
        </p:nvSpPr>
        <p:spPr>
          <a:xfrm>
            <a:off x="9101138" y="4249738"/>
            <a:ext cx="1430337" cy="830262"/>
          </a:xfrm>
          <a:prstGeom prst="rect">
            <a:avLst/>
          </a:prstGeom>
          <a:gradFill rotWithShape="1">
            <a:gsLst>
              <a:gs pos="0">
                <a:srgbClr val="9EE256"/>
              </a:gs>
              <a:gs pos="100000">
                <a:srgbClr val="52762D"/>
              </a:gs>
            </a:gsLst>
            <a:lin ang="5400000"/>
            <a:tileRect/>
          </a:gradFill>
          <a:ln w="9525">
            <a:noFill/>
          </a:ln>
        </p:spPr>
        <p:txBody>
          <a:bodyPr wrap="square" anchor="t">
            <a:spAutoFit/>
          </a:bodyPr>
          <a:p>
            <a:r>
              <a:rPr lang="zh-CN" altLang="en-US" sz="2400" dirty="0">
                <a:solidFill>
                  <a:srgbClr val="FF0000"/>
                </a:solidFill>
                <a:latin typeface="华文新魏" panose="02010800040101010101" pitchFamily="2" charset="-122"/>
                <a:ea typeface="华文新魏" panose="02010800040101010101" pitchFamily="2" charset="-122"/>
              </a:rPr>
              <a:t>集权政治</a:t>
            </a:r>
            <a:endParaRPr lang="en-US" altLang="zh-CN" sz="2400" dirty="0">
              <a:solidFill>
                <a:srgbClr val="FF0000"/>
              </a:solidFill>
              <a:latin typeface="华文新魏" panose="02010800040101010101" pitchFamily="2" charset="-122"/>
              <a:ea typeface="华文新魏" panose="02010800040101010101" pitchFamily="2" charset="-122"/>
            </a:endParaRPr>
          </a:p>
          <a:p>
            <a:r>
              <a:rPr lang="zh-CN" altLang="en-US" sz="2400" dirty="0">
                <a:solidFill>
                  <a:srgbClr val="FF0000"/>
                </a:solidFill>
                <a:latin typeface="华文新魏" panose="02010800040101010101" pitchFamily="2" charset="-122"/>
                <a:ea typeface="华文新魏" panose="02010800040101010101" pitchFamily="2" charset="-122"/>
              </a:rPr>
              <a:t>集体主义</a:t>
            </a:r>
            <a:endParaRPr lang="zh-CN" altLang="en-US" sz="2400" dirty="0">
              <a:solidFill>
                <a:srgbClr val="FF0000"/>
              </a:solidFill>
              <a:latin typeface="华文新魏" panose="02010800040101010101" pitchFamily="2" charset="-122"/>
              <a:ea typeface="华文新魏" panose="02010800040101010101" pitchFamily="2" charset="-122"/>
            </a:endParaRPr>
          </a:p>
        </p:txBody>
      </p:sp>
      <p:sp>
        <p:nvSpPr>
          <p:cNvPr id="26" name="左大括号 25"/>
          <p:cNvSpPr/>
          <p:nvPr/>
        </p:nvSpPr>
        <p:spPr>
          <a:xfrm>
            <a:off x="3317875" y="4162425"/>
            <a:ext cx="280988" cy="960438"/>
          </a:xfrm>
          <a:prstGeom prst="leftBrace">
            <a:avLst>
              <a:gd name="adj1" fmla="val 34296"/>
              <a:gd name="adj2" fmla="val 49170"/>
            </a:avLst>
          </a:prstGeom>
          <a:solidFill>
            <a:schemeClr val="accent1">
              <a:lumMod val="75000"/>
            </a:schemeClr>
          </a:solid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endParaRPr lang="zh-CN" altLang="en-US" sz="100" strike="noStrike" noProof="1">
              <a:solidFill>
                <a:schemeClr val="tx2"/>
              </a:solidFill>
            </a:endParaRPr>
          </a:p>
        </p:txBody>
      </p:sp>
      <p:sp>
        <p:nvSpPr>
          <p:cNvPr id="27" name="箭头: 右 26"/>
          <p:cNvSpPr/>
          <p:nvPr/>
        </p:nvSpPr>
        <p:spPr>
          <a:xfrm>
            <a:off x="5346700" y="4162425"/>
            <a:ext cx="374650" cy="27622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solidFill>
                <a:schemeClr val="tx2"/>
              </a:solidFill>
            </a:endParaRPr>
          </a:p>
        </p:txBody>
      </p:sp>
      <p:sp>
        <p:nvSpPr>
          <p:cNvPr id="28" name="箭头: 右 27"/>
          <p:cNvSpPr/>
          <p:nvPr/>
        </p:nvSpPr>
        <p:spPr>
          <a:xfrm>
            <a:off x="5357813" y="5105400"/>
            <a:ext cx="374650" cy="277813"/>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solidFill>
                <a:schemeClr val="tx2"/>
              </a:solidFill>
            </a:endParaRPr>
          </a:p>
        </p:txBody>
      </p:sp>
      <p:sp>
        <p:nvSpPr>
          <p:cNvPr id="29" name="左大括号 28"/>
          <p:cNvSpPr/>
          <p:nvPr/>
        </p:nvSpPr>
        <p:spPr>
          <a:xfrm flipH="1">
            <a:off x="8848725" y="4183063"/>
            <a:ext cx="222250" cy="962025"/>
          </a:xfrm>
          <a:prstGeom prst="leftBrace">
            <a:avLst>
              <a:gd name="adj1" fmla="val 34296"/>
              <a:gd name="adj2" fmla="val 50000"/>
            </a:avLst>
          </a:prstGeom>
          <a:solidFill>
            <a:schemeClr val="accent1">
              <a:lumMod val="75000"/>
            </a:schemeClr>
          </a:solid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endParaRPr lang="zh-CN" altLang="en-US" sz="100" strike="noStrike" noProof="1">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grpSp>
        <p:nvGrpSpPr>
          <p:cNvPr id="2" name="组 1"/>
          <p:cNvGrpSpPr/>
          <p:nvPr/>
        </p:nvGrpSpPr>
        <p:grpSpPr>
          <a:xfrm>
            <a:off x="777875" y="1039813"/>
            <a:ext cx="3873500" cy="561975"/>
            <a:chOff x="9079552" y="4146950"/>
            <a:chExt cx="703710" cy="703711"/>
          </a:xfrm>
        </p:grpSpPr>
        <p:sp>
          <p:nvSpPr>
            <p:cNvPr id="5" name="剪去对角的矩形 4"/>
            <p:cNvSpPr/>
            <p:nvPr/>
          </p:nvSpPr>
          <p:spPr>
            <a:xfrm>
              <a:off x="9079552" y="4146950"/>
              <a:ext cx="703710" cy="703711"/>
            </a:xfrm>
            <a:prstGeom prst="snip2DiagRect">
              <a:avLst/>
            </a:prstGeom>
            <a:noFill/>
            <a:ln>
              <a:solidFill>
                <a:srgbClr val="C85639"/>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endParaRPr kumimoji="1" lang="zh-CN" altLang="en-US" sz="100" strike="noStrike" noProof="1">
                <a:cs typeface="+mn-ea"/>
                <a:sym typeface="+mn-lt"/>
              </a:endParaRPr>
            </a:p>
          </p:txBody>
        </p:sp>
        <p:sp>
          <p:nvSpPr>
            <p:cNvPr id="8195" name="文本框 3"/>
            <p:cNvSpPr txBox="1"/>
            <p:nvPr/>
          </p:nvSpPr>
          <p:spPr>
            <a:xfrm>
              <a:off x="9138329" y="4261658"/>
              <a:ext cx="625458" cy="518440"/>
            </a:xfrm>
            <a:prstGeom prst="rect">
              <a:avLst/>
            </a:prstGeom>
            <a:noFill/>
            <a:ln w="9525">
              <a:noFill/>
            </a:ln>
          </p:spPr>
          <p:txBody>
            <a:bodyPr wrap="square" anchor="t">
              <a:spAutoFit/>
            </a:bodyPr>
            <a:p>
              <a:r>
                <a:rPr lang="zh-CN" altLang="en-US" sz="2100" b="1" dirty="0">
                  <a:latin typeface="Arial" panose="020B0604020202020204" pitchFamily="34" charset="0"/>
                  <a:ea typeface="宋体" panose="02010600030101010101" pitchFamily="2" charset="-122"/>
                  <a:sym typeface="Arial" panose="020B0604020202020204" pitchFamily="34" charset="0"/>
                </a:rPr>
                <a:t>原始社会生产生活的特点：</a:t>
              </a:r>
              <a:endParaRPr lang="zh-CN" altLang="en-US" sz="2100" b="1" dirty="0">
                <a:latin typeface="Arial" panose="020B0604020202020204" pitchFamily="34" charset="0"/>
                <a:ea typeface="宋体" panose="02010600030101010101" pitchFamily="2" charset="-122"/>
                <a:sym typeface="Arial" panose="020B0604020202020204" pitchFamily="34" charset="0"/>
              </a:endParaRPr>
            </a:p>
          </p:txBody>
        </p:sp>
      </p:grpSp>
      <p:pic>
        <p:nvPicPr>
          <p:cNvPr id="13" name="图片 12"/>
          <p:cNvPicPr>
            <a:picLocks noChangeAspect="1"/>
          </p:cNvPicPr>
          <p:nvPr/>
        </p:nvPicPr>
        <p:blipFill>
          <a:blip r:embed="rId1"/>
          <a:stretch>
            <a:fillRect/>
          </a:stretch>
        </p:blipFill>
        <p:spPr>
          <a:xfrm>
            <a:off x="6604000" y="1743075"/>
            <a:ext cx="3736975" cy="1930400"/>
          </a:xfrm>
          <a:prstGeom prst="rect">
            <a:avLst/>
          </a:prstGeom>
          <a:noFill/>
          <a:ln w="9525">
            <a:noFill/>
          </a:ln>
        </p:spPr>
      </p:pic>
      <p:pic>
        <p:nvPicPr>
          <p:cNvPr id="16" name="图片 15"/>
          <p:cNvPicPr>
            <a:picLocks noChangeAspect="1"/>
          </p:cNvPicPr>
          <p:nvPr/>
        </p:nvPicPr>
        <p:blipFill>
          <a:blip r:embed="rId2"/>
          <a:stretch>
            <a:fillRect/>
          </a:stretch>
        </p:blipFill>
        <p:spPr>
          <a:xfrm>
            <a:off x="6604000" y="4060825"/>
            <a:ext cx="3735388" cy="2479675"/>
          </a:xfrm>
          <a:prstGeom prst="rect">
            <a:avLst/>
          </a:prstGeom>
          <a:noFill/>
          <a:ln w="9525">
            <a:noFill/>
          </a:ln>
        </p:spPr>
      </p:pic>
      <p:sp>
        <p:nvSpPr>
          <p:cNvPr id="3" name="TextBox 2"/>
          <p:cNvSpPr txBox="1"/>
          <p:nvPr/>
        </p:nvSpPr>
        <p:spPr>
          <a:xfrm>
            <a:off x="887413" y="1920875"/>
            <a:ext cx="4483100" cy="1752600"/>
          </a:xfrm>
          <a:prstGeom prst="rect">
            <a:avLst/>
          </a:prstGeom>
          <a:noFill/>
          <a:ln w="9525">
            <a:noFill/>
          </a:ln>
        </p:spPr>
        <p:txBody>
          <a:bodyPr wrap="square" anchor="t">
            <a:spAutoFit/>
          </a:bodyPr>
          <a:p>
            <a:pPr>
              <a:lnSpc>
                <a:spcPct val="150000"/>
              </a:lnSpc>
            </a:pPr>
            <a:r>
              <a:rPr lang="zh-CN" altLang="en-US" sz="2400" b="1" dirty="0">
                <a:solidFill>
                  <a:srgbClr val="FF0000"/>
                </a:solidFill>
                <a:latin typeface="黑体" panose="02010609060101010101" charset="-122"/>
                <a:ea typeface="黑体" panose="02010609060101010101" charset="-122"/>
                <a:sym typeface="Arial" panose="020B0604020202020204" pitchFamily="34" charset="0"/>
              </a:rPr>
              <a:t>思考：</a:t>
            </a:r>
            <a:r>
              <a:rPr lang="zh-CN" altLang="en-US" sz="2400" dirty="0">
                <a:solidFill>
                  <a:srgbClr val="FF0000"/>
                </a:solidFill>
                <a:latin typeface="黑体" panose="02010609060101010101" charset="-122"/>
                <a:ea typeface="黑体" panose="02010609060101010101" charset="-122"/>
                <a:sym typeface="Arial" panose="020B0604020202020204" pitchFamily="34" charset="0"/>
              </a:rPr>
              <a:t>原始社会过渡到文明社会需要什么样的条件？</a:t>
            </a:r>
            <a:endParaRPr lang="zh-CN" altLang="en-US" sz="2400" dirty="0">
              <a:solidFill>
                <a:srgbClr val="FF0000"/>
              </a:solidFill>
              <a:latin typeface="黑体" panose="02010609060101010101" charset="-122"/>
              <a:ea typeface="黑体" panose="02010609060101010101" charset="-122"/>
              <a:sym typeface="Arial" panose="020B0604020202020204" pitchFamily="34" charset="0"/>
            </a:endParaRPr>
          </a:p>
          <a:p>
            <a:pPr>
              <a:lnSpc>
                <a:spcPct val="150000"/>
              </a:lnSpc>
            </a:pPr>
            <a:endParaRPr lang="zh-CN" altLang="en-US" sz="2400" dirty="0">
              <a:latin typeface="黑体" panose="02010609060101010101" charset="-122"/>
              <a:ea typeface="黑体" panose="02010609060101010101" charset="-122"/>
            </a:endParaRPr>
          </a:p>
        </p:txBody>
      </p:sp>
      <p:sp>
        <p:nvSpPr>
          <p:cNvPr id="6" name="TextBox 5"/>
          <p:cNvSpPr txBox="1"/>
          <p:nvPr/>
        </p:nvSpPr>
        <p:spPr>
          <a:xfrm>
            <a:off x="5232400" y="1039813"/>
            <a:ext cx="4370388" cy="460375"/>
          </a:xfrm>
          <a:prstGeom prst="rect">
            <a:avLst/>
          </a:prstGeom>
          <a:noFill/>
          <a:ln w="9525">
            <a:noFill/>
          </a:ln>
        </p:spPr>
        <p:txBody>
          <a:bodyPr wrap="square" anchor="t">
            <a:spAutoFit/>
          </a:bodyPr>
          <a:p>
            <a:pPr algn="ctr"/>
            <a:r>
              <a:rPr lang="zh-CN" altLang="en-US" sz="2400" b="1" dirty="0">
                <a:latin typeface="Arial" panose="020B0604020202020204" pitchFamily="34" charset="0"/>
                <a:ea typeface="宋体" panose="02010600030101010101" pitchFamily="2" charset="-122"/>
                <a:sym typeface="Arial" panose="020B0604020202020204" pitchFamily="34" charset="0"/>
              </a:rPr>
              <a:t>采集、渔猎、无阶级、无私产</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sp>
        <p:nvSpPr>
          <p:cNvPr id="8200" name="文本框 3"/>
          <p:cNvSpPr txBox="1"/>
          <p:nvPr/>
        </p:nvSpPr>
        <p:spPr>
          <a:xfrm>
            <a:off x="1670050" y="138113"/>
            <a:ext cx="4211638" cy="584200"/>
          </a:xfrm>
          <a:prstGeom prst="rect">
            <a:avLst/>
          </a:prstGeom>
          <a:solidFill>
            <a:srgbClr val="FFFF00"/>
          </a:solidFill>
          <a:ln w="9525">
            <a:noFill/>
          </a:ln>
        </p:spPr>
        <p:txBody>
          <a:bodyPr wrap="square" anchor="t">
            <a:spAutoFit/>
          </a:bodyPr>
          <a:p>
            <a:r>
              <a:rPr lang="zh-CN" altLang="en-US" sz="3200" b="1" dirty="0">
                <a:latin typeface="黑体" panose="02010609060101010101" charset="-122"/>
                <a:ea typeface="黑体" panose="02010609060101010101" charset="-122"/>
              </a:rPr>
              <a:t>一、人类文明的产生</a:t>
            </a:r>
            <a:endParaRPr lang="zh-CN" altLang="en-US" sz="3200" b="1" dirty="0">
              <a:latin typeface="黑体" panose="02010609060101010101" charset="-122"/>
              <a:ea typeface="黑体" panose="02010609060101010101" charset="-122"/>
            </a:endParaRPr>
          </a:p>
        </p:txBody>
      </p:sp>
    </p:spTree>
  </p:cSld>
  <p:clrMapOvr>
    <a:masterClrMapping/>
  </p:clrMapOvr>
  <p:transition spd="slow" advTm="586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174625" y="300038"/>
          <a:ext cx="11785957" cy="6307138"/>
        </p:xfrm>
        <a:graphic>
          <a:graphicData uri="http://schemas.openxmlformats.org/drawingml/2006/table">
            <a:tbl>
              <a:tblPr firstRow="1" bandRow="1">
                <a:tableStyleId>{5C22544A-7EE6-4342-B048-85BDC9FD1C3A}</a:tableStyleId>
              </a:tblPr>
              <a:tblGrid>
                <a:gridCol w="1908175"/>
                <a:gridCol w="1437005"/>
                <a:gridCol w="2625090"/>
                <a:gridCol w="2783205"/>
                <a:gridCol w="3032482"/>
              </a:tblGrid>
              <a:tr h="960120">
                <a:tc>
                  <a:txBody>
                    <a:bodyPr/>
                    <a:p>
                      <a:pPr algn="ctr">
                        <a:buNone/>
                      </a:pPr>
                      <a:r>
                        <a:rPr lang="zh-CN" altLang="en-US" sz="2800" dirty="0">
                          <a:latin typeface="+mn-ea"/>
                          <a:ea typeface="+mn-ea"/>
                        </a:rPr>
                        <a:t>时间</a:t>
                      </a:r>
                      <a:endParaRPr lang="zh-CN" altLang="en-US" sz="2800" dirty="0">
                        <a:latin typeface="+mn-ea"/>
                        <a:ea typeface="+mn-ea"/>
                      </a:endParaRPr>
                    </a:p>
                  </a:txBody>
                  <a:tcPr anchor="ctr">
                    <a:solidFill>
                      <a:srgbClr val="F0BBA8"/>
                    </a:solidFill>
                  </a:tcPr>
                </a:tc>
                <a:tc>
                  <a:txBody>
                    <a:bodyPr/>
                    <a:lstStyle/>
                    <a:p>
                      <a:pPr algn="ctr"/>
                      <a:r>
                        <a:rPr lang="zh-CN" altLang="en-US" sz="2800" dirty="0" smtClean="0">
                          <a:latin typeface="+mn-ea"/>
                          <a:ea typeface="+mn-ea"/>
                        </a:rPr>
                        <a:t>古文明</a:t>
                      </a:r>
                      <a:endParaRPr lang="zh-CN" altLang="en-US" sz="2800" dirty="0">
                        <a:latin typeface="+mn-ea"/>
                        <a:ea typeface="+mn-ea"/>
                      </a:endParaRPr>
                    </a:p>
                  </a:txBody>
                  <a:tcPr anchor="ctr">
                    <a:solidFill>
                      <a:srgbClr val="F0BBA8"/>
                    </a:solidFill>
                  </a:tcPr>
                </a:tc>
                <a:tc>
                  <a:txBody>
                    <a:bodyPr/>
                    <a:lstStyle/>
                    <a:p>
                      <a:pPr algn="ctr"/>
                      <a:r>
                        <a:rPr lang="zh-CN" altLang="en-US" sz="2800" dirty="0" smtClean="0">
                          <a:latin typeface="+mn-ea"/>
                          <a:ea typeface="+mn-ea"/>
                        </a:rPr>
                        <a:t>政治</a:t>
                      </a:r>
                      <a:endParaRPr lang="zh-CN" altLang="en-US" sz="2800" dirty="0">
                        <a:latin typeface="+mn-ea"/>
                        <a:ea typeface="+mn-ea"/>
                      </a:endParaRPr>
                    </a:p>
                  </a:txBody>
                  <a:tcPr anchor="ctr">
                    <a:solidFill>
                      <a:srgbClr val="F0BBA8"/>
                    </a:solidFill>
                  </a:tcPr>
                </a:tc>
                <a:tc>
                  <a:txBody>
                    <a:bodyPr/>
                    <a:lstStyle/>
                    <a:p>
                      <a:pPr algn="ctr"/>
                      <a:r>
                        <a:rPr lang="zh-CN" altLang="en-US" sz="2800" dirty="0" smtClean="0">
                          <a:latin typeface="+mn-ea"/>
                          <a:ea typeface="+mn-ea"/>
                        </a:rPr>
                        <a:t>文化</a:t>
                      </a:r>
                      <a:endParaRPr lang="zh-CN" altLang="en-US" sz="2800" dirty="0">
                        <a:latin typeface="+mn-ea"/>
                        <a:ea typeface="+mn-ea"/>
                      </a:endParaRPr>
                    </a:p>
                  </a:txBody>
                  <a:tcPr anchor="ctr">
                    <a:solidFill>
                      <a:srgbClr val="F0BBA8"/>
                    </a:solidFill>
                  </a:tcPr>
                </a:tc>
                <a:tc>
                  <a:txBody>
                    <a:bodyPr/>
                    <a:p>
                      <a:pPr algn="ctr">
                        <a:buNone/>
                      </a:pPr>
                      <a:r>
                        <a:rPr lang="zh-CN" altLang="en-US" sz="2800" dirty="0">
                          <a:latin typeface="+mn-ea"/>
                          <a:ea typeface="+mn-ea"/>
                        </a:rPr>
                        <a:t>自然环境</a:t>
                      </a:r>
                      <a:endParaRPr lang="zh-CN" altLang="en-US" sz="2800" dirty="0">
                        <a:latin typeface="+mn-ea"/>
                        <a:ea typeface="+mn-ea"/>
                      </a:endParaRPr>
                    </a:p>
                  </a:txBody>
                  <a:tcPr anchor="ctr">
                    <a:solidFill>
                      <a:srgbClr val="F0BBA8"/>
                    </a:solidFill>
                  </a:tcPr>
                </a:tc>
              </a:tr>
              <a:tr h="1319530">
                <a:tc>
                  <a:txBody>
                    <a:bodyPr/>
                    <a:p>
                      <a:pPr algn="ctr">
                        <a:buNone/>
                      </a:pPr>
                      <a:r>
                        <a:rPr lang="zh-CN" altLang="en-US" sz="2400" dirty="0">
                          <a:latin typeface="+mn-ea"/>
                          <a:ea typeface="+mn-ea"/>
                        </a:rPr>
                        <a:t>公元前</a:t>
                      </a:r>
                      <a:r>
                        <a:rPr lang="en-US" altLang="zh-CN" sz="2400" dirty="0">
                          <a:latin typeface="+mn-ea"/>
                          <a:ea typeface="+mn-ea"/>
                        </a:rPr>
                        <a:t>3500</a:t>
                      </a:r>
                      <a:endParaRPr lang="en-US" altLang="zh-CN" sz="2400" dirty="0">
                        <a:latin typeface="+mn-ea"/>
                        <a:ea typeface="+mn-ea"/>
                      </a:endParaRPr>
                    </a:p>
                  </a:txBody>
                  <a:tcPr anchor="ctr">
                    <a:solidFill>
                      <a:srgbClr val="F0BBA8"/>
                    </a:solidFill>
                  </a:tcPr>
                </a:tc>
                <a:tc>
                  <a:txBody>
                    <a:bodyPr/>
                    <a:lstStyle/>
                    <a:p>
                      <a:pPr algn="ctr"/>
                      <a:r>
                        <a:rPr lang="zh-CN" altLang="en-US" sz="2400" dirty="0" smtClean="0">
                          <a:latin typeface="+mn-ea"/>
                          <a:ea typeface="+mn-ea"/>
                        </a:rPr>
                        <a:t>古代西亚</a:t>
                      </a:r>
                      <a:endParaRPr lang="zh-CN" altLang="en-US" sz="2400" dirty="0">
                        <a:latin typeface="+mn-ea"/>
                        <a:ea typeface="+mn-ea"/>
                      </a:endParaRPr>
                    </a:p>
                  </a:txBody>
                  <a:tcPr anchor="ctr">
                    <a:solidFill>
                      <a:srgbClr val="F0BBA8"/>
                    </a:solidFill>
                  </a:tcPr>
                </a:tc>
                <a:tc>
                  <a:txBody>
                    <a:bodyPr/>
                    <a:lstStyle/>
                    <a:p>
                      <a:pPr algn="l"/>
                      <a:r>
                        <a:rPr lang="zh-CN" altLang="en-US" sz="2000" dirty="0" smtClean="0">
                          <a:latin typeface="+mn-ea"/>
                          <a:ea typeface="+mn-ea"/>
                        </a:rPr>
                        <a:t>由城市国家发展为统一奴隶制君主专制国家；</a:t>
                      </a:r>
                      <a:r>
                        <a:rPr lang="en-US" altLang="zh-CN" sz="2000" dirty="0" smtClean="0">
                          <a:latin typeface="+mn-ea"/>
                          <a:ea typeface="+mn-ea"/>
                        </a:rPr>
                        <a:t>《</a:t>
                      </a:r>
                      <a:r>
                        <a:rPr lang="zh-CN" altLang="en-US" sz="2000" dirty="0" smtClean="0">
                          <a:latin typeface="+mn-ea"/>
                          <a:ea typeface="+mn-ea"/>
                        </a:rPr>
                        <a:t>汉谟拉比法典</a:t>
                      </a:r>
                      <a:r>
                        <a:rPr lang="en-US" altLang="zh-CN" sz="2000" dirty="0" smtClean="0">
                          <a:latin typeface="+mn-ea"/>
                          <a:ea typeface="+mn-ea"/>
                        </a:rPr>
                        <a:t>》</a:t>
                      </a:r>
                      <a:endParaRPr lang="zh-CN" altLang="en-US" sz="2000" dirty="0">
                        <a:latin typeface="+mn-ea"/>
                        <a:ea typeface="+mn-ea"/>
                      </a:endParaRPr>
                    </a:p>
                  </a:txBody>
                  <a:tcPr anchor="ctr">
                    <a:solidFill>
                      <a:srgbClr val="F0BBA8"/>
                    </a:solidFill>
                  </a:tcPr>
                </a:tc>
                <a:tc>
                  <a:txBody>
                    <a:bodyPr/>
                    <a:lstStyle/>
                    <a:p>
                      <a:pPr algn="l"/>
                      <a:r>
                        <a:rPr lang="zh-CN" altLang="en-US" sz="2000" dirty="0" smtClean="0">
                          <a:latin typeface="+mn-ea"/>
                          <a:ea typeface="+mn-ea"/>
                        </a:rPr>
                        <a:t>楔形文字；</a:t>
                      </a:r>
                      <a:r>
                        <a:rPr lang="en-US" altLang="zh-CN" sz="2000" dirty="0" smtClean="0">
                          <a:latin typeface="+mn-ea"/>
                          <a:ea typeface="+mn-ea"/>
                        </a:rPr>
                        <a:t>《</a:t>
                      </a:r>
                      <a:r>
                        <a:rPr lang="zh-CN" altLang="en-US" sz="2000" dirty="0" smtClean="0">
                          <a:latin typeface="+mn-ea"/>
                          <a:ea typeface="+mn-ea"/>
                        </a:rPr>
                        <a:t>吉尔伽美什</a:t>
                      </a:r>
                      <a:r>
                        <a:rPr lang="en-US" altLang="zh-CN" sz="2000" dirty="0" smtClean="0">
                          <a:latin typeface="+mn-ea"/>
                          <a:ea typeface="+mn-ea"/>
                        </a:rPr>
                        <a:t>》</a:t>
                      </a:r>
                      <a:r>
                        <a:rPr lang="zh-CN" altLang="en-US" sz="2000" dirty="0" smtClean="0">
                          <a:latin typeface="+mn-ea"/>
                          <a:ea typeface="+mn-ea"/>
                        </a:rPr>
                        <a:t>；</a:t>
                      </a:r>
                      <a:r>
                        <a:rPr lang="en-US" altLang="zh-CN" sz="2000" dirty="0" smtClean="0">
                          <a:latin typeface="+mn-ea"/>
                          <a:ea typeface="+mn-ea"/>
                        </a:rPr>
                        <a:t>60</a:t>
                      </a:r>
                      <a:r>
                        <a:rPr lang="zh-CN" altLang="en-US" sz="2000" dirty="0" smtClean="0">
                          <a:latin typeface="+mn-ea"/>
                          <a:ea typeface="+mn-ea"/>
                        </a:rPr>
                        <a:t>进制；洪水方舟传说</a:t>
                      </a:r>
                      <a:endParaRPr lang="zh-CN" altLang="en-US" sz="2000" dirty="0">
                        <a:latin typeface="+mn-ea"/>
                        <a:ea typeface="+mn-ea"/>
                      </a:endParaRPr>
                    </a:p>
                  </a:txBody>
                  <a:tcPr anchor="ctr">
                    <a:solidFill>
                      <a:srgbClr val="F0BBA8"/>
                    </a:solidFill>
                  </a:tcPr>
                </a:tc>
                <a:tc>
                  <a:txBody>
                    <a:bodyPr/>
                    <a:p>
                      <a:pPr algn="l">
                        <a:buNone/>
                      </a:pPr>
                      <a:r>
                        <a:rPr lang="zh-CN" altLang="en-US" sz="2000" dirty="0">
                          <a:latin typeface="+mn-ea"/>
                          <a:ea typeface="+mn-ea"/>
                        </a:rPr>
                        <a:t>幼发拉底河和底格里斯河提供充足的水源。</a:t>
                      </a:r>
                      <a:endParaRPr lang="zh-CN" altLang="en-US" sz="2000" dirty="0">
                        <a:latin typeface="+mn-ea"/>
                        <a:ea typeface="+mn-ea"/>
                      </a:endParaRPr>
                    </a:p>
                  </a:txBody>
                  <a:tcPr anchor="ctr">
                    <a:solidFill>
                      <a:srgbClr val="F0BBA8"/>
                    </a:solidFill>
                  </a:tcPr>
                </a:tc>
              </a:tr>
              <a:tr h="1319530">
                <a:tc>
                  <a:txBody>
                    <a:bodyPr/>
                    <a:p>
                      <a:pPr algn="ctr">
                        <a:buNone/>
                      </a:pPr>
                      <a:r>
                        <a:rPr lang="zh-CN" altLang="en-US" sz="2400" dirty="0">
                          <a:latin typeface="+mn-ea"/>
                          <a:ea typeface="+mn-ea"/>
                        </a:rPr>
                        <a:t>公元前</a:t>
                      </a:r>
                      <a:r>
                        <a:rPr lang="en-US" altLang="zh-CN" sz="2400" dirty="0">
                          <a:latin typeface="+mn-ea"/>
                          <a:ea typeface="+mn-ea"/>
                        </a:rPr>
                        <a:t>3500</a:t>
                      </a:r>
                      <a:endParaRPr lang="en-US" altLang="zh-CN" sz="2400" dirty="0">
                        <a:latin typeface="+mn-ea"/>
                        <a:ea typeface="+mn-ea"/>
                      </a:endParaRPr>
                    </a:p>
                  </a:txBody>
                  <a:tcPr anchor="ctr">
                    <a:solidFill>
                      <a:srgbClr val="F0BBA8"/>
                    </a:solidFill>
                  </a:tcPr>
                </a:tc>
                <a:tc>
                  <a:txBody>
                    <a:bodyPr/>
                    <a:lstStyle/>
                    <a:p>
                      <a:pPr algn="ctr"/>
                      <a:r>
                        <a:rPr lang="zh-CN" altLang="en-US" sz="2400" dirty="0" smtClean="0">
                          <a:latin typeface="+mn-ea"/>
                          <a:ea typeface="+mn-ea"/>
                        </a:rPr>
                        <a:t>古代埃及</a:t>
                      </a:r>
                      <a:endParaRPr lang="zh-CN" altLang="en-US" sz="2400" dirty="0">
                        <a:latin typeface="+mn-ea"/>
                        <a:ea typeface="+mn-ea"/>
                      </a:endParaRPr>
                    </a:p>
                  </a:txBody>
                  <a:tcPr anchor="ctr">
                    <a:solidFill>
                      <a:srgbClr val="F0BBA8"/>
                    </a:solidFill>
                  </a:tcPr>
                </a:tc>
                <a:tc>
                  <a:txBody>
                    <a:bodyPr/>
                    <a:lstStyle/>
                    <a:p>
                      <a:pPr algn="l"/>
                      <a:r>
                        <a:rPr lang="zh-CN" altLang="en-US" sz="2000" dirty="0" smtClean="0">
                          <a:latin typeface="+mn-ea"/>
                          <a:ea typeface="+mn-ea"/>
                        </a:rPr>
                        <a:t>由分裂走向统一；奴隶制君主专制；中央集权</a:t>
                      </a:r>
                      <a:endParaRPr lang="zh-CN" altLang="en-US" sz="2000" dirty="0">
                        <a:latin typeface="+mn-ea"/>
                        <a:ea typeface="+mn-ea"/>
                      </a:endParaRPr>
                    </a:p>
                  </a:txBody>
                  <a:tcPr anchor="ctr">
                    <a:solidFill>
                      <a:srgbClr val="F0BBA8"/>
                    </a:solidFill>
                  </a:tcPr>
                </a:tc>
                <a:tc>
                  <a:txBody>
                    <a:bodyPr/>
                    <a:lstStyle/>
                    <a:p>
                      <a:pPr algn="l"/>
                      <a:r>
                        <a:rPr lang="zh-CN" altLang="en-US" sz="2000" dirty="0" smtClean="0">
                          <a:latin typeface="+mn-ea"/>
                          <a:ea typeface="+mn-ea"/>
                        </a:rPr>
                        <a:t>象形文字；太阳历；金字塔；莎草纸；神话与文学</a:t>
                      </a:r>
                      <a:endParaRPr lang="zh-CN" altLang="en-US" sz="2000" dirty="0">
                        <a:latin typeface="+mn-ea"/>
                        <a:ea typeface="+mn-ea"/>
                      </a:endParaRPr>
                    </a:p>
                  </a:txBody>
                  <a:tcPr anchor="ctr">
                    <a:solidFill>
                      <a:srgbClr val="F0BBA8"/>
                    </a:solidFill>
                  </a:tcPr>
                </a:tc>
                <a:tc>
                  <a:txBody>
                    <a:bodyPr/>
                    <a:p>
                      <a:pPr algn="l">
                        <a:buNone/>
                      </a:pPr>
                      <a:r>
                        <a:rPr lang="zh-CN" altLang="en-US" sz="2000" dirty="0">
                          <a:latin typeface="+mn-ea"/>
                          <a:ea typeface="+mn-ea"/>
                        </a:rPr>
                        <a:t>尼罗河定期泛滥，有利于农业生产和发展。交通便利。</a:t>
                      </a:r>
                      <a:endParaRPr lang="zh-CN" altLang="en-US" sz="2000" dirty="0">
                        <a:latin typeface="+mn-ea"/>
                        <a:ea typeface="+mn-ea"/>
                      </a:endParaRPr>
                    </a:p>
                  </a:txBody>
                  <a:tcPr anchor="ctr">
                    <a:solidFill>
                      <a:srgbClr val="F0BBA8"/>
                    </a:solidFill>
                  </a:tcPr>
                </a:tc>
              </a:tr>
              <a:tr h="1387475">
                <a:tc>
                  <a:txBody>
                    <a:bodyPr/>
                    <a:p>
                      <a:pPr algn="ctr">
                        <a:buNone/>
                      </a:pPr>
                      <a:r>
                        <a:rPr lang="zh-CN" altLang="en-US" sz="2400" dirty="0">
                          <a:latin typeface="+mn-ea"/>
                          <a:ea typeface="+mn-ea"/>
                        </a:rPr>
                        <a:t>公元前</a:t>
                      </a:r>
                      <a:r>
                        <a:rPr lang="en-US" altLang="zh-CN" sz="2400" dirty="0">
                          <a:latin typeface="+mn-ea"/>
                          <a:ea typeface="+mn-ea"/>
                        </a:rPr>
                        <a:t>3</a:t>
                      </a:r>
                      <a:r>
                        <a:rPr lang="zh-CN" altLang="en-US" sz="2400" dirty="0">
                          <a:latin typeface="+mn-ea"/>
                          <a:ea typeface="+mn-ea"/>
                        </a:rPr>
                        <a:t>千纪</a:t>
                      </a:r>
                      <a:endParaRPr lang="zh-CN" altLang="en-US" sz="2400" dirty="0">
                        <a:latin typeface="+mn-ea"/>
                        <a:ea typeface="+mn-ea"/>
                      </a:endParaRPr>
                    </a:p>
                  </a:txBody>
                  <a:tcPr anchor="ctr">
                    <a:solidFill>
                      <a:srgbClr val="F0BBA8"/>
                    </a:solidFill>
                  </a:tcPr>
                </a:tc>
                <a:tc>
                  <a:txBody>
                    <a:bodyPr/>
                    <a:lstStyle/>
                    <a:p>
                      <a:pPr algn="ctr"/>
                      <a:r>
                        <a:rPr lang="zh-CN" altLang="en-US" sz="2400" dirty="0" smtClean="0">
                          <a:latin typeface="+mn-ea"/>
                          <a:ea typeface="+mn-ea"/>
                        </a:rPr>
                        <a:t>古代印度</a:t>
                      </a:r>
                      <a:endParaRPr lang="zh-CN" altLang="en-US" sz="2400" dirty="0">
                        <a:latin typeface="+mn-ea"/>
                        <a:ea typeface="+mn-ea"/>
                      </a:endParaRPr>
                    </a:p>
                  </a:txBody>
                  <a:tcPr anchor="ctr">
                    <a:solidFill>
                      <a:srgbClr val="F0BBA8"/>
                    </a:solidFill>
                  </a:tcPr>
                </a:tc>
                <a:tc>
                  <a:txBody>
                    <a:bodyPr/>
                    <a:lstStyle/>
                    <a:p>
                      <a:pPr algn="l"/>
                      <a:r>
                        <a:rPr lang="zh-CN" altLang="en-US" sz="2000" dirty="0" smtClean="0">
                          <a:latin typeface="+mn-ea"/>
                          <a:ea typeface="+mn-ea"/>
                        </a:rPr>
                        <a:t>一系列奴隶制国家；种姓制度</a:t>
                      </a:r>
                      <a:endParaRPr lang="zh-CN" altLang="en-US" sz="2000" dirty="0">
                        <a:latin typeface="+mn-ea"/>
                        <a:ea typeface="+mn-ea"/>
                      </a:endParaRPr>
                    </a:p>
                  </a:txBody>
                  <a:tcPr anchor="ctr">
                    <a:solidFill>
                      <a:srgbClr val="F0BBA8"/>
                    </a:solidFill>
                  </a:tcPr>
                </a:tc>
                <a:tc>
                  <a:txBody>
                    <a:bodyPr/>
                    <a:lstStyle/>
                    <a:p>
                      <a:pPr algn="l"/>
                      <a:r>
                        <a:rPr lang="zh-CN" altLang="en-US" sz="2000" dirty="0" smtClean="0">
                          <a:latin typeface="+mn-ea"/>
                          <a:ea typeface="+mn-ea"/>
                        </a:rPr>
                        <a:t>婆罗门教；佛教；</a:t>
                      </a:r>
                      <a:r>
                        <a:rPr lang="en-US" altLang="zh-CN" sz="2000" dirty="0" smtClean="0">
                          <a:latin typeface="+mn-ea"/>
                          <a:ea typeface="+mn-ea"/>
                        </a:rPr>
                        <a:t>《</a:t>
                      </a:r>
                      <a:r>
                        <a:rPr lang="zh-CN" altLang="en-US" sz="2000" dirty="0" smtClean="0">
                          <a:latin typeface="+mn-ea"/>
                          <a:ea typeface="+mn-ea"/>
                        </a:rPr>
                        <a:t>摩诃婆罗多</a:t>
                      </a:r>
                      <a:r>
                        <a:rPr lang="en-US" altLang="zh-CN" sz="2000" dirty="0" smtClean="0">
                          <a:latin typeface="+mn-ea"/>
                          <a:ea typeface="+mn-ea"/>
                        </a:rPr>
                        <a:t>》</a:t>
                      </a:r>
                      <a:r>
                        <a:rPr lang="zh-CN" altLang="en-US" sz="2000" dirty="0" smtClean="0">
                          <a:latin typeface="+mn-ea"/>
                          <a:ea typeface="+mn-ea"/>
                        </a:rPr>
                        <a:t>；</a:t>
                      </a:r>
                      <a:r>
                        <a:rPr lang="en-US" altLang="zh-CN" sz="2000" dirty="0" smtClean="0">
                          <a:latin typeface="+mn-ea"/>
                          <a:ea typeface="+mn-ea"/>
                        </a:rPr>
                        <a:t>《</a:t>
                      </a:r>
                      <a:r>
                        <a:rPr lang="zh-CN" altLang="en-US" sz="2000" dirty="0" smtClean="0">
                          <a:latin typeface="+mn-ea"/>
                          <a:ea typeface="+mn-ea"/>
                        </a:rPr>
                        <a:t>罗摩衍那</a:t>
                      </a:r>
                      <a:r>
                        <a:rPr lang="en-US" altLang="zh-CN" sz="2000" dirty="0" smtClean="0">
                          <a:latin typeface="+mn-ea"/>
                          <a:ea typeface="+mn-ea"/>
                        </a:rPr>
                        <a:t>》</a:t>
                      </a:r>
                      <a:r>
                        <a:rPr lang="zh-CN" altLang="en-US" sz="2000" dirty="0" smtClean="0">
                          <a:latin typeface="+mn-ea"/>
                          <a:ea typeface="+mn-ea"/>
                        </a:rPr>
                        <a:t>；</a:t>
                      </a:r>
                      <a:r>
                        <a:rPr lang="en-US" altLang="zh-CN" sz="2000" dirty="0" smtClean="0">
                          <a:latin typeface="+mn-ea"/>
                          <a:ea typeface="+mn-ea"/>
                        </a:rPr>
                        <a:t>1—9</a:t>
                      </a:r>
                      <a:r>
                        <a:rPr lang="zh-CN" altLang="en-US" sz="2000" dirty="0" smtClean="0">
                          <a:latin typeface="+mn-ea"/>
                          <a:ea typeface="+mn-ea"/>
                        </a:rPr>
                        <a:t>和</a:t>
                      </a:r>
                      <a:r>
                        <a:rPr lang="en-US" altLang="zh-CN" sz="2000" dirty="0" smtClean="0">
                          <a:latin typeface="+mn-ea"/>
                          <a:ea typeface="+mn-ea"/>
                        </a:rPr>
                        <a:t>0</a:t>
                      </a:r>
                      <a:endParaRPr lang="zh-CN" altLang="en-US" sz="2000" dirty="0">
                        <a:latin typeface="+mn-ea"/>
                        <a:ea typeface="+mn-ea"/>
                      </a:endParaRPr>
                    </a:p>
                  </a:txBody>
                  <a:tcPr anchor="ctr">
                    <a:solidFill>
                      <a:srgbClr val="F0BBA8"/>
                    </a:solidFill>
                  </a:tcPr>
                </a:tc>
                <a:tc>
                  <a:txBody>
                    <a:bodyPr/>
                    <a:p>
                      <a:pPr algn="l">
                        <a:buNone/>
                      </a:pPr>
                      <a:r>
                        <a:rPr lang="zh-CN" altLang="en-US" sz="2000" dirty="0">
                          <a:latin typeface="+mn-ea"/>
                          <a:ea typeface="+mn-ea"/>
                        </a:rPr>
                        <a:t>印度河流域大平原、尼罗河流域雨水丰沛、植被茂盛。</a:t>
                      </a:r>
                      <a:endParaRPr lang="zh-CN" altLang="en-US" sz="2000" dirty="0">
                        <a:latin typeface="+mn-ea"/>
                        <a:ea typeface="+mn-ea"/>
                      </a:endParaRPr>
                    </a:p>
                  </a:txBody>
                  <a:tcPr anchor="ctr">
                    <a:solidFill>
                      <a:srgbClr val="F0BBA8"/>
                    </a:solidFill>
                  </a:tcPr>
                </a:tc>
              </a:tr>
              <a:tr h="1320165">
                <a:tc>
                  <a:txBody>
                    <a:bodyPr/>
                    <a:p>
                      <a:pPr algn="ctr">
                        <a:buNone/>
                      </a:pPr>
                      <a:r>
                        <a:rPr lang="zh-CN" altLang="en-US" sz="2400" dirty="0">
                          <a:latin typeface="+mn-ea"/>
                          <a:ea typeface="+mn-ea"/>
                        </a:rPr>
                        <a:t>公元前</a:t>
                      </a:r>
                      <a:r>
                        <a:rPr lang="en-US" altLang="zh-CN" sz="2400" dirty="0">
                          <a:latin typeface="+mn-ea"/>
                          <a:ea typeface="+mn-ea"/>
                        </a:rPr>
                        <a:t>2</a:t>
                      </a:r>
                      <a:r>
                        <a:rPr lang="zh-CN" altLang="en-US" sz="2400" dirty="0">
                          <a:latin typeface="+mn-ea"/>
                          <a:ea typeface="+mn-ea"/>
                        </a:rPr>
                        <a:t>千纪</a:t>
                      </a:r>
                      <a:endParaRPr lang="zh-CN" altLang="en-US" sz="2400" dirty="0">
                        <a:latin typeface="+mn-ea"/>
                        <a:ea typeface="+mn-ea"/>
                      </a:endParaRPr>
                    </a:p>
                  </a:txBody>
                  <a:tcPr anchor="ctr">
                    <a:solidFill>
                      <a:srgbClr val="F0BBA8"/>
                    </a:solidFill>
                  </a:tcPr>
                </a:tc>
                <a:tc>
                  <a:txBody>
                    <a:bodyPr/>
                    <a:lstStyle/>
                    <a:p>
                      <a:pPr algn="ctr"/>
                      <a:r>
                        <a:rPr lang="zh-CN" altLang="en-US" sz="2400" dirty="0" smtClean="0">
                          <a:latin typeface="+mn-ea"/>
                          <a:ea typeface="+mn-ea"/>
                        </a:rPr>
                        <a:t>古代希腊</a:t>
                      </a:r>
                      <a:endParaRPr lang="zh-CN" altLang="en-US" sz="2400" dirty="0">
                        <a:latin typeface="+mn-ea"/>
                        <a:ea typeface="+mn-ea"/>
                      </a:endParaRPr>
                    </a:p>
                  </a:txBody>
                  <a:tcPr anchor="ctr">
                    <a:solidFill>
                      <a:srgbClr val="F0BBA8"/>
                    </a:solidFill>
                  </a:tcPr>
                </a:tc>
                <a:tc>
                  <a:txBody>
                    <a:bodyPr/>
                    <a:lstStyle/>
                    <a:p>
                      <a:pPr algn="l"/>
                      <a:r>
                        <a:rPr lang="zh-CN" altLang="en-US" sz="2000" dirty="0" smtClean="0">
                          <a:latin typeface="+mn-ea"/>
                          <a:ea typeface="+mn-ea"/>
                        </a:rPr>
                        <a:t>小国寡民的城邦制；奴隶制直接民主政体</a:t>
                      </a:r>
                      <a:endParaRPr lang="zh-CN" altLang="en-US" sz="2000" dirty="0">
                        <a:latin typeface="+mn-ea"/>
                        <a:ea typeface="+mn-ea"/>
                      </a:endParaRPr>
                    </a:p>
                  </a:txBody>
                  <a:tcPr anchor="ctr">
                    <a:solidFill>
                      <a:srgbClr val="F0BBA8"/>
                    </a:solidFill>
                  </a:tcPr>
                </a:tc>
                <a:tc>
                  <a:txBody>
                    <a:bodyPr/>
                    <a:lstStyle/>
                    <a:p>
                      <a:pPr algn="l"/>
                      <a:r>
                        <a:rPr lang="zh-CN" altLang="en-US" sz="2000" dirty="0" smtClean="0">
                          <a:latin typeface="+mn-ea"/>
                          <a:ea typeface="+mn-ea"/>
                        </a:rPr>
                        <a:t>希腊字母；神话和文学；历史学；哲学</a:t>
                      </a:r>
                      <a:endParaRPr lang="zh-CN" altLang="en-US" sz="2000" dirty="0">
                        <a:latin typeface="+mn-ea"/>
                        <a:ea typeface="+mn-ea"/>
                      </a:endParaRPr>
                    </a:p>
                  </a:txBody>
                  <a:tcPr anchor="ctr">
                    <a:solidFill>
                      <a:srgbClr val="F0BBA8"/>
                    </a:solidFill>
                  </a:tcPr>
                </a:tc>
                <a:tc>
                  <a:txBody>
                    <a:bodyPr/>
                    <a:p>
                      <a:pPr algn="l">
                        <a:buNone/>
                      </a:pPr>
                      <a:r>
                        <a:rPr lang="zh-CN" altLang="en-US" sz="2000" dirty="0">
                          <a:latin typeface="+mn-ea"/>
                          <a:ea typeface="+mn-ea"/>
                        </a:rPr>
                        <a:t>靠海，多岛屿，多山少平原，陆上交通不便，不利于大国兴起。</a:t>
                      </a:r>
                      <a:endParaRPr lang="zh-CN" altLang="en-US" sz="2000" dirty="0">
                        <a:latin typeface="+mn-ea"/>
                        <a:ea typeface="+mn-ea"/>
                      </a:endParaRPr>
                    </a:p>
                  </a:txBody>
                  <a:tcPr anchor="ctr">
                    <a:solidFill>
                      <a:srgbClr val="F0BBA8"/>
                    </a:solidFill>
                  </a:tcPr>
                </a:tc>
              </a:tr>
            </a:tbl>
          </a:graphicData>
        </a:graphic>
      </p:graphicFrame>
      <p:sp>
        <p:nvSpPr>
          <p:cNvPr id="3" name="文本框 2"/>
          <p:cNvSpPr txBox="1"/>
          <p:nvPr/>
        </p:nvSpPr>
        <p:spPr>
          <a:xfrm>
            <a:off x="1806575" y="1346200"/>
            <a:ext cx="614363" cy="3633788"/>
          </a:xfrm>
          <a:prstGeom prst="rect">
            <a:avLst/>
          </a:prstGeom>
          <a:solidFill>
            <a:srgbClr val="FFC000"/>
          </a:solidFill>
          <a:ln w="9525">
            <a:noFill/>
          </a:ln>
        </p:spPr>
        <p:txBody>
          <a:bodyPr vert="eaVert" wrap="square" anchor="t">
            <a:spAutoFit/>
          </a:bodyPr>
          <a:p>
            <a:pPr algn="ctr"/>
            <a:r>
              <a:rPr lang="zh-CN" altLang="en-US" sz="2800">
                <a:solidFill>
                  <a:srgbClr val="FF0000"/>
                </a:solidFill>
                <a:latin typeface="黑体" panose="02010609060101010101" charset="-122"/>
                <a:ea typeface="黑体" panose="02010609060101010101" charset="-122"/>
              </a:rPr>
              <a:t>大   河  文   明</a:t>
            </a:r>
            <a:endParaRPr lang="zh-CN" altLang="en-US" sz="2800">
              <a:solidFill>
                <a:srgbClr val="FF0000"/>
              </a:solidFill>
              <a:latin typeface="黑体" panose="02010609060101010101" charset="-122"/>
              <a:ea typeface="黑体" panose="02010609060101010101" charset="-122"/>
            </a:endParaRPr>
          </a:p>
        </p:txBody>
      </p:sp>
      <p:sp>
        <p:nvSpPr>
          <p:cNvPr id="4" name="文本框 3"/>
          <p:cNvSpPr txBox="1"/>
          <p:nvPr/>
        </p:nvSpPr>
        <p:spPr>
          <a:xfrm>
            <a:off x="1806575" y="5151438"/>
            <a:ext cx="614363" cy="1660525"/>
          </a:xfrm>
          <a:prstGeom prst="rect">
            <a:avLst/>
          </a:prstGeom>
          <a:solidFill>
            <a:srgbClr val="FFC000"/>
          </a:solidFill>
          <a:ln w="9525">
            <a:noFill/>
          </a:ln>
        </p:spPr>
        <p:txBody>
          <a:bodyPr vert="eaVert" wrap="square" anchor="t">
            <a:spAutoFit/>
          </a:bodyPr>
          <a:p>
            <a:pPr algn="ctr"/>
            <a:r>
              <a:rPr lang="zh-CN" altLang="en-US" sz="2800">
                <a:solidFill>
                  <a:srgbClr val="FF0000"/>
                </a:solidFill>
                <a:latin typeface="黑体" panose="02010609060101010101" charset="-122"/>
                <a:ea typeface="黑体" panose="02010609060101010101" charset="-122"/>
              </a:rPr>
              <a:t>海洋文明</a:t>
            </a:r>
            <a:endParaRPr lang="zh-CN" altLang="en-US" sz="2800">
              <a:solidFill>
                <a:srgbClr val="FF0000"/>
              </a:solidFill>
              <a:latin typeface="黑体" panose="02010609060101010101" charset="-122"/>
              <a:ea typeface="黑体"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sp>
        <p:nvSpPr>
          <p:cNvPr id="6" name="矩形 5"/>
          <p:cNvSpPr/>
          <p:nvPr>
            <p:custDataLst>
              <p:tags r:id="rId1"/>
            </p:custDataLst>
          </p:nvPr>
        </p:nvSpPr>
        <p:spPr>
          <a:xfrm>
            <a:off x="1524000" y="85725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41986" name="文本框 1"/>
          <p:cNvSpPr txBox="1"/>
          <p:nvPr/>
        </p:nvSpPr>
        <p:spPr>
          <a:xfrm>
            <a:off x="2063750" y="933450"/>
            <a:ext cx="8304213" cy="584200"/>
          </a:xfrm>
          <a:prstGeom prst="rect">
            <a:avLst/>
          </a:prstGeom>
          <a:noFill/>
          <a:ln w="9525">
            <a:noFill/>
          </a:ln>
        </p:spPr>
        <p:txBody>
          <a:bodyPr anchor="t">
            <a:spAutoFit/>
          </a:bodyPr>
          <a:p>
            <a:r>
              <a:rPr lang="zh-CN" altLang="en-US" sz="3200" dirty="0">
                <a:solidFill>
                  <a:srgbClr val="FF0000"/>
                </a:solidFill>
                <a:latin typeface="方正粗黑宋简体" panose="02000000000000000000" pitchFamily="2" charset="-122"/>
                <a:ea typeface="方正粗黑宋简体" panose="02000000000000000000" pitchFamily="2" charset="-122"/>
              </a:rPr>
              <a:t>探究：影响人类早期文明多元性的主要因素？</a:t>
            </a:r>
            <a:endParaRPr lang="zh-CN" altLang="en-US" sz="3200" dirty="0">
              <a:solidFill>
                <a:srgbClr val="FF0000"/>
              </a:solidFill>
              <a:latin typeface="方正粗黑宋简体" panose="02000000000000000000" pitchFamily="2" charset="-122"/>
              <a:ea typeface="方正粗黑宋简体" panose="02000000000000000000" pitchFamily="2" charset="-122"/>
            </a:endParaRPr>
          </a:p>
        </p:txBody>
      </p:sp>
      <p:sp>
        <p:nvSpPr>
          <p:cNvPr id="5" name="文本框 4"/>
          <p:cNvSpPr txBox="1"/>
          <p:nvPr/>
        </p:nvSpPr>
        <p:spPr>
          <a:xfrm>
            <a:off x="2790825" y="2036763"/>
            <a:ext cx="6689725" cy="522287"/>
          </a:xfrm>
          <a:prstGeom prst="rect">
            <a:avLst/>
          </a:prstGeom>
          <a:noFill/>
          <a:ln w="9525">
            <a:noFill/>
          </a:ln>
        </p:spPr>
        <p:txBody>
          <a:bodyPr anchor="t">
            <a:spAutoFit/>
          </a:bodyPr>
          <a:p>
            <a:r>
              <a:rPr lang="zh-CN" altLang="en-US" sz="2800" b="1" dirty="0">
                <a:solidFill>
                  <a:srgbClr val="0070C0"/>
                </a:solidFill>
                <a:latin typeface="楷体" panose="02010609060101010101" pitchFamily="49" charset="-122"/>
                <a:ea typeface="楷体" panose="02010609060101010101" pitchFamily="49" charset="-122"/>
              </a:rPr>
              <a:t>地理环境是影响人类文明发展的重要因素</a:t>
            </a: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7" name="文本框 6"/>
          <p:cNvSpPr txBox="1"/>
          <p:nvPr/>
        </p:nvSpPr>
        <p:spPr>
          <a:xfrm>
            <a:off x="3927475" y="2917825"/>
            <a:ext cx="4576763" cy="584200"/>
          </a:xfrm>
          <a:prstGeom prst="rect">
            <a:avLst/>
          </a:prstGeom>
          <a:noFill/>
          <a:ln w="9525">
            <a:noFill/>
          </a:ln>
        </p:spPr>
        <p:txBody>
          <a:bodyPr anchor="t">
            <a:spAutoFit/>
          </a:bodyPr>
          <a:p>
            <a:r>
              <a:rPr lang="zh-CN" altLang="en-US" sz="3200" dirty="0">
                <a:solidFill>
                  <a:srgbClr val="FF0000"/>
                </a:solidFill>
                <a:latin typeface="方正粗黑宋简体" panose="02000000000000000000" pitchFamily="2" charset="-122"/>
                <a:ea typeface="方正粗黑宋简体" panose="02000000000000000000" pitchFamily="2" charset="-122"/>
              </a:rPr>
              <a:t>地理环境≠决定因素</a:t>
            </a:r>
            <a:endParaRPr lang="zh-CN" altLang="en-US" sz="3200" dirty="0">
              <a:solidFill>
                <a:srgbClr val="FF0000"/>
              </a:solidFill>
              <a:latin typeface="方正粗黑宋简体" panose="02000000000000000000" pitchFamily="2" charset="-122"/>
              <a:ea typeface="方正粗黑宋简体" panose="02000000000000000000" pitchFamily="2" charset="-122"/>
            </a:endParaRPr>
          </a:p>
        </p:txBody>
      </p:sp>
      <p:sp>
        <p:nvSpPr>
          <p:cNvPr id="8" name="文本框 7"/>
          <p:cNvSpPr txBox="1"/>
          <p:nvPr/>
        </p:nvSpPr>
        <p:spPr>
          <a:xfrm>
            <a:off x="1884363" y="3679825"/>
            <a:ext cx="8177212" cy="1814513"/>
          </a:xfrm>
          <a:prstGeom prst="rect">
            <a:avLst/>
          </a:prstGeom>
          <a:noFill/>
          <a:ln w="9525">
            <a:noFill/>
          </a:ln>
        </p:spPr>
        <p:txBody>
          <a:bodyPr wrap="square" anchor="t">
            <a:spAutoFit/>
          </a:bodyPr>
          <a:p>
            <a:r>
              <a:rPr lang="zh-CN" altLang="en-US" sz="2800" dirty="0">
                <a:latin typeface="楷体" panose="02010609060101010101" pitchFamily="49" charset="-122"/>
                <a:ea typeface="楷体" panose="02010609060101010101" pitchFamily="49" charset="-122"/>
              </a:rPr>
              <a:t>    人类早期文明，都是在特定的时空条件下所孕育的。越是文明初期，受到</a:t>
            </a:r>
            <a:r>
              <a:rPr lang="zh-CN" altLang="en-US" sz="2800" dirty="0">
                <a:solidFill>
                  <a:srgbClr val="FF0000"/>
                </a:solidFill>
                <a:latin typeface="楷体" panose="02010609060101010101" pitchFamily="49" charset="-122"/>
                <a:ea typeface="楷体" panose="02010609060101010101" pitchFamily="49" charset="-122"/>
              </a:rPr>
              <a:t>自然条件</a:t>
            </a:r>
            <a:r>
              <a:rPr lang="zh-CN" altLang="en-US" sz="2800" dirty="0">
                <a:latin typeface="楷体" panose="02010609060101010101" pitchFamily="49" charset="-122"/>
                <a:ea typeface="楷体" panose="02010609060101010101" pitchFamily="49" charset="-122"/>
              </a:rPr>
              <a:t>的约束就越大。此外，</a:t>
            </a:r>
            <a:r>
              <a:rPr lang="zh-CN" altLang="en-US" sz="2800" dirty="0">
                <a:solidFill>
                  <a:srgbClr val="FF0000"/>
                </a:solidFill>
                <a:latin typeface="楷体" panose="02010609060101010101" pitchFamily="49" charset="-122"/>
                <a:ea typeface="楷体" panose="02010609060101010101" pitchFamily="49" charset="-122"/>
              </a:rPr>
              <a:t>历史条件，社会环境，经济状况，文化传统</a:t>
            </a:r>
            <a:r>
              <a:rPr lang="zh-CN" altLang="en-US" sz="2800" dirty="0">
                <a:latin typeface="楷体" panose="02010609060101010101" pitchFamily="49" charset="-122"/>
                <a:ea typeface="楷体" panose="02010609060101010101" pitchFamily="49" charset="-122"/>
              </a:rPr>
              <a:t>，民族特性，宗教信仰也会对人类文明产生影响。</a:t>
            </a:r>
            <a:endParaRPr lang="zh-CN" altLang="en-US" sz="2800" dirty="0">
              <a:latin typeface="楷体" panose="02010609060101010101" pitchFamily="49" charset="-122"/>
              <a:ea typeface="楷体" panose="02010609060101010101" pitchFamily="49"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sp>
        <p:nvSpPr>
          <p:cNvPr id="9" name="TextBox 8"/>
          <p:cNvSpPr txBox="1"/>
          <p:nvPr/>
        </p:nvSpPr>
        <p:spPr>
          <a:xfrm>
            <a:off x="5528310" y="2037080"/>
            <a:ext cx="6334760" cy="3553460"/>
          </a:xfrm>
          <a:prstGeom prst="rect">
            <a:avLst/>
          </a:prstGeom>
          <a:solidFill>
            <a:schemeClr val="lt1">
              <a:alpha val="46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zh-CN"/>
            </a:defPPr>
            <a:lvl1pPr>
              <a:lnSpc>
                <a:spcPts val="3500"/>
              </a:lnSpc>
              <a:defRPr sz="2000">
                <a:solidFill>
                  <a:schemeClr val="dk1"/>
                </a:solidFill>
                <a:latin typeface="方正兰亭粗黑简体" pitchFamily="2" charset="-122"/>
                <a:ea typeface="方正兰亭粗黑简体" pitchFamily="2"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ts val="4500"/>
              </a:lnSpc>
            </a:pPr>
            <a:r>
              <a:rPr lang="zh-CN" altLang="en-US" sz="2665" strike="noStrike" noProof="1" dirty="0" smtClean="0"/>
              <a:t>    在</a:t>
            </a:r>
            <a:r>
              <a:rPr lang="zh-CN" altLang="en-US" sz="2665" strike="noStrike" noProof="1" dirty="0"/>
              <a:t>现代化进程中成就最大、最引人注目的，几乎都是古老文明的核心区：中国、印度、俄罗斯、土耳其、埃及、伊朗</a:t>
            </a:r>
            <a:r>
              <a:rPr lang="en-US" altLang="zh-CN" sz="2665" strike="noStrike" noProof="1" dirty="0"/>
              <a:t>……</a:t>
            </a:r>
            <a:r>
              <a:rPr lang="zh-CN" altLang="en-US" sz="2665" b="1" strike="noStrike" noProof="1" dirty="0">
                <a:solidFill>
                  <a:srgbClr val="FF0000"/>
                </a:solidFill>
              </a:rPr>
              <a:t>经过一百多年的努力，这些国家找到了自我，恢复了信心，古老的文明获得了新生</a:t>
            </a:r>
            <a:r>
              <a:rPr lang="zh-CN" altLang="en-US" sz="2665" b="1" strike="noStrike" noProof="1" dirty="0" smtClean="0">
                <a:solidFill>
                  <a:srgbClr val="FF0000"/>
                </a:solidFill>
              </a:rPr>
              <a:t>。</a:t>
            </a:r>
            <a:endParaRPr lang="en-US" altLang="zh-CN" sz="2665" b="1" strike="noStrike" noProof="1" dirty="0" smtClean="0">
              <a:solidFill>
                <a:srgbClr val="FF0000"/>
              </a:solidFill>
            </a:endParaRPr>
          </a:p>
          <a:p>
            <a:pPr algn="r">
              <a:lnSpc>
                <a:spcPts val="4500"/>
              </a:lnSpc>
            </a:pPr>
            <a:r>
              <a:rPr lang="en-US" altLang="zh-CN" sz="2665" strike="noStrike" noProof="1" dirty="0" smtClean="0"/>
              <a:t>——</a:t>
            </a:r>
            <a:r>
              <a:rPr lang="zh-CN" altLang="en-US" sz="2665" strike="noStrike" noProof="1" dirty="0" smtClean="0"/>
              <a:t>钱乘旦</a:t>
            </a:r>
            <a:endParaRPr lang="zh-CN" altLang="en-US" sz="2665" strike="noStrike" noProof="1" dirty="0"/>
          </a:p>
        </p:txBody>
      </p:sp>
      <p:pic>
        <p:nvPicPr>
          <p:cNvPr id="7170" name="Picture 2" descr="C:\Users\ASUS\Desktop\微信图片_20191105152923.jpg"/>
          <p:cNvPicPr>
            <a:picLocks noChangeAspect="1" noChangeArrowheads="1"/>
          </p:cNvPicPr>
          <p:nvPr/>
        </p:nvPicPr>
        <p:blipFill rotWithShape="1">
          <a:blip r:embed="rId1">
            <a:extLst>
              <a:ext uri="{28A0092B-C50C-407E-A947-70E740481C1C}">
                <a14:useLocalDpi xmlns:a14="http://schemas.microsoft.com/office/drawing/2010/main" val="0"/>
              </a:ext>
            </a:extLst>
          </a:blip>
          <a:srcRect l="4280" r="8932"/>
          <a:stretch>
            <a:fillRect/>
          </a:stretch>
        </p:blipFill>
        <p:spPr bwMode="auto">
          <a:xfrm>
            <a:off x="76200" y="1922145"/>
            <a:ext cx="5452110" cy="41884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3980" y="55880"/>
            <a:ext cx="12192000" cy="107632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base"/>
            <a:r>
              <a:rPr lang="zh-CN" altLang="en-US" sz="3200" b="1" strike="noStrike" noProof="1" dirty="0" smtClean="0">
                <a:latin typeface="楷体" panose="02010609060101010101" pitchFamily="49" charset="-122"/>
                <a:ea typeface="楷体" panose="02010609060101010101" pitchFamily="49" charset="-122"/>
              </a:rPr>
              <a:t>    钱</a:t>
            </a:r>
            <a:r>
              <a:rPr lang="zh-CN" altLang="en-US" sz="3200" b="1" strike="noStrike" noProof="1" dirty="0">
                <a:latin typeface="楷体" panose="02010609060101010101" pitchFamily="49" charset="-122"/>
                <a:ea typeface="楷体" panose="02010609060101010101" pitchFamily="49" charset="-122"/>
              </a:rPr>
              <a:t>乘</a:t>
            </a:r>
            <a:r>
              <a:rPr lang="zh-CN" altLang="en-US" sz="3200" b="1" strike="noStrike" noProof="1" dirty="0" smtClean="0">
                <a:latin typeface="楷体" panose="02010609060101010101" pitchFamily="49" charset="-122"/>
                <a:ea typeface="楷体" panose="02010609060101010101" pitchFamily="49" charset="-122"/>
              </a:rPr>
              <a:t>旦</a:t>
            </a:r>
            <a:r>
              <a:rPr lang="en-US" altLang="zh-CN" sz="3200" b="1" strike="noStrike" noProof="1" dirty="0" smtClean="0">
                <a:latin typeface="楷体" panose="02010609060101010101" pitchFamily="49" charset="-122"/>
                <a:ea typeface="楷体" panose="02010609060101010101" pitchFamily="49" charset="-122"/>
              </a:rPr>
              <a:t>2019</a:t>
            </a:r>
            <a:r>
              <a:rPr lang="zh-CN" altLang="en-US" sz="3200" b="1" strike="noStrike" noProof="1" dirty="0" smtClean="0">
                <a:latin typeface="楷体" panose="02010609060101010101" pitchFamily="49" charset="-122"/>
                <a:ea typeface="楷体" panose="02010609060101010101" pitchFamily="49" charset="-122"/>
              </a:rPr>
              <a:t>年</a:t>
            </a:r>
            <a:r>
              <a:rPr lang="en-US" altLang="zh-CN" sz="3200" b="1" strike="noStrike" noProof="1" dirty="0" smtClean="0">
                <a:latin typeface="楷体" panose="02010609060101010101" pitchFamily="49" charset="-122"/>
                <a:ea typeface="楷体" panose="02010609060101010101" pitchFamily="49" charset="-122"/>
              </a:rPr>
              <a:t>11</a:t>
            </a:r>
            <a:r>
              <a:rPr lang="zh-CN" altLang="en-US" sz="3200" b="1" strike="noStrike" noProof="1" dirty="0" smtClean="0">
                <a:latin typeface="楷体" panose="02010609060101010101" pitchFamily="49" charset="-122"/>
                <a:ea typeface="楷体" panose="02010609060101010101" pitchFamily="49" charset="-122"/>
              </a:rPr>
              <a:t>月</a:t>
            </a:r>
            <a:r>
              <a:rPr lang="en-US" altLang="zh-CN" sz="3200" b="1" strike="noStrike" noProof="1" dirty="0" smtClean="0">
                <a:latin typeface="楷体" panose="02010609060101010101" pitchFamily="49" charset="-122"/>
                <a:ea typeface="楷体" panose="02010609060101010101" pitchFamily="49" charset="-122"/>
              </a:rPr>
              <a:t>1</a:t>
            </a:r>
            <a:r>
              <a:rPr lang="zh-CN" altLang="en-US" sz="3200" b="1" strike="noStrike" noProof="1" dirty="0">
                <a:latin typeface="楷体" panose="02010609060101010101" pitchFamily="49" charset="-122"/>
                <a:ea typeface="楷体" panose="02010609060101010101" pitchFamily="49" charset="-122"/>
              </a:rPr>
              <a:t>日</a:t>
            </a:r>
            <a:r>
              <a:rPr lang="zh-CN" altLang="en-US" sz="3200" b="1" strike="noStrike" noProof="1" dirty="0" smtClean="0">
                <a:latin typeface="楷体" panose="02010609060101010101" pitchFamily="49" charset="-122"/>
                <a:ea typeface="楷体" panose="02010609060101010101" pitchFamily="49" charset="-122"/>
              </a:rPr>
              <a:t>在“</a:t>
            </a:r>
            <a:r>
              <a:rPr lang="zh-CN" altLang="en-US" sz="3200" b="1" strike="noStrike" noProof="1" dirty="0">
                <a:latin typeface="楷体" panose="02010609060101010101" pitchFamily="49" charset="-122"/>
                <a:ea typeface="楷体" panose="02010609060101010101" pitchFamily="49" charset="-122"/>
              </a:rPr>
              <a:t>中华文明与中国道路”中西对话学术论坛上做了“文明的多样性与各国发展的不同道路”的</a:t>
            </a:r>
            <a:r>
              <a:rPr lang="zh-CN" altLang="en-US" sz="3200" b="1" strike="noStrike" noProof="1" dirty="0" smtClean="0">
                <a:latin typeface="楷体" panose="02010609060101010101" pitchFamily="49" charset="-122"/>
                <a:ea typeface="楷体" panose="02010609060101010101" pitchFamily="49" charset="-122"/>
              </a:rPr>
              <a:t>报告。</a:t>
            </a:r>
            <a:endParaRPr lang="zh-CN" altLang="en-US" sz="3200" b="1" strike="noStrike" noProof="1" dirty="0">
              <a:latin typeface="楷体" panose="02010609060101010101" pitchFamily="49" charset="-122"/>
              <a:ea typeface="楷体" panose="02010609060101010101" pitchFamily="49" charset="-122"/>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sp>
        <p:nvSpPr>
          <p:cNvPr id="3" name="TextBox 2"/>
          <p:cNvSpPr txBox="1"/>
          <p:nvPr/>
        </p:nvSpPr>
        <p:spPr>
          <a:xfrm>
            <a:off x="100013" y="169863"/>
            <a:ext cx="11991975" cy="6375400"/>
          </a:xfrm>
          <a:prstGeom prst="rect">
            <a:avLst/>
          </a:prstGeom>
          <a:noFill/>
        </p:spPr>
        <p:txBody>
          <a:bodyPr wrap="square" rtlCol="0">
            <a:spAutoFit/>
          </a:bodyPr>
          <a:lstStyle/>
          <a:p>
            <a:pPr>
              <a:lnSpc>
                <a:spcPts val="7000"/>
              </a:lnSpc>
            </a:pPr>
            <a:r>
              <a:rPr lang="en-US" altLang="zh-CN" sz="3200" noProof="1" smtClean="0">
                <a:latin typeface="黑体" panose="02010609060101010101" charset="-122"/>
                <a:ea typeface="黑体" panose="02010609060101010101" charset="-122"/>
                <a:cs typeface="黑体" panose="02010609060101010101" charset="-122"/>
              </a:rPr>
              <a:t>    </a:t>
            </a:r>
            <a:r>
              <a:rPr lang="zh-CN" altLang="en-US" sz="3200" u="heavy" noProof="1" smtClean="0">
                <a:uFill>
                  <a:solidFill>
                    <a:srgbClr val="FF0000"/>
                  </a:solidFill>
                </a:uFill>
                <a:latin typeface="黑体" panose="02010609060101010101" charset="-122"/>
                <a:ea typeface="黑体" panose="02010609060101010101" charset="-122"/>
                <a:cs typeface="黑体" panose="02010609060101010101" charset="-122"/>
              </a:rPr>
              <a:t>人类</a:t>
            </a:r>
            <a:r>
              <a:rPr lang="zh-CN" altLang="en-US" sz="3200" u="heavy" noProof="1" dirty="0">
                <a:uFill>
                  <a:solidFill>
                    <a:srgbClr val="FF0000"/>
                  </a:solidFill>
                </a:uFill>
                <a:latin typeface="黑体" panose="02010609060101010101" charset="-122"/>
                <a:ea typeface="黑体" panose="02010609060101010101" charset="-122"/>
                <a:cs typeface="黑体" panose="02010609060101010101" charset="-122"/>
              </a:rPr>
              <a:t>只有肤色语言之别，文明只有姹紫嫣红之别，但绝无高低优劣之分。</a:t>
            </a:r>
            <a:r>
              <a:rPr lang="zh-CN" altLang="en-US" sz="3200" noProof="1" dirty="0">
                <a:latin typeface="黑体" panose="02010609060101010101" charset="-122"/>
                <a:ea typeface="黑体" panose="02010609060101010101" charset="-122"/>
                <a:cs typeface="黑体" panose="02010609060101010101" charset="-122"/>
              </a:rPr>
              <a:t>认为自己的人种和文明高人一等，执意改造甚至取代其他文明，在认识上是愚蠢的，在做法上是灾难性的！如果人类文明变得只有一个色调、一个模式了，那这个世界就太单调了，也太无趣了！</a:t>
            </a:r>
            <a:r>
              <a:rPr lang="zh-CN" altLang="en-US" sz="3200" u="heavy" noProof="1" dirty="0">
                <a:uFill>
                  <a:solidFill>
                    <a:srgbClr val="FF0000"/>
                  </a:solidFill>
                </a:uFill>
                <a:latin typeface="黑体" panose="02010609060101010101" charset="-122"/>
                <a:ea typeface="黑体" panose="02010609060101010101" charset="-122"/>
                <a:cs typeface="黑体" panose="02010609060101010101" charset="-122"/>
              </a:rPr>
              <a:t>我们应该秉持平等和尊重，摒弃傲慢和偏见，加深对自身文明和其他文明差异性的认知，推动不同文明交流对话、和谐共生</a:t>
            </a:r>
            <a:r>
              <a:rPr lang="zh-CN" altLang="en-US" sz="3200" u="heavy" noProof="1" dirty="0" smtClean="0">
                <a:uFill>
                  <a:solidFill>
                    <a:srgbClr val="FF0000"/>
                  </a:solidFill>
                </a:uFill>
                <a:latin typeface="黑体" panose="02010609060101010101" charset="-122"/>
                <a:ea typeface="黑体" panose="02010609060101010101" charset="-122"/>
                <a:cs typeface="黑体" panose="02010609060101010101" charset="-122"/>
              </a:rPr>
              <a:t>。</a:t>
            </a:r>
            <a:endParaRPr lang="en-US" altLang="zh-CN" sz="3200" u="heavy" noProof="1" dirty="0" smtClean="0">
              <a:uFill>
                <a:solidFill>
                  <a:srgbClr val="FF0000"/>
                </a:solidFill>
              </a:uFill>
              <a:latin typeface="黑体" panose="02010609060101010101" charset="-122"/>
              <a:ea typeface="黑体" panose="02010609060101010101" charset="-122"/>
              <a:cs typeface="黑体" panose="02010609060101010101" charset="-122"/>
            </a:endParaRPr>
          </a:p>
          <a:p>
            <a:pPr algn="r">
              <a:lnSpc>
                <a:spcPts val="7000"/>
              </a:lnSpc>
            </a:pPr>
            <a:r>
              <a:rPr lang="zh-CN" altLang="en-US" sz="3200" noProof="1" dirty="0">
                <a:latin typeface="黑体" panose="02010609060101010101" charset="-122"/>
                <a:ea typeface="黑体" panose="02010609060101010101" charset="-122"/>
                <a:cs typeface="黑体" panose="02010609060101010101" charset="-122"/>
              </a:rPr>
              <a:t>——习近平《深化文明交流互鉴 共建亚洲命运共同体》</a:t>
            </a:r>
            <a:endParaRPr lang="zh-CN" altLang="en-US" sz="3200" noProof="1" dirty="0">
              <a:latin typeface="方正姚体" panose="02010601030101010101" pitchFamily="2" charset="-122"/>
              <a:ea typeface="方正姚体" panose="02010601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sp>
        <p:nvSpPr>
          <p:cNvPr id="46081" name="TextBox 18"/>
          <p:cNvSpPr txBox="1"/>
          <p:nvPr/>
        </p:nvSpPr>
        <p:spPr>
          <a:xfrm>
            <a:off x="1524000" y="785813"/>
            <a:ext cx="2225675" cy="706437"/>
          </a:xfrm>
          <a:prstGeom prst="rect">
            <a:avLst/>
          </a:prstGeom>
          <a:noFill/>
          <a:ln w="9525">
            <a:noFill/>
          </a:ln>
        </p:spPr>
        <p:txBody>
          <a:bodyPr wrap="none" anchor="t">
            <a:spAutoFit/>
          </a:bodyPr>
          <a:p>
            <a:r>
              <a:rPr lang="zh-CN" altLang="en-US" sz="4000" b="1" dirty="0">
                <a:solidFill>
                  <a:srgbClr val="E46C0A"/>
                </a:solidFill>
                <a:latin typeface="宋体" panose="02010600030101010101" pitchFamily="2" charset="-122"/>
                <a:ea typeface="宋体" panose="02010600030101010101" pitchFamily="2" charset="-122"/>
              </a:rPr>
              <a:t>课堂小结</a:t>
            </a:r>
            <a:endParaRPr lang="zh-CN" altLang="en-US" sz="4000" b="1" dirty="0">
              <a:solidFill>
                <a:srgbClr val="E46C0A"/>
              </a:solidFill>
              <a:latin typeface="宋体" panose="02010600030101010101" pitchFamily="2" charset="-122"/>
              <a:ea typeface="宋体" panose="02010600030101010101" pitchFamily="2" charset="-122"/>
            </a:endParaRPr>
          </a:p>
        </p:txBody>
      </p:sp>
      <p:grpSp>
        <p:nvGrpSpPr>
          <p:cNvPr id="46082" name="Group 22"/>
          <p:cNvGrpSpPr/>
          <p:nvPr/>
        </p:nvGrpSpPr>
        <p:grpSpPr>
          <a:xfrm>
            <a:off x="1036955" y="4292600"/>
            <a:ext cx="3256915" cy="1275080"/>
            <a:chOff x="370" y="2700"/>
            <a:chExt cx="1818" cy="803"/>
          </a:xfrm>
        </p:grpSpPr>
        <p:sp>
          <p:nvSpPr>
            <p:cNvPr id="46083" name="AutoShape 9"/>
            <p:cNvSpPr/>
            <p:nvPr/>
          </p:nvSpPr>
          <p:spPr>
            <a:xfrm>
              <a:off x="1125" y="2700"/>
              <a:ext cx="165" cy="315"/>
            </a:xfrm>
            <a:prstGeom prst="downArrow">
              <a:avLst>
                <a:gd name="adj1" fmla="val 50000"/>
                <a:gd name="adj2" fmla="val 62425"/>
              </a:avLst>
            </a:prstGeom>
            <a:solidFill>
              <a:schemeClr val="accent1"/>
            </a:solidFill>
            <a:ln w="9525" cap="flat" cmpd="sng">
              <a:solidFill>
                <a:schemeClr val="tx1"/>
              </a:solidFill>
              <a:prstDash val="solid"/>
              <a:miter/>
              <a:headEnd type="none" w="med" len="med"/>
              <a:tailEnd type="none" w="med" len="med"/>
            </a:ln>
          </p:spPr>
          <p:txBody>
            <a:bodyPr vert="eaVert" anchor="ctr"/>
            <a:p>
              <a:endParaRPr lang="zh-CN" altLang="zh-CN">
                <a:latin typeface="Calibri" panose="020F0502020204030204" charset="0"/>
                <a:ea typeface="宋体" panose="02010600030101010101" pitchFamily="2" charset="-122"/>
              </a:endParaRPr>
            </a:p>
          </p:txBody>
        </p:sp>
        <p:sp>
          <p:nvSpPr>
            <p:cNvPr id="21" name="TextBox 20"/>
            <p:cNvSpPr txBox="1"/>
            <p:nvPr/>
          </p:nvSpPr>
          <p:spPr>
            <a:xfrm>
              <a:off x="370" y="3058"/>
              <a:ext cx="1818" cy="445"/>
            </a:xfrm>
            <a:prstGeom prst="rect">
              <a:avLst/>
            </a:prstGeom>
            <a:solidFill>
              <a:srgbClr val="FFC000"/>
            </a:solidFill>
            <a:ln>
              <a:solidFill>
                <a:srgbClr val="FF6699"/>
              </a:solidFill>
            </a:ln>
            <a:effectLst>
              <a:glow rad="139700">
                <a:schemeClr val="accent2">
                  <a:satMod val="175000"/>
                  <a:alpha val="40000"/>
                </a:schemeClr>
              </a:glow>
              <a:outerShdw blurRad="76200" dir="13500000" sy="23000" kx="1200000" algn="br" rotWithShape="0">
                <a:prstClr val="black">
                  <a:alpha val="20000"/>
                </a:prstClr>
              </a:outerShdw>
              <a:softEdge rad="63500"/>
            </a:effectLst>
          </p:spPr>
          <p:style>
            <a:lnRef idx="0">
              <a:schemeClr val="accent1"/>
            </a:lnRef>
            <a:fillRef idx="3">
              <a:schemeClr val="accent1"/>
            </a:fillRef>
            <a:effectRef idx="3">
              <a:schemeClr val="accent1"/>
            </a:effectRef>
            <a:fontRef idx="minor">
              <a:schemeClr val="lt1"/>
            </a:fontRef>
          </p:style>
          <p:txBody>
            <a:bodyPr wrap="square">
              <a:spAutoFit/>
            </a:bodyPr>
            <a:lstStyle/>
            <a:p>
              <a:pPr fontAlgn="base"/>
              <a:r>
                <a:rPr lang="zh-CN" altLang="en-US" sz="2000" b="1" strike="noStrike" noProof="1" dirty="0" smtClean="0">
                  <a:solidFill>
                    <a:srgbClr val="222268"/>
                  </a:solidFill>
                  <a:latin typeface="楷体_GB2312" panose="02010609030101010101" charset="-122"/>
                  <a:ea typeface="楷体_GB2312" panose="02010609030101010101" charset="-122"/>
                  <a:cs typeface="楷体_GB2312" panose="02010609030101010101" charset="-122"/>
                </a:rPr>
                <a:t>前提：农耕畜牧</a:t>
              </a:r>
              <a:endParaRPr lang="en-US" altLang="zh-CN" sz="2000" b="1" strike="noStrike" noProof="1" dirty="0" smtClean="0">
                <a:solidFill>
                  <a:srgbClr val="222268"/>
                </a:solidFill>
                <a:latin typeface="楷体_GB2312" panose="02010609030101010101" charset="-122"/>
                <a:ea typeface="楷体_GB2312" panose="02010609030101010101" charset="-122"/>
                <a:cs typeface="楷体_GB2312" panose="02010609030101010101" charset="-122"/>
              </a:endParaRPr>
            </a:p>
            <a:p>
              <a:pPr fontAlgn="base"/>
              <a:r>
                <a:rPr lang="zh-CN" altLang="en-US" sz="2000" b="1" strike="noStrike" noProof="1" dirty="0" smtClean="0">
                  <a:solidFill>
                    <a:srgbClr val="222268"/>
                  </a:solidFill>
                  <a:latin typeface="楷体_GB2312" panose="02010609030101010101" charset="-122"/>
                  <a:ea typeface="楷体_GB2312" panose="02010609030101010101" charset="-122"/>
                  <a:cs typeface="楷体_GB2312" panose="02010609030101010101" charset="-122"/>
                </a:rPr>
                <a:t>标志：阶级、国家、文字</a:t>
              </a:r>
              <a:endParaRPr lang="en-US" altLang="zh-CN" sz="2000" b="1" strike="noStrike" noProof="1" dirty="0">
                <a:solidFill>
                  <a:srgbClr val="222268"/>
                </a:solidFill>
                <a:latin typeface="楷体_GB2312" panose="02010609030101010101" charset="-122"/>
                <a:ea typeface="楷体_GB2312" panose="02010609030101010101" charset="-122"/>
                <a:cs typeface="楷体_GB2312" panose="02010609030101010101" charset="-122"/>
              </a:endParaRPr>
            </a:p>
          </p:txBody>
        </p:sp>
      </p:grpSp>
      <p:grpSp>
        <p:nvGrpSpPr>
          <p:cNvPr id="46085" name="Group 23"/>
          <p:cNvGrpSpPr/>
          <p:nvPr/>
        </p:nvGrpSpPr>
        <p:grpSpPr>
          <a:xfrm>
            <a:off x="5280025" y="4292600"/>
            <a:ext cx="1989138" cy="2074863"/>
            <a:chOff x="2353" y="2700"/>
            <a:chExt cx="1253" cy="1307"/>
          </a:xfrm>
        </p:grpSpPr>
        <p:sp>
          <p:nvSpPr>
            <p:cNvPr id="22" name="TextBox 21"/>
            <p:cNvSpPr txBox="1"/>
            <p:nvPr/>
          </p:nvSpPr>
          <p:spPr>
            <a:xfrm>
              <a:off x="2353" y="3058"/>
              <a:ext cx="1253" cy="949"/>
            </a:xfrm>
            <a:prstGeom prst="rect">
              <a:avLst/>
            </a:prstGeom>
            <a:solidFill>
              <a:srgbClr val="FFC000"/>
            </a:solidFill>
            <a:ln>
              <a:solidFill>
                <a:srgbClr val="FF6699"/>
              </a:solidFill>
            </a:ln>
            <a:effectLst>
              <a:glow rad="139700">
                <a:schemeClr val="accent2">
                  <a:satMod val="175000"/>
                  <a:alpha val="40000"/>
                </a:schemeClr>
              </a:glow>
              <a:outerShdw blurRad="76200" dir="13500000" sy="23000" kx="1200000" algn="br" rotWithShape="0">
                <a:prstClr val="black">
                  <a:alpha val="20000"/>
                </a:prstClr>
              </a:outerShdw>
              <a:softEdge rad="63500"/>
            </a:effectLst>
          </p:spPr>
          <p:style>
            <a:lnRef idx="0">
              <a:schemeClr val="accent1"/>
            </a:lnRef>
            <a:fillRef idx="3">
              <a:schemeClr val="accent1"/>
            </a:fillRef>
            <a:effectRef idx="3">
              <a:schemeClr val="accent1"/>
            </a:effectRef>
            <a:fontRef idx="minor">
              <a:schemeClr val="lt1"/>
            </a:fontRef>
          </p:style>
          <p:txBody>
            <a:bodyPr wrap="square">
              <a:spAutoFit/>
            </a:bodyPr>
            <a:lstStyle/>
            <a:p>
              <a:pPr fontAlgn="base"/>
              <a:r>
                <a:rPr lang="en-US" altLang="zh-CN" b="1" strike="noStrike" noProof="1" dirty="0">
                  <a:solidFill>
                    <a:srgbClr val="222268"/>
                  </a:solidFill>
                  <a:latin typeface="Arial" panose="020B0604020202020204" pitchFamily="34" charset="0"/>
                </a:rPr>
                <a:t>     </a:t>
              </a:r>
              <a:r>
                <a:rPr lang="zh-CN" altLang="en-US" b="1" strike="noStrike" noProof="1" dirty="0">
                  <a:solidFill>
                    <a:srgbClr val="222268"/>
                  </a:solidFill>
                  <a:latin typeface="Arial" panose="020B0604020202020204" pitchFamily="34" charset="0"/>
                </a:rPr>
                <a:t>古代西亚</a:t>
              </a:r>
              <a:endParaRPr lang="zh-CN" altLang="en-US" b="1" strike="noStrike" noProof="1" dirty="0">
                <a:solidFill>
                  <a:srgbClr val="222268"/>
                </a:solidFill>
                <a:latin typeface="Arial" panose="020B0604020202020204" pitchFamily="34" charset="0"/>
              </a:endParaRPr>
            </a:p>
            <a:p>
              <a:pPr fontAlgn="base"/>
              <a:r>
                <a:rPr lang="zh-CN" altLang="en-US" b="1" strike="noStrike" noProof="1" dirty="0">
                  <a:solidFill>
                    <a:srgbClr val="222268"/>
                  </a:solidFill>
                  <a:latin typeface="Arial" panose="020B0604020202020204" pitchFamily="34" charset="0"/>
                </a:rPr>
                <a:t>     古代埃及</a:t>
              </a:r>
              <a:endParaRPr lang="zh-CN" altLang="en-US" b="1" strike="noStrike" noProof="1" dirty="0">
                <a:solidFill>
                  <a:srgbClr val="222268"/>
                </a:solidFill>
                <a:latin typeface="Arial" panose="020B0604020202020204" pitchFamily="34" charset="0"/>
              </a:endParaRPr>
            </a:p>
            <a:p>
              <a:pPr fontAlgn="base"/>
              <a:r>
                <a:rPr lang="zh-CN" altLang="en-US" b="1" strike="noStrike" noProof="1" dirty="0">
                  <a:solidFill>
                    <a:srgbClr val="222268"/>
                  </a:solidFill>
                  <a:latin typeface="Arial" panose="020B0604020202020204" pitchFamily="34" charset="0"/>
                </a:rPr>
                <a:t>     古代印度</a:t>
              </a:r>
              <a:endParaRPr lang="zh-CN" altLang="en-US" b="1" strike="noStrike" noProof="1" dirty="0">
                <a:solidFill>
                  <a:srgbClr val="222268"/>
                </a:solidFill>
                <a:latin typeface="Arial" panose="020B0604020202020204" pitchFamily="34" charset="0"/>
              </a:endParaRPr>
            </a:p>
            <a:p>
              <a:pPr fontAlgn="base"/>
              <a:r>
                <a:rPr lang="zh-CN" altLang="en-US" b="1" strike="noStrike" noProof="1" dirty="0">
                  <a:solidFill>
                    <a:srgbClr val="222268"/>
                  </a:solidFill>
                  <a:latin typeface="Arial" panose="020B0604020202020204" pitchFamily="34" charset="0"/>
                </a:rPr>
                <a:t>     古代中国</a:t>
              </a:r>
              <a:endParaRPr lang="zh-CN" altLang="en-US" b="1" strike="noStrike" noProof="1" dirty="0">
                <a:solidFill>
                  <a:srgbClr val="222268"/>
                </a:solidFill>
                <a:latin typeface="Arial" panose="020B0604020202020204" pitchFamily="34" charset="0"/>
              </a:endParaRPr>
            </a:p>
            <a:p>
              <a:pPr fontAlgn="base"/>
              <a:r>
                <a:rPr lang="zh-CN" altLang="en-US" b="1" strike="noStrike" noProof="1" dirty="0">
                  <a:solidFill>
                    <a:srgbClr val="222268"/>
                  </a:solidFill>
                  <a:latin typeface="Arial" panose="020B0604020202020204" pitchFamily="34" charset="0"/>
                </a:rPr>
                <a:t>     古代</a:t>
              </a:r>
              <a:r>
                <a:rPr lang="zh-CN" altLang="en-US" b="1" strike="noStrike" noProof="1" dirty="0" smtClean="0">
                  <a:solidFill>
                    <a:srgbClr val="222268"/>
                  </a:solidFill>
                  <a:latin typeface="Arial" panose="020B0604020202020204" pitchFamily="34" charset="0"/>
                </a:rPr>
                <a:t>希腊</a:t>
              </a:r>
              <a:endParaRPr lang="en-US" altLang="zh-CN" sz="2000" b="1" strike="noStrike" noProof="1" dirty="0">
                <a:solidFill>
                  <a:srgbClr val="222268"/>
                </a:solidFill>
                <a:latin typeface="楷体_GB2312" panose="02010609030101010101" charset="-122"/>
                <a:ea typeface="楷体_GB2312" panose="02010609030101010101" charset="-122"/>
                <a:cs typeface="楷体_GB2312" panose="02010609030101010101" charset="-122"/>
              </a:endParaRPr>
            </a:p>
          </p:txBody>
        </p:sp>
        <p:sp>
          <p:nvSpPr>
            <p:cNvPr id="46087" name="AutoShape 9"/>
            <p:cNvSpPr/>
            <p:nvPr/>
          </p:nvSpPr>
          <p:spPr>
            <a:xfrm>
              <a:off x="2940" y="2700"/>
              <a:ext cx="165" cy="315"/>
            </a:xfrm>
            <a:prstGeom prst="downArrow">
              <a:avLst>
                <a:gd name="adj1" fmla="val 50000"/>
                <a:gd name="adj2" fmla="val 62425"/>
              </a:avLst>
            </a:prstGeom>
            <a:solidFill>
              <a:schemeClr val="accent1"/>
            </a:solidFill>
            <a:ln w="9525" cap="flat" cmpd="sng">
              <a:solidFill>
                <a:schemeClr val="tx1"/>
              </a:solidFill>
              <a:prstDash val="solid"/>
              <a:miter/>
              <a:headEnd type="none" w="med" len="med"/>
              <a:tailEnd type="none" w="med" len="med"/>
            </a:ln>
          </p:spPr>
          <p:txBody>
            <a:bodyPr vert="eaVert" anchor="ctr"/>
            <a:p>
              <a:endParaRPr lang="zh-CN" altLang="zh-CN">
                <a:latin typeface="Calibri" panose="020F0502020204030204" charset="0"/>
                <a:ea typeface="宋体" panose="02010600030101010101" pitchFamily="2" charset="-122"/>
              </a:endParaRPr>
            </a:p>
          </p:txBody>
        </p:sp>
      </p:grpSp>
      <p:grpSp>
        <p:nvGrpSpPr>
          <p:cNvPr id="46088" name="Group 24"/>
          <p:cNvGrpSpPr/>
          <p:nvPr/>
        </p:nvGrpSpPr>
        <p:grpSpPr>
          <a:xfrm>
            <a:off x="8339138" y="4292600"/>
            <a:ext cx="2087562" cy="1928813"/>
            <a:chOff x="4071" y="2704"/>
            <a:chExt cx="1315" cy="1215"/>
          </a:xfrm>
        </p:grpSpPr>
        <p:sp>
          <p:nvSpPr>
            <p:cNvPr id="23" name="TextBox 22"/>
            <p:cNvSpPr txBox="1"/>
            <p:nvPr/>
          </p:nvSpPr>
          <p:spPr>
            <a:xfrm>
              <a:off x="4071" y="3086"/>
              <a:ext cx="1315" cy="833"/>
            </a:xfrm>
            <a:prstGeom prst="rect">
              <a:avLst/>
            </a:prstGeom>
            <a:solidFill>
              <a:srgbClr val="FFC000"/>
            </a:solidFill>
            <a:ln>
              <a:solidFill>
                <a:srgbClr val="FF6699"/>
              </a:solidFill>
            </a:ln>
            <a:effectLst>
              <a:glow rad="139700">
                <a:schemeClr val="accent2">
                  <a:satMod val="175000"/>
                  <a:alpha val="40000"/>
                </a:schemeClr>
              </a:glow>
              <a:outerShdw blurRad="76200" dir="13500000" sy="23000" kx="1200000" algn="br" rotWithShape="0">
                <a:prstClr val="black">
                  <a:alpha val="20000"/>
                </a:prstClr>
              </a:outerShdw>
              <a:softEdge rad="63500"/>
            </a:effectLst>
          </p:spPr>
          <p:style>
            <a:lnRef idx="0">
              <a:schemeClr val="accent1"/>
            </a:lnRef>
            <a:fillRef idx="3">
              <a:schemeClr val="accent1"/>
            </a:fillRef>
            <a:effectRef idx="3">
              <a:schemeClr val="accent1"/>
            </a:effectRef>
            <a:fontRef idx="minor">
              <a:schemeClr val="lt1"/>
            </a:fontRef>
          </p:style>
          <p:txBody>
            <a:bodyPr>
              <a:spAutoFit/>
            </a:bodyPr>
            <a:lstStyle/>
            <a:p>
              <a:pPr fontAlgn="base"/>
              <a:r>
                <a:rPr lang="en-US" altLang="zh-CN" sz="2000" b="1" strike="noStrike" noProof="1">
                  <a:solidFill>
                    <a:srgbClr val="222268"/>
                  </a:solidFill>
                  <a:latin typeface="楷体_GB2312" panose="02010609030101010101" charset="-122"/>
                  <a:ea typeface="楷体_GB2312" panose="02010609030101010101" charset="-122"/>
                  <a:cs typeface="楷体_GB2312" panose="02010609030101010101" charset="-122"/>
                </a:rPr>
                <a:t>   </a:t>
              </a:r>
              <a:r>
                <a:rPr lang="zh-CN" altLang="en-US" sz="2000" b="1" strike="noStrike" noProof="1">
                  <a:solidFill>
                    <a:srgbClr val="222268"/>
                  </a:solidFill>
                  <a:latin typeface="楷体_GB2312" panose="02010609030101010101" charset="-122"/>
                  <a:ea typeface="楷体_GB2312" panose="02010609030101010101" charset="-122"/>
                  <a:cs typeface="楷体_GB2312" panose="02010609030101010101" charset="-122"/>
                </a:rPr>
                <a:t>地理环境</a:t>
              </a:r>
              <a:endParaRPr lang="zh-CN" altLang="en-US" sz="2000" b="1" strike="noStrike" noProof="1">
                <a:solidFill>
                  <a:srgbClr val="222268"/>
                </a:solidFill>
                <a:latin typeface="楷体_GB2312" panose="02010609030101010101" charset="-122"/>
                <a:ea typeface="楷体_GB2312" panose="02010609030101010101" charset="-122"/>
                <a:cs typeface="楷体_GB2312" panose="02010609030101010101" charset="-122"/>
              </a:endParaRPr>
            </a:p>
            <a:p>
              <a:pPr fontAlgn="base"/>
              <a:r>
                <a:rPr lang="zh-CN" altLang="en-US" sz="2000" b="1" strike="noStrike" noProof="1">
                  <a:solidFill>
                    <a:srgbClr val="222268"/>
                  </a:solidFill>
                  <a:latin typeface="楷体_GB2312" panose="02010609030101010101" charset="-122"/>
                  <a:ea typeface="楷体_GB2312" panose="02010609030101010101" charset="-122"/>
                  <a:cs typeface="楷体_GB2312" panose="02010609030101010101" charset="-122"/>
                </a:rPr>
                <a:t>   国家制度</a:t>
              </a:r>
              <a:endParaRPr lang="zh-CN" altLang="en-US" sz="2000" b="1" strike="noStrike" noProof="1">
                <a:solidFill>
                  <a:srgbClr val="222268"/>
                </a:solidFill>
                <a:latin typeface="楷体_GB2312" panose="02010609030101010101" charset="-122"/>
                <a:ea typeface="楷体_GB2312" panose="02010609030101010101" charset="-122"/>
                <a:cs typeface="楷体_GB2312" panose="02010609030101010101" charset="-122"/>
              </a:endParaRPr>
            </a:p>
            <a:p>
              <a:pPr fontAlgn="base"/>
              <a:r>
                <a:rPr lang="zh-CN" altLang="en-US" sz="2000" b="1" strike="noStrike" noProof="1">
                  <a:solidFill>
                    <a:srgbClr val="222268"/>
                  </a:solidFill>
                  <a:latin typeface="楷体_GB2312" panose="02010609030101010101" charset="-122"/>
                  <a:ea typeface="楷体_GB2312" panose="02010609030101010101" charset="-122"/>
                  <a:cs typeface="楷体_GB2312" panose="02010609030101010101" charset="-122"/>
                </a:rPr>
                <a:t>   经济类型</a:t>
              </a:r>
              <a:endParaRPr lang="zh-CN" altLang="en-US" sz="2000" b="1" strike="noStrike" noProof="1">
                <a:solidFill>
                  <a:srgbClr val="222268"/>
                </a:solidFill>
                <a:latin typeface="楷体_GB2312" panose="02010609030101010101" charset="-122"/>
                <a:ea typeface="楷体_GB2312" panose="02010609030101010101" charset="-122"/>
                <a:cs typeface="楷体_GB2312" panose="02010609030101010101" charset="-122"/>
              </a:endParaRPr>
            </a:p>
            <a:p>
              <a:pPr fontAlgn="base"/>
              <a:r>
                <a:rPr lang="zh-CN" altLang="en-US" sz="2000" b="1" strike="noStrike" noProof="1">
                  <a:solidFill>
                    <a:srgbClr val="222268"/>
                  </a:solidFill>
                  <a:latin typeface="楷体_GB2312" panose="02010609030101010101" charset="-122"/>
                  <a:ea typeface="楷体_GB2312" panose="02010609030101010101" charset="-122"/>
                  <a:cs typeface="楷体_GB2312" panose="02010609030101010101" charset="-122"/>
                </a:rPr>
                <a:t>   思想文化等</a:t>
              </a:r>
              <a:endParaRPr lang="zh-CN" altLang="en-US" sz="2000" b="1" strike="noStrike" noProof="1">
                <a:solidFill>
                  <a:srgbClr val="222268"/>
                </a:solidFill>
                <a:latin typeface="楷体_GB2312" panose="02010609030101010101" charset="-122"/>
                <a:ea typeface="楷体_GB2312" panose="02010609030101010101" charset="-122"/>
                <a:cs typeface="楷体_GB2312" panose="02010609030101010101" charset="-122"/>
              </a:endParaRPr>
            </a:p>
          </p:txBody>
        </p:sp>
        <p:sp>
          <p:nvSpPr>
            <p:cNvPr id="46090" name="AutoShape 9"/>
            <p:cNvSpPr/>
            <p:nvPr/>
          </p:nvSpPr>
          <p:spPr>
            <a:xfrm>
              <a:off x="4558" y="2704"/>
              <a:ext cx="165" cy="315"/>
            </a:xfrm>
            <a:prstGeom prst="downArrow">
              <a:avLst>
                <a:gd name="adj1" fmla="val 50000"/>
                <a:gd name="adj2" fmla="val 62425"/>
              </a:avLst>
            </a:prstGeom>
            <a:solidFill>
              <a:schemeClr val="accent1"/>
            </a:solidFill>
            <a:ln w="9525" cap="flat" cmpd="sng">
              <a:solidFill>
                <a:schemeClr val="tx1"/>
              </a:solidFill>
              <a:prstDash val="solid"/>
              <a:miter/>
              <a:headEnd type="none" w="med" len="med"/>
              <a:tailEnd type="none" w="med" len="med"/>
            </a:ln>
          </p:spPr>
          <p:txBody>
            <a:bodyPr vert="eaVert" anchor="ctr"/>
            <a:p>
              <a:endParaRPr lang="zh-CN" altLang="zh-CN">
                <a:latin typeface="Calibri" panose="020F0502020204030204" charset="0"/>
                <a:ea typeface="宋体" panose="02010600030101010101" pitchFamily="2" charset="-122"/>
              </a:endParaRPr>
            </a:p>
          </p:txBody>
        </p:sp>
      </p:grpSp>
      <p:grpSp>
        <p:nvGrpSpPr>
          <p:cNvPr id="46091" name="Group 26"/>
          <p:cNvGrpSpPr/>
          <p:nvPr/>
        </p:nvGrpSpPr>
        <p:grpSpPr>
          <a:xfrm>
            <a:off x="1524000" y="1492250"/>
            <a:ext cx="8964613" cy="2779713"/>
            <a:chOff x="521" y="890"/>
            <a:chExt cx="4765" cy="1751"/>
          </a:xfrm>
        </p:grpSpPr>
        <p:grpSp>
          <p:nvGrpSpPr>
            <p:cNvPr id="46092" name="Group 21"/>
            <p:cNvGrpSpPr/>
            <p:nvPr/>
          </p:nvGrpSpPr>
          <p:grpSpPr>
            <a:xfrm>
              <a:off x="521" y="890"/>
              <a:ext cx="4765" cy="1751"/>
              <a:chOff x="521" y="890"/>
              <a:chExt cx="4765" cy="1751"/>
            </a:xfrm>
          </p:grpSpPr>
          <p:pic>
            <p:nvPicPr>
              <p:cNvPr id="46093" name="Picture 16" descr="图片1副本"/>
              <p:cNvPicPr>
                <a:picLocks noChangeAspect="1"/>
              </p:cNvPicPr>
              <p:nvPr/>
            </p:nvPicPr>
            <p:blipFill>
              <a:blip r:embed="rId1"/>
              <a:stretch>
                <a:fillRect/>
              </a:stretch>
            </p:blipFill>
            <p:spPr>
              <a:xfrm>
                <a:off x="521" y="890"/>
                <a:ext cx="4765" cy="1751"/>
              </a:xfrm>
              <a:prstGeom prst="rect">
                <a:avLst/>
              </a:prstGeom>
              <a:noFill/>
              <a:ln w="9525">
                <a:noFill/>
              </a:ln>
            </p:spPr>
          </p:pic>
          <p:sp>
            <p:nvSpPr>
              <p:cNvPr id="46094" name="Text Box 18"/>
              <p:cNvSpPr txBox="1"/>
              <p:nvPr/>
            </p:nvSpPr>
            <p:spPr>
              <a:xfrm>
                <a:off x="793" y="1984"/>
                <a:ext cx="895" cy="445"/>
              </a:xfrm>
              <a:prstGeom prst="rect">
                <a:avLst/>
              </a:prstGeom>
              <a:solidFill>
                <a:schemeClr val="bg1"/>
              </a:solidFill>
              <a:ln w="9525">
                <a:noFill/>
              </a:ln>
            </p:spPr>
            <p:txBody>
              <a:bodyPr wrap="square" anchor="t">
                <a:spAutoFit/>
              </a:bodyPr>
              <a:p>
                <a:r>
                  <a:rPr lang="zh-CN" altLang="en-US" sz="2000" b="1">
                    <a:latin typeface="黑体" panose="02010609060101010101" charset="-122"/>
                    <a:ea typeface="黑体" panose="02010609060101010101" charset="-122"/>
                  </a:rPr>
                  <a:t>人类文明</a:t>
                </a:r>
                <a:r>
                  <a:rPr lang="zh-CN" altLang="en-US" sz="2000" b="1" dirty="0">
                    <a:latin typeface="黑体" panose="02010609060101010101" charset="-122"/>
                    <a:ea typeface="黑体" panose="02010609060101010101" charset="-122"/>
                  </a:rPr>
                  <a:t>的产生</a:t>
                </a:r>
                <a:endParaRPr lang="zh-CN" altLang="en-US" sz="2000" b="1" dirty="0">
                  <a:latin typeface="黑体" panose="02010609060101010101" charset="-122"/>
                  <a:ea typeface="黑体" panose="02010609060101010101" charset="-122"/>
                </a:endParaRPr>
              </a:p>
            </p:txBody>
          </p:sp>
          <p:sp>
            <p:nvSpPr>
              <p:cNvPr id="46095" name="Text Box 19"/>
              <p:cNvSpPr txBox="1"/>
              <p:nvPr/>
            </p:nvSpPr>
            <p:spPr>
              <a:xfrm>
                <a:off x="2530" y="2024"/>
                <a:ext cx="957" cy="445"/>
              </a:xfrm>
              <a:prstGeom prst="rect">
                <a:avLst/>
              </a:prstGeom>
              <a:solidFill>
                <a:schemeClr val="bg1"/>
              </a:solidFill>
              <a:ln w="9525">
                <a:noFill/>
              </a:ln>
            </p:spPr>
            <p:txBody>
              <a:bodyPr wrap="square" anchor="t">
                <a:spAutoFit/>
              </a:bodyPr>
              <a:p>
                <a:r>
                  <a:rPr lang="zh-CN" altLang="en-US" sz="2000" b="1" dirty="0">
                    <a:latin typeface="黑体" panose="02010609060101010101" charset="-122"/>
                    <a:ea typeface="黑体" panose="02010609060101010101" charset="-122"/>
                  </a:rPr>
                  <a:t>古代文明的多元特点</a:t>
                </a:r>
                <a:endParaRPr lang="zh-CN" altLang="en-US" sz="2000" b="1" dirty="0">
                  <a:latin typeface="黑体" panose="02010609060101010101" charset="-122"/>
                  <a:ea typeface="黑体" panose="02010609060101010101" charset="-122"/>
                </a:endParaRPr>
              </a:p>
            </p:txBody>
          </p:sp>
          <p:sp>
            <p:nvSpPr>
              <p:cNvPr id="46096" name="Text Box 20"/>
              <p:cNvSpPr txBox="1"/>
              <p:nvPr/>
            </p:nvSpPr>
            <p:spPr>
              <a:xfrm>
                <a:off x="4059" y="1979"/>
                <a:ext cx="1089" cy="445"/>
              </a:xfrm>
              <a:prstGeom prst="rect">
                <a:avLst/>
              </a:prstGeom>
              <a:solidFill>
                <a:schemeClr val="bg1"/>
              </a:solidFill>
              <a:ln w="9525">
                <a:noFill/>
              </a:ln>
            </p:spPr>
            <p:txBody>
              <a:bodyPr wrap="square" anchor="t">
                <a:spAutoFit/>
              </a:bodyPr>
              <a:p>
                <a:r>
                  <a:rPr lang="zh-CN" altLang="en-US" sz="2000" b="1" dirty="0">
                    <a:latin typeface="黑体" panose="02010609060101010101" charset="-122"/>
                    <a:ea typeface="黑体" panose="02010609060101010101" charset="-122"/>
                  </a:rPr>
                  <a:t>文明多元的原因</a:t>
                </a:r>
                <a:endParaRPr lang="zh-CN" altLang="en-US" sz="2000" b="1" dirty="0">
                  <a:latin typeface="黑体" panose="02010609060101010101" charset="-122"/>
                  <a:ea typeface="黑体" panose="02010609060101010101" charset="-122"/>
                </a:endParaRPr>
              </a:p>
              <a:p>
                <a:endParaRPr lang="zh-CN" altLang="en-US" sz="2000" b="1" dirty="0">
                  <a:latin typeface="黑体" panose="02010609060101010101" charset="-122"/>
                  <a:ea typeface="黑体" panose="02010609060101010101" charset="-122"/>
                </a:endParaRPr>
              </a:p>
            </p:txBody>
          </p:sp>
        </p:grpSp>
        <p:sp>
          <p:nvSpPr>
            <p:cNvPr id="46097" name="Text Box 25"/>
            <p:cNvSpPr txBox="1"/>
            <p:nvPr/>
          </p:nvSpPr>
          <p:spPr>
            <a:xfrm>
              <a:off x="2568" y="1026"/>
              <a:ext cx="957" cy="445"/>
            </a:xfrm>
            <a:prstGeom prst="rect">
              <a:avLst/>
            </a:prstGeom>
            <a:solidFill>
              <a:schemeClr val="bg1"/>
            </a:solidFill>
            <a:ln w="9525">
              <a:noFill/>
            </a:ln>
          </p:spPr>
          <p:txBody>
            <a:bodyPr wrap="square" anchor="t">
              <a:spAutoFit/>
            </a:bodyPr>
            <a:p>
              <a:r>
                <a:rPr lang="zh-CN" altLang="en-US" sz="2000" b="1" dirty="0">
                  <a:latin typeface="Arial" panose="020B0604020202020204" pitchFamily="34" charset="0"/>
                  <a:ea typeface="黑体" panose="02010609060101010101" charset="-122"/>
                </a:rPr>
                <a:t>人类文明的产生和早期发展</a:t>
              </a:r>
              <a:endParaRPr lang="zh-CN" altLang="en-US" sz="2000" b="1" dirty="0">
                <a:latin typeface="Arial" panose="020B0604020202020204" pitchFamily="34" charset="0"/>
                <a:ea typeface="黑体" panose="02010609060101010101" charset="-122"/>
              </a:endParaRPr>
            </a:p>
          </p:txBody>
        </p:sp>
      </p:gr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sp useBgFill="1">
        <p:nvSpPr>
          <p:cNvPr id="48129" name="文本框 2"/>
          <p:cNvSpPr txBox="1"/>
          <p:nvPr/>
        </p:nvSpPr>
        <p:spPr>
          <a:xfrm>
            <a:off x="8255" y="-62865"/>
            <a:ext cx="12175490" cy="6983730"/>
          </a:xfrm>
          <a:prstGeom prst="rect">
            <a:avLst/>
          </a:prstGeom>
          <a:ln w="9525">
            <a:noFill/>
          </a:ln>
        </p:spPr>
        <p:txBody>
          <a:bodyPr wrap="square" anchor="t">
            <a:spAutoFit/>
          </a:bodyPr>
          <a:p>
            <a:r>
              <a:rPr lang="zh-CN" altLang="en-US" sz="4000">
                <a:latin typeface="幼圆" panose="02010509060101010101" charset="-122"/>
                <a:ea typeface="幼圆" panose="02010509060101010101" charset="-122"/>
              </a:rPr>
              <a:t>学习拓展</a:t>
            </a:r>
            <a:endParaRPr lang="zh-CN" altLang="en-US" sz="2800">
              <a:latin typeface="幼圆" panose="02010509060101010101" charset="-122"/>
              <a:ea typeface="幼圆" panose="02010509060101010101" charset="-122"/>
            </a:endParaRPr>
          </a:p>
          <a:p>
            <a:endParaRPr lang="zh-CN" altLang="en-US" sz="2800">
              <a:latin typeface="幼圆" panose="02010509060101010101" charset="-122"/>
              <a:ea typeface="幼圆" panose="02010509060101010101" charset="-122"/>
            </a:endParaRPr>
          </a:p>
          <a:p>
            <a:pPr>
              <a:lnSpc>
                <a:spcPts val="4840"/>
              </a:lnSpc>
            </a:pPr>
            <a:r>
              <a:rPr lang="en-US" altLang="zh-CN" sz="3200">
                <a:latin typeface="楷体" panose="02010609060101010101" pitchFamily="49" charset="-122"/>
                <a:ea typeface="楷体" panose="02010609060101010101" pitchFamily="49" charset="-122"/>
              </a:rPr>
              <a:t>    19</a:t>
            </a:r>
            <a:r>
              <a:rPr lang="zh-CN" altLang="en-US" sz="3200">
                <a:latin typeface="楷体" panose="02010609060101010101" pitchFamily="49" charset="-122"/>
                <a:ea typeface="楷体" panose="02010609060101010101" pitchFamily="49" charset="-122"/>
              </a:rPr>
              <a:t>世纪前人们对历史的认识很大程度上依靠文献记载，对古代文明的认识存在重大局限。以古希腊史为例，那时人们认为古希腊信史只能从公元前</a:t>
            </a:r>
            <a:r>
              <a:rPr lang="en-US" altLang="zh-CN" sz="3200">
                <a:latin typeface="楷体" panose="02010609060101010101" pitchFamily="49" charset="-122"/>
                <a:ea typeface="楷体" panose="02010609060101010101" pitchFamily="49" charset="-122"/>
              </a:rPr>
              <a:t>776</a:t>
            </a:r>
            <a:r>
              <a:rPr lang="zh-CN" altLang="en-US" sz="3200">
                <a:latin typeface="楷体" panose="02010609060101010101" pitchFamily="49" charset="-122"/>
                <a:ea typeface="楷体" panose="02010609060101010101" pitchFamily="49" charset="-122"/>
              </a:rPr>
              <a:t>年即古代第一届奥林匹亚赛会算起。但</a:t>
            </a:r>
            <a:r>
              <a:rPr lang="en-US" altLang="zh-CN" sz="3200">
                <a:latin typeface="楷体" panose="02010609060101010101" pitchFamily="49" charset="-122"/>
                <a:ea typeface="楷体" panose="02010609060101010101" pitchFamily="49" charset="-122"/>
              </a:rPr>
              <a:t>19</a:t>
            </a:r>
            <a:r>
              <a:rPr lang="zh-CN" altLang="en-US" sz="3200">
                <a:latin typeface="楷体" panose="02010609060101010101" pitchFamily="49" charset="-122"/>
                <a:ea typeface="楷体" panose="02010609060101010101" pitchFamily="49" charset="-122"/>
              </a:rPr>
              <a:t>世纪后期以来，考古学家发现了迈锡尼文明和克里特文明，古希腊文明史被上推到公元前</a:t>
            </a:r>
            <a:r>
              <a:rPr lang="en-US" altLang="zh-CN" sz="3200">
                <a:latin typeface="楷体" panose="02010609060101010101" pitchFamily="49" charset="-122"/>
                <a:ea typeface="楷体" panose="02010609060101010101" pitchFamily="49" charset="-122"/>
              </a:rPr>
              <a:t>2000</a:t>
            </a:r>
            <a:r>
              <a:rPr lang="zh-CN" altLang="en-US" sz="3200">
                <a:latin typeface="楷体" panose="02010609060101010101" pitchFamily="49" charset="-122"/>
                <a:ea typeface="楷体" panose="02010609060101010101" pitchFamily="49" charset="-122"/>
              </a:rPr>
              <a:t>年以前。古代西亚、古代埃及和古代印度文明的研究也经历过类似的过程。</a:t>
            </a:r>
            <a:endParaRPr lang="zh-CN" altLang="en-US" sz="3600">
              <a:latin typeface="楷体" panose="02010609060101010101" pitchFamily="49" charset="-122"/>
              <a:ea typeface="楷体" panose="02010609060101010101" pitchFamily="49" charset="-122"/>
            </a:endParaRPr>
          </a:p>
          <a:p>
            <a:pPr>
              <a:lnSpc>
                <a:spcPts val="5025"/>
              </a:lnSpc>
            </a:pPr>
            <a:endParaRPr lang="zh-CN" altLang="en-US" sz="3600">
              <a:latin typeface="楷体" panose="02010609060101010101" pitchFamily="49" charset="-122"/>
              <a:ea typeface="楷体" panose="02010609060101010101" pitchFamily="49" charset="-122"/>
            </a:endParaRPr>
          </a:p>
          <a:p>
            <a:r>
              <a:rPr lang="zh-CN" altLang="en-US" sz="3200">
                <a:latin typeface="Arial" panose="020B0604020202020204" pitchFamily="34" charset="0"/>
                <a:ea typeface="宋体" panose="02010600030101010101" pitchFamily="2" charset="-122"/>
              </a:rPr>
              <a:t>        以一个古代文明为例，查找资料，看看考古发现如何改变了人们对古代文明的认识。</a:t>
            </a:r>
            <a:endParaRPr lang="zh-CN" altLang="en-US" sz="3200">
              <a:latin typeface="Arial" panose="020B0604020202020204" pitchFamily="34" charset="0"/>
              <a:ea typeface="宋体" panose="02010600030101010101" pitchFamily="2" charset="-122"/>
            </a:endParaRPr>
          </a:p>
          <a:p>
            <a:endParaRPr lang="zh-CN" altLang="en-US" sz="3200">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pic>
        <p:nvPicPr>
          <p:cNvPr id="10242" name="图片 2"/>
          <p:cNvPicPr>
            <a:picLocks noChangeAspect="1"/>
          </p:cNvPicPr>
          <p:nvPr/>
        </p:nvPicPr>
        <p:blipFill>
          <a:blip r:embed="rId1"/>
          <a:srcRect l="3278" r="4079"/>
          <a:stretch>
            <a:fillRect/>
          </a:stretch>
        </p:blipFill>
        <p:spPr>
          <a:xfrm>
            <a:off x="698500" y="339725"/>
            <a:ext cx="6607175" cy="4435475"/>
          </a:xfrm>
          <a:prstGeom prst="rect">
            <a:avLst/>
          </a:prstGeom>
          <a:noFill/>
          <a:ln w="9525">
            <a:noFill/>
          </a:ln>
        </p:spPr>
      </p:pic>
      <p:sp>
        <p:nvSpPr>
          <p:cNvPr id="6" name="矩形 5"/>
          <p:cNvSpPr/>
          <p:nvPr/>
        </p:nvSpPr>
        <p:spPr>
          <a:xfrm>
            <a:off x="7815263" y="1462088"/>
            <a:ext cx="3648075" cy="2030412"/>
          </a:xfrm>
          <a:prstGeom prst="rect">
            <a:avLst/>
          </a:prstGeom>
          <a:noFill/>
          <a:ln w="9525">
            <a:noFill/>
          </a:ln>
        </p:spPr>
        <p:txBody>
          <a:bodyPr wrap="square" anchor="t">
            <a:spAutoFit/>
          </a:bodyPr>
          <a:p>
            <a:pPr>
              <a:lnSpc>
                <a:spcPct val="150000"/>
              </a:lnSpc>
            </a:pPr>
            <a:r>
              <a:rPr lang="zh-CN" altLang="en-US" sz="2100" b="1" dirty="0">
                <a:solidFill>
                  <a:schemeClr val="tx2"/>
                </a:solidFill>
                <a:latin typeface="华文中宋" panose="02010600040101010101" pitchFamily="2" charset="-122"/>
                <a:ea typeface="华文中宋" panose="02010600040101010101" pitchFamily="2" charset="-122"/>
              </a:rPr>
              <a:t>世界三大农业发源地：</a:t>
            </a:r>
            <a:endParaRPr lang="en-US" altLang="zh-CN" sz="2100" b="1" dirty="0">
              <a:solidFill>
                <a:schemeClr val="tx2"/>
              </a:solidFill>
              <a:latin typeface="华文中宋" panose="02010600040101010101" pitchFamily="2" charset="-122"/>
              <a:ea typeface="华文中宋" panose="02010600040101010101" pitchFamily="2" charset="-122"/>
            </a:endParaRPr>
          </a:p>
          <a:p>
            <a:pPr>
              <a:lnSpc>
                <a:spcPct val="150000"/>
              </a:lnSpc>
            </a:pPr>
            <a:r>
              <a:rPr lang="zh-CN" altLang="zh-CN" sz="2100" b="1" dirty="0">
                <a:solidFill>
                  <a:srgbClr val="19194D"/>
                </a:solidFill>
                <a:latin typeface="华文中宋" panose="02010600040101010101" pitchFamily="2" charset="-122"/>
                <a:ea typeface="华文中宋" panose="02010600040101010101" pitchFamily="2" charset="-122"/>
              </a:rPr>
              <a:t>西亚——大麦、小麦、豆类</a:t>
            </a:r>
            <a:endParaRPr lang="en-US" altLang="zh-CN" sz="2100" b="1" dirty="0">
              <a:solidFill>
                <a:srgbClr val="19194D"/>
              </a:solidFill>
              <a:latin typeface="华文中宋" panose="02010600040101010101" pitchFamily="2" charset="-122"/>
              <a:ea typeface="华文中宋" panose="02010600040101010101" pitchFamily="2" charset="-122"/>
            </a:endParaRPr>
          </a:p>
          <a:p>
            <a:pPr>
              <a:lnSpc>
                <a:spcPct val="150000"/>
              </a:lnSpc>
            </a:pPr>
            <a:r>
              <a:rPr lang="zh-CN" altLang="zh-CN" sz="2100" b="1" dirty="0">
                <a:solidFill>
                  <a:srgbClr val="19194D"/>
                </a:solidFill>
                <a:latin typeface="华文中宋" panose="02010600040101010101" pitchFamily="2" charset="-122"/>
                <a:ea typeface="华文中宋" panose="02010600040101010101" pitchFamily="2" charset="-122"/>
              </a:rPr>
              <a:t>东亚中国——水稻和粟</a:t>
            </a:r>
            <a:endParaRPr lang="en-US" altLang="zh-CN" sz="2100" b="1" dirty="0">
              <a:solidFill>
                <a:srgbClr val="19194D"/>
              </a:solidFill>
              <a:latin typeface="华文中宋" panose="02010600040101010101" pitchFamily="2" charset="-122"/>
              <a:ea typeface="华文中宋" panose="02010600040101010101" pitchFamily="2" charset="-122"/>
            </a:endParaRPr>
          </a:p>
          <a:p>
            <a:pPr>
              <a:lnSpc>
                <a:spcPct val="150000"/>
              </a:lnSpc>
            </a:pPr>
            <a:r>
              <a:rPr lang="zh-CN" altLang="zh-CN" sz="2100" b="1" dirty="0">
                <a:solidFill>
                  <a:srgbClr val="19194D"/>
                </a:solidFill>
                <a:latin typeface="华文中宋" panose="02010600040101010101" pitchFamily="2" charset="-122"/>
                <a:ea typeface="华文中宋" panose="02010600040101010101" pitchFamily="2" charset="-122"/>
              </a:rPr>
              <a:t>中南美洲——玉米、南瓜</a:t>
            </a:r>
            <a:endParaRPr lang="zh-CN" altLang="en-US" sz="2100" b="1" dirty="0">
              <a:solidFill>
                <a:srgbClr val="19194D"/>
              </a:solidFill>
              <a:latin typeface="华文中宋" panose="02010600040101010101" pitchFamily="2" charset="-122"/>
              <a:ea typeface="华文中宋" panose="02010600040101010101" pitchFamily="2" charset="-122"/>
            </a:endParaRPr>
          </a:p>
        </p:txBody>
      </p:sp>
      <p:sp>
        <p:nvSpPr>
          <p:cNvPr id="9220" name="矩形 7"/>
          <p:cNvSpPr/>
          <p:nvPr/>
        </p:nvSpPr>
        <p:spPr>
          <a:xfrm>
            <a:off x="409575" y="4914900"/>
            <a:ext cx="11236325" cy="1568450"/>
          </a:xfrm>
          <a:prstGeom prst="rect">
            <a:avLst/>
          </a:prstGeom>
          <a:noFill/>
          <a:ln w="19050" cap="flat" cmpd="sng">
            <a:solidFill>
              <a:srgbClr val="19194D"/>
            </a:solidFill>
            <a:prstDash val="solid"/>
            <a:round/>
            <a:headEnd type="none" w="med" len="med"/>
            <a:tailEnd type="none" w="med" len="med"/>
          </a:ln>
        </p:spPr>
        <p:txBody>
          <a:bodyPr wrap="square" anchor="t">
            <a:spAutoFit/>
          </a:bodyPr>
          <a:p>
            <a:r>
              <a:rPr lang="zh-CN" altLang="en-US" sz="2400" b="1" dirty="0">
                <a:solidFill>
                  <a:srgbClr val="002060"/>
                </a:solidFill>
                <a:latin typeface="楷体" panose="02010609060101010101" pitchFamily="49" charset="-122"/>
                <a:ea typeface="楷体" panose="02010609060101010101" pitchFamily="49" charset="-122"/>
              </a:rPr>
              <a:t>    种植植物能养活的人口要比采集食物所能养活的人口多得多。</a:t>
            </a:r>
            <a:r>
              <a:rPr lang="en-US" altLang="zh-CN" sz="2400" b="1" dirty="0">
                <a:solidFill>
                  <a:srgbClr val="002060"/>
                </a:solidFill>
                <a:latin typeface="楷体" panose="02010609060101010101" pitchFamily="49" charset="-122"/>
                <a:ea typeface="楷体" panose="02010609060101010101" pitchFamily="49" charset="-122"/>
              </a:rPr>
              <a:t>……</a:t>
            </a:r>
            <a:r>
              <a:rPr lang="zh-CN" altLang="en-US" sz="2400" b="1" dirty="0">
                <a:solidFill>
                  <a:srgbClr val="002060"/>
                </a:solidFill>
                <a:latin typeface="楷体" panose="02010609060101010101" pitchFamily="49" charset="-122"/>
                <a:ea typeface="楷体" panose="02010609060101010101" pitchFamily="49" charset="-122"/>
              </a:rPr>
              <a:t>农业生产率增长使食物有了剩余，能够供养新产生的祭司阶级、士兵和吏。</a:t>
            </a:r>
            <a:r>
              <a:rPr lang="en-US" altLang="zh-CN" sz="2400" b="1" dirty="0">
                <a:solidFill>
                  <a:srgbClr val="002060"/>
                </a:solidFill>
                <a:latin typeface="楷体" panose="02010609060101010101" pitchFamily="49" charset="-122"/>
                <a:ea typeface="楷体" panose="02010609060101010101" pitchFamily="49" charset="-122"/>
              </a:rPr>
              <a:t>……</a:t>
            </a:r>
            <a:r>
              <a:rPr lang="zh-CN" altLang="en-US" sz="2400" b="1" dirty="0">
                <a:solidFill>
                  <a:srgbClr val="002060"/>
                </a:solidFill>
                <a:latin typeface="楷体" panose="02010609060101010101" pitchFamily="49" charset="-122"/>
                <a:ea typeface="楷体" panose="02010609060101010101" pitchFamily="49" charset="-122"/>
              </a:rPr>
              <a:t>文字就是祭司们出于记事的需要而做出的一大发明。</a:t>
            </a:r>
            <a:endParaRPr lang="zh-CN" altLang="en-US" sz="2400" b="1" dirty="0">
              <a:solidFill>
                <a:srgbClr val="002060"/>
              </a:solidFill>
              <a:latin typeface="楷体" panose="02010609060101010101" pitchFamily="49" charset="-122"/>
              <a:ea typeface="楷体" panose="02010609060101010101" pitchFamily="49" charset="-122"/>
            </a:endParaRPr>
          </a:p>
          <a:p>
            <a:pPr algn="r"/>
            <a:r>
              <a:rPr lang="en-US" altLang="zh-CN" sz="2400" b="1" dirty="0">
                <a:solidFill>
                  <a:srgbClr val="002060"/>
                </a:solidFill>
                <a:latin typeface="楷体" panose="02010609060101010101" pitchFamily="49" charset="-122"/>
                <a:ea typeface="楷体" panose="02010609060101010101" pitchFamily="49" charset="-122"/>
              </a:rPr>
              <a:t>          ——</a:t>
            </a:r>
            <a:r>
              <a:rPr lang="zh-CN" altLang="en-US" sz="2400" b="1" dirty="0">
                <a:solidFill>
                  <a:srgbClr val="002060"/>
                </a:solidFill>
                <a:latin typeface="楷体" panose="02010609060101010101" pitchFamily="49" charset="-122"/>
                <a:ea typeface="楷体" panose="02010609060101010101" pitchFamily="49" charset="-122"/>
              </a:rPr>
              <a:t>斯塔夫里阿诺斯</a:t>
            </a:r>
            <a:r>
              <a:rPr lang="en-US" altLang="zh-CN" sz="2400" b="1" dirty="0">
                <a:solidFill>
                  <a:srgbClr val="002060"/>
                </a:solidFill>
                <a:latin typeface="楷体" panose="02010609060101010101" pitchFamily="49" charset="-122"/>
                <a:ea typeface="楷体" panose="02010609060101010101" pitchFamily="49" charset="-122"/>
              </a:rPr>
              <a:t>《</a:t>
            </a:r>
            <a:r>
              <a:rPr lang="zh-CN" altLang="en-US" sz="2400" b="1" dirty="0">
                <a:solidFill>
                  <a:srgbClr val="002060"/>
                </a:solidFill>
                <a:latin typeface="楷体" panose="02010609060101010101" pitchFamily="49" charset="-122"/>
                <a:ea typeface="楷体" panose="02010609060101010101" pitchFamily="49" charset="-122"/>
              </a:rPr>
              <a:t>全球通史</a:t>
            </a:r>
            <a:r>
              <a:rPr lang="en-US" altLang="zh-CN" sz="2400" b="1" dirty="0">
                <a:solidFill>
                  <a:srgbClr val="002060"/>
                </a:solidFill>
                <a:latin typeface="楷体" panose="02010609060101010101" pitchFamily="49" charset="-122"/>
                <a:ea typeface="楷体" panose="02010609060101010101" pitchFamily="49" charset="-122"/>
              </a:rPr>
              <a:t>》</a:t>
            </a:r>
            <a:endParaRPr lang="zh-CN" altLang="en-US" sz="2400" b="1" dirty="0">
              <a:solidFill>
                <a:srgbClr val="002060"/>
              </a:solidFill>
              <a:latin typeface="楷体" panose="02010609060101010101" pitchFamily="49" charset="-122"/>
              <a:ea typeface="楷体" panose="02010609060101010101" pitchFamily="49"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strips(downLeft)">
                                      <p:cBhvr>
                                        <p:cTn id="1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22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sp>
        <p:nvSpPr>
          <p:cNvPr id="45" name="矩形 44"/>
          <p:cNvSpPr/>
          <p:nvPr/>
        </p:nvSpPr>
        <p:spPr>
          <a:xfrm>
            <a:off x="1524000" y="2071688"/>
            <a:ext cx="9144000" cy="3857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 name="TextBox 1"/>
          <p:cNvSpPr txBox="1"/>
          <p:nvPr/>
        </p:nvSpPr>
        <p:spPr>
          <a:xfrm>
            <a:off x="1524000" y="2928938"/>
            <a:ext cx="857250" cy="830262"/>
          </a:xfrm>
          <a:prstGeom prst="rect">
            <a:avLst/>
          </a:prstGeom>
          <a:noFill/>
          <a:ln w="28575" cap="flat" cmpd="sng">
            <a:solidFill>
              <a:schemeClr val="tx1"/>
            </a:solidFill>
            <a:prstDash val="solid"/>
            <a:round/>
            <a:headEnd type="none" w="med" len="med"/>
            <a:tailEnd type="none" w="med" len="med"/>
          </a:ln>
        </p:spPr>
        <p:txBody>
          <a:bodyPr wrap="square" anchor="t">
            <a:spAutoFit/>
          </a:bodyPr>
          <a:p>
            <a:r>
              <a:rPr lang="zh-CN" altLang="en-US" sz="2400" b="1" dirty="0">
                <a:latin typeface="Arial" panose="020B0604020202020204" pitchFamily="34" charset="0"/>
                <a:ea typeface="宋体" panose="02010600030101010101" pitchFamily="2" charset="-122"/>
              </a:rPr>
              <a:t>采集</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渔猎</a:t>
            </a:r>
            <a:endParaRPr lang="zh-CN" altLang="en-US" sz="2400" b="1" dirty="0">
              <a:latin typeface="Arial" panose="020B0604020202020204" pitchFamily="34" charset="0"/>
              <a:ea typeface="宋体" panose="02010600030101010101" pitchFamily="2" charset="-122"/>
            </a:endParaRPr>
          </a:p>
        </p:txBody>
      </p:sp>
      <p:cxnSp>
        <p:nvCxnSpPr>
          <p:cNvPr id="4" name="直接箭头连接符 3"/>
          <p:cNvCxnSpPr/>
          <p:nvPr/>
        </p:nvCxnSpPr>
        <p:spPr>
          <a:xfrm>
            <a:off x="2452688" y="3429000"/>
            <a:ext cx="128587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52688" y="3000375"/>
            <a:ext cx="1214437" cy="460375"/>
          </a:xfrm>
          <a:prstGeom prst="rect">
            <a:avLst/>
          </a:prstGeom>
          <a:noFill/>
          <a:ln w="9525">
            <a:noFill/>
          </a:ln>
        </p:spPr>
        <p:txBody>
          <a:bodyPr wrap="square" anchor="t">
            <a:spAutoFit/>
          </a:bodyPr>
          <a:p>
            <a:r>
              <a:rPr lang="zh-CN" altLang="en-US" sz="2400" b="1" dirty="0">
                <a:latin typeface="Arial" panose="020B0604020202020204" pitchFamily="34" charset="0"/>
                <a:ea typeface="宋体" panose="02010600030101010101" pitchFamily="2" charset="-122"/>
              </a:rPr>
              <a:t>生产力</a:t>
            </a:r>
            <a:endParaRPr lang="zh-CN" altLang="en-US" sz="2400" b="1" dirty="0">
              <a:latin typeface="Arial" panose="020B0604020202020204" pitchFamily="34" charset="0"/>
              <a:ea typeface="宋体" panose="02010600030101010101" pitchFamily="2" charset="-122"/>
            </a:endParaRPr>
          </a:p>
        </p:txBody>
      </p:sp>
      <p:sp>
        <p:nvSpPr>
          <p:cNvPr id="11" name="TextBox 10"/>
          <p:cNvSpPr txBox="1"/>
          <p:nvPr/>
        </p:nvSpPr>
        <p:spPr>
          <a:xfrm>
            <a:off x="2524125" y="3571875"/>
            <a:ext cx="1000125" cy="460375"/>
          </a:xfrm>
          <a:prstGeom prst="rect">
            <a:avLst/>
          </a:prstGeom>
          <a:noFill/>
          <a:ln w="9525">
            <a:noFill/>
          </a:ln>
        </p:spPr>
        <p:txBody>
          <a:bodyPr wrap="square" anchor="t">
            <a:spAutoFit/>
          </a:bodyPr>
          <a:p>
            <a:pPr algn="ctr"/>
            <a:r>
              <a:rPr lang="zh-CN" altLang="en-US" sz="2400" b="1" dirty="0">
                <a:latin typeface="Arial" panose="020B0604020202020204" pitchFamily="34" charset="0"/>
                <a:ea typeface="宋体" panose="02010600030101010101" pitchFamily="2" charset="-122"/>
              </a:rPr>
              <a:t>发展</a:t>
            </a:r>
            <a:endParaRPr lang="zh-CN" altLang="en-US" sz="2400" b="1" dirty="0">
              <a:latin typeface="Arial" panose="020B0604020202020204" pitchFamily="34" charset="0"/>
              <a:ea typeface="宋体" panose="02010600030101010101" pitchFamily="2" charset="-122"/>
            </a:endParaRPr>
          </a:p>
        </p:txBody>
      </p:sp>
      <p:sp>
        <p:nvSpPr>
          <p:cNvPr id="13" name="TextBox 12"/>
          <p:cNvSpPr txBox="1"/>
          <p:nvPr/>
        </p:nvSpPr>
        <p:spPr>
          <a:xfrm>
            <a:off x="3952875" y="2928938"/>
            <a:ext cx="857250" cy="830262"/>
          </a:xfrm>
          <a:prstGeom prst="rect">
            <a:avLst/>
          </a:prstGeom>
          <a:noFill/>
          <a:ln w="28575" cap="flat" cmpd="sng">
            <a:solidFill>
              <a:schemeClr val="tx1"/>
            </a:solidFill>
            <a:prstDash val="solid"/>
            <a:round/>
            <a:headEnd type="none" w="med" len="med"/>
            <a:tailEnd type="none" w="med" len="med"/>
          </a:ln>
        </p:spPr>
        <p:txBody>
          <a:bodyPr wrap="square" anchor="t">
            <a:spAutoFit/>
          </a:bodyPr>
          <a:p>
            <a:pPr algn="ctr"/>
            <a:r>
              <a:rPr lang="zh-CN" altLang="en-US" sz="2400" b="1" dirty="0">
                <a:latin typeface="Arial" panose="020B0604020202020204" pitchFamily="34" charset="0"/>
                <a:ea typeface="宋体" panose="02010600030101010101" pitchFamily="2" charset="-122"/>
              </a:rPr>
              <a:t>农耕畜牧</a:t>
            </a:r>
            <a:endParaRPr lang="zh-CN" altLang="en-US" sz="2400" b="1" dirty="0">
              <a:latin typeface="Arial" panose="020B0604020202020204" pitchFamily="34" charset="0"/>
              <a:ea typeface="宋体" panose="02010600030101010101" pitchFamily="2" charset="-122"/>
            </a:endParaRPr>
          </a:p>
        </p:txBody>
      </p:sp>
      <p:sp>
        <p:nvSpPr>
          <p:cNvPr id="14" name="椭圆 13"/>
          <p:cNvSpPr/>
          <p:nvPr/>
        </p:nvSpPr>
        <p:spPr>
          <a:xfrm>
            <a:off x="3738563" y="4000500"/>
            <a:ext cx="1214438" cy="5715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b="1" strike="noStrike" noProof="1" dirty="0" smtClean="0">
                <a:solidFill>
                  <a:srgbClr val="FFFF00"/>
                </a:solidFill>
              </a:rPr>
              <a:t>前提</a:t>
            </a:r>
            <a:endParaRPr lang="zh-CN" altLang="en-US" sz="2400" b="1" strike="noStrike" noProof="1" dirty="0">
              <a:solidFill>
                <a:srgbClr val="FFFF00"/>
              </a:solidFill>
            </a:endParaRPr>
          </a:p>
        </p:txBody>
      </p:sp>
      <p:sp>
        <p:nvSpPr>
          <p:cNvPr id="11273" name="文本框 3"/>
          <p:cNvSpPr txBox="1"/>
          <p:nvPr/>
        </p:nvSpPr>
        <p:spPr>
          <a:xfrm>
            <a:off x="1670050" y="138113"/>
            <a:ext cx="4211638" cy="584200"/>
          </a:xfrm>
          <a:prstGeom prst="rect">
            <a:avLst/>
          </a:prstGeom>
          <a:solidFill>
            <a:srgbClr val="FFFF00"/>
          </a:solidFill>
          <a:ln w="9525">
            <a:noFill/>
          </a:ln>
        </p:spPr>
        <p:txBody>
          <a:bodyPr wrap="square" anchor="t">
            <a:spAutoFit/>
          </a:bodyPr>
          <a:p>
            <a:r>
              <a:rPr lang="zh-CN" altLang="en-US" sz="3200" b="1" dirty="0">
                <a:latin typeface="黑体" panose="02010609060101010101" charset="-122"/>
                <a:ea typeface="黑体" panose="02010609060101010101" charset="-122"/>
              </a:rPr>
              <a:t>一、人类文明的产生</a:t>
            </a:r>
            <a:endParaRPr lang="zh-CN" altLang="en-US" sz="3200" b="1" dirty="0">
              <a:latin typeface="黑体" panose="02010609060101010101" charset="-122"/>
              <a:ea typeface="黑体" panose="02010609060101010101" charset="-122"/>
            </a:endParaRPr>
          </a:p>
        </p:txBody>
      </p:sp>
      <p:sp>
        <p:nvSpPr>
          <p:cNvPr id="11274" name="文本框 2"/>
          <p:cNvSpPr txBox="1"/>
          <p:nvPr/>
        </p:nvSpPr>
        <p:spPr>
          <a:xfrm>
            <a:off x="1830388" y="1147763"/>
            <a:ext cx="2327275" cy="460375"/>
          </a:xfrm>
          <a:prstGeom prst="rect">
            <a:avLst/>
          </a:prstGeom>
          <a:noFill/>
          <a:ln w="9525">
            <a:noFill/>
          </a:ln>
        </p:spPr>
        <p:txBody>
          <a:bodyPr wrap="none" anchor="t">
            <a:spAutoFit/>
          </a:bodyPr>
          <a:p>
            <a:r>
              <a:rPr lang="en-US" altLang="zh-CN" sz="2400" b="1" dirty="0">
                <a:latin typeface="宋体" panose="02010600030101010101" pitchFamily="2" charset="-122"/>
                <a:ea typeface="宋体" panose="02010600030101010101" pitchFamily="2" charset="-122"/>
                <a:sym typeface="宋体" panose="02010600030101010101" pitchFamily="2" charset="-122"/>
              </a:rPr>
              <a:t>1.</a:t>
            </a:r>
            <a:r>
              <a:rPr lang="zh-CN" altLang="en-US" sz="2400" b="1" dirty="0">
                <a:latin typeface="宋体" panose="02010600030101010101" pitchFamily="2" charset="-122"/>
                <a:ea typeface="宋体" panose="02010600030101010101" pitchFamily="2" charset="-122"/>
                <a:sym typeface="宋体" panose="02010600030101010101" pitchFamily="2" charset="-122"/>
              </a:rPr>
              <a:t>文明的产生：</a:t>
            </a:r>
            <a:endParaRPr lang="zh-CN" altLang="en-US" sz="240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 fill="hold"/>
                                        <p:tgtEl>
                                          <p:spTgt spid="13"/>
                                        </p:tgtEl>
                                      </p:cBhvr>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0" grpId="0"/>
      <p:bldP spid="11" grpId="0"/>
      <p:bldP spid="13" grpId="0" bldLvl="0" animBg="1"/>
      <p:bldP spid="1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sp>
        <p:nvSpPr>
          <p:cNvPr id="45" name="矩形 44"/>
          <p:cNvSpPr/>
          <p:nvPr/>
        </p:nvSpPr>
        <p:spPr>
          <a:xfrm>
            <a:off x="1524000" y="1714500"/>
            <a:ext cx="9144000" cy="22145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2291" name="TextBox 1"/>
          <p:cNvSpPr txBox="1"/>
          <p:nvPr/>
        </p:nvSpPr>
        <p:spPr>
          <a:xfrm>
            <a:off x="1524000" y="2071688"/>
            <a:ext cx="857250" cy="830262"/>
          </a:xfrm>
          <a:prstGeom prst="rect">
            <a:avLst/>
          </a:prstGeom>
          <a:noFill/>
          <a:ln w="28575" cap="flat" cmpd="sng">
            <a:solidFill>
              <a:schemeClr val="tx1"/>
            </a:solidFill>
            <a:prstDash val="solid"/>
            <a:round/>
            <a:headEnd type="none" w="med" len="med"/>
            <a:tailEnd type="none" w="med" len="med"/>
          </a:ln>
        </p:spPr>
        <p:txBody>
          <a:bodyPr wrap="square" anchor="t">
            <a:spAutoFit/>
          </a:bodyPr>
          <a:p>
            <a:r>
              <a:rPr lang="zh-CN" altLang="en-US" sz="2400" b="1" dirty="0">
                <a:latin typeface="Arial" panose="020B0604020202020204" pitchFamily="34" charset="0"/>
                <a:ea typeface="宋体" panose="02010600030101010101" pitchFamily="2" charset="-122"/>
              </a:rPr>
              <a:t>采集</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渔猎</a:t>
            </a:r>
            <a:endParaRPr lang="zh-CN" altLang="en-US" sz="2400" b="1" dirty="0">
              <a:latin typeface="Arial" panose="020B0604020202020204" pitchFamily="34" charset="0"/>
              <a:ea typeface="宋体" panose="02010600030101010101" pitchFamily="2" charset="-122"/>
            </a:endParaRPr>
          </a:p>
        </p:txBody>
      </p:sp>
      <p:cxnSp>
        <p:nvCxnSpPr>
          <p:cNvPr id="4" name="直接箭头连接符 3"/>
          <p:cNvCxnSpPr/>
          <p:nvPr/>
        </p:nvCxnSpPr>
        <p:spPr>
          <a:xfrm>
            <a:off x="2384425" y="2446338"/>
            <a:ext cx="128587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293" name="TextBox 9"/>
          <p:cNvSpPr txBox="1"/>
          <p:nvPr/>
        </p:nvSpPr>
        <p:spPr>
          <a:xfrm>
            <a:off x="2452688" y="2000250"/>
            <a:ext cx="1214437" cy="460375"/>
          </a:xfrm>
          <a:prstGeom prst="rect">
            <a:avLst/>
          </a:prstGeom>
          <a:noFill/>
          <a:ln w="9525">
            <a:noFill/>
          </a:ln>
        </p:spPr>
        <p:txBody>
          <a:bodyPr wrap="square" anchor="t">
            <a:spAutoFit/>
          </a:bodyPr>
          <a:p>
            <a:r>
              <a:rPr lang="zh-CN" altLang="en-US" sz="2400" b="1" dirty="0">
                <a:latin typeface="Arial" panose="020B0604020202020204" pitchFamily="34" charset="0"/>
                <a:ea typeface="宋体" panose="02010600030101010101" pitchFamily="2" charset="-122"/>
              </a:rPr>
              <a:t>生产力</a:t>
            </a:r>
            <a:endParaRPr lang="zh-CN" altLang="en-US" sz="2400" b="1" dirty="0">
              <a:latin typeface="Arial" panose="020B0604020202020204" pitchFamily="34" charset="0"/>
              <a:ea typeface="宋体" panose="02010600030101010101" pitchFamily="2" charset="-122"/>
            </a:endParaRPr>
          </a:p>
        </p:txBody>
      </p:sp>
      <p:sp>
        <p:nvSpPr>
          <p:cNvPr id="12294" name="TextBox 10"/>
          <p:cNvSpPr txBox="1"/>
          <p:nvPr/>
        </p:nvSpPr>
        <p:spPr>
          <a:xfrm>
            <a:off x="2524125" y="2500313"/>
            <a:ext cx="1000125" cy="460375"/>
          </a:xfrm>
          <a:prstGeom prst="rect">
            <a:avLst/>
          </a:prstGeom>
          <a:noFill/>
          <a:ln w="9525">
            <a:noFill/>
          </a:ln>
        </p:spPr>
        <p:txBody>
          <a:bodyPr wrap="square" anchor="t">
            <a:spAutoFit/>
          </a:bodyPr>
          <a:p>
            <a:pPr algn="ctr"/>
            <a:r>
              <a:rPr lang="zh-CN" altLang="en-US" sz="2400" b="1" dirty="0">
                <a:latin typeface="Arial" panose="020B0604020202020204" pitchFamily="34" charset="0"/>
                <a:ea typeface="宋体" panose="02010600030101010101" pitchFamily="2" charset="-122"/>
              </a:rPr>
              <a:t>发展</a:t>
            </a:r>
            <a:endParaRPr lang="zh-CN" altLang="en-US" sz="2400" b="1" dirty="0">
              <a:latin typeface="Arial" panose="020B0604020202020204" pitchFamily="34" charset="0"/>
              <a:ea typeface="宋体" panose="02010600030101010101" pitchFamily="2" charset="-122"/>
            </a:endParaRPr>
          </a:p>
        </p:txBody>
      </p:sp>
      <p:sp>
        <p:nvSpPr>
          <p:cNvPr id="12295" name="TextBox 12"/>
          <p:cNvSpPr txBox="1"/>
          <p:nvPr/>
        </p:nvSpPr>
        <p:spPr>
          <a:xfrm>
            <a:off x="3667125" y="2071688"/>
            <a:ext cx="857250" cy="830262"/>
          </a:xfrm>
          <a:prstGeom prst="rect">
            <a:avLst/>
          </a:prstGeom>
          <a:noFill/>
          <a:ln w="28575" cap="flat" cmpd="sng">
            <a:solidFill>
              <a:schemeClr val="tx1"/>
            </a:solidFill>
            <a:prstDash val="solid"/>
            <a:round/>
            <a:headEnd type="none" w="med" len="med"/>
            <a:tailEnd type="none" w="med" len="med"/>
          </a:ln>
        </p:spPr>
        <p:txBody>
          <a:bodyPr wrap="square" anchor="t">
            <a:spAutoFit/>
          </a:bodyPr>
          <a:p>
            <a:pPr algn="ctr"/>
            <a:r>
              <a:rPr lang="zh-CN" altLang="en-US" sz="2400" b="1" dirty="0">
                <a:latin typeface="Arial" panose="020B0604020202020204" pitchFamily="34" charset="0"/>
                <a:ea typeface="宋体" panose="02010600030101010101" pitchFamily="2" charset="-122"/>
              </a:rPr>
              <a:t>农耕畜牧</a:t>
            </a:r>
            <a:endParaRPr lang="zh-CN" altLang="en-US" sz="2400" b="1" dirty="0">
              <a:latin typeface="Arial" panose="020B0604020202020204" pitchFamily="34" charset="0"/>
              <a:ea typeface="宋体" panose="02010600030101010101" pitchFamily="2" charset="-122"/>
            </a:endParaRPr>
          </a:p>
        </p:txBody>
      </p:sp>
      <p:sp>
        <p:nvSpPr>
          <p:cNvPr id="14" name="椭圆 13"/>
          <p:cNvSpPr/>
          <p:nvPr/>
        </p:nvSpPr>
        <p:spPr>
          <a:xfrm>
            <a:off x="3524250" y="3105150"/>
            <a:ext cx="1214438" cy="5715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b="1" strike="noStrike" noProof="1" dirty="0" smtClean="0">
                <a:solidFill>
                  <a:srgbClr val="FFFF00"/>
                </a:solidFill>
              </a:rPr>
              <a:t>前提</a:t>
            </a:r>
            <a:endParaRPr lang="zh-CN" altLang="en-US" sz="2400" b="1" strike="noStrike" noProof="1" dirty="0">
              <a:solidFill>
                <a:srgbClr val="FFFF00"/>
              </a:solidFill>
            </a:endParaRPr>
          </a:p>
        </p:txBody>
      </p:sp>
      <p:cxnSp>
        <p:nvCxnSpPr>
          <p:cNvPr id="9" name="直接连接符 8"/>
          <p:cNvCxnSpPr/>
          <p:nvPr/>
        </p:nvCxnSpPr>
        <p:spPr>
          <a:xfrm flipV="1">
            <a:off x="4524375" y="2000250"/>
            <a:ext cx="571500" cy="3571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67313" y="1857375"/>
            <a:ext cx="857250" cy="460375"/>
          </a:xfrm>
          <a:prstGeom prst="rect">
            <a:avLst/>
          </a:prstGeom>
          <a:noFill/>
          <a:ln w="28575">
            <a:solidFill>
              <a:schemeClr val="accent6">
                <a:lumMod val="75000"/>
              </a:schemeClr>
            </a:solidFill>
          </a:ln>
        </p:spPr>
        <p:txBody>
          <a:bodyPr wrap="square" rtlCol="0">
            <a:spAutoFit/>
          </a:bodyPr>
          <a:lstStyle/>
          <a:p>
            <a:r>
              <a:rPr lang="zh-CN" altLang="en-US" sz="2400" b="1" noProof="1" dirty="0" smtClean="0">
                <a:latin typeface="Arial" panose="020B0604020202020204" pitchFamily="34" charset="0"/>
                <a:ea typeface="宋体" panose="02010600030101010101" pitchFamily="2" charset="-122"/>
                <a:cs typeface="+mn-cs"/>
              </a:rPr>
              <a:t>农业</a:t>
            </a:r>
            <a:endParaRPr lang="zh-CN" altLang="en-US" sz="2400" b="1" noProof="1" dirty="0"/>
          </a:p>
        </p:txBody>
      </p:sp>
      <p:cxnSp>
        <p:nvCxnSpPr>
          <p:cNvPr id="16" name="直接连接符 15"/>
          <p:cNvCxnSpPr/>
          <p:nvPr/>
        </p:nvCxnSpPr>
        <p:spPr>
          <a:xfrm>
            <a:off x="4524375" y="2571750"/>
            <a:ext cx="642938" cy="2857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67313" y="2643188"/>
            <a:ext cx="1143000" cy="460375"/>
          </a:xfrm>
          <a:prstGeom prst="rect">
            <a:avLst/>
          </a:prstGeom>
          <a:noFill/>
          <a:ln w="28575">
            <a:solidFill>
              <a:schemeClr val="accent6">
                <a:lumMod val="75000"/>
              </a:schemeClr>
            </a:solidFill>
          </a:ln>
        </p:spPr>
        <p:txBody>
          <a:bodyPr wrap="square" rtlCol="0">
            <a:spAutoFit/>
          </a:bodyPr>
          <a:lstStyle/>
          <a:p>
            <a:r>
              <a:rPr lang="zh-CN" altLang="en-US" sz="2400" b="1" noProof="1" dirty="0" smtClean="0">
                <a:latin typeface="Arial" panose="020B0604020202020204" pitchFamily="34" charset="0"/>
                <a:ea typeface="宋体" panose="02010600030101010101" pitchFamily="2" charset="-122"/>
                <a:cs typeface="+mn-cs"/>
              </a:rPr>
              <a:t>手工业</a:t>
            </a:r>
            <a:endParaRPr lang="zh-CN" altLang="en-US" sz="2400" b="1" noProof="1" dirty="0"/>
          </a:p>
        </p:txBody>
      </p:sp>
      <p:sp>
        <p:nvSpPr>
          <p:cNvPr id="19" name="右箭头 18"/>
          <p:cNvSpPr/>
          <p:nvPr/>
        </p:nvSpPr>
        <p:spPr>
          <a:xfrm>
            <a:off x="6024563" y="2103438"/>
            <a:ext cx="571500"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0" name="TextBox 19"/>
          <p:cNvSpPr txBox="1"/>
          <p:nvPr/>
        </p:nvSpPr>
        <p:spPr>
          <a:xfrm>
            <a:off x="6596063" y="1928813"/>
            <a:ext cx="857250" cy="830262"/>
          </a:xfrm>
          <a:prstGeom prst="rect">
            <a:avLst/>
          </a:prstGeom>
          <a:noFill/>
          <a:ln w="28575" cap="flat" cmpd="sng">
            <a:solidFill>
              <a:srgbClr val="7575D1"/>
            </a:solidFill>
            <a:prstDash val="solid"/>
            <a:round/>
            <a:headEnd type="none" w="med" len="med"/>
            <a:tailEnd type="none" w="med" len="med"/>
          </a:ln>
        </p:spPr>
        <p:txBody>
          <a:bodyPr wrap="square" anchor="t">
            <a:spAutoFit/>
          </a:bodyPr>
          <a:p>
            <a:r>
              <a:rPr lang="zh-CN" altLang="en-US" sz="2400" b="1" dirty="0">
                <a:latin typeface="Arial" panose="020B0604020202020204" pitchFamily="34" charset="0"/>
                <a:ea typeface="宋体" panose="02010600030101010101" pitchFamily="2" charset="-122"/>
              </a:rPr>
              <a:t>交换</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贸易</a:t>
            </a:r>
            <a:endParaRPr lang="zh-CN" altLang="en-US" sz="2400" b="1" dirty="0">
              <a:latin typeface="Arial" panose="020B0604020202020204" pitchFamily="34" charset="0"/>
              <a:ea typeface="宋体" panose="02010600030101010101" pitchFamily="2" charset="-122"/>
            </a:endParaRPr>
          </a:p>
        </p:txBody>
      </p:sp>
      <p:sp>
        <p:nvSpPr>
          <p:cNvPr id="21" name="右箭头 20"/>
          <p:cNvSpPr/>
          <p:nvPr/>
        </p:nvSpPr>
        <p:spPr>
          <a:xfrm>
            <a:off x="7524750" y="2214563"/>
            <a:ext cx="571500"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2" name="TextBox 21"/>
          <p:cNvSpPr txBox="1"/>
          <p:nvPr/>
        </p:nvSpPr>
        <p:spPr>
          <a:xfrm>
            <a:off x="8167688" y="1928813"/>
            <a:ext cx="928687" cy="830262"/>
          </a:xfrm>
          <a:prstGeom prst="rect">
            <a:avLst/>
          </a:prstGeom>
          <a:noFill/>
          <a:ln w="28575" cap="flat" cmpd="sng">
            <a:solidFill>
              <a:srgbClr val="7575D1"/>
            </a:solidFill>
            <a:prstDash val="solid"/>
            <a:round/>
            <a:headEnd type="none" w="med" len="med"/>
            <a:tailEnd type="none" w="med" len="med"/>
          </a:ln>
        </p:spPr>
        <p:txBody>
          <a:bodyPr wrap="square" anchor="t">
            <a:spAutoFit/>
          </a:bodyPr>
          <a:p>
            <a:pPr algn="ctr"/>
            <a:r>
              <a:rPr lang="zh-CN" altLang="en-US" sz="2400" b="1" dirty="0">
                <a:latin typeface="Arial" panose="020B0604020202020204" pitchFamily="34" charset="0"/>
                <a:ea typeface="宋体" panose="02010600030101010101" pitchFamily="2" charset="-122"/>
              </a:rPr>
              <a:t>早期城市</a:t>
            </a:r>
            <a:endParaRPr lang="zh-CN" altLang="en-US" sz="2400" b="1" dirty="0">
              <a:latin typeface="Arial" panose="020B0604020202020204" pitchFamily="34" charset="0"/>
              <a:ea typeface="宋体" panose="02010600030101010101" pitchFamily="2" charset="-122"/>
            </a:endParaRPr>
          </a:p>
        </p:txBody>
      </p:sp>
      <p:sp>
        <p:nvSpPr>
          <p:cNvPr id="12305" name="文本框 3"/>
          <p:cNvSpPr txBox="1"/>
          <p:nvPr/>
        </p:nvSpPr>
        <p:spPr>
          <a:xfrm>
            <a:off x="1658938" y="273050"/>
            <a:ext cx="4211637" cy="584200"/>
          </a:xfrm>
          <a:prstGeom prst="rect">
            <a:avLst/>
          </a:prstGeom>
          <a:solidFill>
            <a:srgbClr val="FFFF00"/>
          </a:solidFill>
          <a:ln w="9525">
            <a:noFill/>
          </a:ln>
        </p:spPr>
        <p:txBody>
          <a:bodyPr wrap="square" anchor="t">
            <a:spAutoFit/>
          </a:bodyPr>
          <a:p>
            <a:r>
              <a:rPr lang="zh-CN" altLang="en-US" sz="3200" b="1" dirty="0">
                <a:latin typeface="黑体" panose="02010609060101010101" charset="-122"/>
                <a:ea typeface="黑体" panose="02010609060101010101" charset="-122"/>
              </a:rPr>
              <a:t>一、人类文明的产生</a:t>
            </a:r>
            <a:endParaRPr lang="zh-CN" altLang="en-US" sz="3200" b="1" dirty="0">
              <a:latin typeface="黑体" panose="02010609060101010101" charset="-122"/>
              <a:ea typeface="黑体" panose="02010609060101010101" charset="-122"/>
            </a:endParaRPr>
          </a:p>
        </p:txBody>
      </p:sp>
      <p:sp>
        <p:nvSpPr>
          <p:cNvPr id="25" name="文本框 10"/>
          <p:cNvSpPr txBox="1"/>
          <p:nvPr/>
        </p:nvSpPr>
        <p:spPr>
          <a:xfrm>
            <a:off x="1952625" y="4214813"/>
            <a:ext cx="8215313" cy="1476375"/>
          </a:xfrm>
          <a:prstGeom prst="rect">
            <a:avLst/>
          </a:prstGeom>
          <a:noFill/>
          <a:ln w="9525">
            <a:noFill/>
          </a:ln>
        </p:spPr>
        <p:txBody>
          <a:bodyPr wrap="square" anchor="t">
            <a:spAutoFit/>
          </a:bodyPr>
          <a:p>
            <a:pPr algn="just">
              <a:lnSpc>
                <a:spcPct val="125000"/>
              </a:lnSpc>
            </a:pPr>
            <a:r>
              <a:rPr lang="zh-CN" altLang="zh-CN" sz="2400" dirty="0">
                <a:latin typeface="黑体" panose="02010609060101010101" charset="-122"/>
                <a:ea typeface="黑体" panose="02010609060101010101" charset="-122"/>
              </a:rPr>
              <a:t>【课堂探究</a:t>
            </a:r>
            <a:r>
              <a:rPr lang="zh-CN" altLang="en-US" sz="2400" dirty="0">
                <a:latin typeface="黑体" panose="02010609060101010101" charset="-122"/>
                <a:ea typeface="黑体" panose="02010609060101010101" charset="-122"/>
              </a:rPr>
              <a:t>一</a:t>
            </a:r>
            <a:r>
              <a:rPr lang="zh-CN" altLang="zh-CN" sz="2400" dirty="0">
                <a:latin typeface="黑体" panose="02010609060101010101" charset="-122"/>
                <a:ea typeface="黑体" panose="02010609060101010101" charset="-122"/>
              </a:rPr>
              <a:t>】</a:t>
            </a:r>
            <a:endParaRPr lang="zh-CN" altLang="zh-CN" sz="2400" dirty="0">
              <a:latin typeface="黑体" panose="02010609060101010101" charset="-122"/>
              <a:ea typeface="黑体" panose="02010609060101010101" charset="-122"/>
            </a:endParaRPr>
          </a:p>
          <a:p>
            <a:pPr algn="just">
              <a:lnSpc>
                <a:spcPct val="125000"/>
              </a:lnSpc>
            </a:pPr>
            <a:r>
              <a:rPr lang="zh-CN" altLang="zh-CN" sz="2400" dirty="0">
                <a:latin typeface="黑体" panose="02010609060101010101" charset="-122"/>
                <a:ea typeface="黑体" panose="02010609060101010101" charset="-122"/>
              </a:rPr>
              <a:t>    结合教材中的内容，谈一谈农耕畜牧的发展带来了怎样的影响？</a:t>
            </a:r>
            <a:endParaRPr lang="zh-CN" altLang="zh-CN" sz="2400" dirty="0">
              <a:solidFill>
                <a:srgbClr val="FF0000"/>
              </a:solidFill>
              <a:latin typeface="黑体" panose="02010609060101010101" charset="-122"/>
              <a:ea typeface="黑体" panose="02010609060101010101" charset="-122"/>
            </a:endParaRPr>
          </a:p>
        </p:txBody>
      </p:sp>
      <p:sp>
        <p:nvSpPr>
          <p:cNvPr id="26" name="文本框 11"/>
          <p:cNvSpPr txBox="1"/>
          <p:nvPr/>
        </p:nvSpPr>
        <p:spPr>
          <a:xfrm>
            <a:off x="2024063" y="5786438"/>
            <a:ext cx="2925762" cy="552450"/>
          </a:xfrm>
          <a:prstGeom prst="rect">
            <a:avLst/>
          </a:prstGeom>
          <a:noFill/>
          <a:ln w="9525">
            <a:noFill/>
          </a:ln>
        </p:spPr>
        <p:txBody>
          <a:bodyPr wrap="square" anchor="t">
            <a:spAutoFit/>
          </a:bodyPr>
          <a:p>
            <a:pPr algn="just">
              <a:lnSpc>
                <a:spcPct val="125000"/>
              </a:lnSpc>
            </a:pPr>
            <a:r>
              <a:rPr lang="zh-CN" altLang="zh-CN" sz="2400" dirty="0">
                <a:solidFill>
                  <a:srgbClr val="FF0000"/>
                </a:solidFill>
                <a:latin typeface="黑体" panose="02010609060101010101" charset="-122"/>
                <a:ea typeface="黑体" panose="02010609060101010101" charset="-122"/>
              </a:rPr>
              <a:t>①社会分工的形成；</a:t>
            </a:r>
            <a:endParaRPr lang="zh-CN" altLang="zh-CN" sz="2400" dirty="0">
              <a:solidFill>
                <a:srgbClr val="FF0000"/>
              </a:solidFill>
              <a:latin typeface="黑体" panose="02010609060101010101" charset="-122"/>
              <a:ea typeface="黑体" panose="02010609060101010101" charset="-122"/>
            </a:endParaRPr>
          </a:p>
        </p:txBody>
      </p:sp>
      <p:sp>
        <p:nvSpPr>
          <p:cNvPr id="27" name="文本框 13"/>
          <p:cNvSpPr txBox="1"/>
          <p:nvPr/>
        </p:nvSpPr>
        <p:spPr>
          <a:xfrm>
            <a:off x="5024438" y="5786438"/>
            <a:ext cx="2925762" cy="552450"/>
          </a:xfrm>
          <a:prstGeom prst="rect">
            <a:avLst/>
          </a:prstGeom>
          <a:noFill/>
          <a:ln w="9525">
            <a:noFill/>
          </a:ln>
        </p:spPr>
        <p:txBody>
          <a:bodyPr wrap="none" anchor="t">
            <a:spAutoFit/>
          </a:bodyPr>
          <a:p>
            <a:pPr algn="just">
              <a:lnSpc>
                <a:spcPct val="125000"/>
              </a:lnSpc>
            </a:pPr>
            <a:r>
              <a:rPr lang="zh-CN" altLang="zh-CN" sz="2400" dirty="0">
                <a:solidFill>
                  <a:srgbClr val="FF0000"/>
                </a:solidFill>
                <a:latin typeface="黑体" panose="02010609060101010101" charset="-122"/>
                <a:ea typeface="黑体" panose="02010609060101010101" charset="-122"/>
                <a:sym typeface="宋体" panose="02010600030101010101" pitchFamily="2" charset="-122"/>
              </a:rPr>
              <a:t>②交换贸易的产生；</a:t>
            </a:r>
            <a:endParaRPr lang="zh-CN" altLang="en-US" sz="2400" dirty="0">
              <a:solidFill>
                <a:srgbClr val="FF0000"/>
              </a:solidFill>
              <a:latin typeface="黑体" panose="02010609060101010101" charset="-122"/>
              <a:ea typeface="黑体" panose="02010609060101010101" charset="-122"/>
            </a:endParaRPr>
          </a:p>
        </p:txBody>
      </p:sp>
      <p:sp>
        <p:nvSpPr>
          <p:cNvPr id="28" name="文本框 14"/>
          <p:cNvSpPr txBox="1"/>
          <p:nvPr/>
        </p:nvSpPr>
        <p:spPr>
          <a:xfrm>
            <a:off x="7742238" y="5786438"/>
            <a:ext cx="2925762" cy="552450"/>
          </a:xfrm>
          <a:prstGeom prst="rect">
            <a:avLst/>
          </a:prstGeom>
          <a:noFill/>
          <a:ln w="9525">
            <a:noFill/>
          </a:ln>
        </p:spPr>
        <p:txBody>
          <a:bodyPr wrap="none" anchor="t">
            <a:spAutoFit/>
          </a:bodyPr>
          <a:p>
            <a:pPr algn="just">
              <a:lnSpc>
                <a:spcPct val="125000"/>
              </a:lnSpc>
            </a:pPr>
            <a:r>
              <a:rPr lang="zh-CN" altLang="zh-CN" sz="2400" dirty="0">
                <a:solidFill>
                  <a:srgbClr val="FF0000"/>
                </a:solidFill>
                <a:latin typeface="黑体" panose="02010609060101010101" charset="-122"/>
                <a:ea typeface="黑体" panose="02010609060101010101" charset="-122"/>
                <a:sym typeface="宋体" panose="02010600030101010101" pitchFamily="2" charset="-122"/>
              </a:rPr>
              <a:t>③早期城市的出现。</a:t>
            </a:r>
            <a:endParaRPr lang="zh-CN" altLang="en-US" sz="2400" dirty="0">
              <a:solidFill>
                <a:srgbClr val="FF0000"/>
              </a:solidFill>
              <a:latin typeface="黑体" panose="02010609060101010101" charset="-122"/>
              <a:ea typeface="黑体" panose="02010609060101010101" charset="-122"/>
            </a:endParaRPr>
          </a:p>
        </p:txBody>
      </p:sp>
      <p:sp>
        <p:nvSpPr>
          <p:cNvPr id="12310" name="文本框 2"/>
          <p:cNvSpPr txBox="1"/>
          <p:nvPr/>
        </p:nvSpPr>
        <p:spPr>
          <a:xfrm>
            <a:off x="1830388" y="1147763"/>
            <a:ext cx="2327275" cy="460375"/>
          </a:xfrm>
          <a:prstGeom prst="rect">
            <a:avLst/>
          </a:prstGeom>
          <a:noFill/>
          <a:ln w="9525">
            <a:noFill/>
          </a:ln>
        </p:spPr>
        <p:txBody>
          <a:bodyPr wrap="none" anchor="t">
            <a:spAutoFit/>
          </a:bodyPr>
          <a:p>
            <a:r>
              <a:rPr lang="en-US" altLang="zh-CN" sz="2400" b="1" dirty="0">
                <a:latin typeface="宋体" panose="02010600030101010101" pitchFamily="2" charset="-122"/>
                <a:ea typeface="宋体" panose="02010600030101010101" pitchFamily="2" charset="-122"/>
                <a:sym typeface="宋体" panose="02010600030101010101" pitchFamily="2" charset="-122"/>
              </a:rPr>
              <a:t>1.</a:t>
            </a:r>
            <a:r>
              <a:rPr lang="zh-CN" altLang="en-US" sz="2400" b="1" dirty="0">
                <a:latin typeface="宋体" panose="02010600030101010101" pitchFamily="2" charset="-122"/>
                <a:ea typeface="宋体" panose="02010600030101010101" pitchFamily="2" charset="-122"/>
                <a:sym typeface="宋体" panose="02010600030101010101" pitchFamily="2" charset="-122"/>
              </a:rPr>
              <a:t>文明的产生：</a:t>
            </a:r>
            <a:endParaRPr lang="zh-CN" altLang="en-US" sz="240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 fill="hold"/>
                                        <p:tgtEl>
                                          <p:spTgt spid="20"/>
                                        </p:tgtEl>
                                      </p:cBhvr>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 fill="hold"/>
                                        <p:tgtEl>
                                          <p:spTgt spid="22"/>
                                        </p:tgtEl>
                                      </p:cBhvr>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strips(downLeft)">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strips(downLeft)">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strips(downLeft)">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8" grpId="0" bldLvl="0" animBg="1"/>
      <p:bldP spid="19" grpId="0" bldLvl="0" animBg="1"/>
      <p:bldP spid="20" grpId="0" bldLvl="0" animBg="1"/>
      <p:bldP spid="21" grpId="0" bldLvl="0" animBg="1"/>
      <p:bldP spid="22" grpId="0" bldLvl="0" animBg="1"/>
      <p:bldP spid="25" grpId="0"/>
      <p:bldP spid="25" grpId="1"/>
      <p:bldP spid="26" grpId="0"/>
      <p:bldP spid="26" grpId="1"/>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sp>
        <p:nvSpPr>
          <p:cNvPr id="13314" name="文本框 3"/>
          <p:cNvSpPr txBox="1"/>
          <p:nvPr/>
        </p:nvSpPr>
        <p:spPr>
          <a:xfrm>
            <a:off x="1643063" y="319088"/>
            <a:ext cx="4211637" cy="584200"/>
          </a:xfrm>
          <a:prstGeom prst="rect">
            <a:avLst/>
          </a:prstGeom>
          <a:solidFill>
            <a:srgbClr val="FFFF00"/>
          </a:solidFill>
          <a:ln w="9525">
            <a:noFill/>
          </a:ln>
        </p:spPr>
        <p:txBody>
          <a:bodyPr wrap="square" anchor="t">
            <a:spAutoFit/>
          </a:bodyPr>
          <a:p>
            <a:r>
              <a:rPr lang="zh-CN" altLang="en-US" sz="3200" b="1" dirty="0">
                <a:latin typeface="黑体" panose="02010609060101010101" charset="-122"/>
                <a:ea typeface="黑体" panose="02010609060101010101" charset="-122"/>
              </a:rPr>
              <a:t>一、人类文明的产生</a:t>
            </a:r>
            <a:endParaRPr lang="zh-CN" altLang="en-US" sz="3200" b="1" dirty="0">
              <a:latin typeface="黑体" panose="02010609060101010101" charset="-122"/>
              <a:ea typeface="黑体" panose="02010609060101010101" charset="-122"/>
            </a:endParaRPr>
          </a:p>
        </p:txBody>
      </p:sp>
      <p:sp>
        <p:nvSpPr>
          <p:cNvPr id="13315" name="文本框 2"/>
          <p:cNvSpPr txBox="1"/>
          <p:nvPr/>
        </p:nvSpPr>
        <p:spPr>
          <a:xfrm>
            <a:off x="974725" y="1636713"/>
            <a:ext cx="1401763" cy="460375"/>
          </a:xfrm>
          <a:prstGeom prst="rect">
            <a:avLst/>
          </a:prstGeom>
          <a:noFill/>
          <a:ln w="9525">
            <a:noFill/>
          </a:ln>
        </p:spPr>
        <p:txBody>
          <a:bodyPr wrap="none" anchor="t">
            <a:spAutoFit/>
          </a:bodyPr>
          <a:p>
            <a:r>
              <a:rPr lang="zh-CN" altLang="en-US" sz="2400">
                <a:solidFill>
                  <a:srgbClr val="FF0000"/>
                </a:solidFill>
                <a:latin typeface="黑体" panose="02010609060101010101" charset="-122"/>
                <a:ea typeface="黑体" panose="02010609060101010101" charset="-122"/>
              </a:rPr>
              <a:t>早期城市</a:t>
            </a:r>
            <a:endParaRPr lang="zh-CN" altLang="en-US" sz="2400">
              <a:solidFill>
                <a:srgbClr val="FF0000"/>
              </a:solidFill>
              <a:latin typeface="黑体" panose="02010609060101010101" charset="-122"/>
              <a:ea typeface="黑体" panose="02010609060101010101" charset="-122"/>
            </a:endParaRPr>
          </a:p>
        </p:txBody>
      </p:sp>
      <p:pic>
        <p:nvPicPr>
          <p:cNvPr id="16389" name="Picture 5"/>
          <p:cNvPicPr>
            <a:picLocks noChangeAspect="1"/>
          </p:cNvPicPr>
          <p:nvPr/>
        </p:nvPicPr>
        <p:blipFill>
          <a:blip r:embed="rId1"/>
          <a:stretch>
            <a:fillRect/>
          </a:stretch>
        </p:blipFill>
        <p:spPr>
          <a:xfrm>
            <a:off x="0" y="2266950"/>
            <a:ext cx="12045950" cy="27225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strips(downRight)">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sp>
        <p:nvSpPr>
          <p:cNvPr id="45" name="矩形 44"/>
          <p:cNvSpPr/>
          <p:nvPr/>
        </p:nvSpPr>
        <p:spPr>
          <a:xfrm>
            <a:off x="831850" y="468313"/>
            <a:ext cx="10426700" cy="542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4339" name="TextBox 1"/>
          <p:cNvSpPr txBox="1"/>
          <p:nvPr/>
        </p:nvSpPr>
        <p:spPr>
          <a:xfrm>
            <a:off x="1524000" y="1357313"/>
            <a:ext cx="857250" cy="830262"/>
          </a:xfrm>
          <a:prstGeom prst="rect">
            <a:avLst/>
          </a:prstGeom>
          <a:noFill/>
          <a:ln w="28575" cap="flat" cmpd="sng">
            <a:solidFill>
              <a:schemeClr val="tx1"/>
            </a:solidFill>
            <a:prstDash val="solid"/>
            <a:round/>
            <a:headEnd type="none" w="med" len="med"/>
            <a:tailEnd type="none" w="med" len="med"/>
          </a:ln>
        </p:spPr>
        <p:txBody>
          <a:bodyPr wrap="square" anchor="t">
            <a:spAutoFit/>
          </a:bodyPr>
          <a:p>
            <a:r>
              <a:rPr lang="zh-CN" altLang="en-US" sz="2400" b="1" dirty="0">
                <a:latin typeface="Arial" panose="020B0604020202020204" pitchFamily="34" charset="0"/>
                <a:ea typeface="宋体" panose="02010600030101010101" pitchFamily="2" charset="-122"/>
              </a:rPr>
              <a:t>采集</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渔猎</a:t>
            </a:r>
            <a:endParaRPr lang="zh-CN" altLang="en-US" sz="2400" b="1" dirty="0">
              <a:latin typeface="Arial" panose="020B0604020202020204" pitchFamily="34" charset="0"/>
              <a:ea typeface="宋体" panose="02010600030101010101" pitchFamily="2" charset="-122"/>
            </a:endParaRPr>
          </a:p>
        </p:txBody>
      </p:sp>
      <p:cxnSp>
        <p:nvCxnSpPr>
          <p:cNvPr id="4" name="直接箭头连接符 3"/>
          <p:cNvCxnSpPr/>
          <p:nvPr/>
        </p:nvCxnSpPr>
        <p:spPr>
          <a:xfrm>
            <a:off x="2381250" y="1785938"/>
            <a:ext cx="128587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341" name="TextBox 9"/>
          <p:cNvSpPr txBox="1"/>
          <p:nvPr/>
        </p:nvSpPr>
        <p:spPr>
          <a:xfrm>
            <a:off x="2452688" y="1285875"/>
            <a:ext cx="1214437" cy="460375"/>
          </a:xfrm>
          <a:prstGeom prst="rect">
            <a:avLst/>
          </a:prstGeom>
          <a:noFill/>
          <a:ln w="9525">
            <a:noFill/>
          </a:ln>
        </p:spPr>
        <p:txBody>
          <a:bodyPr wrap="square" anchor="t">
            <a:spAutoFit/>
          </a:bodyPr>
          <a:p>
            <a:r>
              <a:rPr lang="zh-CN" altLang="en-US" sz="2400" b="1" dirty="0">
                <a:latin typeface="Arial" panose="020B0604020202020204" pitchFamily="34" charset="0"/>
                <a:ea typeface="宋体" panose="02010600030101010101" pitchFamily="2" charset="-122"/>
              </a:rPr>
              <a:t>生产力</a:t>
            </a:r>
            <a:endParaRPr lang="zh-CN" altLang="en-US" sz="2400" b="1" dirty="0">
              <a:latin typeface="Arial" panose="020B0604020202020204" pitchFamily="34" charset="0"/>
              <a:ea typeface="宋体" panose="02010600030101010101" pitchFamily="2" charset="-122"/>
            </a:endParaRPr>
          </a:p>
        </p:txBody>
      </p:sp>
      <p:sp>
        <p:nvSpPr>
          <p:cNvPr id="14342" name="TextBox 10"/>
          <p:cNvSpPr txBox="1"/>
          <p:nvPr/>
        </p:nvSpPr>
        <p:spPr>
          <a:xfrm>
            <a:off x="2524125" y="1785938"/>
            <a:ext cx="1000125" cy="460375"/>
          </a:xfrm>
          <a:prstGeom prst="rect">
            <a:avLst/>
          </a:prstGeom>
          <a:noFill/>
          <a:ln w="9525">
            <a:noFill/>
          </a:ln>
        </p:spPr>
        <p:txBody>
          <a:bodyPr wrap="square" anchor="t">
            <a:spAutoFit/>
          </a:bodyPr>
          <a:p>
            <a:pPr algn="ctr"/>
            <a:r>
              <a:rPr lang="zh-CN" altLang="en-US" sz="2400" b="1" dirty="0">
                <a:latin typeface="Arial" panose="020B0604020202020204" pitchFamily="34" charset="0"/>
                <a:ea typeface="宋体" panose="02010600030101010101" pitchFamily="2" charset="-122"/>
              </a:rPr>
              <a:t>发展</a:t>
            </a:r>
            <a:endParaRPr lang="zh-CN" altLang="en-US" sz="2400" b="1" dirty="0">
              <a:latin typeface="Arial" panose="020B0604020202020204" pitchFamily="34" charset="0"/>
              <a:ea typeface="宋体" panose="02010600030101010101" pitchFamily="2" charset="-122"/>
            </a:endParaRPr>
          </a:p>
        </p:txBody>
      </p:sp>
      <p:sp>
        <p:nvSpPr>
          <p:cNvPr id="14343" name="TextBox 12"/>
          <p:cNvSpPr txBox="1"/>
          <p:nvPr/>
        </p:nvSpPr>
        <p:spPr>
          <a:xfrm>
            <a:off x="3667125" y="1357313"/>
            <a:ext cx="857250" cy="830262"/>
          </a:xfrm>
          <a:prstGeom prst="rect">
            <a:avLst/>
          </a:prstGeom>
          <a:noFill/>
          <a:ln w="28575" cap="flat" cmpd="sng">
            <a:solidFill>
              <a:schemeClr val="tx1"/>
            </a:solidFill>
            <a:prstDash val="solid"/>
            <a:round/>
            <a:headEnd type="none" w="med" len="med"/>
            <a:tailEnd type="none" w="med" len="med"/>
          </a:ln>
        </p:spPr>
        <p:txBody>
          <a:bodyPr wrap="square" anchor="t">
            <a:spAutoFit/>
          </a:bodyPr>
          <a:p>
            <a:pPr algn="ctr"/>
            <a:r>
              <a:rPr lang="zh-CN" altLang="en-US" sz="2400" b="1" dirty="0">
                <a:latin typeface="Arial" panose="020B0604020202020204" pitchFamily="34" charset="0"/>
                <a:ea typeface="宋体" panose="02010600030101010101" pitchFamily="2" charset="-122"/>
              </a:rPr>
              <a:t>农耕畜牧</a:t>
            </a:r>
            <a:endParaRPr lang="zh-CN" altLang="en-US" sz="2400" b="1" dirty="0">
              <a:latin typeface="Arial" panose="020B0604020202020204" pitchFamily="34" charset="0"/>
              <a:ea typeface="宋体" panose="02010600030101010101" pitchFamily="2" charset="-122"/>
            </a:endParaRPr>
          </a:p>
        </p:txBody>
      </p:sp>
      <p:sp>
        <p:nvSpPr>
          <p:cNvPr id="14" name="椭圆 13"/>
          <p:cNvSpPr/>
          <p:nvPr/>
        </p:nvSpPr>
        <p:spPr>
          <a:xfrm>
            <a:off x="3452813" y="2357438"/>
            <a:ext cx="1214438" cy="5715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b="1" strike="noStrike" noProof="1" dirty="0" smtClean="0">
                <a:solidFill>
                  <a:srgbClr val="FFFF00"/>
                </a:solidFill>
              </a:rPr>
              <a:t>前提</a:t>
            </a:r>
            <a:endParaRPr lang="zh-CN" altLang="en-US" sz="2400" b="1" strike="noStrike" noProof="1" dirty="0">
              <a:solidFill>
                <a:srgbClr val="FFFF00"/>
              </a:solidFill>
            </a:endParaRPr>
          </a:p>
        </p:txBody>
      </p:sp>
      <p:cxnSp>
        <p:nvCxnSpPr>
          <p:cNvPr id="9" name="直接连接符 8"/>
          <p:cNvCxnSpPr/>
          <p:nvPr/>
        </p:nvCxnSpPr>
        <p:spPr>
          <a:xfrm flipV="1">
            <a:off x="4524375" y="1285875"/>
            <a:ext cx="571500" cy="3571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67313" y="1143000"/>
            <a:ext cx="857250" cy="460375"/>
          </a:xfrm>
          <a:prstGeom prst="rect">
            <a:avLst/>
          </a:prstGeom>
          <a:noFill/>
          <a:ln w="28575">
            <a:solidFill>
              <a:schemeClr val="accent6">
                <a:lumMod val="75000"/>
              </a:schemeClr>
            </a:solidFill>
          </a:ln>
        </p:spPr>
        <p:txBody>
          <a:bodyPr wrap="square" rtlCol="0">
            <a:spAutoFit/>
          </a:bodyPr>
          <a:lstStyle/>
          <a:p>
            <a:r>
              <a:rPr lang="zh-CN" altLang="en-US" sz="2400" b="1" noProof="1" dirty="0" smtClean="0">
                <a:latin typeface="Arial" panose="020B0604020202020204" pitchFamily="34" charset="0"/>
                <a:ea typeface="宋体" panose="02010600030101010101" pitchFamily="2" charset="-122"/>
                <a:cs typeface="+mn-cs"/>
              </a:rPr>
              <a:t>农业</a:t>
            </a:r>
            <a:endParaRPr lang="zh-CN" altLang="en-US" sz="2400" b="1" noProof="1" dirty="0"/>
          </a:p>
        </p:txBody>
      </p:sp>
      <p:cxnSp>
        <p:nvCxnSpPr>
          <p:cNvPr id="16" name="直接连接符 15"/>
          <p:cNvCxnSpPr/>
          <p:nvPr/>
        </p:nvCxnSpPr>
        <p:spPr>
          <a:xfrm>
            <a:off x="4524375" y="1857375"/>
            <a:ext cx="642938" cy="2857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67313" y="1928813"/>
            <a:ext cx="1143000" cy="460375"/>
          </a:xfrm>
          <a:prstGeom prst="rect">
            <a:avLst/>
          </a:prstGeom>
          <a:noFill/>
          <a:ln w="28575">
            <a:solidFill>
              <a:schemeClr val="accent6">
                <a:lumMod val="75000"/>
              </a:schemeClr>
            </a:solidFill>
          </a:ln>
        </p:spPr>
        <p:txBody>
          <a:bodyPr wrap="square" rtlCol="0">
            <a:spAutoFit/>
          </a:bodyPr>
          <a:lstStyle/>
          <a:p>
            <a:r>
              <a:rPr lang="zh-CN" altLang="en-US" sz="2400" b="1" noProof="1" dirty="0" smtClean="0">
                <a:latin typeface="Arial" panose="020B0604020202020204" pitchFamily="34" charset="0"/>
                <a:ea typeface="宋体" panose="02010600030101010101" pitchFamily="2" charset="-122"/>
                <a:cs typeface="+mn-cs"/>
              </a:rPr>
              <a:t>手工业</a:t>
            </a:r>
            <a:endParaRPr lang="zh-CN" altLang="en-US" sz="2400" b="1" noProof="1" dirty="0"/>
          </a:p>
        </p:txBody>
      </p:sp>
      <p:sp>
        <p:nvSpPr>
          <p:cNvPr id="19" name="右箭头 18"/>
          <p:cNvSpPr/>
          <p:nvPr/>
        </p:nvSpPr>
        <p:spPr>
          <a:xfrm>
            <a:off x="6024563" y="1500188"/>
            <a:ext cx="571500"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4350" name="TextBox 19"/>
          <p:cNvSpPr txBox="1"/>
          <p:nvPr/>
        </p:nvSpPr>
        <p:spPr>
          <a:xfrm>
            <a:off x="6596063" y="1214438"/>
            <a:ext cx="857250" cy="830262"/>
          </a:xfrm>
          <a:prstGeom prst="rect">
            <a:avLst/>
          </a:prstGeom>
          <a:noFill/>
          <a:ln w="28575" cap="flat" cmpd="sng">
            <a:solidFill>
              <a:srgbClr val="7575D1"/>
            </a:solidFill>
            <a:prstDash val="solid"/>
            <a:round/>
            <a:headEnd type="none" w="med" len="med"/>
            <a:tailEnd type="none" w="med" len="med"/>
          </a:ln>
        </p:spPr>
        <p:txBody>
          <a:bodyPr wrap="square" anchor="t">
            <a:spAutoFit/>
          </a:bodyPr>
          <a:p>
            <a:r>
              <a:rPr lang="zh-CN" altLang="en-US" sz="2400" b="1" dirty="0">
                <a:latin typeface="Arial" panose="020B0604020202020204" pitchFamily="34" charset="0"/>
                <a:ea typeface="宋体" panose="02010600030101010101" pitchFamily="2" charset="-122"/>
              </a:rPr>
              <a:t>交换</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贸易</a:t>
            </a:r>
            <a:endParaRPr lang="zh-CN" altLang="en-US" sz="2400" b="1" dirty="0">
              <a:latin typeface="Arial" panose="020B0604020202020204" pitchFamily="34" charset="0"/>
              <a:ea typeface="宋体" panose="02010600030101010101" pitchFamily="2" charset="-122"/>
            </a:endParaRPr>
          </a:p>
        </p:txBody>
      </p:sp>
      <p:sp>
        <p:nvSpPr>
          <p:cNvPr id="21" name="右箭头 20"/>
          <p:cNvSpPr/>
          <p:nvPr/>
        </p:nvSpPr>
        <p:spPr>
          <a:xfrm>
            <a:off x="7524750" y="1500188"/>
            <a:ext cx="571500"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4352" name="TextBox 21"/>
          <p:cNvSpPr txBox="1"/>
          <p:nvPr/>
        </p:nvSpPr>
        <p:spPr>
          <a:xfrm>
            <a:off x="8167688" y="1214438"/>
            <a:ext cx="928687" cy="830262"/>
          </a:xfrm>
          <a:prstGeom prst="rect">
            <a:avLst/>
          </a:prstGeom>
          <a:noFill/>
          <a:ln w="28575" cap="flat" cmpd="sng">
            <a:solidFill>
              <a:srgbClr val="7575D1"/>
            </a:solidFill>
            <a:prstDash val="solid"/>
            <a:round/>
            <a:headEnd type="none" w="med" len="med"/>
            <a:tailEnd type="none" w="med" len="med"/>
          </a:ln>
        </p:spPr>
        <p:txBody>
          <a:bodyPr wrap="square" anchor="t">
            <a:spAutoFit/>
          </a:bodyPr>
          <a:p>
            <a:pPr algn="ctr"/>
            <a:r>
              <a:rPr lang="zh-CN" altLang="en-US" sz="2400" b="1" dirty="0">
                <a:latin typeface="Arial" panose="020B0604020202020204" pitchFamily="34" charset="0"/>
                <a:ea typeface="宋体" panose="02010600030101010101" pitchFamily="2" charset="-122"/>
              </a:rPr>
              <a:t>早期城市</a:t>
            </a:r>
            <a:endParaRPr lang="zh-CN" altLang="en-US" sz="2400" b="1" dirty="0">
              <a:latin typeface="Arial" panose="020B0604020202020204" pitchFamily="34" charset="0"/>
              <a:ea typeface="宋体" panose="02010600030101010101" pitchFamily="2" charset="-122"/>
            </a:endParaRPr>
          </a:p>
        </p:txBody>
      </p:sp>
      <p:sp>
        <p:nvSpPr>
          <p:cNvPr id="23" name="下箭头 22"/>
          <p:cNvSpPr/>
          <p:nvPr/>
        </p:nvSpPr>
        <p:spPr>
          <a:xfrm>
            <a:off x="5310188" y="2500313"/>
            <a:ext cx="285750" cy="1285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4" name="TextBox 23"/>
          <p:cNvSpPr txBox="1"/>
          <p:nvPr/>
        </p:nvSpPr>
        <p:spPr>
          <a:xfrm>
            <a:off x="4881563" y="4000500"/>
            <a:ext cx="857250" cy="830263"/>
          </a:xfrm>
          <a:prstGeom prst="rect">
            <a:avLst/>
          </a:prstGeom>
          <a:noFill/>
          <a:ln w="28575">
            <a:solidFill>
              <a:schemeClr val="accent3">
                <a:lumMod val="75000"/>
              </a:schemeClr>
            </a:solidFill>
          </a:ln>
        </p:spPr>
        <p:txBody>
          <a:bodyPr wrap="square" rtlCol="0">
            <a:spAutoFit/>
          </a:bodyPr>
          <a:lstStyle/>
          <a:p>
            <a:pPr algn="ctr"/>
            <a:r>
              <a:rPr lang="zh-CN" altLang="en-US" sz="2400" b="1" noProof="1" dirty="0" smtClean="0">
                <a:latin typeface="Arial" panose="020B0604020202020204" pitchFamily="34" charset="0"/>
                <a:ea typeface="宋体" panose="02010600030101010101" pitchFamily="2" charset="-122"/>
                <a:cs typeface="+mn-cs"/>
              </a:rPr>
              <a:t>剩余</a:t>
            </a:r>
            <a:endParaRPr lang="en-US" altLang="zh-CN" sz="2400" b="1" noProof="1" dirty="0" smtClean="0"/>
          </a:p>
          <a:p>
            <a:pPr algn="ctr"/>
            <a:r>
              <a:rPr lang="zh-CN" altLang="en-US" sz="2400" b="1" noProof="1" dirty="0" smtClean="0">
                <a:latin typeface="Arial" panose="020B0604020202020204" pitchFamily="34" charset="0"/>
                <a:ea typeface="宋体" panose="02010600030101010101" pitchFamily="2" charset="-122"/>
                <a:cs typeface="+mn-cs"/>
              </a:rPr>
              <a:t>产品</a:t>
            </a:r>
            <a:endParaRPr lang="zh-CN" altLang="en-US" sz="2400" b="1" noProof="1" dirty="0"/>
          </a:p>
        </p:txBody>
      </p:sp>
      <p:sp>
        <p:nvSpPr>
          <p:cNvPr id="25" name="右箭头 24"/>
          <p:cNvSpPr/>
          <p:nvPr/>
        </p:nvSpPr>
        <p:spPr>
          <a:xfrm>
            <a:off x="5881688" y="4286250"/>
            <a:ext cx="571500"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6" name="TextBox 25"/>
          <p:cNvSpPr txBox="1"/>
          <p:nvPr/>
        </p:nvSpPr>
        <p:spPr>
          <a:xfrm>
            <a:off x="6453188" y="4143375"/>
            <a:ext cx="1143000" cy="460375"/>
          </a:xfrm>
          <a:prstGeom prst="rect">
            <a:avLst/>
          </a:prstGeom>
          <a:noFill/>
          <a:ln w="28575" cap="flat" cmpd="sng">
            <a:solidFill>
              <a:srgbClr val="FF0000"/>
            </a:solidFill>
            <a:prstDash val="solid"/>
            <a:round/>
            <a:headEnd type="none" w="med" len="med"/>
            <a:tailEnd type="none" w="med" len="med"/>
          </a:ln>
        </p:spPr>
        <p:txBody>
          <a:bodyPr wrap="square" anchor="t">
            <a:spAutoFit/>
          </a:bodyPr>
          <a:p>
            <a:r>
              <a:rPr lang="zh-CN" altLang="en-US" sz="2400" b="1" dirty="0">
                <a:latin typeface="Arial" panose="020B0604020202020204" pitchFamily="34" charset="0"/>
                <a:ea typeface="宋体" panose="02010600030101010101" pitchFamily="2" charset="-122"/>
              </a:rPr>
              <a:t>私有制</a:t>
            </a:r>
            <a:endParaRPr lang="zh-CN" altLang="en-US" sz="2400" b="1" dirty="0">
              <a:latin typeface="Arial" panose="020B0604020202020204" pitchFamily="34" charset="0"/>
              <a:ea typeface="宋体" panose="02010600030101010101" pitchFamily="2" charset="-122"/>
            </a:endParaRPr>
          </a:p>
        </p:txBody>
      </p:sp>
      <p:sp>
        <p:nvSpPr>
          <p:cNvPr id="27" name="右箭头 26"/>
          <p:cNvSpPr/>
          <p:nvPr/>
        </p:nvSpPr>
        <p:spPr>
          <a:xfrm>
            <a:off x="7596188" y="4214813"/>
            <a:ext cx="571500"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8" name="TextBox 27"/>
          <p:cNvSpPr txBox="1"/>
          <p:nvPr/>
        </p:nvSpPr>
        <p:spPr>
          <a:xfrm>
            <a:off x="8167688" y="4000500"/>
            <a:ext cx="857250" cy="830263"/>
          </a:xfrm>
          <a:prstGeom prst="rect">
            <a:avLst/>
          </a:prstGeom>
          <a:noFill/>
          <a:ln w="28575">
            <a:solidFill>
              <a:schemeClr val="accent4">
                <a:lumMod val="40000"/>
                <a:lumOff val="60000"/>
              </a:schemeClr>
            </a:solidFill>
          </a:ln>
        </p:spPr>
        <p:txBody>
          <a:bodyPr wrap="square" rtlCol="0">
            <a:spAutoFit/>
          </a:bodyPr>
          <a:lstStyle/>
          <a:p>
            <a:r>
              <a:rPr lang="zh-CN" altLang="en-US" sz="2400" b="1" noProof="1" dirty="0" smtClean="0">
                <a:solidFill>
                  <a:srgbClr val="FF0000"/>
                </a:solidFill>
                <a:latin typeface="Arial" panose="020B0604020202020204" pitchFamily="34" charset="0"/>
                <a:ea typeface="宋体" panose="02010600030101010101" pitchFamily="2" charset="-122"/>
                <a:cs typeface="+mn-cs"/>
              </a:rPr>
              <a:t>阶级</a:t>
            </a:r>
            <a:endParaRPr lang="en-US" altLang="zh-CN" sz="2400" b="1" noProof="1" dirty="0" smtClean="0">
              <a:solidFill>
                <a:srgbClr val="FF0000"/>
              </a:solidFill>
            </a:endParaRPr>
          </a:p>
          <a:p>
            <a:r>
              <a:rPr lang="zh-CN" altLang="en-US" sz="2400" b="1" noProof="1" dirty="0" smtClean="0">
                <a:latin typeface="Arial" panose="020B0604020202020204" pitchFamily="34" charset="0"/>
                <a:ea typeface="宋体" panose="02010600030101010101" pitchFamily="2" charset="-122"/>
                <a:cs typeface="+mn-cs"/>
              </a:rPr>
              <a:t>分化</a:t>
            </a:r>
            <a:endParaRPr lang="zh-CN" altLang="en-US" sz="2400" b="1" noProof="1" dirty="0"/>
          </a:p>
        </p:txBody>
      </p:sp>
      <p:sp>
        <p:nvSpPr>
          <p:cNvPr id="29" name="右箭头 28"/>
          <p:cNvSpPr/>
          <p:nvPr/>
        </p:nvSpPr>
        <p:spPr>
          <a:xfrm rot="19354000">
            <a:off x="5632450" y="3538538"/>
            <a:ext cx="1184275" cy="241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0" name="TextBox 29"/>
          <p:cNvSpPr txBox="1"/>
          <p:nvPr/>
        </p:nvSpPr>
        <p:spPr>
          <a:xfrm>
            <a:off x="6667500" y="2786063"/>
            <a:ext cx="857250" cy="460375"/>
          </a:xfrm>
          <a:prstGeom prst="rect">
            <a:avLst/>
          </a:prstGeom>
          <a:noFill/>
          <a:ln w="28575" cap="flat" cmpd="sng">
            <a:solidFill>
              <a:srgbClr val="404040"/>
            </a:solidFill>
            <a:prstDash val="solid"/>
            <a:round/>
            <a:headEnd type="none" w="med" len="med"/>
            <a:tailEnd type="none" w="med" len="med"/>
          </a:ln>
        </p:spPr>
        <p:txBody>
          <a:bodyPr wrap="square" anchor="t">
            <a:spAutoFit/>
          </a:bodyPr>
          <a:p>
            <a:pPr algn="ctr"/>
            <a:r>
              <a:rPr lang="zh-CN" altLang="en-US" sz="2400" b="1" dirty="0">
                <a:latin typeface="Arial" panose="020B0604020202020204" pitchFamily="34" charset="0"/>
                <a:ea typeface="宋体" panose="02010600030101010101" pitchFamily="2" charset="-122"/>
              </a:rPr>
              <a:t>战争</a:t>
            </a:r>
            <a:endParaRPr lang="zh-CN" altLang="en-US" sz="2400" b="1" dirty="0">
              <a:latin typeface="Arial" panose="020B0604020202020204" pitchFamily="34" charset="0"/>
              <a:ea typeface="宋体" panose="02010600030101010101" pitchFamily="2" charset="-122"/>
            </a:endParaRPr>
          </a:p>
        </p:txBody>
      </p:sp>
      <p:sp>
        <p:nvSpPr>
          <p:cNvPr id="31" name="右箭头 30"/>
          <p:cNvSpPr/>
          <p:nvPr/>
        </p:nvSpPr>
        <p:spPr>
          <a:xfrm rot="1903401">
            <a:off x="7423150" y="3436938"/>
            <a:ext cx="1182688" cy="222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cxnSp>
        <p:nvCxnSpPr>
          <p:cNvPr id="32" name="直接箭头连接符 31"/>
          <p:cNvCxnSpPr/>
          <p:nvPr/>
        </p:nvCxnSpPr>
        <p:spPr>
          <a:xfrm>
            <a:off x="7524750" y="3071813"/>
            <a:ext cx="1857375" cy="1588"/>
          </a:xfrm>
          <a:prstGeom prst="straightConnector1">
            <a:avLst/>
          </a:prstGeom>
          <a:ln w="28575">
            <a:solidFill>
              <a:srgbClr val="FF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rot="5400000" flipH="1" flipV="1">
            <a:off x="8774906" y="3321844"/>
            <a:ext cx="642938" cy="571500"/>
          </a:xfrm>
          <a:prstGeom prst="straightConnector1">
            <a:avLst/>
          </a:prstGeom>
          <a:ln w="28575">
            <a:solidFill>
              <a:srgbClr val="FF00FF"/>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453563" y="2571750"/>
            <a:ext cx="1000125" cy="1198563"/>
          </a:xfrm>
          <a:prstGeom prst="rect">
            <a:avLst/>
          </a:prstGeom>
          <a:noFill/>
          <a:ln w="28575">
            <a:solidFill>
              <a:schemeClr val="accent6">
                <a:lumMod val="50000"/>
              </a:schemeClr>
            </a:solidFill>
          </a:ln>
        </p:spPr>
        <p:txBody>
          <a:bodyPr wrap="square" rtlCol="0">
            <a:spAutoFit/>
          </a:bodyPr>
          <a:lstStyle/>
          <a:p>
            <a:pPr algn="ctr"/>
            <a:r>
              <a:rPr lang="zh-CN" altLang="en-US" sz="2400" b="1" noProof="1" dirty="0" smtClean="0">
                <a:latin typeface="Arial" panose="020B0604020202020204" pitchFamily="34" charset="0"/>
                <a:ea typeface="宋体" panose="02010600030101010101" pitchFamily="2" charset="-122"/>
                <a:cs typeface="+mn-cs"/>
              </a:rPr>
              <a:t>政府</a:t>
            </a:r>
            <a:endParaRPr lang="en-US" altLang="zh-CN" sz="2400" b="1" noProof="1" dirty="0" smtClean="0"/>
          </a:p>
          <a:p>
            <a:pPr algn="ctr"/>
            <a:r>
              <a:rPr lang="zh-CN" altLang="en-US" sz="2400" b="1" noProof="1" dirty="0" smtClean="0">
                <a:latin typeface="Arial" panose="020B0604020202020204" pitchFamily="34" charset="0"/>
                <a:ea typeface="宋体" panose="02010600030101010101" pitchFamily="2" charset="-122"/>
                <a:cs typeface="+mn-cs"/>
              </a:rPr>
              <a:t>军队</a:t>
            </a:r>
            <a:endParaRPr lang="en-US" altLang="zh-CN" sz="2400" b="1" noProof="1" dirty="0" smtClean="0"/>
          </a:p>
          <a:p>
            <a:pPr algn="ctr"/>
            <a:r>
              <a:rPr lang="zh-CN" altLang="en-US" sz="2400" b="1" noProof="1" dirty="0">
                <a:latin typeface="Arial" panose="020B0604020202020204" pitchFamily="34" charset="0"/>
                <a:ea typeface="宋体" panose="02010600030101010101" pitchFamily="2" charset="-122"/>
                <a:cs typeface="+mn-cs"/>
              </a:rPr>
              <a:t>监狱</a:t>
            </a:r>
            <a:endParaRPr lang="zh-CN" altLang="en-US" sz="2400" b="1" noProof="1" dirty="0"/>
          </a:p>
        </p:txBody>
      </p:sp>
      <p:sp>
        <p:nvSpPr>
          <p:cNvPr id="40" name="下箭头 39"/>
          <p:cNvSpPr/>
          <p:nvPr/>
        </p:nvSpPr>
        <p:spPr>
          <a:xfrm>
            <a:off x="9667875" y="4000500"/>
            <a:ext cx="214313" cy="1285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41" name="TextBox 40"/>
          <p:cNvSpPr txBox="1"/>
          <p:nvPr/>
        </p:nvSpPr>
        <p:spPr>
          <a:xfrm>
            <a:off x="9096375" y="5286375"/>
            <a:ext cx="1357313" cy="460375"/>
          </a:xfrm>
          <a:prstGeom prst="rect">
            <a:avLst/>
          </a:prstGeom>
          <a:noFill/>
          <a:ln w="28575" cap="flat" cmpd="sng">
            <a:solidFill>
              <a:schemeClr val="tx2"/>
            </a:solidFill>
            <a:prstDash val="solid"/>
            <a:round/>
            <a:headEnd type="none" w="med" len="med"/>
            <a:tailEnd type="none" w="med" len="med"/>
          </a:ln>
        </p:spPr>
        <p:txBody>
          <a:bodyPr wrap="square" anchor="t">
            <a:spAutoFit/>
          </a:bodyPr>
          <a:p>
            <a:pPr algn="ctr"/>
            <a:r>
              <a:rPr lang="zh-CN" altLang="en-US" sz="2400" b="1" dirty="0">
                <a:solidFill>
                  <a:srgbClr val="FF0000"/>
                </a:solidFill>
                <a:latin typeface="Arial" panose="020B0604020202020204" pitchFamily="34" charset="0"/>
                <a:ea typeface="宋体" panose="02010600030101010101" pitchFamily="2" charset="-122"/>
              </a:rPr>
              <a:t>文字</a:t>
            </a:r>
            <a:endParaRPr lang="zh-CN" altLang="en-US" sz="2400" b="1" dirty="0">
              <a:solidFill>
                <a:srgbClr val="FF0000"/>
              </a:solidFill>
              <a:latin typeface="Arial" panose="020B0604020202020204" pitchFamily="34" charset="0"/>
              <a:ea typeface="宋体" panose="02010600030101010101" pitchFamily="2" charset="-122"/>
            </a:endParaRPr>
          </a:p>
        </p:txBody>
      </p:sp>
      <p:sp>
        <p:nvSpPr>
          <p:cNvPr id="42" name="TextBox 41"/>
          <p:cNvSpPr txBox="1"/>
          <p:nvPr/>
        </p:nvSpPr>
        <p:spPr>
          <a:xfrm>
            <a:off x="9169400" y="4143375"/>
            <a:ext cx="552450" cy="1071563"/>
          </a:xfrm>
          <a:prstGeom prst="rect">
            <a:avLst/>
          </a:prstGeom>
          <a:noFill/>
          <a:ln w="9525">
            <a:noFill/>
          </a:ln>
        </p:spPr>
        <p:txBody>
          <a:bodyPr vert="eaVert" wrap="square" anchor="t">
            <a:spAutoFit/>
          </a:bodyPr>
          <a:p>
            <a:r>
              <a:rPr lang="zh-CN" altLang="en-US" sz="2400" b="1" dirty="0">
                <a:latin typeface="Arial" panose="020B0604020202020204" pitchFamily="34" charset="0"/>
                <a:ea typeface="宋体" panose="02010600030101010101" pitchFamily="2" charset="-122"/>
              </a:rPr>
              <a:t>记事</a:t>
            </a:r>
            <a:endParaRPr lang="zh-CN" altLang="en-US" sz="2400" b="1" dirty="0">
              <a:latin typeface="Arial" panose="020B0604020202020204" pitchFamily="34" charset="0"/>
              <a:ea typeface="宋体" panose="02010600030101010101" pitchFamily="2" charset="-122"/>
            </a:endParaRPr>
          </a:p>
        </p:txBody>
      </p:sp>
      <p:sp>
        <p:nvSpPr>
          <p:cNvPr id="44" name="TextBox 43"/>
          <p:cNvSpPr txBox="1"/>
          <p:nvPr/>
        </p:nvSpPr>
        <p:spPr>
          <a:xfrm>
            <a:off x="9812338" y="4143375"/>
            <a:ext cx="552450" cy="1071563"/>
          </a:xfrm>
          <a:prstGeom prst="rect">
            <a:avLst/>
          </a:prstGeom>
          <a:noFill/>
          <a:ln w="9525">
            <a:noFill/>
          </a:ln>
        </p:spPr>
        <p:txBody>
          <a:bodyPr vert="eaVert" wrap="square" anchor="t">
            <a:spAutoFit/>
          </a:bodyPr>
          <a:p>
            <a:r>
              <a:rPr lang="zh-CN" altLang="en-US" sz="2400" b="1" dirty="0">
                <a:latin typeface="Arial" panose="020B0604020202020204" pitchFamily="34" charset="0"/>
                <a:ea typeface="宋体" panose="02010600030101010101" pitchFamily="2" charset="-122"/>
              </a:rPr>
              <a:t>管理</a:t>
            </a:r>
            <a:endParaRPr lang="zh-CN" altLang="en-US" sz="2400" b="1" dirty="0">
              <a:latin typeface="Arial" panose="020B0604020202020204" pitchFamily="34" charset="0"/>
              <a:ea typeface="宋体" panose="02010600030101010101" pitchFamily="2" charset="-122"/>
            </a:endParaRPr>
          </a:p>
        </p:txBody>
      </p:sp>
      <p:sp>
        <p:nvSpPr>
          <p:cNvPr id="49" name="矩形 48"/>
          <p:cNvSpPr/>
          <p:nvPr/>
        </p:nvSpPr>
        <p:spPr>
          <a:xfrm>
            <a:off x="9453563" y="2571750"/>
            <a:ext cx="1000125" cy="12144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b="1" strike="noStrike" noProof="1" dirty="0" smtClean="0">
                <a:solidFill>
                  <a:srgbClr val="FF0000"/>
                </a:solidFill>
              </a:rPr>
              <a:t>国家</a:t>
            </a:r>
            <a:endParaRPr lang="zh-CN" altLang="en-US" sz="2400" b="1" strike="noStrike" noProof="1" dirty="0">
              <a:solidFill>
                <a:srgbClr val="FF0000"/>
              </a:solidFill>
            </a:endParaRPr>
          </a:p>
        </p:txBody>
      </p:sp>
      <p:sp>
        <p:nvSpPr>
          <p:cNvPr id="36" name="矩形 35"/>
          <p:cNvSpPr/>
          <p:nvPr/>
        </p:nvSpPr>
        <p:spPr>
          <a:xfrm>
            <a:off x="1565275" y="4821238"/>
            <a:ext cx="6261100" cy="952500"/>
          </a:xfrm>
          <a:prstGeom prst="rect">
            <a:avLst/>
          </a:prstGeom>
          <a:noFill/>
          <a:ln w="9525">
            <a:noFill/>
          </a:ln>
        </p:spPr>
        <p:txBody>
          <a:bodyPr wrap="none" anchor="t">
            <a:spAutoFit/>
          </a:bodyPr>
          <a:p>
            <a:r>
              <a:rPr lang="en-US" altLang="zh-CN" sz="2800" b="1" dirty="0">
                <a:latin typeface="黑体" panose="02010609060101010101" charset="-122"/>
                <a:ea typeface="黑体" panose="02010609060101010101" charset="-122"/>
              </a:rPr>
              <a:t>2.</a:t>
            </a:r>
            <a:r>
              <a:rPr lang="zh-CN" altLang="en-US" sz="2800" b="1" dirty="0">
                <a:latin typeface="黑体" panose="02010609060101010101" charset="-122"/>
                <a:ea typeface="黑体" panose="02010609060101010101" charset="-122"/>
              </a:rPr>
              <a:t>文明诞生的基本标志：</a:t>
            </a:r>
            <a:endParaRPr lang="en-US" altLang="zh-CN" sz="2800" b="1" dirty="0">
              <a:latin typeface="黑体" panose="02010609060101010101" charset="-122"/>
              <a:ea typeface="黑体" panose="02010609060101010101" charset="-122"/>
            </a:endParaRPr>
          </a:p>
          <a:p>
            <a:r>
              <a:rPr lang="zh-CN" altLang="en-US" sz="2800" b="1" dirty="0">
                <a:solidFill>
                  <a:srgbClr val="0D0D0D"/>
                </a:solidFill>
                <a:latin typeface="仿宋" panose="02010609060101010101" charset="-122"/>
                <a:ea typeface="仿宋" panose="02010609060101010101" charset="-122"/>
              </a:rPr>
              <a:t>阶级的产生、国家的形成、文字的出现</a:t>
            </a:r>
            <a:endParaRPr lang="zh-CN" altLang="en-US" sz="2800" b="1" dirty="0">
              <a:latin typeface="黑体" panose="02010609060101010101" charset="-122"/>
              <a:ea typeface="黑体" panose="02010609060101010101" charset="-122"/>
            </a:endParaRPr>
          </a:p>
        </p:txBody>
      </p:sp>
      <p:sp>
        <p:nvSpPr>
          <p:cNvPr id="37" name="矩形 36"/>
          <p:cNvSpPr/>
          <p:nvPr/>
        </p:nvSpPr>
        <p:spPr>
          <a:xfrm>
            <a:off x="1595438" y="6024563"/>
            <a:ext cx="9144000" cy="584200"/>
          </a:xfrm>
          <a:prstGeom prst="rect">
            <a:avLst/>
          </a:prstGeom>
          <a:solidFill>
            <a:srgbClr val="A6A6A6"/>
          </a:solidFill>
          <a:ln w="9525">
            <a:noFill/>
          </a:ln>
        </p:spPr>
        <p:txBody>
          <a:bodyPr wrap="square" anchor="t">
            <a:spAutoFit/>
          </a:bodyPr>
          <a:p>
            <a:r>
              <a:rPr lang="zh-CN" altLang="en-US" sz="3200" b="1" dirty="0">
                <a:solidFill>
                  <a:srgbClr val="0000CC"/>
                </a:solidFill>
                <a:latin typeface="黑体" panose="02010609060101010101" charset="-122"/>
                <a:ea typeface="黑体" panose="02010609060101010101" charset="-122"/>
              </a:rPr>
              <a:t>   认识：文明是生产力发展的结果。</a:t>
            </a:r>
            <a:endParaRPr lang="zh-CN" altLang="en-US" sz="3200" dirty="0">
              <a:solidFill>
                <a:srgbClr val="0000CC"/>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ox(i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1" fill="hold"/>
                                        <p:tgtEl>
                                          <p:spTgt spid="28"/>
                                        </p:tgtEl>
                                      </p:cBhvr>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1" fill="hold"/>
                                        <p:tgtEl>
                                          <p:spTgt spid="30"/>
                                        </p:tgtEl>
                                      </p:cBhvr>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down)">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1" fill="hold"/>
                                        <p:tgtEl>
                                          <p:spTgt spid="39"/>
                                        </p:tgtEl>
                                      </p:cBhvr>
                                    </p:anim>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blinds(horizontal)">
                                      <p:cBhvr>
                                        <p:cTn id="65" dur="500"/>
                                        <p:tgtEl>
                                          <p:spTgt spid="4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up)">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box(in)">
                                      <p:cBhvr>
                                        <p:cTn id="75" dur="500"/>
                                        <p:tgtEl>
                                          <p:spTgt spid="44"/>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box(in)">
                                      <p:cBhvr>
                                        <p:cTn id="78" dur="500"/>
                                        <p:tgtEl>
                                          <p:spTgt spid="42"/>
                                        </p:tgtEl>
                                      </p:cBhvr>
                                    </p:animEffect>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checkerboard(across)">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36">
                                            <p:txEl>
                                              <p:charRg st="13" end="31"/>
                                            </p:txEl>
                                          </p:spTgt>
                                        </p:tgtEl>
                                        <p:attrNameLst>
                                          <p:attrName>style.visibility</p:attrName>
                                        </p:attrNameLst>
                                      </p:cBhvr>
                                      <p:to>
                                        <p:strVal val="visible"/>
                                      </p:to>
                                    </p:set>
                                    <p:animEffect transition="in" filter="blinds(horizontal)">
                                      <p:cBhvr>
                                        <p:cTn id="88" dur="500"/>
                                        <p:tgtEl>
                                          <p:spTgt spid="36">
                                            <p:txEl>
                                              <p:charRg st="13" end="3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9" grpId="0" bldLvl="0" animBg="1"/>
      <p:bldP spid="40" grpId="0" bldLvl="0" animBg="1"/>
      <p:bldP spid="41" grpId="0" bldLvl="0" animBg="1"/>
      <p:bldP spid="42" grpId="0"/>
      <p:bldP spid="44" grpId="0"/>
      <p:bldP spid="49" grpId="0" bldLvl="0" animBg="1"/>
      <p:bldP spid="3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
        <p:cNvGrpSpPr/>
        <p:nvPr/>
      </p:nvGrpSpPr>
      <p:grpSpPr/>
      <p:pic>
        <p:nvPicPr>
          <p:cNvPr id="15361" name="图片 7"/>
          <p:cNvPicPr>
            <a:picLocks noChangeAspect="1"/>
          </p:cNvPicPr>
          <p:nvPr/>
        </p:nvPicPr>
        <p:blipFill>
          <a:blip r:embed="rId1"/>
          <a:srcRect l="1134" t="1602" r="929" b="9323"/>
          <a:stretch>
            <a:fillRect/>
          </a:stretch>
        </p:blipFill>
        <p:spPr>
          <a:xfrm>
            <a:off x="1524000" y="1458913"/>
            <a:ext cx="9150350" cy="4533900"/>
          </a:xfrm>
          <a:prstGeom prst="rect">
            <a:avLst/>
          </a:prstGeom>
          <a:noFill/>
          <a:ln w="9525">
            <a:noFill/>
          </a:ln>
        </p:spPr>
      </p:pic>
      <p:sp>
        <p:nvSpPr>
          <p:cNvPr id="15" name="文本框 14"/>
          <p:cNvSpPr txBox="1"/>
          <p:nvPr/>
        </p:nvSpPr>
        <p:spPr>
          <a:xfrm>
            <a:off x="2384425" y="2411413"/>
            <a:ext cx="7269163" cy="2098675"/>
          </a:xfrm>
          <a:prstGeom prst="rect">
            <a:avLst/>
          </a:prstGeom>
          <a:solidFill>
            <a:schemeClr val="bg1"/>
          </a:solidFill>
          <a:ln w="19050" cmpd="sng">
            <a:solidFill>
              <a:schemeClr val="accent2">
                <a:lumMod val="50000"/>
              </a:schemeClr>
            </a:solidFill>
            <a:prstDash val="solid"/>
          </a:ln>
        </p:spPr>
        <p:txBody>
          <a:bodyPr wrap="square" rtlCol="0">
            <a:spAutoFit/>
          </a:bodyPr>
          <a:lstStyle/>
          <a:p>
            <a:pPr fontAlgn="auto">
              <a:lnSpc>
                <a:spcPct val="150000"/>
              </a:lnSpc>
            </a:pPr>
            <a:r>
              <a:rPr lang="en-US" altLang="zh-CN" sz="2100" b="1" noProof="1" dirty="0">
                <a:latin typeface="黑体" panose="02010609060101010101" charset="-122"/>
                <a:ea typeface="黑体" panose="02010609060101010101" charset="-122"/>
                <a:cs typeface="+mn-cs"/>
              </a:rPr>
              <a:t>  </a:t>
            </a:r>
            <a:r>
              <a:rPr lang="en-US" altLang="zh-CN" sz="2400" b="1" noProof="1" dirty="0">
                <a:latin typeface="黑体" panose="02010609060101010101" charset="-122"/>
                <a:ea typeface="黑体" panose="02010609060101010101" charset="-122"/>
                <a:cs typeface="+mn-cs"/>
              </a:rPr>
              <a:t>  </a:t>
            </a:r>
            <a:r>
              <a:rPr lang="zh-CN" altLang="en-US" sz="2100" b="1" noProof="0" dirty="0">
                <a:solidFill>
                  <a:srgbClr val="0711DD"/>
                </a:solidFill>
                <a:effectLst>
                  <a:outerShdw blurRad="38100" dist="38100" dir="2700000" algn="tl">
                    <a:srgbClr val="C0C0C0"/>
                  </a:outerShdw>
                </a:effectLst>
                <a:latin typeface="黑体" panose="02010609060101010101" charset="-122"/>
                <a:ea typeface="黑体" panose="02010609060101010101" charset="-122"/>
                <a:cs typeface="+mn-cs"/>
                <a:sym typeface="+mn-ea"/>
              </a:rPr>
              <a:t>世界上最早的文明</a:t>
            </a:r>
            <a:r>
              <a:rPr lang="zh-CN" altLang="en-US" sz="2100" b="1" noProof="0" dirty="0">
                <a:effectLst>
                  <a:outerShdw blurRad="38100" dist="38100" dir="2700000" algn="tl">
                    <a:srgbClr val="C0C0C0"/>
                  </a:outerShdw>
                </a:effectLst>
                <a:latin typeface="楷体" panose="02010609060101010101" pitchFamily="49" charset="-122"/>
                <a:ea typeface="楷体" panose="02010609060101010101" pitchFamily="49" charset="-122"/>
                <a:cs typeface="+mn-cs"/>
                <a:sym typeface="+mn-ea"/>
              </a:rPr>
              <a:t>诞生于西亚的两河流域、埃及的尼罗河流域、南亚的印度河和恒河流域、欧洲巴尔干半岛南部和爱琴海的部分岛屿上，以及中国的黄河、长江流域。古代各个文明</a:t>
            </a:r>
            <a:r>
              <a:rPr lang="zh-CN" altLang="en-US" sz="2100" b="1" noProof="0" dirty="0">
                <a:solidFill>
                  <a:srgbClr val="FF0000"/>
                </a:solidFill>
                <a:effectLst>
                  <a:outerShdw blurRad="38100" dist="38100" dir="2700000" algn="tl">
                    <a:srgbClr val="C0C0C0"/>
                  </a:outerShdw>
                </a:effectLst>
                <a:latin typeface="黑体" panose="02010609060101010101" charset="-122"/>
                <a:ea typeface="黑体" panose="02010609060101010101" charset="-122"/>
                <a:cs typeface="+mn-cs"/>
                <a:sym typeface="+mn-ea"/>
              </a:rPr>
              <a:t>基本独立发展</a:t>
            </a:r>
            <a:r>
              <a:rPr lang="zh-CN" altLang="en-US" sz="2100" b="1" noProof="0" dirty="0">
                <a:effectLst>
                  <a:outerShdw blurRad="38100" dist="38100" dir="2700000" algn="tl">
                    <a:srgbClr val="C0C0C0"/>
                  </a:outerShdw>
                </a:effectLst>
                <a:latin typeface="楷体" panose="02010609060101010101" pitchFamily="49" charset="-122"/>
                <a:ea typeface="楷体" panose="02010609060101010101" pitchFamily="49" charset="-122"/>
                <a:cs typeface="+mn-cs"/>
                <a:sym typeface="+mn-ea"/>
              </a:rPr>
              <a:t>，表现出明显的</a:t>
            </a:r>
            <a:r>
              <a:rPr lang="zh-CN" altLang="en-US" sz="2100" b="1" noProof="0" dirty="0">
                <a:solidFill>
                  <a:srgbClr val="FF0000"/>
                </a:solidFill>
                <a:effectLst>
                  <a:outerShdw blurRad="38100" dist="38100" dir="2700000" algn="tl">
                    <a:srgbClr val="C0C0C0"/>
                  </a:outerShdw>
                </a:effectLst>
                <a:latin typeface="黑体" panose="02010609060101010101" charset="-122"/>
                <a:ea typeface="黑体" panose="02010609060101010101" charset="-122"/>
                <a:cs typeface="+mn-cs"/>
                <a:sym typeface="+mn-ea"/>
              </a:rPr>
              <a:t>多元特征</a:t>
            </a:r>
            <a:r>
              <a:rPr lang="zh-CN" altLang="en-US" sz="2100" b="1" noProof="0" dirty="0">
                <a:effectLst>
                  <a:outerShdw blurRad="38100" dist="38100" dir="2700000" algn="tl">
                    <a:srgbClr val="C0C0C0"/>
                  </a:outerShdw>
                </a:effectLst>
                <a:latin typeface="楷体" panose="02010609060101010101" pitchFamily="49" charset="-122"/>
                <a:ea typeface="楷体" panose="02010609060101010101" pitchFamily="49" charset="-122"/>
                <a:cs typeface="+mn-cs"/>
                <a:sym typeface="+mn-ea"/>
              </a:rPr>
              <a:t>。</a:t>
            </a:r>
            <a:endParaRPr lang="zh-CN" altLang="en-US" sz="2100" b="1" noProof="0" dirty="0">
              <a:effectLst>
                <a:outerShdw blurRad="38100" dist="38100" dir="2700000" algn="tl">
                  <a:srgbClr val="C0C0C0"/>
                </a:outerShdw>
              </a:effectLst>
              <a:latin typeface="楷体" panose="02010609060101010101" pitchFamily="49" charset="-122"/>
              <a:ea typeface="楷体" panose="02010609060101010101" pitchFamily="49" charset="-122"/>
              <a:sym typeface="+mn-ea"/>
            </a:endParaRPr>
          </a:p>
        </p:txBody>
      </p:sp>
      <p:sp>
        <p:nvSpPr>
          <p:cNvPr id="15363" name="文本框 3"/>
          <p:cNvSpPr txBox="1"/>
          <p:nvPr/>
        </p:nvSpPr>
        <p:spPr>
          <a:xfrm>
            <a:off x="1338263" y="333375"/>
            <a:ext cx="4791075" cy="584200"/>
          </a:xfrm>
          <a:prstGeom prst="rect">
            <a:avLst/>
          </a:prstGeom>
          <a:solidFill>
            <a:srgbClr val="FFFF00"/>
          </a:solidFill>
          <a:ln w="9525">
            <a:noFill/>
          </a:ln>
        </p:spPr>
        <p:txBody>
          <a:bodyPr wrap="square" anchor="t">
            <a:spAutoFit/>
          </a:bodyPr>
          <a:p>
            <a:r>
              <a:rPr lang="zh-CN" altLang="en-US" sz="3200" b="1" dirty="0">
                <a:latin typeface="黑体" panose="02010609060101010101" charset="-122"/>
                <a:ea typeface="黑体" panose="02010609060101010101" charset="-122"/>
              </a:rPr>
              <a:t>二、古代文明的多元特点</a:t>
            </a:r>
            <a:endParaRPr lang="zh-CN" altLang="en-US" sz="3200" b="1" dirty="0">
              <a:latin typeface="黑体" panose="02010609060101010101" charset="-122"/>
              <a:ea typeface="黑体" panose="02010609060101010101" charset="-122"/>
            </a:endParaRPr>
          </a:p>
        </p:txBody>
      </p:sp>
      <p:sp>
        <p:nvSpPr>
          <p:cNvPr id="15364" name="矩形 35"/>
          <p:cNvSpPr/>
          <p:nvPr/>
        </p:nvSpPr>
        <p:spPr>
          <a:xfrm>
            <a:off x="1662113" y="6135688"/>
            <a:ext cx="2240280" cy="368300"/>
          </a:xfrm>
          <a:prstGeom prst="rect">
            <a:avLst/>
          </a:prstGeom>
          <a:noFill/>
          <a:ln w="9525">
            <a:noFill/>
          </a:ln>
        </p:spPr>
        <p:txBody>
          <a:bodyPr wrap="none" anchor="t">
            <a:spAutoFit/>
          </a:bodyPr>
          <a:p>
            <a:r>
              <a:rPr lang="zh-CN" altLang="en-US" dirty="0">
                <a:latin typeface="宋体" panose="02010600030101010101" pitchFamily="2" charset="-122"/>
                <a:ea typeface="宋体" panose="02010600030101010101" pitchFamily="2" charset="-122"/>
              </a:rPr>
              <a:t>古代主要文明示意图</a:t>
            </a:r>
            <a:endParaRPr lang="zh-CN" altLang="en-US"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box(ou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tags/tag1.xml><?xml version="1.0" encoding="utf-8"?>
<p:tagLst xmlns:p="http://schemas.openxmlformats.org/presentationml/2006/main">
  <p:tag name="KSO_WM_SLIDE_ID" val="custom20205009_2"/>
  <p:tag name="KSO_WM_TEMPLATE_SUBCATEGORY" val="0"/>
  <p:tag name="KSO_WM_TEMPLATE_MASTER_TYPE" val="1"/>
  <p:tag name="KSO_WM_TEMPLATE_COLOR_TYPE" val="1"/>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5009"/>
  <p:tag name="KSO_WM_SLIDE_LAYOUT" val="a_l"/>
  <p:tag name="KSO_WM_SLIDE_LAYOUT_CNT" val="1_1"/>
</p:tagLst>
</file>

<file path=ppt/tags/tag10.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SLIDE_ID" val="custom20205009_2"/>
  <p:tag name="KSO_WM_TEMPLATE_SUBCATEGORY" val="0"/>
  <p:tag name="KSO_WM_TEMPLATE_MASTER_TYPE" val="1"/>
  <p:tag name="KSO_WM_TEMPLATE_COLOR_TYPE" val="1"/>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5009"/>
  <p:tag name="KSO_WM_SLIDE_LAYOUT" val="a_l"/>
  <p:tag name="KSO_WM_SLIDE_LAYOUT_CNT" val="1_1"/>
</p:tagLst>
</file>

<file path=ppt/tags/tag12.xml><?xml version="1.0" encoding="utf-8"?>
<p:tagLst xmlns:p="http://schemas.openxmlformats.org/presentationml/2006/main">
  <p:tag name="KSO_WM_SLIDE_ID" val="custom20205009_2"/>
  <p:tag name="KSO_WM_TEMPLATE_SUBCATEGORY" val="0"/>
  <p:tag name="KSO_WM_TEMPLATE_MASTER_TYPE" val="1"/>
  <p:tag name="KSO_WM_TEMPLATE_COLOR_TYPE" val="1"/>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5009"/>
  <p:tag name="KSO_WM_SLIDE_LAYOUT" val="a_l"/>
  <p:tag name="KSO_WM_SLIDE_LAYOUT_CNT" val="1_1"/>
</p:tagLst>
</file>

<file path=ppt/tags/tag13.xml><?xml version="1.0" encoding="utf-8"?>
<p:tagLst xmlns:p="http://schemas.openxmlformats.org/presentationml/2006/main">
  <p:tag name="KSO_WM_BEAUTIFY_FLAG" val="#wm#"/>
  <p:tag name="KSO_WM_TEMPLATE_CATEGORY" val="custom"/>
  <p:tag name="KSO_WM_TEMPLATE_INDEX" val="20187308"/>
</p:tagLst>
</file>

<file path=ppt/tags/tag14.xml><?xml version="1.0" encoding="utf-8"?>
<p:tagLst xmlns:p="http://schemas.openxmlformats.org/presentationml/2006/main">
  <p:tag name="KSO_WM_BEAUTIFY_FLAG" val="#wm#"/>
  <p:tag name="KSO_WM_TEMPLATE_CATEGORY" val="custom"/>
  <p:tag name="KSO_WM_TEMPLATE_INDEX" val="20187308"/>
</p:tagLst>
</file>

<file path=ppt/tags/tag15.xml><?xml version="1.0" encoding="utf-8"?>
<p:tagLst xmlns:p="http://schemas.openxmlformats.org/presentationml/2006/main">
  <p:tag name="KSO_WM_BEAUTIFY_FLAG" val="#wm#"/>
  <p:tag name="KSO_WM_TEMPLATE_CATEGORY" val="custom"/>
  <p:tag name="KSO_WM_TEMPLATE_INDEX" val="20187308"/>
</p:tagLst>
</file>

<file path=ppt/tags/tag16.xml><?xml version="1.0" encoding="utf-8"?>
<p:tagLst xmlns:p="http://schemas.openxmlformats.org/presentationml/2006/main">
  <p:tag name="KSO_WM_BEAUTIFY_FLAG" val="#wm#"/>
  <p:tag name="KSO_WM_TEMPLATE_CATEGORY" val="custom"/>
  <p:tag name="KSO_WM_TEMPLATE_INDEX" val="20187308"/>
</p:tagLst>
</file>

<file path=ppt/tags/tag17.xml><?xml version="1.0" encoding="utf-8"?>
<p:tagLst xmlns:p="http://schemas.openxmlformats.org/presentationml/2006/main">
  <p:tag name="KSO_WM_BEAUTIFY_FLAG" val="#wm#"/>
  <p:tag name="KSO_WM_TEMPLATE_CATEGORY" val="custom"/>
  <p:tag name="KSO_WM_TEMPLATE_INDEX" val="20187308"/>
</p:tagLst>
</file>

<file path=ppt/tags/tag1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5009_12*i*1"/>
  <p:tag name="KSO_WM_TEMPLATE_CATEGORY" val="custom"/>
  <p:tag name="KSO_WM_TEMPLATE_INDEX" val="20205009"/>
  <p:tag name="KSO_WM_UNIT_BK_DARK_LIGHT" val="2"/>
  <p:tag name="KSO_WM_UNIT_LAYERLEVEL" val="1"/>
  <p:tag name="KSO_WM_TAG_VERSION" val="1.0"/>
  <p:tag name="KSO_WM_BEAUTIFY_FLAG" val="#wm#"/>
</p:tagLst>
</file>

<file path=ppt/tags/tag19.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CAN_ADD_NAVIGATION" val="1"/>
  <p:tag name="KSO_WM_SLIDE_BACKGROUND" val="[&quot;navigation&quot;]"/>
  <p:tag name="KSO_WM_SLIDE_RATIO" val="1.777778"/>
  <p:tag name="KSO_WM_SLIDE_ID" val="custom20205009_12"/>
  <p:tag name="KSO_WM_TEMPLATE_SUBCATEGORY" val="0"/>
  <p:tag name="KSO_WM_TEMPLATE_MASTER_TYPE" val="1"/>
  <p:tag name="KSO_WM_TEMPLATE_COLOR_TYPE" val="1"/>
  <p:tag name="KSO_WM_SLIDE_TYPE" val="text"/>
  <p:tag name="KSO_WM_SLIDE_SUBTYPE" val="picTxt"/>
  <p:tag name="KSO_WM_SLIDE_ITEM_CNT" val="0"/>
  <p:tag name="KSO_WM_SLIDE_INDEX" val="12"/>
  <p:tag name="KSO_WM_SLIDE_SIZE" val="960*539"/>
  <p:tag name="KSO_WM_SLIDE_POSITION" val="0*0"/>
  <p:tag name="KSO_WM_TAG_VERSION" val="1.0"/>
  <p:tag name="KSO_WM_BEAUTIFY_FLAG" val="#wm#"/>
  <p:tag name="KSO_WM_TEMPLATE_CATEGORY" val="custom"/>
  <p:tag name="KSO_WM_TEMPLATE_INDEX" val="20205009"/>
  <p:tag name="KSO_WM_SLIDE_LAYOUT" val="a_d_i"/>
  <p:tag name="KSO_WM_SLIDE_LAYOUT_CNT" val="1_1_1"/>
</p:tagLst>
</file>

<file path=ppt/tags/tag2.xml><?xml version="1.0" encoding="utf-8"?>
<p:tagLst xmlns:p="http://schemas.openxmlformats.org/presentationml/2006/main">
  <p:tag name="KSO_WM_TEMPLATE_CATEGORY" val=""/>
  <p:tag name="KSO_WM_TEMPLATE_INDEX" val="20205009"/>
</p:tagLst>
</file>

<file path=ppt/tags/tag20.xml><?xml version="1.0" encoding="utf-8"?>
<p:tagLst xmlns:p="http://schemas.openxmlformats.org/presentationml/2006/main">
  <p:tag name="KSO_WM_BEAUTIFY_FLAG" val="#wm#"/>
  <p:tag name="KSO_WM_TEMPLATE_CATEGORY" val="custom"/>
  <p:tag name="KSO_WM_TEMPLATE_INDEX" val="20205009"/>
</p:tagLst>
</file>

<file path=ppt/tags/tag3.xml><?xml version="1.0" encoding="utf-8"?>
<p:tagLst xmlns:p="http://schemas.openxmlformats.org/presentationml/2006/main">
  <p:tag name="KSO_WM_BEAUTIFY_FLAG" val="#wm#"/>
  <p:tag name="KSO_WM_TEMPLATE_CATEGORY" val="custom"/>
  <p:tag name="KSO_WM_TEMPLATE_INDEX" val="20187308"/>
</p:tagLst>
</file>

<file path=ppt/tags/tag4.xml><?xml version="1.0" encoding="utf-8"?>
<p:tagLst xmlns:p="http://schemas.openxmlformats.org/presentationml/2006/main">
  <p:tag name="KSO_WM_BEAUTIFY_FLAG" val="#wm#"/>
  <p:tag name="KSO_WM_TEMPLATE_CATEGORY" val="custom"/>
  <p:tag name="KSO_WM_TEMPLATE_INDEX" val="20187308"/>
</p:tagLst>
</file>

<file path=ppt/tags/tag5.xml><?xml version="1.0" encoding="utf-8"?>
<p:tagLst xmlns:p="http://schemas.openxmlformats.org/presentationml/2006/main">
  <p:tag name="KSO_WM_BEAUTIFY_FLAG" val="#wm#"/>
  <p:tag name="KSO_WM_TEMPLATE_CATEGORY" val="custom"/>
  <p:tag name="KSO_WM_TEMPLATE_INDEX" val="20187308"/>
</p:tagLst>
</file>

<file path=ppt/tags/tag6.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SLIDE_ID" val="custom20205009_2"/>
  <p:tag name="KSO_WM_TEMPLATE_SUBCATEGORY" val="0"/>
  <p:tag name="KSO_WM_TEMPLATE_MASTER_TYPE" val="1"/>
  <p:tag name="KSO_WM_TEMPLATE_COLOR_TYPE" val="1"/>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5009"/>
  <p:tag name="KSO_WM_SLIDE_LAYOUT" val="a_l"/>
  <p:tag name="KSO_WM_SLIDE_LAYOUT_CNT" val="1_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3953</Words>
  <PresentationFormat/>
  <Paragraphs>479</Paragraphs>
  <Slides>35</Slides>
  <Notes>0</Notes>
  <HiddenSlides>0</HiddenSlides>
  <MMClips>0</MMClips>
  <ScaleCrop>false</ScaleCrop>
  <HeadingPairs>
    <vt:vector size="6" baseType="variant">
      <vt:variant>
        <vt:lpstr>已用的字体</vt:lpstr>
      </vt:variant>
      <vt:variant>
        <vt:i4>20</vt:i4>
      </vt:variant>
      <vt:variant>
        <vt:lpstr>主题</vt:lpstr>
      </vt:variant>
      <vt:variant>
        <vt:i4>3</vt:i4>
      </vt:variant>
      <vt:variant>
        <vt:lpstr>幻灯片标题</vt:lpstr>
      </vt:variant>
      <vt:variant>
        <vt:i4>35</vt:i4>
      </vt:variant>
    </vt:vector>
  </HeadingPairs>
  <TitlesOfParts>
    <vt:vector size="58" baseType="lpstr">
      <vt:lpstr>Arial</vt:lpstr>
      <vt:lpstr>宋体</vt:lpstr>
      <vt:lpstr>Wingdings</vt:lpstr>
      <vt:lpstr>楷体</vt:lpstr>
      <vt:lpstr>方正粗黑宋简体</vt:lpstr>
      <vt:lpstr>黑体</vt:lpstr>
      <vt:lpstr>华文中宋</vt:lpstr>
      <vt:lpstr>仿宋</vt:lpstr>
      <vt:lpstr>华文楷体</vt:lpstr>
      <vt:lpstr>微软雅黑</vt:lpstr>
      <vt:lpstr>Calibri</vt:lpstr>
      <vt:lpstr>Arial Unicode MS</vt:lpstr>
      <vt:lpstr>华文仿宋</vt:lpstr>
      <vt:lpstr>Times New Roman</vt:lpstr>
      <vt:lpstr>华文新魏</vt:lpstr>
      <vt:lpstr>方正兰亭粗黑简体</vt:lpstr>
      <vt:lpstr>方正姚体</vt:lpstr>
      <vt:lpstr>楷体_GB2312</vt:lpstr>
      <vt:lpstr>新宋体</vt:lpstr>
      <vt:lpstr>幼圆</vt:lpstr>
      <vt:lpstr>默认设计模板</vt:lpstr>
      <vt:lpstr>1_默认设计模板</vt:lpstr>
      <vt:lpstr>2_默认设计模板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2020-09-24T02:59:00Z</dcterms:created>
  <dcterms:modified xsi:type="dcterms:W3CDTF">2021-06-18T13:20:54Z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2052-11.1.0.10577</vt:lpwstr>
  </property>
  <property fmtid="{D5CDD505-2E9C-101B-9397-08002B2CF9AE}" pid="3" name="ICV">
    <vt:lpwstr>657B56AC6E854807AC7B842EE4F32BDF</vt:lpwstr>
  </property>
</Properties>
</file>