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8" r:id="rId3"/>
    <p:sldId id="256" r:id="rId4"/>
    <p:sldId id="257" r:id="rId5"/>
    <p:sldId id="261" r:id="rId6"/>
    <p:sldId id="259" r:id="rId7"/>
    <p:sldId id="260" r:id="rId8"/>
    <p:sldId id="273" r:id="rId9"/>
    <p:sldId id="274" r:id="rId11"/>
    <p:sldId id="262" r:id="rId12"/>
    <p:sldId id="275" r:id="rId13"/>
    <p:sldId id="263" r:id="rId14"/>
    <p:sldId id="276" r:id="rId15"/>
    <p:sldId id="277" r:id="rId16"/>
    <p:sldId id="290" r:id="rId17"/>
    <p:sldId id="266" r:id="rId18"/>
    <p:sldId id="265" r:id="rId19"/>
    <p:sldId id="278" r:id="rId20"/>
    <p:sldId id="267" r:id="rId21"/>
    <p:sldId id="279" r:id="rId22"/>
    <p:sldId id="280" r:id="rId23"/>
    <p:sldId id="289" r:id="rId24"/>
    <p:sldId id="270" r:id="rId25"/>
    <p:sldId id="269" r:id="rId26"/>
    <p:sldId id="271" r:id="rId27"/>
    <p:sldId id="268" r:id="rId28"/>
    <p:sldId id="281" r:id="rId29"/>
    <p:sldId id="272" r:id="rId30"/>
    <p:sldId id="282" r:id="rId31"/>
    <p:sldId id="283" r:id="rId32"/>
    <p:sldId id="284" r:id="rId33"/>
    <p:sldId id="285" r:id="rId34"/>
    <p:sldId id="286" r:id="rId35"/>
    <p:sldId id="287" r:id="rId36"/>
    <p:sldId id="291" r:id="rId37"/>
    <p:sldId id="288" r:id="rId3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8B"/>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44" autoAdjust="0"/>
  </p:normalViewPr>
  <p:slideViewPr>
    <p:cSldViewPr>
      <p:cViewPr>
        <p:scale>
          <a:sx n="100" d="100"/>
          <a:sy n="100" d="100"/>
        </p:scale>
        <p:origin x="-516"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_rels/data3.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2E50A40-2B92-463C-B32C-2EB62DD126C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CN" altLang="en-US"/>
        </a:p>
      </dgm:t>
    </dgm:pt>
    <dgm:pt modelId="{00FB171C-A2CE-42F9-A145-309774A71181}">
      <dgm:prSet phldrT="[文本]"/>
      <dgm:spPr/>
      <dgm:t>
        <a:bodyPr/>
        <a:lstStyle/>
        <a:p>
          <a:r>
            <a:rPr lang="zh-CN" altLang="en-US" dirty="0" smtClean="0">
              <a:latin typeface="微软雅黑" panose="020B0503020204020204" charset="-122"/>
              <a:ea typeface="微软雅黑" panose="020B0503020204020204" charset="-122"/>
            </a:rPr>
            <a:t>帝国主义与世界大战的酝酿</a:t>
          </a:r>
          <a:endParaRPr lang="zh-CN" altLang="en-US" dirty="0">
            <a:latin typeface="微软雅黑" panose="020B0503020204020204" charset="-122"/>
            <a:ea typeface="微软雅黑" panose="020B0503020204020204" charset="-122"/>
          </a:endParaRPr>
        </a:p>
      </dgm:t>
    </dgm:pt>
    <dgm:pt modelId="{3627ACE8-B587-466D-A19F-712870AAA42F}" cxnId="{40539B63-AB4D-4FF6-A11B-FE52B512668D}" type="parTrans">
      <dgm:prSet/>
      <dgm:spPr/>
      <dgm:t>
        <a:bodyPr/>
        <a:lstStyle/>
        <a:p>
          <a:endParaRPr lang="zh-CN" altLang="en-US"/>
        </a:p>
      </dgm:t>
    </dgm:pt>
    <dgm:pt modelId="{97501F94-695D-4406-BB77-BE14D7D658B3}" cxnId="{40539B63-AB4D-4FF6-A11B-FE52B512668D}" type="sibTrans">
      <dgm:prSet/>
      <dgm:spPr/>
      <dgm:t>
        <a:bodyPr/>
        <a:lstStyle/>
        <a:p>
          <a:endParaRPr lang="zh-CN" altLang="en-US"/>
        </a:p>
      </dgm:t>
    </dgm:pt>
    <dgm:pt modelId="{781FD123-F2DF-4D0D-AB7E-9A4098012793}">
      <dgm:prSet phldrT="[文本]"/>
      <dgm:spPr/>
      <dgm:t>
        <a:bodyPr/>
        <a:lstStyle/>
        <a:p>
          <a:r>
            <a:rPr lang="zh-CN" altLang="en-US" dirty="0" smtClean="0">
              <a:latin typeface="微软雅黑" panose="020B0503020204020204" charset="-122"/>
              <a:ea typeface="微软雅黑" panose="020B0503020204020204" charset="-122"/>
            </a:rPr>
            <a:t>一战的背景</a:t>
          </a:r>
          <a:endParaRPr lang="zh-CN" altLang="en-US" dirty="0">
            <a:latin typeface="微软雅黑" panose="020B0503020204020204" charset="-122"/>
            <a:ea typeface="微软雅黑" panose="020B0503020204020204" charset="-122"/>
          </a:endParaRPr>
        </a:p>
      </dgm:t>
    </dgm:pt>
    <dgm:pt modelId="{12FED3E1-EE6F-4AFF-9E25-6D00329BA86B}" cxnId="{CC895C9C-964E-4BD2-9124-59EA2CC0AFD5}" type="parTrans">
      <dgm:prSet/>
      <dgm:spPr/>
      <dgm:t>
        <a:bodyPr/>
        <a:lstStyle/>
        <a:p>
          <a:endParaRPr lang="zh-CN" altLang="en-US"/>
        </a:p>
      </dgm:t>
    </dgm:pt>
    <dgm:pt modelId="{8E9D6D62-59F6-450B-8A2A-99A09B90D807}" cxnId="{CC895C9C-964E-4BD2-9124-59EA2CC0AFD5}" type="sibTrans">
      <dgm:prSet/>
      <dgm:spPr/>
      <dgm:t>
        <a:bodyPr/>
        <a:lstStyle/>
        <a:p>
          <a:endParaRPr lang="zh-CN" altLang="en-US"/>
        </a:p>
      </dgm:t>
    </dgm:pt>
    <dgm:pt modelId="{982E13AD-9427-4C83-992D-F33E85CB0716}">
      <dgm:prSet phldrT="[文本]"/>
      <dgm:spPr/>
      <dgm:t>
        <a:bodyPr/>
        <a:lstStyle/>
        <a:p>
          <a:r>
            <a:rPr lang="zh-CN" altLang="en-US" dirty="0" smtClean="0">
              <a:latin typeface="微软雅黑" panose="020B0503020204020204" charset="-122"/>
              <a:ea typeface="微软雅黑" panose="020B0503020204020204" charset="-122"/>
            </a:rPr>
            <a:t>导火线、性质</a:t>
          </a:r>
          <a:endParaRPr lang="zh-CN" altLang="en-US" dirty="0">
            <a:latin typeface="微软雅黑" panose="020B0503020204020204" charset="-122"/>
            <a:ea typeface="微软雅黑" panose="020B0503020204020204" charset="-122"/>
          </a:endParaRPr>
        </a:p>
      </dgm:t>
    </dgm:pt>
    <dgm:pt modelId="{6C21D77B-56E9-458D-9A7F-9C25609E9BE3}" cxnId="{F537F743-0D5F-4FEA-A5DE-ABD5D4EDBEF8}" type="parTrans">
      <dgm:prSet/>
      <dgm:spPr/>
      <dgm:t>
        <a:bodyPr/>
        <a:lstStyle/>
        <a:p>
          <a:endParaRPr lang="zh-CN" altLang="en-US"/>
        </a:p>
      </dgm:t>
    </dgm:pt>
    <dgm:pt modelId="{55FE13FE-A510-4BFC-A242-EE863A2BA99D}" cxnId="{F537F743-0D5F-4FEA-A5DE-ABD5D4EDBEF8}" type="sibTrans">
      <dgm:prSet/>
      <dgm:spPr/>
      <dgm:t>
        <a:bodyPr/>
        <a:lstStyle/>
        <a:p>
          <a:endParaRPr lang="zh-CN" altLang="en-US"/>
        </a:p>
      </dgm:t>
    </dgm:pt>
    <dgm:pt modelId="{A4E3F945-BB5A-4835-8A24-FE0C395005BD}">
      <dgm:prSet phldrT="[文本]"/>
      <dgm:spPr/>
      <dgm:t>
        <a:bodyPr/>
        <a:lstStyle/>
        <a:p>
          <a:r>
            <a:rPr lang="zh-CN" altLang="en-US" dirty="0" smtClean="0">
              <a:latin typeface="微软雅黑" panose="020B0503020204020204" charset="-122"/>
              <a:ea typeface="微软雅黑" panose="020B0503020204020204" charset="-122"/>
            </a:rPr>
            <a:t>第一次世界大战的经过</a:t>
          </a:r>
          <a:endParaRPr lang="zh-CN" altLang="en-US" dirty="0">
            <a:latin typeface="微软雅黑" panose="020B0503020204020204" charset="-122"/>
            <a:ea typeface="微软雅黑" panose="020B0503020204020204" charset="-122"/>
          </a:endParaRPr>
        </a:p>
      </dgm:t>
    </dgm:pt>
    <dgm:pt modelId="{B11BE6AB-2AF2-48E9-AB8F-469FF50890CD}" cxnId="{BF782230-0F63-435B-A8B1-7A25C50BD876}" type="parTrans">
      <dgm:prSet/>
      <dgm:spPr/>
      <dgm:t>
        <a:bodyPr/>
        <a:lstStyle/>
        <a:p>
          <a:endParaRPr lang="zh-CN" altLang="en-US"/>
        </a:p>
      </dgm:t>
    </dgm:pt>
    <dgm:pt modelId="{F30EFCC0-4668-469B-BAEC-6329DE9E0BC8}" cxnId="{BF782230-0F63-435B-A8B1-7A25C50BD876}" type="sibTrans">
      <dgm:prSet/>
      <dgm:spPr/>
      <dgm:t>
        <a:bodyPr/>
        <a:lstStyle/>
        <a:p>
          <a:endParaRPr lang="zh-CN" altLang="en-US"/>
        </a:p>
      </dgm:t>
    </dgm:pt>
    <dgm:pt modelId="{FA3FA12F-368D-4AFD-AC48-E43BD0CD184D}">
      <dgm:prSet phldrT="[文本]"/>
      <dgm:spPr/>
      <dgm:t>
        <a:bodyPr/>
        <a:lstStyle/>
        <a:p>
          <a:r>
            <a:rPr lang="zh-CN" altLang="en-US" dirty="0" smtClean="0">
              <a:latin typeface="微软雅黑" panose="020B0503020204020204" charset="-122"/>
              <a:ea typeface="微软雅黑" panose="020B0503020204020204" charset="-122"/>
            </a:rPr>
            <a:t>三条战线、三个阶段</a:t>
          </a:r>
          <a:endParaRPr lang="zh-CN" altLang="en-US" dirty="0">
            <a:latin typeface="微软雅黑" panose="020B0503020204020204" charset="-122"/>
            <a:ea typeface="微软雅黑" panose="020B0503020204020204" charset="-122"/>
          </a:endParaRPr>
        </a:p>
      </dgm:t>
    </dgm:pt>
    <dgm:pt modelId="{A391D40A-48D3-4348-9A39-66A74CEF019E}" cxnId="{8921DABF-5EB0-4F9C-B508-0C6451CC5F90}" type="parTrans">
      <dgm:prSet/>
      <dgm:spPr/>
      <dgm:t>
        <a:bodyPr/>
        <a:lstStyle/>
        <a:p>
          <a:endParaRPr lang="zh-CN" altLang="en-US"/>
        </a:p>
      </dgm:t>
    </dgm:pt>
    <dgm:pt modelId="{DC2FADC3-81A2-4E1D-A944-D6D418271595}" cxnId="{8921DABF-5EB0-4F9C-B508-0C6451CC5F90}" type="sibTrans">
      <dgm:prSet/>
      <dgm:spPr/>
      <dgm:t>
        <a:bodyPr/>
        <a:lstStyle/>
        <a:p>
          <a:endParaRPr lang="zh-CN" altLang="en-US"/>
        </a:p>
      </dgm:t>
    </dgm:pt>
    <dgm:pt modelId="{4AEB1595-67B3-4E81-9F78-ED9EC5D57CE9}">
      <dgm:prSet phldrT="[文本]"/>
      <dgm:spPr/>
      <dgm:t>
        <a:bodyPr/>
        <a:lstStyle/>
        <a:p>
          <a:r>
            <a:rPr lang="zh-CN" altLang="en-US" dirty="0" smtClean="0">
              <a:latin typeface="微软雅黑" panose="020B0503020204020204" charset="-122"/>
              <a:ea typeface="微软雅黑" panose="020B0503020204020204" charset="-122"/>
            </a:rPr>
            <a:t>一战中的中国</a:t>
          </a:r>
          <a:endParaRPr lang="zh-CN" altLang="en-US" dirty="0">
            <a:latin typeface="微软雅黑" panose="020B0503020204020204" charset="-122"/>
            <a:ea typeface="微软雅黑" panose="020B0503020204020204" charset="-122"/>
          </a:endParaRPr>
        </a:p>
      </dgm:t>
    </dgm:pt>
    <dgm:pt modelId="{A963D58B-75D1-4567-994E-1C64B6B9A591}" cxnId="{A5BA716D-C76D-45F3-A1F1-51AA6051B871}" type="parTrans">
      <dgm:prSet/>
      <dgm:spPr/>
      <dgm:t>
        <a:bodyPr/>
        <a:lstStyle/>
        <a:p>
          <a:endParaRPr lang="zh-CN" altLang="en-US"/>
        </a:p>
      </dgm:t>
    </dgm:pt>
    <dgm:pt modelId="{FD5108DF-0A00-4605-B723-9CF8EB891A32}" cxnId="{A5BA716D-C76D-45F3-A1F1-51AA6051B871}" type="sibTrans">
      <dgm:prSet/>
      <dgm:spPr/>
      <dgm:t>
        <a:bodyPr/>
        <a:lstStyle/>
        <a:p>
          <a:endParaRPr lang="zh-CN" altLang="en-US"/>
        </a:p>
      </dgm:t>
    </dgm:pt>
    <dgm:pt modelId="{22767AE4-84DA-47B0-852F-9C84C5EBEA05}">
      <dgm:prSet phldrT="[文本]"/>
      <dgm:spPr/>
      <dgm:t>
        <a:bodyPr/>
        <a:lstStyle/>
        <a:p>
          <a:r>
            <a:rPr lang="zh-CN" altLang="en-US" dirty="0" smtClean="0">
              <a:latin typeface="微软雅黑" panose="020B0503020204020204" charset="-122"/>
              <a:ea typeface="微软雅黑" panose="020B0503020204020204" charset="-122"/>
            </a:rPr>
            <a:t>一战后的国际秩序</a:t>
          </a:r>
          <a:endParaRPr lang="zh-CN" altLang="en-US" dirty="0">
            <a:latin typeface="微软雅黑" panose="020B0503020204020204" charset="-122"/>
            <a:ea typeface="微软雅黑" panose="020B0503020204020204" charset="-122"/>
          </a:endParaRPr>
        </a:p>
      </dgm:t>
    </dgm:pt>
    <dgm:pt modelId="{58484B35-85CE-44EF-8E9F-589F9E836C75}" cxnId="{4934D09F-3737-4A79-81DC-FB05364B2438}" type="parTrans">
      <dgm:prSet/>
      <dgm:spPr/>
      <dgm:t>
        <a:bodyPr/>
        <a:lstStyle/>
        <a:p>
          <a:endParaRPr lang="zh-CN" altLang="en-US"/>
        </a:p>
      </dgm:t>
    </dgm:pt>
    <dgm:pt modelId="{77260B98-EFC2-471E-BD0B-3EFAC617A66B}" cxnId="{4934D09F-3737-4A79-81DC-FB05364B2438}" type="sibTrans">
      <dgm:prSet/>
      <dgm:spPr/>
      <dgm:t>
        <a:bodyPr/>
        <a:lstStyle/>
        <a:p>
          <a:endParaRPr lang="zh-CN" altLang="en-US"/>
        </a:p>
      </dgm:t>
    </dgm:pt>
    <dgm:pt modelId="{F3FDC9AD-07A1-4662-8ACA-723C64C50393}">
      <dgm:prSet phldrT="[文本]"/>
      <dgm:spPr/>
      <dgm:t>
        <a:bodyPr/>
        <a:lstStyle/>
        <a:p>
          <a:r>
            <a:rPr lang="zh-CN" altLang="en-US" dirty="0" smtClean="0">
              <a:latin typeface="微软雅黑" panose="020B0503020204020204" charset="-122"/>
              <a:ea typeface="微软雅黑" panose="020B0503020204020204" charset="-122"/>
            </a:rPr>
            <a:t>凡尔赛</a:t>
          </a:r>
          <a:r>
            <a:rPr lang="en-US" altLang="zh-CN" dirty="0" smtClean="0">
              <a:latin typeface="微软雅黑" panose="020B0503020204020204" charset="-122"/>
              <a:ea typeface="微软雅黑" panose="020B0503020204020204" charset="-122"/>
            </a:rPr>
            <a:t>—</a:t>
          </a:r>
          <a:r>
            <a:rPr lang="zh-CN" altLang="en-US" dirty="0" smtClean="0">
              <a:latin typeface="微软雅黑" panose="020B0503020204020204" charset="-122"/>
              <a:ea typeface="微软雅黑" panose="020B0503020204020204" charset="-122"/>
            </a:rPr>
            <a:t>华盛顿体系</a:t>
          </a:r>
          <a:endParaRPr lang="zh-CN" altLang="en-US" dirty="0">
            <a:latin typeface="微软雅黑" panose="020B0503020204020204" charset="-122"/>
            <a:ea typeface="微软雅黑" panose="020B0503020204020204" charset="-122"/>
          </a:endParaRPr>
        </a:p>
      </dgm:t>
    </dgm:pt>
    <dgm:pt modelId="{DC79259A-41B4-47A3-BF5C-1D60D31E6885}" cxnId="{F1DCE25B-9090-455C-91E2-91D420D82296}" type="parTrans">
      <dgm:prSet/>
      <dgm:spPr/>
      <dgm:t>
        <a:bodyPr/>
        <a:lstStyle/>
        <a:p>
          <a:endParaRPr lang="zh-CN" altLang="en-US"/>
        </a:p>
      </dgm:t>
    </dgm:pt>
    <dgm:pt modelId="{045314A2-94D8-4A69-9352-012E5A1CF186}" cxnId="{F1DCE25B-9090-455C-91E2-91D420D82296}" type="sibTrans">
      <dgm:prSet/>
      <dgm:spPr/>
      <dgm:t>
        <a:bodyPr/>
        <a:lstStyle/>
        <a:p>
          <a:endParaRPr lang="zh-CN" altLang="en-US"/>
        </a:p>
      </dgm:t>
    </dgm:pt>
    <dgm:pt modelId="{EF421159-E921-4D15-B071-573E0092994E}">
      <dgm:prSet phldrT="[文本]"/>
      <dgm:spPr/>
      <dgm:t>
        <a:bodyPr/>
        <a:lstStyle/>
        <a:p>
          <a:r>
            <a:rPr lang="zh-CN" altLang="en-US" dirty="0" smtClean="0">
              <a:latin typeface="微软雅黑" panose="020B0503020204020204" charset="-122"/>
              <a:ea typeface="微软雅黑" panose="020B0503020204020204" charset="-122"/>
            </a:rPr>
            <a:t>国际联盟</a:t>
          </a:r>
          <a:endParaRPr lang="zh-CN" altLang="en-US" dirty="0">
            <a:latin typeface="微软雅黑" panose="020B0503020204020204" charset="-122"/>
            <a:ea typeface="微软雅黑" panose="020B0503020204020204" charset="-122"/>
          </a:endParaRPr>
        </a:p>
      </dgm:t>
    </dgm:pt>
    <dgm:pt modelId="{EDBCA9A7-A30E-4A69-BE55-6298581404B2}" cxnId="{68E94CC7-CA81-4155-96FE-067694F42FB8}" type="parTrans">
      <dgm:prSet/>
      <dgm:spPr/>
      <dgm:t>
        <a:bodyPr/>
        <a:lstStyle/>
        <a:p>
          <a:endParaRPr lang="zh-CN" altLang="en-US"/>
        </a:p>
      </dgm:t>
    </dgm:pt>
    <dgm:pt modelId="{EE66EB1E-BEA6-40D9-B7E1-11DB6A0BAD80}" cxnId="{68E94CC7-CA81-4155-96FE-067694F42FB8}" type="sibTrans">
      <dgm:prSet/>
      <dgm:spPr/>
      <dgm:t>
        <a:bodyPr/>
        <a:lstStyle/>
        <a:p>
          <a:endParaRPr lang="zh-CN" altLang="en-US"/>
        </a:p>
      </dgm:t>
    </dgm:pt>
    <dgm:pt modelId="{4C3335CC-7673-4317-99A2-18DF63C64E52}" type="pres">
      <dgm:prSet presAssocID="{E2E50A40-2B92-463C-B32C-2EB62DD126C7}" presName="Name0" presStyleCnt="0">
        <dgm:presLayoutVars>
          <dgm:dir/>
          <dgm:animLvl val="lvl"/>
          <dgm:resizeHandles val="exact"/>
        </dgm:presLayoutVars>
      </dgm:prSet>
      <dgm:spPr/>
      <dgm:t>
        <a:bodyPr/>
        <a:lstStyle/>
        <a:p>
          <a:endParaRPr lang="zh-CN" altLang="en-US"/>
        </a:p>
      </dgm:t>
    </dgm:pt>
    <dgm:pt modelId="{1CACD445-9351-4756-A75F-730E93974A76}" type="pres">
      <dgm:prSet presAssocID="{00FB171C-A2CE-42F9-A145-309774A71181}" presName="linNode" presStyleCnt="0"/>
      <dgm:spPr/>
    </dgm:pt>
    <dgm:pt modelId="{25BFCCE4-3513-4081-9ABE-0049127CAC94}" type="pres">
      <dgm:prSet presAssocID="{00FB171C-A2CE-42F9-A145-309774A71181}" presName="parentText" presStyleLbl="node1" presStyleIdx="0" presStyleCnt="3">
        <dgm:presLayoutVars>
          <dgm:chMax val="1"/>
          <dgm:bulletEnabled val="1"/>
        </dgm:presLayoutVars>
      </dgm:prSet>
      <dgm:spPr/>
      <dgm:t>
        <a:bodyPr/>
        <a:lstStyle/>
        <a:p>
          <a:endParaRPr lang="zh-CN" altLang="en-US"/>
        </a:p>
      </dgm:t>
    </dgm:pt>
    <dgm:pt modelId="{CA486905-0501-4904-A154-78820571896C}" type="pres">
      <dgm:prSet presAssocID="{00FB171C-A2CE-42F9-A145-309774A71181}" presName="descendantText" presStyleLbl="alignAccFollowNode1" presStyleIdx="0" presStyleCnt="3">
        <dgm:presLayoutVars>
          <dgm:bulletEnabled val="1"/>
        </dgm:presLayoutVars>
      </dgm:prSet>
      <dgm:spPr/>
      <dgm:t>
        <a:bodyPr/>
        <a:lstStyle/>
        <a:p>
          <a:endParaRPr lang="zh-CN" altLang="en-US"/>
        </a:p>
      </dgm:t>
    </dgm:pt>
    <dgm:pt modelId="{96463848-4B1E-4110-9A0D-284A8B3EDD79}" type="pres">
      <dgm:prSet presAssocID="{97501F94-695D-4406-BB77-BE14D7D658B3}" presName="sp" presStyleCnt="0"/>
      <dgm:spPr/>
    </dgm:pt>
    <dgm:pt modelId="{734E148A-7BD6-4EE3-A496-3FA0DB7ABE7E}" type="pres">
      <dgm:prSet presAssocID="{A4E3F945-BB5A-4835-8A24-FE0C395005BD}" presName="linNode" presStyleCnt="0"/>
      <dgm:spPr/>
    </dgm:pt>
    <dgm:pt modelId="{39D4C48F-5472-464F-8280-D451A2BF974B}" type="pres">
      <dgm:prSet presAssocID="{A4E3F945-BB5A-4835-8A24-FE0C395005BD}" presName="parentText" presStyleLbl="node1" presStyleIdx="1" presStyleCnt="3">
        <dgm:presLayoutVars>
          <dgm:chMax val="1"/>
          <dgm:bulletEnabled val="1"/>
        </dgm:presLayoutVars>
      </dgm:prSet>
      <dgm:spPr/>
      <dgm:t>
        <a:bodyPr/>
        <a:lstStyle/>
        <a:p>
          <a:endParaRPr lang="zh-CN" altLang="en-US"/>
        </a:p>
      </dgm:t>
    </dgm:pt>
    <dgm:pt modelId="{F903147D-A3E1-4D8D-87DC-07065CCFCEB0}" type="pres">
      <dgm:prSet presAssocID="{A4E3F945-BB5A-4835-8A24-FE0C395005BD}" presName="descendantText" presStyleLbl="alignAccFollowNode1" presStyleIdx="1" presStyleCnt="3">
        <dgm:presLayoutVars>
          <dgm:bulletEnabled val="1"/>
        </dgm:presLayoutVars>
      </dgm:prSet>
      <dgm:spPr/>
      <dgm:t>
        <a:bodyPr/>
        <a:lstStyle/>
        <a:p>
          <a:endParaRPr lang="zh-CN" altLang="en-US"/>
        </a:p>
      </dgm:t>
    </dgm:pt>
    <dgm:pt modelId="{A6B0A7DB-561B-4E10-AB6E-A006F3CC1BA8}" type="pres">
      <dgm:prSet presAssocID="{F30EFCC0-4668-469B-BAEC-6329DE9E0BC8}" presName="sp" presStyleCnt="0"/>
      <dgm:spPr/>
    </dgm:pt>
    <dgm:pt modelId="{8792E4B4-C319-4DC8-843B-FF3B33CA530E}" type="pres">
      <dgm:prSet presAssocID="{22767AE4-84DA-47B0-852F-9C84C5EBEA05}" presName="linNode" presStyleCnt="0"/>
      <dgm:spPr/>
    </dgm:pt>
    <dgm:pt modelId="{E54A7DDF-6403-4A32-922F-B83FAE9AA18B}" type="pres">
      <dgm:prSet presAssocID="{22767AE4-84DA-47B0-852F-9C84C5EBEA05}" presName="parentText" presStyleLbl="node1" presStyleIdx="2" presStyleCnt="3">
        <dgm:presLayoutVars>
          <dgm:chMax val="1"/>
          <dgm:bulletEnabled val="1"/>
        </dgm:presLayoutVars>
      </dgm:prSet>
      <dgm:spPr/>
      <dgm:t>
        <a:bodyPr/>
        <a:lstStyle/>
        <a:p>
          <a:endParaRPr lang="zh-CN" altLang="en-US"/>
        </a:p>
      </dgm:t>
    </dgm:pt>
    <dgm:pt modelId="{44A5A899-233C-456D-AE8C-136F3A2C3C78}" type="pres">
      <dgm:prSet presAssocID="{22767AE4-84DA-47B0-852F-9C84C5EBEA05}" presName="descendantText" presStyleLbl="alignAccFollowNode1" presStyleIdx="2" presStyleCnt="3">
        <dgm:presLayoutVars>
          <dgm:bulletEnabled val="1"/>
        </dgm:presLayoutVars>
      </dgm:prSet>
      <dgm:spPr/>
      <dgm:t>
        <a:bodyPr/>
        <a:lstStyle/>
        <a:p>
          <a:endParaRPr lang="zh-CN" altLang="en-US"/>
        </a:p>
      </dgm:t>
    </dgm:pt>
  </dgm:ptLst>
  <dgm:cxnLst>
    <dgm:cxn modelId="{CB2503C2-4169-41A2-A828-4016E1F67814}" type="presOf" srcId="{E2E50A40-2B92-463C-B32C-2EB62DD126C7}" destId="{4C3335CC-7673-4317-99A2-18DF63C64E52}" srcOrd="0" destOrd="0" presId="urn:microsoft.com/office/officeart/2005/8/layout/vList5"/>
    <dgm:cxn modelId="{CC895C9C-964E-4BD2-9124-59EA2CC0AFD5}" srcId="{00FB171C-A2CE-42F9-A145-309774A71181}" destId="{781FD123-F2DF-4D0D-AB7E-9A4098012793}" srcOrd="0" destOrd="0" parTransId="{12FED3E1-EE6F-4AFF-9E25-6D00329BA86B}" sibTransId="{8E9D6D62-59F6-450B-8A2A-99A09B90D807}"/>
    <dgm:cxn modelId="{BAAE4B58-343A-4BE2-A0EA-3C0941AAEC24}" type="presOf" srcId="{EF421159-E921-4D15-B071-573E0092994E}" destId="{44A5A899-233C-456D-AE8C-136F3A2C3C78}" srcOrd="0" destOrd="1" presId="urn:microsoft.com/office/officeart/2005/8/layout/vList5"/>
    <dgm:cxn modelId="{B8A81CAF-1AA0-4A37-BB61-B8E5FA1A18D4}" type="presOf" srcId="{22767AE4-84DA-47B0-852F-9C84C5EBEA05}" destId="{E54A7DDF-6403-4A32-922F-B83FAE9AA18B}" srcOrd="0" destOrd="0" presId="urn:microsoft.com/office/officeart/2005/8/layout/vList5"/>
    <dgm:cxn modelId="{BF782230-0F63-435B-A8B1-7A25C50BD876}" srcId="{E2E50A40-2B92-463C-B32C-2EB62DD126C7}" destId="{A4E3F945-BB5A-4835-8A24-FE0C395005BD}" srcOrd="1" destOrd="0" parTransId="{B11BE6AB-2AF2-48E9-AB8F-469FF50890CD}" sibTransId="{F30EFCC0-4668-469B-BAEC-6329DE9E0BC8}"/>
    <dgm:cxn modelId="{B579AB19-B786-4853-B5D3-39D4B880B21C}" type="presOf" srcId="{781FD123-F2DF-4D0D-AB7E-9A4098012793}" destId="{CA486905-0501-4904-A154-78820571896C}" srcOrd="0" destOrd="0" presId="urn:microsoft.com/office/officeart/2005/8/layout/vList5"/>
    <dgm:cxn modelId="{F1DCE25B-9090-455C-91E2-91D420D82296}" srcId="{22767AE4-84DA-47B0-852F-9C84C5EBEA05}" destId="{F3FDC9AD-07A1-4662-8ACA-723C64C50393}" srcOrd="0" destOrd="0" parTransId="{DC79259A-41B4-47A3-BF5C-1D60D31E6885}" sibTransId="{045314A2-94D8-4A69-9352-012E5A1CF186}"/>
    <dgm:cxn modelId="{6E617FF0-FF78-4662-9B86-9F4CBC8F3FC7}" type="presOf" srcId="{4AEB1595-67B3-4E81-9F78-ED9EC5D57CE9}" destId="{F903147D-A3E1-4D8D-87DC-07065CCFCEB0}" srcOrd="0" destOrd="1" presId="urn:microsoft.com/office/officeart/2005/8/layout/vList5"/>
    <dgm:cxn modelId="{353C039E-D2C6-4831-BCC8-E1DACE4A197B}" type="presOf" srcId="{F3FDC9AD-07A1-4662-8ACA-723C64C50393}" destId="{44A5A899-233C-456D-AE8C-136F3A2C3C78}" srcOrd="0" destOrd="0" presId="urn:microsoft.com/office/officeart/2005/8/layout/vList5"/>
    <dgm:cxn modelId="{4934D09F-3737-4A79-81DC-FB05364B2438}" srcId="{E2E50A40-2B92-463C-B32C-2EB62DD126C7}" destId="{22767AE4-84DA-47B0-852F-9C84C5EBEA05}" srcOrd="2" destOrd="0" parTransId="{58484B35-85CE-44EF-8E9F-589F9E836C75}" sibTransId="{77260B98-EFC2-471E-BD0B-3EFAC617A66B}"/>
    <dgm:cxn modelId="{68E94CC7-CA81-4155-96FE-067694F42FB8}" srcId="{22767AE4-84DA-47B0-852F-9C84C5EBEA05}" destId="{EF421159-E921-4D15-B071-573E0092994E}" srcOrd="1" destOrd="0" parTransId="{EDBCA9A7-A30E-4A69-BE55-6298581404B2}" sibTransId="{EE66EB1E-BEA6-40D9-B7E1-11DB6A0BAD80}"/>
    <dgm:cxn modelId="{139917AA-BF7E-45EB-9CB9-02CC3FA19BA4}" type="presOf" srcId="{A4E3F945-BB5A-4835-8A24-FE0C395005BD}" destId="{39D4C48F-5472-464F-8280-D451A2BF974B}" srcOrd="0" destOrd="0" presId="urn:microsoft.com/office/officeart/2005/8/layout/vList5"/>
    <dgm:cxn modelId="{F537F743-0D5F-4FEA-A5DE-ABD5D4EDBEF8}" srcId="{00FB171C-A2CE-42F9-A145-309774A71181}" destId="{982E13AD-9427-4C83-992D-F33E85CB0716}" srcOrd="1" destOrd="0" parTransId="{6C21D77B-56E9-458D-9A7F-9C25609E9BE3}" sibTransId="{55FE13FE-A510-4BFC-A242-EE863A2BA99D}"/>
    <dgm:cxn modelId="{514F0417-377A-4CEA-88FF-DD295F5860AC}" type="presOf" srcId="{FA3FA12F-368D-4AFD-AC48-E43BD0CD184D}" destId="{F903147D-A3E1-4D8D-87DC-07065CCFCEB0}" srcOrd="0" destOrd="0" presId="urn:microsoft.com/office/officeart/2005/8/layout/vList5"/>
    <dgm:cxn modelId="{A5BA716D-C76D-45F3-A1F1-51AA6051B871}" srcId="{A4E3F945-BB5A-4835-8A24-FE0C395005BD}" destId="{4AEB1595-67B3-4E81-9F78-ED9EC5D57CE9}" srcOrd="1" destOrd="0" parTransId="{A963D58B-75D1-4567-994E-1C64B6B9A591}" sibTransId="{FD5108DF-0A00-4605-B723-9CF8EB891A32}"/>
    <dgm:cxn modelId="{8921DABF-5EB0-4F9C-B508-0C6451CC5F90}" srcId="{A4E3F945-BB5A-4835-8A24-FE0C395005BD}" destId="{FA3FA12F-368D-4AFD-AC48-E43BD0CD184D}" srcOrd="0" destOrd="0" parTransId="{A391D40A-48D3-4348-9A39-66A74CEF019E}" sibTransId="{DC2FADC3-81A2-4E1D-A944-D6D418271595}"/>
    <dgm:cxn modelId="{40539B63-AB4D-4FF6-A11B-FE52B512668D}" srcId="{E2E50A40-2B92-463C-B32C-2EB62DD126C7}" destId="{00FB171C-A2CE-42F9-A145-309774A71181}" srcOrd="0" destOrd="0" parTransId="{3627ACE8-B587-466D-A19F-712870AAA42F}" sibTransId="{97501F94-695D-4406-BB77-BE14D7D658B3}"/>
    <dgm:cxn modelId="{88854F6C-C0C2-45AC-AE42-37DFDDC28D03}" type="presOf" srcId="{00FB171C-A2CE-42F9-A145-309774A71181}" destId="{25BFCCE4-3513-4081-9ABE-0049127CAC94}" srcOrd="0" destOrd="0" presId="urn:microsoft.com/office/officeart/2005/8/layout/vList5"/>
    <dgm:cxn modelId="{1B3D5FF6-59FA-4A01-A1ED-698C1926EEFC}" type="presOf" srcId="{982E13AD-9427-4C83-992D-F33E85CB0716}" destId="{CA486905-0501-4904-A154-78820571896C}" srcOrd="0" destOrd="1" presId="urn:microsoft.com/office/officeart/2005/8/layout/vList5"/>
    <dgm:cxn modelId="{703DE006-1CF8-4869-B521-7F5409ED41DD}" type="presParOf" srcId="{4C3335CC-7673-4317-99A2-18DF63C64E52}" destId="{1CACD445-9351-4756-A75F-730E93974A76}" srcOrd="0" destOrd="0" presId="urn:microsoft.com/office/officeart/2005/8/layout/vList5"/>
    <dgm:cxn modelId="{D64D8C0D-3DDF-4142-95CD-0DBCF7F029D4}" type="presParOf" srcId="{1CACD445-9351-4756-A75F-730E93974A76}" destId="{25BFCCE4-3513-4081-9ABE-0049127CAC94}" srcOrd="0" destOrd="0" presId="urn:microsoft.com/office/officeart/2005/8/layout/vList5"/>
    <dgm:cxn modelId="{BF4B9144-71C1-45EA-BFD3-747F29402F4E}" type="presParOf" srcId="{1CACD445-9351-4756-A75F-730E93974A76}" destId="{CA486905-0501-4904-A154-78820571896C}" srcOrd="1" destOrd="0" presId="urn:microsoft.com/office/officeart/2005/8/layout/vList5"/>
    <dgm:cxn modelId="{E66178DE-CB8C-4BF5-A17D-FA442B200D29}" type="presParOf" srcId="{4C3335CC-7673-4317-99A2-18DF63C64E52}" destId="{96463848-4B1E-4110-9A0D-284A8B3EDD79}" srcOrd="1" destOrd="0" presId="urn:microsoft.com/office/officeart/2005/8/layout/vList5"/>
    <dgm:cxn modelId="{49FF2E8F-C99F-41AE-A6AF-00199E58CDCA}" type="presParOf" srcId="{4C3335CC-7673-4317-99A2-18DF63C64E52}" destId="{734E148A-7BD6-4EE3-A496-3FA0DB7ABE7E}" srcOrd="2" destOrd="0" presId="urn:microsoft.com/office/officeart/2005/8/layout/vList5"/>
    <dgm:cxn modelId="{A267D331-14C5-4901-AAE2-E856561E23C5}" type="presParOf" srcId="{734E148A-7BD6-4EE3-A496-3FA0DB7ABE7E}" destId="{39D4C48F-5472-464F-8280-D451A2BF974B}" srcOrd="0" destOrd="0" presId="urn:microsoft.com/office/officeart/2005/8/layout/vList5"/>
    <dgm:cxn modelId="{9DBADEB2-E82A-4FB2-A199-0D56993A8885}" type="presParOf" srcId="{734E148A-7BD6-4EE3-A496-3FA0DB7ABE7E}" destId="{F903147D-A3E1-4D8D-87DC-07065CCFCEB0}" srcOrd="1" destOrd="0" presId="urn:microsoft.com/office/officeart/2005/8/layout/vList5"/>
    <dgm:cxn modelId="{3E44C09C-EF6C-4761-9D2B-03A9AA60A60C}" type="presParOf" srcId="{4C3335CC-7673-4317-99A2-18DF63C64E52}" destId="{A6B0A7DB-561B-4E10-AB6E-A006F3CC1BA8}" srcOrd="3" destOrd="0" presId="urn:microsoft.com/office/officeart/2005/8/layout/vList5"/>
    <dgm:cxn modelId="{769F278D-90F1-488F-9805-6D3A1F742BFF}" type="presParOf" srcId="{4C3335CC-7673-4317-99A2-18DF63C64E52}" destId="{8792E4B4-C319-4DC8-843B-FF3B33CA530E}" srcOrd="4" destOrd="0" presId="urn:microsoft.com/office/officeart/2005/8/layout/vList5"/>
    <dgm:cxn modelId="{642A591E-7F19-4DA1-BCEC-C7683FED5955}" type="presParOf" srcId="{8792E4B4-C319-4DC8-843B-FF3B33CA530E}" destId="{E54A7DDF-6403-4A32-922F-B83FAE9AA18B}" srcOrd="0" destOrd="0" presId="urn:microsoft.com/office/officeart/2005/8/layout/vList5"/>
    <dgm:cxn modelId="{46404158-0EAA-4AF8-8933-768DFD904EFF}" type="presParOf" srcId="{8792E4B4-C319-4DC8-843B-FF3B33CA530E}" destId="{44A5A899-233C-456D-AE8C-136F3A2C3C78}"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0EAE5-87C5-43AD-9288-EA16F1CA82F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zh-CN" altLang="en-US"/>
        </a:p>
      </dgm:t>
    </dgm:pt>
    <dgm:pt modelId="{5BA0DBE3-0CEF-45F6-B01C-B22BFAA6FEC1}">
      <dgm:prSet phldrT="[文本]" custT="1"/>
      <dgm:spPr/>
      <dgm:t>
        <a:bodyPr/>
        <a:lstStyle/>
        <a:p>
          <a:r>
            <a:rPr lang="zh-CN" altLang="en-US" sz="2400" dirty="0" smtClean="0">
              <a:latin typeface="黑体" panose="02010609060101010101" charset="-122"/>
              <a:ea typeface="黑体" panose="02010609060101010101" charset="-122"/>
            </a:rPr>
            <a:t>是否知道一战爆发的原因？</a:t>
          </a:r>
          <a:endParaRPr lang="zh-CN" altLang="en-US" sz="2400" dirty="0">
            <a:latin typeface="黑体" panose="02010609060101010101" charset="-122"/>
            <a:ea typeface="黑体" panose="02010609060101010101" charset="-122"/>
          </a:endParaRPr>
        </a:p>
      </dgm:t>
    </dgm:pt>
    <dgm:pt modelId="{8C346FA4-61AC-40E8-8B87-3C092BF63986}" cxnId="{99C2A623-F8EA-4996-A3D2-AC12F7021DE6}" type="parTrans">
      <dgm:prSet/>
      <dgm:spPr/>
      <dgm:t>
        <a:bodyPr/>
        <a:lstStyle/>
        <a:p>
          <a:endParaRPr lang="zh-CN" altLang="en-US"/>
        </a:p>
      </dgm:t>
    </dgm:pt>
    <dgm:pt modelId="{FAD35773-7FB7-4CB0-8274-CF904729F1E5}" cxnId="{99C2A623-F8EA-4996-A3D2-AC12F7021DE6}" type="sibTrans">
      <dgm:prSet/>
      <dgm:spPr>
        <a:ln w="38100">
          <a:solidFill>
            <a:srgbClr val="C00000"/>
          </a:solidFill>
        </a:ln>
      </dgm:spPr>
      <dgm:t>
        <a:bodyPr/>
        <a:lstStyle/>
        <a:p>
          <a:endParaRPr lang="zh-CN" altLang="en-US"/>
        </a:p>
      </dgm:t>
    </dgm:pt>
    <dgm:pt modelId="{95D31BA6-8590-4309-8C42-5D72B924DFD0}">
      <dgm:prSet phldrT="[文本]"/>
      <dgm:spPr/>
      <dgm:t>
        <a:bodyPr/>
        <a:lstStyle/>
        <a:p>
          <a:r>
            <a:rPr lang="zh-CN" altLang="en-US" dirty="0" smtClean="0">
              <a:latin typeface="黑体" panose="02010609060101010101" charset="-122"/>
              <a:ea typeface="黑体" panose="02010609060101010101" charset="-122"/>
            </a:rPr>
            <a:t>是否能够按照时间线索梳理一战的爆发、经过、结束？</a:t>
          </a:r>
          <a:endParaRPr lang="zh-CN" altLang="en-US" dirty="0">
            <a:latin typeface="黑体" panose="02010609060101010101" charset="-122"/>
            <a:ea typeface="黑体" panose="02010609060101010101" charset="-122"/>
          </a:endParaRPr>
        </a:p>
      </dgm:t>
    </dgm:pt>
    <dgm:pt modelId="{7A8A479C-078B-486F-9FC1-B82CDBC98EC0}" cxnId="{019A2339-6E36-4A93-82C6-DB71308CE26B}" type="parTrans">
      <dgm:prSet/>
      <dgm:spPr/>
      <dgm:t>
        <a:bodyPr/>
        <a:lstStyle/>
        <a:p>
          <a:endParaRPr lang="zh-CN" altLang="en-US"/>
        </a:p>
      </dgm:t>
    </dgm:pt>
    <dgm:pt modelId="{AD53D7D4-D9F1-4B44-BA3E-0C82D21562FB}" cxnId="{019A2339-6E36-4A93-82C6-DB71308CE26B}" type="sibTrans">
      <dgm:prSet/>
      <dgm:spPr>
        <a:ln w="38100">
          <a:solidFill>
            <a:srgbClr val="92D050"/>
          </a:solidFill>
        </a:ln>
      </dgm:spPr>
      <dgm:t>
        <a:bodyPr/>
        <a:lstStyle/>
        <a:p>
          <a:endParaRPr lang="zh-CN" altLang="en-US"/>
        </a:p>
      </dgm:t>
    </dgm:pt>
    <dgm:pt modelId="{88FCED9A-D1F9-4633-A26C-D6399A29BFA2}">
      <dgm:prSet phldrT="[文本]"/>
      <dgm:spPr/>
      <dgm:t>
        <a:bodyPr/>
        <a:lstStyle/>
        <a:p>
          <a:r>
            <a:rPr lang="zh-CN" altLang="en-US" dirty="0" smtClean="0">
              <a:latin typeface="黑体" panose="02010609060101010101" charset="-122"/>
              <a:ea typeface="黑体" panose="02010609060101010101" charset="-122"/>
            </a:rPr>
            <a:t>是否能够准确说明一战与中国的关系、理解战后格局对中国的影响？</a:t>
          </a:r>
          <a:endParaRPr lang="zh-CN" altLang="en-US" dirty="0">
            <a:latin typeface="黑体" panose="02010609060101010101" charset="-122"/>
            <a:ea typeface="黑体" panose="02010609060101010101" charset="-122"/>
          </a:endParaRPr>
        </a:p>
      </dgm:t>
    </dgm:pt>
    <dgm:pt modelId="{29A269C0-D844-4329-90BA-7E31EE988BF1}" cxnId="{2DF9FAD2-AF33-42CA-92AB-4635DBBF2363}" type="parTrans">
      <dgm:prSet/>
      <dgm:spPr/>
      <dgm:t>
        <a:bodyPr/>
        <a:lstStyle/>
        <a:p>
          <a:endParaRPr lang="zh-CN" altLang="en-US"/>
        </a:p>
      </dgm:t>
    </dgm:pt>
    <dgm:pt modelId="{4FF211D5-0423-43F6-AAB5-4D544A86B1EE}" cxnId="{2DF9FAD2-AF33-42CA-92AB-4635DBBF2363}" type="sibTrans">
      <dgm:prSet/>
      <dgm:spPr>
        <a:ln w="38100">
          <a:solidFill>
            <a:srgbClr val="7030A0"/>
          </a:solidFill>
        </a:ln>
      </dgm:spPr>
      <dgm:t>
        <a:bodyPr/>
        <a:lstStyle/>
        <a:p>
          <a:endParaRPr lang="zh-CN" altLang="en-US"/>
        </a:p>
      </dgm:t>
    </dgm:pt>
    <dgm:pt modelId="{E4ADEB1E-8BDF-4BD6-8480-7DC1B5BAF5ED}">
      <dgm:prSet phldrT="[文本]"/>
      <dgm:spPr/>
      <dgm:t>
        <a:bodyPr/>
        <a:lstStyle/>
        <a:p>
          <a:r>
            <a:rPr lang="zh-CN" altLang="en-US" dirty="0" smtClean="0">
              <a:latin typeface="黑体" panose="02010609060101010101" charset="-122"/>
              <a:ea typeface="黑体" panose="02010609060101010101" charset="-122"/>
            </a:rPr>
            <a:t>是否能够认识评价凡尔赛</a:t>
          </a:r>
          <a:r>
            <a:rPr lang="en-US" altLang="zh-CN" dirty="0" smtClean="0">
              <a:latin typeface="黑体" panose="02010609060101010101" charset="-122"/>
              <a:ea typeface="黑体" panose="02010609060101010101" charset="-122"/>
            </a:rPr>
            <a:t>—</a:t>
          </a:r>
          <a:r>
            <a:rPr lang="zh-CN" altLang="en-US" dirty="0" smtClean="0">
              <a:latin typeface="黑体" panose="02010609060101010101" charset="-122"/>
              <a:ea typeface="黑体" panose="02010609060101010101" charset="-122"/>
            </a:rPr>
            <a:t>华盛顿体系及其引发的国际秩序的变化？</a:t>
          </a:r>
          <a:endParaRPr lang="zh-CN" altLang="en-US" dirty="0">
            <a:latin typeface="黑体" panose="02010609060101010101" charset="-122"/>
            <a:ea typeface="黑体" panose="02010609060101010101" charset="-122"/>
          </a:endParaRPr>
        </a:p>
      </dgm:t>
    </dgm:pt>
    <dgm:pt modelId="{4D60CA4E-3B45-4B07-AE6A-2651F8E60977}" cxnId="{CD3B0772-E6C4-4900-B9CC-4F89FF954784}" type="parTrans">
      <dgm:prSet/>
      <dgm:spPr/>
      <dgm:t>
        <a:bodyPr/>
        <a:lstStyle/>
        <a:p>
          <a:endParaRPr lang="zh-CN" altLang="en-US"/>
        </a:p>
      </dgm:t>
    </dgm:pt>
    <dgm:pt modelId="{122BB296-E63F-4BEC-80BF-C40C00FC8EF7}" cxnId="{CD3B0772-E6C4-4900-B9CC-4F89FF954784}" type="sibTrans">
      <dgm:prSet/>
      <dgm:spPr>
        <a:ln w="38100">
          <a:solidFill>
            <a:srgbClr val="00B0F0"/>
          </a:solidFill>
        </a:ln>
      </dgm:spPr>
      <dgm:t>
        <a:bodyPr/>
        <a:lstStyle/>
        <a:p>
          <a:endParaRPr lang="zh-CN" altLang="en-US"/>
        </a:p>
      </dgm:t>
    </dgm:pt>
    <dgm:pt modelId="{A0776335-A570-45AF-A760-76AF80C51843}">
      <dgm:prSet phldrT="[文本]" custT="1"/>
      <dgm:spPr/>
      <dgm:t>
        <a:bodyPr/>
        <a:lstStyle/>
        <a:p>
          <a:r>
            <a:rPr lang="zh-CN" altLang="en-US" sz="2000" dirty="0" smtClean="0">
              <a:latin typeface="黑体" panose="02010609060101010101" charset="-122"/>
              <a:ea typeface="黑体" panose="02010609060101010101" charset="-122"/>
            </a:rPr>
            <a:t>是否能在地图上识别出协约国、同盟国与一战的三条战线？</a:t>
          </a:r>
          <a:endParaRPr lang="zh-CN" altLang="en-US" sz="2000" dirty="0">
            <a:latin typeface="黑体" panose="02010609060101010101" charset="-122"/>
            <a:ea typeface="黑体" panose="02010609060101010101" charset="-122"/>
          </a:endParaRPr>
        </a:p>
      </dgm:t>
    </dgm:pt>
    <dgm:pt modelId="{D4FC91AB-F61A-485A-941C-46AC44B30081}" cxnId="{1138C270-607A-441D-B8C8-451D31B0C604}" type="parTrans">
      <dgm:prSet/>
      <dgm:spPr/>
      <dgm:t>
        <a:bodyPr/>
        <a:lstStyle/>
        <a:p>
          <a:endParaRPr lang="zh-CN" altLang="en-US"/>
        </a:p>
      </dgm:t>
    </dgm:pt>
    <dgm:pt modelId="{CBB9443E-0D74-4331-A29B-AA81A3F5A889}" cxnId="{1138C270-607A-441D-B8C8-451D31B0C604}" type="sibTrans">
      <dgm:prSet/>
      <dgm:spPr>
        <a:ln w="38100">
          <a:solidFill>
            <a:srgbClr val="FFC000"/>
          </a:solidFill>
        </a:ln>
      </dgm:spPr>
      <dgm:t>
        <a:bodyPr/>
        <a:lstStyle/>
        <a:p>
          <a:endParaRPr lang="zh-CN" altLang="en-US"/>
        </a:p>
      </dgm:t>
    </dgm:pt>
    <dgm:pt modelId="{3AC388D6-0E58-4E5D-8500-ECC4E0A0959F}" type="pres">
      <dgm:prSet presAssocID="{ED80EAE5-87C5-43AD-9288-EA16F1CA82FA}" presName="cycle" presStyleCnt="0">
        <dgm:presLayoutVars>
          <dgm:dir/>
          <dgm:resizeHandles val="exact"/>
        </dgm:presLayoutVars>
      </dgm:prSet>
      <dgm:spPr/>
      <dgm:t>
        <a:bodyPr/>
        <a:lstStyle/>
        <a:p>
          <a:endParaRPr lang="zh-CN" altLang="en-US"/>
        </a:p>
      </dgm:t>
    </dgm:pt>
    <dgm:pt modelId="{96BFCD59-D602-47AC-B686-5A51E2AB1F98}" type="pres">
      <dgm:prSet presAssocID="{5BA0DBE3-0CEF-45F6-B01C-B22BFAA6FEC1}" presName="node" presStyleLbl="node1" presStyleIdx="0" presStyleCnt="5" custScaleX="135690" custScaleY="111362" custRadScaleRad="102985" custRadScaleInc="-4731">
        <dgm:presLayoutVars>
          <dgm:bulletEnabled val="1"/>
        </dgm:presLayoutVars>
      </dgm:prSet>
      <dgm:spPr/>
      <dgm:t>
        <a:bodyPr/>
        <a:lstStyle/>
        <a:p>
          <a:endParaRPr lang="zh-CN" altLang="en-US"/>
        </a:p>
      </dgm:t>
    </dgm:pt>
    <dgm:pt modelId="{CB1EC5A6-A934-4304-A664-23E01CCC0A5D}" type="pres">
      <dgm:prSet presAssocID="{5BA0DBE3-0CEF-45F6-B01C-B22BFAA6FEC1}" presName="spNode" presStyleCnt="0"/>
      <dgm:spPr/>
    </dgm:pt>
    <dgm:pt modelId="{381E4917-C2B8-4360-B329-D95600701360}" type="pres">
      <dgm:prSet presAssocID="{FAD35773-7FB7-4CB0-8274-CF904729F1E5}" presName="sibTrans" presStyleLbl="sibTrans1D1" presStyleIdx="0" presStyleCnt="5"/>
      <dgm:spPr/>
      <dgm:t>
        <a:bodyPr/>
        <a:lstStyle/>
        <a:p>
          <a:endParaRPr lang="zh-CN" altLang="en-US"/>
        </a:p>
      </dgm:t>
    </dgm:pt>
    <dgm:pt modelId="{22BFEE1F-D1D9-4A97-80EE-685906853E72}" type="pres">
      <dgm:prSet presAssocID="{95D31BA6-8590-4309-8C42-5D72B924DFD0}" presName="node" presStyleLbl="node1" presStyleIdx="1" presStyleCnt="5" custScaleX="147734" custScaleY="131341" custRadScaleRad="113154" custRadScaleInc="26397">
        <dgm:presLayoutVars>
          <dgm:bulletEnabled val="1"/>
        </dgm:presLayoutVars>
      </dgm:prSet>
      <dgm:spPr/>
      <dgm:t>
        <a:bodyPr/>
        <a:lstStyle/>
        <a:p>
          <a:endParaRPr lang="zh-CN" altLang="en-US"/>
        </a:p>
      </dgm:t>
    </dgm:pt>
    <dgm:pt modelId="{EA0B78C0-3B3F-44E2-B6DC-1EE9C8E86D07}" type="pres">
      <dgm:prSet presAssocID="{95D31BA6-8590-4309-8C42-5D72B924DFD0}" presName="spNode" presStyleCnt="0"/>
      <dgm:spPr/>
    </dgm:pt>
    <dgm:pt modelId="{E35CABA6-5E84-4C21-9171-9594932B2933}" type="pres">
      <dgm:prSet presAssocID="{AD53D7D4-D9F1-4B44-BA3E-0C82D21562FB}" presName="sibTrans" presStyleLbl="sibTrans1D1" presStyleIdx="1" presStyleCnt="5"/>
      <dgm:spPr/>
      <dgm:t>
        <a:bodyPr/>
        <a:lstStyle/>
        <a:p>
          <a:endParaRPr lang="zh-CN" altLang="en-US"/>
        </a:p>
      </dgm:t>
    </dgm:pt>
    <dgm:pt modelId="{EC09EF0F-200F-4F5B-93AE-0C4A9D8547D5}" type="pres">
      <dgm:prSet presAssocID="{88FCED9A-D1F9-4633-A26C-D6399A29BFA2}" presName="node" presStyleLbl="node1" presStyleIdx="2" presStyleCnt="5" custScaleX="138923" custScaleY="143336" custRadScaleRad="115094" custRadScaleInc="-44674">
        <dgm:presLayoutVars>
          <dgm:bulletEnabled val="1"/>
        </dgm:presLayoutVars>
      </dgm:prSet>
      <dgm:spPr/>
      <dgm:t>
        <a:bodyPr/>
        <a:lstStyle/>
        <a:p>
          <a:endParaRPr lang="zh-CN" altLang="en-US"/>
        </a:p>
      </dgm:t>
    </dgm:pt>
    <dgm:pt modelId="{D361686A-D5E5-4C75-A009-0CB787CE05D7}" type="pres">
      <dgm:prSet presAssocID="{88FCED9A-D1F9-4633-A26C-D6399A29BFA2}" presName="spNode" presStyleCnt="0"/>
      <dgm:spPr/>
    </dgm:pt>
    <dgm:pt modelId="{6DCA1ADF-09D4-48C1-8DB6-6FCAACF6E176}" type="pres">
      <dgm:prSet presAssocID="{4FF211D5-0423-43F6-AAB5-4D544A86B1EE}" presName="sibTrans" presStyleLbl="sibTrans1D1" presStyleIdx="2" presStyleCnt="5"/>
      <dgm:spPr/>
      <dgm:t>
        <a:bodyPr/>
        <a:lstStyle/>
        <a:p>
          <a:endParaRPr lang="zh-CN" altLang="en-US"/>
        </a:p>
      </dgm:t>
    </dgm:pt>
    <dgm:pt modelId="{B8CB47D0-CB03-430D-916D-DA97771A42E6}" type="pres">
      <dgm:prSet presAssocID="{E4ADEB1E-8BDF-4BD6-8480-7DC1B5BAF5ED}" presName="node" presStyleLbl="node1" presStyleIdx="3" presStyleCnt="5" custScaleX="149267" custScaleY="135123" custRadScaleRad="113668" custRadScaleInc="23153">
        <dgm:presLayoutVars>
          <dgm:bulletEnabled val="1"/>
        </dgm:presLayoutVars>
      </dgm:prSet>
      <dgm:spPr/>
      <dgm:t>
        <a:bodyPr/>
        <a:lstStyle/>
        <a:p>
          <a:endParaRPr lang="zh-CN" altLang="en-US"/>
        </a:p>
      </dgm:t>
    </dgm:pt>
    <dgm:pt modelId="{D4ADA4B5-DFD1-4F93-BF69-2D7456CD0CA5}" type="pres">
      <dgm:prSet presAssocID="{E4ADEB1E-8BDF-4BD6-8480-7DC1B5BAF5ED}" presName="spNode" presStyleCnt="0"/>
      <dgm:spPr/>
    </dgm:pt>
    <dgm:pt modelId="{6167D89F-9DBD-406E-96C9-1A8BE1B58259}" type="pres">
      <dgm:prSet presAssocID="{122BB296-E63F-4BEC-80BF-C40C00FC8EF7}" presName="sibTrans" presStyleLbl="sibTrans1D1" presStyleIdx="3" presStyleCnt="5"/>
      <dgm:spPr/>
      <dgm:t>
        <a:bodyPr/>
        <a:lstStyle/>
        <a:p>
          <a:endParaRPr lang="zh-CN" altLang="en-US"/>
        </a:p>
      </dgm:t>
    </dgm:pt>
    <dgm:pt modelId="{8AF958E5-25BB-47C9-8511-A1EC26634884}" type="pres">
      <dgm:prSet presAssocID="{A0776335-A570-45AF-A760-76AF80C51843}" presName="node" presStyleLbl="node1" presStyleIdx="4" presStyleCnt="5" custScaleX="147291" custScaleY="123893" custRadScaleRad="111871" custRadScaleInc="-30345">
        <dgm:presLayoutVars>
          <dgm:bulletEnabled val="1"/>
        </dgm:presLayoutVars>
      </dgm:prSet>
      <dgm:spPr/>
      <dgm:t>
        <a:bodyPr/>
        <a:lstStyle/>
        <a:p>
          <a:endParaRPr lang="zh-CN" altLang="en-US"/>
        </a:p>
      </dgm:t>
    </dgm:pt>
    <dgm:pt modelId="{58817D27-F09C-45CE-BDF1-521FAB18FA77}" type="pres">
      <dgm:prSet presAssocID="{A0776335-A570-45AF-A760-76AF80C51843}" presName="spNode" presStyleCnt="0"/>
      <dgm:spPr/>
    </dgm:pt>
    <dgm:pt modelId="{65824593-4F8B-453C-B46D-D5E8691A243E}" type="pres">
      <dgm:prSet presAssocID="{CBB9443E-0D74-4331-A29B-AA81A3F5A889}" presName="sibTrans" presStyleLbl="sibTrans1D1" presStyleIdx="4" presStyleCnt="5"/>
      <dgm:spPr/>
      <dgm:t>
        <a:bodyPr/>
        <a:lstStyle/>
        <a:p>
          <a:endParaRPr lang="zh-CN" altLang="en-US"/>
        </a:p>
      </dgm:t>
    </dgm:pt>
  </dgm:ptLst>
  <dgm:cxnLst>
    <dgm:cxn modelId="{12666B98-7E1C-4BF4-B5E1-F1200823EAED}" type="presOf" srcId="{ED80EAE5-87C5-43AD-9288-EA16F1CA82FA}" destId="{3AC388D6-0E58-4E5D-8500-ECC4E0A0959F}" srcOrd="0" destOrd="0" presId="urn:microsoft.com/office/officeart/2005/8/layout/cycle6"/>
    <dgm:cxn modelId="{7AD53A4B-C122-475C-B27B-1F01420326E1}" type="presOf" srcId="{A0776335-A570-45AF-A760-76AF80C51843}" destId="{8AF958E5-25BB-47C9-8511-A1EC26634884}" srcOrd="0" destOrd="0" presId="urn:microsoft.com/office/officeart/2005/8/layout/cycle6"/>
    <dgm:cxn modelId="{2DF9FAD2-AF33-42CA-92AB-4635DBBF2363}" srcId="{ED80EAE5-87C5-43AD-9288-EA16F1CA82FA}" destId="{88FCED9A-D1F9-4633-A26C-D6399A29BFA2}" srcOrd="2" destOrd="0" parTransId="{29A269C0-D844-4329-90BA-7E31EE988BF1}" sibTransId="{4FF211D5-0423-43F6-AAB5-4D544A86B1EE}"/>
    <dgm:cxn modelId="{CD3B0772-E6C4-4900-B9CC-4F89FF954784}" srcId="{ED80EAE5-87C5-43AD-9288-EA16F1CA82FA}" destId="{E4ADEB1E-8BDF-4BD6-8480-7DC1B5BAF5ED}" srcOrd="3" destOrd="0" parTransId="{4D60CA4E-3B45-4B07-AE6A-2651F8E60977}" sibTransId="{122BB296-E63F-4BEC-80BF-C40C00FC8EF7}"/>
    <dgm:cxn modelId="{9C3FCBE7-62BB-41FD-B7BC-9A7580FFD8AE}" type="presOf" srcId="{5BA0DBE3-0CEF-45F6-B01C-B22BFAA6FEC1}" destId="{96BFCD59-D602-47AC-B686-5A51E2AB1F98}" srcOrd="0" destOrd="0" presId="urn:microsoft.com/office/officeart/2005/8/layout/cycle6"/>
    <dgm:cxn modelId="{AEE3FFDD-5D54-421F-9E2A-A62562CC317C}" type="presOf" srcId="{4FF211D5-0423-43F6-AAB5-4D544A86B1EE}" destId="{6DCA1ADF-09D4-48C1-8DB6-6FCAACF6E176}" srcOrd="0" destOrd="0" presId="urn:microsoft.com/office/officeart/2005/8/layout/cycle6"/>
    <dgm:cxn modelId="{99C2A623-F8EA-4996-A3D2-AC12F7021DE6}" srcId="{ED80EAE5-87C5-43AD-9288-EA16F1CA82FA}" destId="{5BA0DBE3-0CEF-45F6-B01C-B22BFAA6FEC1}" srcOrd="0" destOrd="0" parTransId="{8C346FA4-61AC-40E8-8B87-3C092BF63986}" sibTransId="{FAD35773-7FB7-4CB0-8274-CF904729F1E5}"/>
    <dgm:cxn modelId="{D2686935-BDCD-4D44-9428-E6266E428ACE}" type="presOf" srcId="{88FCED9A-D1F9-4633-A26C-D6399A29BFA2}" destId="{EC09EF0F-200F-4F5B-93AE-0C4A9D8547D5}" srcOrd="0" destOrd="0" presId="urn:microsoft.com/office/officeart/2005/8/layout/cycle6"/>
    <dgm:cxn modelId="{2570711E-1EE5-4FF8-B56A-828FA14E6175}" type="presOf" srcId="{E4ADEB1E-8BDF-4BD6-8480-7DC1B5BAF5ED}" destId="{B8CB47D0-CB03-430D-916D-DA97771A42E6}" srcOrd="0" destOrd="0" presId="urn:microsoft.com/office/officeart/2005/8/layout/cycle6"/>
    <dgm:cxn modelId="{EB210370-9A8C-4C31-80E3-69B58DD199BE}" type="presOf" srcId="{122BB296-E63F-4BEC-80BF-C40C00FC8EF7}" destId="{6167D89F-9DBD-406E-96C9-1A8BE1B58259}" srcOrd="0" destOrd="0" presId="urn:microsoft.com/office/officeart/2005/8/layout/cycle6"/>
    <dgm:cxn modelId="{019A2339-6E36-4A93-82C6-DB71308CE26B}" srcId="{ED80EAE5-87C5-43AD-9288-EA16F1CA82FA}" destId="{95D31BA6-8590-4309-8C42-5D72B924DFD0}" srcOrd="1" destOrd="0" parTransId="{7A8A479C-078B-486F-9FC1-B82CDBC98EC0}" sibTransId="{AD53D7D4-D9F1-4B44-BA3E-0C82D21562FB}"/>
    <dgm:cxn modelId="{E26ABF2C-A80B-454A-8474-240D78012F78}" type="presOf" srcId="{FAD35773-7FB7-4CB0-8274-CF904729F1E5}" destId="{381E4917-C2B8-4360-B329-D95600701360}" srcOrd="0" destOrd="0" presId="urn:microsoft.com/office/officeart/2005/8/layout/cycle6"/>
    <dgm:cxn modelId="{5CE95E09-C6BE-40E2-B5D2-D7B37E8BB217}" type="presOf" srcId="{95D31BA6-8590-4309-8C42-5D72B924DFD0}" destId="{22BFEE1F-D1D9-4A97-80EE-685906853E72}" srcOrd="0" destOrd="0" presId="urn:microsoft.com/office/officeart/2005/8/layout/cycle6"/>
    <dgm:cxn modelId="{90A67241-A18C-4D40-9279-081E0836DFC0}" type="presOf" srcId="{AD53D7D4-D9F1-4B44-BA3E-0C82D21562FB}" destId="{E35CABA6-5E84-4C21-9171-9594932B2933}" srcOrd="0" destOrd="0" presId="urn:microsoft.com/office/officeart/2005/8/layout/cycle6"/>
    <dgm:cxn modelId="{5923E3DB-84D9-47B4-99EC-32FB89580247}" type="presOf" srcId="{CBB9443E-0D74-4331-A29B-AA81A3F5A889}" destId="{65824593-4F8B-453C-B46D-D5E8691A243E}" srcOrd="0" destOrd="0" presId="urn:microsoft.com/office/officeart/2005/8/layout/cycle6"/>
    <dgm:cxn modelId="{1138C270-607A-441D-B8C8-451D31B0C604}" srcId="{ED80EAE5-87C5-43AD-9288-EA16F1CA82FA}" destId="{A0776335-A570-45AF-A760-76AF80C51843}" srcOrd="4" destOrd="0" parTransId="{D4FC91AB-F61A-485A-941C-46AC44B30081}" sibTransId="{CBB9443E-0D74-4331-A29B-AA81A3F5A889}"/>
    <dgm:cxn modelId="{CCD48404-8792-4A24-9897-50FEC1336F1B}" type="presParOf" srcId="{3AC388D6-0E58-4E5D-8500-ECC4E0A0959F}" destId="{96BFCD59-D602-47AC-B686-5A51E2AB1F98}" srcOrd="0" destOrd="0" presId="urn:microsoft.com/office/officeart/2005/8/layout/cycle6"/>
    <dgm:cxn modelId="{396ED308-D914-42B7-9548-84076330D8D5}" type="presParOf" srcId="{3AC388D6-0E58-4E5D-8500-ECC4E0A0959F}" destId="{CB1EC5A6-A934-4304-A664-23E01CCC0A5D}" srcOrd="1" destOrd="0" presId="urn:microsoft.com/office/officeart/2005/8/layout/cycle6"/>
    <dgm:cxn modelId="{FF4E4E00-ACB5-4AD5-9CD9-DF5CC6CC67D4}" type="presParOf" srcId="{3AC388D6-0E58-4E5D-8500-ECC4E0A0959F}" destId="{381E4917-C2B8-4360-B329-D95600701360}" srcOrd="2" destOrd="0" presId="urn:microsoft.com/office/officeart/2005/8/layout/cycle6"/>
    <dgm:cxn modelId="{BB6027F0-F840-44DE-81CD-82FE50602CEA}" type="presParOf" srcId="{3AC388D6-0E58-4E5D-8500-ECC4E0A0959F}" destId="{22BFEE1F-D1D9-4A97-80EE-685906853E72}" srcOrd="3" destOrd="0" presId="urn:microsoft.com/office/officeart/2005/8/layout/cycle6"/>
    <dgm:cxn modelId="{999432C4-0F94-4ADA-BCB9-A09470AD114A}" type="presParOf" srcId="{3AC388D6-0E58-4E5D-8500-ECC4E0A0959F}" destId="{EA0B78C0-3B3F-44E2-B6DC-1EE9C8E86D07}" srcOrd="4" destOrd="0" presId="urn:microsoft.com/office/officeart/2005/8/layout/cycle6"/>
    <dgm:cxn modelId="{2CAB78D0-8966-47CC-BE09-37E3AB174932}" type="presParOf" srcId="{3AC388D6-0E58-4E5D-8500-ECC4E0A0959F}" destId="{E35CABA6-5E84-4C21-9171-9594932B2933}" srcOrd="5" destOrd="0" presId="urn:microsoft.com/office/officeart/2005/8/layout/cycle6"/>
    <dgm:cxn modelId="{30F95725-5388-4D89-AD9C-7BD6287E9FC5}" type="presParOf" srcId="{3AC388D6-0E58-4E5D-8500-ECC4E0A0959F}" destId="{EC09EF0F-200F-4F5B-93AE-0C4A9D8547D5}" srcOrd="6" destOrd="0" presId="urn:microsoft.com/office/officeart/2005/8/layout/cycle6"/>
    <dgm:cxn modelId="{450CF011-8930-46B1-812A-E29C59DA8480}" type="presParOf" srcId="{3AC388D6-0E58-4E5D-8500-ECC4E0A0959F}" destId="{D361686A-D5E5-4C75-A009-0CB787CE05D7}" srcOrd="7" destOrd="0" presId="urn:microsoft.com/office/officeart/2005/8/layout/cycle6"/>
    <dgm:cxn modelId="{CE8AB131-51C6-4946-89D5-1DD148149622}" type="presParOf" srcId="{3AC388D6-0E58-4E5D-8500-ECC4E0A0959F}" destId="{6DCA1ADF-09D4-48C1-8DB6-6FCAACF6E176}" srcOrd="8" destOrd="0" presId="urn:microsoft.com/office/officeart/2005/8/layout/cycle6"/>
    <dgm:cxn modelId="{36752085-0F7C-4ED9-BAE3-C8B10CF6F333}" type="presParOf" srcId="{3AC388D6-0E58-4E5D-8500-ECC4E0A0959F}" destId="{B8CB47D0-CB03-430D-916D-DA97771A42E6}" srcOrd="9" destOrd="0" presId="urn:microsoft.com/office/officeart/2005/8/layout/cycle6"/>
    <dgm:cxn modelId="{88E7A500-B9C9-4EE6-8E8A-8C38C6DF7306}" type="presParOf" srcId="{3AC388D6-0E58-4E5D-8500-ECC4E0A0959F}" destId="{D4ADA4B5-DFD1-4F93-BF69-2D7456CD0CA5}" srcOrd="10" destOrd="0" presId="urn:microsoft.com/office/officeart/2005/8/layout/cycle6"/>
    <dgm:cxn modelId="{B83B0833-31D3-4443-80D0-9F205E04AD1C}" type="presParOf" srcId="{3AC388D6-0E58-4E5D-8500-ECC4E0A0959F}" destId="{6167D89F-9DBD-406E-96C9-1A8BE1B58259}" srcOrd="11" destOrd="0" presId="urn:microsoft.com/office/officeart/2005/8/layout/cycle6"/>
    <dgm:cxn modelId="{F2F045F3-3AB8-40AE-8723-F52C7D352A76}" type="presParOf" srcId="{3AC388D6-0E58-4E5D-8500-ECC4E0A0959F}" destId="{8AF958E5-25BB-47C9-8511-A1EC26634884}" srcOrd="12" destOrd="0" presId="urn:microsoft.com/office/officeart/2005/8/layout/cycle6"/>
    <dgm:cxn modelId="{6C4A9C5F-561E-43FB-A856-20C9278D08D0}" type="presParOf" srcId="{3AC388D6-0E58-4E5D-8500-ECC4E0A0959F}" destId="{58817D27-F09C-45CE-BDF1-521FAB18FA77}" srcOrd="13" destOrd="0" presId="urn:microsoft.com/office/officeart/2005/8/layout/cycle6"/>
    <dgm:cxn modelId="{7386760B-1262-4EF8-A35C-B04633DB5BF1}" type="presParOf" srcId="{3AC388D6-0E58-4E5D-8500-ECC4E0A0959F}" destId="{65824593-4F8B-453C-B46D-D5E8691A243E}" srcOrd="14"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BA7F81-0759-4E9B-B5D7-F37B026BA263}" type="doc">
      <dgm:prSet loTypeId="urn:microsoft.com/office/officeart/2009/3/layout/SnapshotPictureList" loCatId="picture" qsTypeId="urn:microsoft.com/office/officeart/2005/8/quickstyle/simple1" qsCatId="simple" csTypeId="urn:microsoft.com/office/officeart/2005/8/colors/accent5_1" csCatId="accent5" phldr="1"/>
      <dgm:spPr/>
      <dgm:t>
        <a:bodyPr/>
        <a:lstStyle/>
        <a:p>
          <a:endParaRPr lang="zh-CN" altLang="en-US"/>
        </a:p>
      </dgm:t>
    </dgm:pt>
    <dgm:pt modelId="{E1E583E7-E4F3-4AAA-AAD7-EA96D084E0B6}">
      <dgm:prSet phldrT="[文本]" custT="1"/>
      <dgm:spPr/>
      <dgm:t>
        <a:bodyPr/>
        <a:lstStyle/>
        <a:p>
          <a:r>
            <a:rPr lang="en-US" altLang="zh-CN" sz="2000" dirty="0" smtClean="0">
              <a:latin typeface="微软雅黑" panose="020B0503020204020204" charset="-122"/>
              <a:ea typeface="微软雅黑" panose="020B0503020204020204" charset="-122"/>
            </a:rPr>
            <a:t>《</a:t>
          </a:r>
          <a:r>
            <a:rPr lang="zh-CN" altLang="en-US" sz="2000" dirty="0" smtClean="0">
              <a:latin typeface="微软雅黑" panose="020B0503020204020204" charset="-122"/>
              <a:ea typeface="微软雅黑" panose="020B0503020204020204" charset="-122"/>
            </a:rPr>
            <a:t>一战启示录</a:t>
          </a:r>
          <a:r>
            <a:rPr lang="en-US" altLang="zh-CN" sz="2000" dirty="0" smtClean="0">
              <a:latin typeface="微软雅黑" panose="020B0503020204020204" charset="-122"/>
              <a:ea typeface="微软雅黑" panose="020B0503020204020204" charset="-122"/>
            </a:rPr>
            <a:t>》</a:t>
          </a:r>
          <a:endParaRPr lang="zh-CN" altLang="en-US" sz="2000" dirty="0">
            <a:latin typeface="微软雅黑" panose="020B0503020204020204" charset="-122"/>
            <a:ea typeface="微软雅黑" panose="020B0503020204020204" charset="-122"/>
          </a:endParaRPr>
        </a:p>
      </dgm:t>
    </dgm:pt>
    <dgm:pt modelId="{3C6A75E3-32CB-4CD5-9B11-D29364B9A078}" cxnId="{C686AFD8-46F9-4EE0-B870-61697BEAFD57}" type="parTrans">
      <dgm:prSet/>
      <dgm:spPr/>
      <dgm:t>
        <a:bodyPr/>
        <a:lstStyle/>
        <a:p>
          <a:endParaRPr lang="zh-CN" altLang="en-US"/>
        </a:p>
      </dgm:t>
    </dgm:pt>
    <dgm:pt modelId="{BC165DF5-8B32-4062-BC0B-FB5953ED1346}" cxnId="{C686AFD8-46F9-4EE0-B870-61697BEAFD57}" type="sibTrans">
      <dgm:prSet/>
      <dgm:spPr/>
      <dgm:t>
        <a:bodyPr/>
        <a:lstStyle/>
        <a:p>
          <a:endParaRPr lang="zh-CN" altLang="en-US"/>
        </a:p>
      </dgm:t>
    </dgm:pt>
    <dgm:pt modelId="{59DAA654-A3BC-4A05-8D1C-47CBE5C4D5FE}">
      <dgm:prSet phldrT="[文本]"/>
      <dgm:spPr/>
      <dgm:t>
        <a:bodyPr/>
        <a:lstStyle/>
        <a:p>
          <a:r>
            <a:rPr lang="zh-CN" altLang="en-US" dirty="0" smtClean="0">
              <a:latin typeface="微软雅黑" panose="020B0503020204020204" charset="-122"/>
              <a:ea typeface="微软雅黑" panose="020B0503020204020204" charset="-122"/>
            </a:rPr>
            <a:t>观看纪录片</a:t>
          </a:r>
          <a:r>
            <a:rPr lang="en-US" altLang="zh-CN" dirty="0" smtClean="0">
              <a:latin typeface="微软雅黑" panose="020B0503020204020204" charset="-122"/>
              <a:ea typeface="微软雅黑" panose="020B0503020204020204" charset="-122"/>
            </a:rPr>
            <a:t>《</a:t>
          </a:r>
          <a:r>
            <a:rPr lang="zh-CN" altLang="en-US" dirty="0" smtClean="0">
              <a:latin typeface="微软雅黑" panose="020B0503020204020204" charset="-122"/>
              <a:ea typeface="微软雅黑" panose="020B0503020204020204" charset="-122"/>
            </a:rPr>
            <a:t>一战启示录</a:t>
          </a:r>
          <a:r>
            <a:rPr lang="en-US" altLang="zh-CN" dirty="0" smtClean="0">
              <a:latin typeface="微软雅黑" panose="020B0503020204020204" charset="-122"/>
              <a:ea typeface="微软雅黑" panose="020B0503020204020204" charset="-122"/>
            </a:rPr>
            <a:t>》</a:t>
          </a:r>
          <a:r>
            <a:rPr lang="zh-CN" altLang="en-US" dirty="0" smtClean="0">
              <a:latin typeface="微软雅黑" panose="020B0503020204020204" charset="-122"/>
              <a:ea typeface="微软雅黑" panose="020B0503020204020204" charset="-122"/>
            </a:rPr>
            <a:t>，结合一战爆发的原因和战后形成的凡尔赛</a:t>
          </a:r>
          <a:r>
            <a:rPr lang="en-US" altLang="zh-CN" dirty="0" smtClean="0">
              <a:latin typeface="微软雅黑" panose="020B0503020204020204" charset="-122"/>
              <a:ea typeface="微软雅黑" panose="020B0503020204020204" charset="-122"/>
            </a:rPr>
            <a:t>—</a:t>
          </a:r>
          <a:r>
            <a:rPr lang="zh-CN" altLang="en-US" dirty="0" smtClean="0">
              <a:latin typeface="微软雅黑" panose="020B0503020204020204" charset="-122"/>
              <a:ea typeface="微软雅黑" panose="020B0503020204020204" charset="-122"/>
            </a:rPr>
            <a:t>华盛顿体系，围绕“战争与和平”自拟题目，写一篇历史小论文。</a:t>
          </a:r>
          <a:endParaRPr lang="zh-CN" altLang="en-US" dirty="0">
            <a:latin typeface="微软雅黑" panose="020B0503020204020204" charset="-122"/>
            <a:ea typeface="微软雅黑" panose="020B0503020204020204" charset="-122"/>
          </a:endParaRPr>
        </a:p>
      </dgm:t>
    </dgm:pt>
    <dgm:pt modelId="{55D8E958-FD9E-4B45-80A7-A33D4F58626F}" cxnId="{252FD020-4AB4-4EED-A29C-83D63AA7A63D}" type="parTrans">
      <dgm:prSet/>
      <dgm:spPr/>
      <dgm:t>
        <a:bodyPr/>
        <a:lstStyle/>
        <a:p>
          <a:endParaRPr lang="zh-CN" altLang="en-US"/>
        </a:p>
      </dgm:t>
    </dgm:pt>
    <dgm:pt modelId="{0CC543E0-6796-427F-874B-C3BEA6B65FF8}" cxnId="{252FD020-4AB4-4EED-A29C-83D63AA7A63D}" type="sibTrans">
      <dgm:prSet/>
      <dgm:spPr/>
      <dgm:t>
        <a:bodyPr/>
        <a:lstStyle/>
        <a:p>
          <a:endParaRPr lang="zh-CN" altLang="en-US"/>
        </a:p>
      </dgm:t>
    </dgm:pt>
    <dgm:pt modelId="{53320955-ADD5-4059-8BBA-CD28E357B5F8}" type="pres">
      <dgm:prSet presAssocID="{ACBA7F81-0759-4E9B-B5D7-F37B026BA263}" presName="Name0" presStyleCnt="0">
        <dgm:presLayoutVars>
          <dgm:chMax/>
          <dgm:chPref/>
          <dgm:dir/>
          <dgm:animLvl val="lvl"/>
        </dgm:presLayoutVars>
      </dgm:prSet>
      <dgm:spPr/>
      <dgm:t>
        <a:bodyPr/>
        <a:lstStyle/>
        <a:p>
          <a:endParaRPr lang="zh-CN" altLang="en-US"/>
        </a:p>
      </dgm:t>
    </dgm:pt>
    <dgm:pt modelId="{0EE5C785-4AAF-49AA-AF63-84899A12360F}" type="pres">
      <dgm:prSet presAssocID="{E1E583E7-E4F3-4AAA-AAD7-EA96D084E0B6}" presName="composite" presStyleCnt="0"/>
      <dgm:spPr/>
    </dgm:pt>
    <dgm:pt modelId="{228A1DB3-E499-46DF-B690-29C6F09E915A}" type="pres">
      <dgm:prSet presAssocID="{E1E583E7-E4F3-4AAA-AAD7-EA96D084E0B6}" presName="ParentAccentShape" presStyleLbl="trBgShp" presStyleIdx="0" presStyleCnt="2" custScaleX="87012" custScaleY="166974" custLinFactNeighborX="-918" custLinFactNeighborY="-6087"/>
      <dgm:spPr>
        <a:solidFill>
          <a:srgbClr val="00B050">
            <a:alpha val="40000"/>
          </a:srgbClr>
        </a:solidFill>
        <a:ln>
          <a:solidFill>
            <a:srgbClr val="00B050"/>
          </a:solidFill>
        </a:ln>
      </dgm:spPr>
      <dgm:t>
        <a:bodyPr/>
        <a:lstStyle/>
        <a:p>
          <a:endParaRPr lang="zh-CN" altLang="en-US"/>
        </a:p>
      </dgm:t>
    </dgm:pt>
    <dgm:pt modelId="{D2FBB9CA-1DCD-458F-8A8C-AE28495A6A34}" type="pres">
      <dgm:prSet presAssocID="{E1E583E7-E4F3-4AAA-AAD7-EA96D084E0B6}" presName="ParentText" presStyleLbl="revTx" presStyleIdx="0" presStyleCnt="2" custLinFactY="99720" custLinFactNeighborX="12958" custLinFactNeighborY="100000">
        <dgm:presLayoutVars>
          <dgm:chMax val="1"/>
          <dgm:chPref val="1"/>
          <dgm:bulletEnabled val="1"/>
        </dgm:presLayoutVars>
      </dgm:prSet>
      <dgm:spPr/>
      <dgm:t>
        <a:bodyPr/>
        <a:lstStyle/>
        <a:p>
          <a:endParaRPr lang="zh-CN" altLang="en-US"/>
        </a:p>
      </dgm:t>
    </dgm:pt>
    <dgm:pt modelId="{6658906A-6354-41C4-8508-2329BFF0D749}" type="pres">
      <dgm:prSet presAssocID="{E1E583E7-E4F3-4AAA-AAD7-EA96D084E0B6}" presName="ChildText" presStyleLbl="revTx" presStyleIdx="1" presStyleCnt="2" custScaleX="157901" custScaleY="167157" custLinFactNeighborX="77122" custLinFactNeighborY="12984">
        <dgm:presLayoutVars>
          <dgm:chMax val="0"/>
          <dgm:chPref val="0"/>
        </dgm:presLayoutVars>
      </dgm:prSet>
      <dgm:spPr/>
      <dgm:t>
        <a:bodyPr/>
        <a:lstStyle/>
        <a:p>
          <a:endParaRPr lang="zh-CN" altLang="en-US"/>
        </a:p>
      </dgm:t>
    </dgm:pt>
    <dgm:pt modelId="{9F3D2535-AF73-4643-A9E5-EF1E17AAC838}" type="pres">
      <dgm:prSet presAssocID="{E1E583E7-E4F3-4AAA-AAD7-EA96D084E0B6}" presName="ChildAccentShape" presStyleLbl="trBgShp" presStyleIdx="1" presStyleCnt="2" custScaleX="2000000" custScaleY="157828" custLinFactX="34041" custLinFactNeighborX="100000" custLinFactNeighborY="-2104"/>
      <dgm:spPr>
        <a:solidFill>
          <a:srgbClr val="FFFF00">
            <a:alpha val="40000"/>
          </a:srgbClr>
        </a:solidFill>
      </dgm:spPr>
    </dgm:pt>
    <dgm:pt modelId="{466BEAA3-08B5-4E2C-8725-0EA92998D2EE}" type="pres">
      <dgm:prSet presAssocID="{E1E583E7-E4F3-4AAA-AAD7-EA96D084E0B6}" presName="Image" presStyleLbl="alignImgPlace1" presStyleIdx="0" presStyleCnt="1" custScaleX="70882" custScaleY="129034" custLinFactNeighborX="2698" custLinFactNeighborY="9078"/>
      <dgm:spPr>
        <a:blipFill rotWithShape="1">
          <a:blip xmlns:r="http://schemas.openxmlformats.org/officeDocument/2006/relationships" r:embed="rId1"/>
          <a:stretch>
            <a:fillRect/>
          </a:stretch>
        </a:blipFill>
      </dgm:spPr>
    </dgm:pt>
  </dgm:ptLst>
  <dgm:cxnLst>
    <dgm:cxn modelId="{633798DD-719B-4078-8080-6D0E7AD95345}" type="presOf" srcId="{59DAA654-A3BC-4A05-8D1C-47CBE5C4D5FE}" destId="{6658906A-6354-41C4-8508-2329BFF0D749}" srcOrd="0" destOrd="0" presId="urn:microsoft.com/office/officeart/2009/3/layout/SnapshotPictureList"/>
    <dgm:cxn modelId="{252FD020-4AB4-4EED-A29C-83D63AA7A63D}" srcId="{E1E583E7-E4F3-4AAA-AAD7-EA96D084E0B6}" destId="{59DAA654-A3BC-4A05-8D1C-47CBE5C4D5FE}" srcOrd="0" destOrd="0" parTransId="{55D8E958-FD9E-4B45-80A7-A33D4F58626F}" sibTransId="{0CC543E0-6796-427F-874B-C3BEA6B65FF8}"/>
    <dgm:cxn modelId="{C686AFD8-46F9-4EE0-B870-61697BEAFD57}" srcId="{ACBA7F81-0759-4E9B-B5D7-F37B026BA263}" destId="{E1E583E7-E4F3-4AAA-AAD7-EA96D084E0B6}" srcOrd="0" destOrd="0" parTransId="{3C6A75E3-32CB-4CD5-9B11-D29364B9A078}" sibTransId="{BC165DF5-8B32-4062-BC0B-FB5953ED1346}"/>
    <dgm:cxn modelId="{E5888482-B5A5-4909-B49A-8C8203AAE643}" type="presOf" srcId="{ACBA7F81-0759-4E9B-B5D7-F37B026BA263}" destId="{53320955-ADD5-4059-8BBA-CD28E357B5F8}" srcOrd="0" destOrd="0" presId="urn:microsoft.com/office/officeart/2009/3/layout/SnapshotPictureList"/>
    <dgm:cxn modelId="{D983EBC7-1174-4E2F-B5D2-C4925E86F5EF}" type="presOf" srcId="{E1E583E7-E4F3-4AAA-AAD7-EA96D084E0B6}" destId="{D2FBB9CA-1DCD-458F-8A8C-AE28495A6A34}" srcOrd="0" destOrd="0" presId="urn:microsoft.com/office/officeart/2009/3/layout/SnapshotPictureList"/>
    <dgm:cxn modelId="{89346516-5DD4-44CA-9FF4-1BE10E8E6D89}" type="presParOf" srcId="{53320955-ADD5-4059-8BBA-CD28E357B5F8}" destId="{0EE5C785-4AAF-49AA-AF63-84899A12360F}" srcOrd="0" destOrd="0" presId="urn:microsoft.com/office/officeart/2009/3/layout/SnapshotPictureList"/>
    <dgm:cxn modelId="{96E66843-271E-4958-B273-7D7F1E55C6FF}" type="presParOf" srcId="{0EE5C785-4AAF-49AA-AF63-84899A12360F}" destId="{228A1DB3-E499-46DF-B690-29C6F09E915A}" srcOrd="0" destOrd="0" presId="urn:microsoft.com/office/officeart/2009/3/layout/SnapshotPictureList"/>
    <dgm:cxn modelId="{5F21F201-26B0-4FA1-9349-4B33BBC5B962}" type="presParOf" srcId="{0EE5C785-4AAF-49AA-AF63-84899A12360F}" destId="{D2FBB9CA-1DCD-458F-8A8C-AE28495A6A34}" srcOrd="1" destOrd="0" presId="urn:microsoft.com/office/officeart/2009/3/layout/SnapshotPictureList"/>
    <dgm:cxn modelId="{49E0AE99-6378-414E-8F1D-042AB743A36A}" type="presParOf" srcId="{0EE5C785-4AAF-49AA-AF63-84899A12360F}" destId="{6658906A-6354-41C4-8508-2329BFF0D749}" srcOrd="2" destOrd="0" presId="urn:microsoft.com/office/officeart/2009/3/layout/SnapshotPictureList"/>
    <dgm:cxn modelId="{C41E65DF-49C2-4F19-BE20-D16F560A67C3}" type="presParOf" srcId="{0EE5C785-4AAF-49AA-AF63-84899A12360F}" destId="{9F3D2535-AF73-4643-A9E5-EF1E17AAC838}" srcOrd="3" destOrd="0" presId="urn:microsoft.com/office/officeart/2009/3/layout/SnapshotPictureList"/>
    <dgm:cxn modelId="{6FDFBCE2-F7EF-49B2-B49E-D6CA1E694C6F}" type="presParOf" srcId="{0EE5C785-4AAF-49AA-AF63-84899A12360F}" destId="{466BEAA3-08B5-4E2C-8725-0EA92998D2EE}" srcOrd="4" destOrd="0" presId="urn:microsoft.com/office/officeart/2009/3/layout/SnapshotPictureList"/>
  </dgm:cxnLst>
  <dgm:bg/>
  <dgm:whole>
    <a:ln w="38100">
      <a:solidFill>
        <a:srgbClr val="00B0F0"/>
      </a:solidFill>
    </a:ln>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88832" cy="3684240"/>
        <a:chOff x="0" y="0"/>
        <a:chExt cx="7488832" cy="3684240"/>
      </a:xfrm>
    </dsp:grpSpPr>
    <dsp:sp modelId="{CA486905-0501-4904-A154-78820571896C}">
      <dsp:nvSpPr>
        <dsp:cNvPr id="4" name="同侧圆角矩形 3"/>
        <dsp:cNvSpPr/>
      </dsp:nvSpPr>
      <dsp:spPr bwMode="white">
        <a:xfrm rot="5400000">
          <a:off x="4617020" y="-1802194"/>
          <a:ext cx="950772" cy="4792852"/>
        </a:xfrm>
        <a:prstGeom prst="round2SameRect">
          <a:avLst/>
        </a:prstGeom>
      </dsp:spPr>
      <dsp:style>
        <a:lnRef idx="2">
          <a:schemeClr val="accent5">
            <a:tint val="40000"/>
            <a:alpha val="90000"/>
            <a:hueOff val="0"/>
            <a:satOff val="0"/>
            <a:lumOff val="0"/>
            <a:alpha val="90196"/>
          </a:schemeClr>
        </a:lnRef>
        <a:fillRef idx="1">
          <a:schemeClr val="accent5">
            <a:tint val="40000"/>
            <a:alpha val="90000"/>
            <a:hueOff val="0"/>
            <a:satOff val="0"/>
            <a:lumOff val="0"/>
            <a:alpha val="90196"/>
          </a:schemeClr>
        </a:fillRef>
        <a:effectRef idx="0">
          <a:scrgbClr r="0" g="0" b="0"/>
        </a:effectRef>
        <a:fontRef idx="minor"/>
      </dsp:style>
      <dsp:txBody>
        <a:bodyPr rot="-5400000" lIns="83820" tIns="41910" rIns="83820" bIns="41910" anchor="ctr"/>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15000"/>
            </a:spcAft>
            <a:buChar char="•"/>
          </a:pPr>
          <a:r>
            <a:rPr lang="zh-CN" altLang="en-US" dirty="0" smtClean="0">
              <a:solidFill>
                <a:schemeClr val="dk1"/>
              </a:solidFill>
              <a:latin typeface="微软雅黑" panose="020B0503020204020204" charset="-122"/>
              <a:ea typeface="微软雅黑" panose="020B0503020204020204" charset="-122"/>
            </a:rPr>
            <a:t>一战的背景</a:t>
          </a:r>
          <a:endParaRPr lang="zh-CN" altLang="en-US" dirty="0">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lang="zh-CN" altLang="en-US" dirty="0" smtClean="0">
              <a:solidFill>
                <a:schemeClr val="dk1"/>
              </a:solidFill>
              <a:latin typeface="微软雅黑" panose="020B0503020204020204" charset="-122"/>
              <a:ea typeface="微软雅黑" panose="020B0503020204020204" charset="-122"/>
            </a:rPr>
            <a:t>导火线、性质</a:t>
          </a:r>
          <a:endParaRPr lang="zh-CN" altLang="en-US" dirty="0">
            <a:solidFill>
              <a:schemeClr val="dk1"/>
            </a:solidFill>
            <a:latin typeface="微软雅黑" panose="020B0503020204020204" charset="-122"/>
            <a:ea typeface="微软雅黑" panose="020B0503020204020204" charset="-122"/>
          </a:endParaRPr>
        </a:p>
      </dsp:txBody>
      <dsp:txXfrm rot="5400000">
        <a:off x="4617020" y="-1802194"/>
        <a:ext cx="950772" cy="4792852"/>
      </dsp:txXfrm>
    </dsp:sp>
    <dsp:sp modelId="{25BFCCE4-3513-4081-9ABE-0049127CAC94}">
      <dsp:nvSpPr>
        <dsp:cNvPr id="3" name="圆角矩形 2"/>
        <dsp:cNvSpPr/>
      </dsp:nvSpPr>
      <dsp:spPr bwMode="white">
        <a:xfrm>
          <a:off x="0" y="0"/>
          <a:ext cx="2695980" cy="1188465"/>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14300" tIns="57150" rIns="114300" bIns="5715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zh-CN" altLang="en-US" dirty="0" smtClean="0">
              <a:latin typeface="微软雅黑" panose="020B0503020204020204" charset="-122"/>
              <a:ea typeface="微软雅黑" panose="020B0503020204020204" charset="-122"/>
            </a:rPr>
            <a:t>帝国主义与世界大战的酝酿</a:t>
          </a:r>
          <a:endParaRPr lang="zh-CN" altLang="en-US" dirty="0">
            <a:latin typeface="微软雅黑" panose="020B0503020204020204" charset="-122"/>
            <a:ea typeface="微软雅黑" panose="020B0503020204020204" charset="-122"/>
          </a:endParaRPr>
        </a:p>
      </dsp:txBody>
      <dsp:txXfrm>
        <a:off x="0" y="0"/>
        <a:ext cx="2695980" cy="1188465"/>
      </dsp:txXfrm>
    </dsp:sp>
    <dsp:sp modelId="{F903147D-A3E1-4D8D-87DC-07065CCFCEB0}">
      <dsp:nvSpPr>
        <dsp:cNvPr id="6" name="同侧圆角矩形 5"/>
        <dsp:cNvSpPr/>
      </dsp:nvSpPr>
      <dsp:spPr bwMode="white">
        <a:xfrm rot="5400000">
          <a:off x="4617020" y="-554306"/>
          <a:ext cx="950772" cy="4792852"/>
        </a:xfrm>
        <a:prstGeom prst="round2SameRect">
          <a:avLst/>
        </a:prstGeom>
      </dsp:spPr>
      <dsp:style>
        <a:lnRef idx="2">
          <a:schemeClr val="accent5">
            <a:tint val="40000"/>
            <a:alpha val="90000"/>
            <a:hueOff val="-5340000"/>
            <a:satOff val="25098"/>
            <a:lumOff val="1765"/>
            <a:alpha val="90196"/>
          </a:schemeClr>
        </a:lnRef>
        <a:fillRef idx="1">
          <a:schemeClr val="accent5">
            <a:tint val="40000"/>
            <a:alpha val="90000"/>
            <a:hueOff val="-5340000"/>
            <a:satOff val="25098"/>
            <a:lumOff val="1765"/>
            <a:alpha val="90196"/>
          </a:schemeClr>
        </a:fillRef>
        <a:effectRef idx="0">
          <a:scrgbClr r="0" g="0" b="0"/>
        </a:effectRef>
        <a:fontRef idx="minor"/>
      </dsp:style>
      <dsp:txBody>
        <a:bodyPr rot="-5400000" lIns="83820" tIns="41910" rIns="83820" bIns="41910" anchor="ctr"/>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15000"/>
            </a:spcAft>
            <a:buChar char="•"/>
          </a:pPr>
          <a:r>
            <a:rPr lang="zh-CN" altLang="en-US" dirty="0" smtClean="0">
              <a:solidFill>
                <a:schemeClr val="dk1"/>
              </a:solidFill>
              <a:latin typeface="微软雅黑" panose="020B0503020204020204" charset="-122"/>
              <a:ea typeface="微软雅黑" panose="020B0503020204020204" charset="-122"/>
            </a:rPr>
            <a:t>三条战线、三个阶段</a:t>
          </a:r>
          <a:endParaRPr lang="zh-CN" altLang="en-US" dirty="0">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lang="zh-CN" altLang="en-US" dirty="0" smtClean="0">
              <a:solidFill>
                <a:schemeClr val="dk1"/>
              </a:solidFill>
              <a:latin typeface="微软雅黑" panose="020B0503020204020204" charset="-122"/>
              <a:ea typeface="微软雅黑" panose="020B0503020204020204" charset="-122"/>
            </a:rPr>
            <a:t>一战中的中国</a:t>
          </a:r>
          <a:endParaRPr lang="zh-CN" altLang="en-US" dirty="0">
            <a:solidFill>
              <a:schemeClr val="dk1"/>
            </a:solidFill>
            <a:latin typeface="微软雅黑" panose="020B0503020204020204" charset="-122"/>
            <a:ea typeface="微软雅黑" panose="020B0503020204020204" charset="-122"/>
          </a:endParaRPr>
        </a:p>
      </dsp:txBody>
      <dsp:txXfrm rot="5400000">
        <a:off x="4617020" y="-554306"/>
        <a:ext cx="950772" cy="4792852"/>
      </dsp:txXfrm>
    </dsp:sp>
    <dsp:sp modelId="{39D4C48F-5472-464F-8280-D451A2BF974B}">
      <dsp:nvSpPr>
        <dsp:cNvPr id="5" name="圆角矩形 4"/>
        <dsp:cNvSpPr/>
      </dsp:nvSpPr>
      <dsp:spPr bwMode="white">
        <a:xfrm>
          <a:off x="0" y="1247888"/>
          <a:ext cx="2695980" cy="1188465"/>
        </a:xfrm>
        <a:prstGeom prst="roundRect">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lIns="114300" tIns="57150" rIns="114300" bIns="5715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zh-CN" altLang="en-US" dirty="0" smtClean="0">
              <a:latin typeface="微软雅黑" panose="020B0503020204020204" charset="-122"/>
              <a:ea typeface="微软雅黑" panose="020B0503020204020204" charset="-122"/>
            </a:rPr>
            <a:t>第一次世界大战的经过</a:t>
          </a:r>
          <a:endParaRPr lang="zh-CN" altLang="en-US" dirty="0">
            <a:latin typeface="微软雅黑" panose="020B0503020204020204" charset="-122"/>
            <a:ea typeface="微软雅黑" panose="020B0503020204020204" charset="-122"/>
          </a:endParaRPr>
        </a:p>
      </dsp:txBody>
      <dsp:txXfrm>
        <a:off x="0" y="1247888"/>
        <a:ext cx="2695980" cy="1188465"/>
      </dsp:txXfrm>
    </dsp:sp>
    <dsp:sp modelId="{44A5A899-233C-456D-AE8C-136F3A2C3C78}">
      <dsp:nvSpPr>
        <dsp:cNvPr id="8" name="同侧圆角矩形 7"/>
        <dsp:cNvSpPr/>
      </dsp:nvSpPr>
      <dsp:spPr bwMode="white">
        <a:xfrm rot="5400000">
          <a:off x="4617020" y="693582"/>
          <a:ext cx="950772" cy="4792852"/>
        </a:xfrm>
        <a:prstGeom prst="round2SameRect">
          <a:avLst/>
        </a:prstGeom>
      </dsp:spPr>
      <dsp:style>
        <a:lnRef idx="2">
          <a:schemeClr val="accent5">
            <a:tint val="40000"/>
            <a:alpha val="90000"/>
            <a:hueOff val="-10680000"/>
            <a:satOff val="50196"/>
            <a:lumOff val="3529"/>
            <a:alpha val="90196"/>
          </a:schemeClr>
        </a:lnRef>
        <a:fillRef idx="1">
          <a:schemeClr val="accent5">
            <a:tint val="40000"/>
            <a:alpha val="90000"/>
            <a:hueOff val="-10680000"/>
            <a:satOff val="50196"/>
            <a:lumOff val="3529"/>
            <a:alpha val="90196"/>
          </a:schemeClr>
        </a:fillRef>
        <a:effectRef idx="0">
          <a:scrgbClr r="0" g="0" b="0"/>
        </a:effectRef>
        <a:fontRef idx="minor"/>
      </dsp:style>
      <dsp:txBody>
        <a:bodyPr rot="-5400000" lIns="83820" tIns="41910" rIns="83820" bIns="41910" anchor="ctr"/>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15000"/>
            </a:spcAft>
            <a:buChar char="•"/>
          </a:pPr>
          <a:r>
            <a:rPr lang="zh-CN" altLang="en-US" dirty="0" smtClean="0">
              <a:solidFill>
                <a:schemeClr val="dk1"/>
              </a:solidFill>
              <a:latin typeface="微软雅黑" panose="020B0503020204020204" charset="-122"/>
              <a:ea typeface="微软雅黑" panose="020B0503020204020204" charset="-122"/>
            </a:rPr>
            <a:t>凡尔赛</a:t>
          </a:r>
          <a:r>
            <a:rPr lang="en-US" altLang="zh-CN" dirty="0" smtClean="0">
              <a:solidFill>
                <a:schemeClr val="dk1"/>
              </a:solidFill>
              <a:latin typeface="微软雅黑" panose="020B0503020204020204" charset="-122"/>
              <a:ea typeface="微软雅黑" panose="020B0503020204020204" charset="-122"/>
            </a:rPr>
            <a:t>—</a:t>
          </a:r>
          <a:r>
            <a:rPr lang="zh-CN" altLang="en-US" dirty="0" smtClean="0">
              <a:solidFill>
                <a:schemeClr val="dk1"/>
              </a:solidFill>
              <a:latin typeface="微软雅黑" panose="020B0503020204020204" charset="-122"/>
              <a:ea typeface="微软雅黑" panose="020B0503020204020204" charset="-122"/>
            </a:rPr>
            <a:t>华盛顿体系</a:t>
          </a:r>
          <a:endParaRPr lang="zh-CN" altLang="en-US" dirty="0">
            <a:solidFill>
              <a:schemeClr val="dk1"/>
            </a:solidFill>
            <a:latin typeface="微软雅黑" panose="020B0503020204020204" charset="-122"/>
            <a:ea typeface="微软雅黑" panose="020B0503020204020204" charset="-122"/>
          </a:endParaRPr>
        </a:p>
        <a:p>
          <a:pPr lvl="1">
            <a:lnSpc>
              <a:spcPct val="100000"/>
            </a:lnSpc>
            <a:spcBef>
              <a:spcPct val="0"/>
            </a:spcBef>
            <a:spcAft>
              <a:spcPct val="15000"/>
            </a:spcAft>
            <a:buChar char="•"/>
          </a:pPr>
          <a:r>
            <a:rPr lang="zh-CN" altLang="en-US" dirty="0" smtClean="0">
              <a:solidFill>
                <a:schemeClr val="dk1"/>
              </a:solidFill>
              <a:latin typeface="微软雅黑" panose="020B0503020204020204" charset="-122"/>
              <a:ea typeface="微软雅黑" panose="020B0503020204020204" charset="-122"/>
            </a:rPr>
            <a:t>国际联盟</a:t>
          </a:r>
          <a:endParaRPr lang="zh-CN" altLang="en-US" dirty="0">
            <a:solidFill>
              <a:schemeClr val="dk1"/>
            </a:solidFill>
            <a:latin typeface="微软雅黑" panose="020B0503020204020204" charset="-122"/>
            <a:ea typeface="微软雅黑" panose="020B0503020204020204" charset="-122"/>
          </a:endParaRPr>
        </a:p>
      </dsp:txBody>
      <dsp:txXfrm rot="5400000">
        <a:off x="4617020" y="693582"/>
        <a:ext cx="950772" cy="4792852"/>
      </dsp:txXfrm>
    </dsp:sp>
    <dsp:sp modelId="{E54A7DDF-6403-4A32-922F-B83FAE9AA18B}">
      <dsp:nvSpPr>
        <dsp:cNvPr id="7" name="圆角矩形 6"/>
        <dsp:cNvSpPr/>
      </dsp:nvSpPr>
      <dsp:spPr bwMode="white">
        <a:xfrm>
          <a:off x="0" y="2495775"/>
          <a:ext cx="2695980" cy="1188465"/>
        </a:xfrm>
        <a:prstGeom prst="roundRect">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lIns="114300" tIns="57150" rIns="114300" bIns="5715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zh-CN" altLang="en-US" dirty="0" smtClean="0">
              <a:latin typeface="微软雅黑" panose="020B0503020204020204" charset="-122"/>
              <a:ea typeface="微软雅黑" panose="020B0503020204020204" charset="-122"/>
            </a:rPr>
            <a:t>一战后的国际秩序</a:t>
          </a:r>
          <a:endParaRPr lang="zh-CN" altLang="en-US" dirty="0">
            <a:latin typeface="微软雅黑" panose="020B0503020204020204" charset="-122"/>
            <a:ea typeface="微软雅黑" panose="020B0503020204020204" charset="-122"/>
          </a:endParaRPr>
        </a:p>
      </dsp:txBody>
      <dsp:txXfrm>
        <a:off x="0" y="2495775"/>
        <a:ext cx="2695980" cy="1188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344816" cy="4968552"/>
        <a:chOff x="0" y="0"/>
        <a:chExt cx="7344816" cy="4968552"/>
      </a:xfrm>
    </dsp:grpSpPr>
    <dsp:sp modelId="{96BFCD59-D602-47AC-B686-5A51E2AB1F98}">
      <dsp:nvSpPr>
        <dsp:cNvPr id="3" name="圆角矩形 2"/>
        <dsp:cNvSpPr/>
      </dsp:nvSpPr>
      <dsp:spPr bwMode="white">
        <a:xfrm>
          <a:off x="2811942" y="0"/>
          <a:ext cx="1634379" cy="1062346"/>
        </a:xfrm>
        <a:prstGeom prst="roundRect">
          <a:avLst/>
        </a:prstGeom>
      </dsp:spPr>
      <dsp:style>
        <a:lnRef idx="2">
          <a:schemeClr val="lt1"/>
        </a:lnRef>
        <a:fillRef idx="1">
          <a:schemeClr val="accent2"/>
        </a:fillRef>
        <a:effectRef idx="0">
          <a:scrgbClr r="0" g="0" b="0"/>
        </a:effectRef>
        <a:fontRef idx="minor">
          <a:schemeClr val="lt1"/>
        </a:fontRef>
      </dsp:style>
      <dsp:txBody>
        <a:bodyPr lIns="91439" tIns="91439" rIns="91439" bIns="91439"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2400" dirty="0" smtClean="0">
              <a:latin typeface="黑体" panose="02010609060101010101" charset="-122"/>
              <a:ea typeface="黑体" panose="02010609060101010101" charset="-122"/>
            </a:rPr>
            <a:t>是否知道一战爆发的原因？</a:t>
          </a:r>
          <a:endParaRPr lang="zh-CN" altLang="en-US" sz="2400" dirty="0">
            <a:latin typeface="黑体" panose="02010609060101010101" charset="-122"/>
            <a:ea typeface="黑体" panose="02010609060101010101" charset="-122"/>
          </a:endParaRPr>
        </a:p>
      </dsp:txBody>
      <dsp:txXfrm>
        <a:off x="2811942" y="0"/>
        <a:ext cx="1634379" cy="1062346"/>
      </dsp:txXfrm>
    </dsp:sp>
    <dsp:sp modelId="{381E4917-C2B8-4360-B329-D95600701360}">
      <dsp:nvSpPr>
        <dsp:cNvPr id="4" name="弧形 3"/>
        <dsp:cNvSpPr/>
      </dsp:nvSpPr>
      <dsp:spPr bwMode="white">
        <a:xfrm>
          <a:off x="1551781" y="531173"/>
          <a:ext cx="4241253" cy="4241253"/>
        </a:xfrm>
        <a:prstGeom prst="arc">
          <a:avLst>
            <a:gd name="adj1" fmla="val 17508228"/>
            <a:gd name="adj2" fmla="val 19857803"/>
          </a:avLst>
        </a:prstGeom>
        <a:ln w="38100">
          <a:solidFill>
            <a:srgbClr val="C00000"/>
          </a:solidFill>
        </a:ln>
      </dsp:spPr>
      <dsp:style>
        <a:lnRef idx="1">
          <a:schemeClr val="accent2"/>
        </a:lnRef>
        <a:fillRef idx="0">
          <a:schemeClr val="accent2"/>
        </a:fillRef>
        <a:effectRef idx="0">
          <a:scrgbClr r="0" g="0" b="0"/>
        </a:effectRef>
        <a:fontRef idx="minor"/>
      </dsp:style>
      <dsp:txXfrm>
        <a:off x="1551781" y="531173"/>
        <a:ext cx="4241253" cy="4241253"/>
      </dsp:txXfrm>
    </dsp:sp>
    <dsp:sp modelId="{22BFEE1F-D1D9-4A97-80EE-685906853E72}">
      <dsp:nvSpPr>
        <dsp:cNvPr id="5" name="圆角矩形 4"/>
        <dsp:cNvSpPr/>
      </dsp:nvSpPr>
      <dsp:spPr bwMode="white">
        <a:xfrm>
          <a:off x="5205235" y="1635470"/>
          <a:ext cx="1634379" cy="1062346"/>
        </a:xfrm>
        <a:prstGeom prst="roundRect">
          <a:avLst/>
        </a:prstGeom>
      </dsp:spPr>
      <dsp:style>
        <a:lnRef idx="2">
          <a:schemeClr val="lt1"/>
        </a:lnRef>
        <a:fillRef idx="1">
          <a:schemeClr val="accent3"/>
        </a:fillRef>
        <a:effectRef idx="0">
          <a:scrgbClr r="0" g="0" b="0"/>
        </a:effectRef>
        <a:fontRef idx="minor">
          <a:schemeClr val="lt1"/>
        </a:fontRef>
      </dsp:style>
      <dsp:txBody>
        <a:bodyPr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latin typeface="黑体" panose="02010609060101010101" charset="-122"/>
              <a:ea typeface="黑体" panose="02010609060101010101" charset="-122"/>
            </a:rPr>
            <a:t>是否能够按照时间线索梳理一战的爆发、经过、结束？</a:t>
          </a:r>
          <a:endParaRPr lang="zh-CN" altLang="en-US" dirty="0">
            <a:latin typeface="黑体" panose="02010609060101010101" charset="-122"/>
            <a:ea typeface="黑体" panose="02010609060101010101" charset="-122"/>
          </a:endParaRPr>
        </a:p>
      </dsp:txBody>
      <dsp:txXfrm>
        <a:off x="5205235" y="1635470"/>
        <a:ext cx="1634379" cy="1062346"/>
      </dsp:txXfrm>
    </dsp:sp>
    <dsp:sp modelId="{E35CABA6-5E84-4C21-9171-9594932B2933}">
      <dsp:nvSpPr>
        <dsp:cNvPr id="6" name="弧形 5"/>
        <dsp:cNvSpPr/>
      </dsp:nvSpPr>
      <dsp:spPr bwMode="white">
        <a:xfrm>
          <a:off x="1640264" y="600797"/>
          <a:ext cx="4241253" cy="4241253"/>
        </a:xfrm>
        <a:prstGeom prst="arc">
          <a:avLst>
            <a:gd name="adj1" fmla="val 21580339"/>
            <a:gd name="adj2" fmla="val 1804085"/>
          </a:avLst>
        </a:prstGeom>
        <a:ln w="38100">
          <a:solidFill>
            <a:srgbClr val="92D050"/>
          </a:solidFill>
        </a:ln>
      </dsp:spPr>
      <dsp:style>
        <a:lnRef idx="1">
          <a:schemeClr val="accent3"/>
        </a:lnRef>
        <a:fillRef idx="0">
          <a:schemeClr val="accent3"/>
        </a:fillRef>
        <a:effectRef idx="0">
          <a:scrgbClr r="0" g="0" b="0"/>
        </a:effectRef>
        <a:fontRef idx="minor"/>
      </dsp:style>
      <dsp:txXfrm>
        <a:off x="1640264" y="600797"/>
        <a:ext cx="4241253" cy="4241253"/>
      </dsp:txXfrm>
    </dsp:sp>
    <dsp:sp modelId="{EC09EF0F-200F-4F5B-93AE-0C4A9D8547D5}">
      <dsp:nvSpPr>
        <dsp:cNvPr id="7" name="圆角矩形 6"/>
        <dsp:cNvSpPr/>
      </dsp:nvSpPr>
      <dsp:spPr bwMode="white">
        <a:xfrm>
          <a:off x="4632139" y="3793838"/>
          <a:ext cx="1634379" cy="1062346"/>
        </a:xfrm>
        <a:prstGeom prst="roundRect">
          <a:avLst/>
        </a:prstGeom>
      </dsp:spPr>
      <dsp:style>
        <a:lnRef idx="2">
          <a:schemeClr val="lt1"/>
        </a:lnRef>
        <a:fillRef idx="1">
          <a:schemeClr val="accent4"/>
        </a:fillRef>
        <a:effectRef idx="0">
          <a:scrgbClr r="0" g="0" b="0"/>
        </a:effectRef>
        <a:fontRef idx="minor">
          <a:schemeClr val="lt1"/>
        </a:fontRef>
      </dsp:style>
      <dsp:txBody>
        <a:bodyPr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latin typeface="黑体" panose="02010609060101010101" charset="-122"/>
              <a:ea typeface="黑体" panose="02010609060101010101" charset="-122"/>
            </a:rPr>
            <a:t>是否能够准确说明一战与中国的关系、理解战后格局对中国的影响？</a:t>
          </a:r>
          <a:endParaRPr lang="zh-CN" altLang="en-US" dirty="0">
            <a:latin typeface="黑体" panose="02010609060101010101" charset="-122"/>
            <a:ea typeface="黑体" panose="02010609060101010101" charset="-122"/>
          </a:endParaRPr>
        </a:p>
      </dsp:txBody>
      <dsp:txXfrm>
        <a:off x="4632139" y="3793838"/>
        <a:ext cx="1634379" cy="1062346"/>
      </dsp:txXfrm>
    </dsp:sp>
    <dsp:sp modelId="{6DCA1ADF-09D4-48C1-8DB6-6FCAACF6E176}">
      <dsp:nvSpPr>
        <dsp:cNvPr id="8" name="弧形 7"/>
        <dsp:cNvSpPr/>
      </dsp:nvSpPr>
      <dsp:spPr bwMode="white">
        <a:xfrm>
          <a:off x="1551781" y="531173"/>
          <a:ext cx="4241253" cy="4241253"/>
        </a:xfrm>
        <a:prstGeom prst="arc">
          <a:avLst>
            <a:gd name="adj1" fmla="val 3814605"/>
            <a:gd name="adj2" fmla="val 6668915"/>
          </a:avLst>
        </a:prstGeom>
        <a:ln w="38100">
          <a:solidFill>
            <a:srgbClr val="7030A0"/>
          </a:solidFill>
        </a:ln>
      </dsp:spPr>
      <dsp:style>
        <a:lnRef idx="1">
          <a:schemeClr val="accent4"/>
        </a:lnRef>
        <a:fillRef idx="0">
          <a:schemeClr val="accent4"/>
        </a:fillRef>
        <a:effectRef idx="0">
          <a:scrgbClr r="0" g="0" b="0"/>
        </a:effectRef>
        <a:fontRef idx="minor"/>
      </dsp:style>
      <dsp:txXfrm>
        <a:off x="1551781" y="531173"/>
        <a:ext cx="4241253" cy="4241253"/>
      </dsp:txXfrm>
    </dsp:sp>
    <dsp:sp modelId="{B8CB47D0-CB03-430D-916D-DA97771A42E6}">
      <dsp:nvSpPr>
        <dsp:cNvPr id="9" name="圆角矩形 8"/>
        <dsp:cNvSpPr/>
      </dsp:nvSpPr>
      <dsp:spPr bwMode="white">
        <a:xfrm>
          <a:off x="1256204" y="3906206"/>
          <a:ext cx="1634379" cy="1062346"/>
        </a:xfrm>
        <a:prstGeom prst="roundRect">
          <a:avLst/>
        </a:prstGeom>
      </dsp:spPr>
      <dsp:style>
        <a:lnRef idx="2">
          <a:schemeClr val="lt1"/>
        </a:lnRef>
        <a:fillRef idx="1">
          <a:schemeClr val="accent5"/>
        </a:fillRef>
        <a:effectRef idx="0">
          <a:scrgbClr r="0" g="0" b="0"/>
        </a:effectRef>
        <a:fontRef idx="minor">
          <a:schemeClr val="lt1"/>
        </a:fontRef>
      </dsp:style>
      <dsp:txBody>
        <a:bodyPr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latin typeface="黑体" panose="02010609060101010101" charset="-122"/>
              <a:ea typeface="黑体" panose="02010609060101010101" charset="-122"/>
            </a:rPr>
            <a:t>是否能够认识评价凡尔赛</a:t>
          </a:r>
          <a:r>
            <a:rPr lang="en-US" altLang="zh-CN" dirty="0" smtClean="0">
              <a:latin typeface="黑体" panose="02010609060101010101" charset="-122"/>
              <a:ea typeface="黑体" panose="02010609060101010101" charset="-122"/>
            </a:rPr>
            <a:t>—</a:t>
          </a:r>
          <a:r>
            <a:rPr lang="zh-CN" altLang="en-US" dirty="0" smtClean="0">
              <a:latin typeface="黑体" panose="02010609060101010101" charset="-122"/>
              <a:ea typeface="黑体" panose="02010609060101010101" charset="-122"/>
            </a:rPr>
            <a:t>华盛顿体系及其引发的国际秩序的变化？</a:t>
          </a:r>
          <a:endParaRPr lang="zh-CN" altLang="en-US" dirty="0">
            <a:latin typeface="黑体" panose="02010609060101010101" charset="-122"/>
            <a:ea typeface="黑体" panose="02010609060101010101" charset="-122"/>
          </a:endParaRPr>
        </a:p>
      </dsp:txBody>
      <dsp:txXfrm>
        <a:off x="1256204" y="3906206"/>
        <a:ext cx="1634379" cy="1062346"/>
      </dsp:txXfrm>
    </dsp:sp>
    <dsp:sp modelId="{6167D89F-9DBD-406E-96C9-1A8BE1B58259}">
      <dsp:nvSpPr>
        <dsp:cNvPr id="10" name="弧形 9"/>
        <dsp:cNvSpPr/>
      </dsp:nvSpPr>
      <dsp:spPr bwMode="white">
        <a:xfrm>
          <a:off x="1515397" y="569409"/>
          <a:ext cx="4241253" cy="4241253"/>
        </a:xfrm>
        <a:prstGeom prst="arc">
          <a:avLst>
            <a:gd name="adj1" fmla="val 8720497"/>
            <a:gd name="adj2" fmla="val 10695912"/>
          </a:avLst>
        </a:prstGeom>
        <a:ln w="38100">
          <a:solidFill>
            <a:srgbClr val="00B0F0"/>
          </a:solidFill>
        </a:ln>
      </dsp:spPr>
      <dsp:style>
        <a:lnRef idx="1">
          <a:schemeClr val="accent5"/>
        </a:lnRef>
        <a:fillRef idx="0">
          <a:schemeClr val="accent5"/>
        </a:fillRef>
        <a:effectRef idx="0">
          <a:scrgbClr r="0" g="0" b="0"/>
        </a:effectRef>
        <a:fontRef idx="minor"/>
      </dsp:style>
      <dsp:txXfrm>
        <a:off x="1515397" y="569409"/>
        <a:ext cx="4241253" cy="4241253"/>
      </dsp:txXfrm>
    </dsp:sp>
    <dsp:sp modelId="{8AF958E5-25BB-47C9-8511-A1EC26634884}">
      <dsp:nvSpPr>
        <dsp:cNvPr id="11" name="圆角矩形 10"/>
        <dsp:cNvSpPr/>
      </dsp:nvSpPr>
      <dsp:spPr bwMode="white">
        <a:xfrm>
          <a:off x="524233" y="1679458"/>
          <a:ext cx="1634379" cy="1062346"/>
        </a:xfrm>
        <a:prstGeom prst="roundRect">
          <a:avLst/>
        </a:prstGeom>
      </dsp:spPr>
      <dsp:style>
        <a:lnRef idx="2">
          <a:schemeClr val="lt1"/>
        </a:lnRef>
        <a:fillRef idx="1">
          <a:schemeClr val="accent6"/>
        </a:fillRef>
        <a:effectRef idx="0">
          <a:scrgbClr r="0" g="0" b="0"/>
        </a:effectRef>
        <a:fontRef idx="minor">
          <a:schemeClr val="lt1"/>
        </a:fontRef>
      </dsp:style>
      <dsp:txBody>
        <a:bodyPr lIns="76200" tIns="76200" rIns="76200" bIns="7620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z="2000" dirty="0" smtClean="0">
              <a:latin typeface="黑体" panose="02010609060101010101" charset="-122"/>
              <a:ea typeface="黑体" panose="02010609060101010101" charset="-122"/>
            </a:rPr>
            <a:t>是否能在地图上识别出协约国、同盟国与一战的三条战线？</a:t>
          </a:r>
          <a:endParaRPr lang="zh-CN" altLang="en-US" sz="2000" dirty="0">
            <a:latin typeface="黑体" panose="02010609060101010101" charset="-122"/>
            <a:ea typeface="黑体" panose="02010609060101010101" charset="-122"/>
          </a:endParaRPr>
        </a:p>
      </dsp:txBody>
      <dsp:txXfrm>
        <a:off x="524233" y="1679458"/>
        <a:ext cx="1634379" cy="1062346"/>
      </dsp:txXfrm>
    </dsp:sp>
    <dsp:sp modelId="{65824593-4F8B-453C-B46D-D5E8691A243E}">
      <dsp:nvSpPr>
        <dsp:cNvPr id="12" name="弧形 11"/>
        <dsp:cNvSpPr/>
      </dsp:nvSpPr>
      <dsp:spPr bwMode="white">
        <a:xfrm>
          <a:off x="1551781" y="531173"/>
          <a:ext cx="4241253" cy="4241253"/>
        </a:xfrm>
        <a:prstGeom prst="arc">
          <a:avLst>
            <a:gd name="adj1" fmla="val 12460746"/>
            <a:gd name="adj2" fmla="val 14740411"/>
          </a:avLst>
        </a:prstGeom>
        <a:ln w="38100">
          <a:solidFill>
            <a:srgbClr val="FFC000"/>
          </a:solidFill>
        </a:ln>
      </dsp:spPr>
      <dsp:style>
        <a:lnRef idx="1">
          <a:schemeClr val="accent6"/>
        </a:lnRef>
        <a:fillRef idx="0">
          <a:schemeClr val="accent6"/>
        </a:fillRef>
        <a:effectRef idx="0">
          <a:scrgbClr r="0" g="0" b="0"/>
        </a:effectRef>
        <a:fontRef idx="minor"/>
      </dsp:style>
      <dsp:txXfrm>
        <a:off x="1551781" y="531173"/>
        <a:ext cx="4241253" cy="4241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848872" cy="3846258"/>
        <a:chOff x="0" y="0"/>
        <a:chExt cx="7848872" cy="3846258"/>
      </a:xfrm>
    </dsp:grpSpPr>
    <dsp:sp modelId="{228A1DB3-E499-46DF-B690-29C6F09E915A}">
      <dsp:nvSpPr>
        <dsp:cNvPr id="3" name="图文框 2"/>
        <dsp:cNvSpPr/>
      </dsp:nvSpPr>
      <dsp:spPr bwMode="white">
        <a:xfrm>
          <a:off x="160335" y="286338"/>
          <a:ext cx="4826664" cy="3434708"/>
        </a:xfrm>
        <a:prstGeom prst="frame">
          <a:avLst>
            <a:gd name="adj1" fmla="val 5450"/>
          </a:avLst>
        </a:prstGeom>
        <a:solidFill>
          <a:srgbClr val="00B050">
            <a:alpha val="40000"/>
          </a:srgbClr>
        </a:solidFill>
        <a:ln>
          <a:solidFill>
            <a:srgbClr val="00B050"/>
          </a:solidFill>
        </a:ln>
      </dsp:spPr>
      <dsp:style>
        <a:lnRef idx="0">
          <a:schemeClr val="accent5"/>
        </a:lnRef>
        <a:fillRef idx="1">
          <a:schemeClr val="accent5">
            <a:tint val="50000"/>
            <a:alpha val="40000"/>
          </a:schemeClr>
        </a:fillRef>
        <a:effectRef idx="0">
          <a:scrgbClr r="0" g="0" b="0"/>
        </a:effectRef>
        <a:fontRef idx="minor"/>
      </dsp:style>
      <dsp:txXfrm>
        <a:off x="160335" y="286338"/>
        <a:ext cx="4826664" cy="3434708"/>
      </dsp:txXfrm>
    </dsp:sp>
    <dsp:sp modelId="{9F3D2535-AF73-4643-A9E5-EF1E17AAC838}">
      <dsp:nvSpPr>
        <dsp:cNvPr id="6" name="矩形 5"/>
        <dsp:cNvSpPr/>
      </dsp:nvSpPr>
      <dsp:spPr bwMode="white">
        <a:xfrm>
          <a:off x="7650052" y="365762"/>
          <a:ext cx="185581" cy="3434708"/>
        </a:xfrm>
        <a:prstGeom prst="rect">
          <a:avLst/>
        </a:prstGeom>
        <a:solidFill>
          <a:srgbClr val="FFFF00">
            <a:alpha val="40000"/>
          </a:srgbClr>
        </a:solidFill>
      </dsp:spPr>
      <dsp:style>
        <a:lnRef idx="0">
          <a:schemeClr val="accent5"/>
        </a:lnRef>
        <a:fillRef idx="1">
          <a:schemeClr val="accent5">
            <a:tint val="50000"/>
            <a:alpha val="40000"/>
          </a:schemeClr>
        </a:fillRef>
        <a:effectRef idx="0">
          <a:scrgbClr r="0" g="0" b="0"/>
        </a:effectRef>
        <a:fontRef idx="minor"/>
      </dsp:style>
      <dsp:txXfrm>
        <a:off x="7650052" y="365762"/>
        <a:ext cx="185581" cy="3434708"/>
      </dsp:txXfrm>
    </dsp:sp>
    <dsp:sp modelId="{466BEAA3-08B5-4E2C-8725-0EA92998D2EE}">
      <dsp:nvSpPr>
        <dsp:cNvPr id="7" name="矩形 6"/>
        <dsp:cNvSpPr/>
      </dsp:nvSpPr>
      <dsp:spPr bwMode="white">
        <a:xfrm>
          <a:off x="202331" y="228574"/>
          <a:ext cx="4641083" cy="3248934"/>
        </a:xfrm>
        <a:prstGeom prst="rect">
          <a:avLst/>
        </a:prstGeom>
        <a:blipFill rotWithShape="1">
          <a:blip r:embed="rId1"/>
          <a:stretch>
            <a:fillRect/>
          </a:stretch>
        </a:blipFill>
      </dsp:spPr>
      <dsp:style>
        <a:lnRef idx="2">
          <a:schemeClr val="accent5">
            <a:shade val="80000"/>
          </a:schemeClr>
        </a:lnRef>
        <a:fillRef idx="1">
          <a:schemeClr val="accent5">
            <a:tint val="40000"/>
          </a:schemeClr>
        </a:fillRef>
        <a:effectRef idx="0">
          <a:scrgbClr r="0" g="0" b="0"/>
        </a:effectRef>
        <a:fontRef idx="minor"/>
      </dsp:style>
      <dsp:txXfrm>
        <a:off x="202331" y="228574"/>
        <a:ext cx="4641083" cy="3248934"/>
      </dsp:txXfrm>
    </dsp:sp>
    <dsp:sp modelId="{D2FBB9CA-1DCD-458F-8A8C-AE28495A6A34}">
      <dsp:nvSpPr>
        <dsp:cNvPr id="4" name="矩形 3"/>
        <dsp:cNvSpPr/>
      </dsp:nvSpPr>
      <dsp:spPr bwMode="white">
        <a:xfrm>
          <a:off x="976897" y="3438555"/>
          <a:ext cx="4452383" cy="40770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3200" tIns="76200" rIns="203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2000" dirty="0" smtClean="0">
              <a:solidFill>
                <a:schemeClr val="tx1"/>
              </a:solidFill>
              <a:latin typeface="微软雅黑" panose="020B0503020204020204" charset="-122"/>
              <a:ea typeface="微软雅黑" panose="020B0503020204020204" charset="-122"/>
            </a:rPr>
            <a:t>《</a:t>
          </a:r>
          <a:r>
            <a:rPr lang="zh-CN" altLang="en-US" sz="2000" dirty="0" smtClean="0">
              <a:solidFill>
                <a:schemeClr val="tx1"/>
              </a:solidFill>
              <a:latin typeface="微软雅黑" panose="020B0503020204020204" charset="-122"/>
              <a:ea typeface="微软雅黑" panose="020B0503020204020204" charset="-122"/>
            </a:rPr>
            <a:t>一战启示录</a:t>
          </a:r>
          <a:r>
            <a:rPr lang="en-US" altLang="zh-CN" sz="2000" dirty="0" smtClean="0">
              <a:solidFill>
                <a:schemeClr val="tx1"/>
              </a:solidFill>
              <a:latin typeface="微软雅黑" panose="020B0503020204020204" charset="-122"/>
              <a:ea typeface="微软雅黑" panose="020B0503020204020204" charset="-122"/>
            </a:rPr>
            <a:t>》</a:t>
          </a:r>
          <a:endParaRPr lang="zh-CN" altLang="en-US" sz="2000" dirty="0">
            <a:solidFill>
              <a:schemeClr val="tx1"/>
            </a:solidFill>
            <a:latin typeface="微软雅黑" panose="020B0503020204020204" charset="-122"/>
            <a:ea typeface="微软雅黑" panose="020B0503020204020204" charset="-122"/>
          </a:endParaRPr>
        </a:p>
      </dsp:txBody>
      <dsp:txXfrm>
        <a:off x="976897" y="3438555"/>
        <a:ext cx="4452383" cy="407703"/>
      </dsp:txXfrm>
    </dsp:sp>
    <dsp:sp modelId="{6658906A-6354-41C4-8508-2329BFF0D749}">
      <dsp:nvSpPr>
        <dsp:cNvPr id="5" name="矩形 4"/>
        <dsp:cNvSpPr/>
      </dsp:nvSpPr>
      <dsp:spPr bwMode="white">
        <a:xfrm>
          <a:off x="5642174" y="411550"/>
          <a:ext cx="2206698" cy="34347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zh-CN" altLang="en-US" dirty="0" smtClean="0">
              <a:solidFill>
                <a:schemeClr val="tx1"/>
              </a:solidFill>
              <a:latin typeface="微软雅黑" panose="020B0503020204020204" charset="-122"/>
              <a:ea typeface="微软雅黑" panose="020B0503020204020204" charset="-122"/>
            </a:rPr>
            <a:t>观看纪录片</a:t>
          </a:r>
          <a:r>
            <a:rPr lang="en-US" altLang="zh-CN" dirty="0" smtClean="0">
              <a:solidFill>
                <a:schemeClr val="tx1"/>
              </a:solidFill>
              <a:latin typeface="微软雅黑" panose="020B0503020204020204" charset="-122"/>
              <a:ea typeface="微软雅黑" panose="020B0503020204020204" charset="-122"/>
            </a:rPr>
            <a:t>《</a:t>
          </a:r>
          <a:r>
            <a:rPr lang="zh-CN" altLang="en-US" dirty="0" smtClean="0">
              <a:solidFill>
                <a:schemeClr val="tx1"/>
              </a:solidFill>
              <a:latin typeface="微软雅黑" panose="020B0503020204020204" charset="-122"/>
              <a:ea typeface="微软雅黑" panose="020B0503020204020204" charset="-122"/>
            </a:rPr>
            <a:t>一战启示录</a:t>
          </a:r>
          <a:r>
            <a:rPr lang="en-US" altLang="zh-CN" dirty="0" smtClean="0">
              <a:solidFill>
                <a:schemeClr val="tx1"/>
              </a:solidFill>
              <a:latin typeface="微软雅黑" panose="020B0503020204020204" charset="-122"/>
              <a:ea typeface="微软雅黑" panose="020B0503020204020204" charset="-122"/>
            </a:rPr>
            <a:t>》</a:t>
          </a:r>
          <a:r>
            <a:rPr lang="zh-CN" altLang="en-US" dirty="0" smtClean="0">
              <a:solidFill>
                <a:schemeClr val="tx1"/>
              </a:solidFill>
              <a:latin typeface="微软雅黑" panose="020B0503020204020204" charset="-122"/>
              <a:ea typeface="微软雅黑" panose="020B0503020204020204" charset="-122"/>
            </a:rPr>
            <a:t>，结合一战爆发的原因和战后形成的凡尔赛</a:t>
          </a:r>
          <a:r>
            <a:rPr lang="en-US" altLang="zh-CN" dirty="0" smtClean="0">
              <a:solidFill>
                <a:schemeClr val="tx1"/>
              </a:solidFill>
              <a:latin typeface="微软雅黑" panose="020B0503020204020204" charset="-122"/>
              <a:ea typeface="微软雅黑" panose="020B0503020204020204" charset="-122"/>
            </a:rPr>
            <a:t>—</a:t>
          </a:r>
          <a:r>
            <a:rPr lang="zh-CN" altLang="en-US" dirty="0" smtClean="0">
              <a:solidFill>
                <a:schemeClr val="tx1"/>
              </a:solidFill>
              <a:latin typeface="微软雅黑" panose="020B0503020204020204" charset="-122"/>
              <a:ea typeface="微软雅黑" panose="020B0503020204020204" charset="-122"/>
            </a:rPr>
            <a:t>华盛顿体系，围绕“战争与和平”自拟题目，写一篇历史小论文。</a:t>
          </a:r>
          <a:endParaRPr lang="zh-CN" altLang="en-US" dirty="0">
            <a:solidFill>
              <a:schemeClr val="tx1"/>
            </a:solidFill>
            <a:latin typeface="微软雅黑" panose="020B0503020204020204" charset="-122"/>
            <a:ea typeface="微软雅黑" panose="020B0503020204020204" charset="-122"/>
          </a:endParaRPr>
        </a:p>
      </dsp:txBody>
      <dsp:txXfrm>
        <a:off x="5642174" y="411550"/>
        <a:ext cx="2206698" cy="34347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79FAB9-4918-47C2-A64F-6B68C9B6DD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11FFF-C61B-432F-8DDE-40AA5B7328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43009"/>
          <p:cNvSpPr>
            <a:spLocks noGrp="1" noRot="1" noChangeAspect="1" noTextEdit="1"/>
          </p:cNvSpPr>
          <p:nvPr>
            <p:ph type="sldImg"/>
          </p:nvPr>
        </p:nvSpPr>
        <p:spPr>
          <a:xfrm>
            <a:off x="685800" y="1143000"/>
            <a:ext cx="5486400" cy="3086100"/>
          </a:xfrm>
        </p:spPr>
      </p:sp>
      <p:sp>
        <p:nvSpPr>
          <p:cNvPr id="43011" name="文本占位符 43010"/>
          <p:cNvSpPr>
            <a:spLocks noGrp="1"/>
          </p:cNvSpPr>
          <p:nvPr>
            <p:ph type="body" idx="1"/>
          </p:nvPr>
        </p:nvSpPr>
        <p:spPr>
          <a:xfrm>
            <a:off x="882728" y="3880562"/>
            <a:ext cx="4855004" cy="3676322"/>
          </a:xfrm>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zh-CN" altLang="en-US" sz="1100" dirty="0"/>
            </a:fld>
            <a:endParaRPr lang="zh-CN" altLang="en-US"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17000"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xml"/><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24.jpe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NULL" TargetMode="External"/><Relationship Id="rId2" Type="http://schemas.openxmlformats.org/officeDocument/2006/relationships/image" Target="../media/image26.jpeg"/><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60" y="123478"/>
            <a:ext cx="715452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5400" b="1" cap="all" spc="0"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11</a:t>
            </a:r>
            <a:r>
              <a:rPr lang="zh-CN" altLang="en-US" sz="5400" b="1" cap="all" spc="0"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月</a:t>
            </a:r>
            <a:r>
              <a:rPr lang="en-US" altLang="zh-CN" sz="5400" b="1" cap="all" spc="0"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11</a:t>
            </a:r>
            <a:r>
              <a:rPr lang="zh-CN" altLang="en-US" sz="5400" b="1" cap="all" spc="0"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日是什么日子？</a:t>
            </a:r>
            <a:endParaRPr lang="zh-CN" altLang="en-US" sz="5400" b="1" cap="all" spc="0"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06466" y="1564032"/>
            <a:ext cx="2918098" cy="145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444352"/>
            <a:ext cx="3701347" cy="150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291366" y="1608893"/>
            <a:ext cx="1948298"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9600" b="1" cap="none" spc="0" dirty="0" smtClean="0">
                <a:ln w="11430"/>
                <a:solidFill>
                  <a:srgbClr val="FFFF00"/>
                </a:solidFill>
                <a:effectLst>
                  <a:outerShdw blurRad="80000" dist="40000" dir="5040000" algn="tl">
                    <a:srgbClr val="000000">
                      <a:alpha val="30000"/>
                    </a:srgbClr>
                  </a:outerShdw>
                </a:effectLst>
              </a:rPr>
              <a:t>NO</a:t>
            </a:r>
            <a:endParaRPr lang="zh-CN" altLang="en-US" sz="9600" b="1" cap="none" spc="0" dirty="0">
              <a:ln w="11430"/>
              <a:solidFill>
                <a:srgbClr val="FFFF00"/>
              </a:solidFill>
              <a:effectLst>
                <a:outerShdw blurRad="80000" dist="40000" dir="5040000" algn="tl">
                  <a:srgbClr val="000000">
                    <a:alpha val="30000"/>
                  </a:srgbClr>
                </a:outerShdw>
              </a:effectLst>
            </a:endParaRPr>
          </a:p>
        </p:txBody>
      </p:sp>
      <p:sp>
        <p:nvSpPr>
          <p:cNvPr id="13" name="矩形 12"/>
          <p:cNvSpPr/>
          <p:nvPr/>
        </p:nvSpPr>
        <p:spPr>
          <a:xfrm>
            <a:off x="5292080" y="1608893"/>
            <a:ext cx="2088232"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9600" b="1" cap="none" spc="0" dirty="0" smtClean="0">
                <a:ln w="11430"/>
                <a:solidFill>
                  <a:srgbClr val="FFFF00"/>
                </a:solidFill>
                <a:effectLst>
                  <a:outerShdw blurRad="80000" dist="40000" dir="5040000" algn="tl">
                    <a:srgbClr val="000000">
                      <a:alpha val="30000"/>
                    </a:srgbClr>
                  </a:outerShdw>
                </a:effectLst>
              </a:rPr>
              <a:t>NO</a:t>
            </a:r>
            <a:endParaRPr lang="zh-CN" altLang="en-US" sz="9600" b="1" cap="none" spc="0" dirty="0">
              <a:ln w="11430"/>
              <a:solidFill>
                <a:srgbClr val="FFFF00"/>
              </a:solidFill>
              <a:effectLst>
                <a:outerShdw blurRad="80000" dist="40000" dir="5040000" algn="tl">
                  <a:srgbClr val="000000">
                    <a:alpha val="30000"/>
                  </a:srgbClr>
                </a:outerShdw>
              </a:effectLs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79945"/>
            <a:ext cx="4916551" cy="399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barn(inVertical)">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hinkpad\Desktop\PNG\1_0001_渐变映射-2-副本-4.pn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0636" y="795006"/>
            <a:ext cx="3741284" cy="58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114520" y="913500"/>
            <a:ext cx="3161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2.</a:t>
            </a:r>
            <a:r>
              <a:rPr kumimoji="0" lang="zh-CN" altLang="en-US" sz="20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第一次世界大战导火线</a:t>
            </a:r>
            <a:endParaRPr kumimoji="0" lang="zh-CN" altLang="en-US" sz="20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endParaRPr>
          </a:p>
        </p:txBody>
      </p:sp>
      <p:sp>
        <p:nvSpPr>
          <p:cNvPr id="33" name="矩形 32"/>
          <p:cNvSpPr/>
          <p:nvPr/>
        </p:nvSpPr>
        <p:spPr>
          <a:xfrm>
            <a:off x="639559" y="1503398"/>
            <a:ext cx="2031325"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rPr>
              <a:t>萨拉热窝事件</a:t>
            </a:r>
            <a:endParaRPr kumimoji="0" lang="zh-CN" altLang="en-US" sz="240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endParaRPr>
          </a:p>
        </p:txBody>
      </p:sp>
      <p:pic>
        <p:nvPicPr>
          <p:cNvPr id="6" name="图片 5"/>
          <p:cNvPicPr>
            <a:picLocks noChangeAspect="1"/>
          </p:cNvPicPr>
          <p:nvPr/>
        </p:nvPicPr>
        <p:blipFill>
          <a:blip r:embed="rId2"/>
          <a:stretch>
            <a:fillRect/>
          </a:stretch>
        </p:blipFill>
        <p:spPr>
          <a:xfrm>
            <a:off x="222597" y="2119113"/>
            <a:ext cx="3573896" cy="2433887"/>
          </a:xfrm>
          <a:prstGeom prst="rect">
            <a:avLst/>
          </a:prstGeom>
        </p:spPr>
      </p:pic>
      <p:sp>
        <p:nvSpPr>
          <p:cNvPr id="7" name="矩形 6"/>
          <p:cNvSpPr/>
          <p:nvPr/>
        </p:nvSpPr>
        <p:spPr>
          <a:xfrm>
            <a:off x="4109227" y="1149617"/>
            <a:ext cx="4853667" cy="1938992"/>
          </a:xfrm>
          <a:prstGeom prst="rect">
            <a:avLst/>
          </a:prstGeom>
        </p:spPr>
        <p:txBody>
          <a:bodyPr wrap="square">
            <a:spAutoFit/>
          </a:bodyPr>
          <a:lstStyle/>
          <a:p>
            <a:pPr>
              <a:lnSpc>
                <a:spcPct val="150000"/>
              </a:lnSpc>
            </a:pPr>
            <a:r>
              <a:rPr lang="en-US" altLang="zh-CN" sz="2000" dirty="0">
                <a:latin typeface="黑体" panose="02010609060101010101" charset="-122"/>
                <a:ea typeface="黑体" panose="02010609060101010101" charset="-122"/>
              </a:rPr>
              <a:t>    1914</a:t>
            </a:r>
            <a:r>
              <a:rPr lang="zh-CN" altLang="en-US" sz="2000" dirty="0">
                <a:latin typeface="黑体" panose="02010609060101010101" charset="-122"/>
                <a:ea typeface="黑体" panose="02010609060101010101" charset="-122"/>
              </a:rPr>
              <a:t>年</a:t>
            </a:r>
            <a:r>
              <a:rPr lang="en-US" altLang="zh-CN" sz="2000" dirty="0">
                <a:latin typeface="黑体" panose="02010609060101010101" charset="-122"/>
                <a:ea typeface="黑体" panose="02010609060101010101" charset="-122"/>
              </a:rPr>
              <a:t>6</a:t>
            </a:r>
            <a:r>
              <a:rPr lang="zh-CN" altLang="en-US" sz="2000" dirty="0">
                <a:latin typeface="黑体" panose="02010609060101010101" charset="-122"/>
                <a:ea typeface="黑体" panose="02010609060101010101" charset="-122"/>
              </a:rPr>
              <a:t>月</a:t>
            </a:r>
            <a:r>
              <a:rPr lang="en-US" altLang="zh-CN" sz="2000" dirty="0">
                <a:latin typeface="黑体" panose="02010609060101010101" charset="-122"/>
                <a:ea typeface="黑体" panose="02010609060101010101" charset="-122"/>
              </a:rPr>
              <a:t>28</a:t>
            </a:r>
            <a:r>
              <a:rPr lang="zh-CN" altLang="en-US" sz="2000" dirty="0">
                <a:latin typeface="黑体" panose="02010609060101010101" charset="-122"/>
                <a:ea typeface="黑体" panose="02010609060101010101" charset="-122"/>
              </a:rPr>
              <a:t>日，奥匈帝国皇储斐迪南大公夫妇在萨拉热窝被塞尔维亚青年普林西普枪杀。两大集团利用这一突发事件，推波助澜，导致国际局势迅速恶化。</a:t>
            </a:r>
            <a:endParaRPr lang="zh-CN" altLang="en-US" sz="2000" dirty="0"/>
          </a:p>
        </p:txBody>
      </p:sp>
      <p:sp>
        <p:nvSpPr>
          <p:cNvPr id="8" name="矩形 7"/>
          <p:cNvSpPr/>
          <p:nvPr/>
        </p:nvSpPr>
        <p:spPr>
          <a:xfrm>
            <a:off x="4109227" y="3327062"/>
            <a:ext cx="4828378"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zh-CN" altLang="en-US" sz="2400" dirty="0">
                <a:latin typeface="黑体" panose="02010609060101010101" charset="-122"/>
                <a:ea typeface="黑体" panose="02010609060101010101" charset="-122"/>
              </a:rPr>
              <a:t>    </a:t>
            </a:r>
            <a:r>
              <a:rPr lang="zh-CN" altLang="en-US" sz="2400" dirty="0">
                <a:latin typeface="楷体" panose="02010609060101010101" pitchFamily="49" charset="-122"/>
                <a:ea typeface="楷体" panose="02010609060101010101" pitchFamily="49" charset="-122"/>
              </a:rPr>
              <a:t>这是千载难逢的机会</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现在不发动就永远没有发动的机会了。</a:t>
            </a:r>
            <a:endParaRPr lang="zh-CN" altLang="en-US" sz="2400" dirty="0">
              <a:latin typeface="楷体" panose="02010609060101010101" pitchFamily="49" charset="-122"/>
              <a:ea typeface="楷体" panose="02010609060101010101" pitchFamily="49" charset="-122"/>
            </a:endParaRPr>
          </a:p>
          <a:p>
            <a:pPr algn="r">
              <a:lnSpc>
                <a:spcPct val="150000"/>
              </a:lnSpc>
            </a:pPr>
            <a:r>
              <a:rPr lang="zh-CN" altLang="en-US" sz="2400" dirty="0">
                <a:latin typeface="黑体" panose="02010609060101010101" charset="-122"/>
                <a:ea typeface="黑体" panose="02010609060101010101" charset="-122"/>
              </a:rPr>
              <a:t>           </a:t>
            </a:r>
            <a:r>
              <a:rPr lang="en-US" altLang="zh-CN" sz="2400" dirty="0">
                <a:latin typeface="黑体" panose="02010609060101010101" charset="-122"/>
                <a:ea typeface="黑体" panose="02010609060101010101" charset="-122"/>
              </a:rPr>
              <a:t>——</a:t>
            </a:r>
            <a:r>
              <a:rPr lang="zh-CN" altLang="en-US" sz="2400" dirty="0">
                <a:latin typeface="黑体" panose="02010609060101010101" charset="-122"/>
                <a:ea typeface="黑体" panose="02010609060101010101" charset="-122"/>
              </a:rPr>
              <a:t>德皇威廉二世</a:t>
            </a:r>
            <a:endParaRPr lang="zh-CN" altLang="en-US" sz="2400" dirty="0">
              <a:latin typeface="黑体" panose="02010609060101010101" charset="-122"/>
              <a:ea typeface="黑体" panose="02010609060101010101" charset="-122"/>
            </a:endParaRPr>
          </a:p>
        </p:txBody>
      </p:sp>
      <p:pic>
        <p:nvPicPr>
          <p:cNvPr id="9" name="图片 8"/>
          <p:cNvPicPr>
            <a:picLocks noChangeAspect="1"/>
          </p:cNvPicPr>
          <p:nvPr/>
        </p:nvPicPr>
        <p:blipFill>
          <a:blip r:embed="rId3"/>
          <a:stretch>
            <a:fillRect/>
          </a:stretch>
        </p:blipFill>
        <p:spPr>
          <a:xfrm>
            <a:off x="7956376" y="2409732"/>
            <a:ext cx="1567595" cy="1516085"/>
          </a:xfrm>
          <a:prstGeom prst="rect">
            <a:avLst/>
          </a:prstGeom>
        </p:spPr>
      </p:pic>
      <p:sp>
        <p:nvSpPr>
          <p:cNvPr id="11" name="标题 1"/>
          <p:cNvSpPr txBox="1"/>
          <p:nvPr/>
        </p:nvSpPr>
        <p:spPr>
          <a:xfrm>
            <a:off x="395536" y="32521"/>
            <a:ext cx="8075240" cy="810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00B0F0"/>
                </a:solidFill>
                <a:latin typeface="隶书" panose="02010509060101010101" pitchFamily="49" charset="-122"/>
                <a:ea typeface="隶书" panose="02010509060101010101" pitchFamily="49" charset="-122"/>
              </a:rPr>
              <a:t>一、帝国主义</a:t>
            </a:r>
            <a:r>
              <a:rPr lang="zh-CN" altLang="en-US" dirty="0">
                <a:solidFill>
                  <a:srgbClr val="00B0F0"/>
                </a:solidFill>
                <a:latin typeface="隶书" panose="02010509060101010101" pitchFamily="49" charset="-122"/>
                <a:ea typeface="隶书" panose="02010509060101010101" pitchFamily="49" charset="-122"/>
              </a:rPr>
              <a:t>与世界大战的酝酿</a:t>
            </a:r>
            <a:endParaRPr lang="zh-CN" altLang="en-US" dirty="0">
              <a:solidFill>
                <a:srgbClr val="00B0F0"/>
              </a:solidFill>
              <a:latin typeface="隶书" panose="02010509060101010101" pitchFamily="49" charset="-122"/>
              <a:ea typeface="隶书" panose="02010509060101010101" pitchFamily="49" charset="-122"/>
            </a:endParaRPr>
          </a:p>
        </p:txBody>
      </p:sp>
      <p:sp>
        <p:nvSpPr>
          <p:cNvPr id="12" name="文本框 8"/>
          <p:cNvSpPr txBox="1"/>
          <p:nvPr/>
        </p:nvSpPr>
        <p:spPr>
          <a:xfrm>
            <a:off x="114520" y="2101415"/>
            <a:ext cx="3977830" cy="2862322"/>
          </a:xfrm>
          <a:prstGeom prst="rect">
            <a:avLst/>
          </a:prstGeom>
          <a:gradFill flip="none" rotWithShape="1">
            <a:gsLst>
              <a:gs pos="0">
                <a:srgbClr val="28F88B">
                  <a:tint val="66000"/>
                  <a:satMod val="160000"/>
                </a:srgbClr>
              </a:gs>
              <a:gs pos="50000">
                <a:srgbClr val="28F88B">
                  <a:tint val="44500"/>
                  <a:satMod val="160000"/>
                </a:srgbClr>
              </a:gs>
              <a:gs pos="100000">
                <a:srgbClr val="28F88B">
                  <a:tint val="23500"/>
                  <a:satMod val="160000"/>
                </a:srgbClr>
              </a:gs>
            </a:gsLst>
            <a:lin ang="13500000" scaled="1"/>
            <a:tileRect/>
          </a:gradFill>
          <a:ln w="9525">
            <a:noFill/>
          </a:ln>
        </p:spPr>
        <p:txBody>
          <a:bodyPr wrap="square">
            <a:spAutoFit/>
          </a:bodyPr>
          <a:lstStyle/>
          <a:p>
            <a:pPr>
              <a:lnSpc>
                <a:spcPct val="150000"/>
              </a:lnSpc>
              <a:spcBef>
                <a:spcPct val="50000"/>
              </a:spcBef>
              <a:buClr>
                <a:schemeClr val="bg1"/>
              </a:buClr>
            </a:pPr>
            <a:r>
              <a:rPr lang="en-US" altLang="zh-CN" sz="2000" b="1" dirty="0">
                <a:latin typeface="黑体" panose="02010609060101010101" charset="-122"/>
                <a:ea typeface="黑体" panose="02010609060101010101" charset="-122"/>
              </a:rPr>
              <a:t>    </a:t>
            </a:r>
            <a:r>
              <a:rPr lang="zh-CN" altLang="en-US" sz="2000" b="1" dirty="0">
                <a:solidFill>
                  <a:srgbClr val="324A96"/>
                </a:solidFill>
                <a:latin typeface="黑体" panose="02010609060101010101" charset="-122"/>
                <a:ea typeface="黑体" panose="02010609060101010101" charset="-122"/>
              </a:rPr>
              <a:t>有人说，第一次世界大战是一次偶然的灾难，假如塞尔维亚民族主义者不刺杀奥匈帝国皇储夫妇，一战就不会爆发。</a:t>
            </a:r>
            <a:endParaRPr lang="zh-CN" altLang="en-US" sz="2000" b="1" dirty="0">
              <a:solidFill>
                <a:srgbClr val="324A96"/>
              </a:solidFill>
              <a:latin typeface="黑体" panose="02010609060101010101" charset="-122"/>
              <a:ea typeface="黑体" panose="02010609060101010101" charset="-122"/>
            </a:endParaRPr>
          </a:p>
          <a:p>
            <a:pPr>
              <a:spcBef>
                <a:spcPct val="50000"/>
              </a:spcBef>
              <a:buClr>
                <a:schemeClr val="bg1"/>
              </a:buClr>
            </a:pPr>
            <a:r>
              <a:rPr lang="zh-CN" altLang="en-US" sz="2000" b="1" dirty="0">
                <a:solidFill>
                  <a:srgbClr val="324A96"/>
                </a:solidFill>
                <a:latin typeface="黑体" panose="02010609060101010101" charset="-122"/>
                <a:ea typeface="黑体" panose="02010609060101010101" charset="-122"/>
              </a:rPr>
              <a:t>    </a:t>
            </a:r>
            <a:r>
              <a:rPr lang="zh-CN" altLang="en-US" sz="2000" b="1" dirty="0" smtClean="0">
                <a:solidFill>
                  <a:srgbClr val="9D0108"/>
                </a:solidFill>
                <a:latin typeface="黑体" panose="02010609060101010101" charset="-122"/>
                <a:ea typeface="黑体" panose="02010609060101010101" charset="-122"/>
              </a:rPr>
              <a:t>你</a:t>
            </a:r>
            <a:r>
              <a:rPr lang="zh-CN" altLang="en-US" sz="2000" b="1" dirty="0">
                <a:solidFill>
                  <a:srgbClr val="9D0108"/>
                </a:solidFill>
                <a:latin typeface="黑体" panose="02010609060101010101" charset="-122"/>
                <a:ea typeface="黑体" panose="02010609060101010101" charset="-122"/>
              </a:rPr>
              <a:t>是否同意这一观点</a:t>
            </a:r>
            <a:r>
              <a:rPr lang="zh-CN" altLang="en-US" sz="2000" b="1" dirty="0" smtClean="0">
                <a:solidFill>
                  <a:srgbClr val="9D0108"/>
                </a:solidFill>
                <a:latin typeface="黑体" panose="02010609060101010101" charset="-122"/>
                <a:ea typeface="黑体" panose="02010609060101010101" charset="-122"/>
              </a:rPr>
              <a:t>？</a:t>
            </a:r>
            <a:endParaRPr lang="en-US" altLang="zh-CN" sz="2000" b="1" dirty="0" smtClean="0">
              <a:solidFill>
                <a:srgbClr val="9D0108"/>
              </a:solidFill>
              <a:latin typeface="黑体" panose="02010609060101010101" charset="-122"/>
              <a:ea typeface="黑体" panose="02010609060101010101" charset="-122"/>
            </a:endParaRPr>
          </a:p>
          <a:p>
            <a:pPr>
              <a:spcBef>
                <a:spcPct val="50000"/>
              </a:spcBef>
              <a:buClr>
                <a:schemeClr val="bg1"/>
              </a:buClr>
            </a:pPr>
            <a:r>
              <a:rPr lang="en-US" altLang="zh-CN" sz="2000" b="1" dirty="0">
                <a:solidFill>
                  <a:srgbClr val="9D0108"/>
                </a:solidFill>
                <a:latin typeface="黑体" panose="02010609060101010101" charset="-122"/>
                <a:ea typeface="黑体" panose="02010609060101010101" charset="-122"/>
              </a:rPr>
              <a:t> </a:t>
            </a:r>
            <a:r>
              <a:rPr lang="en-US" altLang="zh-CN" sz="2000" b="1" dirty="0" smtClean="0">
                <a:solidFill>
                  <a:srgbClr val="9D0108"/>
                </a:solidFill>
                <a:latin typeface="黑体" panose="02010609060101010101" charset="-122"/>
                <a:ea typeface="黑体" panose="02010609060101010101" charset="-122"/>
              </a:rPr>
              <a:t>   </a:t>
            </a:r>
            <a:r>
              <a:rPr lang="zh-CN" altLang="en-US" sz="2000" b="1" dirty="0" smtClean="0">
                <a:solidFill>
                  <a:srgbClr val="9D0108"/>
                </a:solidFill>
                <a:latin typeface="黑体" panose="02010609060101010101" charset="-122"/>
                <a:ea typeface="黑体" panose="02010609060101010101" charset="-122"/>
              </a:rPr>
              <a:t>谈</a:t>
            </a:r>
            <a:r>
              <a:rPr lang="zh-CN" altLang="en-US" sz="2000" b="1" dirty="0">
                <a:solidFill>
                  <a:srgbClr val="9D0108"/>
                </a:solidFill>
                <a:latin typeface="黑体" panose="02010609060101010101" charset="-122"/>
                <a:ea typeface="黑体" panose="02010609060101010101" charset="-122"/>
              </a:rPr>
              <a:t>谈你的看法。 </a:t>
            </a:r>
            <a:endParaRPr lang="zh-CN" altLang="en-US" sz="2000" b="1" dirty="0">
              <a:solidFill>
                <a:srgbClr val="9D0108"/>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3528" y="123478"/>
            <a:ext cx="8568952" cy="2000548"/>
          </a:xfrm>
          <a:prstGeom prst="rect">
            <a:avLst/>
          </a:prstGeom>
          <a:gradFill rotWithShape="1">
            <a:gsLst>
              <a:gs pos="0">
                <a:schemeClr val="bg1">
                  <a:alpha val="53999"/>
                </a:schemeClr>
              </a:gs>
              <a:gs pos="100000">
                <a:schemeClr val="bg1">
                  <a:gamma/>
                  <a:shade val="46275"/>
                  <a:invGamma/>
                  <a:alpha val="53999"/>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1" hangingPunct="1">
              <a:defRPr/>
            </a:pPr>
            <a:r>
              <a:rPr lang="en-US" altLang="zh-CN" sz="2800" dirty="0">
                <a:latin typeface="黑体" panose="02010609060101010101" charset="-122"/>
                <a:ea typeface="黑体" panose="02010609060101010101" charset="-122"/>
              </a:rPr>
              <a:t>   </a:t>
            </a:r>
            <a:r>
              <a:rPr lang="zh-CN" altLang="en-US" sz="2400" dirty="0">
                <a:latin typeface="黑体" panose="02010609060101010101" charset="-122"/>
                <a:ea typeface="黑体" panose="02010609060101010101" charset="-122"/>
              </a:rPr>
              <a:t>材料一</a:t>
            </a:r>
            <a:r>
              <a:rPr lang="zh-CN" altLang="en-US" sz="2400" dirty="0">
                <a:latin typeface="宋体" panose="02010600030101010101" pitchFamily="2" charset="-122"/>
                <a:ea typeface="黑体" panose="02010609060101010101" charset="-122"/>
              </a:rPr>
              <a:t>“</a:t>
            </a:r>
            <a:r>
              <a:rPr lang="zh-CN" altLang="en-US" sz="2400" dirty="0">
                <a:solidFill>
                  <a:srgbClr val="FF0000"/>
                </a:solidFill>
                <a:latin typeface="黑体" panose="02010609060101010101" charset="-122"/>
                <a:ea typeface="黑体" panose="02010609060101010101" charset="-122"/>
              </a:rPr>
              <a:t>德国</a:t>
            </a:r>
            <a:r>
              <a:rPr lang="zh-CN" altLang="en-US" sz="2400" dirty="0">
                <a:latin typeface="黑体" panose="02010609060101010101" charset="-122"/>
                <a:ea typeface="黑体" panose="02010609060101010101" charset="-122"/>
              </a:rPr>
              <a:t>向自己的</a:t>
            </a:r>
            <a:r>
              <a:rPr lang="zh-CN" altLang="en-US" sz="2400" dirty="0">
                <a:solidFill>
                  <a:srgbClr val="000000"/>
                </a:solidFill>
                <a:latin typeface="黑体" panose="02010609060101010101" charset="-122"/>
                <a:ea typeface="黑体" panose="02010609060101010101" charset="-122"/>
              </a:rPr>
              <a:t>一个邻国</a:t>
            </a:r>
            <a:r>
              <a:rPr lang="zh-CN" altLang="en-US" sz="2400" dirty="0">
                <a:latin typeface="黑体" panose="02010609060101010101" charset="-122"/>
                <a:ea typeface="黑体" panose="02010609060101010101" charset="-122"/>
              </a:rPr>
              <a:t>让出陆地</a:t>
            </a:r>
            <a:r>
              <a:rPr lang="en-US" altLang="zh-CN" sz="2400" dirty="0">
                <a:latin typeface="黑体" panose="02010609060101010101" charset="-122"/>
                <a:ea typeface="黑体" panose="02010609060101010101" charset="-122"/>
              </a:rPr>
              <a:t>,</a:t>
            </a:r>
            <a:r>
              <a:rPr lang="zh-CN" altLang="en-US" sz="2400" dirty="0">
                <a:latin typeface="黑体" panose="02010609060101010101" charset="-122"/>
                <a:ea typeface="黑体" panose="02010609060101010101" charset="-122"/>
              </a:rPr>
              <a:t>向</a:t>
            </a:r>
            <a:r>
              <a:rPr lang="zh-CN" altLang="en-US" sz="2400" dirty="0">
                <a:solidFill>
                  <a:srgbClr val="000000"/>
                </a:solidFill>
                <a:latin typeface="黑体" panose="02010609060101010101" charset="-122"/>
                <a:ea typeface="黑体" panose="02010609060101010101" charset="-122"/>
              </a:rPr>
              <a:t>另一个</a:t>
            </a:r>
            <a:r>
              <a:rPr lang="zh-CN" altLang="en-US" sz="2400" dirty="0">
                <a:latin typeface="黑体" panose="02010609060101010101" charset="-122"/>
                <a:ea typeface="黑体" panose="02010609060101010101" charset="-122"/>
              </a:rPr>
              <a:t>让出海洋</a:t>
            </a:r>
            <a:r>
              <a:rPr lang="en-US" altLang="zh-CN" sz="2400" dirty="0">
                <a:latin typeface="黑体" panose="02010609060101010101" charset="-122"/>
                <a:ea typeface="黑体" panose="02010609060101010101" charset="-122"/>
              </a:rPr>
              <a:t>,</a:t>
            </a:r>
            <a:r>
              <a:rPr lang="zh-CN" altLang="en-US" sz="2400" dirty="0">
                <a:latin typeface="黑体" panose="02010609060101010101" charset="-122"/>
                <a:ea typeface="黑体" panose="02010609060101010101" charset="-122"/>
              </a:rPr>
              <a:t>而给自己留下一钱不值的天空</a:t>
            </a:r>
            <a:r>
              <a:rPr lang="en-US" altLang="zh-CN" sz="2400" dirty="0">
                <a:latin typeface="黑体" panose="02010609060101010101" charset="-122"/>
                <a:ea typeface="黑体" panose="02010609060101010101" charset="-122"/>
              </a:rPr>
              <a:t>,</a:t>
            </a:r>
            <a:r>
              <a:rPr lang="zh-CN" altLang="en-US" sz="2400" dirty="0">
                <a:latin typeface="黑体" panose="02010609060101010101" charset="-122"/>
                <a:ea typeface="黑体" panose="02010609060101010101" charset="-122"/>
              </a:rPr>
              <a:t>这样的时代一去不复返了</a:t>
            </a:r>
            <a:r>
              <a:rPr lang="en-US" altLang="zh-CN" sz="2400" dirty="0">
                <a:latin typeface="黑体" panose="02010609060101010101" charset="-122"/>
                <a:ea typeface="黑体" panose="02010609060101010101" charset="-122"/>
              </a:rPr>
              <a:t>!</a:t>
            </a:r>
            <a:r>
              <a:rPr lang="en-US" altLang="zh-CN" sz="2400" dirty="0">
                <a:latin typeface="宋体" panose="02010600030101010101" pitchFamily="2" charset="-122"/>
                <a:ea typeface="黑体" panose="02010609060101010101" charset="-122"/>
              </a:rPr>
              <a:t>……</a:t>
            </a:r>
            <a:r>
              <a:rPr lang="zh-CN" altLang="en-US" sz="2400" dirty="0">
                <a:latin typeface="黑体" panose="02010609060101010101" charset="-122"/>
                <a:ea typeface="黑体" panose="02010609060101010101" charset="-122"/>
              </a:rPr>
              <a:t>我们不愿意把任何人挤到阴暗的角落</a:t>
            </a:r>
            <a:r>
              <a:rPr lang="en-US" altLang="zh-CN" sz="2400" dirty="0">
                <a:latin typeface="黑体" panose="02010609060101010101" charset="-122"/>
                <a:ea typeface="黑体" panose="02010609060101010101" charset="-122"/>
              </a:rPr>
              <a:t>,</a:t>
            </a:r>
            <a:r>
              <a:rPr lang="zh-CN" altLang="en-US" sz="2400" dirty="0">
                <a:latin typeface="黑体" panose="02010609060101010101" charset="-122"/>
                <a:ea typeface="黑体" panose="02010609060101010101" charset="-122"/>
              </a:rPr>
              <a:t>但我们也要给自己一块光明之地，</a:t>
            </a:r>
            <a:r>
              <a:rPr lang="zh-CN" altLang="en-US" sz="2400" dirty="0">
                <a:solidFill>
                  <a:srgbClr val="000000"/>
                </a:solidFill>
                <a:latin typeface="黑体" panose="02010609060101010101" charset="-122"/>
                <a:ea typeface="黑体" panose="02010609060101010101" charset="-122"/>
              </a:rPr>
              <a:t>一块阳光下的地盘</a:t>
            </a:r>
            <a:r>
              <a:rPr lang="zh-CN" altLang="en-US" sz="2400" dirty="0">
                <a:latin typeface="黑体" panose="02010609060101010101" charset="-122"/>
                <a:ea typeface="黑体" panose="02010609060101010101" charset="-122"/>
              </a:rPr>
              <a:t>。</a:t>
            </a:r>
            <a:r>
              <a:rPr lang="zh-CN" altLang="en-US" sz="2400" dirty="0">
                <a:latin typeface="宋体" panose="02010600030101010101" pitchFamily="2" charset="-122"/>
                <a:ea typeface="黑体" panose="02010609060101010101" charset="-122"/>
              </a:rPr>
              <a:t>”</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a:p>
            <a:pPr eaLnBrk="1" hangingPunct="1">
              <a:defRPr/>
            </a:pPr>
            <a:r>
              <a:rPr lang="zh-CN" altLang="en-US" sz="2400" dirty="0">
                <a:latin typeface="黑体" panose="02010609060101010101" charset="-122"/>
                <a:ea typeface="黑体" panose="02010609060101010101" charset="-122"/>
              </a:rPr>
              <a:t>                      </a:t>
            </a:r>
            <a:r>
              <a:rPr lang="en-US" altLang="zh-CN" sz="2400" dirty="0">
                <a:ea typeface="黑体" panose="02010609060101010101" charset="-122"/>
              </a:rPr>
              <a:t>——</a:t>
            </a:r>
            <a:r>
              <a:rPr lang="en-US" altLang="zh-CN" sz="2400" dirty="0">
                <a:latin typeface="黑体" panose="02010609060101010101" charset="-122"/>
                <a:ea typeface="黑体" panose="02010609060101010101" charset="-122"/>
              </a:rPr>
              <a:t> </a:t>
            </a:r>
            <a:r>
              <a:rPr lang="zh-CN" altLang="en-US" sz="2400" dirty="0">
                <a:latin typeface="黑体" panose="02010609060101010101" charset="-122"/>
                <a:ea typeface="黑体" panose="02010609060101010101" charset="-122"/>
              </a:rPr>
              <a:t>德国外长毕洛夫</a:t>
            </a:r>
            <a:r>
              <a:rPr lang="en-US" altLang="zh-CN" sz="2400" dirty="0">
                <a:latin typeface="黑体" panose="02010609060101010101" charset="-122"/>
                <a:ea typeface="黑体" panose="02010609060101010101" charset="-122"/>
              </a:rPr>
              <a:t>1899</a:t>
            </a:r>
            <a:r>
              <a:rPr lang="zh-CN" altLang="en-US" sz="2400" dirty="0">
                <a:latin typeface="黑体" panose="02010609060101010101" charset="-122"/>
                <a:ea typeface="黑体" panose="02010609060101010101" charset="-122"/>
              </a:rPr>
              <a:t>年末的讲话</a:t>
            </a:r>
            <a:endParaRPr lang="zh-CN" altLang="en-US" sz="2400" dirty="0">
              <a:latin typeface="黑体" panose="02010609060101010101" charset="-122"/>
              <a:ea typeface="黑体" panose="02010609060101010101" charset="-122"/>
            </a:endParaRPr>
          </a:p>
        </p:txBody>
      </p:sp>
      <p:pic>
        <p:nvPicPr>
          <p:cNvPr id="3" name="Picture 5">
            <a:hlinkClick r:id="" action="ppaction://noaction"/>
          </p:cNvP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92080" y="2283718"/>
            <a:ext cx="2826966" cy="27188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759" y="1923678"/>
            <a:ext cx="646113"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51592" y="2355726"/>
            <a:ext cx="4493538" cy="830997"/>
          </a:xfrm>
          <a:prstGeom prst="rect">
            <a:avLst/>
          </a:prstGeom>
        </p:spPr>
        <p:txBody>
          <a:bodyPr wrap="none">
            <a:spAutoFit/>
          </a:bodyPr>
          <a:lstStyle/>
          <a:p>
            <a:r>
              <a:rPr lang="zh-CN" altLang="en-US" sz="2400" dirty="0" smtClean="0">
                <a:solidFill>
                  <a:srgbClr val="00B0F0"/>
                </a:solidFill>
                <a:latin typeface="微软雅黑" panose="020B0503020204020204" charset="-122"/>
                <a:ea typeface="微软雅黑" panose="020B0503020204020204" charset="-122"/>
                <a:sym typeface="+mn-ea"/>
              </a:rPr>
              <a:t>依据以上文字和图片材料思考：</a:t>
            </a:r>
            <a:endParaRPr lang="en-US" altLang="zh-CN" sz="2400" dirty="0" smtClean="0">
              <a:solidFill>
                <a:srgbClr val="00B0F0"/>
              </a:solidFill>
              <a:latin typeface="微软雅黑" panose="020B0503020204020204" charset="-122"/>
              <a:ea typeface="微软雅黑" panose="020B0503020204020204" charset="-122"/>
              <a:sym typeface="+mn-ea"/>
            </a:endParaRPr>
          </a:p>
          <a:p>
            <a:r>
              <a:rPr lang="zh-CN" altLang="en-US" sz="2400" dirty="0" smtClean="0">
                <a:solidFill>
                  <a:srgbClr val="00B0F0"/>
                </a:solidFill>
                <a:latin typeface="微软雅黑" panose="020B0503020204020204" charset="-122"/>
                <a:ea typeface="微软雅黑" panose="020B0503020204020204" charset="-122"/>
                <a:sym typeface="+mn-ea"/>
              </a:rPr>
              <a:t>第一次世界大战的性质是什么？</a:t>
            </a:r>
            <a:endParaRPr lang="zh-CN" altLang="en-US" sz="2400" dirty="0">
              <a:solidFill>
                <a:srgbClr val="00B0F0"/>
              </a:solidFill>
            </a:endParaRPr>
          </a:p>
        </p:txBody>
      </p:sp>
      <p:sp>
        <p:nvSpPr>
          <p:cNvPr id="5" name="矩形 4"/>
          <p:cNvSpPr/>
          <p:nvPr/>
        </p:nvSpPr>
        <p:spPr>
          <a:xfrm>
            <a:off x="251520" y="3381840"/>
            <a:ext cx="4320480" cy="1446550"/>
          </a:xfrm>
          <a:prstGeom prst="rect">
            <a:avLst/>
          </a:prstGeom>
          <a:noFill/>
          <a:effectLst>
            <a:outerShdw blurRad="1206500" dist="50800" dir="9180000" algn="ctr" rotWithShape="0">
              <a:srgbClr val="000000">
                <a:alpha val="0"/>
              </a:srgbClr>
            </a:outerShdw>
          </a:effectLst>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4400" b="1" cap="all" spc="0" dirty="0" smtClean="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列强瓜分世界的帝国主义战争</a:t>
            </a:r>
            <a:endParaRPr lang="zh-CN" altLang="en-US" sz="4400" b="1" cap="all" spc="0"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sotw9_temp0"/>
          <p:cNvPicPr>
            <a:picLocks noChangeAspect="1"/>
          </p:cNvPicPr>
          <p:nvPr/>
        </p:nvPicPr>
        <p:blipFill>
          <a:blip r:embed="rId1" cstate="print">
            <a:lum bright="-23999" contrast="28000"/>
          </a:blip>
          <a:stretch>
            <a:fillRect/>
          </a:stretch>
        </p:blipFill>
        <p:spPr>
          <a:xfrm>
            <a:off x="1475656" y="1193970"/>
            <a:ext cx="5616624" cy="3823199"/>
          </a:xfrm>
          <a:prstGeom prst="rect">
            <a:avLst/>
          </a:prstGeom>
          <a:noFill/>
          <a:ln w="12700">
            <a:noFill/>
          </a:ln>
        </p:spPr>
      </p:pic>
      <p:sp>
        <p:nvSpPr>
          <p:cNvPr id="13" name="标题 1"/>
          <p:cNvSpPr txBox="1"/>
          <p:nvPr/>
        </p:nvSpPr>
        <p:spPr>
          <a:xfrm>
            <a:off x="239478" y="13293"/>
            <a:ext cx="8075240" cy="614241"/>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00B0F0"/>
                </a:solidFill>
                <a:latin typeface="隶书" panose="02010509060101010101" pitchFamily="49" charset="-122"/>
                <a:ea typeface="隶书" panose="02010509060101010101" pitchFamily="49" charset="-122"/>
              </a:rPr>
              <a:t>二、第一次世界大战的经过</a:t>
            </a:r>
            <a:endParaRPr lang="zh-CN" altLang="en-US" dirty="0">
              <a:solidFill>
                <a:srgbClr val="00B0F0"/>
              </a:solidFill>
              <a:latin typeface="隶书" panose="02010509060101010101" pitchFamily="49" charset="-122"/>
              <a:ea typeface="隶书" panose="02010509060101010101" pitchFamily="49" charset="-122"/>
            </a:endParaRPr>
          </a:p>
        </p:txBody>
      </p:sp>
      <p:sp>
        <p:nvSpPr>
          <p:cNvPr id="6" name="矩形 5"/>
          <p:cNvSpPr/>
          <p:nvPr/>
        </p:nvSpPr>
        <p:spPr>
          <a:xfrm>
            <a:off x="539552" y="723569"/>
            <a:ext cx="7992888" cy="400110"/>
          </a:xfrm>
          <a:prstGeom prst="rect">
            <a:avLst/>
          </a:prstGeom>
        </p:spPr>
        <p:txBody>
          <a:bodyPr wrap="square">
            <a:spAutoFit/>
          </a:bodyPr>
          <a:lstStyle/>
          <a:p>
            <a:r>
              <a:rPr lang="zh-CN" altLang="en-US" sz="2000" b="1" dirty="0" smtClean="0">
                <a:solidFill>
                  <a:srgbClr val="FF0000"/>
                </a:solidFill>
                <a:latin typeface="微软雅黑" panose="020B0503020204020204" charset="-122"/>
                <a:ea typeface="微软雅黑" panose="020B0503020204020204" charset="-122"/>
                <a:sym typeface="+mn-ea"/>
              </a:rPr>
              <a:t>阅读课本</a:t>
            </a:r>
            <a:r>
              <a:rPr lang="en-US" altLang="zh-CN" sz="2000" b="1" dirty="0" smtClean="0">
                <a:solidFill>
                  <a:srgbClr val="FF0000"/>
                </a:solidFill>
                <a:latin typeface="微软雅黑" panose="020B0503020204020204" charset="-122"/>
                <a:ea typeface="微软雅黑" panose="020B0503020204020204" charset="-122"/>
                <a:sym typeface="+mn-ea"/>
              </a:rPr>
              <a:t>p84</a:t>
            </a:r>
            <a:r>
              <a:rPr lang="zh-CN" altLang="en-US" sz="2000" b="1" dirty="0" smtClean="0">
                <a:solidFill>
                  <a:srgbClr val="FF0000"/>
                </a:solidFill>
                <a:latin typeface="微软雅黑" panose="020B0503020204020204" charset="-122"/>
                <a:ea typeface="微软雅黑" panose="020B0503020204020204" charset="-122"/>
                <a:sym typeface="+mn-ea"/>
              </a:rPr>
              <a:t>第一、二自然段和一战形势图，以小组为单位完成表格</a:t>
            </a:r>
            <a:endParaRPr lang="zh-CN" altLang="en-US" sz="2000" dirty="0"/>
          </a:p>
        </p:txBody>
      </p: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nvGraphicFramePr>
        <p:xfrm>
          <a:off x="25951" y="850384"/>
          <a:ext cx="9217024" cy="4360169"/>
        </p:xfrm>
        <a:graphic>
          <a:graphicData uri="http://schemas.openxmlformats.org/drawingml/2006/table">
            <a:tbl>
              <a:tblPr firstRow="1" bandRow="1">
                <a:tableStyleId>{5940675A-B579-460E-94D1-54222C63F5DA}</a:tableStyleId>
              </a:tblPr>
              <a:tblGrid>
                <a:gridCol w="1525671"/>
                <a:gridCol w="2594462"/>
                <a:gridCol w="5096891"/>
              </a:tblGrid>
              <a:tr h="457697">
                <a:tc>
                  <a:txBody>
                    <a:bodyPr/>
                    <a:lstStyle/>
                    <a:p>
                      <a:pPr algn="ctr">
                        <a:buNone/>
                      </a:pPr>
                      <a:r>
                        <a:rPr lang="zh-CN" altLang="en-US" sz="2400" b="1" dirty="0">
                          <a:solidFill>
                            <a:schemeClr val="tx1"/>
                          </a:solidFill>
                          <a:latin typeface="黑体" panose="02010609060101010101" charset="-122"/>
                          <a:ea typeface="黑体" panose="02010609060101010101" charset="-122"/>
                        </a:rPr>
                        <a:t>时间</a:t>
                      </a:r>
                      <a:endParaRPr lang="zh-CN" altLang="en-US" sz="2400" b="1" dirty="0">
                        <a:solidFill>
                          <a:schemeClr val="tx1"/>
                        </a:solidFill>
                        <a:latin typeface="黑体" panose="02010609060101010101" charset="-122"/>
                        <a:ea typeface="黑体" panose="02010609060101010101" charset="-122"/>
                      </a:endParaRPr>
                    </a:p>
                  </a:txBody>
                  <a:tcPr marL="68580" marR="68580" marT="34290" marB="34290"/>
                </a:tc>
                <a:tc gridSpan="2">
                  <a:txBody>
                    <a:bodyPr/>
                    <a:lstStyle/>
                    <a:p>
                      <a:pPr>
                        <a:buNone/>
                      </a:pPr>
                      <a:endParaRPr lang="en-US" altLang="zh-CN" sz="2400" dirty="0">
                        <a:solidFill>
                          <a:schemeClr val="tx1"/>
                        </a:solidFill>
                        <a:latin typeface="黑体" panose="02010609060101010101" charset="-122"/>
                        <a:ea typeface="黑体" panose="02010609060101010101" charset="-122"/>
                      </a:endParaRPr>
                    </a:p>
                  </a:txBody>
                  <a:tcPr marL="68580" marR="68580" marT="34290" marB="34290"/>
                </a:tc>
                <a:tc hMerge="1">
                  <a:tcPr/>
                </a:tc>
              </a:tr>
              <a:tr h="457697">
                <a:tc rowSpan="3">
                  <a:txBody>
                    <a:bodyPr/>
                    <a:lstStyle/>
                    <a:p>
                      <a:pPr algn="ctr">
                        <a:buNone/>
                      </a:pPr>
                      <a:r>
                        <a:rPr lang="zh-CN" altLang="en-US" sz="2400" b="1" smtClean="0">
                          <a:solidFill>
                            <a:schemeClr val="tx1"/>
                          </a:solidFill>
                          <a:latin typeface="黑体" panose="02010609060101010101" charset="-122"/>
                          <a:ea typeface="黑体" panose="02010609060101010101" charset="-122"/>
                          <a:sym typeface="+mn-ea"/>
                        </a:rPr>
                        <a:t>战线与交战双方</a:t>
                      </a:r>
                      <a:endParaRPr lang="zh-CN" altLang="en-US" sz="2400" b="1">
                        <a:solidFill>
                          <a:schemeClr val="tx1"/>
                        </a:solidFill>
                        <a:latin typeface="黑体" panose="02010609060101010101" charset="-122"/>
                        <a:ea typeface="黑体" panose="02010609060101010101" charset="-122"/>
                        <a:sym typeface="+mn-ea"/>
                      </a:endParaRPr>
                    </a:p>
                  </a:txBody>
                  <a:tcPr marL="68580" marR="68580" marT="34290" marB="34290"/>
                </a:tc>
                <a:tc>
                  <a:txBody>
                    <a:bodyPr/>
                    <a:lstStyle/>
                    <a:p>
                      <a:pPr>
                        <a:buNone/>
                      </a:pPr>
                      <a:endParaRPr lang="zh-CN" altLang="en-US" sz="2400" b="1" dirty="0">
                        <a:solidFill>
                          <a:schemeClr val="tx1"/>
                        </a:solidFill>
                        <a:latin typeface="黑体" panose="02010609060101010101" charset="-122"/>
                        <a:ea typeface="黑体" panose="02010609060101010101" charset="-122"/>
                        <a:sym typeface="+mn-ea"/>
                      </a:endParaRPr>
                    </a:p>
                  </a:txBody>
                  <a:tcPr marL="68580" marR="68580" marT="34290" marB="34290"/>
                </a:tc>
                <a:tc>
                  <a:txBody>
                    <a:bodyPr/>
                    <a:lstStyle/>
                    <a:p>
                      <a:pPr>
                        <a:buNone/>
                      </a:pPr>
                      <a:endParaRPr lang="zh-CN" altLang="en-US" sz="2400" b="1">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34290" marB="34290"/>
                </a:tc>
              </a:tr>
              <a:tr h="457697">
                <a:tc vMerge="1">
                  <a:tcPr/>
                </a:tc>
                <a:tc>
                  <a:txBody>
                    <a:bodyPr/>
                    <a:lstStyle/>
                    <a:p>
                      <a:pPr>
                        <a:buNone/>
                      </a:pPr>
                      <a:endParaRPr lang="zh-CN" altLang="en-US" sz="2400" b="1">
                        <a:solidFill>
                          <a:schemeClr val="tx1"/>
                        </a:solidFill>
                        <a:latin typeface="黑体" panose="02010609060101010101" charset="-122"/>
                        <a:ea typeface="黑体" panose="02010609060101010101" charset="-122"/>
                        <a:sym typeface="+mn-ea"/>
                      </a:endParaRPr>
                    </a:p>
                  </a:txBody>
                  <a:tcPr marL="68580" marR="68580" marT="34290" marB="34290"/>
                </a:tc>
                <a:tc>
                  <a:txBody>
                    <a:bodyPr/>
                    <a:lstStyle/>
                    <a:p>
                      <a:pPr>
                        <a:buNone/>
                      </a:pPr>
                      <a:endParaRPr lang="zh-CN" altLang="en-US" sz="2400" b="1">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34290" marB="34290"/>
                </a:tc>
              </a:tr>
              <a:tr h="457697">
                <a:tc vMerge="1">
                  <a:tcPr/>
                </a:tc>
                <a:tc>
                  <a:txBody>
                    <a:bodyPr/>
                    <a:lstStyle/>
                    <a:p>
                      <a:pPr>
                        <a:buNone/>
                      </a:pPr>
                      <a:endParaRPr lang="zh-CN" altLang="en-US" sz="2400" b="1">
                        <a:solidFill>
                          <a:schemeClr val="tx1"/>
                        </a:solidFill>
                        <a:latin typeface="黑体" panose="02010609060101010101" charset="-122"/>
                        <a:ea typeface="黑体" panose="02010609060101010101" charset="-122"/>
                      </a:endParaRPr>
                    </a:p>
                  </a:txBody>
                  <a:tcPr marL="68580" marR="68580" marT="34290" marB="34290"/>
                </a:tc>
                <a:tc>
                  <a:txBody>
                    <a:bodyPr/>
                    <a:lstStyle/>
                    <a:p>
                      <a:pPr>
                        <a:buNone/>
                      </a:pPr>
                      <a:endParaRPr lang="zh-CN" altLang="en-US" sz="2400" b="1">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34290" marB="34290"/>
                </a:tc>
              </a:tr>
              <a:tr h="843127">
                <a:tc rowSpan="3">
                  <a:txBody>
                    <a:bodyPr/>
                    <a:lstStyle/>
                    <a:p>
                      <a:pPr algn="ctr">
                        <a:buNone/>
                      </a:pPr>
                      <a:endParaRPr lang="zh-CN" altLang="en-US" sz="2400" b="1">
                        <a:solidFill>
                          <a:schemeClr val="tx1"/>
                        </a:solidFill>
                        <a:latin typeface="黑体" panose="02010609060101010101" charset="-122"/>
                        <a:ea typeface="黑体" panose="02010609060101010101" charset="-122"/>
                      </a:endParaRPr>
                    </a:p>
                    <a:p>
                      <a:pPr algn="ctr">
                        <a:buNone/>
                      </a:pPr>
                      <a:r>
                        <a:rPr lang="zh-CN" altLang="en-US" sz="2400" b="1">
                          <a:solidFill>
                            <a:schemeClr val="tx1"/>
                          </a:solidFill>
                          <a:latin typeface="黑体" panose="02010609060101010101" charset="-122"/>
                          <a:ea typeface="黑体" panose="02010609060101010101" charset="-122"/>
                        </a:rPr>
                        <a:t>战争阶</a:t>
                      </a:r>
                      <a:r>
                        <a:rPr lang="zh-CN" altLang="en-US" sz="2400" b="1" smtClean="0">
                          <a:solidFill>
                            <a:schemeClr val="tx1"/>
                          </a:solidFill>
                          <a:latin typeface="黑体" panose="02010609060101010101" charset="-122"/>
                          <a:ea typeface="黑体" panose="02010609060101010101" charset="-122"/>
                        </a:rPr>
                        <a:t>段与重</a:t>
                      </a:r>
                      <a:r>
                        <a:rPr lang="zh-CN" altLang="en-US" sz="2400" b="1">
                          <a:solidFill>
                            <a:schemeClr val="tx1"/>
                          </a:solidFill>
                          <a:latin typeface="黑体" panose="02010609060101010101" charset="-122"/>
                          <a:ea typeface="黑体" panose="02010609060101010101" charset="-122"/>
                        </a:rPr>
                        <a:t>大战</a:t>
                      </a:r>
                      <a:r>
                        <a:rPr lang="zh-CN" altLang="en-US" sz="2400" b="1" smtClean="0">
                          <a:solidFill>
                            <a:schemeClr val="tx1"/>
                          </a:solidFill>
                          <a:latin typeface="黑体" panose="02010609060101010101" charset="-122"/>
                          <a:ea typeface="黑体" panose="02010609060101010101" charset="-122"/>
                        </a:rPr>
                        <a:t>役</a:t>
                      </a:r>
                      <a:endParaRPr lang="zh-CN" altLang="en-US" sz="2400" b="1">
                        <a:solidFill>
                          <a:schemeClr val="tx1"/>
                        </a:solidFill>
                        <a:latin typeface="黑体" panose="02010609060101010101" charset="-122"/>
                        <a:ea typeface="黑体" panose="02010609060101010101" charset="-122"/>
                      </a:endParaRPr>
                    </a:p>
                  </a:txBody>
                  <a:tcPr marL="68580" marR="68580" marT="34290" marB="34290"/>
                </a:tc>
                <a:tc>
                  <a:txBody>
                    <a:bodyPr/>
                    <a:lstStyle/>
                    <a:p>
                      <a:pPr>
                        <a:buNone/>
                      </a:pPr>
                      <a:endParaRPr lang="zh-CN" altLang="en-US" sz="2400" b="1">
                        <a:solidFill>
                          <a:schemeClr val="tx1"/>
                        </a:solidFill>
                        <a:latin typeface="黑体" panose="02010609060101010101" charset="-122"/>
                        <a:ea typeface="黑体" panose="02010609060101010101" charset="-122"/>
                        <a:cs typeface="宋体" panose="02010600030101010101" pitchFamily="2" charset="-122"/>
                      </a:endParaRPr>
                    </a:p>
                    <a:p>
                      <a:pPr>
                        <a:buNone/>
                      </a:pPr>
                      <a:endParaRPr lang="zh-CN" altLang="en-US" sz="2400" b="1">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34290" marB="34290"/>
                </a:tc>
                <a:tc>
                  <a:txBody>
                    <a:bodyPr/>
                    <a:lstStyle/>
                    <a:p>
                      <a:pPr>
                        <a:buNone/>
                      </a:pPr>
                      <a:endParaRPr lang="zh-CN" altLang="en-US" sz="2400" b="1" dirty="0">
                        <a:solidFill>
                          <a:schemeClr val="tx1"/>
                        </a:solidFill>
                        <a:latin typeface="黑体" panose="02010609060101010101" charset="-122"/>
                        <a:ea typeface="黑体" panose="02010609060101010101" charset="-122"/>
                      </a:endParaRPr>
                    </a:p>
                  </a:txBody>
                  <a:tcPr marL="68580" marR="68580" marT="34290" marB="34290"/>
                </a:tc>
              </a:tr>
              <a:tr h="843127">
                <a:tc vMerge="1">
                  <a:tcPr/>
                </a:tc>
                <a:tc>
                  <a:txBody>
                    <a:bodyPr/>
                    <a:lstStyle/>
                    <a:p>
                      <a:pPr>
                        <a:buNone/>
                      </a:pPr>
                      <a:endParaRPr lang="zh-CN" altLang="en-US" sz="2400" b="1">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34290" marB="34290"/>
                </a:tc>
                <a:tc>
                  <a:txBody>
                    <a:bodyPr/>
                    <a:lstStyle/>
                    <a:p>
                      <a:pPr>
                        <a:buNone/>
                      </a:pPr>
                      <a:endParaRPr lang="zh-CN" altLang="en-US" sz="2400" b="1">
                        <a:solidFill>
                          <a:schemeClr val="tx1"/>
                        </a:solidFill>
                        <a:latin typeface="黑体" panose="02010609060101010101" charset="-122"/>
                        <a:ea typeface="黑体" panose="02010609060101010101" charset="-122"/>
                      </a:endParaRPr>
                    </a:p>
                    <a:p>
                      <a:pPr>
                        <a:buNone/>
                      </a:pPr>
                      <a:endParaRPr lang="zh-CN" altLang="en-US" sz="2400" b="1">
                        <a:solidFill>
                          <a:schemeClr val="tx1"/>
                        </a:solidFill>
                        <a:latin typeface="黑体" panose="02010609060101010101" charset="-122"/>
                        <a:ea typeface="黑体" panose="02010609060101010101" charset="-122"/>
                      </a:endParaRPr>
                    </a:p>
                  </a:txBody>
                  <a:tcPr marL="68580" marR="68580" marT="34290" marB="34290"/>
                </a:tc>
              </a:tr>
              <a:tr h="843127">
                <a:tc vMerge="1">
                  <a:tcPr/>
                </a:tc>
                <a:tc>
                  <a:txBody>
                    <a:bodyPr/>
                    <a:lstStyle/>
                    <a:p>
                      <a:pPr>
                        <a:buNone/>
                      </a:pPr>
                      <a:endParaRPr lang="zh-CN" altLang="en-US" sz="2400" b="1">
                        <a:solidFill>
                          <a:schemeClr val="tx1"/>
                        </a:solidFill>
                        <a:latin typeface="黑体" panose="02010609060101010101" charset="-122"/>
                        <a:ea typeface="黑体" panose="02010609060101010101" charset="-122"/>
                        <a:cs typeface="宋体" panose="02010600030101010101" pitchFamily="2" charset="-122"/>
                      </a:endParaRPr>
                    </a:p>
                  </a:txBody>
                  <a:tcPr marL="68580" marR="68580" marT="34290" marB="34290"/>
                </a:tc>
                <a:tc>
                  <a:txBody>
                    <a:bodyPr/>
                    <a:lstStyle/>
                    <a:p>
                      <a:pPr>
                        <a:buNone/>
                      </a:pPr>
                      <a:endParaRPr lang="zh-CN" altLang="en-US" sz="2400" b="1" dirty="0">
                        <a:solidFill>
                          <a:schemeClr val="tx1"/>
                        </a:solidFill>
                        <a:latin typeface="黑体" panose="02010609060101010101" charset="-122"/>
                        <a:ea typeface="黑体" panose="02010609060101010101" charset="-122"/>
                      </a:endParaRPr>
                    </a:p>
                    <a:p>
                      <a:pPr>
                        <a:buNone/>
                      </a:pPr>
                      <a:endParaRPr lang="zh-CN" altLang="en-US" sz="2400" b="1" dirty="0">
                        <a:solidFill>
                          <a:schemeClr val="tx1"/>
                        </a:solidFill>
                        <a:latin typeface="黑体" panose="02010609060101010101" charset="-122"/>
                        <a:ea typeface="黑体" panose="02010609060101010101" charset="-122"/>
                      </a:endParaRPr>
                    </a:p>
                  </a:txBody>
                  <a:tcPr marL="68580" marR="68580" marT="34290" marB="34290"/>
                </a:tc>
              </a:tr>
            </a:tbl>
          </a:graphicData>
        </a:graphic>
      </p:graphicFrame>
      <p:sp>
        <p:nvSpPr>
          <p:cNvPr id="7" name="文本框 6"/>
          <p:cNvSpPr txBox="1"/>
          <p:nvPr/>
        </p:nvSpPr>
        <p:spPr>
          <a:xfrm>
            <a:off x="3440214" y="738647"/>
            <a:ext cx="2760499" cy="584775"/>
          </a:xfrm>
          <a:prstGeom prst="rect">
            <a:avLst/>
          </a:prstGeom>
          <a:noFill/>
        </p:spPr>
        <p:txBody>
          <a:bodyPr wrap="none" rtlCol="0">
            <a:spAutoFit/>
          </a:bodyPr>
          <a:lstStyle/>
          <a:p>
            <a:pPr algn="l">
              <a:buNone/>
            </a:pPr>
            <a:r>
              <a:rPr lang="en-US" altLang="zh-CN" sz="3200"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1914.7-1918.11</a:t>
            </a:r>
            <a:endParaRPr lang="en-US" altLang="zh-CN" sz="32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grpSp>
        <p:nvGrpSpPr>
          <p:cNvPr id="8" name="组合 7"/>
          <p:cNvGrpSpPr/>
          <p:nvPr/>
        </p:nvGrpSpPr>
        <p:grpSpPr>
          <a:xfrm>
            <a:off x="2431605" y="1323422"/>
            <a:ext cx="1014374" cy="1418567"/>
            <a:chOff x="3300552" y="1542098"/>
            <a:chExt cx="1352499" cy="1891422"/>
          </a:xfrm>
        </p:grpSpPr>
        <p:sp>
          <p:nvSpPr>
            <p:cNvPr id="9" name="文本框 8"/>
            <p:cNvSpPr txBox="1"/>
            <p:nvPr/>
          </p:nvSpPr>
          <p:spPr>
            <a:xfrm>
              <a:off x="3300552" y="1542098"/>
              <a:ext cx="1344812" cy="779700"/>
            </a:xfrm>
            <a:prstGeom prst="rect">
              <a:avLst/>
            </a:prstGeom>
            <a:noFill/>
          </p:spPr>
          <p:txBody>
            <a:bodyPr wrap="none" rtlCol="0">
              <a:spAutoFit/>
            </a:bodyPr>
            <a:lstStyle/>
            <a:p>
              <a:pPr algn="l">
                <a:buNone/>
              </a:pPr>
              <a:r>
                <a:rPr lang="zh-CN" altLang="en-US" sz="3200" b="1">
                  <a:latin typeface="Times New Roman" panose="02020603050405020304" pitchFamily="18" charset="0"/>
                  <a:ea typeface="楷体" panose="02010609060101010101" pitchFamily="49" charset="-122"/>
                  <a:cs typeface="Times New Roman" panose="02020603050405020304" pitchFamily="18" charset="0"/>
                  <a:sym typeface="+mn-ea"/>
                </a:rPr>
                <a:t>西线</a:t>
              </a:r>
              <a:endParaRPr lang="zh-CN" altLang="en-US" sz="3200" b="1">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10" name="文本框 9"/>
            <p:cNvSpPr txBox="1"/>
            <p:nvPr/>
          </p:nvSpPr>
          <p:spPr>
            <a:xfrm>
              <a:off x="3300552" y="2097959"/>
              <a:ext cx="1344812" cy="779700"/>
            </a:xfrm>
            <a:prstGeom prst="rect">
              <a:avLst/>
            </a:prstGeom>
            <a:noFill/>
          </p:spPr>
          <p:txBody>
            <a:bodyPr wrap="none" rtlCol="0">
              <a:spAutoFit/>
            </a:bodyPr>
            <a:lstStyle/>
            <a:p>
              <a:pPr algn="l">
                <a:buNone/>
              </a:pPr>
              <a:r>
                <a:rPr lang="zh-CN" altLang="en-US" sz="3200" b="1">
                  <a:latin typeface="Times New Roman" panose="02020603050405020304" pitchFamily="18" charset="0"/>
                  <a:ea typeface="楷体" panose="02010609060101010101" pitchFamily="49" charset="-122"/>
                  <a:cs typeface="Times New Roman" panose="02020603050405020304" pitchFamily="18" charset="0"/>
                  <a:sym typeface="+mn-ea"/>
                </a:rPr>
                <a:t>东线</a:t>
              </a:r>
              <a:endParaRPr lang="zh-CN" altLang="en-US" sz="3200" b="1">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11" name="文本框 10"/>
            <p:cNvSpPr txBox="1"/>
            <p:nvPr/>
          </p:nvSpPr>
          <p:spPr>
            <a:xfrm>
              <a:off x="3308239" y="2653820"/>
              <a:ext cx="1344812" cy="779700"/>
            </a:xfrm>
            <a:prstGeom prst="rect">
              <a:avLst/>
            </a:prstGeom>
            <a:noFill/>
          </p:spPr>
          <p:txBody>
            <a:bodyPr wrap="none" rtlCol="0">
              <a:spAutoFit/>
            </a:bodyPr>
            <a:lstStyle/>
            <a:p>
              <a:pPr algn="l">
                <a:buNone/>
              </a:pPr>
              <a:r>
                <a:rPr lang="zh-CN" altLang="en-US" sz="3200" b="1">
                  <a:latin typeface="Times New Roman" panose="02020603050405020304" pitchFamily="18" charset="0"/>
                  <a:ea typeface="楷体" panose="02010609060101010101" pitchFamily="49" charset="-122"/>
                  <a:cs typeface="Times New Roman" panose="02020603050405020304" pitchFamily="18" charset="0"/>
                  <a:sym typeface="+mn-ea"/>
                </a:rPr>
                <a:t>南线</a:t>
              </a:r>
              <a:endParaRPr lang="zh-CN" altLang="en-US" sz="3200" b="1">
                <a:latin typeface="Times New Roman" panose="02020603050405020304" pitchFamily="18" charset="0"/>
                <a:ea typeface="楷体" panose="02010609060101010101" pitchFamily="49" charset="-122"/>
                <a:cs typeface="Times New Roman" panose="02020603050405020304" pitchFamily="18" charset="0"/>
                <a:sym typeface="+mn-ea"/>
              </a:endParaRPr>
            </a:p>
          </p:txBody>
        </p:sp>
      </p:grpSp>
      <p:sp>
        <p:nvSpPr>
          <p:cNvPr id="12" name="文本框 11"/>
          <p:cNvSpPr txBox="1"/>
          <p:nvPr/>
        </p:nvSpPr>
        <p:spPr>
          <a:xfrm>
            <a:off x="5581360" y="1315084"/>
            <a:ext cx="1830950" cy="584775"/>
          </a:xfrm>
          <a:prstGeom prst="rect">
            <a:avLst/>
          </a:prstGeom>
          <a:noFill/>
        </p:spPr>
        <p:txBody>
          <a:bodyPr wrap="none" rtlCol="0">
            <a:spAutoFit/>
          </a:bodyPr>
          <a:lstStyle/>
          <a:p>
            <a:pPr algn="l">
              <a:buNone/>
            </a:pPr>
            <a:r>
              <a:rPr lang="zh-CN" altLang="en-US" sz="3200" b="1">
                <a:latin typeface="Times New Roman" panose="02020603050405020304" pitchFamily="18" charset="0"/>
                <a:ea typeface="楷体" panose="02010609060101010101" pitchFamily="49" charset="-122"/>
                <a:cs typeface="Times New Roman" panose="02020603050405020304" pitchFamily="18" charset="0"/>
                <a:sym typeface="+mn-ea"/>
              </a:rPr>
              <a:t>英法</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3200" b="1">
                <a:latin typeface="Times New Roman" panose="02020603050405020304" pitchFamily="18" charset="0"/>
                <a:ea typeface="楷体" panose="02010609060101010101" pitchFamily="49" charset="-122"/>
                <a:cs typeface="Times New Roman" panose="02020603050405020304" pitchFamily="18" charset="0"/>
                <a:sym typeface="+mn-ea"/>
              </a:rPr>
              <a:t>德</a:t>
            </a:r>
            <a:endParaRPr lang="zh-CN" altLang="en-US" sz="32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文本框 12"/>
          <p:cNvSpPr txBox="1"/>
          <p:nvPr/>
        </p:nvSpPr>
        <p:spPr>
          <a:xfrm>
            <a:off x="5581360" y="1715218"/>
            <a:ext cx="1830950" cy="584775"/>
          </a:xfrm>
          <a:prstGeom prst="rect">
            <a:avLst/>
          </a:prstGeom>
          <a:noFill/>
        </p:spPr>
        <p:txBody>
          <a:bodyPr wrap="none" rtlCol="0">
            <a:spAutoFit/>
          </a:bodyPr>
          <a:lstStyle/>
          <a:p>
            <a:pPr algn="l">
              <a:buNone/>
            </a:pPr>
            <a:r>
              <a:rPr lang="zh-CN" altLang="en-US" sz="3200" b="1">
                <a:latin typeface="Times New Roman" panose="02020603050405020304" pitchFamily="18" charset="0"/>
                <a:ea typeface="楷体" panose="02010609060101010101" pitchFamily="49" charset="-122"/>
                <a:cs typeface="Times New Roman" panose="02020603050405020304" pitchFamily="18" charset="0"/>
                <a:sym typeface="+mn-ea"/>
              </a:rPr>
              <a:t>俄</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3200" b="1">
                <a:latin typeface="Times New Roman" panose="02020603050405020304" pitchFamily="18" charset="0"/>
                <a:ea typeface="楷体" panose="02010609060101010101" pitchFamily="49" charset="-122"/>
                <a:cs typeface="Times New Roman" panose="02020603050405020304" pitchFamily="18" charset="0"/>
                <a:sym typeface="+mn-ea"/>
              </a:rPr>
              <a:t>德奥</a:t>
            </a:r>
            <a:endParaRPr lang="zh-CN" altLang="en-US" sz="3200" b="1">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4" name="文本框 13"/>
          <p:cNvSpPr txBox="1"/>
          <p:nvPr/>
        </p:nvSpPr>
        <p:spPr>
          <a:xfrm>
            <a:off x="5814031" y="2178106"/>
            <a:ext cx="1418978" cy="584775"/>
          </a:xfrm>
          <a:prstGeom prst="rect">
            <a:avLst/>
          </a:prstGeom>
          <a:noFill/>
        </p:spPr>
        <p:txBody>
          <a:bodyPr wrap="none" rtlCol="0">
            <a:spAutoFit/>
          </a:bodyPr>
          <a:lstStyle/>
          <a:p>
            <a:r>
              <a:rPr lang="zh-CN" altLang="en-US" sz="3200" b="1" smtClean="0">
                <a:latin typeface="Times New Roman" panose="02020603050405020304" pitchFamily="18" charset="0"/>
                <a:ea typeface="楷体" panose="02010609060101010101" pitchFamily="49" charset="-122"/>
                <a:cs typeface="Times New Roman" panose="02020603050405020304" pitchFamily="18" charset="0"/>
                <a:sym typeface="+mn-ea"/>
              </a:rPr>
              <a:t>俄</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3200" b="1" smtClean="0">
                <a:latin typeface="Times New Roman" panose="02020603050405020304" pitchFamily="18" charset="0"/>
                <a:ea typeface="楷体" panose="02010609060101010101" pitchFamily="49" charset="-122"/>
                <a:cs typeface="Times New Roman" panose="02020603050405020304" pitchFamily="18" charset="0"/>
                <a:sym typeface="+mn-ea"/>
              </a:rPr>
              <a:t>奥</a:t>
            </a:r>
            <a:endParaRPr lang="zh-CN" altLang="en-US" sz="3200" b="1">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5" name="组合 14"/>
          <p:cNvGrpSpPr/>
          <p:nvPr/>
        </p:nvGrpSpPr>
        <p:grpSpPr>
          <a:xfrm>
            <a:off x="1477850" y="2552884"/>
            <a:ext cx="2854502" cy="2653105"/>
            <a:chOff x="2038629" y="3215612"/>
            <a:chExt cx="3806002" cy="3537473"/>
          </a:xfrm>
        </p:grpSpPr>
        <p:sp>
          <p:nvSpPr>
            <p:cNvPr id="16" name="文本框 15"/>
            <p:cNvSpPr txBox="1"/>
            <p:nvPr/>
          </p:nvSpPr>
          <p:spPr>
            <a:xfrm>
              <a:off x="2526801" y="3215612"/>
              <a:ext cx="2646452" cy="1272143"/>
            </a:xfrm>
            <a:prstGeom prst="rect">
              <a:avLst/>
            </a:prstGeom>
            <a:noFill/>
          </p:spPr>
          <p:txBody>
            <a:bodyPr wrap="none" rtlCol="0">
              <a:spAutoFit/>
            </a:bodyPr>
            <a:lstStyle/>
            <a:p>
              <a:pPr algn="ctr">
                <a:buNone/>
              </a:pPr>
              <a:r>
                <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rPr>
                <a:t>第一阶段</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a:p>
              <a:pPr algn="ctr">
                <a:buNone/>
              </a:pPr>
              <a:r>
                <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sym typeface="+mn-ea"/>
                </a:rPr>
                <a:t>1914</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rPr>
                <a:t>年）</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7" name="文本框 16"/>
            <p:cNvSpPr txBox="1"/>
            <p:nvPr/>
          </p:nvSpPr>
          <p:spPr>
            <a:xfrm>
              <a:off x="2038629" y="4287099"/>
              <a:ext cx="3764278" cy="1272143"/>
            </a:xfrm>
            <a:prstGeom prst="rect">
              <a:avLst/>
            </a:prstGeom>
            <a:noFill/>
          </p:spPr>
          <p:txBody>
            <a:bodyPr wrap="none" rtlCol="0">
              <a:spAutoFit/>
            </a:bodyPr>
            <a:lstStyle/>
            <a:p>
              <a:pPr algn="ctr">
                <a:buNone/>
              </a:pPr>
              <a:r>
                <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rPr>
                <a:t>第二阶段</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a:p>
              <a:pPr algn="ctr">
                <a:buNone/>
              </a:pPr>
              <a:r>
                <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sym typeface="+mn-ea"/>
                </a:rPr>
                <a:t>1915-1916</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rPr>
                <a:t>年）</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8" name="文本框 17"/>
            <p:cNvSpPr txBox="1"/>
            <p:nvPr/>
          </p:nvSpPr>
          <p:spPr>
            <a:xfrm>
              <a:off x="2080353" y="5480942"/>
              <a:ext cx="3764278" cy="1272143"/>
            </a:xfrm>
            <a:prstGeom prst="rect">
              <a:avLst/>
            </a:prstGeom>
            <a:noFill/>
          </p:spPr>
          <p:txBody>
            <a:bodyPr wrap="none" rtlCol="0">
              <a:spAutoFit/>
            </a:bodyPr>
            <a:lstStyle/>
            <a:p>
              <a:pPr algn="ctr">
                <a:buNone/>
              </a:pPr>
              <a:r>
                <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rPr>
                <a:t>第三阶段</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a:p>
              <a:pPr algn="ctr">
                <a:buNone/>
              </a:pPr>
              <a:r>
                <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sym typeface="+mn-ea"/>
                </a:rPr>
                <a:t>1917-1918</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rPr>
                <a:t>年）</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grpSp>
      <p:sp>
        <p:nvSpPr>
          <p:cNvPr id="19" name="文本框 18"/>
          <p:cNvSpPr txBox="1"/>
          <p:nvPr/>
        </p:nvSpPr>
        <p:spPr>
          <a:xfrm>
            <a:off x="4519903" y="2799105"/>
            <a:ext cx="2244525" cy="584775"/>
          </a:xfrm>
          <a:prstGeom prst="rect">
            <a:avLst/>
          </a:prstGeom>
          <a:noFill/>
        </p:spPr>
        <p:txBody>
          <a:bodyPr wrap="none" rtlCol="0">
            <a:spAutoFit/>
          </a:bodyPr>
          <a:lstStyle/>
          <a:p>
            <a:pPr algn="l">
              <a:buNone/>
            </a:pPr>
            <a:r>
              <a:rPr lang="zh-CN" altLang="en-US" sz="3200" b="1" dirty="0">
                <a:latin typeface="Times New Roman" panose="02020603050405020304" pitchFamily="18" charset="0"/>
                <a:ea typeface="楷体" panose="02010609060101010101" pitchFamily="49" charset="-122"/>
                <a:cs typeface="Times New Roman" panose="02020603050405020304" pitchFamily="18" charset="0"/>
                <a:sym typeface="+mn-ea"/>
              </a:rPr>
              <a:t>马恩河战役</a:t>
            </a:r>
            <a:endParaRPr lang="zh-CN" altLang="en-US" sz="3200" b="1"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0" name="文本框 19"/>
          <p:cNvSpPr txBox="1"/>
          <p:nvPr/>
        </p:nvSpPr>
        <p:spPr>
          <a:xfrm>
            <a:off x="4320697" y="3489852"/>
            <a:ext cx="4823303" cy="954107"/>
          </a:xfrm>
          <a:prstGeom prst="rect">
            <a:avLst/>
          </a:prstGeom>
          <a:noFill/>
        </p:spPr>
        <p:txBody>
          <a:bodyPr wrap="square" rtlCol="0">
            <a:spAutoFit/>
          </a:bodyPr>
          <a:lstStyle/>
          <a:p>
            <a:pPr algn="ctr">
              <a:buNone/>
            </a:pPr>
            <a:r>
              <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rPr>
              <a:t>凡尔登战役、索姆河战役、日德兰海战</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1" name="文本框 20"/>
          <p:cNvSpPr txBox="1"/>
          <p:nvPr/>
        </p:nvSpPr>
        <p:spPr>
          <a:xfrm>
            <a:off x="4318956" y="4335586"/>
            <a:ext cx="4355759" cy="954107"/>
          </a:xfrm>
          <a:prstGeom prst="rect">
            <a:avLst/>
          </a:prstGeom>
          <a:noFill/>
        </p:spPr>
        <p:txBody>
          <a:bodyPr wrap="square" rtlCol="0">
            <a:spAutoFit/>
          </a:bodyPr>
          <a:lstStyle/>
          <a:p>
            <a:pPr algn="l">
              <a:buNone/>
            </a:pPr>
            <a:r>
              <a:rPr lang="zh-CN" altLang="en-US" sz="2800" b="1" dirty="0">
                <a:latin typeface="Times New Roman" panose="02020603050405020304" pitchFamily="18" charset="0"/>
                <a:ea typeface="楷体" panose="02010609060101010101" pitchFamily="49" charset="-122"/>
                <a:cs typeface="Times New Roman" panose="02020603050405020304" pitchFamily="18" charset="0"/>
                <a:sym typeface="+mn-ea"/>
              </a:rPr>
              <a:t>美国、中国参战</a:t>
            </a:r>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sym typeface="+mn-ea"/>
              </a:rPr>
              <a:t>，俄国退出一战</a:t>
            </a:r>
            <a:r>
              <a:rPr lang="zh-CN" altLang="en-US" sz="2800" b="1"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sym typeface="+mn-ea"/>
              </a:rPr>
              <a:t>（十月革命）</a:t>
            </a:r>
            <a:endParaRPr lang="zh-CN" altLang="en-US" sz="2800" b="1"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2" name="标题 1"/>
          <p:cNvSpPr txBox="1"/>
          <p:nvPr/>
        </p:nvSpPr>
        <p:spPr>
          <a:xfrm>
            <a:off x="283077" y="40294"/>
            <a:ext cx="8075240" cy="810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00B0F0"/>
                </a:solidFill>
                <a:latin typeface="隶书" panose="02010509060101010101" pitchFamily="49" charset="-122"/>
                <a:ea typeface="隶书" panose="02010509060101010101" pitchFamily="49" charset="-122"/>
              </a:rPr>
              <a:t>二、第一次世界大战的经过</a:t>
            </a:r>
            <a:endParaRPr lang="zh-CN" altLang="en-US" dirty="0">
              <a:solidFill>
                <a:srgbClr val="00B0F0"/>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sotw9_temp0"/>
          <p:cNvPicPr>
            <a:picLocks noChangeAspect="1"/>
          </p:cNvPicPr>
          <p:nvPr/>
        </p:nvPicPr>
        <p:blipFill>
          <a:blip r:embed="rId1" cstate="print">
            <a:lum bright="-23999" contrast="28000"/>
          </a:blip>
          <a:stretch>
            <a:fillRect/>
          </a:stretch>
        </p:blipFill>
        <p:spPr>
          <a:xfrm>
            <a:off x="1536443" y="771550"/>
            <a:ext cx="5976664" cy="4225288"/>
          </a:xfrm>
          <a:prstGeom prst="rect">
            <a:avLst/>
          </a:prstGeom>
          <a:noFill/>
          <a:ln w="12700">
            <a:noFill/>
          </a:ln>
        </p:spPr>
      </p:pic>
      <p:sp>
        <p:nvSpPr>
          <p:cNvPr id="12328" name="Freeform 40"/>
          <p:cNvSpPr/>
          <p:nvPr/>
        </p:nvSpPr>
        <p:spPr>
          <a:xfrm>
            <a:off x="5291121" y="1819679"/>
            <a:ext cx="1028700" cy="1328738"/>
          </a:xfrm>
          <a:custGeom>
            <a:avLst/>
            <a:gdLst/>
            <a:ahLst/>
            <a:cxnLst>
              <a:cxn ang="0">
                <a:pos x="49769631" y="0"/>
              </a:cxn>
              <a:cxn ang="0">
                <a:pos x="77764731" y="22424496"/>
              </a:cxn>
              <a:cxn ang="0">
                <a:pos x="105759830" y="29899328"/>
              </a:cxn>
              <a:cxn ang="0">
                <a:pos x="115091190" y="52324735"/>
              </a:cxn>
              <a:cxn ang="0">
                <a:pos x="152418668" y="97173727"/>
              </a:cxn>
              <a:cxn ang="0">
                <a:pos x="180413767" y="104648559"/>
              </a:cxn>
              <a:cxn ang="0">
                <a:pos x="236403966" y="127073054"/>
              </a:cxn>
              <a:cxn ang="0">
                <a:pos x="292394165" y="194347453"/>
              </a:cxn>
              <a:cxn ang="0">
                <a:pos x="311057904" y="216771949"/>
              </a:cxn>
              <a:cxn ang="0">
                <a:pos x="329721643" y="269096684"/>
              </a:cxn>
              <a:cxn ang="0">
                <a:pos x="273730426" y="396169738"/>
              </a:cxn>
              <a:cxn ang="0">
                <a:pos x="189745128" y="441019641"/>
              </a:cxn>
              <a:cxn ang="0">
                <a:pos x="77764731" y="485868633"/>
              </a:cxn>
              <a:cxn ang="0">
                <a:pos x="21774532" y="515768872"/>
              </a:cxn>
              <a:cxn ang="0">
                <a:pos x="21774532" y="620417431"/>
              </a:cxn>
              <a:cxn ang="0">
                <a:pos x="40437253" y="680216998"/>
              </a:cxn>
              <a:cxn ang="0">
                <a:pos x="87096091" y="919413443"/>
              </a:cxn>
              <a:cxn ang="0">
                <a:pos x="161750029" y="911938611"/>
              </a:cxn>
              <a:cxn ang="0">
                <a:pos x="180413767" y="889514115"/>
              </a:cxn>
              <a:cxn ang="0">
                <a:pos x="208408867" y="882039283"/>
              </a:cxn>
              <a:cxn ang="0">
                <a:pos x="217740227" y="859614787"/>
              </a:cxn>
              <a:cxn ang="0">
                <a:pos x="329721643" y="889514115"/>
              </a:cxn>
              <a:cxn ang="0">
                <a:pos x="357716742" y="896988947"/>
              </a:cxn>
              <a:cxn ang="0">
                <a:pos x="535019717" y="867089619"/>
              </a:cxn>
              <a:cxn ang="0">
                <a:pos x="619005015" y="889514115"/>
              </a:cxn>
              <a:cxn ang="0">
                <a:pos x="702990313" y="904463779"/>
              </a:cxn>
              <a:cxn ang="0">
                <a:pos x="758980511" y="934363106"/>
              </a:cxn>
              <a:cxn ang="0">
                <a:pos x="786975611" y="949313682"/>
              </a:cxn>
              <a:cxn ang="0">
                <a:pos x="805639350" y="971738178"/>
              </a:cxn>
              <a:cxn ang="0">
                <a:pos x="833634449" y="979213009"/>
              </a:cxn>
              <a:cxn ang="0">
                <a:pos x="842966828" y="1106286064"/>
              </a:cxn>
              <a:cxn ang="0">
                <a:pos x="861629548" y="1151135967"/>
              </a:cxn>
              <a:cxn ang="0">
                <a:pos x="870961927" y="1173560463"/>
              </a:cxn>
              <a:cxn ang="0">
                <a:pos x="964278585" y="1412757819"/>
              </a:cxn>
              <a:cxn ang="0">
                <a:pos x="992274703" y="1457606811"/>
              </a:cxn>
              <a:cxn ang="0">
                <a:pos x="1076260001" y="1562255369"/>
              </a:cxn>
              <a:cxn ang="0">
                <a:pos x="1094923740" y="1584680776"/>
              </a:cxn>
              <a:cxn ang="0">
                <a:pos x="1150913939" y="1614580104"/>
              </a:cxn>
              <a:cxn ang="0">
                <a:pos x="1337548273" y="1599630440"/>
              </a:cxn>
              <a:cxn ang="0">
                <a:pos x="1393538472" y="1577205944"/>
              </a:cxn>
            </a:cxnLst>
            <a:rect l="0" t="0" r="0" b="0"/>
            <a:pathLst>
              <a:path w="1347" h="1944">
                <a:moveTo>
                  <a:pt x="48" y="0"/>
                </a:moveTo>
                <a:cubicBezTo>
                  <a:pt x="57" y="9"/>
                  <a:pt x="64" y="20"/>
                  <a:pt x="75" y="27"/>
                </a:cubicBezTo>
                <a:cubicBezTo>
                  <a:pt x="83" y="32"/>
                  <a:pt x="95" y="29"/>
                  <a:pt x="102" y="36"/>
                </a:cubicBezTo>
                <a:cubicBezTo>
                  <a:pt x="109" y="43"/>
                  <a:pt x="106" y="55"/>
                  <a:pt x="111" y="63"/>
                </a:cubicBezTo>
                <a:cubicBezTo>
                  <a:pt x="122" y="82"/>
                  <a:pt x="135" y="99"/>
                  <a:pt x="147" y="117"/>
                </a:cubicBezTo>
                <a:cubicBezTo>
                  <a:pt x="152" y="125"/>
                  <a:pt x="166" y="122"/>
                  <a:pt x="174" y="126"/>
                </a:cubicBezTo>
                <a:cubicBezTo>
                  <a:pt x="244" y="161"/>
                  <a:pt x="160" y="130"/>
                  <a:pt x="228" y="153"/>
                </a:cubicBezTo>
                <a:cubicBezTo>
                  <a:pt x="228" y="154"/>
                  <a:pt x="273" y="220"/>
                  <a:pt x="282" y="234"/>
                </a:cubicBezTo>
                <a:cubicBezTo>
                  <a:pt x="288" y="243"/>
                  <a:pt x="300" y="261"/>
                  <a:pt x="300" y="261"/>
                </a:cubicBezTo>
                <a:cubicBezTo>
                  <a:pt x="305" y="282"/>
                  <a:pt x="318" y="302"/>
                  <a:pt x="318" y="324"/>
                </a:cubicBezTo>
                <a:cubicBezTo>
                  <a:pt x="318" y="352"/>
                  <a:pt x="285" y="459"/>
                  <a:pt x="264" y="477"/>
                </a:cubicBezTo>
                <a:cubicBezTo>
                  <a:pt x="240" y="498"/>
                  <a:pt x="210" y="513"/>
                  <a:pt x="183" y="531"/>
                </a:cubicBezTo>
                <a:cubicBezTo>
                  <a:pt x="149" y="554"/>
                  <a:pt x="111" y="565"/>
                  <a:pt x="75" y="585"/>
                </a:cubicBezTo>
                <a:cubicBezTo>
                  <a:pt x="56" y="596"/>
                  <a:pt x="21" y="621"/>
                  <a:pt x="21" y="621"/>
                </a:cubicBezTo>
                <a:cubicBezTo>
                  <a:pt x="0" y="685"/>
                  <a:pt x="6" y="682"/>
                  <a:pt x="21" y="747"/>
                </a:cubicBezTo>
                <a:cubicBezTo>
                  <a:pt x="27" y="771"/>
                  <a:pt x="39" y="819"/>
                  <a:pt x="39" y="819"/>
                </a:cubicBezTo>
                <a:cubicBezTo>
                  <a:pt x="44" y="931"/>
                  <a:pt x="25" y="1019"/>
                  <a:pt x="84" y="1107"/>
                </a:cubicBezTo>
                <a:cubicBezTo>
                  <a:pt x="108" y="1104"/>
                  <a:pt x="134" y="1107"/>
                  <a:pt x="156" y="1098"/>
                </a:cubicBezTo>
                <a:cubicBezTo>
                  <a:pt x="166" y="1094"/>
                  <a:pt x="166" y="1078"/>
                  <a:pt x="174" y="1071"/>
                </a:cubicBezTo>
                <a:cubicBezTo>
                  <a:pt x="181" y="1065"/>
                  <a:pt x="192" y="1065"/>
                  <a:pt x="201" y="1062"/>
                </a:cubicBezTo>
                <a:cubicBezTo>
                  <a:pt x="204" y="1053"/>
                  <a:pt x="204" y="1042"/>
                  <a:pt x="210" y="1035"/>
                </a:cubicBezTo>
                <a:cubicBezTo>
                  <a:pt x="249" y="987"/>
                  <a:pt x="288" y="1051"/>
                  <a:pt x="318" y="1071"/>
                </a:cubicBezTo>
                <a:cubicBezTo>
                  <a:pt x="326" y="1076"/>
                  <a:pt x="336" y="1077"/>
                  <a:pt x="345" y="1080"/>
                </a:cubicBezTo>
                <a:cubicBezTo>
                  <a:pt x="429" y="1074"/>
                  <a:pt x="457" y="1083"/>
                  <a:pt x="516" y="1044"/>
                </a:cubicBezTo>
                <a:cubicBezTo>
                  <a:pt x="543" y="1053"/>
                  <a:pt x="570" y="1062"/>
                  <a:pt x="597" y="1071"/>
                </a:cubicBezTo>
                <a:cubicBezTo>
                  <a:pt x="623" y="1080"/>
                  <a:pt x="653" y="1075"/>
                  <a:pt x="678" y="1089"/>
                </a:cubicBezTo>
                <a:cubicBezTo>
                  <a:pt x="697" y="1100"/>
                  <a:pt x="714" y="1113"/>
                  <a:pt x="732" y="1125"/>
                </a:cubicBezTo>
                <a:cubicBezTo>
                  <a:pt x="741" y="1131"/>
                  <a:pt x="759" y="1143"/>
                  <a:pt x="759" y="1143"/>
                </a:cubicBezTo>
                <a:cubicBezTo>
                  <a:pt x="765" y="1152"/>
                  <a:pt x="769" y="1163"/>
                  <a:pt x="777" y="1170"/>
                </a:cubicBezTo>
                <a:cubicBezTo>
                  <a:pt x="784" y="1176"/>
                  <a:pt x="802" y="1170"/>
                  <a:pt x="804" y="1179"/>
                </a:cubicBezTo>
                <a:cubicBezTo>
                  <a:pt x="815" y="1229"/>
                  <a:pt x="806" y="1281"/>
                  <a:pt x="813" y="1332"/>
                </a:cubicBezTo>
                <a:cubicBezTo>
                  <a:pt x="815" y="1351"/>
                  <a:pt x="825" y="1368"/>
                  <a:pt x="831" y="1386"/>
                </a:cubicBezTo>
                <a:cubicBezTo>
                  <a:pt x="834" y="1395"/>
                  <a:pt x="840" y="1413"/>
                  <a:pt x="840" y="1413"/>
                </a:cubicBezTo>
                <a:cubicBezTo>
                  <a:pt x="846" y="1523"/>
                  <a:pt x="831" y="1635"/>
                  <a:pt x="930" y="1701"/>
                </a:cubicBezTo>
                <a:cubicBezTo>
                  <a:pt x="963" y="1799"/>
                  <a:pt x="910" y="1650"/>
                  <a:pt x="957" y="1755"/>
                </a:cubicBezTo>
                <a:cubicBezTo>
                  <a:pt x="980" y="1807"/>
                  <a:pt x="988" y="1848"/>
                  <a:pt x="1038" y="1881"/>
                </a:cubicBezTo>
                <a:cubicBezTo>
                  <a:pt x="1044" y="1890"/>
                  <a:pt x="1048" y="1901"/>
                  <a:pt x="1056" y="1908"/>
                </a:cubicBezTo>
                <a:cubicBezTo>
                  <a:pt x="1072" y="1922"/>
                  <a:pt x="1110" y="1944"/>
                  <a:pt x="1110" y="1944"/>
                </a:cubicBezTo>
                <a:cubicBezTo>
                  <a:pt x="1167" y="1940"/>
                  <a:pt x="1232" y="1942"/>
                  <a:pt x="1290" y="1926"/>
                </a:cubicBezTo>
                <a:cubicBezTo>
                  <a:pt x="1347" y="1910"/>
                  <a:pt x="1344" y="1926"/>
                  <a:pt x="1344" y="1899"/>
                </a:cubicBezTo>
              </a:path>
            </a:pathLst>
          </a:custGeom>
          <a:noFill/>
          <a:ln w="50800" cap="flat" cmpd="sng">
            <a:solidFill>
              <a:srgbClr val="FF0000">
                <a:alpha val="100000"/>
              </a:srgbClr>
            </a:solidFill>
            <a:prstDash val="solid"/>
            <a:round/>
            <a:headEnd type="none" w="med" len="med"/>
            <a:tailEnd type="none" w="med" len="med"/>
          </a:ln>
        </p:spPr>
        <p:txBody>
          <a:bodyPr/>
          <a:lstStyle/>
          <a:p>
            <a:endParaRPr lang="zh-CN" altLang="en-US"/>
          </a:p>
        </p:txBody>
      </p:sp>
      <p:sp>
        <p:nvSpPr>
          <p:cNvPr id="7201" name="Text Box 13"/>
          <p:cNvSpPr txBox="1"/>
          <p:nvPr/>
        </p:nvSpPr>
        <p:spPr>
          <a:xfrm>
            <a:off x="6368892" y="1746216"/>
            <a:ext cx="2798445" cy="923330"/>
          </a:xfrm>
          <a:prstGeom prst="rect">
            <a:avLst/>
          </a:prstGeom>
          <a:solidFill>
            <a:srgbClr val="00B0F0"/>
          </a:solidFill>
          <a:ln w="12700">
            <a:noFill/>
          </a:ln>
        </p:spPr>
        <p:txBody>
          <a:bodyPr wrap="square">
            <a:spAutoFit/>
          </a:bodyPr>
          <a:lstStyle/>
          <a:p>
            <a:r>
              <a:rPr lang="zh-CN" altLang="en-US" dirty="0">
                <a:solidFill>
                  <a:schemeClr val="bg1"/>
                </a:solidFill>
                <a:latin typeface="Times New Roman" panose="02020603050405020304" pitchFamily="18" charset="0"/>
                <a:ea typeface="微软雅黑" panose="020B0503020204020204" charset="-122"/>
              </a:rPr>
              <a:t>东线：波罗的海南岸至罗马尼亚</a:t>
            </a:r>
            <a:endParaRPr lang="zh-CN" altLang="en-US" dirty="0">
              <a:solidFill>
                <a:schemeClr val="bg1"/>
              </a:solidFill>
              <a:latin typeface="Times New Roman" panose="02020603050405020304" pitchFamily="18" charset="0"/>
              <a:ea typeface="微软雅黑" panose="020B0503020204020204" charset="-122"/>
            </a:endParaRPr>
          </a:p>
          <a:p>
            <a:r>
              <a:rPr lang="zh-CN" altLang="en-US" dirty="0">
                <a:solidFill>
                  <a:schemeClr val="bg1"/>
                </a:solidFill>
                <a:latin typeface="Times New Roman" panose="02020603050405020304" pitchFamily="18" charset="0"/>
                <a:ea typeface="微软雅黑" panose="020B0503020204020204" charset="-122"/>
              </a:rPr>
              <a:t>俄  </a:t>
            </a:r>
            <a:r>
              <a:rPr lang="en-US" altLang="zh-CN" dirty="0" smtClean="0">
                <a:solidFill>
                  <a:schemeClr val="bg1"/>
                </a:solidFill>
                <a:latin typeface="Times New Roman" panose="02020603050405020304" pitchFamily="18" charset="0"/>
                <a:ea typeface="微软雅黑" panose="020B0503020204020204" charset="-122"/>
              </a:rPr>
              <a:t>VS </a:t>
            </a:r>
            <a:r>
              <a:rPr lang="zh-CN" altLang="en-US" dirty="0">
                <a:solidFill>
                  <a:schemeClr val="bg1"/>
                </a:solidFill>
                <a:latin typeface="Times New Roman" panose="02020603050405020304" pitchFamily="18" charset="0"/>
                <a:ea typeface="微软雅黑" panose="020B0503020204020204" charset="-122"/>
              </a:rPr>
              <a:t>德、奥匈</a:t>
            </a:r>
            <a:endParaRPr lang="zh-CN" altLang="en-US" dirty="0">
              <a:solidFill>
                <a:schemeClr val="bg1"/>
              </a:solidFill>
              <a:latin typeface="Times New Roman" panose="02020603050405020304" pitchFamily="18" charset="0"/>
              <a:ea typeface="微软雅黑" panose="020B0503020204020204" charset="-122"/>
            </a:endParaRPr>
          </a:p>
        </p:txBody>
      </p:sp>
      <p:sp>
        <p:nvSpPr>
          <p:cNvPr id="12316" name="Freeform 28"/>
          <p:cNvSpPr/>
          <p:nvPr/>
        </p:nvSpPr>
        <p:spPr>
          <a:xfrm rot="20690628">
            <a:off x="3643004" y="2437756"/>
            <a:ext cx="160010" cy="626493"/>
          </a:xfrm>
          <a:custGeom>
            <a:avLst/>
            <a:gdLst/>
            <a:ahLst/>
            <a:cxnLst>
              <a:cxn ang="0">
                <a:pos x="132479622" y="78882701"/>
              </a:cxn>
              <a:cxn ang="0">
                <a:pos x="117193251" y="59161764"/>
              </a:cxn>
              <a:cxn ang="0">
                <a:pos x="107002337" y="29580882"/>
              </a:cxn>
              <a:cxn ang="0">
                <a:pos x="76430348" y="0"/>
              </a:cxn>
              <a:cxn ang="0">
                <a:pos x="0" y="29580882"/>
              </a:cxn>
              <a:cxn ang="0">
                <a:pos x="0" y="98602591"/>
              </a:cxn>
              <a:cxn ang="0">
                <a:pos x="10190914" y="197206228"/>
              </a:cxn>
              <a:cxn ang="0">
                <a:pos x="56049273" y="374691519"/>
              </a:cxn>
              <a:cxn ang="0">
                <a:pos x="66239435" y="404272401"/>
              </a:cxn>
              <a:cxn ang="0">
                <a:pos x="71334892" y="433853283"/>
              </a:cxn>
              <a:cxn ang="0">
                <a:pos x="101906880" y="473294110"/>
              </a:cxn>
              <a:cxn ang="0">
                <a:pos x="122288708" y="562036755"/>
              </a:cxn>
              <a:cxn ang="0">
                <a:pos x="142669783" y="621198519"/>
              </a:cxn>
              <a:cxn ang="0">
                <a:pos x="152860697" y="650779401"/>
              </a:cxn>
              <a:cxn ang="0">
                <a:pos x="183432686" y="690220228"/>
              </a:cxn>
              <a:cxn ang="0">
                <a:pos x="198719056" y="897286401"/>
              </a:cxn>
            </a:cxnLst>
            <a:rect l="0" t="0" r="0" b="0"/>
            <a:pathLst>
              <a:path w="365" h="819">
                <a:moveTo>
                  <a:pt x="234" y="72"/>
                </a:moveTo>
                <a:cubicBezTo>
                  <a:pt x="225" y="66"/>
                  <a:pt x="215" y="62"/>
                  <a:pt x="207" y="54"/>
                </a:cubicBezTo>
                <a:cubicBezTo>
                  <a:pt x="199" y="46"/>
                  <a:pt x="197" y="34"/>
                  <a:pt x="189" y="27"/>
                </a:cubicBezTo>
                <a:cubicBezTo>
                  <a:pt x="173" y="14"/>
                  <a:pt x="152" y="11"/>
                  <a:pt x="135" y="0"/>
                </a:cubicBezTo>
                <a:cubicBezTo>
                  <a:pt x="55" y="27"/>
                  <a:pt x="100" y="16"/>
                  <a:pt x="0" y="27"/>
                </a:cubicBezTo>
                <a:cubicBezTo>
                  <a:pt x="22" y="92"/>
                  <a:pt x="0" y="11"/>
                  <a:pt x="0" y="90"/>
                </a:cubicBezTo>
                <a:cubicBezTo>
                  <a:pt x="0" y="121"/>
                  <a:pt x="12" y="150"/>
                  <a:pt x="18" y="180"/>
                </a:cubicBezTo>
                <a:cubicBezTo>
                  <a:pt x="30" y="236"/>
                  <a:pt x="38" y="322"/>
                  <a:pt x="99" y="342"/>
                </a:cubicBezTo>
                <a:cubicBezTo>
                  <a:pt x="105" y="351"/>
                  <a:pt x="112" y="359"/>
                  <a:pt x="117" y="369"/>
                </a:cubicBezTo>
                <a:cubicBezTo>
                  <a:pt x="121" y="377"/>
                  <a:pt x="119" y="389"/>
                  <a:pt x="126" y="396"/>
                </a:cubicBezTo>
                <a:cubicBezTo>
                  <a:pt x="141" y="411"/>
                  <a:pt x="180" y="432"/>
                  <a:pt x="180" y="432"/>
                </a:cubicBezTo>
                <a:cubicBezTo>
                  <a:pt x="209" y="475"/>
                  <a:pt x="195" y="449"/>
                  <a:pt x="216" y="513"/>
                </a:cubicBezTo>
                <a:cubicBezTo>
                  <a:pt x="223" y="534"/>
                  <a:pt x="240" y="549"/>
                  <a:pt x="252" y="567"/>
                </a:cubicBezTo>
                <a:cubicBezTo>
                  <a:pt x="258" y="576"/>
                  <a:pt x="264" y="585"/>
                  <a:pt x="270" y="594"/>
                </a:cubicBezTo>
                <a:cubicBezTo>
                  <a:pt x="282" y="612"/>
                  <a:pt x="324" y="630"/>
                  <a:pt x="324" y="630"/>
                </a:cubicBezTo>
                <a:cubicBezTo>
                  <a:pt x="365" y="692"/>
                  <a:pt x="351" y="737"/>
                  <a:pt x="351" y="819"/>
                </a:cubicBezTo>
              </a:path>
            </a:pathLst>
          </a:custGeom>
          <a:noFill/>
          <a:ln w="57150" cap="flat" cmpd="sng">
            <a:solidFill>
              <a:srgbClr val="FF0000">
                <a:alpha val="100000"/>
              </a:srgbClr>
            </a:solidFill>
            <a:prstDash val="solid"/>
            <a:round/>
            <a:headEnd type="none" w="med" len="med"/>
            <a:tailEnd type="none" w="med" len="med"/>
          </a:ln>
        </p:spPr>
        <p:txBody>
          <a:bodyPr/>
          <a:lstStyle/>
          <a:p>
            <a:endParaRPr lang="zh-CN" altLang="en-US"/>
          </a:p>
        </p:txBody>
      </p:sp>
      <p:sp>
        <p:nvSpPr>
          <p:cNvPr id="7205" name="Text Box 9"/>
          <p:cNvSpPr txBox="1"/>
          <p:nvPr/>
        </p:nvSpPr>
        <p:spPr>
          <a:xfrm>
            <a:off x="251521" y="2205776"/>
            <a:ext cx="2569845" cy="1477328"/>
          </a:xfrm>
          <a:prstGeom prst="rect">
            <a:avLst/>
          </a:prstGeom>
          <a:solidFill>
            <a:srgbClr val="00B0F0"/>
          </a:solidFill>
          <a:ln w="12700">
            <a:noFill/>
          </a:ln>
        </p:spPr>
        <p:txBody>
          <a:bodyPr wrap="square">
            <a:spAutoFit/>
          </a:bodyPr>
          <a:lstStyle/>
          <a:p>
            <a:pPr>
              <a:spcBef>
                <a:spcPct val="50000"/>
              </a:spcBef>
            </a:pPr>
            <a:r>
              <a:rPr lang="zh-CN" altLang="en-US" dirty="0">
                <a:solidFill>
                  <a:schemeClr val="bg1"/>
                </a:solidFill>
                <a:latin typeface="Times New Roman" panose="02020603050405020304" pitchFamily="18" charset="0"/>
                <a:ea typeface="微软雅黑" panose="020B0503020204020204" charset="-122"/>
              </a:rPr>
              <a:t>西线：决定性战场</a:t>
            </a:r>
            <a:endParaRPr lang="zh-CN" altLang="en-US" dirty="0">
              <a:solidFill>
                <a:schemeClr val="bg1"/>
              </a:solidFill>
              <a:latin typeface="Times New Roman" panose="02020603050405020304" pitchFamily="18" charset="0"/>
              <a:ea typeface="微软雅黑" panose="020B0503020204020204" charset="-122"/>
            </a:endParaRPr>
          </a:p>
          <a:p>
            <a:pPr>
              <a:spcBef>
                <a:spcPct val="50000"/>
              </a:spcBef>
            </a:pPr>
            <a:r>
              <a:rPr lang="zh-CN" altLang="en-US" dirty="0">
                <a:solidFill>
                  <a:schemeClr val="bg1"/>
                </a:solidFill>
                <a:latin typeface="Times New Roman" panose="02020603050405020304" pitchFamily="18" charset="0"/>
                <a:ea typeface="微软雅黑" panose="020B0503020204020204" charset="-122"/>
              </a:rPr>
              <a:t>比利时、法国北部和德法边境</a:t>
            </a:r>
            <a:endParaRPr lang="zh-CN" altLang="en-US" dirty="0">
              <a:solidFill>
                <a:schemeClr val="bg1"/>
              </a:solidFill>
              <a:latin typeface="Times New Roman" panose="02020603050405020304" pitchFamily="18" charset="0"/>
              <a:ea typeface="微软雅黑" panose="020B0503020204020204" charset="-122"/>
            </a:endParaRPr>
          </a:p>
          <a:p>
            <a:pPr>
              <a:spcBef>
                <a:spcPct val="50000"/>
              </a:spcBef>
            </a:pPr>
            <a:r>
              <a:rPr lang="zh-CN" altLang="en-US" dirty="0">
                <a:solidFill>
                  <a:schemeClr val="bg1"/>
                </a:solidFill>
                <a:latin typeface="Times New Roman" panose="02020603050405020304" pitchFamily="18" charset="0"/>
                <a:ea typeface="微软雅黑" panose="020B0503020204020204" charset="-122"/>
              </a:rPr>
              <a:t>英法 </a:t>
            </a:r>
            <a:r>
              <a:rPr lang="en-US" altLang="zh-CN" dirty="0" smtClean="0">
                <a:solidFill>
                  <a:schemeClr val="bg1"/>
                </a:solidFill>
                <a:latin typeface="Times New Roman" panose="02020603050405020304" pitchFamily="18" charset="0"/>
                <a:ea typeface="微软雅黑" panose="020B0503020204020204" charset="-122"/>
              </a:rPr>
              <a:t>VS</a:t>
            </a:r>
            <a:r>
              <a:rPr lang="zh-CN" altLang="en-US" dirty="0" smtClean="0">
                <a:solidFill>
                  <a:schemeClr val="bg1"/>
                </a:solidFill>
                <a:latin typeface="Times New Roman" panose="02020603050405020304" pitchFamily="18" charset="0"/>
                <a:ea typeface="微软雅黑" panose="020B0503020204020204" charset="-122"/>
              </a:rPr>
              <a:t> </a:t>
            </a:r>
            <a:r>
              <a:rPr lang="zh-CN" altLang="en-US" dirty="0">
                <a:solidFill>
                  <a:schemeClr val="bg1"/>
                </a:solidFill>
                <a:latin typeface="Times New Roman" panose="02020603050405020304" pitchFamily="18" charset="0"/>
                <a:ea typeface="微软雅黑" panose="020B0503020204020204" charset="-122"/>
              </a:rPr>
              <a:t>德</a:t>
            </a:r>
            <a:endParaRPr lang="zh-CN" altLang="en-US" dirty="0">
              <a:solidFill>
                <a:schemeClr val="bg1"/>
              </a:solidFill>
              <a:latin typeface="Times New Roman" panose="02020603050405020304" pitchFamily="18" charset="0"/>
              <a:ea typeface="微软雅黑" panose="020B0503020204020204" charset="-122"/>
            </a:endParaRPr>
          </a:p>
        </p:txBody>
      </p:sp>
      <p:sp>
        <p:nvSpPr>
          <p:cNvPr id="12329" name="Freeform 41"/>
          <p:cNvSpPr/>
          <p:nvPr/>
        </p:nvSpPr>
        <p:spPr>
          <a:xfrm>
            <a:off x="5220072" y="3363838"/>
            <a:ext cx="769144" cy="423863"/>
          </a:xfrm>
          <a:custGeom>
            <a:avLst/>
            <a:gdLst/>
            <a:ahLst/>
            <a:cxnLst>
              <a:cxn ang="0">
                <a:pos x="1628020938" y="56663724"/>
              </a:cxn>
              <a:cxn ang="0">
                <a:pos x="677922825" y="39665201"/>
              </a:cxn>
              <a:cxn ang="0">
                <a:pos x="501511888" y="73663436"/>
              </a:cxn>
              <a:cxn ang="0">
                <a:pos x="322580000" y="140242865"/>
              </a:cxn>
              <a:cxn ang="0">
                <a:pos x="264617200" y="189823772"/>
              </a:cxn>
              <a:cxn ang="0">
                <a:pos x="176410938" y="222404967"/>
              </a:cxn>
              <a:cxn ang="0">
                <a:pos x="57964388" y="305984108"/>
              </a:cxn>
              <a:cxn ang="0">
                <a:pos x="176410938" y="539721819"/>
              </a:cxn>
              <a:cxn ang="0">
                <a:pos x="383063750" y="672881867"/>
              </a:cxn>
            </a:cxnLst>
            <a:rect l="0" t="0" r="0" b="0"/>
            <a:pathLst>
              <a:path w="646" h="475">
                <a:moveTo>
                  <a:pt x="646" y="40"/>
                </a:moveTo>
                <a:cubicBezTo>
                  <a:pt x="525" y="0"/>
                  <a:pt x="393" y="20"/>
                  <a:pt x="269" y="28"/>
                </a:cubicBezTo>
                <a:cubicBezTo>
                  <a:pt x="246" y="36"/>
                  <a:pt x="222" y="44"/>
                  <a:pt x="199" y="52"/>
                </a:cubicBezTo>
                <a:cubicBezTo>
                  <a:pt x="172" y="61"/>
                  <a:pt x="128" y="99"/>
                  <a:pt x="128" y="99"/>
                </a:cubicBezTo>
                <a:cubicBezTo>
                  <a:pt x="120" y="111"/>
                  <a:pt x="115" y="124"/>
                  <a:pt x="105" y="134"/>
                </a:cubicBezTo>
                <a:cubicBezTo>
                  <a:pt x="95" y="144"/>
                  <a:pt x="79" y="146"/>
                  <a:pt x="70" y="157"/>
                </a:cubicBezTo>
                <a:cubicBezTo>
                  <a:pt x="6" y="238"/>
                  <a:pt x="121" y="151"/>
                  <a:pt x="23" y="216"/>
                </a:cubicBezTo>
                <a:cubicBezTo>
                  <a:pt x="0" y="284"/>
                  <a:pt x="12" y="342"/>
                  <a:pt x="70" y="381"/>
                </a:cubicBezTo>
                <a:cubicBezTo>
                  <a:pt x="94" y="417"/>
                  <a:pt x="122" y="445"/>
                  <a:pt x="152" y="475"/>
                </a:cubicBezTo>
              </a:path>
            </a:pathLst>
          </a:custGeom>
          <a:noFill/>
          <a:ln w="76200" cap="flat" cmpd="sng">
            <a:solidFill>
              <a:srgbClr val="FF0000">
                <a:alpha val="100000"/>
              </a:srgbClr>
            </a:solidFill>
            <a:prstDash val="solid"/>
            <a:round/>
            <a:headEnd type="none" w="med" len="med"/>
            <a:tailEnd type="none" w="med" len="med"/>
          </a:ln>
        </p:spPr>
        <p:txBody>
          <a:bodyPr/>
          <a:lstStyle/>
          <a:p>
            <a:endParaRPr lang="zh-CN" altLang="en-US"/>
          </a:p>
        </p:txBody>
      </p:sp>
      <p:sp>
        <p:nvSpPr>
          <p:cNvPr id="7198" name="Text Box 17"/>
          <p:cNvSpPr txBox="1"/>
          <p:nvPr/>
        </p:nvSpPr>
        <p:spPr>
          <a:xfrm>
            <a:off x="4137166" y="4073508"/>
            <a:ext cx="2360036" cy="923330"/>
          </a:xfrm>
          <a:prstGeom prst="rect">
            <a:avLst/>
          </a:prstGeom>
          <a:solidFill>
            <a:schemeClr val="bg1"/>
          </a:solidFill>
          <a:ln w="12700">
            <a:noFill/>
          </a:ln>
        </p:spPr>
        <p:txBody>
          <a:bodyPr wrap="square">
            <a:spAutoFit/>
          </a:bodyPr>
          <a:lstStyle/>
          <a:p>
            <a:r>
              <a:rPr lang="zh-CN" altLang="en-US" dirty="0">
                <a:solidFill>
                  <a:srgbClr val="000000"/>
                </a:solidFill>
                <a:latin typeface="微软雅黑" panose="020B0503020204020204" charset="-122"/>
                <a:ea typeface="微软雅黑" panose="020B0503020204020204" charset="-122"/>
                <a:cs typeface="微软雅黑" panose="020B0503020204020204" charset="-122"/>
              </a:rPr>
              <a:t>南线：巴尔干</a:t>
            </a:r>
            <a:endParaRPr lang="zh-CN" altLang="en-US" dirty="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dirty="0">
                <a:solidFill>
                  <a:srgbClr val="000000"/>
                </a:solidFill>
                <a:latin typeface="微软雅黑" panose="020B0503020204020204" charset="-122"/>
                <a:ea typeface="微软雅黑" panose="020B0503020204020204" charset="-122"/>
                <a:cs typeface="微软雅黑" panose="020B0503020204020204" charset="-122"/>
              </a:rPr>
              <a:t>塞尔维亚、俄 </a:t>
            </a:r>
            <a:r>
              <a:rPr lang="en-US" altLang="zh-CN" dirty="0" smtClean="0">
                <a:solidFill>
                  <a:srgbClr val="000000"/>
                </a:solidFill>
                <a:latin typeface="微软雅黑" panose="020B0503020204020204" charset="-122"/>
                <a:ea typeface="微软雅黑" panose="020B0503020204020204" charset="-122"/>
                <a:cs typeface="微软雅黑" panose="020B0503020204020204" charset="-122"/>
              </a:rPr>
              <a:t>VS</a:t>
            </a:r>
            <a:r>
              <a:rPr lang="zh-CN" altLang="en-US" dirty="0" smtClean="0">
                <a:solidFill>
                  <a:srgbClr val="000000"/>
                </a:solidFill>
                <a:latin typeface="微软雅黑" panose="020B0503020204020204" charset="-122"/>
                <a:ea typeface="微软雅黑" panose="020B0503020204020204" charset="-122"/>
                <a:cs typeface="微软雅黑" panose="020B0503020204020204" charset="-122"/>
              </a:rPr>
              <a:t>奥</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匈</a:t>
            </a:r>
            <a:endParaRPr lang="zh-CN" altLang="en-US"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3" name="标题 1"/>
          <p:cNvSpPr txBox="1"/>
          <p:nvPr/>
        </p:nvSpPr>
        <p:spPr>
          <a:xfrm>
            <a:off x="239478" y="13293"/>
            <a:ext cx="8075240" cy="614241"/>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00B0F0"/>
                </a:solidFill>
                <a:latin typeface="隶书" panose="02010509060101010101" pitchFamily="49" charset="-122"/>
                <a:ea typeface="隶书" panose="02010509060101010101" pitchFamily="49" charset="-122"/>
              </a:rPr>
              <a:t>二、第一次世界大战的经过</a:t>
            </a:r>
            <a:endParaRPr lang="zh-CN" altLang="en-US" dirty="0">
              <a:solidFill>
                <a:srgbClr val="00B0F0"/>
              </a:solidFill>
              <a:latin typeface="隶书" panose="02010509060101010101" pitchFamily="49" charset="-122"/>
              <a:ea typeface="隶书" panose="0201050906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328"/>
                                        </p:tgtEl>
                                        <p:attrNameLst>
                                          <p:attrName>style.visibility</p:attrName>
                                        </p:attrNameLst>
                                      </p:cBhvr>
                                      <p:to>
                                        <p:strVal val="visible"/>
                                      </p:to>
                                    </p:set>
                                    <p:animEffect transition="in" filter="wipe(up)">
                                      <p:cBhvr>
                                        <p:cTn id="7" dur="500"/>
                                        <p:tgtEl>
                                          <p:spTgt spid="123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201"/>
                                        </p:tgtEl>
                                        <p:attrNameLst>
                                          <p:attrName>style.visibility</p:attrName>
                                        </p:attrNameLst>
                                      </p:cBhvr>
                                      <p:to>
                                        <p:strVal val="visible"/>
                                      </p:to>
                                    </p:set>
                                    <p:animEffect transition="in" filter="wipe(down)">
                                      <p:cBhvr>
                                        <p:cTn id="10" dur="500"/>
                                        <p:tgtEl>
                                          <p:spTgt spid="720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316"/>
                                        </p:tgtEl>
                                        <p:attrNameLst>
                                          <p:attrName>style.visibility</p:attrName>
                                        </p:attrNameLst>
                                      </p:cBhvr>
                                      <p:to>
                                        <p:strVal val="visible"/>
                                      </p:to>
                                    </p:set>
                                    <p:animEffect transition="in" filter="wipe(up)">
                                      <p:cBhvr>
                                        <p:cTn id="15" dur="500"/>
                                        <p:tgtEl>
                                          <p:spTgt spid="123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205"/>
                                        </p:tgtEl>
                                        <p:attrNameLst>
                                          <p:attrName>style.visibility</p:attrName>
                                        </p:attrNameLst>
                                      </p:cBhvr>
                                      <p:to>
                                        <p:strVal val="visible"/>
                                      </p:to>
                                    </p:set>
                                    <p:animEffect transition="in" filter="wipe(down)">
                                      <p:cBhvr>
                                        <p:cTn id="18" dur="500"/>
                                        <p:tgtEl>
                                          <p:spTgt spid="720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329"/>
                                        </p:tgtEl>
                                        <p:attrNameLst>
                                          <p:attrName>style.visibility</p:attrName>
                                        </p:attrNameLst>
                                      </p:cBhvr>
                                      <p:to>
                                        <p:strVal val="visible"/>
                                      </p:to>
                                    </p:set>
                                    <p:animEffect transition="in" filter="wipe(down)">
                                      <p:cBhvr>
                                        <p:cTn id="23" dur="500"/>
                                        <p:tgtEl>
                                          <p:spTgt spid="1232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198"/>
                                        </p:tgtEl>
                                        <p:attrNameLst>
                                          <p:attrName>style.visibility</p:attrName>
                                        </p:attrNameLst>
                                      </p:cBhvr>
                                      <p:to>
                                        <p:strVal val="visible"/>
                                      </p:to>
                                    </p:set>
                                    <p:animEffect transition="in" filter="wipe(down)">
                                      <p:cBhvr>
                                        <p:cTn id="26" dur="500"/>
                                        <p:tgtEl>
                                          <p:spTgt spid="7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1" grpId="0" animBg="1"/>
      <p:bldP spid="7205" grpId="0" animBg="1"/>
      <p:bldP spid="719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5b0988e595225.cdn.sohucs.com/images/20171122/70ea97bf55c641ca94cabe17b77288ba.jpeg"/>
          <p:cNvPicPr>
            <a:picLocks noChangeAspect="1" noChangeArrowheads="1"/>
          </p:cNvPicPr>
          <p:nvPr/>
        </p:nvPicPr>
        <p:blipFill>
          <a:blip r:embed="rId1"/>
          <a:stretch>
            <a:fillRect/>
          </a:stretch>
        </p:blipFill>
        <p:spPr bwMode="auto">
          <a:xfrm>
            <a:off x="195925" y="1668796"/>
            <a:ext cx="4448083" cy="2559137"/>
          </a:xfrm>
          <a:prstGeom prst="rect">
            <a:avLst/>
          </a:prstGeom>
          <a:noFill/>
        </p:spPr>
      </p:pic>
      <p:sp>
        <p:nvSpPr>
          <p:cNvPr id="3" name="横卷形 2"/>
          <p:cNvSpPr/>
          <p:nvPr/>
        </p:nvSpPr>
        <p:spPr>
          <a:xfrm>
            <a:off x="195925" y="141481"/>
            <a:ext cx="2791899" cy="702078"/>
          </a:xfrm>
          <a:prstGeom prst="horizontalScroll">
            <a:avLst>
              <a:gd name="adj" fmla="val 23455"/>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F00"/>
                </a:solidFill>
                <a:latin typeface="微软雅黑" panose="020B0503020204020204" charset="-122"/>
                <a:ea typeface="微软雅黑" panose="020B0503020204020204" charset="-122"/>
              </a:rPr>
              <a:t>一战</a:t>
            </a:r>
            <a:r>
              <a:rPr lang="zh-CN" altLang="en-US" sz="2800" b="1" dirty="0" smtClean="0">
                <a:solidFill>
                  <a:srgbClr val="FFFF00"/>
                </a:solidFill>
                <a:latin typeface="微软雅黑" panose="020B0503020204020204" charset="-122"/>
                <a:ea typeface="微软雅黑" panose="020B0503020204020204" charset="-122"/>
              </a:rPr>
              <a:t>中的中国</a:t>
            </a:r>
            <a:endParaRPr lang="zh-CN" altLang="en-US" sz="2800" b="1" dirty="0">
              <a:solidFill>
                <a:srgbClr val="FFFF00"/>
              </a:solidFill>
              <a:latin typeface="微软雅黑" panose="020B0503020204020204" charset="-122"/>
              <a:ea typeface="微软雅黑" panose="020B0503020204020204" charset="-122"/>
            </a:endParaRPr>
          </a:p>
        </p:txBody>
      </p:sp>
      <p:sp>
        <p:nvSpPr>
          <p:cNvPr id="4" name="矩形 3"/>
          <p:cNvSpPr/>
          <p:nvPr/>
        </p:nvSpPr>
        <p:spPr>
          <a:xfrm>
            <a:off x="5508104" y="1668797"/>
            <a:ext cx="3168352" cy="2862322"/>
          </a:xfrm>
          <a:prstGeom prst="rect">
            <a:avLst/>
          </a:prstGeom>
        </p:spPr>
        <p:txBody>
          <a:bodyPr wrap="square">
            <a:spAutoFit/>
          </a:bodyPr>
          <a:lstStyle/>
          <a:p>
            <a:pPr lvl="0">
              <a:lnSpc>
                <a:spcPct val="150000"/>
              </a:lnSpc>
              <a:spcBef>
                <a:spcPct val="0"/>
              </a:spcBef>
              <a:spcAft>
                <a:spcPct val="0"/>
              </a:spcAft>
              <a:defRPr/>
            </a:pPr>
            <a:r>
              <a:rPr lang="en-US" altLang="zh-CN" sz="2000" dirty="0" smtClean="0">
                <a:solidFill>
                  <a:prstClr val="black"/>
                </a:solidFill>
                <a:latin typeface="微软雅黑" panose="020B0503020204020204" charset="-122"/>
                <a:ea typeface="微软雅黑" panose="020B0503020204020204" charset="-122"/>
                <a:cs typeface="Arial" panose="020B0604020202020204"/>
              </a:rPr>
              <a:t>    1914</a:t>
            </a:r>
            <a:r>
              <a:rPr lang="zh-CN" altLang="en-US" sz="2000" dirty="0">
                <a:solidFill>
                  <a:prstClr val="black"/>
                </a:solidFill>
                <a:latin typeface="微软雅黑" panose="020B0503020204020204" charset="-122"/>
                <a:ea typeface="微软雅黑" panose="020B0503020204020204" charset="-122"/>
                <a:cs typeface="Arial" panose="020B0604020202020204"/>
              </a:rPr>
              <a:t>年</a:t>
            </a:r>
            <a:r>
              <a:rPr lang="en-US" altLang="zh-CN" sz="2000" dirty="0">
                <a:solidFill>
                  <a:prstClr val="black"/>
                </a:solidFill>
                <a:latin typeface="微软雅黑" panose="020B0503020204020204" charset="-122"/>
                <a:ea typeface="微软雅黑" panose="020B0503020204020204" charset="-122"/>
                <a:cs typeface="Arial" panose="020B0604020202020204"/>
              </a:rPr>
              <a:t>8</a:t>
            </a:r>
            <a:r>
              <a:rPr lang="zh-CN" altLang="en-US" sz="2000" dirty="0">
                <a:solidFill>
                  <a:prstClr val="black"/>
                </a:solidFill>
                <a:latin typeface="微软雅黑" panose="020B0503020204020204" charset="-122"/>
                <a:ea typeface="微软雅黑" panose="020B0503020204020204" charset="-122"/>
                <a:cs typeface="Arial" panose="020B0604020202020204"/>
              </a:rPr>
              <a:t>月，日本正式对德宣战。</a:t>
            </a:r>
            <a:r>
              <a:rPr lang="en-US" altLang="zh-CN" sz="2000" dirty="0">
                <a:solidFill>
                  <a:prstClr val="black"/>
                </a:solidFill>
                <a:latin typeface="微软雅黑" panose="020B0503020204020204" charset="-122"/>
                <a:ea typeface="微软雅黑" panose="020B0503020204020204" charset="-122"/>
                <a:cs typeface="Arial" panose="020B0604020202020204"/>
              </a:rPr>
              <a:t>10</a:t>
            </a:r>
            <a:r>
              <a:rPr lang="zh-CN" altLang="en-US" sz="2000" dirty="0">
                <a:solidFill>
                  <a:prstClr val="black"/>
                </a:solidFill>
                <a:latin typeface="微软雅黑" panose="020B0503020204020204" charset="-122"/>
                <a:ea typeface="微软雅黑" panose="020B0503020204020204" charset="-122"/>
                <a:cs typeface="Arial" panose="020B0604020202020204"/>
              </a:rPr>
              <a:t>月占济南车站，占领了胶济铁路全线。</a:t>
            </a:r>
            <a:r>
              <a:rPr lang="en-US" altLang="zh-CN" sz="2000" dirty="0">
                <a:solidFill>
                  <a:prstClr val="black"/>
                </a:solidFill>
                <a:latin typeface="微软雅黑" panose="020B0503020204020204" charset="-122"/>
                <a:ea typeface="微软雅黑" panose="020B0503020204020204" charset="-122"/>
                <a:cs typeface="Arial" panose="020B0604020202020204"/>
              </a:rPr>
              <a:t>11</a:t>
            </a:r>
            <a:r>
              <a:rPr lang="zh-CN" altLang="en-US" sz="2000" dirty="0">
                <a:solidFill>
                  <a:prstClr val="black"/>
                </a:solidFill>
                <a:latin typeface="微软雅黑" panose="020B0503020204020204" charset="-122"/>
                <a:ea typeface="微软雅黑" panose="020B0503020204020204" charset="-122"/>
                <a:cs typeface="Arial" panose="020B0604020202020204"/>
              </a:rPr>
              <a:t>月，占领青岛，占领德国在山东的租借地。</a:t>
            </a:r>
            <a:r>
              <a:rPr lang="en-US" altLang="zh-CN" sz="2000" dirty="0">
                <a:solidFill>
                  <a:prstClr val="black"/>
                </a:solidFill>
                <a:latin typeface="微软雅黑" panose="020B0503020204020204" charset="-122"/>
                <a:ea typeface="微软雅黑" panose="020B0503020204020204" charset="-122"/>
                <a:cs typeface="Arial" panose="020B0604020202020204"/>
              </a:rPr>
              <a:t>1915</a:t>
            </a:r>
            <a:r>
              <a:rPr lang="zh-CN" altLang="en-US" sz="2000" dirty="0">
                <a:solidFill>
                  <a:prstClr val="black"/>
                </a:solidFill>
                <a:latin typeface="微软雅黑" panose="020B0503020204020204" charset="-122"/>
                <a:ea typeface="微软雅黑" panose="020B0503020204020204" charset="-122"/>
                <a:cs typeface="Arial" panose="020B0604020202020204"/>
              </a:rPr>
              <a:t>年，提出</a:t>
            </a:r>
            <a:r>
              <a:rPr lang="zh-CN" altLang="en-US" sz="2000" b="1" dirty="0">
                <a:solidFill>
                  <a:srgbClr val="FF0000"/>
                </a:solidFill>
                <a:latin typeface="微软雅黑" panose="020B0503020204020204" charset="-122"/>
                <a:ea typeface="微软雅黑" panose="020B0503020204020204" charset="-122"/>
                <a:cs typeface="Arial" panose="020B0604020202020204"/>
              </a:rPr>
              <a:t>“二十一条”</a:t>
            </a:r>
            <a:r>
              <a:rPr lang="zh-CN" altLang="en-US" sz="2000" dirty="0">
                <a:solidFill>
                  <a:prstClr val="black"/>
                </a:solidFill>
                <a:latin typeface="微软雅黑" panose="020B0503020204020204" charset="-122"/>
                <a:ea typeface="微软雅黑" panose="020B0503020204020204" charset="-122"/>
                <a:cs typeface="Arial" panose="020B0604020202020204"/>
              </a:rPr>
              <a:t>。</a:t>
            </a:r>
            <a:endParaRPr lang="zh-CN" altLang="en-US" sz="2000" dirty="0">
              <a:solidFill>
                <a:prstClr val="black"/>
              </a:solidFill>
              <a:latin typeface="微软雅黑" panose="020B0503020204020204" charset="-122"/>
              <a:ea typeface="微软雅黑" panose="020B0503020204020204" charset="-122"/>
              <a:cs typeface="Arial" panose="020B0604020202020204"/>
            </a:endParaRPr>
          </a:p>
        </p:txBody>
      </p:sp>
      <p:sp>
        <p:nvSpPr>
          <p:cNvPr id="5" name="矩形 4"/>
          <p:cNvSpPr/>
          <p:nvPr/>
        </p:nvSpPr>
        <p:spPr>
          <a:xfrm>
            <a:off x="971600" y="1012748"/>
            <a:ext cx="7920880" cy="369332"/>
          </a:xfrm>
          <a:prstGeom prst="rect">
            <a:avLst/>
          </a:prstGeom>
        </p:spPr>
        <p:txBody>
          <a:bodyPr wrap="square">
            <a:spAutoFit/>
          </a:bodyPr>
          <a:lstStyle/>
          <a:p>
            <a:r>
              <a:rPr lang="zh-CN" altLang="en-US" b="1" dirty="0">
                <a:solidFill>
                  <a:srgbClr val="FF0000"/>
                </a:solidFill>
                <a:latin typeface="微软雅黑" panose="020B0503020204020204" charset="-122"/>
                <a:ea typeface="微软雅黑" panose="020B0503020204020204" charset="-122"/>
                <a:sym typeface="+mn-ea"/>
              </a:rPr>
              <a:t>依据</a:t>
            </a:r>
            <a:r>
              <a:rPr lang="zh-CN" altLang="en-US" b="1" dirty="0" smtClean="0">
                <a:solidFill>
                  <a:srgbClr val="FF0000"/>
                </a:solidFill>
                <a:latin typeface="微软雅黑" panose="020B0503020204020204" charset="-122"/>
                <a:ea typeface="微软雅黑" panose="020B0503020204020204" charset="-122"/>
                <a:sym typeface="+mn-ea"/>
              </a:rPr>
              <a:t>课本和材料思考梳理，第一次世界大战的过程中有哪些内容和中国相关？</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179512" y="24219"/>
            <a:ext cx="2808312" cy="711328"/>
          </a:xfrm>
          <a:prstGeom prst="horizontalScroll">
            <a:avLst>
              <a:gd name="adj" fmla="val 2241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F00"/>
                </a:solidFill>
                <a:latin typeface="微软雅黑" panose="020B0503020204020204" charset="-122"/>
                <a:ea typeface="微软雅黑" panose="020B0503020204020204" charset="-122"/>
              </a:rPr>
              <a:t>一战</a:t>
            </a:r>
            <a:r>
              <a:rPr lang="zh-CN" altLang="en-US" sz="2800" b="1" dirty="0" smtClean="0">
                <a:solidFill>
                  <a:srgbClr val="FFFF00"/>
                </a:solidFill>
                <a:latin typeface="微软雅黑" panose="020B0503020204020204" charset="-122"/>
                <a:ea typeface="微软雅黑" panose="020B0503020204020204" charset="-122"/>
              </a:rPr>
              <a:t>中的中国</a:t>
            </a:r>
            <a:endParaRPr lang="zh-CN" altLang="en-US" sz="2800" b="1" dirty="0">
              <a:solidFill>
                <a:srgbClr val="FFFF00"/>
              </a:solidFill>
              <a:latin typeface="微软雅黑" panose="020B0503020204020204" charset="-122"/>
              <a:ea typeface="微软雅黑" panose="020B0503020204020204" charset="-122"/>
            </a:endParaRPr>
          </a:p>
        </p:txBody>
      </p:sp>
      <p:sp>
        <p:nvSpPr>
          <p:cNvPr id="4" name="矩形 3"/>
          <p:cNvSpPr/>
          <p:nvPr/>
        </p:nvSpPr>
        <p:spPr>
          <a:xfrm>
            <a:off x="4644008" y="226289"/>
            <a:ext cx="4392487" cy="4721805"/>
          </a:xfrm>
          <a:prstGeom prst="rect">
            <a:avLst/>
          </a:prstGeom>
          <a:solidFill>
            <a:schemeClr val="tx1">
              <a:lumMod val="65000"/>
              <a:lumOff val="35000"/>
            </a:schemeClr>
          </a:solidFill>
        </p:spPr>
        <p:txBody>
          <a:bodyPr wrap="square">
            <a:spAutoFit/>
          </a:bodyPr>
          <a:lstStyle/>
          <a:p>
            <a:pPr marL="12700" marR="5080" indent="609600" algn="just">
              <a:lnSpc>
                <a:spcPts val="3000"/>
              </a:lnSpc>
              <a:spcBef>
                <a:spcPts val="100"/>
              </a:spcBef>
            </a:pPr>
            <a:r>
              <a:rPr lang="en-US" altLang="zh-CN" sz="1600" dirty="0">
                <a:solidFill>
                  <a:srgbClr val="FFFFFF"/>
                </a:solidFill>
                <a:latin typeface="微软雅黑" panose="020B0503020204020204" charset="-122"/>
                <a:ea typeface="微软雅黑" panose="020B0503020204020204" charset="-122"/>
                <a:cs typeface="黑体" panose="02010609060101010101" charset="-122"/>
              </a:rPr>
              <a:t>1917</a:t>
            </a:r>
            <a:r>
              <a:rPr lang="zh-CN" altLang="en-US" sz="1600" dirty="0">
                <a:solidFill>
                  <a:srgbClr val="FFFFFF"/>
                </a:solidFill>
                <a:latin typeface="微软雅黑" panose="020B0503020204020204" charset="-122"/>
                <a:ea typeface="微软雅黑" panose="020B0503020204020204" charset="-122"/>
                <a:cs typeface="黑体" panose="02010609060101010101" charset="-122"/>
              </a:rPr>
              <a:t>年，中国用</a:t>
            </a:r>
            <a:r>
              <a:rPr lang="zh-CN" altLang="en-US" sz="1600" dirty="0">
                <a:solidFill>
                  <a:srgbClr val="FFFF66"/>
                </a:solidFill>
                <a:latin typeface="微软雅黑" panose="020B0503020204020204" charset="-122"/>
                <a:ea typeface="微软雅黑" panose="020B0503020204020204" charset="-122"/>
                <a:cs typeface="黑体" panose="02010609060101010101" charset="-122"/>
              </a:rPr>
              <a:t>“以工代战”</a:t>
            </a:r>
            <a:r>
              <a:rPr lang="zh-CN" altLang="en-US" sz="1600" dirty="0">
                <a:solidFill>
                  <a:srgbClr val="FFFFFF"/>
                </a:solidFill>
                <a:latin typeface="微软雅黑" panose="020B0503020204020204" charset="-122"/>
                <a:ea typeface="微软雅黑" panose="020B0503020204020204" charset="-122"/>
                <a:cs typeface="黑体" panose="02010609060101010101" charset="-122"/>
              </a:rPr>
              <a:t>的形式， 站在协约国一方参加战争。中国参战的意图 在于</a:t>
            </a:r>
            <a:r>
              <a:rPr lang="zh-CN" altLang="en-US" sz="1600" dirty="0">
                <a:solidFill>
                  <a:srgbClr val="FFFF66"/>
                </a:solidFill>
                <a:latin typeface="微软雅黑" panose="020B0503020204020204" charset="-122"/>
                <a:ea typeface="微软雅黑" panose="020B0503020204020204" charset="-122"/>
                <a:cs typeface="黑体" panose="02010609060101010101" charset="-122"/>
              </a:rPr>
              <a:t>战后收回日本攫取的山东主权</a:t>
            </a:r>
            <a:r>
              <a:rPr lang="zh-CN" altLang="en-US" sz="1600" dirty="0">
                <a:solidFill>
                  <a:srgbClr val="FFFFFF"/>
                </a:solidFill>
                <a:latin typeface="微软雅黑" panose="020B0503020204020204" charset="-122"/>
                <a:ea typeface="微软雅黑" panose="020B0503020204020204" charset="-122"/>
                <a:cs typeface="黑体" panose="02010609060101010101" charset="-122"/>
              </a:rPr>
              <a:t>。十几万 中国劳工在欧洲战场</a:t>
            </a:r>
            <a:r>
              <a:rPr lang="zh-CN" altLang="en-US" sz="1600" dirty="0">
                <a:solidFill>
                  <a:srgbClr val="FFFF66"/>
                </a:solidFill>
                <a:latin typeface="微软雅黑" panose="020B0503020204020204" charset="-122"/>
                <a:ea typeface="微软雅黑" panose="020B0503020204020204" charset="-122"/>
                <a:cs typeface="黑体" panose="02010609060101010101" charset="-122"/>
              </a:rPr>
              <a:t>从事各种艰苦工作</a:t>
            </a:r>
            <a:r>
              <a:rPr lang="zh-CN" altLang="en-US" sz="1600" dirty="0">
                <a:solidFill>
                  <a:srgbClr val="FFFFFF"/>
                </a:solidFill>
                <a:latin typeface="微软雅黑" panose="020B0503020204020204" charset="-122"/>
                <a:ea typeface="微软雅黑" panose="020B0503020204020204" charset="-122"/>
                <a:cs typeface="黑体" panose="02010609060101010101" charset="-122"/>
              </a:rPr>
              <a:t>，他 们的</a:t>
            </a:r>
            <a:r>
              <a:rPr lang="zh-CN" altLang="en-US" sz="1600" dirty="0">
                <a:solidFill>
                  <a:srgbClr val="FFFF66"/>
                </a:solidFill>
                <a:latin typeface="微软雅黑" panose="020B0503020204020204" charset="-122"/>
                <a:ea typeface="微软雅黑" panose="020B0503020204020204" charset="-122"/>
                <a:cs typeface="黑体" panose="02010609060101010101" charset="-122"/>
              </a:rPr>
              <a:t>技术、高效以及勇敢</a:t>
            </a:r>
            <a:r>
              <a:rPr lang="zh-CN" altLang="en-US" sz="1600" dirty="0">
                <a:solidFill>
                  <a:srgbClr val="FFFFFF"/>
                </a:solidFill>
                <a:latin typeface="微软雅黑" panose="020B0503020204020204" charset="-122"/>
                <a:ea typeface="微软雅黑" panose="020B0503020204020204" charset="-122"/>
                <a:cs typeface="黑体" panose="02010609060101010101" charset="-122"/>
              </a:rPr>
              <a:t>，常常得到协约国 官兵的称赞。约有</a:t>
            </a:r>
            <a:r>
              <a:rPr lang="en-US" altLang="zh-CN" sz="1600" dirty="0">
                <a:solidFill>
                  <a:srgbClr val="FFFFFF"/>
                </a:solidFill>
                <a:latin typeface="微软雅黑" panose="020B0503020204020204" charset="-122"/>
                <a:ea typeface="微软雅黑" panose="020B0503020204020204" charset="-122"/>
                <a:cs typeface="黑体" panose="02010609060101010101" charset="-122"/>
              </a:rPr>
              <a:t>3000</a:t>
            </a:r>
            <a:r>
              <a:rPr lang="zh-CN" altLang="en-US" sz="1600" dirty="0">
                <a:solidFill>
                  <a:srgbClr val="FFFFFF"/>
                </a:solidFill>
                <a:latin typeface="微软雅黑" panose="020B0503020204020204" charset="-122"/>
                <a:ea typeface="微软雅黑" panose="020B0503020204020204" charset="-122"/>
                <a:cs typeface="黑体" panose="02010609060101010101" charset="-122"/>
              </a:rPr>
              <a:t>名华工在这次战争中 献出了生命</a:t>
            </a:r>
            <a:r>
              <a:rPr lang="zh-CN" altLang="en-US" sz="1600" dirty="0" smtClean="0">
                <a:solidFill>
                  <a:srgbClr val="FFFFFF"/>
                </a:solidFill>
                <a:latin typeface="黑体" panose="02010609060101010101" charset="-122"/>
                <a:cs typeface="黑体" panose="02010609060101010101" charset="-122"/>
              </a:rPr>
              <a:t>。</a:t>
            </a:r>
            <a:r>
              <a:rPr lang="zh-CN" altLang="en-US" sz="1600" dirty="0">
                <a:solidFill>
                  <a:srgbClr val="FFFFFF"/>
                </a:solidFill>
                <a:latin typeface="微软雅黑" panose="020B0503020204020204" charset="-122"/>
                <a:ea typeface="微软雅黑" panose="020B0503020204020204" charset="-122"/>
                <a:cs typeface="黑体" panose="02010609060101010101" charset="-122"/>
              </a:rPr>
              <a:t>在法国</a:t>
            </a:r>
            <a:r>
              <a:rPr lang="zh-CN" altLang="en-US" sz="1600" dirty="0" smtClean="0">
                <a:solidFill>
                  <a:srgbClr val="FFFFFF"/>
                </a:solidFill>
                <a:latin typeface="微软雅黑" panose="020B0503020204020204" charset="-122"/>
                <a:ea typeface="微软雅黑" panose="020B0503020204020204" charset="-122"/>
                <a:cs typeface="黑体" panose="02010609060101010101" charset="-122"/>
              </a:rPr>
              <a:t>南部，有一个华工墓地，墓碑上大都有“勇往直前”“鞠躬尽瘁”“虽死犹生”“流芳百世”等字样，默默记录着华工在一战中的牺牲。</a:t>
            </a:r>
            <a:endParaRPr lang="en-US" altLang="zh-CN" sz="1600" dirty="0">
              <a:solidFill>
                <a:srgbClr val="FFFFFF"/>
              </a:solidFill>
              <a:latin typeface="微软雅黑" panose="020B0503020204020204" charset="-122"/>
              <a:ea typeface="微软雅黑" panose="020B0503020204020204" charset="-122"/>
              <a:cs typeface="黑体" panose="02010609060101010101" charset="-122"/>
            </a:endParaRPr>
          </a:p>
          <a:p>
            <a:pPr marL="12700" marR="5080" indent="609600" algn="just">
              <a:lnSpc>
                <a:spcPts val="3000"/>
              </a:lnSpc>
              <a:spcBef>
                <a:spcPts val="100"/>
              </a:spcBef>
            </a:pPr>
            <a:r>
              <a:rPr lang="en-US" altLang="zh-CN" sz="1600" dirty="0" smtClean="0">
                <a:solidFill>
                  <a:srgbClr val="FFFFFF"/>
                </a:solidFill>
                <a:latin typeface="黑体" panose="02010609060101010101" charset="-122"/>
                <a:cs typeface="黑体" panose="02010609060101010101" charset="-122"/>
              </a:rPr>
              <a:t>——</a:t>
            </a:r>
            <a:r>
              <a:rPr lang="en-US" altLang="zh-CN" sz="1600" b="1" spc="7" dirty="0" smtClean="0">
                <a:solidFill>
                  <a:schemeClr val="bg1"/>
                </a:solidFill>
                <a:latin typeface="黑体" panose="02010609060101010101" charset="-122"/>
                <a:cs typeface="黑体" panose="02010609060101010101" charset="-122"/>
              </a:rPr>
              <a:t>《</a:t>
            </a:r>
            <a:r>
              <a:rPr lang="zh-CN" altLang="en-US" sz="1600" b="1" spc="4" dirty="0">
                <a:solidFill>
                  <a:schemeClr val="bg1"/>
                </a:solidFill>
                <a:latin typeface="黑体" panose="02010609060101010101" charset="-122"/>
                <a:cs typeface="黑体" panose="02010609060101010101" charset="-122"/>
              </a:rPr>
              <a:t>中</a:t>
            </a:r>
            <a:r>
              <a:rPr lang="zh-CN" altLang="en-US" sz="1600" b="1" spc="-7" dirty="0">
                <a:solidFill>
                  <a:schemeClr val="bg1"/>
                </a:solidFill>
                <a:latin typeface="黑体" panose="02010609060101010101" charset="-122"/>
                <a:cs typeface="黑体" panose="02010609060101010101" charset="-122"/>
              </a:rPr>
              <a:t>外</a:t>
            </a:r>
            <a:r>
              <a:rPr lang="zh-CN" altLang="en-US" sz="1600" b="1" spc="4" dirty="0">
                <a:solidFill>
                  <a:schemeClr val="bg1"/>
                </a:solidFill>
                <a:latin typeface="黑体" panose="02010609060101010101" charset="-122"/>
                <a:cs typeface="黑体" panose="02010609060101010101" charset="-122"/>
              </a:rPr>
              <a:t>历</a:t>
            </a:r>
            <a:r>
              <a:rPr lang="zh-CN" altLang="en-US" sz="1600" b="1" spc="-7" dirty="0">
                <a:solidFill>
                  <a:schemeClr val="bg1"/>
                </a:solidFill>
                <a:latin typeface="黑体" panose="02010609060101010101" charset="-122"/>
                <a:cs typeface="黑体" panose="02010609060101010101" charset="-122"/>
              </a:rPr>
              <a:t>史</a:t>
            </a:r>
            <a:r>
              <a:rPr lang="zh-CN" altLang="en-US" sz="1600" b="1" spc="4" dirty="0">
                <a:solidFill>
                  <a:schemeClr val="bg1"/>
                </a:solidFill>
                <a:latin typeface="黑体" panose="02010609060101010101" charset="-122"/>
                <a:cs typeface="黑体" panose="02010609060101010101" charset="-122"/>
              </a:rPr>
              <a:t>纲</a:t>
            </a:r>
            <a:r>
              <a:rPr lang="zh-CN" altLang="en-US" sz="1600" b="1" spc="-7" dirty="0">
                <a:solidFill>
                  <a:schemeClr val="bg1"/>
                </a:solidFill>
                <a:latin typeface="黑体" panose="02010609060101010101" charset="-122"/>
                <a:cs typeface="黑体" panose="02010609060101010101" charset="-122"/>
              </a:rPr>
              <a:t>要</a:t>
            </a:r>
            <a:r>
              <a:rPr lang="en-US" altLang="zh-CN" sz="1600" b="1" spc="7" dirty="0">
                <a:solidFill>
                  <a:schemeClr val="bg1"/>
                </a:solidFill>
                <a:latin typeface="黑体" panose="02010609060101010101" charset="-122"/>
                <a:cs typeface="黑体" panose="02010609060101010101" charset="-122"/>
              </a:rPr>
              <a:t>》</a:t>
            </a:r>
            <a:r>
              <a:rPr lang="zh-CN" altLang="en-US" sz="1600" b="1" spc="4" dirty="0">
                <a:solidFill>
                  <a:schemeClr val="bg1"/>
                </a:solidFill>
                <a:latin typeface="黑体" panose="02010609060101010101" charset="-122"/>
                <a:cs typeface="黑体" panose="02010609060101010101" charset="-122"/>
              </a:rPr>
              <a:t>下册</a:t>
            </a:r>
            <a:r>
              <a:rPr lang="zh-CN" altLang="en-US" sz="1600" b="1" spc="-7" dirty="0">
                <a:solidFill>
                  <a:schemeClr val="bg1"/>
                </a:solidFill>
                <a:latin typeface="黑体" panose="02010609060101010101" charset="-122"/>
                <a:cs typeface="黑体" panose="02010609060101010101" charset="-122"/>
              </a:rPr>
              <a:t>第</a:t>
            </a:r>
            <a:r>
              <a:rPr lang="en-US" altLang="zh-CN" sz="1600" b="1" spc="4" dirty="0">
                <a:solidFill>
                  <a:schemeClr val="bg1"/>
                </a:solidFill>
                <a:latin typeface="黑体" panose="02010609060101010101" charset="-122"/>
                <a:cs typeface="黑体" panose="02010609060101010101" charset="-122"/>
              </a:rPr>
              <a:t>1</a:t>
            </a:r>
            <a:r>
              <a:rPr lang="en-US" altLang="zh-CN" sz="1600" b="1" spc="-7" dirty="0">
                <a:solidFill>
                  <a:schemeClr val="bg1"/>
                </a:solidFill>
                <a:latin typeface="黑体" panose="02010609060101010101" charset="-122"/>
                <a:cs typeface="黑体" panose="02010609060101010101" charset="-122"/>
              </a:rPr>
              <a:t>4</a:t>
            </a:r>
            <a:r>
              <a:rPr lang="zh-CN" altLang="en-US" sz="1600" b="1" spc="4" dirty="0" smtClean="0">
                <a:solidFill>
                  <a:schemeClr val="bg1"/>
                </a:solidFill>
                <a:latin typeface="黑体" panose="02010609060101010101" charset="-122"/>
                <a:cs typeface="黑体" panose="02010609060101010101" charset="-122"/>
              </a:rPr>
              <a:t>课历史纵横</a:t>
            </a:r>
            <a:endParaRPr lang="zh-CN" altLang="en-US" sz="1600" dirty="0">
              <a:solidFill>
                <a:schemeClr val="bg1"/>
              </a:solidFill>
              <a:latin typeface="黑体" panose="02010609060101010101" charset="-122"/>
              <a:cs typeface="黑体" panose="02010609060101010101" charset="-122"/>
            </a:endParaRPr>
          </a:p>
        </p:txBody>
      </p:sp>
      <p:pic>
        <p:nvPicPr>
          <p:cNvPr id="409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866354"/>
            <a:ext cx="3440374" cy="155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82" y="2803644"/>
            <a:ext cx="3566624" cy="178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2888" y="2502553"/>
            <a:ext cx="3341014" cy="276999"/>
          </a:xfrm>
          <a:prstGeom prst="rect">
            <a:avLst/>
          </a:prstGeom>
          <a:noFill/>
        </p:spPr>
        <p:txBody>
          <a:bodyPr wrap="square" rtlCol="0">
            <a:spAutoFit/>
          </a:bodyPr>
          <a:lstStyle/>
          <a:p>
            <a:r>
              <a:rPr lang="zh-CN" altLang="en-US" sz="1200" dirty="0" smtClean="0"/>
              <a:t>一战中的华工在英国军官带领下去前线挖战壕</a:t>
            </a:r>
            <a:endParaRPr lang="zh-CN" altLang="en-US" sz="1200" dirty="0"/>
          </a:p>
        </p:txBody>
      </p:sp>
      <p:sp>
        <p:nvSpPr>
          <p:cNvPr id="7" name="TextBox 6"/>
          <p:cNvSpPr txBox="1"/>
          <p:nvPr/>
        </p:nvSpPr>
        <p:spPr>
          <a:xfrm>
            <a:off x="1187625" y="4623979"/>
            <a:ext cx="2279333" cy="276999"/>
          </a:xfrm>
          <a:prstGeom prst="rect">
            <a:avLst/>
          </a:prstGeom>
          <a:noFill/>
        </p:spPr>
        <p:txBody>
          <a:bodyPr wrap="square" rtlCol="0">
            <a:spAutoFit/>
          </a:bodyPr>
          <a:lstStyle/>
          <a:p>
            <a:r>
              <a:rPr lang="zh-CN" altLang="en-US" sz="1200" dirty="0"/>
              <a:t>法国</a:t>
            </a:r>
            <a:r>
              <a:rPr lang="zh-CN" altLang="en-US" sz="1200" dirty="0" smtClean="0"/>
              <a:t>南部的一战华工墓地</a:t>
            </a:r>
            <a:endParaRPr lang="zh-CN" alt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012160" y="567855"/>
            <a:ext cx="2880320" cy="1824056"/>
          </a:xfrm>
        </p:spPr>
        <p:txBody>
          <a:bodyPr>
            <a:noAutofit/>
          </a:bodyPr>
          <a:lstStyle/>
          <a:p>
            <a:pPr marL="179705" indent="0">
              <a:buNone/>
            </a:pPr>
            <a:r>
              <a:rPr lang="en-US" sz="2000" dirty="0" smtClean="0">
                <a:latin typeface="微软雅黑" panose="020B0503020204020204" charset="-122"/>
                <a:ea typeface="微软雅黑" panose="020B0503020204020204" charset="-122"/>
                <a:cs typeface="微软雅黑" panose="020B0503020204020204" charset="-122"/>
                <a:sym typeface="+mn-ea"/>
              </a:rPr>
              <a:t>    </a:t>
            </a:r>
            <a:r>
              <a:rPr sz="2000" dirty="0" smtClean="0">
                <a:latin typeface="微软雅黑" panose="020B0503020204020204" charset="-122"/>
                <a:ea typeface="微软雅黑" panose="020B0503020204020204" charset="-122"/>
                <a:cs typeface="微软雅黑" panose="020B0503020204020204" charset="-122"/>
                <a:sym typeface="+mn-ea"/>
              </a:rPr>
              <a:t>1918</a:t>
            </a:r>
            <a:r>
              <a:rPr sz="2000" dirty="0">
                <a:latin typeface="微软雅黑" panose="020B0503020204020204" charset="-122"/>
                <a:ea typeface="微软雅黑" panose="020B0503020204020204" charset="-122"/>
                <a:cs typeface="微软雅黑" panose="020B0503020204020204" charset="-122"/>
                <a:sym typeface="+mn-ea"/>
              </a:rPr>
              <a:t>年</a:t>
            </a:r>
            <a:r>
              <a:rPr lang="en-US" altLang="zh-CN" sz="2000" dirty="0">
                <a:latin typeface="微软雅黑" panose="020B0503020204020204" charset="-122"/>
                <a:ea typeface="微软雅黑" panose="020B0503020204020204" charset="-122"/>
                <a:cs typeface="微软雅黑" panose="020B0503020204020204" charset="-122"/>
                <a:sym typeface="+mn-ea"/>
              </a:rPr>
              <a:t>11</a:t>
            </a:r>
            <a:r>
              <a:rPr sz="2000" dirty="0" smtClean="0">
                <a:latin typeface="微软雅黑" panose="020B0503020204020204" charset="-122"/>
                <a:ea typeface="微软雅黑" panose="020B0503020204020204" charset="-122"/>
                <a:cs typeface="微软雅黑" panose="020B0503020204020204" charset="-122"/>
                <a:sym typeface="+mn-ea"/>
              </a:rPr>
              <a:t>月</a:t>
            </a:r>
            <a:r>
              <a:rPr lang="en-US" sz="2000" dirty="0" smtClean="0">
                <a:latin typeface="微软雅黑" panose="020B0503020204020204" charset="-122"/>
                <a:ea typeface="微软雅黑" panose="020B0503020204020204" charset="-122"/>
                <a:cs typeface="微软雅黑" panose="020B0503020204020204" charset="-122"/>
                <a:sym typeface="+mn-ea"/>
              </a:rPr>
              <a:t>11</a:t>
            </a:r>
            <a:r>
              <a:rPr lang="zh-CN" altLang="en-US" sz="2000" dirty="0" smtClean="0">
                <a:latin typeface="微软雅黑" panose="020B0503020204020204" charset="-122"/>
                <a:ea typeface="微软雅黑" panose="020B0503020204020204" charset="-122"/>
                <a:cs typeface="微软雅黑" panose="020B0503020204020204" charset="-122"/>
                <a:sym typeface="+mn-ea"/>
              </a:rPr>
              <a:t>日</a:t>
            </a:r>
            <a:r>
              <a:rPr sz="2000" dirty="0" smtClean="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德国政府代表在福煦车厢签署了</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贡比涅森林停战协定</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en-US" sz="2000" dirty="0">
                <a:latin typeface="微软雅黑" panose="020B0503020204020204" charset="-122"/>
                <a:ea typeface="微软雅黑" panose="020B0503020204020204" charset="-122"/>
                <a:cs typeface="微软雅黑" panose="020B0503020204020204" charset="-122"/>
                <a:sym typeface="+mn-ea"/>
              </a:rPr>
              <a:t>德国宣布</a:t>
            </a:r>
            <a:r>
              <a:rPr lang="zh-CN" altLang="en-US" sz="2000" dirty="0" smtClean="0">
                <a:latin typeface="微软雅黑" panose="020B0503020204020204" charset="-122"/>
                <a:ea typeface="微软雅黑" panose="020B0503020204020204" charset="-122"/>
                <a:cs typeface="微软雅黑" panose="020B0503020204020204" charset="-122"/>
                <a:sym typeface="+mn-ea"/>
              </a:rPr>
              <a:t>投降，</a:t>
            </a:r>
            <a:r>
              <a:rPr sz="2000" dirty="0" err="1" smtClean="0">
                <a:latin typeface="微软雅黑" panose="020B0503020204020204" charset="-122"/>
                <a:ea typeface="微软雅黑" panose="020B0503020204020204" charset="-122"/>
                <a:cs typeface="微软雅黑" panose="020B0503020204020204" charset="-122"/>
                <a:sym typeface="+mn-ea"/>
              </a:rPr>
              <a:t>大战以同盟国的失败而结束</a:t>
            </a:r>
            <a:r>
              <a:rPr sz="2000" dirty="0">
                <a:latin typeface="微软雅黑" panose="020B0503020204020204" charset="-122"/>
                <a:ea typeface="微软雅黑" panose="020B0503020204020204" charset="-122"/>
                <a:cs typeface="微软雅黑" panose="020B0503020204020204" charset="-122"/>
                <a:sym typeface="+mn-ea"/>
              </a:rPr>
              <a:t>。</a:t>
            </a:r>
            <a:endParaRPr sz="2000" dirty="0">
              <a:latin typeface="微软雅黑" panose="020B0503020204020204" charset="-122"/>
              <a:ea typeface="微软雅黑" panose="020B0503020204020204" charset="-122"/>
              <a:cs typeface="微软雅黑" panose="020B0503020204020204" charset="-122"/>
              <a:sym typeface="+mn-ea"/>
            </a:endParaRPr>
          </a:p>
        </p:txBody>
      </p:sp>
      <p:pic>
        <p:nvPicPr>
          <p:cNvPr id="26626" name="Picture 3" descr="swg20"/>
          <p:cNvPicPr>
            <a:picLocks noChangeAspect="1"/>
          </p:cNvPicPr>
          <p:nvPr/>
        </p:nvPicPr>
        <p:blipFill>
          <a:blip r:embed="rId1" cstate="print"/>
          <a:stretch>
            <a:fillRect/>
          </a:stretch>
        </p:blipFill>
        <p:spPr>
          <a:xfrm>
            <a:off x="701517" y="771550"/>
            <a:ext cx="2070283" cy="1706807"/>
          </a:xfrm>
          <a:prstGeom prst="rect">
            <a:avLst/>
          </a:prstGeom>
          <a:noFill/>
          <a:ln w="9525">
            <a:noFill/>
          </a:ln>
        </p:spPr>
      </p:pic>
      <p:sp>
        <p:nvSpPr>
          <p:cNvPr id="4" name="文本框 3"/>
          <p:cNvSpPr txBox="1"/>
          <p:nvPr/>
        </p:nvSpPr>
        <p:spPr>
          <a:xfrm>
            <a:off x="467545" y="3111810"/>
            <a:ext cx="4235648" cy="2000548"/>
          </a:xfrm>
          <a:prstGeom prst="rect">
            <a:avLst/>
          </a:prstGeom>
          <a:noFill/>
        </p:spPr>
        <p:txBody>
          <a:bodyPr wrap="square" rtlCol="0" anchor="t">
            <a:spAutoFit/>
          </a:bodyPr>
          <a:lstStyle/>
          <a:p>
            <a:pPr>
              <a:spcBef>
                <a:spcPct val="50000"/>
              </a:spcBef>
            </a:pPr>
            <a:r>
              <a:rPr lang="zh-CN" altLang="en-US" sz="2000" dirty="0" smtClean="0">
                <a:solidFill>
                  <a:schemeClr val="tx1"/>
                </a:solidFill>
                <a:latin typeface="微软雅黑" panose="020B0503020204020204" charset="-122"/>
                <a:ea typeface="微软雅黑" panose="020B0503020204020204" charset="-122"/>
                <a:sym typeface="微软雅黑" panose="020B0503020204020204" charset="-122"/>
              </a:rPr>
              <a:t>     第一次世界大战以极其残酷的杀戮为主要特点。大约</a:t>
            </a:r>
            <a:r>
              <a:rPr lang="en-US" altLang="zh-CN" sz="2000" dirty="0" smtClean="0">
                <a:solidFill>
                  <a:schemeClr val="tx1"/>
                </a:solidFill>
                <a:latin typeface="微软雅黑" panose="020B0503020204020204" charset="-122"/>
                <a:ea typeface="微软雅黑" panose="020B0503020204020204" charset="-122"/>
                <a:sym typeface="微软雅黑" panose="020B0503020204020204" charset="-122"/>
              </a:rPr>
              <a:t>900</a:t>
            </a:r>
            <a:r>
              <a:rPr lang="zh-CN" altLang="en-US" sz="2000" dirty="0" smtClean="0">
                <a:solidFill>
                  <a:schemeClr val="tx1"/>
                </a:solidFill>
                <a:latin typeface="微软雅黑" panose="020B0503020204020204" charset="-122"/>
                <a:ea typeface="微软雅黑" panose="020B0503020204020204" charset="-122"/>
                <a:sym typeface="微软雅黑" panose="020B0503020204020204" charset="-122"/>
              </a:rPr>
              <a:t>万人战死，</a:t>
            </a:r>
            <a:r>
              <a:rPr lang="en-US" altLang="zh-CN" sz="2000" dirty="0" smtClean="0">
                <a:solidFill>
                  <a:schemeClr val="tx1"/>
                </a:solidFill>
                <a:latin typeface="微软雅黑" panose="020B0503020204020204" charset="-122"/>
                <a:ea typeface="微软雅黑" panose="020B0503020204020204" charset="-122"/>
                <a:sym typeface="微软雅黑" panose="020B0503020204020204" charset="-122"/>
              </a:rPr>
              <a:t>2000</a:t>
            </a:r>
            <a:r>
              <a:rPr lang="zh-CN" altLang="en-US" sz="2000" dirty="0" smtClean="0">
                <a:solidFill>
                  <a:schemeClr val="tx1"/>
                </a:solidFill>
                <a:latin typeface="微软雅黑" panose="020B0503020204020204" charset="-122"/>
                <a:ea typeface="微软雅黑" panose="020B0503020204020204" charset="-122"/>
                <a:sym typeface="微软雅黑" panose="020B0503020204020204" charset="-122"/>
              </a:rPr>
              <a:t>多万人受伤，</a:t>
            </a:r>
            <a:r>
              <a:rPr lang="en-US" altLang="zh-CN" sz="2000" dirty="0" smtClean="0">
                <a:solidFill>
                  <a:schemeClr val="tx1"/>
                </a:solidFill>
                <a:latin typeface="微软雅黑" panose="020B0503020204020204" charset="-122"/>
                <a:ea typeface="微软雅黑" panose="020B0503020204020204" charset="-122"/>
                <a:sym typeface="微软雅黑" panose="020B0503020204020204" charset="-122"/>
              </a:rPr>
              <a:t>350</a:t>
            </a:r>
            <a:r>
              <a:rPr lang="zh-CN" altLang="en-US" sz="2000" dirty="0">
                <a:latin typeface="微软雅黑" panose="020B0503020204020204" charset="-122"/>
                <a:ea typeface="微软雅黑" panose="020B0503020204020204" charset="-122"/>
                <a:sym typeface="微软雅黑" panose="020B0503020204020204" charset="-122"/>
              </a:rPr>
              <a:t>万</a:t>
            </a:r>
            <a:r>
              <a:rPr lang="zh-CN" altLang="en-US" sz="2000" dirty="0" smtClean="0">
                <a:latin typeface="微软雅黑" panose="020B0503020204020204" charset="-122"/>
                <a:ea typeface="微软雅黑" panose="020B0503020204020204" charset="-122"/>
                <a:sym typeface="微软雅黑" panose="020B0503020204020204" charset="-122"/>
              </a:rPr>
              <a:t>人终身残疾。德、俄、法奥的伤亡人数占全部伤亡人数的</a:t>
            </a:r>
            <a:r>
              <a:rPr lang="en-US" altLang="zh-CN" sz="2000" dirty="0" smtClean="0">
                <a:latin typeface="微软雅黑" panose="020B0503020204020204" charset="-122"/>
                <a:ea typeface="微软雅黑" panose="020B0503020204020204" charset="-122"/>
                <a:sym typeface="微软雅黑" panose="020B0503020204020204" charset="-122"/>
              </a:rPr>
              <a:t>66.6%</a:t>
            </a:r>
            <a:r>
              <a:rPr lang="zh-CN" altLang="en-US" sz="2000" dirty="0" smtClean="0">
                <a:latin typeface="微软雅黑" panose="020B0503020204020204" charset="-122"/>
                <a:ea typeface="微软雅黑" panose="020B0503020204020204" charset="-122"/>
                <a:sym typeface="微软雅黑" panose="020B0503020204020204" charset="-122"/>
              </a:rPr>
              <a:t>。</a:t>
            </a:r>
            <a:endParaRPr lang="en-US" altLang="zh-CN" sz="2000" dirty="0">
              <a:latin typeface="微软雅黑" panose="020B0503020204020204" charset="-122"/>
              <a:ea typeface="微软雅黑" panose="020B0503020204020204" charset="-122"/>
              <a:sym typeface="微软雅黑" panose="020B0503020204020204" charset="-122"/>
            </a:endParaRPr>
          </a:p>
          <a:p>
            <a:pPr>
              <a:spcBef>
                <a:spcPct val="50000"/>
              </a:spcBef>
            </a:pPr>
            <a:r>
              <a:rPr lang="en-US" altLang="zh-CN" sz="1600" dirty="0" smtClean="0">
                <a:latin typeface="微软雅黑" panose="020B0503020204020204" charset="-122"/>
                <a:ea typeface="微软雅黑" panose="020B0503020204020204" charset="-122"/>
                <a:sym typeface="微软雅黑" panose="020B0503020204020204" charset="-122"/>
              </a:rPr>
              <a:t>              ——《</a:t>
            </a:r>
            <a:r>
              <a:rPr lang="zh-CN" altLang="en-US" sz="1600" dirty="0">
                <a:latin typeface="微软雅黑" panose="020B0503020204020204" charset="-122"/>
                <a:ea typeface="微软雅黑" panose="020B0503020204020204" charset="-122"/>
                <a:sym typeface="微软雅黑" panose="020B0503020204020204" charset="-122"/>
              </a:rPr>
              <a:t>中外历史纲要</a:t>
            </a:r>
            <a:r>
              <a:rPr lang="en-US" altLang="zh-CN" sz="1600" dirty="0">
                <a:latin typeface="微软雅黑" panose="020B0503020204020204" charset="-122"/>
                <a:ea typeface="微软雅黑" panose="020B0503020204020204" charset="-122"/>
                <a:sym typeface="微软雅黑" panose="020B0503020204020204" charset="-122"/>
              </a:rPr>
              <a:t>》</a:t>
            </a:r>
            <a:r>
              <a:rPr lang="zh-CN" altLang="en-US" sz="1600" dirty="0">
                <a:latin typeface="微软雅黑" panose="020B0503020204020204" charset="-122"/>
                <a:ea typeface="微软雅黑" panose="020B0503020204020204" charset="-122"/>
                <a:sym typeface="微软雅黑" panose="020B0503020204020204" charset="-122"/>
              </a:rPr>
              <a:t>下册第</a:t>
            </a:r>
            <a:r>
              <a:rPr lang="en-US" altLang="zh-CN" sz="1600" dirty="0">
                <a:latin typeface="微软雅黑" panose="020B0503020204020204" charset="-122"/>
                <a:ea typeface="微软雅黑" panose="020B0503020204020204" charset="-122"/>
                <a:sym typeface="微软雅黑" panose="020B0503020204020204" charset="-122"/>
              </a:rPr>
              <a:t>14</a:t>
            </a:r>
            <a:r>
              <a:rPr lang="zh-CN" altLang="en-US" sz="1600" dirty="0">
                <a:latin typeface="微软雅黑" panose="020B0503020204020204" charset="-122"/>
                <a:ea typeface="微软雅黑" panose="020B0503020204020204" charset="-122"/>
                <a:sym typeface="微软雅黑" panose="020B0503020204020204" charset="-122"/>
              </a:rPr>
              <a:t>课</a:t>
            </a:r>
            <a:endParaRPr lang="en-US" altLang="zh-CN" sz="1600" dirty="0" smtClean="0">
              <a:latin typeface="微软雅黑" panose="020B0503020204020204" charset="-122"/>
              <a:ea typeface="微软雅黑" panose="020B0503020204020204" charset="-122"/>
              <a:sym typeface="微软雅黑" panose="020B0503020204020204" charset="-122"/>
            </a:endParaRPr>
          </a:p>
        </p:txBody>
      </p:sp>
      <p:pic>
        <p:nvPicPr>
          <p:cNvPr id="6" name="图片 5" descr="福煦"/>
          <p:cNvPicPr>
            <a:picLocks noChangeAspect="1"/>
          </p:cNvPicPr>
          <p:nvPr/>
        </p:nvPicPr>
        <p:blipFill>
          <a:blip r:embed="rId2" cstate="print"/>
          <a:stretch>
            <a:fillRect/>
          </a:stretch>
        </p:blipFill>
        <p:spPr>
          <a:xfrm>
            <a:off x="3995936" y="771550"/>
            <a:ext cx="1414514" cy="1616318"/>
          </a:xfrm>
          <a:prstGeom prst="rect">
            <a:avLst/>
          </a:prstGeom>
          <a:noFill/>
          <a:ln w="9525">
            <a:noFill/>
          </a:ln>
        </p:spPr>
      </p:pic>
      <p:sp>
        <p:nvSpPr>
          <p:cNvPr id="7" name="燕尾形 6"/>
          <p:cNvSpPr/>
          <p:nvPr/>
        </p:nvSpPr>
        <p:spPr>
          <a:xfrm rot="10800000">
            <a:off x="3084852" y="1640762"/>
            <a:ext cx="302180" cy="349484"/>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燕尾形 7"/>
          <p:cNvSpPr/>
          <p:nvPr/>
        </p:nvSpPr>
        <p:spPr>
          <a:xfrm rot="10800000">
            <a:off x="3491046" y="1644417"/>
            <a:ext cx="237043" cy="36337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908367"/>
            <a:ext cx="2736304" cy="186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43608" y="2557532"/>
            <a:ext cx="1152128" cy="338554"/>
          </a:xfrm>
          <a:prstGeom prst="rect">
            <a:avLst/>
          </a:prstGeom>
          <a:noFill/>
        </p:spPr>
        <p:txBody>
          <a:bodyPr wrap="square" rtlCol="0">
            <a:spAutoFit/>
          </a:bodyPr>
          <a:lstStyle/>
          <a:p>
            <a:r>
              <a:rPr lang="zh-CN" altLang="en-US" sz="1600" dirty="0" smtClean="0">
                <a:latin typeface="微软雅黑" panose="020B0503020204020204" charset="-122"/>
                <a:ea typeface="微软雅黑" panose="020B0503020204020204" charset="-122"/>
              </a:rPr>
              <a:t>福熙车厢</a:t>
            </a:r>
            <a:endParaRPr lang="zh-CN" altLang="en-US" sz="1600" dirty="0">
              <a:latin typeface="微软雅黑" panose="020B0503020204020204" charset="-122"/>
              <a:ea typeface="微软雅黑" panose="020B0503020204020204" charset="-122"/>
            </a:endParaRPr>
          </a:p>
        </p:txBody>
      </p:sp>
      <p:sp>
        <p:nvSpPr>
          <p:cNvPr id="11" name="矩形 10"/>
          <p:cNvSpPr/>
          <p:nvPr/>
        </p:nvSpPr>
        <p:spPr>
          <a:xfrm>
            <a:off x="4069045" y="2484970"/>
            <a:ext cx="1268296" cy="369332"/>
          </a:xfrm>
          <a:prstGeom prst="rect">
            <a:avLst/>
          </a:prstGeom>
        </p:spPr>
        <p:txBody>
          <a:bodyPr wrap="none">
            <a:spAutoFit/>
          </a:bodyPr>
          <a:lstStyle/>
          <a:p>
            <a:r>
              <a:rPr lang="zh-CN" altLang="en-US" sz="1600" dirty="0">
                <a:latin typeface="微软雅黑" panose="020B0503020204020204" charset="-122"/>
                <a:ea typeface="微软雅黑" panose="020B0503020204020204" charset="-122"/>
              </a:rPr>
              <a:t>斐迪南</a:t>
            </a:r>
            <a:r>
              <a:rPr lang="en-US" altLang="zh-CN" dirty="0"/>
              <a:t>·</a:t>
            </a:r>
            <a:r>
              <a:rPr lang="zh-CN" altLang="en-US" sz="1600" dirty="0">
                <a:latin typeface="微软雅黑" panose="020B0503020204020204" charset="-122"/>
                <a:ea typeface="微软雅黑" panose="020B0503020204020204" charset="-122"/>
              </a:rPr>
              <a:t>福煦</a:t>
            </a:r>
            <a:endParaRPr lang="zh-CN" altLang="en-US" sz="1600" dirty="0">
              <a:latin typeface="微软雅黑" panose="020B0503020204020204" charset="-122"/>
              <a:ea typeface="微软雅黑" panose="020B0503020204020204" charset="-122"/>
            </a:endParaRPr>
          </a:p>
        </p:txBody>
      </p:sp>
      <p:sp>
        <p:nvSpPr>
          <p:cNvPr id="14" name="横卷形 13"/>
          <p:cNvSpPr/>
          <p:nvPr/>
        </p:nvSpPr>
        <p:spPr>
          <a:xfrm>
            <a:off x="179512" y="-20538"/>
            <a:ext cx="2376264" cy="702079"/>
          </a:xfrm>
          <a:prstGeom prst="horizontalScroll">
            <a:avLst>
              <a:gd name="adj" fmla="val 1528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F00"/>
                </a:solidFill>
                <a:latin typeface="微软雅黑" panose="020B0503020204020204" charset="-122"/>
                <a:ea typeface="微软雅黑" panose="020B0503020204020204" charset="-122"/>
              </a:rPr>
              <a:t>一</a:t>
            </a:r>
            <a:r>
              <a:rPr lang="zh-CN" altLang="en-US" sz="2800" b="1" dirty="0" smtClean="0">
                <a:solidFill>
                  <a:srgbClr val="FFFF00"/>
                </a:solidFill>
                <a:latin typeface="微软雅黑" panose="020B0503020204020204" charset="-122"/>
                <a:ea typeface="微软雅黑" panose="020B0503020204020204" charset="-122"/>
              </a:rPr>
              <a:t>战的结束</a:t>
            </a:r>
            <a:endParaRPr lang="zh-CN" altLang="en-US" sz="2800" b="1" dirty="0">
              <a:solidFill>
                <a:srgbClr val="FFFF00"/>
              </a:solidFill>
              <a:latin typeface="微软雅黑" panose="020B0503020204020204" charset="-122"/>
              <a:ea typeface="微软雅黑" panose="020B050302020402020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additive="base">
                                        <p:cTn id="41" dur="500" fill="hold"/>
                                        <p:tgtEl>
                                          <p:spTgt spid="1026"/>
                                        </p:tgtEl>
                                        <p:attrNameLst>
                                          <p:attrName>ppt_x</p:attrName>
                                        </p:attrNameLst>
                                      </p:cBhvr>
                                      <p:tavLst>
                                        <p:tav tm="0">
                                          <p:val>
                                            <p:strVal val="#ppt_x"/>
                                          </p:val>
                                        </p:tav>
                                        <p:tav tm="100000">
                                          <p:val>
                                            <p:strVal val="#ppt_x"/>
                                          </p:val>
                                        </p:tav>
                                      </p:tavLst>
                                    </p:anim>
                                    <p:anim calcmode="lin" valueType="num">
                                      <p:cBhvr additive="base">
                                        <p:cTn id="4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animBg="1"/>
      <p:bldP spid="8"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283077" y="40294"/>
            <a:ext cx="8075240" cy="810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00B0F0"/>
                </a:solidFill>
                <a:latin typeface="隶书" panose="02010509060101010101" pitchFamily="49" charset="-122"/>
                <a:ea typeface="隶书" panose="02010509060101010101" pitchFamily="49" charset="-122"/>
              </a:rPr>
              <a:t>三、一战后的国际秩序</a:t>
            </a:r>
            <a:endParaRPr lang="zh-CN" altLang="en-US" dirty="0">
              <a:solidFill>
                <a:srgbClr val="00B0F0"/>
              </a:solidFill>
              <a:latin typeface="隶书" panose="02010509060101010101" pitchFamily="49" charset="-122"/>
              <a:ea typeface="隶书" panose="02010509060101010101" pitchFamily="49" charset="-122"/>
            </a:endParaRPr>
          </a:p>
        </p:txBody>
      </p:sp>
      <p:sp>
        <p:nvSpPr>
          <p:cNvPr id="3" name="矩形 2"/>
          <p:cNvSpPr/>
          <p:nvPr/>
        </p:nvSpPr>
        <p:spPr>
          <a:xfrm>
            <a:off x="539552" y="897564"/>
            <a:ext cx="7818765" cy="2246769"/>
          </a:xfrm>
          <a:prstGeom prst="rect">
            <a:avLst/>
          </a:prstGeom>
        </p:spPr>
        <p:txBody>
          <a:bodyPr wrap="square">
            <a:spAutoFit/>
          </a:bodyPr>
          <a:lstStyle/>
          <a:p>
            <a:r>
              <a:rPr lang="zh-CN" altLang="en-US" sz="2000" b="1" dirty="0" smtClean="0">
                <a:solidFill>
                  <a:srgbClr val="FF0000"/>
                </a:solidFill>
                <a:latin typeface="微软雅黑" panose="020B0503020204020204" charset="-122"/>
                <a:ea typeface="微软雅黑" panose="020B0503020204020204" charset="-122"/>
                <a:sym typeface="+mn-ea"/>
              </a:rPr>
              <a:t>阅读图片和课本</a:t>
            </a:r>
            <a:r>
              <a:rPr lang="en-US" altLang="zh-CN" sz="2000" b="1" dirty="0" smtClean="0">
                <a:solidFill>
                  <a:srgbClr val="FF0000"/>
                </a:solidFill>
                <a:latin typeface="微软雅黑" panose="020B0503020204020204" charset="-122"/>
                <a:ea typeface="微软雅黑" panose="020B0503020204020204" charset="-122"/>
                <a:sym typeface="+mn-ea"/>
              </a:rPr>
              <a:t>p85</a:t>
            </a:r>
            <a:r>
              <a:rPr lang="zh-CN" altLang="en-US" sz="2000" b="1" dirty="0" smtClean="0">
                <a:solidFill>
                  <a:srgbClr val="FF0000"/>
                </a:solidFill>
                <a:latin typeface="微软雅黑" panose="020B0503020204020204" charset="-122"/>
                <a:ea typeface="微软雅黑" panose="020B0503020204020204" charset="-122"/>
                <a:sym typeface="+mn-ea"/>
              </a:rPr>
              <a:t>最后一个自然段，思考以下问题：</a:t>
            </a:r>
            <a:endParaRPr lang="en-US" altLang="zh-CN" sz="2000" b="1" dirty="0" smtClean="0">
              <a:solidFill>
                <a:srgbClr val="FF0000"/>
              </a:solidFill>
              <a:latin typeface="微软雅黑" panose="020B0503020204020204" charset="-122"/>
              <a:ea typeface="微软雅黑" panose="020B0503020204020204" charset="-122"/>
              <a:sym typeface="+mn-ea"/>
            </a:endParaRPr>
          </a:p>
          <a:p>
            <a:endParaRPr lang="en-US" altLang="zh-CN" sz="2000" b="1" dirty="0" smtClean="0">
              <a:solidFill>
                <a:srgbClr val="FF0000"/>
              </a:solidFill>
              <a:latin typeface="微软雅黑" panose="020B0503020204020204" charset="-122"/>
              <a:ea typeface="微软雅黑" panose="020B0503020204020204" charset="-122"/>
              <a:sym typeface="+mn-ea"/>
            </a:endParaRPr>
          </a:p>
          <a:p>
            <a:r>
              <a:rPr lang="en-US" altLang="zh-CN" sz="2000" b="1" dirty="0" smtClean="0">
                <a:latin typeface="微软雅黑" panose="020B0503020204020204" charset="-122"/>
                <a:ea typeface="微软雅黑" panose="020B0503020204020204" charset="-122"/>
                <a:sym typeface="+mn-ea"/>
              </a:rPr>
              <a:t>1.</a:t>
            </a:r>
            <a:r>
              <a:rPr lang="zh-CN" altLang="en-US" sz="2000" b="1" dirty="0" smtClean="0">
                <a:latin typeface="微软雅黑" panose="020B0503020204020204" charset="-122"/>
                <a:ea typeface="微软雅黑" panose="020B0503020204020204" charset="-122"/>
                <a:sym typeface="+mn-ea"/>
              </a:rPr>
              <a:t>一战后在全球范围内建立的帝国主义国际新秩序是什么？</a:t>
            </a:r>
            <a:endParaRPr lang="en-US" altLang="zh-CN" sz="2000" b="1" dirty="0" smtClean="0">
              <a:latin typeface="微软雅黑" panose="020B0503020204020204" charset="-122"/>
              <a:ea typeface="微软雅黑" panose="020B0503020204020204" charset="-122"/>
              <a:sym typeface="+mn-ea"/>
            </a:endParaRPr>
          </a:p>
          <a:p>
            <a:endParaRPr lang="en-US" altLang="zh-CN" sz="2000" b="1" dirty="0">
              <a:latin typeface="微软雅黑" panose="020B0503020204020204" charset="-122"/>
              <a:ea typeface="微软雅黑" panose="020B0503020204020204" charset="-122"/>
              <a:sym typeface="+mn-ea"/>
            </a:endParaRPr>
          </a:p>
          <a:p>
            <a:r>
              <a:rPr lang="en-US" altLang="zh-CN" sz="2000" b="1" dirty="0" smtClean="0">
                <a:latin typeface="微软雅黑" panose="020B0503020204020204" charset="-122"/>
                <a:ea typeface="微软雅黑" panose="020B0503020204020204" charset="-122"/>
                <a:sym typeface="+mn-ea"/>
              </a:rPr>
              <a:t>2</a:t>
            </a:r>
            <a:r>
              <a:rPr lang="en-US" altLang="zh-CN" sz="2000" b="1" dirty="0">
                <a:latin typeface="微软雅黑" panose="020B0503020204020204" charset="-122"/>
                <a:ea typeface="微软雅黑" panose="020B0503020204020204" charset="-122"/>
                <a:sym typeface="+mn-ea"/>
              </a:rPr>
              <a:t>.</a:t>
            </a:r>
            <a:r>
              <a:rPr lang="zh-CN" altLang="en-US" sz="2000" b="1" dirty="0" smtClean="0">
                <a:latin typeface="微软雅黑" panose="020B0503020204020204" charset="-122"/>
                <a:ea typeface="微软雅黑" panose="020B0503020204020204" charset="-122"/>
                <a:sym typeface="+mn-ea"/>
              </a:rPr>
              <a:t>该体系是如何形成的？</a:t>
            </a:r>
            <a:endParaRPr lang="en-US" altLang="zh-CN" sz="2000" b="1" dirty="0" smtClean="0">
              <a:latin typeface="微软雅黑" panose="020B0503020204020204" charset="-122"/>
              <a:ea typeface="微软雅黑" panose="020B0503020204020204" charset="-122"/>
              <a:sym typeface="+mn-ea"/>
            </a:endParaRPr>
          </a:p>
          <a:p>
            <a:endParaRPr lang="en-US" altLang="zh-CN" sz="2000" b="1" dirty="0">
              <a:latin typeface="微软雅黑" panose="020B0503020204020204" charset="-122"/>
              <a:ea typeface="微软雅黑" panose="020B0503020204020204" charset="-122"/>
              <a:sym typeface="+mn-ea"/>
            </a:endParaRPr>
          </a:p>
          <a:p>
            <a:r>
              <a:rPr lang="en-US" altLang="zh-CN" sz="2000" b="1" dirty="0" smtClean="0">
                <a:latin typeface="微软雅黑" panose="020B0503020204020204" charset="-122"/>
                <a:ea typeface="微软雅黑" panose="020B0503020204020204" charset="-122"/>
                <a:sym typeface="+mn-ea"/>
              </a:rPr>
              <a:t>3</a:t>
            </a:r>
            <a:r>
              <a:rPr lang="en-US" altLang="zh-CN" sz="2000" b="1" dirty="0">
                <a:latin typeface="微软雅黑" panose="020B0503020204020204" charset="-122"/>
                <a:ea typeface="微软雅黑" panose="020B0503020204020204" charset="-122"/>
                <a:sym typeface="+mn-ea"/>
              </a:rPr>
              <a:t>.</a:t>
            </a:r>
            <a:r>
              <a:rPr lang="zh-CN" altLang="en-US" sz="2000" b="1" dirty="0" smtClean="0">
                <a:latin typeface="微软雅黑" panose="020B0503020204020204" charset="-122"/>
                <a:ea typeface="微软雅黑" panose="020B0503020204020204" charset="-122"/>
                <a:sym typeface="+mn-ea"/>
              </a:rPr>
              <a:t>该体系的主要内容有哪些？</a:t>
            </a:r>
            <a:endParaRPr lang="zh-CN" altLang="en-US" sz="2000" dirty="0"/>
          </a:p>
        </p:txBody>
      </p:sp>
      <p:pic>
        <p:nvPicPr>
          <p:cNvPr id="2050" name="Picture 2" descr="https://www.diplomatie.gouv.fr/local/cache-vignettes/L1000xH616/_excelsior_l_equiperoger-viollet_cle037a8d-f2e2f.jpg?154781403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5646" y="3219822"/>
            <a:ext cx="3683288" cy="1701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1.ssl.qhmsg.com/t01c4435f5db2bd16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1659" y="3048602"/>
            <a:ext cx="3323248" cy="186369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405336" y="2397174"/>
            <a:ext cx="738664" cy="2638926"/>
          </a:xfrm>
          <a:prstGeom prst="rect">
            <a:avLst/>
          </a:prstGeom>
          <a:noFill/>
        </p:spPr>
        <p:txBody>
          <a:bodyPr vert="eaVert"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华盛顿会议</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矩形 7"/>
          <p:cNvSpPr/>
          <p:nvPr/>
        </p:nvSpPr>
        <p:spPr>
          <a:xfrm>
            <a:off x="88920" y="2981451"/>
            <a:ext cx="738664" cy="1930849"/>
          </a:xfrm>
          <a:prstGeom prst="rect">
            <a:avLst/>
          </a:prstGeom>
          <a:noFill/>
        </p:spPr>
        <p:txBody>
          <a:bodyPr vert="eaVert"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巴黎和会</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54516" y="2768461"/>
            <a:ext cx="4031745" cy="214446"/>
          </a:xfrm>
          <a:prstGeom prst="rect">
            <a:avLst/>
          </a:prstGeom>
          <a:blipFill>
            <a:blip r:embed="rId1"/>
            <a:stretch>
              <a:fillRect/>
            </a:stretch>
          </a:blipFill>
        </p:spPr>
        <p:txBody>
          <a:bodyPr wrap="square" lIns="0" tIns="0" rIns="0" bIns="0" rtlCol="0"/>
          <a:lstStyle/>
          <a:p/>
        </p:txBody>
      </p:sp>
      <p:sp>
        <p:nvSpPr>
          <p:cNvPr id="4" name="object 4"/>
          <p:cNvSpPr txBox="1"/>
          <p:nvPr/>
        </p:nvSpPr>
        <p:spPr>
          <a:xfrm>
            <a:off x="179513" y="1748963"/>
            <a:ext cx="8640960" cy="3684483"/>
          </a:xfrm>
          <a:prstGeom prst="rect">
            <a:avLst/>
          </a:prstGeom>
        </p:spPr>
        <p:txBody>
          <a:bodyPr vert="horz" wrap="square" lIns="0" tIns="9030" rIns="0" bIns="0" rtlCol="0">
            <a:spAutoFit/>
          </a:bodyPr>
          <a:lstStyle/>
          <a:p>
            <a:pPr marL="514985">
              <a:lnSpc>
                <a:spcPct val="150000"/>
              </a:lnSpc>
              <a:spcBef>
                <a:spcPts val="1800"/>
              </a:spcBef>
            </a:pPr>
            <a:r>
              <a:rPr lang="en-US" sz="2800" dirty="0" smtClean="0">
                <a:solidFill>
                  <a:srgbClr val="002060"/>
                </a:solidFill>
                <a:latin typeface="微软雅黑" panose="020B0503020204020204" charset="-122"/>
                <a:ea typeface="微软雅黑" panose="020B0503020204020204" charset="-122"/>
                <a:cs typeface="黑体" panose="02010609060101010101" charset="-122"/>
              </a:rPr>
              <a:t>      </a:t>
            </a:r>
            <a:r>
              <a:rPr sz="2800" dirty="0" smtClean="0">
                <a:solidFill>
                  <a:srgbClr val="002060"/>
                </a:solidFill>
                <a:latin typeface="微软雅黑" panose="020B0503020204020204" charset="-122"/>
                <a:ea typeface="微软雅黑" panose="020B0503020204020204" charset="-122"/>
                <a:cs typeface="黑体" panose="02010609060101010101" charset="-122"/>
              </a:rPr>
              <a:t>战争结束后</a:t>
            </a:r>
            <a:r>
              <a:rPr sz="2800" dirty="0">
                <a:solidFill>
                  <a:srgbClr val="002060"/>
                </a:solidFill>
                <a:latin typeface="微软雅黑" panose="020B0503020204020204" charset="-122"/>
                <a:ea typeface="微软雅黑" panose="020B0503020204020204" charset="-122"/>
                <a:cs typeface="黑体" panose="02010609060101010101" charset="-122"/>
              </a:rPr>
              <a:t>，战胜国在1919年和1921—1922</a:t>
            </a:r>
            <a:r>
              <a:rPr sz="2800" dirty="0" smtClean="0">
                <a:solidFill>
                  <a:srgbClr val="002060"/>
                </a:solidFill>
                <a:latin typeface="微软雅黑" panose="020B0503020204020204" charset="-122"/>
                <a:ea typeface="微软雅黑" panose="020B0503020204020204" charset="-122"/>
                <a:cs typeface="黑体" panose="02010609060101010101" charset="-122"/>
              </a:rPr>
              <a:t>年分别召开了巴黎和会与华盛顿会议</a:t>
            </a:r>
            <a:r>
              <a:rPr sz="2800" dirty="0">
                <a:solidFill>
                  <a:srgbClr val="002060"/>
                </a:solidFill>
                <a:latin typeface="微软雅黑" panose="020B0503020204020204" charset="-122"/>
                <a:ea typeface="微软雅黑" panose="020B0503020204020204" charset="-122"/>
                <a:cs typeface="黑体" panose="02010609060101010101" charset="-122"/>
              </a:rPr>
              <a:t>，与会各国缔结了以《凡尔赛条约》</a:t>
            </a:r>
            <a:r>
              <a:rPr sz="2800" dirty="0" smtClean="0">
                <a:solidFill>
                  <a:srgbClr val="002060"/>
                </a:solidFill>
                <a:latin typeface="微软雅黑" panose="020B0503020204020204" charset="-122"/>
                <a:ea typeface="微软雅黑" panose="020B0503020204020204" charset="-122"/>
                <a:cs typeface="黑体" panose="02010609060101010101" charset="-122"/>
              </a:rPr>
              <a:t>和《</a:t>
            </a:r>
            <a:r>
              <a:rPr sz="2800" dirty="0">
                <a:solidFill>
                  <a:srgbClr val="002060"/>
                </a:solidFill>
                <a:latin typeface="微软雅黑" panose="020B0503020204020204" charset="-122"/>
                <a:ea typeface="微软雅黑" panose="020B0503020204020204" charset="-122"/>
                <a:cs typeface="黑体" panose="02010609060101010101" charset="-122"/>
              </a:rPr>
              <a:t>九国公约》为代表的一系列国际条约，</a:t>
            </a:r>
            <a:r>
              <a:rPr sz="2800" dirty="0" smtClean="0">
                <a:solidFill>
                  <a:srgbClr val="002060"/>
                </a:solidFill>
                <a:latin typeface="微软雅黑" panose="020B0503020204020204" charset="-122"/>
                <a:ea typeface="微软雅黑" panose="020B0503020204020204" charset="-122"/>
                <a:cs typeface="黑体" panose="02010609060101010101" charset="-122"/>
              </a:rPr>
              <a:t>在全球范围内建立了</a:t>
            </a:r>
            <a:r>
              <a:rPr lang="zh-CN" altLang="en-US" sz="2800" dirty="0">
                <a:solidFill>
                  <a:srgbClr val="002060"/>
                </a:solidFill>
                <a:latin typeface="微软雅黑" panose="020B0503020204020204" charset="-122"/>
                <a:ea typeface="微软雅黑" panose="020B0503020204020204" charset="-122"/>
                <a:cs typeface="黑体" panose="02010609060101010101" charset="-122"/>
              </a:rPr>
              <a:t>帝国主义的国际新秩序</a:t>
            </a:r>
            <a:r>
              <a:rPr lang="en-US" altLang="zh-CN" sz="2800" dirty="0">
                <a:solidFill>
                  <a:srgbClr val="002060"/>
                </a:solidFill>
                <a:latin typeface="微软雅黑" panose="020B0503020204020204" charset="-122"/>
                <a:ea typeface="微软雅黑" panose="020B0503020204020204" charset="-122"/>
                <a:cs typeface="黑体" panose="02010609060101010101" charset="-122"/>
              </a:rPr>
              <a:t>——</a:t>
            </a:r>
            <a:r>
              <a:rPr lang="zh-CN" altLang="en-US" sz="2800" dirty="0">
                <a:solidFill>
                  <a:srgbClr val="002060"/>
                </a:solidFill>
                <a:latin typeface="微软雅黑" panose="020B0503020204020204" charset="-122"/>
                <a:ea typeface="微软雅黑" panose="020B0503020204020204" charset="-122"/>
                <a:cs typeface="黑体" panose="02010609060101010101" charset="-122"/>
              </a:rPr>
              <a:t>凡尔赛</a:t>
            </a:r>
            <a:r>
              <a:rPr lang="en-US" altLang="zh-CN" sz="2800" dirty="0">
                <a:solidFill>
                  <a:srgbClr val="002060"/>
                </a:solidFill>
                <a:latin typeface="微软雅黑" panose="020B0503020204020204" charset="-122"/>
                <a:ea typeface="微软雅黑" panose="020B0503020204020204" charset="-122"/>
                <a:cs typeface="黑体" panose="02010609060101010101" charset="-122"/>
              </a:rPr>
              <a:t>-</a:t>
            </a:r>
            <a:r>
              <a:rPr lang="zh-CN" altLang="en-US" sz="2800" dirty="0">
                <a:solidFill>
                  <a:srgbClr val="002060"/>
                </a:solidFill>
                <a:latin typeface="微软雅黑" panose="020B0503020204020204" charset="-122"/>
                <a:ea typeface="微软雅黑" panose="020B0503020204020204" charset="-122"/>
                <a:cs typeface="黑体" panose="02010609060101010101" charset="-122"/>
              </a:rPr>
              <a:t>华盛顿体系。</a:t>
            </a:r>
            <a:endParaRPr lang="zh-CN" altLang="en-US" sz="2800" dirty="0">
              <a:solidFill>
                <a:srgbClr val="002060"/>
              </a:solidFill>
              <a:latin typeface="微软雅黑" panose="020B0503020204020204" charset="-122"/>
              <a:ea typeface="微软雅黑" panose="020B0503020204020204" charset="-122"/>
              <a:cs typeface="黑体" panose="02010609060101010101" charset="-122"/>
            </a:endParaRPr>
          </a:p>
          <a:p>
            <a:pPr marL="514985">
              <a:spcBef>
                <a:spcPts val="70"/>
              </a:spcBef>
            </a:pPr>
            <a:endParaRPr sz="2800" dirty="0">
              <a:solidFill>
                <a:srgbClr val="002060"/>
              </a:solidFill>
              <a:latin typeface="微软雅黑" panose="020B0503020204020204" charset="-122"/>
              <a:ea typeface="微软雅黑" panose="020B0503020204020204" charset="-122"/>
              <a:cs typeface="黑体" panose="02010609060101010101" charset="-122"/>
            </a:endParaRPr>
          </a:p>
        </p:txBody>
      </p:sp>
      <p:sp>
        <p:nvSpPr>
          <p:cNvPr id="7" name="object 7"/>
          <p:cNvSpPr/>
          <p:nvPr/>
        </p:nvSpPr>
        <p:spPr>
          <a:xfrm>
            <a:off x="2752919" y="2558551"/>
            <a:ext cx="1491570" cy="424355"/>
          </a:xfrm>
          <a:custGeom>
            <a:avLst/>
            <a:gdLst/>
            <a:ahLst/>
            <a:cxnLst/>
            <a:rect l="l" t="t" r="r" b="b"/>
            <a:pathLst>
              <a:path w="1518920" h="459739">
                <a:moveTo>
                  <a:pt x="0" y="0"/>
                </a:moveTo>
                <a:lnTo>
                  <a:pt x="1518920" y="0"/>
                </a:lnTo>
                <a:lnTo>
                  <a:pt x="1518920" y="459739"/>
                </a:lnTo>
                <a:lnTo>
                  <a:pt x="0" y="459739"/>
                </a:lnTo>
                <a:lnTo>
                  <a:pt x="0" y="0"/>
                </a:lnTo>
                <a:close/>
              </a:path>
            </a:pathLst>
          </a:custGeom>
          <a:ln w="76200">
            <a:solidFill>
              <a:srgbClr val="FFFF66"/>
            </a:solidFill>
          </a:ln>
        </p:spPr>
        <p:txBody>
          <a:bodyPr wrap="square" lIns="0" tIns="0" rIns="0" bIns="0" rtlCol="0"/>
          <a:lstStyle/>
          <a:p/>
        </p:txBody>
      </p:sp>
      <p:sp>
        <p:nvSpPr>
          <p:cNvPr id="8" name="object 8"/>
          <p:cNvSpPr/>
          <p:nvPr/>
        </p:nvSpPr>
        <p:spPr>
          <a:xfrm>
            <a:off x="4531576" y="2518282"/>
            <a:ext cx="1945829" cy="464623"/>
          </a:xfrm>
          <a:custGeom>
            <a:avLst/>
            <a:gdLst/>
            <a:ahLst/>
            <a:cxnLst/>
            <a:rect l="l" t="t" r="r" b="b"/>
            <a:pathLst>
              <a:path w="1869439" h="459739">
                <a:moveTo>
                  <a:pt x="0" y="0"/>
                </a:moveTo>
                <a:lnTo>
                  <a:pt x="1869439" y="0"/>
                </a:lnTo>
                <a:lnTo>
                  <a:pt x="1869439" y="459739"/>
                </a:lnTo>
                <a:lnTo>
                  <a:pt x="0" y="459739"/>
                </a:lnTo>
                <a:lnTo>
                  <a:pt x="0" y="0"/>
                </a:lnTo>
                <a:close/>
              </a:path>
            </a:pathLst>
          </a:custGeom>
          <a:ln w="76200">
            <a:solidFill>
              <a:srgbClr val="FFFF66"/>
            </a:solidFill>
          </a:ln>
        </p:spPr>
        <p:txBody>
          <a:bodyPr wrap="square" lIns="0" tIns="0" rIns="0" bIns="0" rtlCol="0"/>
          <a:lstStyle/>
          <a:p/>
        </p:txBody>
      </p:sp>
      <p:sp>
        <p:nvSpPr>
          <p:cNvPr id="9" name="object 9"/>
          <p:cNvSpPr/>
          <p:nvPr/>
        </p:nvSpPr>
        <p:spPr>
          <a:xfrm>
            <a:off x="3551036" y="3811595"/>
            <a:ext cx="1465865" cy="414092"/>
          </a:xfrm>
          <a:custGeom>
            <a:avLst/>
            <a:gdLst/>
            <a:ahLst/>
            <a:cxnLst/>
            <a:rect l="l" t="t" r="r" b="b"/>
            <a:pathLst>
              <a:path w="2372359" h="462279">
                <a:moveTo>
                  <a:pt x="0" y="0"/>
                </a:moveTo>
                <a:lnTo>
                  <a:pt x="2372360" y="0"/>
                </a:lnTo>
                <a:lnTo>
                  <a:pt x="2372360" y="462279"/>
                </a:lnTo>
                <a:lnTo>
                  <a:pt x="0" y="462279"/>
                </a:lnTo>
                <a:lnTo>
                  <a:pt x="0" y="0"/>
                </a:lnTo>
                <a:close/>
              </a:path>
            </a:pathLst>
          </a:custGeom>
          <a:ln w="76200">
            <a:solidFill>
              <a:srgbClr val="FFFF66"/>
            </a:solidFill>
          </a:ln>
        </p:spPr>
        <p:txBody>
          <a:bodyPr wrap="square" lIns="0" tIns="0" rIns="0" bIns="0" rtlCol="0"/>
          <a:lstStyle/>
          <a:p/>
        </p:txBody>
      </p:sp>
      <p:sp>
        <p:nvSpPr>
          <p:cNvPr id="10" name="object 10"/>
          <p:cNvSpPr/>
          <p:nvPr/>
        </p:nvSpPr>
        <p:spPr>
          <a:xfrm>
            <a:off x="1805266" y="3178818"/>
            <a:ext cx="2322673" cy="473052"/>
          </a:xfrm>
          <a:custGeom>
            <a:avLst/>
            <a:gdLst/>
            <a:ahLst/>
            <a:cxnLst/>
            <a:rect l="l" t="t" r="r" b="b"/>
            <a:pathLst>
              <a:path w="2077720" h="459739">
                <a:moveTo>
                  <a:pt x="0" y="0"/>
                </a:moveTo>
                <a:lnTo>
                  <a:pt x="2077720" y="0"/>
                </a:lnTo>
                <a:lnTo>
                  <a:pt x="2077720" y="459739"/>
                </a:lnTo>
                <a:lnTo>
                  <a:pt x="0" y="459739"/>
                </a:lnTo>
                <a:lnTo>
                  <a:pt x="0" y="0"/>
                </a:lnTo>
                <a:close/>
              </a:path>
            </a:pathLst>
          </a:custGeom>
          <a:ln w="76200">
            <a:solidFill>
              <a:srgbClr val="FFFF66"/>
            </a:solidFill>
          </a:ln>
        </p:spPr>
        <p:txBody>
          <a:bodyPr wrap="square" lIns="0" tIns="0" rIns="0" bIns="0" rtlCol="0"/>
          <a:lstStyle/>
          <a:p/>
        </p:txBody>
      </p:sp>
      <p:sp>
        <p:nvSpPr>
          <p:cNvPr id="11" name="object 11"/>
          <p:cNvSpPr/>
          <p:nvPr/>
        </p:nvSpPr>
        <p:spPr>
          <a:xfrm>
            <a:off x="4788334" y="3157423"/>
            <a:ext cx="1797926" cy="494447"/>
          </a:xfrm>
          <a:custGeom>
            <a:avLst/>
            <a:gdLst/>
            <a:ahLst/>
            <a:cxnLst/>
            <a:rect l="l" t="t" r="r" b="b"/>
            <a:pathLst>
              <a:path w="2565400" h="459739">
                <a:moveTo>
                  <a:pt x="0" y="0"/>
                </a:moveTo>
                <a:lnTo>
                  <a:pt x="2565400" y="0"/>
                </a:lnTo>
                <a:lnTo>
                  <a:pt x="2565400" y="459739"/>
                </a:lnTo>
                <a:lnTo>
                  <a:pt x="0" y="459739"/>
                </a:lnTo>
                <a:lnTo>
                  <a:pt x="0" y="0"/>
                </a:lnTo>
                <a:close/>
              </a:path>
            </a:pathLst>
          </a:custGeom>
          <a:ln w="76200">
            <a:solidFill>
              <a:srgbClr val="FFFF66"/>
            </a:solidFill>
          </a:ln>
        </p:spPr>
        <p:txBody>
          <a:bodyPr wrap="square" lIns="0" tIns="0" rIns="0" bIns="0" rtlCol="0"/>
          <a:lstStyle/>
          <a:p/>
        </p:txBody>
      </p:sp>
      <p:sp>
        <p:nvSpPr>
          <p:cNvPr id="12" name="object 12"/>
          <p:cNvSpPr/>
          <p:nvPr/>
        </p:nvSpPr>
        <p:spPr>
          <a:xfrm>
            <a:off x="1365513" y="3811595"/>
            <a:ext cx="1554858" cy="414093"/>
          </a:xfrm>
          <a:custGeom>
            <a:avLst/>
            <a:gdLst/>
            <a:ahLst/>
            <a:cxnLst/>
            <a:rect l="l" t="t" r="r" b="b"/>
            <a:pathLst>
              <a:path w="1864358" h="459739">
                <a:moveTo>
                  <a:pt x="0" y="0"/>
                </a:moveTo>
                <a:lnTo>
                  <a:pt x="1864360" y="0"/>
                </a:lnTo>
                <a:lnTo>
                  <a:pt x="1864360" y="459739"/>
                </a:lnTo>
                <a:lnTo>
                  <a:pt x="0" y="459739"/>
                </a:lnTo>
                <a:lnTo>
                  <a:pt x="0" y="0"/>
                </a:lnTo>
                <a:close/>
              </a:path>
            </a:pathLst>
          </a:custGeom>
          <a:ln w="76200">
            <a:solidFill>
              <a:srgbClr val="FFFF66"/>
            </a:solidFill>
          </a:ln>
        </p:spPr>
        <p:txBody>
          <a:bodyPr wrap="square" lIns="0" tIns="0" rIns="0" bIns="0" rtlCol="0"/>
          <a:lstStyle/>
          <a:p/>
        </p:txBody>
      </p:sp>
      <p:sp>
        <p:nvSpPr>
          <p:cNvPr id="13" name="object 13"/>
          <p:cNvSpPr/>
          <p:nvPr/>
        </p:nvSpPr>
        <p:spPr>
          <a:xfrm>
            <a:off x="3347864" y="1851670"/>
            <a:ext cx="1222523" cy="504056"/>
          </a:xfrm>
          <a:custGeom>
            <a:avLst/>
            <a:gdLst/>
            <a:ahLst/>
            <a:cxnLst/>
            <a:rect l="l" t="t" r="r" b="b"/>
            <a:pathLst>
              <a:path w="1115060" h="459739">
                <a:moveTo>
                  <a:pt x="0" y="0"/>
                </a:moveTo>
                <a:lnTo>
                  <a:pt x="1115060" y="0"/>
                </a:lnTo>
                <a:lnTo>
                  <a:pt x="1115060" y="459739"/>
                </a:lnTo>
                <a:lnTo>
                  <a:pt x="0" y="459739"/>
                </a:lnTo>
                <a:lnTo>
                  <a:pt x="0" y="0"/>
                </a:lnTo>
                <a:close/>
              </a:path>
            </a:pathLst>
          </a:custGeom>
          <a:ln w="76200">
            <a:solidFill>
              <a:srgbClr val="FFFF66"/>
            </a:solidFill>
          </a:ln>
        </p:spPr>
        <p:txBody>
          <a:bodyPr wrap="square" lIns="0" tIns="0" rIns="0" bIns="0" rtlCol="0"/>
          <a:lstStyle/>
          <a:p/>
        </p:txBody>
      </p:sp>
      <p:sp>
        <p:nvSpPr>
          <p:cNvPr id="14" name="object 14"/>
          <p:cNvSpPr/>
          <p:nvPr/>
        </p:nvSpPr>
        <p:spPr>
          <a:xfrm>
            <a:off x="2785306" y="4443958"/>
            <a:ext cx="3197669" cy="417809"/>
          </a:xfrm>
          <a:custGeom>
            <a:avLst/>
            <a:gdLst/>
            <a:ahLst/>
            <a:cxnLst/>
            <a:rect l="l" t="t" r="r" b="b"/>
            <a:pathLst>
              <a:path w="3675379" h="459739">
                <a:moveTo>
                  <a:pt x="0" y="0"/>
                </a:moveTo>
                <a:lnTo>
                  <a:pt x="3675379" y="0"/>
                </a:lnTo>
                <a:lnTo>
                  <a:pt x="3675379" y="459739"/>
                </a:lnTo>
                <a:lnTo>
                  <a:pt x="0" y="459739"/>
                </a:lnTo>
                <a:lnTo>
                  <a:pt x="0" y="0"/>
                </a:lnTo>
                <a:close/>
              </a:path>
            </a:pathLst>
          </a:custGeom>
          <a:ln w="76200">
            <a:solidFill>
              <a:srgbClr val="FFFF66"/>
            </a:solidFill>
          </a:ln>
        </p:spPr>
        <p:txBody>
          <a:bodyPr wrap="square" lIns="0" tIns="0" rIns="0" bIns="0" rtlCol="0"/>
          <a:lstStyle/>
          <a:p/>
        </p:txBody>
      </p:sp>
      <p:sp>
        <p:nvSpPr>
          <p:cNvPr id="15" name="object 15"/>
          <p:cNvSpPr txBox="1"/>
          <p:nvPr/>
        </p:nvSpPr>
        <p:spPr>
          <a:xfrm>
            <a:off x="3871753" y="1371577"/>
            <a:ext cx="3735387" cy="347438"/>
          </a:xfrm>
          <a:prstGeom prst="rect">
            <a:avLst/>
          </a:prstGeom>
          <a:solidFill>
            <a:srgbClr val="0000CC"/>
          </a:solidFill>
        </p:spPr>
        <p:txBody>
          <a:bodyPr vert="horz" wrap="square" lIns="0" tIns="39278" rIns="0" bIns="0" rtlCol="0">
            <a:spAutoFit/>
          </a:bodyPr>
          <a:lstStyle/>
          <a:p>
            <a:pPr marL="79375">
              <a:spcBef>
                <a:spcPts val="310"/>
              </a:spcBef>
            </a:pPr>
            <a:r>
              <a:rPr sz="2000" dirty="0" err="1">
                <a:solidFill>
                  <a:srgbClr val="FFFFFF"/>
                </a:solidFill>
                <a:latin typeface="黑体" panose="02010609060101010101" charset="-122"/>
                <a:cs typeface="黑体" panose="02010609060101010101" charset="-122"/>
              </a:rPr>
              <a:t>战败国与苏俄政府被排斥在外</a:t>
            </a:r>
            <a:endParaRPr sz="2000" dirty="0">
              <a:latin typeface="黑体" panose="02010609060101010101" charset="-122"/>
              <a:cs typeface="黑体" panose="02010609060101010101" charset="-122"/>
            </a:endParaRPr>
          </a:p>
        </p:txBody>
      </p:sp>
      <p:sp>
        <p:nvSpPr>
          <p:cNvPr id="16" name="object 16"/>
          <p:cNvSpPr txBox="1"/>
          <p:nvPr/>
        </p:nvSpPr>
        <p:spPr>
          <a:xfrm>
            <a:off x="6133068" y="4443958"/>
            <a:ext cx="2201142" cy="348351"/>
          </a:xfrm>
          <a:prstGeom prst="rect">
            <a:avLst/>
          </a:prstGeom>
          <a:solidFill>
            <a:srgbClr val="0000CC"/>
          </a:solidFill>
        </p:spPr>
        <p:txBody>
          <a:bodyPr vert="horz" wrap="square" lIns="0" tIns="40182" rIns="0" bIns="0" rtlCol="0">
            <a:spAutoFit/>
          </a:bodyPr>
          <a:lstStyle/>
          <a:p>
            <a:pPr marL="72390">
              <a:spcBef>
                <a:spcPts val="315"/>
              </a:spcBef>
            </a:pPr>
            <a:r>
              <a:rPr sz="2000" dirty="0" err="1">
                <a:solidFill>
                  <a:srgbClr val="FFFFFF"/>
                </a:solidFill>
                <a:latin typeface="黑体" panose="02010609060101010101" charset="-122"/>
                <a:cs typeface="黑体" panose="02010609060101010101" charset="-122"/>
              </a:rPr>
              <a:t>欧洲、亚太</a:t>
            </a:r>
            <a:r>
              <a:rPr sz="2000" dirty="0">
                <a:solidFill>
                  <a:srgbClr val="FFFFFF"/>
                </a:solidFill>
                <a:latin typeface="黑体" panose="02010609060101010101" charset="-122"/>
                <a:cs typeface="黑体" panose="02010609060101010101" charset="-122"/>
              </a:rPr>
              <a:t>……</a:t>
            </a:r>
            <a:endParaRPr sz="2000" dirty="0">
              <a:latin typeface="黑体" panose="02010609060101010101" charset="-122"/>
              <a:cs typeface="黑体" panose="02010609060101010101" charset="-122"/>
            </a:endParaRPr>
          </a:p>
        </p:txBody>
      </p:sp>
      <p:sp>
        <p:nvSpPr>
          <p:cNvPr id="18" name="矩形 17"/>
          <p:cNvSpPr/>
          <p:nvPr/>
        </p:nvSpPr>
        <p:spPr>
          <a:xfrm>
            <a:off x="1534643" y="249493"/>
            <a:ext cx="5698996"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6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（一）凡尔赛</a:t>
            </a:r>
            <a:r>
              <a:rPr lang="en-US" altLang="zh-CN" sz="36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zh-CN" altLang="en-US" sz="36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华盛顿体系</a:t>
            </a:r>
            <a:endParaRPr lang="zh-CN" altLang="en-US" sz="36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 name="Picture 3" descr="C:\Users\Thinkpad\Desktop\PNG\1_0001_渐变映射-2-副本-4.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636" y="795006"/>
            <a:ext cx="3741284" cy="58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59498" y="951454"/>
            <a:ext cx="3491537" cy="369332"/>
          </a:xfrm>
          <a:prstGeom prst="rect">
            <a:avLst/>
          </a:prstGeom>
        </p:spPr>
        <p:txBody>
          <a:bodyPr wrap="square">
            <a:spAutoFit/>
          </a:bodyPr>
          <a:lstStyle/>
          <a:p>
            <a:pPr marL="179705" indent="0">
              <a:buNone/>
            </a:pP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凡尔赛</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华盛顿</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体系</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的含义</a:t>
            </a:r>
            <a:endPar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400"/>
                                        <p:tgtEl>
                                          <p:spTgt spid="16"/>
                                        </p:tgtEl>
                                      </p:cBhvr>
                                    </p:animEffect>
                                    <p:anim calcmode="lin" valueType="num">
                                      <p:cBhvr>
                                        <p:cTn id="32" dur="400" fill="hold"/>
                                        <p:tgtEl>
                                          <p:spTgt spid="16"/>
                                        </p:tgtEl>
                                        <p:attrNameLst>
                                          <p:attrName>ppt_x</p:attrName>
                                        </p:attrNameLst>
                                      </p:cBhvr>
                                      <p:tavLst>
                                        <p:tav tm="0">
                                          <p:val>
                                            <p:strVal val="#ppt_x"/>
                                          </p:val>
                                        </p:tav>
                                        <p:tav tm="100000">
                                          <p:val>
                                            <p:strVal val="#ppt_x"/>
                                          </p:val>
                                        </p:tav>
                                      </p:tavLst>
                                    </p:anim>
                                    <p:anim calcmode="lin" valueType="num">
                                      <p:cBhvr>
                                        <p:cTn id="33" dur="4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sp>
        <p:nvSpPr>
          <p:cNvPr id="4" name="标题 9"/>
          <p:cNvSpPr>
            <a:spLocks noGrp="1"/>
          </p:cNvSpPr>
          <p:nvPr>
            <p:ph type="ctrTitle" idx="4294967295"/>
          </p:nvPr>
        </p:nvSpPr>
        <p:spPr>
          <a:xfrm>
            <a:off x="1115616" y="555746"/>
            <a:ext cx="5616624" cy="2700300"/>
          </a:xfrm>
          <a:prstGeom prst="rect">
            <a:avLst/>
          </a:prstGeom>
        </p:spPr>
        <p:txBody>
          <a:bodyPr>
            <a:noAutofit/>
          </a:bodyPr>
          <a:lstStyle/>
          <a:p>
            <a:pPr algn="ctr"/>
            <a:r>
              <a:rPr lang="zh-CN" altLang="en-US" sz="4800" b="1" dirty="0">
                <a:latin typeface="微软雅黑" panose="020B0503020204020204" charset="-122"/>
                <a:ea typeface="微软雅黑" panose="020B0503020204020204" charset="-122"/>
              </a:rPr>
              <a:t>第</a:t>
            </a:r>
            <a:r>
              <a:rPr lang="en-US" altLang="zh-CN" sz="4800" b="1" dirty="0">
                <a:latin typeface="微软雅黑" panose="020B0503020204020204" charset="-122"/>
                <a:ea typeface="微软雅黑" panose="020B0503020204020204" charset="-122"/>
              </a:rPr>
              <a:t>14</a:t>
            </a:r>
            <a:r>
              <a:rPr lang="zh-CN" altLang="en-US" sz="4800" b="1" dirty="0">
                <a:latin typeface="微软雅黑" panose="020B0503020204020204" charset="-122"/>
                <a:ea typeface="微软雅黑" panose="020B0503020204020204" charset="-122"/>
              </a:rPr>
              <a:t>课</a:t>
            </a:r>
            <a:br>
              <a:rPr lang="zh-CN" altLang="en-US" sz="4800" b="1" dirty="0">
                <a:latin typeface="微软雅黑" panose="020B0503020204020204" charset="-122"/>
                <a:ea typeface="微软雅黑" panose="020B0503020204020204" charset="-122"/>
              </a:rPr>
            </a:br>
            <a:r>
              <a:rPr lang="zh-CN" altLang="en-US" sz="4800" b="1" dirty="0">
                <a:latin typeface="微软雅黑" panose="020B0503020204020204" charset="-122"/>
                <a:ea typeface="微软雅黑" panose="020B0503020204020204" charset="-122"/>
              </a:rPr>
              <a:t>第一次世界大战与战后国际秩序</a:t>
            </a:r>
            <a:endParaRPr lang="zh-CN" altLang="en-US" sz="4800" b="1" dirty="0">
              <a:latin typeface="微软雅黑" panose="020B0503020204020204" charset="-122"/>
              <a:ea typeface="微软雅黑" panose="020B0503020204020204" charset="-122"/>
            </a:endParaRPr>
          </a:p>
        </p:txBody>
      </p:sp>
      <p:sp>
        <p:nvSpPr>
          <p:cNvPr id="6" name="副标题 8"/>
          <p:cNvSpPr txBox="1"/>
          <p:nvPr/>
        </p:nvSpPr>
        <p:spPr>
          <a:xfrm>
            <a:off x="611505" y="3256280"/>
            <a:ext cx="6952615" cy="12687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dirty="0">
                <a:latin typeface="微软雅黑" panose="020B0503020204020204" charset="-122"/>
                <a:ea typeface="微软雅黑" panose="020B0503020204020204" charset="-122"/>
              </a:rPr>
              <a:t>课程标准</a:t>
            </a:r>
            <a:r>
              <a:rPr lang="zh-CN" altLang="en-US" sz="2400" dirty="0" smtClean="0">
                <a:latin typeface="微软雅黑" panose="020B0503020204020204" charset="-122"/>
                <a:ea typeface="微软雅黑" panose="020B0503020204020204" charset="-122"/>
              </a:rPr>
              <a:t>：</a:t>
            </a:r>
            <a:endParaRPr lang="zh-CN" altLang="en-US" sz="2400" dirty="0" smtClean="0">
              <a:latin typeface="微软雅黑" panose="020B0503020204020204" charset="-122"/>
              <a:ea typeface="微软雅黑" panose="020B0503020204020204" charset="-122"/>
            </a:endParaRPr>
          </a:p>
          <a:p>
            <a:r>
              <a:rPr lang="zh-CN" altLang="en-US" sz="2400" dirty="0" smtClean="0">
                <a:latin typeface="微软雅黑" panose="020B0503020204020204" charset="-122"/>
                <a:ea typeface="微软雅黑" panose="020B0503020204020204" charset="-122"/>
              </a:rPr>
              <a:t>了解第一次世界大战引起的国际秩序的重要变化</a:t>
            </a:r>
            <a:endParaRPr lang="zh-CN" altLang="en-US" sz="2400" dirty="0" smtClean="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8113" y="985181"/>
            <a:ext cx="6400264" cy="4182428"/>
          </a:xfrm>
        </p:spPr>
        <p:txBody>
          <a:bodyPr>
            <a:noAutofit/>
          </a:bodyPr>
          <a:lstStyle/>
          <a:p>
            <a:pPr marL="179705" indent="0">
              <a:lnSpc>
                <a:spcPct val="150000"/>
              </a:lnSpc>
              <a:buNone/>
            </a:pPr>
            <a:r>
              <a:rPr lang="en-US" altLang="zh-CN" sz="2000" dirty="0" smtClean="0">
                <a:latin typeface="微软雅黑" panose="020B0503020204020204" charset="-122"/>
                <a:ea typeface="微软雅黑" panose="020B0503020204020204" charset="-122"/>
                <a:cs typeface="微软雅黑" panose="020B0503020204020204" charset="-122"/>
                <a:sym typeface="+mn-ea"/>
              </a:rPr>
              <a:t>(1)</a:t>
            </a:r>
            <a:r>
              <a:rPr lang="zh-CN" altLang="en-US" sz="2000" dirty="0" smtClean="0">
                <a:latin typeface="微软雅黑" panose="020B0503020204020204" charset="-122"/>
                <a:ea typeface="微软雅黑" panose="020B0503020204020204" charset="-122"/>
                <a:cs typeface="微软雅黑" panose="020B0503020204020204" charset="-122"/>
                <a:sym typeface="+mn-ea"/>
              </a:rPr>
              <a:t>德国及其盟国承担战争罪责，战败国向战胜国割地赔款，裁减军备，德国的海外殖民地被战胜国瓜分；</a:t>
            </a:r>
            <a:endParaRPr lang="zh-CN" altLang="en-US" sz="2000" dirty="0" smtClean="0">
              <a:latin typeface="微软雅黑" panose="020B0503020204020204" charset="-122"/>
              <a:ea typeface="微软雅黑" panose="020B0503020204020204" charset="-122"/>
              <a:cs typeface="微软雅黑" panose="020B0503020204020204" charset="-122"/>
              <a:sym typeface="+mn-ea"/>
            </a:endParaRPr>
          </a:p>
          <a:p>
            <a:pPr marL="179705" indent="0">
              <a:lnSpc>
                <a:spcPct val="150000"/>
              </a:lnSpc>
              <a:buNone/>
            </a:pPr>
            <a:r>
              <a:rPr lang="en-US" altLang="zh-CN" sz="2000" dirty="0" smtClean="0">
                <a:latin typeface="微软雅黑" panose="020B0503020204020204" charset="-122"/>
                <a:ea typeface="微软雅黑" panose="020B0503020204020204" charset="-122"/>
                <a:cs typeface="微软雅黑" panose="020B0503020204020204" charset="-122"/>
                <a:sym typeface="+mn-ea"/>
              </a:rPr>
              <a:t>(2)</a:t>
            </a:r>
            <a:r>
              <a:rPr lang="zh-CN" altLang="en-US" sz="2000" dirty="0" smtClean="0">
                <a:latin typeface="微软雅黑" panose="020B0503020204020204" charset="-122"/>
                <a:ea typeface="微软雅黑" panose="020B0503020204020204" charset="-122"/>
                <a:cs typeface="微软雅黑" panose="020B0503020204020204" charset="-122"/>
                <a:sym typeface="+mn-ea"/>
              </a:rPr>
              <a:t>承认波兰复国，承认捷克斯洛伐克和南斯拉夫等国家独立；</a:t>
            </a:r>
            <a:endParaRPr lang="zh-CN" altLang="en-US" sz="2000" dirty="0" smtClean="0">
              <a:latin typeface="微软雅黑" panose="020B0503020204020204" charset="-122"/>
              <a:ea typeface="微软雅黑" panose="020B0503020204020204" charset="-122"/>
              <a:cs typeface="微软雅黑" panose="020B0503020204020204" charset="-122"/>
              <a:sym typeface="+mn-ea"/>
            </a:endParaRPr>
          </a:p>
          <a:p>
            <a:pPr marL="179705" indent="0">
              <a:lnSpc>
                <a:spcPct val="150000"/>
              </a:lnSpc>
              <a:buNone/>
            </a:pPr>
            <a:r>
              <a:rPr lang="en-US" altLang="zh-CN" sz="2000" dirty="0" smtClean="0">
                <a:latin typeface="微软雅黑" panose="020B0503020204020204" charset="-122"/>
                <a:ea typeface="微软雅黑" panose="020B0503020204020204" charset="-122"/>
                <a:cs typeface="微软雅黑" panose="020B0503020204020204" charset="-122"/>
                <a:sym typeface="+mn-ea"/>
              </a:rPr>
              <a:t>(3)</a:t>
            </a:r>
            <a:r>
              <a:rPr lang="zh-CN" altLang="en-US" sz="2000" dirty="0" smtClean="0">
                <a:latin typeface="微软雅黑" panose="020B0503020204020204" charset="-122"/>
                <a:ea typeface="微软雅黑" panose="020B0503020204020204" charset="-122"/>
                <a:cs typeface="微软雅黑" panose="020B0503020204020204" charset="-122"/>
                <a:sym typeface="+mn-ea"/>
              </a:rPr>
              <a:t>限制美国、英国、日本等国的海军军备；</a:t>
            </a:r>
            <a:endParaRPr lang="zh-CN" altLang="en-US" sz="2000" dirty="0" smtClean="0">
              <a:latin typeface="微软雅黑" panose="020B0503020204020204" charset="-122"/>
              <a:ea typeface="微软雅黑" panose="020B0503020204020204" charset="-122"/>
              <a:cs typeface="微软雅黑" panose="020B0503020204020204" charset="-122"/>
              <a:sym typeface="+mn-ea"/>
            </a:endParaRPr>
          </a:p>
          <a:p>
            <a:pPr marL="179705" indent="0">
              <a:lnSpc>
                <a:spcPct val="150000"/>
              </a:lnSpc>
              <a:buNone/>
            </a:pPr>
            <a:r>
              <a:rPr lang="en-US" altLang="zh-CN" sz="2000" dirty="0" smtClean="0">
                <a:latin typeface="微软雅黑" panose="020B0503020204020204" charset="-122"/>
                <a:ea typeface="微软雅黑" panose="020B0503020204020204" charset="-122"/>
                <a:cs typeface="微软雅黑" panose="020B0503020204020204" charset="-122"/>
                <a:sym typeface="+mn-ea"/>
              </a:rPr>
              <a:t>(4)</a:t>
            </a:r>
            <a:r>
              <a:rPr lang="zh-CN" altLang="en-US" sz="2000" dirty="0" smtClean="0">
                <a:latin typeface="微软雅黑" panose="020B0503020204020204" charset="-122"/>
                <a:ea typeface="微软雅黑" panose="020B0503020204020204" charset="-122"/>
                <a:cs typeface="微软雅黑" panose="020B0503020204020204" charset="-122"/>
                <a:sym typeface="+mn-ea"/>
              </a:rPr>
              <a:t>中国收回山东主权，但日本保留了诸多特权；</a:t>
            </a:r>
            <a:endParaRPr lang="zh-CN" altLang="en-US" sz="2000" dirty="0" smtClean="0">
              <a:latin typeface="微软雅黑" panose="020B0503020204020204" charset="-122"/>
              <a:ea typeface="微软雅黑" panose="020B0503020204020204" charset="-122"/>
              <a:cs typeface="微软雅黑" panose="020B0503020204020204" charset="-122"/>
              <a:sym typeface="+mn-ea"/>
            </a:endParaRPr>
          </a:p>
          <a:p>
            <a:pPr marL="179705" indent="0">
              <a:lnSpc>
                <a:spcPct val="150000"/>
              </a:lnSpc>
              <a:buNone/>
            </a:pPr>
            <a:r>
              <a:rPr lang="en-US" altLang="zh-CN" sz="2000" dirty="0" smtClean="0">
                <a:latin typeface="微软雅黑" panose="020B0503020204020204" charset="-122"/>
                <a:ea typeface="微软雅黑" panose="020B0503020204020204" charset="-122"/>
                <a:cs typeface="微软雅黑" panose="020B0503020204020204" charset="-122"/>
                <a:sym typeface="+mn-ea"/>
              </a:rPr>
              <a:t>(5)</a:t>
            </a:r>
            <a:r>
              <a:rPr lang="zh-CN" altLang="en-US" sz="2000" dirty="0" smtClean="0">
                <a:latin typeface="微软雅黑" panose="020B0503020204020204" charset="-122"/>
                <a:ea typeface="微软雅黑" panose="020B0503020204020204" charset="-122"/>
                <a:cs typeface="微软雅黑" panose="020B0503020204020204" charset="-122"/>
                <a:sym typeface="+mn-ea"/>
              </a:rPr>
              <a:t>列强同意将“门户开放”“机会均等”作为侵略中国的共同原则。</a:t>
            </a:r>
            <a:endParaRPr lang="zh-CN" altLang="en-US" sz="2000" dirty="0" smtClean="0">
              <a:latin typeface="微软雅黑" panose="020B0503020204020204" charset="-122"/>
              <a:ea typeface="微软雅黑" panose="020B0503020204020204" charset="-122"/>
              <a:cs typeface="微软雅黑" panose="020B0503020204020204" charset="-122"/>
              <a:sym typeface="+mn-ea"/>
            </a:endParaRPr>
          </a:p>
          <a:p>
            <a:pPr marL="179705" indent="0">
              <a:buNone/>
            </a:pPr>
            <a:endParaRPr sz="2000" dirty="0">
              <a:latin typeface="微软雅黑" panose="020B0503020204020204" charset="-122"/>
              <a:ea typeface="微软雅黑" panose="020B0503020204020204" charset="-122"/>
              <a:cs typeface="微软雅黑" panose="020B0503020204020204" charset="-122"/>
              <a:sym typeface="+mn-ea"/>
            </a:endParaRPr>
          </a:p>
          <a:p>
            <a:pPr marL="179705" indent="0">
              <a:buNone/>
            </a:pPr>
            <a:endParaRPr sz="2000" dirty="0">
              <a:latin typeface="微软雅黑" panose="020B0503020204020204" charset="-122"/>
              <a:ea typeface="微软雅黑" panose="020B0503020204020204" charset="-122"/>
              <a:cs typeface="微软雅黑" panose="020B0503020204020204" charset="-122"/>
              <a:sym typeface="+mn-ea"/>
            </a:endParaRPr>
          </a:p>
        </p:txBody>
      </p:sp>
      <p:sp>
        <p:nvSpPr>
          <p:cNvPr id="50185" name="TextBox 11"/>
          <p:cNvSpPr txBox="1"/>
          <p:nvPr/>
        </p:nvSpPr>
        <p:spPr>
          <a:xfrm>
            <a:off x="6894672" y="1062438"/>
            <a:ext cx="270272" cy="1477328"/>
          </a:xfrm>
          <a:prstGeom prst="rect">
            <a:avLst/>
          </a:prstGeom>
          <a:noFill/>
          <a:ln w="9525" cap="flat" cmpd="sng">
            <a:noFill/>
            <a:prstDash val="solid"/>
            <a:round/>
            <a:headEnd type="none" w="med" len="med"/>
            <a:tailEnd type="none" w="med" len="med"/>
          </a:ln>
        </p:spPr>
        <p:txBody>
          <a:bodyPr wrap="square" anchor="t">
            <a:spAutoFit/>
          </a:bodyPr>
          <a:lstStyle/>
          <a:p>
            <a:pPr eaLnBrk="0" hangingPunct="0"/>
            <a:r>
              <a:rPr lang="zh-CN" altLang="en-US" b="1" dirty="0" smtClean="0">
                <a:latin typeface="Calibri" panose="020F0502020204030204" pitchFamily="34" charset="0"/>
                <a:ea typeface="宋体" panose="02010600030101010101" pitchFamily="2" charset="-122"/>
              </a:rPr>
              <a:t>凡尔赛体系</a:t>
            </a:r>
            <a:endParaRPr lang="zh-CN" altLang="en-US" b="1" dirty="0">
              <a:latin typeface="Calibri" panose="020F0502020204030204" pitchFamily="34" charset="0"/>
              <a:ea typeface="宋体" panose="02010600030101010101" pitchFamily="2" charset="-122"/>
            </a:endParaRPr>
          </a:p>
        </p:txBody>
      </p:sp>
      <p:sp>
        <p:nvSpPr>
          <p:cNvPr id="50186" name="TextBox 12"/>
          <p:cNvSpPr txBox="1"/>
          <p:nvPr/>
        </p:nvSpPr>
        <p:spPr>
          <a:xfrm>
            <a:off x="6894672" y="3133012"/>
            <a:ext cx="270272" cy="1477328"/>
          </a:xfrm>
          <a:prstGeom prst="rect">
            <a:avLst/>
          </a:prstGeom>
          <a:noFill/>
          <a:ln w="9525" cap="flat" cmpd="sng">
            <a:noFill/>
            <a:prstDash val="solid"/>
            <a:round/>
            <a:headEnd type="none" w="med" len="med"/>
            <a:tailEnd type="none" w="med" len="med"/>
          </a:ln>
        </p:spPr>
        <p:txBody>
          <a:bodyPr wrap="square" anchor="t">
            <a:spAutoFit/>
          </a:bodyPr>
          <a:lstStyle/>
          <a:p>
            <a:pPr eaLnBrk="0" hangingPunct="0"/>
            <a:r>
              <a:rPr lang="zh-CN" altLang="en-US" b="1" dirty="0" smtClean="0">
                <a:latin typeface="Calibri" panose="020F0502020204030204" pitchFamily="34" charset="0"/>
                <a:ea typeface="宋体" panose="02010600030101010101" pitchFamily="2" charset="-122"/>
              </a:rPr>
              <a:t>华盛顿体系</a:t>
            </a:r>
            <a:endParaRPr lang="zh-CN" altLang="en-US" b="1" dirty="0">
              <a:latin typeface="Calibri" panose="020F0502020204030204" pitchFamily="34" charset="0"/>
              <a:ea typeface="宋体" panose="02010600030101010101" pitchFamily="2" charset="-122"/>
            </a:endParaRPr>
          </a:p>
        </p:txBody>
      </p:sp>
      <p:sp>
        <p:nvSpPr>
          <p:cNvPr id="4" name="右大括号 3"/>
          <p:cNvSpPr/>
          <p:nvPr/>
        </p:nvSpPr>
        <p:spPr>
          <a:xfrm>
            <a:off x="6586914" y="1167594"/>
            <a:ext cx="187166" cy="11096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右大括号 4"/>
          <p:cNvSpPr/>
          <p:nvPr/>
        </p:nvSpPr>
        <p:spPr>
          <a:xfrm>
            <a:off x="6598092" y="3093764"/>
            <a:ext cx="98584" cy="13739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7380685" y="3057804"/>
            <a:ext cx="1529239" cy="2031325"/>
          </a:xfrm>
          <a:prstGeom prst="rect">
            <a:avLst/>
          </a:prstGeom>
          <a:noFill/>
        </p:spPr>
        <p:txBody>
          <a:bodyPr wrap="square" rtlCol="0" anchor="t">
            <a:spAutoFit/>
          </a:bodyPr>
          <a:lstStyle/>
          <a:p>
            <a:r>
              <a:rPr lang="zh-CN" altLang="en-US" b="1" dirty="0">
                <a:solidFill>
                  <a:srgbClr val="FF0000"/>
                </a:solidFill>
                <a:latin typeface="Arial" panose="020B0604020202020204" pitchFamily="34" charset="0"/>
                <a:ea typeface="楷体_GB2312" pitchFamily="49" charset="-122"/>
                <a:sym typeface="+mn-ea"/>
              </a:rPr>
              <a:t>在宰割中国、抑制英日的基础上，确立了美国主导的在亚太地区的国际关系新秩序</a:t>
            </a:r>
            <a:endParaRPr lang="zh-CN" altLang="en-US" dirty="0">
              <a:solidFill>
                <a:srgbClr val="FF0000"/>
              </a:solidFill>
            </a:endParaRPr>
          </a:p>
        </p:txBody>
      </p:sp>
      <p:sp>
        <p:nvSpPr>
          <p:cNvPr id="8" name="文本框 7"/>
          <p:cNvSpPr txBox="1"/>
          <p:nvPr/>
        </p:nvSpPr>
        <p:spPr>
          <a:xfrm>
            <a:off x="7330917" y="1175417"/>
            <a:ext cx="1628775" cy="1477328"/>
          </a:xfrm>
          <a:prstGeom prst="rect">
            <a:avLst/>
          </a:prstGeom>
          <a:noFill/>
        </p:spPr>
        <p:txBody>
          <a:bodyPr wrap="square" rtlCol="0" anchor="t">
            <a:spAutoFit/>
          </a:bodyPr>
          <a:lstStyle/>
          <a:p>
            <a:r>
              <a:rPr lang="zh-CN" altLang="en-US" b="1" dirty="0">
                <a:solidFill>
                  <a:srgbClr val="FF0000"/>
                </a:solidFill>
                <a:effectLst/>
                <a:latin typeface="Arial" panose="020B0604020202020204" pitchFamily="34" charset="0"/>
                <a:sym typeface="+mn-ea"/>
              </a:rPr>
              <a:t>一战后，列强在欧洲、非洲和西亚等地区的形成的国际关系的新秩序。</a:t>
            </a:r>
            <a:endParaRPr lang="zh-CN" altLang="en-US" b="1" dirty="0">
              <a:solidFill>
                <a:srgbClr val="FF0000"/>
              </a:solidFill>
              <a:effectLst/>
              <a:latin typeface="Arial" panose="020B0604020202020204" pitchFamily="34" charset="0"/>
              <a:sym typeface="+mn-ea"/>
            </a:endParaRPr>
          </a:p>
        </p:txBody>
      </p:sp>
      <p:sp>
        <p:nvSpPr>
          <p:cNvPr id="9" name="文本框 8"/>
          <p:cNvSpPr txBox="1"/>
          <p:nvPr/>
        </p:nvSpPr>
        <p:spPr>
          <a:xfrm>
            <a:off x="7709800" y="818695"/>
            <a:ext cx="871006" cy="369332"/>
          </a:xfrm>
          <a:prstGeom prst="rect">
            <a:avLst/>
          </a:prstGeom>
          <a:solidFill>
            <a:srgbClr val="00B0F0"/>
          </a:solidFill>
        </p:spPr>
        <p:txBody>
          <a:bodyPr wrap="square" rtlCol="0">
            <a:spAutoFit/>
          </a:bodyPr>
          <a:lstStyle/>
          <a:p>
            <a:r>
              <a:rPr lang="zh-CN" altLang="en-US" b="1" dirty="0">
                <a:solidFill>
                  <a:schemeClr val="bg1"/>
                </a:solidFill>
                <a:latin typeface="微软雅黑" panose="020B0503020204020204" charset="-122"/>
                <a:ea typeface="微软雅黑" panose="020B0503020204020204" charset="-122"/>
              </a:rPr>
              <a:t>实质</a:t>
            </a:r>
            <a:endParaRPr lang="zh-CN" altLang="en-US" b="1" dirty="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7709800" y="2680578"/>
            <a:ext cx="773088" cy="369332"/>
          </a:xfrm>
          <a:prstGeom prst="rect">
            <a:avLst/>
          </a:prstGeom>
          <a:solidFill>
            <a:srgbClr val="00B0F0"/>
          </a:solidFill>
        </p:spPr>
        <p:txBody>
          <a:bodyPr wrap="square" rtlCol="0">
            <a:spAutoFit/>
          </a:bodyPr>
          <a:lstStyle/>
          <a:p>
            <a:r>
              <a:rPr lang="zh-CN" altLang="en-US" b="1" dirty="0" smtClean="0">
                <a:solidFill>
                  <a:schemeClr val="bg1"/>
                </a:solidFill>
                <a:latin typeface="微软雅黑" panose="020B0503020204020204" charset="-122"/>
                <a:ea typeface="微软雅黑" panose="020B0503020204020204" charset="-122"/>
              </a:rPr>
              <a:t>实质</a:t>
            </a:r>
            <a:endParaRPr lang="zh-CN" altLang="en-US" b="1" dirty="0">
              <a:solidFill>
                <a:schemeClr val="bg1"/>
              </a:solidFill>
              <a:latin typeface="微软雅黑" panose="020B0503020204020204" charset="-122"/>
              <a:ea typeface="微软雅黑" panose="020B0503020204020204" charset="-122"/>
            </a:endParaRPr>
          </a:p>
        </p:txBody>
      </p:sp>
      <p:pic>
        <p:nvPicPr>
          <p:cNvPr id="14" name="Picture 3" descr="C:\Users\Thinkpad\Desktop\PNG\1_0001_渐变映射-2-副本-4.pn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5376" y="237054"/>
            <a:ext cx="3741284" cy="58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微信图片_20200312181631.jpg"/>
          <p:cNvPicPr>
            <a:picLocks noChangeAspect="1"/>
          </p:cNvPicPr>
          <p:nvPr/>
        </p:nvPicPr>
        <p:blipFill>
          <a:blip r:embed="rId2" cstate="print"/>
          <a:stretch>
            <a:fillRect/>
          </a:stretch>
        </p:blipFill>
        <p:spPr>
          <a:xfrm>
            <a:off x="805501" y="511734"/>
            <a:ext cx="6575184" cy="3956011"/>
          </a:xfrm>
          <a:prstGeom prst="rect">
            <a:avLst/>
          </a:prstGeom>
        </p:spPr>
      </p:pic>
      <p:sp>
        <p:nvSpPr>
          <p:cNvPr id="15" name="矩形 14"/>
          <p:cNvSpPr/>
          <p:nvPr/>
        </p:nvSpPr>
        <p:spPr>
          <a:xfrm>
            <a:off x="-65376" y="393503"/>
            <a:ext cx="3491537" cy="369332"/>
          </a:xfrm>
          <a:prstGeom prst="rect">
            <a:avLst/>
          </a:prstGeom>
        </p:spPr>
        <p:txBody>
          <a:bodyPr wrap="square">
            <a:spAutoFit/>
          </a:bodyPr>
          <a:lstStyle/>
          <a:p>
            <a:pPr marL="179705" indent="0">
              <a:buNone/>
            </a:pP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凡尔赛</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华盛顿</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体系</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的内容</a:t>
            </a:r>
            <a:endPar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1" name="矩形 10"/>
          <p:cNvSpPr/>
          <p:nvPr/>
        </p:nvSpPr>
        <p:spPr>
          <a:xfrm>
            <a:off x="539552" y="1985768"/>
            <a:ext cx="7056784" cy="1107996"/>
          </a:xfrm>
          <a:prstGeom prst="rect">
            <a:avLst/>
          </a:prstGeom>
          <a:solidFill>
            <a:srgbClr val="00B0F0"/>
          </a:solidFill>
        </p:spPr>
        <p:txBody>
          <a:bodyPr wrap="square">
            <a:spAutoFit/>
          </a:bodyPr>
          <a:lstStyle/>
          <a:p>
            <a:pPr lvl="0" algn="ctr"/>
            <a:r>
              <a:rPr lang="zh-CN" altLang="en-US" sz="6600" b="1" dirty="0">
                <a:solidFill>
                  <a:srgbClr val="FFFF00"/>
                </a:solidFill>
                <a:effectLst>
                  <a:outerShdw blurRad="38100" dist="38100" dir="2700000">
                    <a:srgbClr val="C0C0C0"/>
                  </a:outerShdw>
                </a:effectLst>
                <a:latin typeface="Arial" panose="020B0604020202020204" pitchFamily="34" charset="0"/>
                <a:ea typeface="隶书" panose="02010509060101010101" pitchFamily="49" charset="-122"/>
              </a:rPr>
              <a:t>宰割</a:t>
            </a:r>
            <a:r>
              <a:rPr lang="en-US" altLang="zh-CN" sz="6600" b="1" dirty="0">
                <a:solidFill>
                  <a:srgbClr val="FFFF00"/>
                </a:solidFill>
                <a:effectLst>
                  <a:outerShdw blurRad="38100" dist="38100" dir="2700000">
                    <a:srgbClr val="C0C0C0"/>
                  </a:outerShdw>
                </a:effectLst>
                <a:latin typeface="黑体" panose="02010609060101010101" charset="-122"/>
                <a:ea typeface="隶书" panose="02010509060101010101" pitchFamily="49" charset="-122"/>
              </a:rPr>
              <a:t>·</a:t>
            </a:r>
            <a:r>
              <a:rPr lang="zh-CN" altLang="en-US" sz="6600" b="1" dirty="0">
                <a:solidFill>
                  <a:srgbClr val="FFFF00"/>
                </a:solidFill>
                <a:effectLst>
                  <a:outerShdw blurRad="38100" dist="38100" dir="2700000">
                    <a:srgbClr val="C0C0C0"/>
                  </a:outerShdw>
                </a:effectLst>
                <a:latin typeface="Arial" panose="020B0604020202020204" pitchFamily="34" charset="0"/>
                <a:ea typeface="隶书" panose="02010509060101010101" pitchFamily="49" charset="-122"/>
              </a:rPr>
              <a:t>掠夺</a:t>
            </a:r>
            <a:r>
              <a:rPr lang="en-US" altLang="zh-CN" sz="6600" b="1" dirty="0">
                <a:solidFill>
                  <a:srgbClr val="FFFF00"/>
                </a:solidFill>
                <a:effectLst>
                  <a:outerShdw blurRad="38100" dist="38100" dir="2700000">
                    <a:srgbClr val="C0C0C0"/>
                  </a:outerShdw>
                </a:effectLst>
                <a:latin typeface="黑体" panose="02010609060101010101" charset="-122"/>
                <a:ea typeface="隶书" panose="02010509060101010101" pitchFamily="49" charset="-122"/>
              </a:rPr>
              <a:t>·</a:t>
            </a:r>
            <a:r>
              <a:rPr lang="zh-CN" altLang="en-US" sz="6600" b="1" dirty="0">
                <a:solidFill>
                  <a:srgbClr val="FFFF00"/>
                </a:solidFill>
                <a:effectLst>
                  <a:outerShdw blurRad="38100" dist="38100" dir="2700000">
                    <a:srgbClr val="C0C0C0"/>
                  </a:outerShdw>
                </a:effectLst>
                <a:latin typeface="黑体" panose="02010609060101010101" charset="-122"/>
                <a:ea typeface="隶书" panose="02010509060101010101" pitchFamily="49" charset="-122"/>
              </a:rPr>
              <a:t>分赃</a:t>
            </a:r>
            <a:r>
              <a:rPr lang="zh-CN" altLang="en-US" sz="6600" b="1" dirty="0">
                <a:solidFill>
                  <a:srgbClr val="FFFF00"/>
                </a:solidFill>
                <a:effectLst>
                  <a:outerShdw blurRad="38100" dist="38100" dir="2700000">
                    <a:srgbClr val="C0C0C0"/>
                  </a:outerShdw>
                </a:effectLst>
                <a:latin typeface="黑体" panose="02010609060101010101" charset="-122"/>
                <a:ea typeface="黑体" panose="02010609060101010101" charset="-122"/>
              </a:rPr>
              <a:t> </a:t>
            </a:r>
            <a:endParaRPr lang="zh-CN" altLang="en-US" sz="6600" b="1" dirty="0">
              <a:solidFill>
                <a:srgbClr val="FFFF00"/>
              </a:solidFill>
              <a:effectLst>
                <a:outerShdw blurRad="38100" dist="38100" dir="2700000">
                  <a:srgbClr val="C0C0C0"/>
                </a:outerShdw>
              </a:effectLst>
              <a:latin typeface="黑体" panose="02010609060101010101" charset="-122"/>
              <a:ea typeface="黑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3"/>
                                        </p:tgtEl>
                                        <p:attrNameLst>
                                          <p:attrName>ppt_x</p:attrName>
                                        </p:attrNameLst>
                                      </p:cBhvr>
                                      <p:tavLst>
                                        <p:tav tm="0">
                                          <p:val>
                                            <p:strVal val="ppt_x"/>
                                          </p:val>
                                        </p:tav>
                                        <p:tav tm="100000">
                                          <p:val>
                                            <p:strVal val="ppt_x"/>
                                          </p:val>
                                        </p:tav>
                                      </p:tavLst>
                                    </p:anim>
                                    <p:anim calcmode="lin" valueType="num">
                                      <p:cBhvr additive="base">
                                        <p:cTn id="35" dur="500"/>
                                        <p:tgtEl>
                                          <p:spTgt spid="13"/>
                                        </p:tgtEl>
                                        <p:attrNameLst>
                                          <p:attrName>ppt_y</p:attrName>
                                        </p:attrNameLst>
                                      </p:cBhvr>
                                      <p:tavLst>
                                        <p:tav tm="0">
                                          <p:val>
                                            <p:strVal val="ppt_y"/>
                                          </p:val>
                                        </p:tav>
                                        <p:tav tm="100000">
                                          <p:val>
                                            <p:strVal val="1+ppt_h/2"/>
                                          </p:val>
                                        </p:tav>
                                      </p:tavLst>
                                    </p:anim>
                                    <p:set>
                                      <p:cBhvr>
                                        <p:cTn id="36" dur="1" fill="hold">
                                          <p:stCondLst>
                                            <p:cond delay="4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185"/>
                                        </p:tgtEl>
                                        <p:attrNameLst>
                                          <p:attrName>style.visibility</p:attrName>
                                        </p:attrNameLst>
                                      </p:cBhvr>
                                      <p:to>
                                        <p:strVal val="visible"/>
                                      </p:to>
                                    </p:set>
                                    <p:anim calcmode="lin" valueType="num">
                                      <p:cBhvr additive="base">
                                        <p:cTn id="45" dur="500" fill="hold"/>
                                        <p:tgtEl>
                                          <p:spTgt spid="50185"/>
                                        </p:tgtEl>
                                        <p:attrNameLst>
                                          <p:attrName>ppt_x</p:attrName>
                                        </p:attrNameLst>
                                      </p:cBhvr>
                                      <p:tavLst>
                                        <p:tav tm="0">
                                          <p:val>
                                            <p:strVal val="#ppt_x"/>
                                          </p:val>
                                        </p:tav>
                                        <p:tav tm="100000">
                                          <p:val>
                                            <p:strVal val="#ppt_x"/>
                                          </p:val>
                                        </p:tav>
                                      </p:tavLst>
                                    </p:anim>
                                    <p:anim calcmode="lin" valueType="num">
                                      <p:cBhvr additive="base">
                                        <p:cTn id="46" dur="500" fill="hold"/>
                                        <p:tgtEl>
                                          <p:spTgt spid="5018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0186"/>
                                        </p:tgtEl>
                                        <p:attrNameLst>
                                          <p:attrName>style.visibility</p:attrName>
                                        </p:attrNameLst>
                                      </p:cBhvr>
                                      <p:to>
                                        <p:strVal val="visible"/>
                                      </p:to>
                                    </p:set>
                                    <p:anim calcmode="lin" valueType="num">
                                      <p:cBhvr additive="base">
                                        <p:cTn id="63" dur="500" fill="hold"/>
                                        <p:tgtEl>
                                          <p:spTgt spid="50186"/>
                                        </p:tgtEl>
                                        <p:attrNameLst>
                                          <p:attrName>ppt_x</p:attrName>
                                        </p:attrNameLst>
                                      </p:cBhvr>
                                      <p:tavLst>
                                        <p:tav tm="0">
                                          <p:val>
                                            <p:strVal val="#ppt_x"/>
                                          </p:val>
                                        </p:tav>
                                        <p:tav tm="100000">
                                          <p:val>
                                            <p:strVal val="#ppt_x"/>
                                          </p:val>
                                        </p:tav>
                                      </p:tavLst>
                                    </p:anim>
                                    <p:anim calcmode="lin" valueType="num">
                                      <p:cBhvr additive="base">
                                        <p:cTn id="64" dur="500" fill="hold"/>
                                        <p:tgtEl>
                                          <p:spTgt spid="5018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circle(in)">
                                      <p:cBhvr>
                                        <p:cTn id="77" dur="8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p:bldP spid="50186" grpId="0"/>
      <p:bldP spid="4" grpId="0" animBg="1"/>
      <p:bldP spid="5" grpId="0" animBg="1"/>
      <p:bldP spid="7" grpId="0"/>
      <p:bldP spid="8" grpId="0"/>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hinkpad\Desktop\PNG\1_0001_渐变映射-2-副本-4.pn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0873" y="51470"/>
            <a:ext cx="5004049" cy="58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91780" y="115585"/>
            <a:ext cx="4097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prstClr val="white"/>
                </a:solidFill>
                <a:effectLst/>
                <a:uLnTx/>
                <a:uFillTx/>
                <a:latin typeface="黑体" panose="02010609060101010101" charset="-122"/>
                <a:ea typeface="黑体" panose="02010609060101010101" charset="-122"/>
                <a:cs typeface="+mn-cs"/>
              </a:rPr>
              <a:t>凡尔赛</a:t>
            </a:r>
            <a:r>
              <a:rPr kumimoji="0" lang="en-US" altLang="zh-CN" sz="24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a:t>
            </a:r>
            <a:r>
              <a:rPr kumimoji="0" lang="zh-CN" altLang="en-US" sz="24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rPr>
              <a:t>华盛顿</a:t>
            </a:r>
            <a:r>
              <a:rPr kumimoji="0" lang="zh-CN" altLang="en-US" sz="2400" b="0" i="0" u="none" strike="noStrike" kern="1200" cap="none" spc="0" normalizeH="0" baseline="0" noProof="0" dirty="0" smtClean="0">
                <a:ln>
                  <a:noFill/>
                </a:ln>
                <a:solidFill>
                  <a:prstClr val="white"/>
                </a:solidFill>
                <a:effectLst/>
                <a:uLnTx/>
                <a:uFillTx/>
                <a:latin typeface="黑体" panose="02010609060101010101" charset="-122"/>
                <a:ea typeface="黑体" panose="02010609060101010101" charset="-122"/>
                <a:cs typeface="+mn-cs"/>
              </a:rPr>
              <a:t>体系与中国</a:t>
            </a:r>
            <a:endParaRPr kumimoji="0" lang="zh-CN" altLang="en-US" sz="2400" b="0"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endParaRPr>
          </a:p>
        </p:txBody>
      </p:sp>
      <p:sp>
        <p:nvSpPr>
          <p:cNvPr id="8" name="矩形 7"/>
          <p:cNvSpPr/>
          <p:nvPr/>
        </p:nvSpPr>
        <p:spPr>
          <a:xfrm>
            <a:off x="327888" y="1051975"/>
            <a:ext cx="8424936" cy="240065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prstClr val="black"/>
                </a:solidFill>
                <a:effectLst/>
                <a:uLnTx/>
                <a:uFillTx/>
                <a:latin typeface="楷体" panose="02010609060101010101" pitchFamily="49" charset="-122"/>
                <a:ea typeface="楷体" panose="02010609060101010101" pitchFamily="49" charset="-122"/>
              </a:rPr>
              <a:t>   （</a:t>
            </a:r>
            <a:r>
              <a:rPr kumimoji="0" lang="zh-CN" altLang="en-US" sz="20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一战后）协约国同德国及其盟国签订的一系列和约，构成了重建欧洲、西亚和非洲的国际新秩序</a:t>
            </a:r>
            <a:r>
              <a:rPr kumimoji="0" lang="en-US" altLang="zh-CN" sz="20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a:t>
            </a:r>
            <a:r>
              <a:rPr kumimoji="0" lang="zh-CN" altLang="en-US" sz="20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该主要议题之一是“远东及太平洋问题”，其核心是中国问题</a:t>
            </a:r>
            <a:r>
              <a:rPr kumimoji="0" lang="en-US" altLang="zh-CN" sz="20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a:t>
            </a:r>
            <a:r>
              <a:rPr kumimoji="0" lang="zh-CN" altLang="en-US" sz="20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与会国签订了一个关于中国问题的公约，这个公约签订后，美国国务卿体斯掩不住得意之色，说：“对华‘门户开放’终于实现了。</a:t>
            </a:r>
            <a:r>
              <a:rPr kumimoji="0" lang="zh-CN" altLang="en-US" sz="2000" b="0" i="0" u="none" strike="noStrike" kern="1200" cap="none" spc="0" normalizeH="0" baseline="0" noProof="0" dirty="0" smtClean="0">
                <a:ln>
                  <a:noFill/>
                </a:ln>
                <a:solidFill>
                  <a:prstClr val="black"/>
                </a:solidFill>
                <a:effectLst/>
                <a:uLnTx/>
                <a:uFillTx/>
                <a:latin typeface="楷体" panose="02010609060101010101" pitchFamily="49" charset="-122"/>
                <a:ea typeface="楷体" panose="02010609060101010101" pitchFamily="49" charset="-122"/>
              </a:rPr>
              <a:t>”</a:t>
            </a:r>
            <a:r>
              <a:rPr kumimoji="0" lang="zh-CN" altLang="en-US" sz="2000" b="0" i="0" u="none" strike="noStrike" kern="1200" cap="none" spc="0" normalizeH="0" noProof="0" dirty="0" smtClean="0">
                <a:ln>
                  <a:noFill/>
                </a:ln>
                <a:solidFill>
                  <a:prstClr val="black"/>
                </a:solidFill>
                <a:effectLst/>
                <a:uLnTx/>
                <a:uFillTx/>
                <a:latin typeface="楷体" panose="02010609060101010101" pitchFamily="49" charset="-122"/>
                <a:ea typeface="楷体" panose="02010609060101010101" pitchFamily="49" charset="-122"/>
              </a:rPr>
              <a:t>                        </a:t>
            </a:r>
            <a:r>
              <a:rPr kumimoji="0" lang="en-US" altLang="zh-CN" sz="2000" b="0" i="0" u="none" strike="noStrike" kern="1200" cap="none" spc="0" normalizeH="0" baseline="0" noProof="0" dirty="0" smtClean="0">
                <a:ln>
                  <a:noFill/>
                </a:ln>
                <a:solidFill>
                  <a:prstClr val="black"/>
                </a:solidFill>
                <a:effectLst/>
                <a:uLnTx/>
                <a:uFillTx/>
                <a:latin typeface="楷体" panose="02010609060101010101" pitchFamily="49" charset="-122"/>
                <a:ea typeface="楷体" panose="02010609060101010101" pitchFamily="49" charset="-122"/>
              </a:rPr>
              <a:t>——《</a:t>
            </a:r>
            <a:r>
              <a:rPr kumimoji="0" lang="zh-CN" altLang="en-US" sz="20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世界通史</a:t>
            </a:r>
            <a:r>
              <a:rPr kumimoji="0" lang="en-US" altLang="zh-CN" sz="20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a:t>
            </a:r>
            <a:endParaRPr kumimoji="0" lang="en-US" altLang="zh-CN" sz="20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sp>
        <p:nvSpPr>
          <p:cNvPr id="3" name="矩形 2"/>
          <p:cNvSpPr/>
          <p:nvPr/>
        </p:nvSpPr>
        <p:spPr>
          <a:xfrm>
            <a:off x="323528" y="647724"/>
            <a:ext cx="8712968" cy="400110"/>
          </a:xfrm>
          <a:prstGeom prst="rect">
            <a:avLst/>
          </a:prstGeom>
        </p:spPr>
        <p:txBody>
          <a:bodyPr wrap="square">
            <a:spAutoFit/>
          </a:bodyPr>
          <a:lstStyle/>
          <a:p>
            <a:r>
              <a:rPr lang="zh-CN" altLang="en-US" sz="2000" dirty="0">
                <a:solidFill>
                  <a:prstClr val="black"/>
                </a:solidFill>
                <a:latin typeface="黑体" panose="02010609060101010101" charset="-122"/>
                <a:ea typeface="黑体" panose="02010609060101010101" charset="-122"/>
              </a:rPr>
              <a:t>根据</a:t>
            </a:r>
            <a:r>
              <a:rPr lang="zh-CN" altLang="en-US" sz="2000" dirty="0" smtClean="0">
                <a:solidFill>
                  <a:prstClr val="black"/>
                </a:solidFill>
                <a:latin typeface="黑体" panose="02010609060101010101" charset="-122"/>
                <a:ea typeface="黑体" panose="02010609060101010101" charset="-122"/>
              </a:rPr>
              <a:t>材料并</a:t>
            </a:r>
            <a:r>
              <a:rPr lang="zh-CN" altLang="en-US" sz="2000" dirty="0">
                <a:solidFill>
                  <a:prstClr val="black"/>
                </a:solidFill>
                <a:latin typeface="黑体" panose="02010609060101010101" charset="-122"/>
                <a:ea typeface="黑体" panose="02010609060101010101" charset="-122"/>
              </a:rPr>
              <a:t>结合所学，分析凡尔赛</a:t>
            </a:r>
            <a:r>
              <a:rPr lang="en-US" altLang="zh-CN" sz="2000" dirty="0">
                <a:solidFill>
                  <a:prstClr val="black"/>
                </a:solidFill>
                <a:latin typeface="黑体" panose="02010609060101010101" charset="-122"/>
                <a:ea typeface="黑体" panose="02010609060101010101" charset="-122"/>
              </a:rPr>
              <a:t>—</a:t>
            </a:r>
            <a:r>
              <a:rPr lang="zh-CN" altLang="en-US" sz="2000" dirty="0">
                <a:solidFill>
                  <a:prstClr val="black"/>
                </a:solidFill>
                <a:latin typeface="黑体" panose="02010609060101010101" charset="-122"/>
                <a:ea typeface="黑体" panose="02010609060101010101" charset="-122"/>
              </a:rPr>
              <a:t>华盛顿体系的建立给中国造成的影响。</a:t>
            </a:r>
            <a:endParaRPr lang="zh-CN" altLang="en-US" sz="2000" dirty="0">
              <a:latin typeface="黑体" panose="02010609060101010101" charset="-122"/>
              <a:ea typeface="黑体" panose="02010609060101010101" charset="-122"/>
            </a:endParaRPr>
          </a:p>
        </p:txBody>
      </p:sp>
      <p:sp>
        <p:nvSpPr>
          <p:cNvPr id="6" name="矩形 5"/>
          <p:cNvSpPr/>
          <p:nvPr/>
        </p:nvSpPr>
        <p:spPr>
          <a:xfrm>
            <a:off x="179512" y="3543858"/>
            <a:ext cx="8784976" cy="1631216"/>
          </a:xfrm>
          <a:prstGeom prst="rect">
            <a:avLst/>
          </a:prstGeom>
        </p:spPr>
        <p:txBody>
          <a:bodyPr wrap="square">
            <a:spAutoFit/>
          </a:bodyPr>
          <a:lstStyle/>
          <a:p>
            <a:r>
              <a:rPr lang="zh-CN" altLang="en-US" sz="2000" dirty="0">
                <a:solidFill>
                  <a:srgbClr val="0070C0"/>
                </a:solidFill>
                <a:latin typeface="微软雅黑" panose="020B0503020204020204" charset="-122"/>
                <a:ea typeface="微软雅黑" panose="020B0503020204020204" charset="-122"/>
              </a:rPr>
              <a:t>影响</a:t>
            </a:r>
            <a:r>
              <a:rPr lang="zh-CN" altLang="en-US" sz="2000" dirty="0" smtClean="0">
                <a:solidFill>
                  <a:srgbClr val="0070C0"/>
                </a:solidFill>
                <a:latin typeface="微软雅黑" panose="020B0503020204020204" charset="-122"/>
                <a:ea typeface="微软雅黑" panose="020B0503020204020204" charset="-122"/>
              </a:rPr>
              <a:t>：</a:t>
            </a:r>
            <a:endParaRPr lang="en-US" altLang="zh-CN" sz="2000" dirty="0" smtClean="0">
              <a:solidFill>
                <a:srgbClr val="0070C0"/>
              </a:solidFill>
              <a:latin typeface="微软雅黑" panose="020B0503020204020204" charset="-122"/>
              <a:ea typeface="微软雅黑" panose="020B0503020204020204" charset="-122"/>
            </a:endParaRPr>
          </a:p>
          <a:p>
            <a:r>
              <a:rPr lang="en-US" altLang="zh-CN" sz="2000" dirty="0" smtClean="0">
                <a:solidFill>
                  <a:srgbClr val="0070C0"/>
                </a:solidFill>
                <a:latin typeface="微软雅黑" panose="020B0503020204020204" charset="-122"/>
                <a:ea typeface="微软雅黑" panose="020B0503020204020204" charset="-122"/>
              </a:rPr>
              <a:t>    </a:t>
            </a:r>
            <a:r>
              <a:rPr lang="zh-CN" altLang="en-US" sz="2000" dirty="0" smtClean="0">
                <a:solidFill>
                  <a:srgbClr val="0070C0"/>
                </a:solidFill>
                <a:latin typeface="微软雅黑" panose="020B0503020204020204" charset="-122"/>
                <a:ea typeface="微软雅黑" panose="020B0503020204020204" charset="-122"/>
              </a:rPr>
              <a:t>（</a:t>
            </a:r>
            <a:r>
              <a:rPr lang="en-US" altLang="zh-CN" sz="2000" dirty="0" smtClean="0">
                <a:solidFill>
                  <a:srgbClr val="0070C0"/>
                </a:solidFill>
                <a:latin typeface="微软雅黑" panose="020B0503020204020204" charset="-122"/>
                <a:ea typeface="微软雅黑" panose="020B0503020204020204" charset="-122"/>
              </a:rPr>
              <a:t>1</a:t>
            </a:r>
            <a:r>
              <a:rPr lang="zh-CN" altLang="en-US" sz="2000" dirty="0" smtClean="0">
                <a:solidFill>
                  <a:srgbClr val="0070C0"/>
                </a:solidFill>
                <a:latin typeface="微软雅黑" panose="020B0503020204020204" charset="-122"/>
                <a:ea typeface="微软雅黑" panose="020B0503020204020204" charset="-122"/>
              </a:rPr>
              <a:t>）</a:t>
            </a:r>
            <a:r>
              <a:rPr lang="en-US" altLang="zh-CN" sz="2000" dirty="0" smtClean="0">
                <a:solidFill>
                  <a:srgbClr val="0070C0"/>
                </a:solidFill>
                <a:latin typeface="微软雅黑" panose="020B0503020204020204" charset="-122"/>
                <a:ea typeface="微软雅黑" panose="020B0503020204020204" charset="-122"/>
              </a:rPr>
              <a:t>《</a:t>
            </a:r>
            <a:r>
              <a:rPr lang="zh-CN" altLang="en-US" sz="2000" dirty="0">
                <a:solidFill>
                  <a:srgbClr val="0070C0"/>
                </a:solidFill>
                <a:latin typeface="微软雅黑" panose="020B0503020204020204" charset="-122"/>
                <a:ea typeface="微软雅黑" panose="020B0503020204020204" charset="-122"/>
              </a:rPr>
              <a:t>凡尔赛和约</a:t>
            </a:r>
            <a:r>
              <a:rPr lang="en-US" altLang="zh-CN" sz="2000" dirty="0">
                <a:solidFill>
                  <a:srgbClr val="0070C0"/>
                </a:solidFill>
                <a:latin typeface="微软雅黑" panose="020B0503020204020204" charset="-122"/>
                <a:ea typeface="微软雅黑" panose="020B0503020204020204" charset="-122"/>
              </a:rPr>
              <a:t>》</a:t>
            </a:r>
            <a:r>
              <a:rPr lang="zh-CN" altLang="en-US" sz="2000" dirty="0">
                <a:solidFill>
                  <a:srgbClr val="0070C0"/>
                </a:solidFill>
                <a:latin typeface="微软雅黑" panose="020B0503020204020204" charset="-122"/>
                <a:ea typeface="微软雅黑" panose="020B0503020204020204" charset="-122"/>
              </a:rPr>
              <a:t>将德国在中国山东的特权转交给日本，损害了中国利益，引发了中国的五四爱国运动，最终中国代表没有在和约上签字</a:t>
            </a:r>
            <a:r>
              <a:rPr lang="zh-CN" altLang="en-US" sz="2000" dirty="0" smtClean="0">
                <a:solidFill>
                  <a:srgbClr val="0070C0"/>
                </a:solidFill>
                <a:latin typeface="微软雅黑" panose="020B0503020204020204" charset="-122"/>
                <a:ea typeface="微软雅黑" panose="020B0503020204020204" charset="-122"/>
              </a:rPr>
              <a:t>；</a:t>
            </a:r>
            <a:endParaRPr lang="en-US" altLang="zh-CN" sz="2000" dirty="0" smtClean="0">
              <a:solidFill>
                <a:srgbClr val="0070C0"/>
              </a:solidFill>
              <a:latin typeface="微软雅黑" panose="020B0503020204020204" charset="-122"/>
              <a:ea typeface="微软雅黑" panose="020B0503020204020204" charset="-122"/>
            </a:endParaRPr>
          </a:p>
          <a:p>
            <a:r>
              <a:rPr lang="en-US" altLang="zh-CN" sz="2000" dirty="0" smtClean="0">
                <a:solidFill>
                  <a:srgbClr val="0070C0"/>
                </a:solidFill>
                <a:latin typeface="微软雅黑" panose="020B0503020204020204" charset="-122"/>
                <a:ea typeface="微软雅黑" panose="020B0503020204020204" charset="-122"/>
              </a:rPr>
              <a:t>    </a:t>
            </a:r>
            <a:r>
              <a:rPr lang="zh-CN" altLang="en-US" sz="2000" dirty="0" smtClean="0">
                <a:solidFill>
                  <a:srgbClr val="0070C0"/>
                </a:solidFill>
                <a:latin typeface="微软雅黑" panose="020B0503020204020204" charset="-122"/>
                <a:ea typeface="微软雅黑" panose="020B0503020204020204" charset="-122"/>
              </a:rPr>
              <a:t>（</a:t>
            </a:r>
            <a:r>
              <a:rPr lang="en-US" altLang="zh-CN" sz="2000" dirty="0" smtClean="0">
                <a:solidFill>
                  <a:srgbClr val="0070C0"/>
                </a:solidFill>
                <a:latin typeface="微软雅黑" panose="020B0503020204020204" charset="-122"/>
                <a:ea typeface="微软雅黑" panose="020B0503020204020204" charset="-122"/>
              </a:rPr>
              <a:t>2</a:t>
            </a:r>
            <a:r>
              <a:rPr lang="zh-CN" altLang="en-US" sz="2000" dirty="0" smtClean="0">
                <a:solidFill>
                  <a:srgbClr val="0070C0"/>
                </a:solidFill>
                <a:latin typeface="微软雅黑" panose="020B0503020204020204" charset="-122"/>
                <a:ea typeface="微软雅黑" panose="020B0503020204020204" charset="-122"/>
              </a:rPr>
              <a:t>）</a:t>
            </a:r>
            <a:r>
              <a:rPr lang="en-US" altLang="zh-CN" sz="2000" dirty="0" smtClean="0">
                <a:solidFill>
                  <a:srgbClr val="0070C0"/>
                </a:solidFill>
                <a:latin typeface="微软雅黑" panose="020B0503020204020204" charset="-122"/>
                <a:ea typeface="微软雅黑" panose="020B0503020204020204" charset="-122"/>
              </a:rPr>
              <a:t>《</a:t>
            </a:r>
            <a:r>
              <a:rPr lang="zh-CN" altLang="en-US" sz="2000" dirty="0">
                <a:solidFill>
                  <a:srgbClr val="0070C0"/>
                </a:solidFill>
                <a:latin typeface="微软雅黑" panose="020B0503020204020204" charset="-122"/>
                <a:ea typeface="微软雅黑" panose="020B0503020204020204" charset="-122"/>
              </a:rPr>
              <a:t>九国公约</a:t>
            </a:r>
            <a:r>
              <a:rPr lang="en-US" altLang="zh-CN" sz="2000" dirty="0">
                <a:solidFill>
                  <a:srgbClr val="0070C0"/>
                </a:solidFill>
                <a:latin typeface="微软雅黑" panose="020B0503020204020204" charset="-122"/>
                <a:ea typeface="微软雅黑" panose="020B0503020204020204" charset="-122"/>
              </a:rPr>
              <a:t>》</a:t>
            </a:r>
            <a:r>
              <a:rPr lang="zh-CN" altLang="en-US" sz="2000" dirty="0">
                <a:solidFill>
                  <a:srgbClr val="0070C0"/>
                </a:solidFill>
                <a:latin typeface="微软雅黑" panose="020B0503020204020204" charset="-122"/>
                <a:ea typeface="微软雅黑" panose="020B0503020204020204" charset="-122"/>
              </a:rPr>
              <a:t>中，列强同意将“门户开放”“机会均等”作为侵略中国的共同原则，使中国处于帝国主义列强共同支配的局面。</a:t>
            </a:r>
            <a:endParaRPr lang="zh-CN" altLang="en-US" sz="2000" dirty="0">
              <a:solidFill>
                <a:srgbClr val="0070C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otoe.com/thumbwater/100858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216" y="606214"/>
            <a:ext cx="3600399" cy="205897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29448" y="2784385"/>
            <a:ext cx="4197293" cy="276999"/>
          </a:xfrm>
          <a:prstGeom prst="rect">
            <a:avLst/>
          </a:prstGeom>
        </p:spPr>
        <p:txBody>
          <a:bodyPr wrap="square">
            <a:spAutoFit/>
          </a:bodyPr>
          <a:lstStyle/>
          <a:p>
            <a:r>
              <a:rPr lang="en-US" altLang="zh-CN" sz="1200" dirty="0">
                <a:latin typeface="微软雅黑" panose="020B0503020204020204" charset="-122"/>
                <a:ea typeface="微软雅黑" panose="020B0503020204020204" charset="-122"/>
              </a:rPr>
              <a:t>1919</a:t>
            </a:r>
            <a:r>
              <a:rPr lang="zh-CN" altLang="en-US" sz="1200" dirty="0">
                <a:latin typeface="微软雅黑" panose="020B0503020204020204" charset="-122"/>
                <a:ea typeface="微软雅黑" panose="020B0503020204020204" charset="-122"/>
              </a:rPr>
              <a:t>年</a:t>
            </a:r>
            <a:r>
              <a:rPr lang="zh-CN" altLang="en-US" sz="1200" dirty="0" smtClean="0">
                <a:latin typeface="微软雅黑" panose="020B0503020204020204" charset="-122"/>
                <a:ea typeface="微软雅黑" panose="020B0503020204020204" charset="-122"/>
              </a:rPr>
              <a:t>，德国慕尼黑</a:t>
            </a:r>
            <a:r>
              <a:rPr lang="en-US" altLang="zh-CN" sz="1200" dirty="0">
                <a:latin typeface="微软雅黑" panose="020B0503020204020204" charset="-122"/>
                <a:ea typeface="微软雅黑" panose="020B0503020204020204" charset="-122"/>
              </a:rPr>
              <a:t>3</a:t>
            </a:r>
            <a:r>
              <a:rPr lang="zh-CN" altLang="en-US" sz="1200" dirty="0">
                <a:latin typeface="微软雅黑" panose="020B0503020204020204" charset="-122"/>
                <a:ea typeface="微软雅黑" panose="020B0503020204020204" charset="-122"/>
              </a:rPr>
              <a:t>万多</a:t>
            </a:r>
            <a:r>
              <a:rPr lang="zh-CN" altLang="en-US" sz="1200" dirty="0" smtClean="0">
                <a:latin typeface="微软雅黑" panose="020B0503020204020204" charset="-122"/>
                <a:ea typeface="微软雅黑" panose="020B0503020204020204" charset="-122"/>
              </a:rPr>
              <a:t>人抗议在巴黎和会上做出的决定</a:t>
            </a:r>
            <a:endParaRPr lang="zh-CN" altLang="en-US" sz="1200" dirty="0">
              <a:latin typeface="微软雅黑" panose="020B0503020204020204" charset="-122"/>
              <a:ea typeface="微软雅黑" panose="020B0503020204020204" charset="-122"/>
            </a:endParaRPr>
          </a:p>
        </p:txBody>
      </p:sp>
      <p:pic>
        <p:nvPicPr>
          <p:cNvPr id="4" name="图片 3" descr="http://elearning.ncist.edu.cn/NCourse/zhgjxds/ke/ke05/05CK/16a.jpg"/>
          <p:cNvPicPr>
            <a:picLocks noChangeAspect="1"/>
          </p:cNvPicPr>
          <p:nvPr/>
        </p:nvPicPr>
        <p:blipFill rotWithShape="1">
          <a:blip r:embed="rId2" r:link="rId3"/>
          <a:srcRect t="1976" b="3079"/>
          <a:stretch>
            <a:fillRect/>
          </a:stretch>
        </p:blipFill>
        <p:spPr>
          <a:xfrm>
            <a:off x="4932040" y="3175721"/>
            <a:ext cx="2736304" cy="1967779"/>
          </a:xfrm>
          <a:prstGeom prst="rect">
            <a:avLst/>
          </a:prstGeom>
          <a:noFill/>
          <a:ln w="219075" cap="flat" cmpd="thickThin">
            <a:noFill/>
            <a:prstDash val="solid"/>
            <a:miter/>
            <a:headEnd type="none" w="med" len="med"/>
            <a:tailEnd type="none" w="med" len="med"/>
          </a:ln>
        </p:spPr>
      </p:pic>
      <p:pic>
        <p:nvPicPr>
          <p:cNvPr id="6" name="Picture 3" descr="C:\Users\Thinkpad\Desktop\PNG\1_0001_渐变映射-2-副本-4.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19484"/>
            <a:ext cx="3741284" cy="58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28697" y="175932"/>
            <a:ext cx="3491537" cy="369332"/>
          </a:xfrm>
          <a:prstGeom prst="rect">
            <a:avLst/>
          </a:prstGeom>
        </p:spPr>
        <p:txBody>
          <a:bodyPr wrap="square">
            <a:spAutoFit/>
          </a:bodyPr>
          <a:lstStyle/>
          <a:p>
            <a:pPr marL="179705" indent="0">
              <a:buNone/>
            </a:pP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凡尔赛</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华盛顿</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体系</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的评价</a:t>
            </a:r>
            <a:endPar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8" name="矩形 7"/>
          <p:cNvSpPr/>
          <p:nvPr/>
        </p:nvSpPr>
        <p:spPr>
          <a:xfrm>
            <a:off x="4572001" y="421548"/>
            <a:ext cx="4248472" cy="369332"/>
          </a:xfrm>
          <a:prstGeom prst="rect">
            <a:avLst/>
          </a:prstGeom>
        </p:spPr>
        <p:txBody>
          <a:bodyPr wrap="square">
            <a:spAutoFit/>
          </a:bodyPr>
          <a:lstStyle/>
          <a:p>
            <a:r>
              <a:rPr lang="zh-CN" altLang="en-US" dirty="0" smtClean="0">
                <a:solidFill>
                  <a:srgbClr val="FF0000"/>
                </a:solidFill>
                <a:latin typeface="微软雅黑" panose="020B0503020204020204" charset="-122"/>
                <a:ea typeface="微软雅黑" panose="020B0503020204020204" charset="-122"/>
              </a:rPr>
              <a:t>从以下两幅图片中你能获取到哪些信息？</a:t>
            </a:r>
            <a:endParaRPr lang="zh-CN" altLang="en-US" dirty="0">
              <a:solidFill>
                <a:srgbClr val="FF0000"/>
              </a:solidFill>
              <a:latin typeface="微软雅黑" panose="020B0503020204020204" charset="-122"/>
              <a:ea typeface="微软雅黑" panose="020B0503020204020204" charset="-122"/>
            </a:endParaRPr>
          </a:p>
        </p:txBody>
      </p:sp>
      <p:sp>
        <p:nvSpPr>
          <p:cNvPr id="5" name="矩形 4"/>
          <p:cNvSpPr/>
          <p:nvPr/>
        </p:nvSpPr>
        <p:spPr>
          <a:xfrm>
            <a:off x="4582522" y="845393"/>
            <a:ext cx="4293112" cy="1938992"/>
          </a:xfrm>
          <a:prstGeom prst="rect">
            <a:avLst/>
          </a:prstGeom>
          <a:solidFill>
            <a:schemeClr val="bg1">
              <a:lumMod val="50000"/>
            </a:schemeClr>
          </a:solidFill>
        </p:spPr>
        <p:txBody>
          <a:bodyPr wrap="square">
            <a:spAutoFit/>
          </a:bodyPr>
          <a:lstStyle/>
          <a:p>
            <a:r>
              <a:rPr lang="zh-CN" altLang="en-US" sz="2400" dirty="0" smtClean="0">
                <a:solidFill>
                  <a:srgbClr val="FFFF66"/>
                </a:solidFill>
                <a:latin typeface="微软雅黑" panose="020B0503020204020204" charset="-122"/>
                <a:ea typeface="微软雅黑" panose="020B0503020204020204" charset="-122"/>
                <a:cs typeface="黑体" panose="02010609060101010101" charset="-122"/>
              </a:rPr>
              <a:t>德国人对巴黎和会的决议极其不满，战后民族主义和复仇主义情绪在德国蔓延，</a:t>
            </a:r>
            <a:r>
              <a:rPr lang="en-US" altLang="zh-CN" sz="2400" dirty="0" smtClean="0">
                <a:solidFill>
                  <a:srgbClr val="FFFF66"/>
                </a:solidFill>
                <a:latin typeface="微软雅黑" panose="020B0503020204020204" charset="-122"/>
                <a:ea typeface="微软雅黑" panose="020B0503020204020204" charset="-122"/>
                <a:cs typeface="黑体" panose="02010609060101010101" charset="-122"/>
              </a:rPr>
              <a:t>《</a:t>
            </a:r>
            <a:r>
              <a:rPr lang="zh-CN" altLang="en-US" sz="2400" dirty="0" smtClean="0">
                <a:solidFill>
                  <a:srgbClr val="FFFF66"/>
                </a:solidFill>
                <a:latin typeface="微软雅黑" panose="020B0503020204020204" charset="-122"/>
                <a:ea typeface="微软雅黑" panose="020B0503020204020204" charset="-122"/>
                <a:cs typeface="黑体" panose="02010609060101010101" charset="-122"/>
              </a:rPr>
              <a:t>凡尔赛和约</a:t>
            </a:r>
            <a:r>
              <a:rPr lang="en-US" altLang="zh-CN" sz="2400" dirty="0" smtClean="0">
                <a:solidFill>
                  <a:srgbClr val="FFFF66"/>
                </a:solidFill>
                <a:latin typeface="微软雅黑" panose="020B0503020204020204" charset="-122"/>
                <a:ea typeface="微软雅黑" panose="020B0503020204020204" charset="-122"/>
                <a:cs typeface="黑体" panose="02010609060101010101" charset="-122"/>
              </a:rPr>
              <a:t>》</a:t>
            </a:r>
            <a:r>
              <a:rPr lang="zh-CN" altLang="en-US" sz="2400" dirty="0" smtClean="0">
                <a:solidFill>
                  <a:srgbClr val="FFFF66"/>
                </a:solidFill>
                <a:latin typeface="微软雅黑" panose="020B0503020204020204" charset="-122"/>
                <a:ea typeface="微软雅黑" panose="020B0503020204020204" charset="-122"/>
                <a:cs typeface="黑体" panose="02010609060101010101" charset="-122"/>
              </a:rPr>
              <a:t>已经在国际关系的土壤中埋下了会滋生出罪恶的种子</a:t>
            </a:r>
            <a:endParaRPr lang="zh-CN" altLang="en-US" sz="2400" dirty="0"/>
          </a:p>
        </p:txBody>
      </p:sp>
      <p:sp>
        <p:nvSpPr>
          <p:cNvPr id="10" name="圆角矩形标注 9"/>
          <p:cNvSpPr/>
          <p:nvPr/>
        </p:nvSpPr>
        <p:spPr>
          <a:xfrm>
            <a:off x="590930" y="3219822"/>
            <a:ext cx="3735811" cy="1134126"/>
          </a:xfrm>
          <a:prstGeom prst="wedgeRoundRectCallout">
            <a:avLst>
              <a:gd name="adj1" fmla="val 65338"/>
              <a:gd name="adj2" fmla="val 109972"/>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charset="-122"/>
                <a:ea typeface="微软雅黑" panose="020B0503020204020204" charset="-122"/>
              </a:rPr>
              <a:t>这幅刊登在</a:t>
            </a:r>
            <a:r>
              <a:rPr lang="en-US" altLang="zh-CN" dirty="0">
                <a:latin typeface="微软雅黑" panose="020B0503020204020204" charset="-122"/>
                <a:ea typeface="微软雅黑" panose="020B0503020204020204" charset="-122"/>
              </a:rPr>
              <a:t>1921</a:t>
            </a:r>
            <a:r>
              <a:rPr lang="zh-CN" altLang="en-US" dirty="0">
                <a:latin typeface="微软雅黑" panose="020B0503020204020204" charset="-122"/>
                <a:ea typeface="微软雅黑" panose="020B0503020204020204" charset="-122"/>
              </a:rPr>
              <a:t>年德国一家杂志上的漫画将英、法、美、意、日比做一只五头怪兽，它将德国踩在脚下，贪婪地将其内脏吞食殆尽。 </a:t>
            </a:r>
            <a:endParaRPr lang="zh-CN" altLang="en-US"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Thinkpad\Desktop\PNG\1_0001_渐变映射-2-副本-4.pn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211764"/>
            <a:ext cx="3741284" cy="58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8696" y="368212"/>
            <a:ext cx="3491537" cy="369332"/>
          </a:xfrm>
          <a:prstGeom prst="rect">
            <a:avLst/>
          </a:prstGeom>
        </p:spPr>
        <p:txBody>
          <a:bodyPr wrap="square">
            <a:spAutoFit/>
          </a:bodyPr>
          <a:lstStyle/>
          <a:p>
            <a:pPr marL="179705" indent="0">
              <a:buNone/>
            </a:pP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凡尔赛</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华盛顿</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体系</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的评价</a:t>
            </a:r>
            <a:endPar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269521" y="799984"/>
            <a:ext cx="8532947" cy="2246769"/>
          </a:xfrm>
          <a:prstGeom prst="rect">
            <a:avLst/>
          </a:prstGeom>
          <a:noFill/>
        </p:spPr>
        <p:txBody>
          <a:bodyPr wrap="square" rtlCol="0" anchor="t">
            <a:spAutoFit/>
          </a:bodyPr>
          <a:lstStyle/>
          <a:p>
            <a:pPr>
              <a:spcBef>
                <a:spcPct val="50000"/>
              </a:spcBef>
            </a:pPr>
            <a:r>
              <a:rPr lang="zh-CN" altLang="en-US" sz="2000" dirty="0" smtClean="0">
                <a:solidFill>
                  <a:schemeClr val="tx1"/>
                </a:solidFill>
                <a:latin typeface="微软雅黑" panose="020B0503020204020204" charset="-122"/>
                <a:ea typeface="微软雅黑" panose="020B0503020204020204" charset="-122"/>
                <a:sym typeface="微软雅黑" panose="020B0503020204020204" charset="-122"/>
              </a:rPr>
              <a:t>       靠凡尔赛合约来维系的整个国际体系、国际秩序是建立在火山上的</a:t>
            </a:r>
            <a:r>
              <a:rPr lang="en-US" altLang="zh-CN" sz="2000" dirty="0" smtClean="0">
                <a:solidFill>
                  <a:schemeClr val="tx1"/>
                </a:solidFill>
                <a:latin typeface="微软雅黑" panose="020B0503020204020204" charset="-122"/>
                <a:ea typeface="微软雅黑" panose="020B0503020204020204" charset="-122"/>
                <a:sym typeface="微软雅黑" panose="020B0503020204020204" charset="-122"/>
              </a:rPr>
              <a:t>……</a:t>
            </a:r>
            <a:endParaRPr lang="en-US" altLang="zh-CN" sz="2000" dirty="0">
              <a:latin typeface="微软雅黑" panose="020B0503020204020204" charset="-122"/>
              <a:ea typeface="微软雅黑" panose="020B0503020204020204" charset="-122"/>
              <a:sym typeface="微软雅黑" panose="020B0503020204020204" charset="-122"/>
            </a:endParaRPr>
          </a:p>
          <a:p>
            <a:pPr algn="r">
              <a:spcBef>
                <a:spcPct val="50000"/>
              </a:spcBef>
            </a:pPr>
            <a:r>
              <a:rPr lang="en-US" altLang="zh-CN" sz="1600" dirty="0" smtClean="0">
                <a:latin typeface="微软雅黑" panose="020B0503020204020204" charset="-122"/>
                <a:ea typeface="微软雅黑" panose="020B0503020204020204" charset="-122"/>
                <a:sym typeface="微软雅黑" panose="020B0503020204020204" charset="-122"/>
              </a:rPr>
              <a:t>                                                    ——[</a:t>
            </a:r>
            <a:r>
              <a:rPr lang="zh-CN" altLang="en-US" sz="1600" dirty="0" smtClean="0">
                <a:latin typeface="微软雅黑" panose="020B0503020204020204" charset="-122"/>
                <a:ea typeface="微软雅黑" panose="020B0503020204020204" charset="-122"/>
                <a:sym typeface="微软雅黑" panose="020B0503020204020204" charset="-122"/>
              </a:rPr>
              <a:t>苏</a:t>
            </a:r>
            <a:r>
              <a:rPr lang="en-US" altLang="zh-CN" sz="1600" dirty="0" smtClean="0">
                <a:latin typeface="微软雅黑" panose="020B0503020204020204" charset="-122"/>
                <a:ea typeface="微软雅黑" panose="020B0503020204020204" charset="-122"/>
                <a:sym typeface="微软雅黑" panose="020B0503020204020204" charset="-122"/>
              </a:rPr>
              <a:t>]</a:t>
            </a:r>
            <a:r>
              <a:rPr lang="zh-CN" altLang="en-US" sz="1600" dirty="0" smtClean="0">
                <a:latin typeface="微软雅黑" panose="020B0503020204020204" charset="-122"/>
                <a:ea typeface="微软雅黑" panose="020B0503020204020204" charset="-122"/>
                <a:sym typeface="微软雅黑" panose="020B0503020204020204" charset="-122"/>
              </a:rPr>
              <a:t>列宁</a:t>
            </a:r>
            <a:r>
              <a:rPr lang="en-US" altLang="zh-CN" sz="1600" dirty="0" smtClean="0">
                <a:latin typeface="微软雅黑" panose="020B0503020204020204" charset="-122"/>
                <a:ea typeface="微软雅黑" panose="020B0503020204020204" charset="-122"/>
                <a:sym typeface="微软雅黑" panose="020B0503020204020204" charset="-122"/>
              </a:rPr>
              <a:t>《</a:t>
            </a:r>
            <a:r>
              <a:rPr lang="zh-CN" altLang="en-US" sz="1600" dirty="0" smtClean="0">
                <a:latin typeface="微软雅黑" panose="020B0503020204020204" charset="-122"/>
                <a:ea typeface="微软雅黑" panose="020B0503020204020204" charset="-122"/>
                <a:sym typeface="微软雅黑" panose="020B0503020204020204" charset="-122"/>
              </a:rPr>
              <a:t>在莫斯科省得县、乡、村执行委员会主席会议上的讲话</a:t>
            </a:r>
            <a:r>
              <a:rPr lang="en-US" altLang="zh-CN" sz="1600" dirty="0" smtClean="0">
                <a:latin typeface="微软雅黑" panose="020B0503020204020204" charset="-122"/>
                <a:ea typeface="微软雅黑" panose="020B0503020204020204" charset="-122"/>
                <a:sym typeface="微软雅黑" panose="020B0503020204020204" charset="-122"/>
              </a:rPr>
              <a:t>》</a:t>
            </a:r>
            <a:r>
              <a:rPr lang="zh-CN" altLang="en-US" sz="1600" dirty="0" smtClean="0">
                <a:latin typeface="微软雅黑" panose="020B0503020204020204" charset="-122"/>
                <a:ea typeface="微软雅黑" panose="020B0503020204020204" charset="-122"/>
                <a:sym typeface="微软雅黑" panose="020B0503020204020204" charset="-122"/>
              </a:rPr>
              <a:t>，</a:t>
            </a:r>
            <a:r>
              <a:rPr lang="en-US" altLang="zh-CN" sz="1600" dirty="0" smtClean="0">
                <a:latin typeface="微软雅黑" panose="020B0503020204020204" charset="-122"/>
                <a:ea typeface="微软雅黑" panose="020B0503020204020204" charset="-122"/>
                <a:sym typeface="微软雅黑" panose="020B0503020204020204" charset="-122"/>
              </a:rPr>
              <a:t>《</a:t>
            </a:r>
            <a:r>
              <a:rPr lang="zh-CN" altLang="en-US" sz="1600" dirty="0" smtClean="0">
                <a:latin typeface="微软雅黑" panose="020B0503020204020204" charset="-122"/>
                <a:ea typeface="微软雅黑" panose="020B0503020204020204" charset="-122"/>
                <a:sym typeface="微软雅黑" panose="020B0503020204020204" charset="-122"/>
              </a:rPr>
              <a:t>列宁全集</a:t>
            </a:r>
            <a:r>
              <a:rPr lang="en-US" altLang="zh-CN" sz="1600" dirty="0" smtClean="0">
                <a:latin typeface="微软雅黑" panose="020B0503020204020204" charset="-122"/>
                <a:ea typeface="微软雅黑" panose="020B0503020204020204" charset="-122"/>
                <a:sym typeface="微软雅黑" panose="020B0503020204020204" charset="-122"/>
              </a:rPr>
              <a:t>》</a:t>
            </a:r>
            <a:r>
              <a:rPr lang="zh-CN" altLang="en-US" sz="1600" dirty="0" smtClean="0">
                <a:latin typeface="微软雅黑" panose="020B0503020204020204" charset="-122"/>
                <a:ea typeface="微软雅黑" panose="020B0503020204020204" charset="-122"/>
                <a:sym typeface="微软雅黑" panose="020B0503020204020204" charset="-122"/>
              </a:rPr>
              <a:t>第三十九卷</a:t>
            </a:r>
            <a:endParaRPr lang="en-US" altLang="zh-CN" sz="1600" dirty="0" smtClean="0">
              <a:latin typeface="微软雅黑" panose="020B0503020204020204" charset="-122"/>
              <a:ea typeface="微软雅黑" panose="020B0503020204020204" charset="-122"/>
              <a:sym typeface="微软雅黑" panose="020B0503020204020204" charset="-122"/>
            </a:endParaRPr>
          </a:p>
          <a:p>
            <a:pPr>
              <a:spcBef>
                <a:spcPct val="50000"/>
              </a:spcBef>
            </a:pPr>
            <a:r>
              <a:rPr lang="en-US" altLang="zh-CN" sz="1600" dirty="0" smtClean="0">
                <a:latin typeface="微软雅黑" panose="020B0503020204020204" charset="-122"/>
                <a:ea typeface="微软雅黑" panose="020B0503020204020204" charset="-122"/>
                <a:sym typeface="微软雅黑" panose="020B0503020204020204" charset="-122"/>
              </a:rPr>
              <a:t>        </a:t>
            </a:r>
            <a:r>
              <a:rPr lang="zh-CN" altLang="en-US" sz="2000" dirty="0" smtClean="0">
                <a:latin typeface="微软雅黑" panose="020B0503020204020204" charset="-122"/>
                <a:ea typeface="微软雅黑" panose="020B0503020204020204" charset="-122"/>
                <a:sym typeface="微软雅黑" panose="020B0503020204020204" charset="-122"/>
              </a:rPr>
              <a:t>丘吉尔在</a:t>
            </a:r>
            <a:r>
              <a:rPr lang="en-US" altLang="zh-CN" sz="2000" dirty="0" smtClean="0">
                <a:latin typeface="微软雅黑" panose="020B0503020204020204" charset="-122"/>
                <a:ea typeface="微软雅黑" panose="020B0503020204020204" charset="-122"/>
                <a:sym typeface="微软雅黑" panose="020B0503020204020204" charset="-122"/>
              </a:rPr>
              <a:t>《</a:t>
            </a:r>
            <a:r>
              <a:rPr lang="zh-CN" altLang="en-US" sz="2000" dirty="0" smtClean="0">
                <a:latin typeface="微软雅黑" panose="020B0503020204020204" charset="-122"/>
                <a:ea typeface="微软雅黑" panose="020B0503020204020204" charset="-122"/>
                <a:sym typeface="微软雅黑" panose="020B0503020204020204" charset="-122"/>
              </a:rPr>
              <a:t>第二次世界大战回忆录</a:t>
            </a:r>
            <a:r>
              <a:rPr lang="en-US" altLang="zh-CN" sz="2000" dirty="0" smtClean="0">
                <a:latin typeface="微软雅黑" panose="020B0503020204020204" charset="-122"/>
                <a:ea typeface="微软雅黑" panose="020B0503020204020204" charset="-122"/>
                <a:sym typeface="微软雅黑" panose="020B0503020204020204" charset="-122"/>
              </a:rPr>
              <a:t>》</a:t>
            </a:r>
            <a:r>
              <a:rPr lang="zh-CN" altLang="en-US" sz="2000" dirty="0" smtClean="0">
                <a:latin typeface="微软雅黑" panose="020B0503020204020204" charset="-122"/>
                <a:ea typeface="微软雅黑" panose="020B0503020204020204" charset="-122"/>
                <a:sym typeface="微软雅黑" panose="020B0503020204020204" charset="-122"/>
              </a:rPr>
              <a:t>中曾把凡尔赛体系称为“胜利者的蠢事”。                                       </a:t>
            </a:r>
            <a:endParaRPr lang="en-US" altLang="zh-CN" sz="2000" dirty="0" smtClean="0">
              <a:latin typeface="微软雅黑" panose="020B0503020204020204" charset="-122"/>
              <a:ea typeface="微软雅黑" panose="020B0503020204020204" charset="-122"/>
              <a:sym typeface="微软雅黑" panose="020B0503020204020204" charset="-122"/>
            </a:endParaRPr>
          </a:p>
          <a:p>
            <a:pPr>
              <a:spcBef>
                <a:spcPct val="50000"/>
              </a:spcBef>
            </a:pPr>
            <a:r>
              <a:rPr lang="en-US" altLang="zh-CN" sz="2000" dirty="0">
                <a:latin typeface="微软雅黑" panose="020B0503020204020204" charset="-122"/>
                <a:ea typeface="微软雅黑" panose="020B0503020204020204" charset="-122"/>
                <a:sym typeface="微软雅黑" panose="020B0503020204020204" charset="-122"/>
              </a:rPr>
              <a:t> </a:t>
            </a:r>
            <a:r>
              <a:rPr lang="en-US" altLang="zh-CN" sz="2000" dirty="0" smtClean="0">
                <a:latin typeface="微软雅黑" panose="020B0503020204020204" charset="-122"/>
                <a:ea typeface="微软雅黑" panose="020B0503020204020204" charset="-122"/>
                <a:sym typeface="微软雅黑" panose="020B0503020204020204" charset="-122"/>
              </a:rPr>
              <a:t>                                                       </a:t>
            </a:r>
            <a:r>
              <a:rPr lang="zh-CN" altLang="en-US" sz="2000" dirty="0" smtClean="0">
                <a:latin typeface="微软雅黑" panose="020B0503020204020204" charset="-122"/>
                <a:ea typeface="微软雅黑" panose="020B0503020204020204" charset="-122"/>
                <a:sym typeface="微软雅黑" panose="020B0503020204020204" charset="-122"/>
              </a:rPr>
              <a:t> </a:t>
            </a:r>
            <a:r>
              <a:rPr lang="en-US" altLang="zh-CN" sz="1600" dirty="0" smtClean="0">
                <a:latin typeface="微软雅黑" panose="020B0503020204020204" charset="-122"/>
                <a:ea typeface="微软雅黑" panose="020B0503020204020204" charset="-122"/>
                <a:sym typeface="微软雅黑" panose="020B0503020204020204" charset="-122"/>
              </a:rPr>
              <a:t>——《</a:t>
            </a:r>
            <a:r>
              <a:rPr lang="zh-CN" altLang="en-US" sz="1600" dirty="0">
                <a:latin typeface="微软雅黑" panose="020B0503020204020204" charset="-122"/>
                <a:ea typeface="微软雅黑" panose="020B0503020204020204" charset="-122"/>
                <a:sym typeface="微软雅黑" panose="020B0503020204020204" charset="-122"/>
              </a:rPr>
              <a:t>中外历史纲要</a:t>
            </a:r>
            <a:r>
              <a:rPr lang="en-US" altLang="zh-CN" sz="1600" dirty="0">
                <a:latin typeface="微软雅黑" panose="020B0503020204020204" charset="-122"/>
                <a:ea typeface="微软雅黑" panose="020B0503020204020204" charset="-122"/>
                <a:sym typeface="微软雅黑" panose="020B0503020204020204" charset="-122"/>
              </a:rPr>
              <a:t>》</a:t>
            </a:r>
            <a:r>
              <a:rPr lang="zh-CN" altLang="en-US" sz="1600" dirty="0">
                <a:latin typeface="微软雅黑" panose="020B0503020204020204" charset="-122"/>
                <a:ea typeface="微软雅黑" panose="020B0503020204020204" charset="-122"/>
                <a:sym typeface="微软雅黑" panose="020B0503020204020204" charset="-122"/>
              </a:rPr>
              <a:t>下册第</a:t>
            </a:r>
            <a:r>
              <a:rPr lang="en-US" altLang="zh-CN" sz="1600" dirty="0">
                <a:latin typeface="微软雅黑" panose="020B0503020204020204" charset="-122"/>
                <a:ea typeface="微软雅黑" panose="020B0503020204020204" charset="-122"/>
                <a:sym typeface="微软雅黑" panose="020B0503020204020204" charset="-122"/>
              </a:rPr>
              <a:t>14</a:t>
            </a:r>
            <a:r>
              <a:rPr lang="zh-CN" altLang="en-US" sz="1600" dirty="0" smtClean="0">
                <a:latin typeface="微软雅黑" panose="020B0503020204020204" charset="-122"/>
                <a:ea typeface="微软雅黑" panose="020B0503020204020204" charset="-122"/>
                <a:sym typeface="微软雅黑" panose="020B0503020204020204" charset="-122"/>
              </a:rPr>
              <a:t>课问题探究</a:t>
            </a:r>
            <a:endParaRPr lang="en-US" altLang="zh-CN" sz="1600" dirty="0" smtClean="0">
              <a:latin typeface="微软雅黑" panose="020B0503020204020204" charset="-122"/>
              <a:ea typeface="微软雅黑" panose="020B0503020204020204" charset="-122"/>
              <a:sym typeface="微软雅黑" panose="020B0503020204020204" charset="-122"/>
            </a:endParaRPr>
          </a:p>
        </p:txBody>
      </p:sp>
      <p:sp>
        <p:nvSpPr>
          <p:cNvPr id="5" name="矩形 4"/>
          <p:cNvSpPr/>
          <p:nvPr/>
        </p:nvSpPr>
        <p:spPr>
          <a:xfrm>
            <a:off x="1115616" y="3219822"/>
            <a:ext cx="3096344" cy="369332"/>
          </a:xfrm>
          <a:prstGeom prst="rect">
            <a:avLst/>
          </a:prstGeom>
        </p:spPr>
        <p:txBody>
          <a:bodyPr wrap="square">
            <a:spAutoFit/>
          </a:bodyPr>
          <a:lstStyle/>
          <a:p>
            <a:r>
              <a:rPr lang="zh-CN" altLang="en-US" dirty="0" smtClean="0">
                <a:solidFill>
                  <a:srgbClr val="FF0000"/>
                </a:solidFill>
                <a:latin typeface="微软雅黑" panose="020B0503020204020204" charset="-122"/>
                <a:ea typeface="微软雅黑" panose="020B0503020204020204" charset="-122"/>
              </a:rPr>
              <a:t>谈谈你对上述观点的认识。</a:t>
            </a:r>
            <a:endParaRPr lang="zh-CN" altLang="en-US" dirty="0">
              <a:solidFill>
                <a:srgbClr val="FF0000"/>
              </a:solidFill>
              <a:latin typeface="微软雅黑" panose="020B0503020204020204" charset="-122"/>
              <a:ea typeface="微软雅黑" panose="020B0503020204020204" charset="-122"/>
            </a:endParaRPr>
          </a:p>
        </p:txBody>
      </p:sp>
      <p:sp>
        <p:nvSpPr>
          <p:cNvPr id="6" name="矩形 5"/>
          <p:cNvSpPr/>
          <p:nvPr/>
        </p:nvSpPr>
        <p:spPr>
          <a:xfrm>
            <a:off x="179512" y="3694331"/>
            <a:ext cx="8712967" cy="1015663"/>
          </a:xfrm>
          <a:prstGeom prst="rect">
            <a:avLst/>
          </a:prstGeom>
        </p:spPr>
        <p:txBody>
          <a:bodyPr wrap="square">
            <a:spAutoFit/>
          </a:bodyPr>
          <a:lstStyle/>
          <a:p>
            <a:pPr>
              <a:lnSpc>
                <a:spcPct val="150000"/>
              </a:lnSpc>
            </a:pPr>
            <a:r>
              <a:rPr lang="zh-CN" altLang="en-US" sz="2000" b="1" dirty="0" smtClean="0">
                <a:solidFill>
                  <a:srgbClr val="00B0F0"/>
                </a:solidFill>
                <a:latin typeface="微软雅黑" panose="020B0503020204020204" charset="-122"/>
                <a:ea typeface="微软雅黑" panose="020B0503020204020204" charset="-122"/>
              </a:rPr>
              <a:t>凡尔赛</a:t>
            </a:r>
            <a:r>
              <a:rPr lang="en-US" altLang="zh-CN" sz="2000" b="1" dirty="0" smtClean="0">
                <a:solidFill>
                  <a:srgbClr val="00B0F0"/>
                </a:solidFill>
                <a:latin typeface="微软雅黑" panose="020B0503020204020204" charset="-122"/>
                <a:ea typeface="微软雅黑" panose="020B0503020204020204" charset="-122"/>
              </a:rPr>
              <a:t>—</a:t>
            </a:r>
            <a:r>
              <a:rPr lang="zh-CN" altLang="en-US" sz="2000" b="1" dirty="0" smtClean="0">
                <a:solidFill>
                  <a:srgbClr val="00B0F0"/>
                </a:solidFill>
                <a:latin typeface="微软雅黑" panose="020B0503020204020204" charset="-122"/>
                <a:ea typeface="微软雅黑" panose="020B0503020204020204" charset="-122"/>
              </a:rPr>
              <a:t>华盛顿体系建立在战胜国帝国主义剥夺战败国和利益再分配的基础上，它有暂时缓和帝国主义列强矛盾的作用</a:t>
            </a:r>
            <a:r>
              <a:rPr lang="zh-CN" altLang="en-US" sz="2000" b="1" dirty="0" smtClean="0">
                <a:solidFill>
                  <a:srgbClr val="C00000"/>
                </a:solidFill>
                <a:latin typeface="微软雅黑" panose="020B0503020204020204" charset="-122"/>
                <a:ea typeface="微软雅黑" panose="020B0503020204020204" charset="-122"/>
              </a:rPr>
              <a:t>，但由此建立的和平并不长久。</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22761" y="87474"/>
            <a:ext cx="3427541"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6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（二）国际联盟</a:t>
            </a:r>
            <a:endParaRPr lang="zh-CN" altLang="en-US" sz="36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矩形 2"/>
          <p:cNvSpPr/>
          <p:nvPr/>
        </p:nvSpPr>
        <p:spPr>
          <a:xfrm>
            <a:off x="204532" y="843558"/>
            <a:ext cx="4824536" cy="3939540"/>
          </a:xfrm>
          <a:prstGeom prst="rect">
            <a:avLst/>
          </a:prstGeom>
        </p:spPr>
        <p:txBody>
          <a:bodyPr wrap="square">
            <a:spAutoFit/>
          </a:bodyPr>
          <a:lstStyle/>
          <a:p>
            <a:pPr>
              <a:lnSpc>
                <a:spcPts val="3000"/>
              </a:lnSpc>
            </a:pPr>
            <a:r>
              <a:rPr lang="en-US" altLang="zh-CN" sz="2400" dirty="0" smtClean="0">
                <a:latin typeface="微软雅黑" panose="020B0503020204020204" charset="-122"/>
                <a:ea typeface="微软雅黑" panose="020B0503020204020204" charset="-122"/>
              </a:rPr>
              <a:t>       1918</a:t>
            </a:r>
            <a:r>
              <a:rPr lang="zh-CN" altLang="en-US" sz="2400" dirty="0">
                <a:latin typeface="微软雅黑" panose="020B0503020204020204" charset="-122"/>
                <a:ea typeface="微软雅黑" panose="020B0503020204020204" charset="-122"/>
              </a:rPr>
              <a:t>年</a:t>
            </a:r>
            <a:r>
              <a:rPr lang="en-US" altLang="zh-CN" sz="2400" dirty="0">
                <a:latin typeface="微软雅黑" panose="020B0503020204020204" charset="-122"/>
                <a:ea typeface="微软雅黑" panose="020B0503020204020204" charset="-122"/>
              </a:rPr>
              <a:t>1</a:t>
            </a:r>
            <a:r>
              <a:rPr lang="zh-CN" altLang="en-US" sz="2400" dirty="0">
                <a:latin typeface="微软雅黑" panose="020B0503020204020204" charset="-122"/>
                <a:ea typeface="微软雅黑" panose="020B0503020204020204" charset="-122"/>
              </a:rPr>
              <a:t>月</a:t>
            </a:r>
            <a:r>
              <a:rPr lang="en-US" altLang="zh-CN" sz="2400" dirty="0">
                <a:latin typeface="微软雅黑" panose="020B0503020204020204" charset="-122"/>
                <a:ea typeface="微软雅黑" panose="020B0503020204020204" charset="-122"/>
              </a:rPr>
              <a:t>8</a:t>
            </a:r>
            <a:r>
              <a:rPr lang="zh-CN" altLang="en-US" sz="2400" dirty="0">
                <a:latin typeface="微软雅黑" panose="020B0503020204020204" charset="-122"/>
                <a:ea typeface="微软雅黑" panose="020B0503020204020204" charset="-122"/>
              </a:rPr>
              <a:t>日，美国总统伍德罗</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威尔逊提出</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世界和平纲领</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，即  “十四点原则”。其要点为</a:t>
            </a:r>
            <a:r>
              <a:rPr lang="zh-CN" altLang="en-US" sz="2400" dirty="0" smtClean="0">
                <a:latin typeface="微软雅黑" panose="020B0503020204020204" charset="-122"/>
                <a:ea typeface="微软雅黑" panose="020B0503020204020204" charset="-122"/>
              </a:rPr>
              <a:t>：              </a:t>
            </a:r>
            <a:r>
              <a:rPr lang="en-US" altLang="zh-CN" sz="2400" dirty="0" smtClean="0">
                <a:latin typeface="微软雅黑" panose="020B0503020204020204" charset="-122"/>
                <a:ea typeface="微软雅黑" panose="020B0503020204020204" charset="-122"/>
              </a:rPr>
              <a:t> </a:t>
            </a:r>
            <a:endParaRPr lang="en-US" altLang="zh-CN" sz="2400" dirty="0" smtClean="0">
              <a:latin typeface="微软雅黑" panose="020B0503020204020204" charset="-122"/>
              <a:ea typeface="微软雅黑" panose="020B0503020204020204" charset="-122"/>
            </a:endParaRPr>
          </a:p>
          <a:p>
            <a:pPr>
              <a:lnSpc>
                <a:spcPts val="3000"/>
              </a:lnSpc>
            </a:pPr>
            <a:r>
              <a:rPr lang="zh-CN" altLang="en-US" sz="2400" dirty="0" smtClean="0">
                <a:latin typeface="微软雅黑" panose="020B0503020204020204" charset="-122"/>
                <a:ea typeface="微软雅黑" panose="020B0503020204020204" charset="-122"/>
              </a:rPr>
              <a:t>公开</a:t>
            </a:r>
            <a:r>
              <a:rPr lang="zh-CN" altLang="en-US" sz="2400" dirty="0">
                <a:latin typeface="微软雅黑" panose="020B0503020204020204" charset="-122"/>
                <a:ea typeface="微软雅黑" panose="020B0503020204020204" charset="-122"/>
              </a:rPr>
              <a:t>的和平条约，必须公开缔结</a:t>
            </a:r>
            <a:r>
              <a:rPr lang="zh-CN" altLang="en-US" sz="2400" dirty="0" smtClean="0">
                <a:latin typeface="微软雅黑" panose="020B0503020204020204" charset="-122"/>
                <a:ea typeface="微软雅黑" panose="020B0503020204020204" charset="-122"/>
              </a:rPr>
              <a:t>；</a:t>
            </a:r>
            <a:endParaRPr lang="en-US" altLang="zh-CN" sz="2400" dirty="0" smtClean="0">
              <a:latin typeface="微软雅黑" panose="020B0503020204020204" charset="-122"/>
              <a:ea typeface="微软雅黑" panose="020B0503020204020204" charset="-122"/>
            </a:endParaRPr>
          </a:p>
          <a:p>
            <a:pPr>
              <a:lnSpc>
                <a:spcPts val="3000"/>
              </a:lnSpc>
            </a:pPr>
            <a:r>
              <a:rPr lang="zh-CN" altLang="en-US" sz="2400" dirty="0" smtClean="0">
                <a:latin typeface="微软雅黑" panose="020B0503020204020204" charset="-122"/>
                <a:ea typeface="微软雅黑" panose="020B0503020204020204" charset="-122"/>
              </a:rPr>
              <a:t>为了</a:t>
            </a:r>
            <a:r>
              <a:rPr lang="zh-CN" altLang="en-US" sz="2400" dirty="0">
                <a:latin typeface="微软雅黑" panose="020B0503020204020204" charset="-122"/>
                <a:ea typeface="微软雅黑" panose="020B0503020204020204" charset="-122"/>
              </a:rPr>
              <a:t>大小国家都能相互保证政治独立和领土完整，必须成立 一个具有特定盟约的普遍性的国际联盟。</a:t>
            </a:r>
            <a:endParaRPr lang="zh-CN" altLang="en-US" sz="2400" dirty="0">
              <a:latin typeface="微软雅黑" panose="020B0503020204020204" charset="-122"/>
              <a:ea typeface="微软雅黑" panose="020B0503020204020204" charset="-122"/>
            </a:endParaRPr>
          </a:p>
          <a:p>
            <a:pPr>
              <a:lnSpc>
                <a:spcPts val="3000"/>
              </a:lnSpc>
            </a:pPr>
            <a:r>
              <a:rPr lang="en-US" altLang="zh-CN" sz="2400" dirty="0" smtClean="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摘编自齐世荣主编</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世界通史资料选辑</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现代部分</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第</a:t>
            </a: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分册</a:t>
            </a:r>
            <a:endParaRPr lang="zh-CN" altLang="en-US" sz="2000" dirty="0">
              <a:latin typeface="微软雅黑" panose="020B0503020204020204" charset="-122"/>
              <a:ea typeface="微软雅黑" panose="020B0503020204020204" charset="-122"/>
            </a:endParaRPr>
          </a:p>
        </p:txBody>
      </p:sp>
      <p:sp>
        <p:nvSpPr>
          <p:cNvPr id="5" name="矩形 4"/>
          <p:cNvSpPr/>
          <p:nvPr/>
        </p:nvSpPr>
        <p:spPr>
          <a:xfrm>
            <a:off x="5933639" y="1049014"/>
            <a:ext cx="2545690" cy="1015663"/>
          </a:xfrm>
          <a:prstGeom prst="rect">
            <a:avLst/>
          </a:prstGeom>
        </p:spPr>
        <p:txBody>
          <a:bodyPr wrap="square">
            <a:spAutoFit/>
          </a:bodyPr>
          <a:lstStyle/>
          <a:p>
            <a:r>
              <a:rPr lang="zh-CN" altLang="en-US" sz="2000" dirty="0" smtClean="0">
                <a:solidFill>
                  <a:srgbClr val="FF0000"/>
                </a:solidFill>
                <a:latin typeface="微软雅黑" panose="020B0503020204020204" charset="-122"/>
                <a:ea typeface="微软雅黑" panose="020B0503020204020204" charset="-122"/>
              </a:rPr>
              <a:t>阅读以上材料思考，国际联盟的首倡者是哪国？其意图是什么？</a:t>
            </a:r>
            <a:endParaRPr lang="zh-CN" altLang="en-US" sz="2000" dirty="0">
              <a:solidFill>
                <a:srgbClr val="FF0000"/>
              </a:solidFill>
              <a:latin typeface="微软雅黑" panose="020B0503020204020204" charset="-122"/>
              <a:ea typeface="微软雅黑" panose="020B0503020204020204" charset="-122"/>
            </a:endParaRPr>
          </a:p>
        </p:txBody>
      </p:sp>
      <p:cxnSp>
        <p:nvCxnSpPr>
          <p:cNvPr id="7" name="直接连接符 6"/>
          <p:cNvCxnSpPr/>
          <p:nvPr/>
        </p:nvCxnSpPr>
        <p:spPr>
          <a:xfrm>
            <a:off x="395536" y="3867894"/>
            <a:ext cx="41845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550302" y="2247714"/>
            <a:ext cx="3312367" cy="1754326"/>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600" b="1" dirty="0">
                <a:ln w="11430"/>
                <a:solidFill>
                  <a:srgbClr val="002060"/>
                </a:solidFill>
                <a:effectLst>
                  <a:outerShdw blurRad="50800" dist="39000" dir="5460000" algn="tl">
                    <a:srgbClr val="000000">
                      <a:alpha val="38000"/>
                    </a:srgbClr>
                  </a:outerShdw>
                </a:effectLst>
              </a:rPr>
              <a:t>美国，企图利用国联</a:t>
            </a:r>
            <a:r>
              <a:rPr lang="en-US" altLang="zh-CN" sz="3600" b="1" dirty="0">
                <a:ln w="11430"/>
                <a:solidFill>
                  <a:srgbClr val="002060"/>
                </a:solidFill>
                <a:effectLst>
                  <a:outerShdw blurRad="50800" dist="39000" dir="5460000" algn="tl">
                    <a:srgbClr val="000000">
                      <a:alpha val="38000"/>
                    </a:srgbClr>
                  </a:outerShdw>
                </a:effectLst>
              </a:rPr>
              <a:t>,</a:t>
            </a:r>
            <a:r>
              <a:rPr lang="zh-CN" altLang="en-US" sz="3600" b="1" dirty="0">
                <a:ln w="11430"/>
                <a:solidFill>
                  <a:srgbClr val="002060"/>
                </a:solidFill>
                <a:effectLst>
                  <a:outerShdw blurRad="50800" dist="39000" dir="5460000" algn="tl">
                    <a:srgbClr val="000000">
                      <a:alpha val="38000"/>
                    </a:srgbClr>
                  </a:outerShdw>
                </a:effectLst>
              </a:rPr>
              <a:t>领导世界</a:t>
            </a:r>
            <a:r>
              <a:rPr lang="en-US" altLang="zh-CN" sz="3600" b="1" dirty="0">
                <a:ln w="11430"/>
                <a:solidFill>
                  <a:srgbClr val="002060"/>
                </a:solidFill>
                <a:effectLst>
                  <a:outerShdw blurRad="50800" dist="39000" dir="5460000" algn="tl">
                    <a:srgbClr val="000000">
                      <a:alpha val="38000"/>
                    </a:srgbClr>
                  </a:outerShdw>
                </a:effectLst>
              </a:rPr>
              <a:t>(</a:t>
            </a:r>
            <a:r>
              <a:rPr lang="zh-CN" altLang="en-US" sz="3600" b="1" dirty="0">
                <a:ln w="11430"/>
                <a:solidFill>
                  <a:srgbClr val="002060"/>
                </a:solidFill>
                <a:effectLst>
                  <a:outerShdw blurRad="50800" dist="39000" dir="5460000" algn="tl">
                    <a:srgbClr val="000000">
                      <a:alpha val="38000"/>
                    </a:srgbClr>
                  </a:outerShdw>
                </a:effectLst>
              </a:rPr>
              <a:t>称霸世界</a:t>
            </a:r>
            <a:r>
              <a:rPr lang="en-US" altLang="zh-CN" sz="3600" b="1" dirty="0">
                <a:ln w="11430"/>
                <a:solidFill>
                  <a:srgbClr val="002060"/>
                </a:solidFill>
                <a:effectLst>
                  <a:outerShdw blurRad="50800" dist="39000" dir="5460000" algn="tl">
                    <a:srgbClr val="000000">
                      <a:alpha val="38000"/>
                    </a:srgbClr>
                  </a:outerShdw>
                </a:effectLst>
              </a:rPr>
              <a:t>)</a:t>
            </a:r>
            <a:endParaRPr lang="en-US" altLang="zh-CN" sz="3600" b="1" dirty="0">
              <a:ln w="11430"/>
              <a:solidFill>
                <a:srgbClr val="002060"/>
              </a:solidFill>
              <a:effectLst>
                <a:outerShdw blurRad="50800" dist="39000" dir="5460000" algn="tl">
                  <a:srgbClr val="000000">
                    <a:alpha val="38000"/>
                  </a:srgbClr>
                </a:outerShdw>
              </a:effectLst>
            </a:endParaRPr>
          </a:p>
        </p:txBody>
      </p:sp>
      <p:cxnSp>
        <p:nvCxnSpPr>
          <p:cNvPr id="13" name="直接连接符 12"/>
          <p:cNvCxnSpPr/>
          <p:nvPr/>
        </p:nvCxnSpPr>
        <p:spPr>
          <a:xfrm>
            <a:off x="2555776" y="3507854"/>
            <a:ext cx="21683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22761" y="87474"/>
            <a:ext cx="3427541"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6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（二）国际联盟</a:t>
            </a:r>
            <a:endParaRPr lang="zh-CN" altLang="en-US" sz="36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图片 2"/>
          <p:cNvPicPr>
            <a:picLocks noChangeAspect="1"/>
          </p:cNvPicPr>
          <p:nvPr/>
        </p:nvPicPr>
        <p:blipFill>
          <a:blip r:embed="rId1" cstate="print"/>
          <a:stretch>
            <a:fillRect/>
          </a:stretch>
        </p:blipFill>
        <p:spPr>
          <a:xfrm>
            <a:off x="1043608" y="897564"/>
            <a:ext cx="3820092" cy="1944216"/>
          </a:xfrm>
          <a:prstGeom prst="rect">
            <a:avLst/>
          </a:prstGeom>
        </p:spPr>
      </p:pic>
      <p:sp>
        <p:nvSpPr>
          <p:cNvPr id="5" name="矩形 4"/>
          <p:cNvSpPr/>
          <p:nvPr/>
        </p:nvSpPr>
        <p:spPr>
          <a:xfrm>
            <a:off x="5751416" y="1167594"/>
            <a:ext cx="2651575" cy="1569660"/>
          </a:xfrm>
          <a:prstGeom prst="rect">
            <a:avLst/>
          </a:prstGeom>
        </p:spPr>
        <p:txBody>
          <a:bodyPr wrap="square">
            <a:spAutoFit/>
          </a:bodyPr>
          <a:lstStyle/>
          <a:p>
            <a:r>
              <a:rPr lang="zh-CN" altLang="en-US" sz="2400" dirty="0" smtClean="0">
                <a:solidFill>
                  <a:srgbClr val="00B0F0"/>
                </a:solidFill>
                <a:latin typeface="微软雅黑" panose="020B0503020204020204" charset="-122"/>
                <a:ea typeface="微软雅黑" panose="020B0503020204020204" charset="-122"/>
              </a:rPr>
              <a:t>       阅读教材</a:t>
            </a:r>
            <a:r>
              <a:rPr lang="en-US" altLang="zh-CN" sz="2400" dirty="0" smtClean="0">
                <a:solidFill>
                  <a:srgbClr val="00B0F0"/>
                </a:solidFill>
                <a:latin typeface="微软雅黑" panose="020B0503020204020204" charset="-122"/>
                <a:ea typeface="微软雅黑" panose="020B0503020204020204" charset="-122"/>
              </a:rPr>
              <a:t>87</a:t>
            </a:r>
            <a:r>
              <a:rPr lang="zh-CN" altLang="en-US" sz="2400" dirty="0" smtClean="0">
                <a:solidFill>
                  <a:srgbClr val="00B0F0"/>
                </a:solidFill>
                <a:latin typeface="微软雅黑" panose="020B0503020204020204" charset="-122"/>
                <a:ea typeface="微软雅黑" panose="020B0503020204020204" charset="-122"/>
              </a:rPr>
              <a:t>页第一自然段，思考国际联盟的性质、宗旨、原则和实质。</a:t>
            </a:r>
            <a:endParaRPr lang="zh-CN" altLang="en-US" sz="2400" dirty="0">
              <a:solidFill>
                <a:srgbClr val="00B0F0"/>
              </a:solidFill>
              <a:latin typeface="微软雅黑" panose="020B0503020204020204" charset="-122"/>
              <a:ea typeface="微软雅黑" panose="020B0503020204020204" charset="-122"/>
            </a:endParaRPr>
          </a:p>
        </p:txBody>
      </p:sp>
      <p:sp>
        <p:nvSpPr>
          <p:cNvPr id="7" name="TextBox 6"/>
          <p:cNvSpPr txBox="1"/>
          <p:nvPr/>
        </p:nvSpPr>
        <p:spPr>
          <a:xfrm>
            <a:off x="324690" y="1220552"/>
            <a:ext cx="430887" cy="1351198"/>
          </a:xfrm>
          <a:prstGeom prst="rect">
            <a:avLst/>
          </a:prstGeom>
          <a:noFill/>
        </p:spPr>
        <p:txBody>
          <a:bodyPr vert="eaVert" wrap="square" rtlCol="0">
            <a:spAutoFit/>
          </a:bodyPr>
          <a:lstStyle/>
          <a:p>
            <a:r>
              <a:rPr lang="zh-CN" altLang="en-US" sz="1600" dirty="0" smtClean="0">
                <a:latin typeface="微软雅黑" panose="020B0503020204020204" charset="-122"/>
                <a:ea typeface="微软雅黑" panose="020B0503020204020204" charset="-122"/>
              </a:rPr>
              <a:t>国际联盟会场</a:t>
            </a:r>
            <a:endParaRPr lang="zh-CN" altLang="en-US" sz="1600" dirty="0">
              <a:latin typeface="微软雅黑" panose="020B0503020204020204" charset="-122"/>
              <a:ea typeface="微软雅黑" panose="020B0503020204020204" charset="-122"/>
            </a:endParaRPr>
          </a:p>
        </p:txBody>
      </p:sp>
      <p:sp>
        <p:nvSpPr>
          <p:cNvPr id="8" name="矩形 7"/>
          <p:cNvSpPr/>
          <p:nvPr/>
        </p:nvSpPr>
        <p:spPr>
          <a:xfrm>
            <a:off x="899592" y="3003798"/>
            <a:ext cx="5724644" cy="2031325"/>
          </a:xfrm>
          <a:prstGeom prst="rect">
            <a:avLst/>
          </a:prstGeom>
        </p:spPr>
        <p:txBody>
          <a:bodyPr wrap="none">
            <a:spAutoFit/>
          </a:bodyPr>
          <a:lstStyle/>
          <a:p>
            <a:r>
              <a:rPr lang="zh-CN" altLang="en-US" b="1" dirty="0" smtClean="0">
                <a:latin typeface="微软雅黑" panose="020B0503020204020204" charset="-122"/>
                <a:ea typeface="微软雅黑" panose="020B0503020204020204" charset="-122"/>
                <a:sym typeface="+mn-ea"/>
              </a:rPr>
              <a:t>性质：国联是第一个由主权国家组成的世界性国际组织</a:t>
            </a:r>
            <a:endParaRPr lang="en-US" altLang="zh-CN" b="1" dirty="0" smtClean="0">
              <a:latin typeface="微软雅黑" panose="020B0503020204020204" charset="-122"/>
              <a:ea typeface="微软雅黑" panose="020B0503020204020204" charset="-122"/>
              <a:sym typeface="+mn-ea"/>
            </a:endParaRPr>
          </a:p>
          <a:p>
            <a:endParaRPr lang="en-US" altLang="zh-CN" b="1" dirty="0">
              <a:latin typeface="微软雅黑" panose="020B0503020204020204" charset="-122"/>
              <a:ea typeface="微软雅黑" panose="020B0503020204020204" charset="-122"/>
              <a:sym typeface="+mn-ea"/>
            </a:endParaRPr>
          </a:p>
          <a:p>
            <a:r>
              <a:rPr lang="zh-CN" altLang="en-US" b="1" dirty="0" smtClean="0">
                <a:latin typeface="微软雅黑" panose="020B0503020204020204" charset="-122"/>
                <a:ea typeface="微软雅黑" panose="020B0503020204020204" charset="-122"/>
                <a:sym typeface="+mn-ea"/>
              </a:rPr>
              <a:t>宗旨：促进国际合作和实现世界和平与安全</a:t>
            </a:r>
            <a:endParaRPr lang="en-US" altLang="zh-CN" b="1" dirty="0" smtClean="0">
              <a:latin typeface="微软雅黑" panose="020B0503020204020204" charset="-122"/>
              <a:ea typeface="微软雅黑" panose="020B0503020204020204" charset="-122"/>
              <a:sym typeface="+mn-ea"/>
            </a:endParaRPr>
          </a:p>
          <a:p>
            <a:endParaRPr lang="en-US" altLang="zh-CN" b="1" dirty="0" smtClean="0">
              <a:latin typeface="微软雅黑" panose="020B0503020204020204" charset="-122"/>
              <a:ea typeface="微软雅黑" panose="020B0503020204020204" charset="-122"/>
              <a:sym typeface="+mn-ea"/>
            </a:endParaRPr>
          </a:p>
          <a:p>
            <a:r>
              <a:rPr lang="zh-CN" altLang="en-US" b="1" dirty="0" smtClean="0">
                <a:latin typeface="微软雅黑" panose="020B0503020204020204" charset="-122"/>
                <a:ea typeface="微软雅黑" panose="020B0503020204020204" charset="-122"/>
                <a:sym typeface="+mn-ea"/>
              </a:rPr>
              <a:t>原则：“全体一致”原则</a:t>
            </a:r>
            <a:endParaRPr lang="en-US" altLang="zh-CN" b="1" dirty="0" smtClean="0">
              <a:latin typeface="微软雅黑" panose="020B0503020204020204" charset="-122"/>
              <a:ea typeface="微软雅黑" panose="020B0503020204020204" charset="-122"/>
              <a:sym typeface="+mn-ea"/>
            </a:endParaRPr>
          </a:p>
          <a:p>
            <a:endParaRPr lang="en-US" altLang="zh-CN" b="1" dirty="0">
              <a:latin typeface="微软雅黑" panose="020B0503020204020204" charset="-122"/>
              <a:ea typeface="微软雅黑" panose="020B0503020204020204" charset="-122"/>
              <a:sym typeface="+mn-ea"/>
            </a:endParaRPr>
          </a:p>
          <a:p>
            <a:r>
              <a:rPr lang="zh-CN" altLang="en-US" b="1" dirty="0" smtClean="0">
                <a:latin typeface="微软雅黑" panose="020B0503020204020204" charset="-122"/>
                <a:ea typeface="微软雅黑" panose="020B0503020204020204" charset="-122"/>
                <a:sym typeface="+mn-ea"/>
              </a:rPr>
              <a:t>实质：英法维护凡尔赛体系的工具</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11366"/>
            <a:ext cx="5287417" cy="469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标注 3"/>
          <p:cNvSpPr/>
          <p:nvPr/>
        </p:nvSpPr>
        <p:spPr>
          <a:xfrm>
            <a:off x="6660232" y="3273828"/>
            <a:ext cx="1512168" cy="432048"/>
          </a:xfrm>
          <a:prstGeom prst="wedgeRoundRectCallout">
            <a:avLst>
              <a:gd name="adj1" fmla="val -102213"/>
              <a:gd name="adj2" fmla="val 1782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charset="-122"/>
                <a:ea typeface="微软雅黑" panose="020B0503020204020204" charset="-122"/>
              </a:rPr>
              <a:t>委任统治</a:t>
            </a:r>
            <a:endParaRPr lang="zh-CN" altLang="en-US" sz="2000" dirty="0">
              <a:latin typeface="微软雅黑" panose="020B0503020204020204" charset="-122"/>
              <a:ea typeface="微软雅黑" panose="020B0503020204020204" charset="-122"/>
            </a:endParaRPr>
          </a:p>
        </p:txBody>
      </p:sp>
      <p:sp>
        <p:nvSpPr>
          <p:cNvPr id="7" name="矩形 6"/>
          <p:cNvSpPr/>
          <p:nvPr/>
        </p:nvSpPr>
        <p:spPr>
          <a:xfrm>
            <a:off x="6372200" y="951570"/>
            <a:ext cx="2030790" cy="1569660"/>
          </a:xfrm>
          <a:prstGeom prst="rect">
            <a:avLst/>
          </a:prstGeom>
        </p:spPr>
        <p:txBody>
          <a:bodyPr wrap="square">
            <a:spAutoFit/>
          </a:bodyPr>
          <a:lstStyle/>
          <a:p>
            <a:r>
              <a:rPr lang="zh-CN" altLang="en-US" sz="2400" dirty="0" smtClean="0">
                <a:solidFill>
                  <a:srgbClr val="00B0F0"/>
                </a:solidFill>
                <a:latin typeface="微软雅黑" panose="020B0503020204020204" charset="-122"/>
                <a:ea typeface="微软雅黑" panose="020B0503020204020204" charset="-122"/>
              </a:rPr>
              <a:t>       阅读图片思考，国联如何处理战败国的殖民地？</a:t>
            </a:r>
            <a:endParaRPr lang="zh-CN" altLang="en-US" sz="2400" dirty="0">
              <a:solidFill>
                <a:srgbClr val="00B0F0"/>
              </a:solidFill>
              <a:latin typeface="微软雅黑" panose="020B0503020204020204" charset="-122"/>
              <a:ea typeface="微软雅黑" panose="020B0503020204020204" charset="-122"/>
            </a:endParaRPr>
          </a:p>
        </p:txBody>
      </p:sp>
      <p:sp>
        <p:nvSpPr>
          <p:cNvPr id="8" name="object 5"/>
          <p:cNvSpPr/>
          <p:nvPr/>
        </p:nvSpPr>
        <p:spPr>
          <a:xfrm>
            <a:off x="3779912" y="3147814"/>
            <a:ext cx="1944216" cy="1458162"/>
          </a:xfrm>
          <a:custGeom>
            <a:avLst/>
            <a:gdLst/>
            <a:ahLst/>
            <a:cxnLst/>
            <a:rect l="l" t="t" r="r" b="b"/>
            <a:pathLst>
              <a:path w="1145540" h="510539">
                <a:moveTo>
                  <a:pt x="0" y="85089"/>
                </a:moveTo>
                <a:lnTo>
                  <a:pt x="6687" y="51970"/>
                </a:lnTo>
                <a:lnTo>
                  <a:pt x="24923" y="24923"/>
                </a:lnTo>
                <a:lnTo>
                  <a:pt x="51970" y="6687"/>
                </a:lnTo>
                <a:lnTo>
                  <a:pt x="85090" y="0"/>
                </a:lnTo>
                <a:lnTo>
                  <a:pt x="1060450" y="0"/>
                </a:lnTo>
                <a:lnTo>
                  <a:pt x="1093569" y="6687"/>
                </a:lnTo>
                <a:lnTo>
                  <a:pt x="1120616" y="24923"/>
                </a:lnTo>
                <a:lnTo>
                  <a:pt x="1138852" y="51970"/>
                </a:lnTo>
                <a:lnTo>
                  <a:pt x="1145540" y="85089"/>
                </a:lnTo>
                <a:lnTo>
                  <a:pt x="1145540" y="425449"/>
                </a:lnTo>
                <a:lnTo>
                  <a:pt x="1138852" y="458569"/>
                </a:lnTo>
                <a:lnTo>
                  <a:pt x="1120616" y="485616"/>
                </a:lnTo>
                <a:lnTo>
                  <a:pt x="1093569" y="503852"/>
                </a:lnTo>
                <a:lnTo>
                  <a:pt x="1060450" y="510539"/>
                </a:lnTo>
                <a:lnTo>
                  <a:pt x="85090" y="510539"/>
                </a:lnTo>
                <a:lnTo>
                  <a:pt x="51970" y="503852"/>
                </a:lnTo>
                <a:lnTo>
                  <a:pt x="24923" y="485616"/>
                </a:lnTo>
                <a:lnTo>
                  <a:pt x="6687" y="458569"/>
                </a:lnTo>
                <a:lnTo>
                  <a:pt x="0" y="425449"/>
                </a:lnTo>
                <a:lnTo>
                  <a:pt x="0" y="85089"/>
                </a:lnTo>
                <a:close/>
              </a:path>
            </a:pathLst>
          </a:custGeom>
          <a:ln w="76200">
            <a:solidFill>
              <a:srgbClr val="C00000"/>
            </a:solidFill>
          </a:ln>
        </p:spPr>
        <p:txBody>
          <a:bodyPr wrap="square" lIns="0" tIns="0" rIns="0" bIns="0" rtlCol="0"/>
          <a:lstStyle/>
          <a:p>
            <a:endParaRPr dirty="0"/>
          </a:p>
        </p:txBody>
      </p:sp>
      <p:sp>
        <p:nvSpPr>
          <p:cNvPr id="6" name="矩形 5"/>
          <p:cNvSpPr/>
          <p:nvPr/>
        </p:nvSpPr>
        <p:spPr>
          <a:xfrm>
            <a:off x="899592" y="4693338"/>
            <a:ext cx="3647152" cy="369332"/>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rPr>
              <a:t>一</a:t>
            </a:r>
            <a:r>
              <a:rPr kumimoji="0" lang="zh-CN" altLang="en-US" sz="1800" i="0" u="none" strike="noStrike" kern="1200" cap="none" spc="0" normalizeH="0" baseline="0" noProof="0" dirty="0" smtClean="0">
                <a:ln>
                  <a:noFill/>
                </a:ln>
                <a:solidFill>
                  <a:prstClr val="black"/>
                </a:solidFill>
                <a:effectLst/>
                <a:uLnTx/>
                <a:uFillTx/>
                <a:latin typeface="黑体" panose="02010609060101010101" charset="-122"/>
                <a:ea typeface="黑体" panose="02010609060101010101" charset="-122"/>
                <a:cs typeface="+mn-cs"/>
              </a:rPr>
              <a:t>战</a:t>
            </a:r>
            <a:r>
              <a:rPr lang="zh-CN" altLang="en-US" dirty="0" smtClean="0">
                <a:solidFill>
                  <a:prstClr val="black"/>
                </a:solidFill>
                <a:latin typeface="黑体" panose="02010609060101010101" charset="-122"/>
                <a:ea typeface="黑体" panose="02010609060101010101" charset="-122"/>
              </a:rPr>
              <a:t>后欧洲和中东领土变迁示意图</a:t>
            </a:r>
            <a:endParaRPr kumimoji="0" lang="zh-CN" altLang="en-US" sz="180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179512" y="179934"/>
            <a:ext cx="8640960" cy="3067506"/>
          </a:xfrm>
          <a:prstGeom prst="rect">
            <a:avLst/>
          </a:prstGeom>
          <a:solidFill>
            <a:schemeClr val="bg1">
              <a:lumMod val="50000"/>
            </a:schemeClr>
          </a:solidFill>
        </p:spPr>
        <p:txBody>
          <a:bodyPr vert="horz" wrap="square" lIns="0" tIns="12700" rIns="0" bIns="0" rtlCol="0">
            <a:spAutoFit/>
          </a:bodyPr>
          <a:lstStyle/>
          <a:p>
            <a:pPr marL="12700" marR="80645" indent="711200">
              <a:lnSpc>
                <a:spcPct val="150000"/>
              </a:lnSpc>
              <a:spcBef>
                <a:spcPts val="100"/>
              </a:spcBef>
            </a:pPr>
            <a:r>
              <a:rPr lang="zh-CN" altLang="en-US" sz="2000" dirty="0" smtClean="0">
                <a:solidFill>
                  <a:srgbClr val="F8F8F8"/>
                </a:solidFill>
                <a:latin typeface="微软雅黑" panose="020B0503020204020204" charset="-122"/>
                <a:ea typeface="微软雅黑" panose="020B0503020204020204" charset="-122"/>
                <a:cs typeface="黑体" panose="02010609060101010101" charset="-122"/>
              </a:rPr>
              <a:t>国际联盟作为凡尔赛</a:t>
            </a:r>
            <a:r>
              <a:rPr lang="en-US" altLang="zh-CN" sz="2000" dirty="0" smtClean="0">
                <a:solidFill>
                  <a:srgbClr val="F8F8F8"/>
                </a:solidFill>
                <a:latin typeface="微软雅黑" panose="020B0503020204020204" charset="-122"/>
                <a:ea typeface="微软雅黑" panose="020B0503020204020204" charset="-122"/>
                <a:cs typeface="黑体" panose="02010609060101010101" charset="-122"/>
              </a:rPr>
              <a:t>-</a:t>
            </a:r>
            <a:r>
              <a:rPr lang="zh-CN" altLang="en-US" sz="2000" dirty="0" smtClean="0">
                <a:solidFill>
                  <a:srgbClr val="F8F8F8"/>
                </a:solidFill>
                <a:latin typeface="微软雅黑" panose="020B0503020204020204" charset="-122"/>
                <a:ea typeface="微软雅黑" panose="020B0503020204020204" charset="-122"/>
                <a:cs typeface="黑体" panose="02010609060101010101" charset="-122"/>
              </a:rPr>
              <a:t>华盛顿体系的组成部分，存在巨大的缺陷。国 联实际成为英法所操纵的国际组织。它所规定的的</a:t>
            </a:r>
            <a:r>
              <a:rPr lang="zh-CN" altLang="en-US" sz="2000" dirty="0" smtClean="0">
                <a:solidFill>
                  <a:srgbClr val="FFFF00"/>
                </a:solidFill>
                <a:latin typeface="微软雅黑" panose="020B0503020204020204" charset="-122"/>
                <a:ea typeface="微软雅黑" panose="020B0503020204020204" charset="-122"/>
                <a:cs typeface="黑体" panose="02010609060101010101" charset="-122"/>
              </a:rPr>
              <a:t>“全体一致”原则</a:t>
            </a:r>
            <a:r>
              <a:rPr lang="zh-CN" altLang="en-US" sz="2000" dirty="0" smtClean="0">
                <a:solidFill>
                  <a:srgbClr val="F8F8F8"/>
                </a:solidFill>
                <a:latin typeface="微软雅黑" panose="020B0503020204020204" charset="-122"/>
                <a:ea typeface="微软雅黑" panose="020B0503020204020204" charset="-122"/>
                <a:cs typeface="黑体" panose="02010609060101010101" charset="-122"/>
              </a:rPr>
              <a:t>，实 际使国联</a:t>
            </a:r>
            <a:r>
              <a:rPr lang="zh-CN" altLang="en-US" sz="2000" dirty="0" smtClean="0">
                <a:solidFill>
                  <a:srgbClr val="FFFFFF"/>
                </a:solidFill>
                <a:latin typeface="微软雅黑" panose="020B0503020204020204" charset="-122"/>
                <a:ea typeface="微软雅黑" panose="020B0503020204020204" charset="-122"/>
                <a:cs typeface="黑体" panose="02010609060101010101" charset="-122"/>
              </a:rPr>
              <a:t>失去了对侵略行为采取任何有效行动</a:t>
            </a:r>
            <a:r>
              <a:rPr lang="zh-CN" altLang="en-US" sz="2000" dirty="0" smtClean="0">
                <a:solidFill>
                  <a:srgbClr val="F8F8F8"/>
                </a:solidFill>
                <a:latin typeface="微软雅黑" panose="020B0503020204020204" charset="-122"/>
                <a:ea typeface="微软雅黑" panose="020B0503020204020204" charset="-122"/>
                <a:cs typeface="黑体" panose="02010609060101010101" charset="-122"/>
              </a:rPr>
              <a:t>的可能性，</a:t>
            </a:r>
            <a:r>
              <a:rPr lang="zh-CN" altLang="en-US" sz="2000" dirty="0" smtClean="0">
                <a:solidFill>
                  <a:srgbClr val="FFFF00"/>
                </a:solidFill>
                <a:latin typeface="微软雅黑" panose="020B0503020204020204" charset="-122"/>
                <a:ea typeface="微软雅黑" panose="020B0503020204020204" charset="-122"/>
                <a:cs typeface="黑体" panose="02010609060101010101" charset="-122"/>
              </a:rPr>
              <a:t>无法制止战争</a:t>
            </a:r>
            <a:r>
              <a:rPr lang="zh-CN" altLang="en-US" sz="2000" dirty="0" smtClean="0">
                <a:solidFill>
                  <a:srgbClr val="F8F8F8"/>
                </a:solidFill>
                <a:latin typeface="微软雅黑" panose="020B0503020204020204" charset="-122"/>
                <a:ea typeface="微软雅黑" panose="020B0503020204020204" charset="-122"/>
                <a:cs typeface="黑体" panose="02010609060101010101" charset="-122"/>
              </a:rPr>
              <a:t>的 发生；</a:t>
            </a:r>
            <a:r>
              <a:rPr lang="zh-CN" altLang="en-US" sz="2000" dirty="0" smtClean="0">
                <a:solidFill>
                  <a:srgbClr val="FFFF66"/>
                </a:solidFill>
                <a:latin typeface="微软雅黑" panose="020B0503020204020204" charset="-122"/>
                <a:ea typeface="微软雅黑" panose="020B0503020204020204" charset="-122"/>
                <a:cs typeface="黑体" panose="02010609060101010101" charset="-122"/>
              </a:rPr>
              <a:t>美国始终不是</a:t>
            </a:r>
            <a:r>
              <a:rPr lang="zh-CN" altLang="en-US" sz="2000" dirty="0" smtClean="0">
                <a:solidFill>
                  <a:srgbClr val="F8F8F8"/>
                </a:solidFill>
                <a:latin typeface="微软雅黑" panose="020B0503020204020204" charset="-122"/>
                <a:ea typeface="微软雅黑" panose="020B0503020204020204" charset="-122"/>
                <a:cs typeface="黑体" panose="02010609060101010101" charset="-122"/>
              </a:rPr>
              <a:t>国联的成员，</a:t>
            </a:r>
            <a:r>
              <a:rPr lang="zh-CN" altLang="en-US" sz="2000" dirty="0" smtClean="0">
                <a:solidFill>
                  <a:srgbClr val="FFFF66"/>
                </a:solidFill>
                <a:latin typeface="微软雅黑" panose="020B0503020204020204" charset="-122"/>
                <a:ea typeface="微软雅黑" panose="020B0503020204020204" charset="-122"/>
                <a:cs typeface="黑体" panose="02010609060101010101" charset="-122"/>
              </a:rPr>
              <a:t>苏联长期被拒之门外</a:t>
            </a:r>
            <a:r>
              <a:rPr lang="zh-CN" altLang="en-US" sz="2000" dirty="0" smtClean="0">
                <a:solidFill>
                  <a:srgbClr val="F8F8F8"/>
                </a:solidFill>
                <a:latin typeface="微软雅黑" panose="020B0503020204020204" charset="-122"/>
                <a:ea typeface="微软雅黑" panose="020B0503020204020204" charset="-122"/>
                <a:cs typeface="黑体" panose="02010609060101010101" charset="-122"/>
              </a:rPr>
              <a:t>，</a:t>
            </a:r>
            <a:r>
              <a:rPr lang="en-US" altLang="zh-CN" sz="2000" dirty="0" smtClean="0">
                <a:solidFill>
                  <a:srgbClr val="F8F8F8"/>
                </a:solidFill>
                <a:latin typeface="微软雅黑" panose="020B0503020204020204" charset="-122"/>
                <a:ea typeface="微软雅黑" panose="020B0503020204020204" charset="-122"/>
                <a:cs typeface="黑体" panose="02010609060101010101" charset="-122"/>
              </a:rPr>
              <a:t>30</a:t>
            </a:r>
            <a:r>
              <a:rPr lang="zh-CN" altLang="en-US" sz="2000" dirty="0" smtClean="0">
                <a:solidFill>
                  <a:srgbClr val="F8F8F8"/>
                </a:solidFill>
                <a:latin typeface="微软雅黑" panose="020B0503020204020204" charset="-122"/>
                <a:ea typeface="微软雅黑" panose="020B0503020204020204" charset="-122"/>
                <a:cs typeface="黑体" panose="02010609060101010101" charset="-122"/>
              </a:rPr>
              <a:t>年代法西斯国 家日本、德国和意大利</a:t>
            </a:r>
            <a:r>
              <a:rPr lang="zh-CN" altLang="en-US" sz="2000" dirty="0" smtClean="0">
                <a:solidFill>
                  <a:srgbClr val="FFFF66"/>
                </a:solidFill>
                <a:latin typeface="微软雅黑" panose="020B0503020204020204" charset="-122"/>
                <a:ea typeface="微软雅黑" panose="020B0503020204020204" charset="-122"/>
                <a:cs typeface="黑体" panose="02010609060101010101" charset="-122"/>
              </a:rPr>
              <a:t>相继退出</a:t>
            </a:r>
            <a:r>
              <a:rPr lang="zh-CN" altLang="en-US" sz="2000" dirty="0" smtClean="0">
                <a:solidFill>
                  <a:srgbClr val="F8F8F8"/>
                </a:solidFill>
                <a:latin typeface="微软雅黑" panose="020B0503020204020204" charset="-122"/>
                <a:ea typeface="微软雅黑" panose="020B0503020204020204" charset="-122"/>
                <a:cs typeface="黑体" panose="02010609060101010101" charset="-122"/>
              </a:rPr>
              <a:t>，不受约束，从而使</a:t>
            </a:r>
            <a:r>
              <a:rPr lang="zh-CN" altLang="en-US" sz="2000" dirty="0" smtClean="0">
                <a:solidFill>
                  <a:srgbClr val="FFFF00"/>
                </a:solidFill>
                <a:latin typeface="微软雅黑" panose="020B0503020204020204" charset="-122"/>
                <a:ea typeface="微软雅黑" panose="020B0503020204020204" charset="-122"/>
                <a:cs typeface="黑体" panose="02010609060101010101" charset="-122"/>
              </a:rPr>
              <a:t>集体安全有名无实</a:t>
            </a:r>
            <a:r>
              <a:rPr lang="zh-CN" altLang="en-US" sz="2000" dirty="0" smtClean="0">
                <a:solidFill>
                  <a:srgbClr val="F8F8F8"/>
                </a:solidFill>
                <a:latin typeface="微软雅黑" panose="020B0503020204020204" charset="-122"/>
                <a:ea typeface="微软雅黑" panose="020B0503020204020204" charset="-122"/>
                <a:cs typeface="黑体" panose="02010609060101010101" charset="-122"/>
              </a:rPr>
              <a:t>。</a:t>
            </a:r>
            <a:endParaRPr lang="zh-CN" altLang="en-US" sz="2000" dirty="0" smtClean="0">
              <a:latin typeface="微软雅黑" panose="020B0503020204020204" charset="-122"/>
              <a:ea typeface="微软雅黑" panose="020B0503020204020204" charset="-122"/>
              <a:cs typeface="黑体" panose="02010609060101010101" charset="-122"/>
            </a:endParaRPr>
          </a:p>
          <a:p>
            <a:pPr marL="5219065">
              <a:lnSpc>
                <a:spcPct val="100000"/>
              </a:lnSpc>
              <a:spcBef>
                <a:spcPts val="1535"/>
              </a:spcBef>
            </a:pPr>
            <a:r>
              <a:rPr dirty="0" smtClean="0">
                <a:solidFill>
                  <a:srgbClr val="F8F8F8"/>
                </a:solidFill>
                <a:latin typeface="微软雅黑" panose="020B0503020204020204" charset="-122"/>
                <a:ea typeface="微软雅黑" panose="020B0503020204020204" charset="-122"/>
                <a:cs typeface="黑体" panose="02010609060101010101" charset="-122"/>
              </a:rPr>
              <a:t>——</a:t>
            </a:r>
            <a:r>
              <a:rPr dirty="0">
                <a:solidFill>
                  <a:srgbClr val="F8F8F8"/>
                </a:solidFill>
                <a:latin typeface="微软雅黑" panose="020B0503020204020204" charset="-122"/>
                <a:ea typeface="微软雅黑" panose="020B0503020204020204" charset="-122"/>
                <a:cs typeface="黑体" panose="02010609060101010101" charset="-122"/>
              </a:rPr>
              <a:t>摘自徐蓝主编《世界近现代史1500-2007》</a:t>
            </a:r>
            <a:endParaRPr dirty="0">
              <a:latin typeface="微软雅黑" panose="020B0503020204020204" charset="-122"/>
              <a:ea typeface="微软雅黑" panose="020B0503020204020204" charset="-122"/>
              <a:cs typeface="黑体" panose="02010609060101010101" charset="-122"/>
            </a:endParaRPr>
          </a:p>
        </p:txBody>
      </p:sp>
      <p:sp>
        <p:nvSpPr>
          <p:cNvPr id="3" name="矩形 2"/>
          <p:cNvSpPr/>
          <p:nvPr/>
        </p:nvSpPr>
        <p:spPr>
          <a:xfrm>
            <a:off x="827584" y="3260881"/>
            <a:ext cx="5760640" cy="369332"/>
          </a:xfrm>
          <a:prstGeom prst="rect">
            <a:avLst/>
          </a:prstGeom>
        </p:spPr>
        <p:txBody>
          <a:bodyPr wrap="square">
            <a:spAutoFit/>
          </a:bodyPr>
          <a:lstStyle/>
          <a:p>
            <a:r>
              <a:rPr lang="zh-CN" altLang="en-US" dirty="0" smtClean="0">
                <a:solidFill>
                  <a:srgbClr val="FF0000"/>
                </a:solidFill>
                <a:latin typeface="微软雅黑" panose="020B0503020204020204" charset="-122"/>
                <a:ea typeface="微软雅黑" panose="020B0503020204020204" charset="-122"/>
              </a:rPr>
              <a:t>依据上述材料谈谈你认为应该如何评价国际联盟？</a:t>
            </a:r>
            <a:endParaRPr lang="zh-CN" altLang="en-US" dirty="0">
              <a:solidFill>
                <a:srgbClr val="FF0000"/>
              </a:solidFill>
              <a:latin typeface="微软雅黑" panose="020B0503020204020204" charset="-122"/>
              <a:ea typeface="微软雅黑" panose="020B0503020204020204" charset="-122"/>
            </a:endParaRPr>
          </a:p>
        </p:txBody>
      </p:sp>
      <p:sp>
        <p:nvSpPr>
          <p:cNvPr id="4" name="矩形 3"/>
          <p:cNvSpPr/>
          <p:nvPr/>
        </p:nvSpPr>
        <p:spPr>
          <a:xfrm>
            <a:off x="598306" y="3723878"/>
            <a:ext cx="8208912" cy="1200329"/>
          </a:xfrm>
          <a:prstGeom prst="rect">
            <a:avLst/>
          </a:prstGeom>
        </p:spPr>
        <p:txBody>
          <a:bodyPr wrap="square">
            <a:spAutoFit/>
          </a:bodyPr>
          <a:lstStyle/>
          <a:p>
            <a:r>
              <a:rPr lang="zh-CN" altLang="en-US" sz="2400" dirty="0" smtClean="0">
                <a:solidFill>
                  <a:srgbClr val="00B0F0"/>
                </a:solidFill>
                <a:latin typeface="微软雅黑" panose="020B0503020204020204" charset="-122"/>
                <a:ea typeface="微软雅黑" panose="020B0503020204020204" charset="-122"/>
              </a:rPr>
              <a:t>       国际联盟是凡尔赛</a:t>
            </a:r>
            <a:r>
              <a:rPr lang="en-US" altLang="zh-CN" sz="2400" dirty="0" smtClean="0">
                <a:solidFill>
                  <a:srgbClr val="00B0F0"/>
                </a:solidFill>
                <a:latin typeface="微软雅黑" panose="020B0503020204020204" charset="-122"/>
                <a:ea typeface="微软雅黑" panose="020B0503020204020204" charset="-122"/>
              </a:rPr>
              <a:t>—</a:t>
            </a:r>
            <a:r>
              <a:rPr lang="zh-CN" altLang="en-US" sz="2400" dirty="0" smtClean="0">
                <a:solidFill>
                  <a:srgbClr val="00B0F0"/>
                </a:solidFill>
                <a:latin typeface="微软雅黑" panose="020B0503020204020204" charset="-122"/>
                <a:ea typeface="微软雅黑" panose="020B0503020204020204" charset="-122"/>
              </a:rPr>
              <a:t>华盛顿体系的重要组成部分，为后来的国际组织提供了经验，有一定的进步意义。但是它在制裁侵略、保卫世界和平方面没有发挥应有的作用。</a:t>
            </a:r>
            <a:endParaRPr lang="zh-CN" altLang="en-US" sz="2400" dirty="0">
              <a:solidFill>
                <a:srgbClr val="00B0F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83568" y="681541"/>
            <a:ext cx="1783588" cy="1819561"/>
            <a:chOff x="-4456380" y="4463204"/>
            <a:chExt cx="2835343" cy="3495411"/>
          </a:xfrm>
        </p:grpSpPr>
        <p:pic>
          <p:nvPicPr>
            <p:cNvPr id="5" name="图片 4"/>
            <p:cNvPicPr>
              <a:picLocks noChangeAspect="1"/>
            </p:cNvPicPr>
            <p:nvPr/>
          </p:nvPicPr>
          <p:blipFill>
            <a:blip r:embed="rId1"/>
            <a:stretch>
              <a:fillRect/>
            </a:stretch>
          </p:blipFill>
          <p:spPr>
            <a:xfrm>
              <a:off x="-4456380" y="4463204"/>
              <a:ext cx="2835343" cy="2695179"/>
            </a:xfrm>
            <a:prstGeom prst="rect">
              <a:avLst/>
            </a:prstGeom>
          </p:spPr>
        </p:pic>
        <p:sp>
          <p:nvSpPr>
            <p:cNvPr id="6" name="文本框 10"/>
            <p:cNvSpPr txBox="1"/>
            <p:nvPr/>
          </p:nvSpPr>
          <p:spPr>
            <a:xfrm>
              <a:off x="-4304805" y="7249121"/>
              <a:ext cx="2674664" cy="70949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rPr>
                <a:t>一战后的欧洲</a:t>
              </a:r>
              <a:endParaRPr kumimoji="0" lang="zh-CN" altLang="en-US" sz="1800" b="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endParaRPr>
            </a:p>
          </p:txBody>
        </p:sp>
      </p:grpSp>
      <p:grpSp>
        <p:nvGrpSpPr>
          <p:cNvPr id="7" name="组合 6"/>
          <p:cNvGrpSpPr/>
          <p:nvPr/>
        </p:nvGrpSpPr>
        <p:grpSpPr>
          <a:xfrm>
            <a:off x="553288" y="2876995"/>
            <a:ext cx="2031325" cy="1819561"/>
            <a:chOff x="1730369" y="4018073"/>
            <a:chExt cx="2560158" cy="3241657"/>
          </a:xfrm>
        </p:grpSpPr>
        <p:pic>
          <p:nvPicPr>
            <p:cNvPr id="8" name="图片 7"/>
            <p:cNvPicPr>
              <a:picLocks noChangeAspect="1"/>
            </p:cNvPicPr>
            <p:nvPr/>
          </p:nvPicPr>
          <p:blipFill>
            <a:blip r:embed="rId2"/>
            <a:stretch>
              <a:fillRect/>
            </a:stretch>
          </p:blipFill>
          <p:spPr>
            <a:xfrm>
              <a:off x="2005512" y="4018073"/>
              <a:ext cx="2131007" cy="2499521"/>
            </a:xfrm>
            <a:prstGeom prst="rect">
              <a:avLst/>
            </a:prstGeom>
          </p:spPr>
        </p:pic>
        <p:sp>
          <p:nvSpPr>
            <p:cNvPr id="9" name="矩形 8"/>
            <p:cNvSpPr/>
            <p:nvPr/>
          </p:nvSpPr>
          <p:spPr>
            <a:xfrm>
              <a:off x="1730369" y="6601743"/>
              <a:ext cx="2560158" cy="657987"/>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rPr>
                <a:t>一战中牺牲的士兵</a:t>
              </a:r>
              <a:endParaRPr kumimoji="0" lang="zh-CN" altLang="en-US" sz="180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mn-cs"/>
              </a:endParaRPr>
            </a:p>
          </p:txBody>
        </p:sp>
      </p:grpSp>
      <p:pic>
        <p:nvPicPr>
          <p:cNvPr id="10" name="图片 9"/>
          <p:cNvPicPr>
            <a:picLocks noChangeAspect="1"/>
          </p:cNvPicPr>
          <p:nvPr/>
        </p:nvPicPr>
        <p:blipFill>
          <a:blip r:embed="rId3"/>
          <a:stretch>
            <a:fillRect/>
          </a:stretch>
        </p:blipFill>
        <p:spPr>
          <a:xfrm>
            <a:off x="2987824" y="681540"/>
            <a:ext cx="5814144" cy="1962218"/>
          </a:xfrm>
          <a:prstGeom prst="rect">
            <a:avLst/>
          </a:prstGeom>
        </p:spPr>
      </p:pic>
      <p:sp>
        <p:nvSpPr>
          <p:cNvPr id="11" name="矩形 10"/>
          <p:cNvSpPr/>
          <p:nvPr/>
        </p:nvSpPr>
        <p:spPr>
          <a:xfrm>
            <a:off x="2621614" y="3147814"/>
            <a:ext cx="6546564" cy="369332"/>
          </a:xfrm>
          <a:prstGeom prst="rect">
            <a:avLst/>
          </a:prstGeom>
        </p:spPr>
        <p:txBody>
          <a:bodyPr wrap="square">
            <a:spAutoFit/>
          </a:bodyPr>
          <a:lstStyle/>
          <a:p>
            <a:r>
              <a:rPr lang="zh-CN" altLang="en-US" dirty="0" smtClean="0">
                <a:solidFill>
                  <a:srgbClr val="FF0000"/>
                </a:solidFill>
                <a:latin typeface="微软雅黑" panose="020B0503020204020204" charset="-122"/>
                <a:ea typeface="微软雅黑" panose="020B0503020204020204" charset="-122"/>
              </a:rPr>
              <a:t>阅读教材</a:t>
            </a:r>
            <a:r>
              <a:rPr lang="en-US" altLang="zh-CN" dirty="0" smtClean="0">
                <a:solidFill>
                  <a:srgbClr val="FF0000"/>
                </a:solidFill>
                <a:latin typeface="微软雅黑" panose="020B0503020204020204" charset="-122"/>
                <a:ea typeface="微软雅黑" panose="020B0503020204020204" charset="-122"/>
              </a:rPr>
              <a:t>87</a:t>
            </a:r>
            <a:r>
              <a:rPr lang="zh-CN" altLang="en-US" dirty="0" smtClean="0">
                <a:solidFill>
                  <a:srgbClr val="FF0000"/>
                </a:solidFill>
                <a:latin typeface="微软雅黑" panose="020B0503020204020204" charset="-122"/>
                <a:ea typeface="微软雅黑" panose="020B0503020204020204" charset="-122"/>
              </a:rPr>
              <a:t>页最后一段和上述材料谈谈第一次世界大战的影响。</a:t>
            </a:r>
            <a:endParaRPr lang="zh-CN" altLang="en-US" dirty="0">
              <a:solidFill>
                <a:srgbClr val="FF0000"/>
              </a:solidFill>
              <a:latin typeface="微软雅黑" panose="020B0503020204020204" charset="-122"/>
              <a:ea typeface="微软雅黑" panose="020B0503020204020204" charset="-122"/>
            </a:endParaRPr>
          </a:p>
        </p:txBody>
      </p:sp>
      <p:sp>
        <p:nvSpPr>
          <p:cNvPr id="12" name="矩形 11"/>
          <p:cNvSpPr/>
          <p:nvPr/>
        </p:nvSpPr>
        <p:spPr>
          <a:xfrm>
            <a:off x="1891127" y="87474"/>
            <a:ext cx="3890809"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36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（三）一战的影响</a:t>
            </a:r>
            <a:endParaRPr lang="zh-CN" altLang="en-US" sz="36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爆炸形 1 1"/>
          <p:cNvSpPr/>
          <p:nvPr/>
        </p:nvSpPr>
        <p:spPr>
          <a:xfrm>
            <a:off x="3491880" y="3785282"/>
            <a:ext cx="2218047" cy="108388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charset="-122"/>
                <a:ea typeface="微软雅黑" panose="020B0503020204020204" charset="-122"/>
              </a:rPr>
              <a:t>世界格局</a:t>
            </a:r>
            <a:endParaRPr lang="zh-CN" altLang="en-US" sz="2000" dirty="0">
              <a:latin typeface="微软雅黑" panose="020B0503020204020204" charset="-122"/>
              <a:ea typeface="微软雅黑" panose="020B0503020204020204" charset="-122"/>
            </a:endParaRPr>
          </a:p>
        </p:txBody>
      </p:sp>
      <p:sp>
        <p:nvSpPr>
          <p:cNvPr id="13" name="爆炸形 1 12"/>
          <p:cNvSpPr/>
          <p:nvPr/>
        </p:nvSpPr>
        <p:spPr>
          <a:xfrm>
            <a:off x="6246958" y="3760160"/>
            <a:ext cx="2304256" cy="113412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charset="-122"/>
                <a:ea typeface="微软雅黑" panose="020B0503020204020204" charset="-122"/>
              </a:rPr>
              <a:t>思想观念</a:t>
            </a:r>
            <a:endParaRPr lang="zh-CN" altLang="en-US" sz="2000" dirty="0">
              <a:latin typeface="微软雅黑" panose="020B0503020204020204" charset="-122"/>
              <a:ea typeface="微软雅黑" panose="020B0503020204020204" charset="-122"/>
            </a:endParaRPr>
          </a:p>
        </p:txBody>
      </p:sp>
      <p:sp>
        <p:nvSpPr>
          <p:cNvPr id="3" name="矩形 2"/>
          <p:cNvSpPr/>
          <p:nvPr/>
        </p:nvSpPr>
        <p:spPr>
          <a:xfrm>
            <a:off x="4642885" y="2692329"/>
            <a:ext cx="4294765" cy="369332"/>
          </a:xfrm>
          <a:prstGeom prst="rect">
            <a:avLst/>
          </a:prstGeom>
        </p:spPr>
        <p:txBody>
          <a:bodyPr wrap="none">
            <a:spAutoFit/>
          </a:bodyPr>
          <a:lstStyle/>
          <a:p>
            <a:r>
              <a:rPr lang="en-US" altLang="zh-CN" dirty="0" smtClean="0"/>
              <a:t>——</a:t>
            </a:r>
            <a:r>
              <a:rPr lang="zh-CN" altLang="en-US" dirty="0" smtClean="0"/>
              <a:t>数据摘自</a:t>
            </a:r>
            <a:r>
              <a:rPr lang="en-US" altLang="zh-CN" dirty="0" smtClean="0"/>
              <a:t>《</a:t>
            </a:r>
            <a:r>
              <a:rPr lang="zh-CN" altLang="en-US" dirty="0" smtClean="0"/>
              <a:t>二十世纪的战争与和平</a:t>
            </a:r>
            <a:r>
              <a:rPr lang="en-US" altLang="zh-CN" dirty="0" smtClean="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683568" y="1047750"/>
          <a:ext cx="7488832" cy="36842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6"/>
          <p:cNvSpPr/>
          <p:nvPr/>
        </p:nvSpPr>
        <p:spPr>
          <a:xfrm>
            <a:off x="5004049" y="141480"/>
            <a:ext cx="3589333"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课堂小结</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8"/>
          <p:cNvSpPr txBox="1"/>
          <p:nvPr/>
        </p:nvSpPr>
        <p:spPr>
          <a:xfrm>
            <a:off x="395536" y="141480"/>
            <a:ext cx="8424936" cy="469852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dirty="0" smtClean="0">
                <a:solidFill>
                  <a:srgbClr val="00B0F0"/>
                </a:solidFill>
                <a:latin typeface="微软雅黑" panose="020B0503020204020204" charset="-122"/>
                <a:ea typeface="微软雅黑" panose="020B0503020204020204" charset="-122"/>
              </a:rPr>
              <a:t>学习目标：</a:t>
            </a:r>
            <a:endParaRPr lang="en-US" altLang="zh-CN" sz="2800" dirty="0" smtClean="0">
              <a:solidFill>
                <a:srgbClr val="00B0F0"/>
              </a:solidFill>
              <a:latin typeface="微软雅黑" panose="020B0503020204020204" charset="-122"/>
              <a:ea typeface="微软雅黑" panose="020B0503020204020204" charset="-122"/>
            </a:endParaRPr>
          </a:p>
          <a:p>
            <a:pPr>
              <a:lnSpc>
                <a:spcPct val="200000"/>
              </a:lnSpc>
            </a:pP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、通过阅读教材，分析相关史料，从“唯物史观”的角度认识帝国主义和第一次世界大战爆发的原因</a:t>
            </a:r>
            <a:r>
              <a:rPr lang="zh-CN" altLang="en-US" sz="2000" dirty="0" smtClean="0">
                <a:latin typeface="微软雅黑" panose="020B0503020204020204" charset="-122"/>
                <a:ea typeface="微软雅黑" panose="020B0503020204020204" charset="-122"/>
              </a:rPr>
              <a:t>。</a:t>
            </a:r>
            <a:endParaRPr lang="zh-CN" altLang="en-US" sz="2000" dirty="0">
              <a:latin typeface="微软雅黑" panose="020B0503020204020204" charset="-122"/>
              <a:ea typeface="微软雅黑" panose="020B0503020204020204" charset="-122"/>
            </a:endParaRPr>
          </a:p>
          <a:p>
            <a:pPr>
              <a:lnSpc>
                <a:spcPct val="200000"/>
              </a:lnSpc>
            </a:pPr>
            <a:r>
              <a:rPr lang="en-US" altLang="zh-CN" sz="2000" dirty="0">
                <a:latin typeface="微软雅黑" panose="020B0503020204020204" charset="-122"/>
                <a:ea typeface="微软雅黑" panose="020B0503020204020204" charset="-122"/>
              </a:rPr>
              <a:t>2</a:t>
            </a:r>
            <a:r>
              <a:rPr lang="zh-CN" altLang="en-US" sz="2000" dirty="0">
                <a:latin typeface="微软雅黑" panose="020B0503020204020204" charset="-122"/>
                <a:ea typeface="微软雅黑" panose="020B0503020204020204" charset="-122"/>
              </a:rPr>
              <a:t>、自主观察历史地图，明确一战中三条战线的空间位置，阅读教材内容，以时间为线索梳理第一次世界大战的过程，同时了解一战中的中国</a:t>
            </a:r>
            <a:r>
              <a:rPr lang="zh-CN" altLang="en-US" sz="2000" dirty="0" smtClean="0">
                <a:latin typeface="微软雅黑" panose="020B0503020204020204" charset="-122"/>
                <a:ea typeface="微软雅黑" panose="020B0503020204020204" charset="-122"/>
              </a:rPr>
              <a:t>。</a:t>
            </a:r>
            <a:endParaRPr lang="zh-CN" altLang="en-US" sz="2000" dirty="0">
              <a:latin typeface="微软雅黑" panose="020B0503020204020204" charset="-122"/>
              <a:ea typeface="微软雅黑" panose="020B0503020204020204" charset="-122"/>
            </a:endParaRPr>
          </a:p>
          <a:p>
            <a:pPr>
              <a:lnSpc>
                <a:spcPct val="200000"/>
              </a:lnSpc>
            </a:pPr>
            <a:r>
              <a:rPr lang="en-US" altLang="zh-CN" sz="2000" dirty="0">
                <a:latin typeface="微软雅黑" panose="020B0503020204020204" charset="-122"/>
                <a:ea typeface="微软雅黑" panose="020B0503020204020204" charset="-122"/>
              </a:rPr>
              <a:t>3</a:t>
            </a:r>
            <a:r>
              <a:rPr lang="zh-CN" altLang="en-US" sz="2000" dirty="0">
                <a:latin typeface="微软雅黑" panose="020B0503020204020204" charset="-122"/>
                <a:ea typeface="微软雅黑" panose="020B0503020204020204" charset="-122"/>
              </a:rPr>
              <a:t>、通过阅读教材掌握凡尔赛</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华盛顿体系的内涵，结合相关史料对该体系的进步性和局限性进行评价，从而理解其导致的</a:t>
            </a:r>
            <a:r>
              <a:rPr lang="en-US" altLang="zh-CN" sz="2000" dirty="0">
                <a:latin typeface="微软雅黑" panose="020B0503020204020204" charset="-122"/>
                <a:ea typeface="微软雅黑" panose="020B0503020204020204" charset="-122"/>
              </a:rPr>
              <a:t>20</a:t>
            </a:r>
            <a:r>
              <a:rPr lang="zh-CN" altLang="en-US" sz="2000" dirty="0">
                <a:latin typeface="微软雅黑" panose="020B0503020204020204" charset="-122"/>
                <a:ea typeface="微软雅黑" panose="020B0503020204020204" charset="-122"/>
              </a:rPr>
              <a:t>世纪上半期国际秩序的变化</a:t>
            </a:r>
            <a:r>
              <a:rPr lang="zh-CN" altLang="en-US" sz="2000" dirty="0" smtClean="0">
                <a:latin typeface="微软雅黑" panose="020B0503020204020204" charset="-122"/>
                <a:ea typeface="微软雅黑" panose="020B0503020204020204" charset="-122"/>
              </a:rPr>
              <a:t>。</a:t>
            </a:r>
            <a:endParaRPr lang="zh-CN" altLang="en-US" sz="2000" dirty="0">
              <a:latin typeface="微软雅黑" panose="020B0503020204020204" charset="-122"/>
              <a:ea typeface="微软雅黑" panose="020B0503020204020204" charset="-122"/>
            </a:endParaRPr>
          </a:p>
          <a:p>
            <a:pPr>
              <a:lnSpc>
                <a:spcPct val="200000"/>
              </a:lnSpc>
            </a:pPr>
            <a:r>
              <a:rPr lang="en-US" altLang="zh-CN" sz="2000" dirty="0">
                <a:latin typeface="微软雅黑" panose="020B0503020204020204" charset="-122"/>
                <a:ea typeface="微软雅黑" panose="020B0503020204020204" charset="-122"/>
              </a:rPr>
              <a:t>4</a:t>
            </a:r>
            <a:r>
              <a:rPr lang="zh-CN" altLang="en-US" sz="2000" dirty="0">
                <a:latin typeface="微软雅黑" panose="020B0503020204020204" charset="-122"/>
                <a:ea typeface="微软雅黑" panose="020B0503020204020204" charset="-122"/>
              </a:rPr>
              <a:t>、通过阅读史料分析凡尔赛</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华盛顿体系对中国造成的影响，认识到近代中国“弱国无外交”的无奈，进而衍生出为中国奋斗的使命感。</a:t>
            </a:r>
            <a:endParaRPr lang="zh-CN" altLang="en-US" sz="2000" dirty="0">
              <a:latin typeface="微软雅黑" panose="020B0503020204020204" charset="-122"/>
              <a:ea typeface="微软雅黑" panose="020B0503020204020204" charset="-122"/>
            </a:endParaRPr>
          </a:p>
          <a:p>
            <a:endParaRPr lang="zh-CN" altLang="en-US" sz="2400" dirty="0" smtClean="0">
              <a:solidFill>
                <a:srgbClr val="00B0F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88233" y="51470"/>
            <a:ext cx="2659702"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知识测评</a:t>
            </a:r>
            <a:endParaRPr lang="zh-CN" alt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表格 4"/>
          <p:cNvGraphicFramePr>
            <a:graphicFrameLocks noGrp="1"/>
          </p:cNvGraphicFramePr>
          <p:nvPr/>
        </p:nvGraphicFramePr>
        <p:xfrm>
          <a:off x="1259631" y="1761660"/>
          <a:ext cx="5771406" cy="1532443"/>
        </p:xfrm>
        <a:graphic>
          <a:graphicData uri="http://schemas.openxmlformats.org/drawingml/2006/table">
            <a:tbl>
              <a:tblPr firstRow="1" firstCol="1" bandRow="1">
                <a:tableStyleId>{5C22544A-7EE6-4342-B048-85BDC9FD1C3A}</a:tableStyleId>
              </a:tblPr>
              <a:tblGrid>
                <a:gridCol w="907627"/>
                <a:gridCol w="1215386"/>
                <a:gridCol w="1216131"/>
                <a:gridCol w="1216131"/>
                <a:gridCol w="1216131"/>
              </a:tblGrid>
              <a:tr h="304465">
                <a:tc>
                  <a:txBody>
                    <a:bodyPr/>
                    <a:lstStyle/>
                    <a:p>
                      <a:pPr algn="ctr">
                        <a:spcAft>
                          <a:spcPts val="0"/>
                        </a:spcAft>
                      </a:pPr>
                      <a:r>
                        <a:rPr lang="en-US" sz="1400" kern="100" dirty="0">
                          <a:effectLst/>
                        </a:rPr>
                        <a:t> </a:t>
                      </a:r>
                      <a:endParaRPr lang="zh-CN" sz="1400" kern="100" dirty="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1860</a:t>
                      </a:r>
                      <a:r>
                        <a:rPr lang="zh-CN" sz="1400" kern="100">
                          <a:effectLst/>
                        </a:rPr>
                        <a:t>年</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1870</a:t>
                      </a:r>
                      <a:r>
                        <a:rPr lang="zh-CN" sz="1400" kern="100">
                          <a:effectLst/>
                        </a:rPr>
                        <a:t>年</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1890</a:t>
                      </a:r>
                      <a:r>
                        <a:rPr lang="zh-CN" sz="1400" kern="100">
                          <a:effectLst/>
                        </a:rPr>
                        <a:t>年</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1900</a:t>
                      </a:r>
                      <a:r>
                        <a:rPr lang="zh-CN" sz="1400" kern="100">
                          <a:effectLst/>
                        </a:rPr>
                        <a:t>年</a:t>
                      </a:r>
                      <a:endParaRPr lang="zh-CN" sz="1400" kern="100">
                        <a:effectLst/>
                        <a:latin typeface="Times New Roman" panose="02020603050405020304"/>
                        <a:ea typeface="宋体" panose="02010600030101010101" pitchFamily="2" charset="-122"/>
                      </a:endParaRPr>
                    </a:p>
                  </a:txBody>
                  <a:tcPr marL="68580" marR="68580" marT="0" marB="0"/>
                </a:tc>
              </a:tr>
              <a:tr h="304465">
                <a:tc>
                  <a:txBody>
                    <a:bodyPr/>
                    <a:lstStyle/>
                    <a:p>
                      <a:pPr algn="ctr">
                        <a:spcAft>
                          <a:spcPts val="0"/>
                        </a:spcAft>
                      </a:pPr>
                      <a:r>
                        <a:rPr lang="zh-CN" sz="1400" kern="100">
                          <a:effectLst/>
                        </a:rPr>
                        <a:t>英国</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dirty="0">
                          <a:effectLst/>
                        </a:rPr>
                        <a:t>1</a:t>
                      </a:r>
                      <a:endParaRPr lang="zh-CN" sz="1400" kern="100" dirty="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1</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2</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3</a:t>
                      </a:r>
                      <a:endParaRPr lang="zh-CN" sz="1400" kern="100">
                        <a:effectLst/>
                        <a:latin typeface="Times New Roman" panose="02020603050405020304"/>
                        <a:ea typeface="宋体" panose="02010600030101010101" pitchFamily="2" charset="-122"/>
                      </a:endParaRPr>
                    </a:p>
                  </a:txBody>
                  <a:tcPr marL="68580" marR="68580" marT="0" marB="0"/>
                </a:tc>
              </a:tr>
              <a:tr h="314583">
                <a:tc>
                  <a:txBody>
                    <a:bodyPr/>
                    <a:lstStyle/>
                    <a:p>
                      <a:pPr algn="ctr">
                        <a:spcAft>
                          <a:spcPts val="0"/>
                        </a:spcAft>
                      </a:pPr>
                      <a:r>
                        <a:rPr lang="zh-CN" sz="1400" kern="100">
                          <a:effectLst/>
                        </a:rPr>
                        <a:t>法国</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dirty="0">
                          <a:effectLst/>
                        </a:rPr>
                        <a:t>2</a:t>
                      </a:r>
                      <a:endParaRPr lang="zh-CN" sz="1400" kern="100" dirty="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3</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4</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4</a:t>
                      </a:r>
                      <a:endParaRPr lang="zh-CN" sz="1400" kern="100">
                        <a:effectLst/>
                        <a:latin typeface="Times New Roman" panose="02020603050405020304"/>
                        <a:ea typeface="宋体" panose="02010600030101010101" pitchFamily="2" charset="-122"/>
                      </a:endParaRPr>
                    </a:p>
                  </a:txBody>
                  <a:tcPr marL="68580" marR="68580" marT="0" marB="0"/>
                </a:tc>
              </a:tr>
              <a:tr h="304465">
                <a:tc>
                  <a:txBody>
                    <a:bodyPr/>
                    <a:lstStyle/>
                    <a:p>
                      <a:pPr algn="ctr">
                        <a:spcAft>
                          <a:spcPts val="0"/>
                        </a:spcAft>
                      </a:pPr>
                      <a:r>
                        <a:rPr lang="zh-CN" sz="1400" kern="100">
                          <a:effectLst/>
                        </a:rPr>
                        <a:t>德国</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4</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4</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3</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2</a:t>
                      </a:r>
                      <a:endParaRPr lang="zh-CN" sz="1400" kern="100">
                        <a:effectLst/>
                        <a:latin typeface="Times New Roman" panose="02020603050405020304"/>
                        <a:ea typeface="宋体" panose="02010600030101010101" pitchFamily="2" charset="-122"/>
                      </a:endParaRPr>
                    </a:p>
                  </a:txBody>
                  <a:tcPr marL="68580" marR="68580" marT="0" marB="0"/>
                </a:tc>
              </a:tr>
              <a:tr h="304465">
                <a:tc>
                  <a:txBody>
                    <a:bodyPr/>
                    <a:lstStyle/>
                    <a:p>
                      <a:pPr algn="ctr">
                        <a:spcAft>
                          <a:spcPts val="0"/>
                        </a:spcAft>
                      </a:pPr>
                      <a:r>
                        <a:rPr lang="zh-CN" sz="1400" kern="100">
                          <a:effectLst/>
                        </a:rPr>
                        <a:t>美国</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3</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2</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a:effectLst/>
                        </a:rPr>
                        <a:t>1</a:t>
                      </a:r>
                      <a:endParaRPr lang="zh-CN" sz="1400" kern="100">
                        <a:effectLst/>
                        <a:latin typeface="Times New Roman" panose="02020603050405020304"/>
                        <a:ea typeface="宋体" panose="02010600030101010101" pitchFamily="2" charset="-122"/>
                      </a:endParaRPr>
                    </a:p>
                  </a:txBody>
                  <a:tcPr marL="68580" marR="68580" marT="0" marB="0"/>
                </a:tc>
                <a:tc>
                  <a:txBody>
                    <a:bodyPr/>
                    <a:lstStyle/>
                    <a:p>
                      <a:pPr algn="ctr">
                        <a:spcAft>
                          <a:spcPts val="0"/>
                        </a:spcAft>
                      </a:pPr>
                      <a:r>
                        <a:rPr lang="en-US" sz="1400" kern="100" dirty="0">
                          <a:effectLst/>
                        </a:rPr>
                        <a:t>1</a:t>
                      </a:r>
                      <a:endParaRPr lang="zh-CN" sz="1400" kern="100" dirty="0">
                        <a:effectLst/>
                        <a:latin typeface="Times New Roman" panose="02020603050405020304"/>
                        <a:ea typeface="宋体" panose="02010600030101010101" pitchFamily="2" charset="-122"/>
                      </a:endParaRPr>
                    </a:p>
                  </a:txBody>
                  <a:tcPr marL="68580" marR="68580" marT="0" marB="0"/>
                </a:tc>
              </a:tr>
            </a:tbl>
          </a:graphicData>
        </a:graphic>
      </p:graphicFrame>
      <p:sp>
        <p:nvSpPr>
          <p:cNvPr id="6" name="Rectangle 1"/>
          <p:cNvSpPr>
            <a:spLocks noChangeArrowheads="1"/>
          </p:cNvSpPr>
          <p:nvPr/>
        </p:nvSpPr>
        <p:spPr bwMode="auto">
          <a:xfrm>
            <a:off x="755577" y="820765"/>
            <a:ext cx="773345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227330" algn="l" defTabSz="914400" rtl="0" eaLnBrk="1" fontAlgn="base" latinLnBrk="0" hangingPunct="1">
              <a:lnSpc>
                <a:spcPct val="100000"/>
              </a:lnSpc>
              <a:spcBef>
                <a:spcPct val="0"/>
              </a:spcBef>
              <a:spcAft>
                <a:spcPct val="0"/>
              </a:spcAft>
              <a:buClrTx/>
              <a:buSzTx/>
              <a:buFontTx/>
              <a:buNone/>
            </a:pPr>
            <a:r>
              <a:rPr kumimoji="0" lang="en-US" altLang="zh-CN" sz="2400"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1.</a:t>
            </a:r>
            <a:r>
              <a:rPr kumimoji="0" lang="zh-CN" altLang="en-US" sz="2400"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下表是</a:t>
            </a:r>
            <a:r>
              <a:rPr kumimoji="0" lang="en-US" altLang="zh-CN" sz="2400"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各强国工业生产排名变化表</a:t>
            </a:r>
            <a:r>
              <a:rPr kumimoji="0" lang="en-US" altLang="zh-CN" sz="2400"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（根据</a:t>
            </a:r>
            <a:r>
              <a:rPr kumimoji="0" lang="en-US" altLang="zh-CN" sz="2400"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大国的兴衰</a:t>
            </a:r>
            <a:r>
              <a:rPr kumimoji="0" lang="en-US" altLang="zh-CN" sz="2400"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kumimoji="0" lang="zh-CN" altLang="en-US" sz="2400"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改编而成），该表反映了（）</a:t>
            </a:r>
            <a:endParaRPr kumimoji="0" lang="en-US" altLang="zh-CN" sz="2400"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endParaRPr>
          </a:p>
          <a:p>
            <a:pPr marL="0" marR="0" lvl="0" indent="227330" algn="l" defTabSz="914400" rtl="0" eaLnBrk="1" fontAlgn="base" latinLnBrk="0" hangingPunct="1">
              <a:lnSpc>
                <a:spcPct val="100000"/>
              </a:lnSpc>
              <a:spcBef>
                <a:spcPct val="0"/>
              </a:spcBef>
              <a:spcAft>
                <a:spcPct val="0"/>
              </a:spcAft>
              <a:buClrTx/>
              <a:buSzTx/>
              <a:buFontTx/>
              <a:buNone/>
            </a:pPr>
            <a:endParaRPr kumimoji="0" lang="zh-CN" altLang="en-US" sz="140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宋体" panose="02010600030101010101" pitchFamily="2" charset="-122"/>
            </a:endParaRPr>
          </a:p>
        </p:txBody>
      </p:sp>
      <p:sp>
        <p:nvSpPr>
          <p:cNvPr id="7" name="矩形 6"/>
          <p:cNvSpPr/>
          <p:nvPr/>
        </p:nvSpPr>
        <p:spPr>
          <a:xfrm>
            <a:off x="1331641" y="3543858"/>
            <a:ext cx="6408712" cy="1569660"/>
          </a:xfrm>
          <a:prstGeom prst="rect">
            <a:avLst/>
          </a:prstGeom>
        </p:spPr>
        <p:txBody>
          <a:bodyPr wrap="square">
            <a:spAutoFit/>
          </a:bodyPr>
          <a:lstStyle/>
          <a:p>
            <a:pPr lvl="0" indent="225425" eaLnBrk="0" fontAlgn="base" hangingPunct="0">
              <a:spcBef>
                <a:spcPct val="0"/>
              </a:spcBef>
              <a:spcAft>
                <a:spcPct val="0"/>
              </a:spcAft>
            </a:pPr>
            <a:r>
              <a:rPr lang="en-US" altLang="zh-CN" sz="2400" dirty="0">
                <a:solidFill>
                  <a:srgbClr val="000000"/>
                </a:solidFill>
                <a:latin typeface="微软雅黑" panose="020B0503020204020204" charset="-122"/>
                <a:ea typeface="微软雅黑" panose="020B0503020204020204" charset="-122"/>
                <a:cs typeface="Times New Roman" panose="02020603050405020304" pitchFamily="18" charset="0"/>
              </a:rPr>
              <a:t>A.</a:t>
            </a:r>
            <a:r>
              <a:rPr lang="zh-CN" altLang="en-US" sz="2400" dirty="0">
                <a:solidFill>
                  <a:srgbClr val="000000"/>
                </a:solidFill>
                <a:latin typeface="微软雅黑" panose="020B0503020204020204" charset="-122"/>
                <a:ea typeface="微软雅黑" panose="020B0503020204020204" charset="-122"/>
                <a:cs typeface="Times New Roman" panose="02020603050405020304" pitchFamily="18" charset="0"/>
              </a:rPr>
              <a:t>工业排名取决于工业革命开展的次序　　</a:t>
            </a:r>
            <a:endParaRPr lang="en-US" altLang="zh-CN" sz="2400"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a:p>
            <a:pPr lvl="0" indent="225425" eaLnBrk="0" fontAlgn="base" hangingPunct="0">
              <a:spcBef>
                <a:spcPct val="0"/>
              </a:spcBef>
              <a:spcAft>
                <a:spcPct val="0"/>
              </a:spcAft>
            </a:pPr>
            <a:r>
              <a:rPr lang="en-US" altLang="zh-CN" sz="2400" dirty="0" smtClean="0">
                <a:solidFill>
                  <a:srgbClr val="000000"/>
                </a:solidFill>
                <a:latin typeface="微软雅黑" panose="020B0503020204020204" charset="-122"/>
                <a:ea typeface="微软雅黑" panose="020B0503020204020204" charset="-122"/>
                <a:cs typeface="Times New Roman" panose="02020603050405020304" pitchFamily="18" charset="0"/>
              </a:rPr>
              <a:t>B</a:t>
            </a:r>
            <a:r>
              <a:rPr lang="en-US" altLang="zh-CN" sz="2400" dirty="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altLang="en-US" sz="2400" dirty="0">
                <a:solidFill>
                  <a:srgbClr val="000000"/>
                </a:solidFill>
                <a:latin typeface="微软雅黑" panose="020B0503020204020204" charset="-122"/>
                <a:ea typeface="微软雅黑" panose="020B0503020204020204" charset="-122"/>
                <a:cs typeface="Times New Roman" panose="02020603050405020304" pitchFamily="18" charset="0"/>
              </a:rPr>
              <a:t>第二次工业革命使欧洲强国走向衰弱</a:t>
            </a:r>
            <a:endParaRPr lang="zh-CN" altLang="en-US" sz="1400" dirty="0">
              <a:solidFill>
                <a:prstClr val="black"/>
              </a:solidFill>
              <a:latin typeface="微软雅黑" panose="020B0503020204020204" charset="-122"/>
              <a:ea typeface="微软雅黑" panose="020B0503020204020204" charset="-122"/>
              <a:cs typeface="宋体" panose="02010600030101010101" pitchFamily="2" charset="-122"/>
            </a:endParaRPr>
          </a:p>
          <a:p>
            <a:pPr lvl="0" indent="225425" eaLnBrk="0" fontAlgn="base" hangingPunct="0">
              <a:spcBef>
                <a:spcPct val="0"/>
              </a:spcBef>
              <a:spcAft>
                <a:spcPct val="0"/>
              </a:spcAft>
            </a:pPr>
            <a:r>
              <a:rPr lang="en-US" altLang="zh-CN" sz="2400" dirty="0">
                <a:solidFill>
                  <a:srgbClr val="000000"/>
                </a:solidFill>
                <a:latin typeface="微软雅黑" panose="020B0503020204020204" charset="-122"/>
                <a:ea typeface="微软雅黑" panose="020B0503020204020204" charset="-122"/>
                <a:cs typeface="Times New Roman" panose="02020603050405020304" pitchFamily="18" charset="0"/>
              </a:rPr>
              <a:t>C.</a:t>
            </a:r>
            <a:r>
              <a:rPr lang="zh-CN" altLang="en-US" sz="2400" dirty="0">
                <a:solidFill>
                  <a:srgbClr val="000000"/>
                </a:solidFill>
                <a:latin typeface="微软雅黑" panose="020B0503020204020204" charset="-122"/>
                <a:ea typeface="微软雅黑" panose="020B0503020204020204" charset="-122"/>
                <a:cs typeface="Times New Roman" panose="02020603050405020304" pitchFamily="18" charset="0"/>
              </a:rPr>
              <a:t>工业革命中帝国主义各国发展不平衡　　</a:t>
            </a:r>
            <a:endParaRPr lang="en-US" altLang="zh-CN" sz="2400" dirty="0" smtClean="0">
              <a:solidFill>
                <a:srgbClr val="000000"/>
              </a:solidFill>
              <a:latin typeface="微软雅黑" panose="020B0503020204020204" charset="-122"/>
              <a:ea typeface="微软雅黑" panose="020B0503020204020204" charset="-122"/>
              <a:cs typeface="Times New Roman" panose="02020603050405020304" pitchFamily="18" charset="0"/>
            </a:endParaRPr>
          </a:p>
          <a:p>
            <a:pPr lvl="0" indent="225425" eaLnBrk="0" fontAlgn="base" hangingPunct="0">
              <a:spcBef>
                <a:spcPct val="0"/>
              </a:spcBef>
              <a:spcAft>
                <a:spcPct val="0"/>
              </a:spcAft>
            </a:pPr>
            <a:r>
              <a:rPr lang="en-US" altLang="zh-CN" sz="2400" dirty="0" smtClean="0">
                <a:solidFill>
                  <a:srgbClr val="000000"/>
                </a:solidFill>
                <a:latin typeface="微软雅黑" panose="020B0503020204020204" charset="-122"/>
                <a:ea typeface="微软雅黑" panose="020B0503020204020204" charset="-122"/>
                <a:cs typeface="Times New Roman" panose="02020603050405020304" pitchFamily="18" charset="0"/>
              </a:rPr>
              <a:t>D</a:t>
            </a:r>
            <a:r>
              <a:rPr lang="en-US" altLang="zh-CN" sz="2400" dirty="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altLang="en-US" sz="2400" dirty="0">
                <a:solidFill>
                  <a:srgbClr val="000000"/>
                </a:solidFill>
                <a:latin typeface="微软雅黑" panose="020B0503020204020204" charset="-122"/>
                <a:ea typeface="微软雅黑" panose="020B0503020204020204" charset="-122"/>
                <a:cs typeface="Times New Roman" panose="02020603050405020304" pitchFamily="18" charset="0"/>
              </a:rPr>
              <a:t>美国在两次工业革命中居于主导地位</a:t>
            </a:r>
            <a:endParaRPr lang="zh-CN" altLang="en-US" sz="4800" dirty="0">
              <a:solidFill>
                <a:prstClr val="black"/>
              </a:solidFill>
              <a:latin typeface="微软雅黑" panose="020B0503020204020204" charset="-122"/>
              <a:ea typeface="微软雅黑" panose="020B0503020204020204" charset="-122"/>
              <a:cs typeface="宋体" panose="02010600030101010101" pitchFamily="2" charset="-122"/>
            </a:endParaRPr>
          </a:p>
        </p:txBody>
      </p:sp>
      <p:sp>
        <p:nvSpPr>
          <p:cNvPr id="8" name="矩形 7"/>
          <p:cNvSpPr/>
          <p:nvPr/>
        </p:nvSpPr>
        <p:spPr>
          <a:xfrm>
            <a:off x="7308304" y="1275606"/>
            <a:ext cx="55175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5400" b="1" cap="all" spc="0" dirty="0" smtClean="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t>
            </a:r>
            <a:endParaRPr lang="zh-CN" altLang="en-US" sz="5400" b="1" cap="all" spc="0"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254074"/>
            <a:ext cx="8136904" cy="4893647"/>
          </a:xfrm>
          <a:prstGeom prst="rect">
            <a:avLst/>
          </a:prstGeom>
        </p:spPr>
        <p:txBody>
          <a:bodyPr wrap="square">
            <a:spAutoFit/>
          </a:bodyPr>
          <a:lstStyle/>
          <a:p>
            <a:r>
              <a:rPr lang="en-US" altLang="zh-CN" sz="2400" dirty="0" smtClean="0">
                <a:latin typeface="微软雅黑" panose="020B0503020204020204" charset="-122"/>
                <a:ea typeface="微软雅黑" panose="020B0503020204020204" charset="-122"/>
              </a:rPr>
              <a:t>2</a:t>
            </a:r>
            <a:r>
              <a:rPr lang="en-US" altLang="zh-CN" sz="2400" dirty="0">
                <a:latin typeface="微软雅黑" panose="020B0503020204020204" charset="-122"/>
                <a:ea typeface="微软雅黑" panose="020B0503020204020204" charset="-122"/>
              </a:rPr>
              <a:t>.</a:t>
            </a:r>
            <a:r>
              <a:rPr lang="zh-CN" altLang="zh-CN" sz="2400" dirty="0" smtClean="0">
                <a:latin typeface="微软雅黑" panose="020B0503020204020204" charset="-122"/>
                <a:ea typeface="微软雅黑" panose="020B0503020204020204" charset="-122"/>
              </a:rPr>
              <a:t>“</a:t>
            </a:r>
            <a:r>
              <a:rPr lang="zh-CN" altLang="zh-CN" sz="2400" dirty="0">
                <a:latin typeface="微软雅黑" panose="020B0503020204020204" charset="-122"/>
                <a:ea typeface="微软雅黑" panose="020B0503020204020204" charset="-122"/>
              </a:rPr>
              <a:t>……一个半疯癫的</a:t>
            </a:r>
            <a:r>
              <a:rPr lang="en-US" altLang="zh-CN" sz="2400" dirty="0">
                <a:latin typeface="微软雅黑" panose="020B0503020204020204" charset="-122"/>
                <a:ea typeface="微软雅黑" panose="020B0503020204020204" charset="-122"/>
              </a:rPr>
              <a:t>18</a:t>
            </a:r>
            <a:r>
              <a:rPr lang="zh-CN" altLang="zh-CN" sz="2400" dirty="0">
                <a:latin typeface="微软雅黑" panose="020B0503020204020204" charset="-122"/>
                <a:ea typeface="微软雅黑" panose="020B0503020204020204" charset="-122"/>
              </a:rPr>
              <a:t>岁肺病患者，醉心于狂热民族主义剧毒的普林西普……砰砰几枪，声震全球。”这个“声震全球”的事件是指（）</a:t>
            </a:r>
            <a:endParaRPr lang="zh-CN" altLang="zh-CN"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A.</a:t>
            </a:r>
            <a:r>
              <a:rPr lang="zh-CN" altLang="zh-CN" sz="2400" dirty="0">
                <a:latin typeface="微软雅黑" panose="020B0503020204020204" charset="-122"/>
                <a:ea typeface="微软雅黑" panose="020B0503020204020204" charset="-122"/>
              </a:rPr>
              <a:t>萨拉热窝事件</a:t>
            </a:r>
            <a:r>
              <a:rPr lang="en-US" altLang="zh-CN" sz="2400" dirty="0">
                <a:latin typeface="微软雅黑" panose="020B0503020204020204" charset="-122"/>
                <a:ea typeface="微软雅黑" panose="020B0503020204020204" charset="-122"/>
              </a:rPr>
              <a:t>    B.</a:t>
            </a:r>
            <a:r>
              <a:rPr lang="zh-CN" altLang="zh-CN" sz="2400" dirty="0">
                <a:latin typeface="微软雅黑" panose="020B0503020204020204" charset="-122"/>
                <a:ea typeface="微软雅黑" panose="020B0503020204020204" charset="-122"/>
              </a:rPr>
              <a:t>巴尔干战争</a:t>
            </a:r>
            <a:r>
              <a:rPr lang="en-US" altLang="zh-CN" sz="2400" dirty="0">
                <a:latin typeface="微软雅黑" panose="020B0503020204020204" charset="-122"/>
                <a:ea typeface="微软雅黑" panose="020B0503020204020204" charset="-122"/>
              </a:rPr>
              <a:t>    </a:t>
            </a:r>
            <a:endParaRPr lang="en-US" altLang="zh-CN" sz="2400" dirty="0" smtClean="0">
              <a:latin typeface="微软雅黑" panose="020B0503020204020204" charset="-122"/>
              <a:ea typeface="微软雅黑" panose="020B0503020204020204" charset="-122"/>
            </a:endParaRPr>
          </a:p>
          <a:p>
            <a:r>
              <a:rPr lang="en-US" altLang="zh-CN" sz="2400" dirty="0" smtClean="0">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a:t>
            </a:r>
            <a:r>
              <a:rPr lang="zh-CN" altLang="zh-CN" sz="2400" dirty="0">
                <a:latin typeface="微软雅黑" panose="020B0503020204020204" charset="-122"/>
                <a:ea typeface="微软雅黑" panose="020B0503020204020204" charset="-122"/>
              </a:rPr>
              <a:t>俄国十月革命</a:t>
            </a:r>
            <a:r>
              <a:rPr lang="en-US" altLang="zh-CN" sz="2400" dirty="0">
                <a:latin typeface="微软雅黑" panose="020B0503020204020204" charset="-122"/>
                <a:ea typeface="微软雅黑" panose="020B0503020204020204" charset="-122"/>
              </a:rPr>
              <a:t>    D.</a:t>
            </a:r>
            <a:r>
              <a:rPr lang="zh-CN" altLang="zh-CN" sz="2400" dirty="0">
                <a:latin typeface="微软雅黑" panose="020B0503020204020204" charset="-122"/>
                <a:ea typeface="微软雅黑" panose="020B0503020204020204" charset="-122"/>
              </a:rPr>
              <a:t>“施里芬计划</a:t>
            </a:r>
            <a:r>
              <a:rPr lang="zh-CN" altLang="zh-CN" sz="2400" dirty="0" smtClean="0">
                <a:latin typeface="微软雅黑" panose="020B0503020204020204" charset="-122"/>
                <a:ea typeface="微软雅黑" panose="020B0503020204020204" charset="-122"/>
              </a:rPr>
              <a:t>”</a:t>
            </a:r>
            <a:endParaRPr lang="en-US" altLang="zh-CN" sz="2400" dirty="0" smtClean="0">
              <a:latin typeface="微软雅黑" panose="020B0503020204020204" charset="-122"/>
              <a:ea typeface="微软雅黑" panose="020B0503020204020204" charset="-122"/>
            </a:endParaRPr>
          </a:p>
          <a:p>
            <a:endParaRPr lang="en-US" altLang="zh-CN" sz="2400" dirty="0" smtClean="0">
              <a:latin typeface="微软雅黑" panose="020B0503020204020204" charset="-122"/>
              <a:ea typeface="微软雅黑" panose="020B0503020204020204" charset="-122"/>
            </a:endParaRPr>
          </a:p>
          <a:p>
            <a:endParaRPr lang="en-US" altLang="zh-CN" sz="2400" dirty="0" smtClean="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3</a:t>
            </a:r>
            <a:r>
              <a:rPr lang="zh-CN" altLang="en-US" sz="2400" dirty="0">
                <a:latin typeface="微软雅黑" panose="020B0503020204020204" charset="-122"/>
                <a:ea typeface="微软雅黑" panose="020B0503020204020204" charset="-122"/>
              </a:rPr>
              <a:t>．透过现象看本质是认识和评价历史现象的重要方法。下列表述属于揭示历史现象的本质的是</a:t>
            </a:r>
            <a:r>
              <a:rPr lang="en-US" altLang="zh-CN" sz="2400" dirty="0">
                <a:latin typeface="微软雅黑" panose="020B0503020204020204" charset="-122"/>
                <a:ea typeface="微软雅黑" panose="020B0503020204020204" charset="-122"/>
              </a:rPr>
              <a:t>(  ) </a:t>
            </a:r>
            <a:endParaRPr lang="en-US" altLang="zh-CN"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A</a:t>
            </a:r>
            <a:r>
              <a:rPr lang="zh-CN" altLang="en-US" sz="2400"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1914</a:t>
            </a:r>
            <a:r>
              <a:rPr lang="zh-CN" altLang="en-US" sz="2400" dirty="0">
                <a:latin typeface="微软雅黑" panose="020B0503020204020204" charset="-122"/>
                <a:ea typeface="微软雅黑" panose="020B0503020204020204" charset="-122"/>
              </a:rPr>
              <a:t>年，奥匈帝国向塞尔维亚宣战 </a:t>
            </a:r>
            <a:endParaRPr lang="en-US" altLang="zh-CN" sz="2400" dirty="0" smtClean="0">
              <a:latin typeface="微软雅黑" panose="020B0503020204020204" charset="-122"/>
              <a:ea typeface="微软雅黑" panose="020B0503020204020204" charset="-122"/>
            </a:endParaRPr>
          </a:p>
          <a:p>
            <a:r>
              <a:rPr lang="en-US" altLang="zh-CN" sz="2400" dirty="0" smtClean="0">
                <a:latin typeface="微软雅黑" panose="020B0503020204020204" charset="-122"/>
                <a:ea typeface="微软雅黑" panose="020B0503020204020204" charset="-122"/>
              </a:rPr>
              <a:t>B</a:t>
            </a:r>
            <a:r>
              <a:rPr lang="zh-CN" altLang="en-US" sz="2400"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1917</a:t>
            </a:r>
            <a:r>
              <a:rPr lang="zh-CN" altLang="en-US" sz="2400" dirty="0">
                <a:latin typeface="微软雅黑" panose="020B0503020204020204" charset="-122"/>
                <a:ea typeface="微软雅黑" panose="020B0503020204020204" charset="-122"/>
              </a:rPr>
              <a:t>年，美国对德国宣战 </a:t>
            </a:r>
            <a:endParaRPr lang="zh-CN" altLang="en-US"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C</a:t>
            </a:r>
            <a:r>
              <a:rPr lang="zh-CN" altLang="en-US" sz="2400" dirty="0">
                <a:latin typeface="微软雅黑" panose="020B0503020204020204" charset="-122"/>
                <a:ea typeface="微软雅黑" panose="020B0503020204020204" charset="-122"/>
              </a:rPr>
              <a:t>．第一次世界大战是一场帝国主义战争 </a:t>
            </a:r>
            <a:endParaRPr lang="en-US" altLang="zh-CN" sz="2400" dirty="0" smtClean="0">
              <a:latin typeface="微软雅黑" panose="020B0503020204020204" charset="-122"/>
              <a:ea typeface="微软雅黑" panose="020B0503020204020204" charset="-122"/>
            </a:endParaRPr>
          </a:p>
          <a:p>
            <a:r>
              <a:rPr lang="en-US" altLang="zh-CN" sz="2400" dirty="0" smtClean="0">
                <a:latin typeface="微软雅黑" panose="020B0503020204020204" charset="-122"/>
                <a:ea typeface="微软雅黑" panose="020B0503020204020204" charset="-122"/>
              </a:rPr>
              <a:t>D</a:t>
            </a:r>
            <a:r>
              <a:rPr lang="zh-CN" altLang="en-US" sz="2400"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1918</a:t>
            </a:r>
            <a:r>
              <a:rPr lang="zh-CN" altLang="en-US" sz="2400" dirty="0">
                <a:latin typeface="微软雅黑" panose="020B0503020204020204" charset="-122"/>
                <a:ea typeface="微软雅黑" panose="020B0503020204020204" charset="-122"/>
              </a:rPr>
              <a:t>年</a:t>
            </a:r>
            <a:r>
              <a:rPr lang="en-US" altLang="zh-CN" sz="2400" dirty="0">
                <a:latin typeface="微软雅黑" panose="020B0503020204020204" charset="-122"/>
                <a:ea typeface="微软雅黑" panose="020B0503020204020204" charset="-122"/>
              </a:rPr>
              <a:t>11</a:t>
            </a:r>
            <a:r>
              <a:rPr lang="zh-CN" altLang="en-US" sz="2400" dirty="0">
                <a:latin typeface="微软雅黑" panose="020B0503020204020204" charset="-122"/>
                <a:ea typeface="微软雅黑" panose="020B0503020204020204" charset="-122"/>
              </a:rPr>
              <a:t>月，德国投降</a:t>
            </a:r>
            <a:endParaRPr lang="zh-CN" altLang="en-US" sz="2400" dirty="0">
              <a:latin typeface="微软雅黑" panose="020B0503020204020204" charset="-122"/>
              <a:ea typeface="微软雅黑" panose="020B0503020204020204" charset="-122"/>
            </a:endParaRPr>
          </a:p>
        </p:txBody>
      </p:sp>
      <p:sp>
        <p:nvSpPr>
          <p:cNvPr id="3" name="矩形 2"/>
          <p:cNvSpPr/>
          <p:nvPr/>
        </p:nvSpPr>
        <p:spPr>
          <a:xfrm>
            <a:off x="7438025" y="1390151"/>
            <a:ext cx="60465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5400" b="1" cap="all" spc="0" dirty="0" smtClean="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a:t>
            </a:r>
            <a:endParaRPr lang="zh-CN" altLang="en-US" sz="5400" b="1" cap="all" spc="0"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矩形 3"/>
          <p:cNvSpPr/>
          <p:nvPr/>
        </p:nvSpPr>
        <p:spPr>
          <a:xfrm>
            <a:off x="7548638" y="3543858"/>
            <a:ext cx="55175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5400" b="1" cap="all" spc="0" dirty="0" smtClean="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t>
            </a:r>
            <a:endParaRPr lang="zh-CN" altLang="en-US" sz="5400" b="1" cap="all" spc="0"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67494"/>
            <a:ext cx="8568952" cy="4401205"/>
          </a:xfrm>
          <a:prstGeom prst="rect">
            <a:avLst/>
          </a:prstGeom>
        </p:spPr>
        <p:txBody>
          <a:bodyPr wrap="square">
            <a:spAutoFit/>
          </a:bodyPr>
          <a:lstStyle/>
          <a:p>
            <a:r>
              <a:rPr lang="en-US" altLang="zh-CN" sz="2000" dirty="0" smtClean="0">
                <a:latin typeface="微软雅黑" panose="020B0503020204020204" charset="-122"/>
                <a:ea typeface="微软雅黑" panose="020B0503020204020204" charset="-122"/>
              </a:rPr>
              <a:t>4</a:t>
            </a:r>
            <a:r>
              <a:rPr lang="en-US" altLang="zh-CN" sz="2000" dirty="0">
                <a:latin typeface="微软雅黑" panose="020B0503020204020204" charset="-122"/>
                <a:ea typeface="微软雅黑" panose="020B0503020204020204" charset="-122"/>
              </a:rPr>
              <a:t>.</a:t>
            </a:r>
            <a:r>
              <a:rPr lang="zh-CN" altLang="en-US" sz="2000" dirty="0" smtClean="0">
                <a:latin typeface="微软雅黑" panose="020B0503020204020204" charset="-122"/>
                <a:ea typeface="微软雅黑" panose="020B0503020204020204" charset="-122"/>
              </a:rPr>
              <a:t>第一次世界大战后巴黎和会上签订</a:t>
            </a:r>
            <a:r>
              <a:rPr lang="zh-CN" altLang="en-US" sz="2000" dirty="0">
                <a:latin typeface="微软雅黑" panose="020B0503020204020204" charset="-122"/>
                <a:ea typeface="微软雅黑" panose="020B0503020204020204" charset="-122"/>
              </a:rPr>
              <a:t>的</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凡尔赛条约</a:t>
            </a:r>
            <a:r>
              <a:rPr lang="en-US" altLang="zh-CN" sz="2000" dirty="0">
                <a:latin typeface="微软雅黑" panose="020B0503020204020204" charset="-122"/>
                <a:ea typeface="微软雅黑" panose="020B0503020204020204" charset="-122"/>
              </a:rPr>
              <a:t>》</a:t>
            </a:r>
            <a:r>
              <a:rPr lang="zh-CN" altLang="en-US" sz="2000" dirty="0" smtClean="0">
                <a:latin typeface="微软雅黑" panose="020B0503020204020204" charset="-122"/>
                <a:ea typeface="微软雅黑" panose="020B0503020204020204" charset="-122"/>
              </a:rPr>
              <a:t>中最能体现</a:t>
            </a:r>
            <a:r>
              <a:rPr lang="zh-CN" altLang="en-US" sz="2000" dirty="0">
                <a:latin typeface="微软雅黑" panose="020B0503020204020204" charset="-122"/>
                <a:ea typeface="微软雅黑" panose="020B0503020204020204" charset="-122"/>
              </a:rPr>
              <a:t>分赃性质的条款是</a:t>
            </a:r>
            <a:r>
              <a:rPr lang="en-US" altLang="zh-CN" sz="2000" dirty="0">
                <a:latin typeface="微软雅黑" panose="020B0503020204020204" charset="-122"/>
                <a:ea typeface="微软雅黑" panose="020B0503020204020204" charset="-122"/>
              </a:rPr>
              <a:t>(  ) </a:t>
            </a:r>
            <a:endParaRPr lang="en-US" altLang="zh-CN" sz="2000" dirty="0">
              <a:latin typeface="微软雅黑" panose="020B0503020204020204" charset="-122"/>
              <a:ea typeface="微软雅黑" panose="020B0503020204020204" charset="-122"/>
            </a:endParaRPr>
          </a:p>
          <a:p>
            <a:r>
              <a:rPr lang="en-US" altLang="zh-CN" sz="2000" dirty="0">
                <a:latin typeface="微软雅黑" panose="020B0503020204020204" charset="-122"/>
                <a:ea typeface="微软雅黑" panose="020B0503020204020204" charset="-122"/>
              </a:rPr>
              <a:t>A</a:t>
            </a:r>
            <a:r>
              <a:rPr lang="zh-CN" altLang="en-US" sz="2000" dirty="0">
                <a:latin typeface="微软雅黑" panose="020B0503020204020204" charset="-122"/>
                <a:ea typeface="微软雅黑" panose="020B0503020204020204" charset="-122"/>
              </a:rPr>
              <a:t>．阿尔萨斯和洛林交还给法国 </a:t>
            </a:r>
            <a:endParaRPr lang="zh-CN" altLang="en-US" sz="2000" dirty="0">
              <a:latin typeface="微软雅黑" panose="020B0503020204020204" charset="-122"/>
              <a:ea typeface="微软雅黑" panose="020B0503020204020204" charset="-122"/>
            </a:endParaRPr>
          </a:p>
          <a:p>
            <a:r>
              <a:rPr lang="en-US" altLang="zh-CN" sz="2000" dirty="0">
                <a:latin typeface="微软雅黑" panose="020B0503020204020204" charset="-122"/>
                <a:ea typeface="微软雅黑" panose="020B0503020204020204" charset="-122"/>
              </a:rPr>
              <a:t>B</a:t>
            </a:r>
            <a:r>
              <a:rPr lang="zh-CN" altLang="en-US" sz="2000" dirty="0">
                <a:latin typeface="微软雅黑" panose="020B0503020204020204" charset="-122"/>
                <a:ea typeface="微软雅黑" panose="020B0503020204020204" charset="-122"/>
              </a:rPr>
              <a:t>．德国海外殖民地交给战胜国进行“委任统治” </a:t>
            </a:r>
            <a:endParaRPr lang="en-US" altLang="zh-CN" sz="2000" dirty="0" smtClean="0">
              <a:latin typeface="微软雅黑" panose="020B0503020204020204" charset="-122"/>
              <a:ea typeface="微软雅黑" panose="020B0503020204020204" charset="-122"/>
            </a:endParaRPr>
          </a:p>
          <a:p>
            <a:r>
              <a:rPr lang="en-US" altLang="zh-CN" sz="2000" dirty="0" smtClean="0">
                <a:latin typeface="微软雅黑" panose="020B0503020204020204" charset="-122"/>
                <a:ea typeface="微软雅黑" panose="020B0503020204020204" charset="-122"/>
              </a:rPr>
              <a:t>C</a:t>
            </a:r>
            <a:r>
              <a:rPr lang="zh-CN" altLang="en-US" sz="2000" dirty="0">
                <a:latin typeface="微软雅黑" panose="020B0503020204020204" charset="-122"/>
                <a:ea typeface="微软雅黑" panose="020B0503020204020204" charset="-122"/>
              </a:rPr>
              <a:t>．废除德国的普遍义务兵役制 </a:t>
            </a:r>
            <a:endParaRPr lang="en-US" altLang="zh-CN" sz="2000" dirty="0" smtClean="0">
              <a:latin typeface="微软雅黑" panose="020B0503020204020204" charset="-122"/>
              <a:ea typeface="微软雅黑" panose="020B0503020204020204" charset="-122"/>
            </a:endParaRPr>
          </a:p>
          <a:p>
            <a:r>
              <a:rPr lang="en-US" altLang="zh-CN" sz="2000" dirty="0" smtClean="0">
                <a:latin typeface="微软雅黑" panose="020B0503020204020204" charset="-122"/>
                <a:ea typeface="微软雅黑" panose="020B0503020204020204" charset="-122"/>
              </a:rPr>
              <a:t>D</a:t>
            </a:r>
            <a:r>
              <a:rPr lang="zh-CN" altLang="en-US" sz="2000" dirty="0">
                <a:latin typeface="微软雅黑" panose="020B0503020204020204" charset="-122"/>
                <a:ea typeface="微软雅黑" panose="020B0503020204020204" charset="-122"/>
              </a:rPr>
              <a:t>．德国应支付大量战争</a:t>
            </a:r>
            <a:r>
              <a:rPr lang="zh-CN" altLang="en-US" sz="2000" dirty="0" smtClean="0">
                <a:latin typeface="微软雅黑" panose="020B0503020204020204" charset="-122"/>
                <a:ea typeface="微软雅黑" panose="020B0503020204020204" charset="-122"/>
              </a:rPr>
              <a:t>赔款</a:t>
            </a:r>
            <a:endParaRPr lang="en-US" altLang="zh-CN" sz="2000" dirty="0" smtClean="0">
              <a:latin typeface="微软雅黑" panose="020B0503020204020204" charset="-122"/>
              <a:ea typeface="微软雅黑" panose="020B0503020204020204" charset="-122"/>
            </a:endParaRPr>
          </a:p>
          <a:p>
            <a:endParaRPr lang="en-US" altLang="zh-CN" sz="2000" dirty="0">
              <a:latin typeface="微软雅黑" panose="020B0503020204020204" charset="-122"/>
              <a:ea typeface="微软雅黑" panose="020B0503020204020204" charset="-122"/>
            </a:endParaRPr>
          </a:p>
          <a:p>
            <a:r>
              <a:rPr lang="en-US" altLang="zh-CN" sz="2000" dirty="0" smtClean="0">
                <a:latin typeface="微软雅黑" panose="020B0503020204020204" charset="-122"/>
                <a:ea typeface="微软雅黑" panose="020B0503020204020204" charset="-122"/>
              </a:rPr>
              <a:t>5</a:t>
            </a:r>
            <a:r>
              <a:rPr lang="en-US" altLang="zh-CN" sz="2000" dirty="0">
                <a:latin typeface="微软雅黑" panose="020B0503020204020204" charset="-122"/>
                <a:ea typeface="微软雅黑" panose="020B0503020204020204" charset="-122"/>
              </a:rPr>
              <a:t>.</a:t>
            </a:r>
            <a:r>
              <a:rPr lang="zh-CN" altLang="en-US" sz="2000" dirty="0" smtClean="0">
                <a:latin typeface="微软雅黑" panose="020B0503020204020204" charset="-122"/>
                <a:ea typeface="微软雅黑" panose="020B0503020204020204" charset="-122"/>
              </a:rPr>
              <a:t>下列</a:t>
            </a:r>
            <a:r>
              <a:rPr lang="zh-CN" altLang="en-US" sz="2000" dirty="0">
                <a:latin typeface="微软雅黑" panose="020B0503020204020204" charset="-122"/>
                <a:ea typeface="微软雅黑" panose="020B0503020204020204" charset="-122"/>
              </a:rPr>
              <a:t>对一战以后形势的判断不够正确的</a:t>
            </a:r>
            <a:r>
              <a:rPr lang="zh-CN" altLang="en-US" sz="2000" dirty="0" smtClean="0">
                <a:latin typeface="微软雅黑" panose="020B0503020204020204" charset="-122"/>
                <a:ea typeface="微软雅黑" panose="020B0503020204020204" charset="-122"/>
              </a:rPr>
              <a:t>是</a:t>
            </a:r>
            <a:r>
              <a:rPr lang="en-US" altLang="zh-CN" sz="2000" dirty="0">
                <a:latin typeface="微软雅黑" panose="020B0503020204020204" charset="-122"/>
                <a:ea typeface="微软雅黑" panose="020B0503020204020204" charset="-122"/>
              </a:rPr>
              <a:t>(  ) </a:t>
            </a:r>
            <a:endParaRPr lang="en-US" altLang="zh-CN" sz="2000" dirty="0">
              <a:latin typeface="微软雅黑" panose="020B0503020204020204" charset="-122"/>
              <a:ea typeface="微软雅黑" panose="020B0503020204020204" charset="-122"/>
            </a:endParaRPr>
          </a:p>
          <a:p>
            <a:endParaRPr lang="zh-CN" altLang="en-US" sz="2000" dirty="0">
              <a:latin typeface="微软雅黑" panose="020B0503020204020204" charset="-122"/>
              <a:ea typeface="微软雅黑" panose="020B0503020204020204" charset="-122"/>
            </a:endParaRPr>
          </a:p>
          <a:p>
            <a:r>
              <a:rPr lang="zh-CN" altLang="en-US" sz="2000" dirty="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A</a:t>
            </a:r>
            <a:r>
              <a:rPr lang="zh-CN" altLang="en-US" sz="2000" dirty="0" smtClean="0">
                <a:latin typeface="微软雅黑" panose="020B0503020204020204" charset="-122"/>
                <a:ea typeface="微软雅黑" panose="020B0503020204020204" charset="-122"/>
              </a:rPr>
              <a:t>华盛顿</a:t>
            </a:r>
            <a:r>
              <a:rPr lang="zh-CN" altLang="en-US" sz="2000" dirty="0">
                <a:latin typeface="微软雅黑" panose="020B0503020204020204" charset="-122"/>
                <a:ea typeface="微软雅黑" panose="020B0503020204020204" charset="-122"/>
              </a:rPr>
              <a:t>会议以前帝国主义国家在中东和欧洲的统治秩序是稳定的</a:t>
            </a:r>
            <a:endParaRPr lang="zh-CN" altLang="en-US" sz="2000" dirty="0">
              <a:latin typeface="微软雅黑" panose="020B0503020204020204" charset="-122"/>
              <a:ea typeface="微软雅黑" panose="020B0503020204020204" charset="-122"/>
            </a:endParaRPr>
          </a:p>
          <a:p>
            <a:r>
              <a:rPr lang="zh-CN" altLang="en-US" sz="2000" dirty="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B</a:t>
            </a:r>
            <a:r>
              <a:rPr lang="zh-CN" altLang="en-US" sz="2000" dirty="0" smtClean="0">
                <a:latin typeface="微软雅黑" panose="020B0503020204020204" charset="-122"/>
                <a:ea typeface="微软雅黑" panose="020B0503020204020204" charset="-122"/>
              </a:rPr>
              <a:t>美国倡议建立国联</a:t>
            </a:r>
            <a:r>
              <a:rPr lang="zh-CN" altLang="en-US" sz="2000" dirty="0">
                <a:latin typeface="微软雅黑" panose="020B0503020204020204" charset="-122"/>
                <a:ea typeface="微软雅黑" panose="020B0503020204020204" charset="-122"/>
              </a:rPr>
              <a:t>并没有加入国联，国联为英法控制</a:t>
            </a:r>
            <a:endParaRPr lang="zh-CN" altLang="en-US" sz="2000" dirty="0">
              <a:latin typeface="微软雅黑" panose="020B0503020204020204" charset="-122"/>
              <a:ea typeface="微软雅黑" panose="020B0503020204020204" charset="-122"/>
            </a:endParaRPr>
          </a:p>
          <a:p>
            <a:r>
              <a:rPr lang="en-US" altLang="zh-CN" sz="2000" dirty="0" smtClean="0">
                <a:latin typeface="微软雅黑" panose="020B0503020204020204" charset="-122"/>
                <a:ea typeface="微软雅黑" panose="020B0503020204020204" charset="-122"/>
              </a:rPr>
              <a:t> C</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凡尔赛和约</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标志着一战后的帝国主义国际体系开始建立</a:t>
            </a:r>
            <a:endParaRPr lang="zh-CN" altLang="en-US" sz="2000" dirty="0">
              <a:latin typeface="微软雅黑" panose="020B0503020204020204" charset="-122"/>
              <a:ea typeface="微软雅黑" panose="020B0503020204020204" charset="-122"/>
            </a:endParaRPr>
          </a:p>
          <a:p>
            <a:r>
              <a:rPr lang="en-US" altLang="zh-CN" sz="2000" dirty="0" smtClean="0">
                <a:latin typeface="微软雅黑" panose="020B0503020204020204" charset="-122"/>
                <a:ea typeface="微软雅黑" panose="020B0503020204020204" charset="-122"/>
              </a:rPr>
              <a:t> D</a:t>
            </a:r>
            <a:r>
              <a:rPr lang="zh-CN" altLang="en-US" sz="2000" dirty="0">
                <a:latin typeface="微软雅黑" panose="020B0503020204020204" charset="-122"/>
                <a:ea typeface="微软雅黑" panose="020B0503020204020204" charset="-122"/>
              </a:rPr>
              <a:t>国联的“全体一致”原则不可能制止侵略制止战争</a:t>
            </a:r>
            <a:endParaRPr lang="zh-CN" altLang="en-US" sz="2000" dirty="0">
              <a:latin typeface="微软雅黑" panose="020B0503020204020204" charset="-122"/>
              <a:ea typeface="微软雅黑" panose="020B0503020204020204" charset="-122"/>
            </a:endParaRPr>
          </a:p>
          <a:p>
            <a:endParaRPr lang="zh-CN" altLang="en-US" sz="2000" dirty="0">
              <a:latin typeface="微软雅黑" panose="020B0503020204020204" charset="-122"/>
              <a:ea typeface="微软雅黑" panose="020B0503020204020204" charset="-122"/>
            </a:endParaRPr>
          </a:p>
        </p:txBody>
      </p:sp>
      <p:sp>
        <p:nvSpPr>
          <p:cNvPr id="3" name="矩形 2"/>
          <p:cNvSpPr/>
          <p:nvPr/>
        </p:nvSpPr>
        <p:spPr>
          <a:xfrm>
            <a:off x="6588224" y="627534"/>
            <a:ext cx="57259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5400" b="1" cap="all" spc="0" dirty="0" smtClean="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a:t>
            </a:r>
            <a:endParaRPr lang="zh-CN" altLang="en-US" sz="5400" b="1" cap="all" spc="0"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矩形 3"/>
          <p:cNvSpPr/>
          <p:nvPr/>
        </p:nvSpPr>
        <p:spPr>
          <a:xfrm>
            <a:off x="7438025" y="2301720"/>
            <a:ext cx="60465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5400" b="1" cap="all" spc="0" dirty="0" smtClean="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a:t>
            </a:r>
            <a:endParaRPr lang="zh-CN" altLang="en-US" sz="5400" b="1" cap="all" spc="0"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667383"/>
            <a:ext cx="7488832" cy="3416320"/>
          </a:xfrm>
          <a:prstGeom prst="rect">
            <a:avLst/>
          </a:prstGeom>
        </p:spPr>
        <p:txBody>
          <a:bodyPr wrap="square">
            <a:spAutoFit/>
          </a:bodyPr>
          <a:lstStyle/>
          <a:p>
            <a:r>
              <a:rPr lang="en-US" altLang="zh-CN" sz="2400" dirty="0" smtClean="0">
                <a:latin typeface="微软雅黑" panose="020B0503020204020204" charset="-122"/>
                <a:ea typeface="微软雅黑" panose="020B0503020204020204" charset="-122"/>
              </a:rPr>
              <a:t>6</a:t>
            </a:r>
            <a:r>
              <a:rPr lang="en-US" altLang="zh-CN" sz="2400" dirty="0">
                <a:latin typeface="微软雅黑" panose="020B0503020204020204" charset="-122"/>
                <a:ea typeface="微软雅黑" panose="020B0503020204020204" charset="-122"/>
              </a:rPr>
              <a:t>.</a:t>
            </a:r>
            <a:r>
              <a:rPr lang="zh-CN" altLang="en-US" sz="2400" dirty="0" smtClean="0">
                <a:latin typeface="微软雅黑" panose="020B0503020204020204" charset="-122"/>
                <a:ea typeface="微软雅黑" panose="020B0503020204020204" charset="-122"/>
              </a:rPr>
              <a:t>巴黎</a:t>
            </a:r>
            <a:r>
              <a:rPr lang="zh-CN" altLang="en-US" sz="2400" dirty="0">
                <a:latin typeface="微软雅黑" panose="020B0503020204020204" charset="-122"/>
                <a:ea typeface="微软雅黑" panose="020B0503020204020204" charset="-122"/>
              </a:rPr>
              <a:t>和会后，一位代表说：“我们初来巴黎时，对即将建立新秩序满怀信心；离开时，则感到新秩序比旧秩序更加纠缠不清。”他之所以这样说，是因为巴黎和会后建立的“新秩序”</a:t>
            </a:r>
            <a:r>
              <a:rPr lang="en-US" altLang="zh-CN" sz="2400" dirty="0">
                <a:latin typeface="微软雅黑" panose="020B0503020204020204" charset="-122"/>
                <a:ea typeface="微软雅黑" panose="020B0503020204020204" charset="-122"/>
              </a:rPr>
              <a:t>(  ) </a:t>
            </a:r>
            <a:endParaRPr lang="en-US" altLang="zh-CN" sz="2400" dirty="0" smtClean="0">
              <a:latin typeface="微软雅黑" panose="020B0503020204020204" charset="-122"/>
              <a:ea typeface="微软雅黑" panose="020B0503020204020204" charset="-122"/>
            </a:endParaRPr>
          </a:p>
          <a:p>
            <a:endParaRPr lang="en-US" altLang="zh-CN"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A</a:t>
            </a:r>
            <a:r>
              <a:rPr lang="zh-CN" altLang="en-US" sz="2400" dirty="0">
                <a:latin typeface="微软雅黑" panose="020B0503020204020204" charset="-122"/>
                <a:ea typeface="微软雅黑" panose="020B0503020204020204" charset="-122"/>
              </a:rPr>
              <a:t>．没有改变第一次世界大战前的世界秩序 </a:t>
            </a:r>
            <a:endParaRPr lang="en-US" altLang="zh-CN" sz="2400" dirty="0" smtClean="0">
              <a:latin typeface="微软雅黑" panose="020B0503020204020204" charset="-122"/>
              <a:ea typeface="微软雅黑" panose="020B0503020204020204" charset="-122"/>
            </a:endParaRPr>
          </a:p>
          <a:p>
            <a:r>
              <a:rPr lang="en-US" altLang="zh-CN" sz="2400" dirty="0" smtClean="0">
                <a:latin typeface="微软雅黑" panose="020B0503020204020204" charset="-122"/>
                <a:ea typeface="微软雅黑" panose="020B0503020204020204" charset="-122"/>
              </a:rPr>
              <a:t>B</a:t>
            </a:r>
            <a:r>
              <a:rPr lang="zh-CN" altLang="en-US" sz="2400" dirty="0">
                <a:latin typeface="微软雅黑" panose="020B0503020204020204" charset="-122"/>
                <a:ea typeface="微软雅黑" panose="020B0503020204020204" charset="-122"/>
              </a:rPr>
              <a:t>．彻底消除了战胜国和战败国之间的矛盾 </a:t>
            </a:r>
            <a:endParaRPr lang="en-US" altLang="zh-CN" sz="2400" dirty="0" smtClean="0">
              <a:latin typeface="微软雅黑" panose="020B0503020204020204" charset="-122"/>
              <a:ea typeface="微软雅黑" panose="020B0503020204020204" charset="-122"/>
            </a:endParaRPr>
          </a:p>
          <a:p>
            <a:r>
              <a:rPr lang="en-US" altLang="zh-CN" sz="2400" dirty="0" smtClean="0">
                <a:latin typeface="微软雅黑" panose="020B0503020204020204" charset="-122"/>
                <a:ea typeface="微软雅黑" panose="020B0503020204020204" charset="-122"/>
              </a:rPr>
              <a:t>C</a:t>
            </a:r>
            <a:r>
              <a:rPr lang="zh-CN" altLang="en-US" sz="2400" dirty="0">
                <a:latin typeface="微软雅黑" panose="020B0503020204020204" charset="-122"/>
                <a:ea typeface="微软雅黑" panose="020B0503020204020204" charset="-122"/>
              </a:rPr>
              <a:t>．重新确立了帝国主义在东亚、太平洋地区的统治 </a:t>
            </a:r>
            <a:r>
              <a:rPr lang="en-US" altLang="zh-CN" sz="2400" dirty="0">
                <a:latin typeface="微软雅黑" panose="020B0503020204020204" charset="-122"/>
                <a:ea typeface="微软雅黑" panose="020B0503020204020204" charset="-122"/>
              </a:rPr>
              <a:t>D</a:t>
            </a:r>
            <a:r>
              <a:rPr lang="zh-CN" altLang="en-US" sz="2400" dirty="0">
                <a:latin typeface="微软雅黑" panose="020B0503020204020204" charset="-122"/>
                <a:ea typeface="微软雅黑" panose="020B0503020204020204" charset="-122"/>
              </a:rPr>
              <a:t>．没有从根本上消除帝国主义列强之间的矛盾</a:t>
            </a:r>
            <a:endParaRPr lang="zh-CN" altLang="en-US" sz="2400" dirty="0">
              <a:latin typeface="微软雅黑" panose="020B0503020204020204" charset="-122"/>
              <a:ea typeface="微软雅黑" panose="020B0503020204020204" charset="-122"/>
            </a:endParaRPr>
          </a:p>
        </p:txBody>
      </p:sp>
      <p:sp>
        <p:nvSpPr>
          <p:cNvPr id="3" name="矩形 2"/>
          <p:cNvSpPr/>
          <p:nvPr/>
        </p:nvSpPr>
        <p:spPr>
          <a:xfrm>
            <a:off x="7452320" y="1913878"/>
            <a:ext cx="62068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5400" b="1" cap="all" spc="0" dirty="0" smtClean="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t>
            </a:r>
            <a:endParaRPr lang="zh-CN" altLang="en-US" sz="5400" b="1" cap="all" spc="0"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539552" y="35534"/>
          <a:ext cx="7344816" cy="49685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矩形 4"/>
          <p:cNvSpPr/>
          <p:nvPr/>
        </p:nvSpPr>
        <p:spPr>
          <a:xfrm>
            <a:off x="6516215" y="61997"/>
            <a:ext cx="2381543"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学生自我评价</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七角星 5"/>
          <p:cNvSpPr/>
          <p:nvPr/>
        </p:nvSpPr>
        <p:spPr>
          <a:xfrm>
            <a:off x="3275856" y="1707654"/>
            <a:ext cx="2016224" cy="1656184"/>
          </a:xfrm>
          <a:prstGeom prst="star7">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latin typeface="黑体" panose="02010609060101010101" charset="-122"/>
                <a:ea typeface="黑体" panose="02010609060101010101" charset="-122"/>
              </a:rPr>
              <a:t>选</a:t>
            </a:r>
            <a:r>
              <a:rPr lang="zh-CN" altLang="en-US" dirty="0" smtClean="0">
                <a:solidFill>
                  <a:srgbClr val="0070C0"/>
                </a:solidFill>
                <a:latin typeface="黑体" panose="02010609060101010101" charset="-122"/>
                <a:ea typeface="黑体" panose="02010609060101010101" charset="-122"/>
              </a:rPr>
              <a:t>否请陈述学习过程中遇到的困难</a:t>
            </a:r>
            <a:endParaRPr lang="zh-CN" altLang="en-US" dirty="0">
              <a:solidFill>
                <a:srgbClr val="0070C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9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30950"/>
            <a:ext cx="625042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拓展作业</a:t>
            </a:r>
            <a:r>
              <a:rPr lang="en-US" altLang="zh-CN"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zh-CN" alt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能力提升</a:t>
            </a:r>
            <a:endParaRPr lang="zh-CN" alt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图示 5"/>
          <p:cNvGraphicFramePr/>
          <p:nvPr/>
        </p:nvGraphicFramePr>
        <p:xfrm>
          <a:off x="611560" y="997947"/>
          <a:ext cx="7848872" cy="384625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54516" y="2768461"/>
            <a:ext cx="4031745" cy="214446"/>
          </a:xfrm>
          <a:prstGeom prst="rect">
            <a:avLst/>
          </a:prstGeom>
          <a:blipFill>
            <a:blip r:embed="rId1"/>
            <a:stretch>
              <a:fillRect/>
            </a:stretch>
          </a:blipFill>
        </p:spPr>
        <p:txBody>
          <a:bodyPr wrap="square" lIns="0" tIns="0" rIns="0" bIns="0" rtlCol="0"/>
          <a:lstStyle/>
          <a:p>
            <a:endParaRPr dirty="0"/>
          </a:p>
        </p:txBody>
      </p:sp>
      <p:sp>
        <p:nvSpPr>
          <p:cNvPr id="3" name="object 3"/>
          <p:cNvSpPr txBox="1"/>
          <p:nvPr/>
        </p:nvSpPr>
        <p:spPr>
          <a:xfrm>
            <a:off x="629524" y="1387442"/>
            <a:ext cx="7956963" cy="316895"/>
          </a:xfrm>
          <a:prstGeom prst="rect">
            <a:avLst/>
          </a:prstGeom>
        </p:spPr>
        <p:txBody>
          <a:bodyPr vert="horz" wrap="square" lIns="0" tIns="9030" rIns="0" bIns="0" rtlCol="0">
            <a:spAutoFit/>
          </a:bodyPr>
          <a:lstStyle/>
          <a:p>
            <a:pPr marL="8890">
              <a:spcBef>
                <a:spcPts val="70"/>
              </a:spcBef>
            </a:pPr>
            <a:r>
              <a:rPr lang="zh-CN" altLang="en-US" sz="2000" b="1" dirty="0" smtClean="0">
                <a:latin typeface="黑体" panose="02010609060101010101" charset="-122"/>
                <a:cs typeface="黑体" panose="02010609060101010101" charset="-122"/>
              </a:rPr>
              <a:t>帝国</a:t>
            </a:r>
            <a:r>
              <a:rPr lang="zh-CN" altLang="en-US" sz="2000" b="1" spc="-11" dirty="0" smtClean="0">
                <a:latin typeface="黑体" panose="02010609060101010101" charset="-122"/>
                <a:cs typeface="黑体" panose="02010609060101010101" charset="-122"/>
              </a:rPr>
              <a:t>主</a:t>
            </a:r>
            <a:r>
              <a:rPr lang="zh-CN" altLang="en-US" sz="2000" b="1" dirty="0" smtClean="0">
                <a:latin typeface="黑体" panose="02010609060101010101" charset="-122"/>
                <a:cs typeface="黑体" panose="02010609060101010101" charset="-122"/>
              </a:rPr>
              <a:t>义</a:t>
            </a:r>
            <a:r>
              <a:rPr lang="zh-CN" altLang="en-US" sz="2000" b="1" spc="-11" dirty="0" smtClean="0">
                <a:latin typeface="黑体" panose="02010609060101010101" charset="-122"/>
                <a:cs typeface="黑体" panose="02010609060101010101" charset="-122"/>
              </a:rPr>
              <a:t>是</a:t>
            </a:r>
            <a:r>
              <a:rPr lang="zh-CN" altLang="en-US" sz="2000" b="1" dirty="0" smtClean="0">
                <a:latin typeface="黑体" panose="02010609060101010101" charset="-122"/>
                <a:cs typeface="黑体" panose="02010609060101010101" charset="-122"/>
              </a:rPr>
              <a:t>发展</a:t>
            </a:r>
            <a:r>
              <a:rPr lang="zh-CN" altLang="en-US" sz="2000" b="1" spc="4" dirty="0" smtClean="0">
                <a:latin typeface="黑体" panose="02010609060101010101" charset="-122"/>
                <a:cs typeface="黑体" panose="02010609060101010101" charset="-122"/>
              </a:rPr>
              <a:t>到</a:t>
            </a:r>
            <a:r>
              <a:rPr lang="zh-CN" altLang="en-US" sz="2000" b="1" spc="-11" dirty="0" smtClean="0">
                <a:solidFill>
                  <a:srgbClr val="FF0000"/>
                </a:solidFill>
                <a:latin typeface="黑体" panose="02010609060101010101" charset="-122"/>
                <a:cs typeface="黑体" panose="02010609060101010101" charset="-122"/>
              </a:rPr>
              <a:t>垄</a:t>
            </a:r>
            <a:r>
              <a:rPr lang="zh-CN" altLang="en-US" sz="2000" b="1" dirty="0" smtClean="0">
                <a:solidFill>
                  <a:srgbClr val="FF0000"/>
                </a:solidFill>
                <a:latin typeface="黑体" panose="02010609060101010101" charset="-122"/>
                <a:cs typeface="黑体" panose="02010609060101010101" charset="-122"/>
              </a:rPr>
              <a:t>断</a:t>
            </a:r>
            <a:r>
              <a:rPr lang="zh-CN" altLang="en-US" sz="2000" b="1" spc="-11" dirty="0" smtClean="0">
                <a:solidFill>
                  <a:srgbClr val="FF0000"/>
                </a:solidFill>
                <a:latin typeface="黑体" panose="02010609060101010101" charset="-122"/>
                <a:cs typeface="黑体" panose="02010609060101010101" charset="-122"/>
              </a:rPr>
              <a:t>组织</a:t>
            </a:r>
            <a:r>
              <a:rPr lang="zh-CN" altLang="en-US" sz="2000" b="1" spc="4" dirty="0" smtClean="0">
                <a:latin typeface="黑体" panose="02010609060101010101" charset="-122"/>
                <a:cs typeface="黑体" panose="02010609060101010101" charset="-122"/>
              </a:rPr>
              <a:t>和</a:t>
            </a:r>
            <a:r>
              <a:rPr lang="zh-CN" altLang="en-US" sz="2000" b="1" dirty="0" smtClean="0">
                <a:solidFill>
                  <a:srgbClr val="FF0000"/>
                </a:solidFill>
                <a:latin typeface="黑体" panose="02010609060101010101" charset="-122"/>
                <a:cs typeface="黑体" panose="02010609060101010101" charset="-122"/>
              </a:rPr>
              <a:t>金</a:t>
            </a:r>
            <a:r>
              <a:rPr lang="zh-CN" altLang="en-US" sz="2000" b="1" spc="4" dirty="0" smtClean="0">
                <a:solidFill>
                  <a:srgbClr val="FF0000"/>
                </a:solidFill>
                <a:latin typeface="黑体" panose="02010609060101010101" charset="-122"/>
                <a:cs typeface="黑体" panose="02010609060101010101" charset="-122"/>
              </a:rPr>
              <a:t>融</a:t>
            </a:r>
            <a:r>
              <a:rPr lang="zh-CN" altLang="en-US" sz="2000" b="1" spc="-11" dirty="0" smtClean="0">
                <a:solidFill>
                  <a:srgbClr val="FF0000"/>
                </a:solidFill>
                <a:latin typeface="黑体" panose="02010609060101010101" charset="-122"/>
                <a:cs typeface="黑体" panose="02010609060101010101" charset="-122"/>
              </a:rPr>
              <a:t>资</a:t>
            </a:r>
            <a:r>
              <a:rPr lang="zh-CN" altLang="en-US" sz="2000" b="1" dirty="0" smtClean="0">
                <a:solidFill>
                  <a:srgbClr val="FF0000"/>
                </a:solidFill>
                <a:latin typeface="黑体" panose="02010609060101010101" charset="-122"/>
                <a:cs typeface="黑体" panose="02010609060101010101" charset="-122"/>
              </a:rPr>
              <a:t>本</a:t>
            </a:r>
            <a:r>
              <a:rPr lang="zh-CN" altLang="en-US" sz="2000" b="1" spc="-11" dirty="0" smtClean="0">
                <a:latin typeface="黑体" panose="02010609060101010101" charset="-122"/>
                <a:cs typeface="黑体" panose="02010609060101010101" charset="-122"/>
              </a:rPr>
              <a:t>的统</a:t>
            </a:r>
            <a:r>
              <a:rPr lang="zh-CN" altLang="en-US" sz="2000" b="1" dirty="0" smtClean="0">
                <a:latin typeface="黑体" panose="02010609060101010101" charset="-122"/>
                <a:cs typeface="黑体" panose="02010609060101010101" charset="-122"/>
              </a:rPr>
              <a:t>治已经</a:t>
            </a:r>
            <a:r>
              <a:rPr lang="zh-CN" altLang="en-US" sz="2000" b="1" spc="-11" dirty="0" smtClean="0">
                <a:latin typeface="黑体" panose="02010609060101010101" charset="-122"/>
                <a:cs typeface="黑体" panose="02010609060101010101" charset="-122"/>
              </a:rPr>
              <a:t>确</a:t>
            </a:r>
            <a:r>
              <a:rPr lang="zh-CN" altLang="en-US" sz="2000" b="1" dirty="0" smtClean="0">
                <a:latin typeface="黑体" panose="02010609060101010101" charset="-122"/>
                <a:cs typeface="黑体" panose="02010609060101010101" charset="-122"/>
              </a:rPr>
              <a:t>立</a:t>
            </a:r>
            <a:r>
              <a:rPr lang="zh-CN" altLang="en-US" sz="2000" b="1" spc="-11" dirty="0" smtClean="0">
                <a:latin typeface="黑体" panose="02010609060101010101" charset="-122"/>
                <a:cs typeface="黑体" panose="02010609060101010101" charset="-122"/>
              </a:rPr>
              <a:t>、</a:t>
            </a:r>
            <a:r>
              <a:rPr lang="zh-CN" altLang="en-US" sz="2000" b="1" spc="-11" dirty="0" smtClean="0">
                <a:solidFill>
                  <a:srgbClr val="FF0000"/>
                </a:solidFill>
                <a:latin typeface="黑体" panose="02010609060101010101" charset="-122"/>
                <a:cs typeface="黑体" panose="02010609060101010101" charset="-122"/>
              </a:rPr>
              <a:t>资</a:t>
            </a:r>
            <a:r>
              <a:rPr lang="zh-CN" altLang="en-US" sz="2000" b="1" dirty="0" smtClean="0">
                <a:solidFill>
                  <a:srgbClr val="FF0000"/>
                </a:solidFill>
                <a:latin typeface="黑体" panose="02010609060101010101" charset="-122"/>
                <a:cs typeface="黑体" panose="02010609060101010101" charset="-122"/>
              </a:rPr>
              <a:t>本输出</a:t>
            </a:r>
            <a:r>
              <a:rPr lang="zh-CN" altLang="en-US" sz="2000" b="1" spc="-11" dirty="0" smtClean="0">
                <a:solidFill>
                  <a:srgbClr val="FF0000"/>
                </a:solidFill>
                <a:latin typeface="黑体" panose="02010609060101010101" charset="-122"/>
                <a:cs typeface="黑体" panose="02010609060101010101" charset="-122"/>
              </a:rPr>
              <a:t>具有</a:t>
            </a:r>
            <a:endParaRPr lang="zh-CN" altLang="en-US" sz="2000" dirty="0">
              <a:solidFill>
                <a:srgbClr val="FF0000"/>
              </a:solidFill>
              <a:latin typeface="黑体" panose="02010609060101010101" charset="-122"/>
              <a:cs typeface="黑体" panose="02010609060101010101" charset="-122"/>
            </a:endParaRPr>
          </a:p>
        </p:txBody>
      </p:sp>
      <p:sp>
        <p:nvSpPr>
          <p:cNvPr id="4" name="object 4"/>
          <p:cNvSpPr txBox="1"/>
          <p:nvPr/>
        </p:nvSpPr>
        <p:spPr>
          <a:xfrm>
            <a:off x="509978" y="2077318"/>
            <a:ext cx="8424936" cy="1276132"/>
          </a:xfrm>
          <a:prstGeom prst="rect">
            <a:avLst/>
          </a:prstGeom>
        </p:spPr>
        <p:txBody>
          <a:bodyPr vert="horz" wrap="square" lIns="0" tIns="9030" rIns="0" bIns="0" rtlCol="0">
            <a:spAutoFit/>
          </a:bodyPr>
          <a:lstStyle/>
          <a:p>
            <a:pPr marL="8890">
              <a:spcBef>
                <a:spcPts val="70"/>
              </a:spcBef>
            </a:pPr>
            <a:r>
              <a:rPr lang="zh-CN" altLang="en-US" sz="2000" b="1" dirty="0" smtClean="0">
                <a:solidFill>
                  <a:srgbClr val="FF0000"/>
                </a:solidFill>
                <a:latin typeface="黑体" panose="02010609060101010101" charset="-122"/>
                <a:cs typeface="黑体" panose="02010609060101010101" charset="-122"/>
              </a:rPr>
              <a:t>突出意</a:t>
            </a:r>
            <a:r>
              <a:rPr lang="zh-CN" altLang="en-US" sz="2000" b="1" spc="-11" dirty="0" smtClean="0">
                <a:solidFill>
                  <a:srgbClr val="FF0000"/>
                </a:solidFill>
                <a:latin typeface="黑体" panose="02010609060101010101" charset="-122"/>
                <a:cs typeface="黑体" panose="02010609060101010101" charset="-122"/>
              </a:rPr>
              <a:t>义</a:t>
            </a:r>
            <a:r>
              <a:rPr lang="zh-CN" altLang="en-US" sz="2000" b="1" dirty="0" smtClean="0">
                <a:latin typeface="黑体" panose="02010609060101010101" charset="-122"/>
                <a:cs typeface="黑体" panose="02010609060101010101" charset="-122"/>
              </a:rPr>
              <a:t>、</a:t>
            </a:r>
            <a:r>
              <a:rPr lang="zh-CN" altLang="en-US" sz="2000" b="1" spc="-11" dirty="0" smtClean="0">
                <a:latin typeface="黑体" panose="02010609060101010101" charset="-122"/>
                <a:cs typeface="黑体" panose="02010609060101010101" charset="-122"/>
              </a:rPr>
              <a:t>国际</a:t>
            </a:r>
            <a:r>
              <a:rPr lang="zh-CN" altLang="en-US" sz="2000" b="1" dirty="0" smtClean="0">
                <a:latin typeface="黑体" panose="02010609060101010101" charset="-122"/>
                <a:cs typeface="黑体" panose="02010609060101010101" charset="-122"/>
              </a:rPr>
              <a:t>托拉</a:t>
            </a:r>
            <a:r>
              <a:rPr lang="zh-CN" altLang="en-US" sz="2000" b="1" spc="4" dirty="0" smtClean="0">
                <a:latin typeface="黑体" panose="02010609060101010101" charset="-122"/>
                <a:cs typeface="黑体" panose="02010609060101010101" charset="-122"/>
              </a:rPr>
              <a:t>斯</a:t>
            </a:r>
            <a:r>
              <a:rPr lang="zh-CN" altLang="en-US" sz="2000" b="1" spc="-11" dirty="0" smtClean="0">
                <a:latin typeface="黑体" panose="02010609060101010101" charset="-122"/>
                <a:cs typeface="黑体" panose="02010609060101010101" charset="-122"/>
              </a:rPr>
              <a:t>开</a:t>
            </a:r>
            <a:r>
              <a:rPr lang="zh-CN" altLang="en-US" sz="2000" b="1" spc="4" dirty="0" smtClean="0">
                <a:latin typeface="黑体" panose="02010609060101010101" charset="-122"/>
                <a:cs typeface="黑体" panose="02010609060101010101" charset="-122"/>
              </a:rPr>
              <a:t>始</a:t>
            </a:r>
            <a:r>
              <a:rPr lang="zh-CN" altLang="en-US" sz="2000" b="1" spc="-11" dirty="0" smtClean="0">
                <a:solidFill>
                  <a:srgbClr val="FF0000"/>
                </a:solidFill>
                <a:latin typeface="黑体" panose="02010609060101010101" charset="-122"/>
                <a:cs typeface="黑体" panose="02010609060101010101" charset="-122"/>
              </a:rPr>
              <a:t>瓜分</a:t>
            </a:r>
            <a:r>
              <a:rPr lang="zh-CN" altLang="en-US" sz="2000" b="1" dirty="0" smtClean="0">
                <a:solidFill>
                  <a:srgbClr val="FF0000"/>
                </a:solidFill>
                <a:latin typeface="黑体" panose="02010609060101010101" charset="-122"/>
                <a:cs typeface="黑体" panose="02010609060101010101" charset="-122"/>
              </a:rPr>
              <a:t>世</a:t>
            </a:r>
            <a:r>
              <a:rPr lang="zh-CN" altLang="en-US" sz="2000" b="1" spc="4" dirty="0" smtClean="0">
                <a:solidFill>
                  <a:srgbClr val="FF0000"/>
                </a:solidFill>
                <a:latin typeface="黑体" panose="02010609060101010101" charset="-122"/>
                <a:cs typeface="黑体" panose="02010609060101010101" charset="-122"/>
              </a:rPr>
              <a:t>界</a:t>
            </a:r>
            <a:r>
              <a:rPr lang="zh-CN" altLang="en-US" sz="2000" b="1" dirty="0" smtClean="0">
                <a:latin typeface="黑体" panose="02010609060101010101" charset="-122"/>
                <a:cs typeface="黑体" panose="02010609060101010101" charset="-122"/>
              </a:rPr>
              <a:t>、</a:t>
            </a:r>
            <a:r>
              <a:rPr lang="zh-CN" altLang="en-US" sz="2000" b="1" spc="-11" dirty="0" smtClean="0">
                <a:latin typeface="黑体" panose="02010609060101010101" charset="-122"/>
                <a:cs typeface="黑体" panose="02010609060101010101" charset="-122"/>
              </a:rPr>
              <a:t>一</a:t>
            </a:r>
            <a:r>
              <a:rPr lang="zh-CN" altLang="en-US" sz="2000" b="1" dirty="0" smtClean="0">
                <a:latin typeface="黑体" panose="02010609060101010101" charset="-122"/>
                <a:cs typeface="黑体" panose="02010609060101010101" charset="-122"/>
              </a:rPr>
              <a:t>些</a:t>
            </a:r>
            <a:r>
              <a:rPr lang="zh-CN" altLang="en-US" sz="2000" b="1" spc="-11" dirty="0" smtClean="0">
                <a:latin typeface="黑体" panose="02010609060101010101" charset="-122"/>
                <a:cs typeface="黑体" panose="02010609060101010101" charset="-122"/>
              </a:rPr>
              <a:t>最大</a:t>
            </a:r>
            <a:r>
              <a:rPr lang="zh-CN" altLang="en-US" sz="2000" b="1" dirty="0" smtClean="0">
                <a:latin typeface="黑体" panose="02010609060101010101" charset="-122"/>
                <a:cs typeface="黑体" panose="02010609060101010101" charset="-122"/>
              </a:rPr>
              <a:t>的资本</a:t>
            </a:r>
            <a:r>
              <a:rPr lang="zh-CN" altLang="en-US" sz="2000" b="1" spc="-11" dirty="0" smtClean="0">
                <a:latin typeface="黑体" panose="02010609060101010101" charset="-122"/>
                <a:cs typeface="黑体" panose="02010609060101010101" charset="-122"/>
              </a:rPr>
              <a:t>主</a:t>
            </a:r>
            <a:r>
              <a:rPr lang="zh-CN" altLang="en-US" sz="2000" b="1" dirty="0" smtClean="0">
                <a:latin typeface="黑体" panose="02010609060101010101" charset="-122"/>
                <a:cs typeface="黑体" panose="02010609060101010101" charset="-122"/>
              </a:rPr>
              <a:t>义</a:t>
            </a:r>
            <a:r>
              <a:rPr lang="zh-CN" altLang="en-US" sz="2000" b="1" spc="-11" dirty="0" smtClean="0">
                <a:latin typeface="黑体" panose="02010609060101010101" charset="-122"/>
                <a:cs typeface="黑体" panose="02010609060101010101" charset="-122"/>
              </a:rPr>
              <a:t>国家</a:t>
            </a:r>
            <a:r>
              <a:rPr lang="zh-CN" altLang="en-US" sz="2000" b="1" dirty="0" smtClean="0">
                <a:solidFill>
                  <a:srgbClr val="FF0000"/>
                </a:solidFill>
                <a:latin typeface="黑体" panose="02010609060101010101" charset="-122"/>
                <a:cs typeface="黑体" panose="02010609060101010101" charset="-122"/>
              </a:rPr>
              <a:t>已把世</a:t>
            </a:r>
            <a:r>
              <a:rPr lang="zh-CN" altLang="en-US" sz="2000" b="1" spc="-11" dirty="0" smtClean="0">
                <a:solidFill>
                  <a:srgbClr val="FF0000"/>
                </a:solidFill>
                <a:latin typeface="黑体" panose="02010609060101010101" charset="-122"/>
                <a:cs typeface="黑体" panose="02010609060101010101" charset="-122"/>
              </a:rPr>
              <a:t>界全</a:t>
            </a:r>
            <a:r>
              <a:rPr lang="zh-CN" altLang="en-US" sz="2000" b="1" dirty="0" smtClean="0">
                <a:solidFill>
                  <a:srgbClr val="FF0000"/>
                </a:solidFill>
                <a:latin typeface="黑体" panose="02010609060101010101" charset="-122"/>
                <a:cs typeface="黑体" panose="02010609060101010101" charset="-122"/>
              </a:rPr>
              <a:t>部领土</a:t>
            </a:r>
            <a:r>
              <a:rPr lang="zh-CN" altLang="en-US" sz="2000" b="1" spc="-11" dirty="0" smtClean="0">
                <a:solidFill>
                  <a:srgbClr val="FF0000"/>
                </a:solidFill>
                <a:latin typeface="黑体" panose="02010609060101010101" charset="-122"/>
                <a:cs typeface="黑体" panose="02010609060101010101" charset="-122"/>
              </a:rPr>
              <a:t>瓜</a:t>
            </a:r>
            <a:r>
              <a:rPr lang="zh-CN" altLang="en-US" sz="2000" b="1" dirty="0" smtClean="0">
                <a:solidFill>
                  <a:srgbClr val="FF0000"/>
                </a:solidFill>
                <a:latin typeface="黑体" panose="02010609060101010101" charset="-122"/>
                <a:cs typeface="黑体" panose="02010609060101010101" charset="-122"/>
              </a:rPr>
              <a:t>分</a:t>
            </a:r>
            <a:r>
              <a:rPr lang="zh-CN" altLang="en-US" sz="2000" b="1" spc="-11" dirty="0" smtClean="0">
                <a:solidFill>
                  <a:srgbClr val="FF0000"/>
                </a:solidFill>
                <a:latin typeface="黑体" panose="02010609060101010101" charset="-122"/>
                <a:cs typeface="黑体" panose="02010609060101010101" charset="-122"/>
              </a:rPr>
              <a:t>完毕</a:t>
            </a:r>
            <a:r>
              <a:rPr lang="zh-CN" altLang="en-US" sz="2000" b="1" dirty="0" smtClean="0">
                <a:latin typeface="黑体" panose="02010609060101010101" charset="-122"/>
                <a:cs typeface="黑体" panose="02010609060101010101" charset="-122"/>
              </a:rPr>
              <a:t>这一阶</a:t>
            </a:r>
            <a:r>
              <a:rPr lang="zh-CN" altLang="en-US" sz="2000" b="1" spc="-11" dirty="0" smtClean="0">
                <a:latin typeface="黑体" panose="02010609060101010101" charset="-122"/>
                <a:cs typeface="黑体" panose="02010609060101010101" charset="-122"/>
              </a:rPr>
              <a:t>段</a:t>
            </a:r>
            <a:r>
              <a:rPr lang="zh-CN" altLang="en-US" sz="2000" b="1" dirty="0" smtClean="0">
                <a:latin typeface="黑体" panose="02010609060101010101" charset="-122"/>
                <a:cs typeface="黑体" panose="02010609060101010101" charset="-122"/>
              </a:rPr>
              <a:t>的</a:t>
            </a:r>
            <a:r>
              <a:rPr lang="zh-CN" altLang="en-US" sz="2000" b="1" spc="-11" dirty="0" smtClean="0">
                <a:latin typeface="黑体" panose="02010609060101010101" charset="-122"/>
                <a:cs typeface="黑体" panose="02010609060101010101" charset="-122"/>
              </a:rPr>
              <a:t>资</a:t>
            </a:r>
            <a:r>
              <a:rPr lang="zh-CN" altLang="en-US" sz="2000" b="1" spc="-14" dirty="0" smtClean="0">
                <a:latin typeface="黑体" panose="02010609060101010101" charset="-122"/>
                <a:cs typeface="黑体" panose="02010609060101010101" charset="-122"/>
              </a:rPr>
              <a:t>本</a:t>
            </a:r>
            <a:r>
              <a:rPr lang="zh-CN" altLang="en-US" sz="2000" b="1" dirty="0" smtClean="0">
                <a:latin typeface="黑体" panose="02010609060101010101" charset="-122"/>
                <a:cs typeface="黑体" panose="02010609060101010101" charset="-122"/>
              </a:rPr>
              <a:t>主义。</a:t>
            </a:r>
            <a:endParaRPr lang="zh-CN" altLang="en-US" sz="2000" b="1" dirty="0" smtClean="0">
              <a:latin typeface="黑体" panose="02010609060101010101" charset="-122"/>
              <a:cs typeface="黑体" panose="02010609060101010101" charset="-122"/>
            </a:endParaRPr>
          </a:p>
          <a:p>
            <a:pPr marL="1880235">
              <a:spcBef>
                <a:spcPts val="980"/>
              </a:spcBef>
            </a:pPr>
            <a:r>
              <a:rPr lang="en-US" altLang="zh-CN" sz="1700" b="1" spc="4" dirty="0" smtClean="0">
                <a:latin typeface="黑体" panose="02010609060101010101" charset="-122"/>
                <a:cs typeface="黑体" panose="02010609060101010101" charset="-122"/>
              </a:rPr>
              <a:t>—</a:t>
            </a:r>
            <a:r>
              <a:rPr lang="en-US" altLang="zh-CN" sz="1700" b="1" spc="7" dirty="0" smtClean="0">
                <a:latin typeface="黑体" panose="02010609060101010101" charset="-122"/>
                <a:cs typeface="黑体" panose="02010609060101010101" charset="-122"/>
              </a:rPr>
              <a:t>—</a:t>
            </a:r>
            <a:r>
              <a:rPr lang="zh-CN" altLang="en-US" sz="1700" b="1" spc="4" dirty="0" smtClean="0">
                <a:latin typeface="黑体" panose="02010609060101010101" charset="-122"/>
                <a:cs typeface="黑体" panose="02010609060101010101" charset="-122"/>
              </a:rPr>
              <a:t>列</a:t>
            </a:r>
            <a:r>
              <a:rPr lang="zh-CN" altLang="en-US" sz="1700" b="1" spc="-7" dirty="0" smtClean="0">
                <a:latin typeface="黑体" panose="02010609060101010101" charset="-122"/>
                <a:cs typeface="黑体" panose="02010609060101010101" charset="-122"/>
              </a:rPr>
              <a:t>宁</a:t>
            </a:r>
            <a:r>
              <a:rPr lang="en-US" altLang="zh-CN" sz="1700" b="1" spc="7" dirty="0" smtClean="0">
                <a:latin typeface="黑体" panose="02010609060101010101" charset="-122"/>
                <a:cs typeface="黑体" panose="02010609060101010101" charset="-122"/>
              </a:rPr>
              <a:t>《</a:t>
            </a:r>
            <a:r>
              <a:rPr lang="zh-CN" altLang="en-US" sz="1700" b="1" spc="-7" dirty="0" smtClean="0">
                <a:latin typeface="黑体" panose="02010609060101010101" charset="-122"/>
                <a:cs typeface="黑体" panose="02010609060101010101" charset="-122"/>
              </a:rPr>
              <a:t>帝</a:t>
            </a:r>
            <a:r>
              <a:rPr lang="zh-CN" altLang="en-US" sz="1700" b="1" spc="4" dirty="0" smtClean="0">
                <a:latin typeface="黑体" panose="02010609060101010101" charset="-122"/>
                <a:cs typeface="黑体" panose="02010609060101010101" charset="-122"/>
              </a:rPr>
              <a:t>国</a:t>
            </a:r>
            <a:r>
              <a:rPr lang="zh-CN" altLang="en-US" sz="1700" b="1" spc="-7" dirty="0" smtClean="0">
                <a:latin typeface="黑体" panose="02010609060101010101" charset="-122"/>
                <a:cs typeface="黑体" panose="02010609060101010101" charset="-122"/>
              </a:rPr>
              <a:t>主</a:t>
            </a:r>
            <a:r>
              <a:rPr lang="zh-CN" altLang="en-US" sz="1700" b="1" spc="4" dirty="0" smtClean="0">
                <a:latin typeface="黑体" panose="02010609060101010101" charset="-122"/>
                <a:cs typeface="黑体" panose="02010609060101010101" charset="-122"/>
              </a:rPr>
              <a:t>义是资</a:t>
            </a:r>
            <a:r>
              <a:rPr lang="zh-CN" altLang="en-US" sz="1700" b="1" spc="-7" dirty="0" smtClean="0">
                <a:latin typeface="黑体" panose="02010609060101010101" charset="-122"/>
                <a:cs typeface="黑体" panose="02010609060101010101" charset="-122"/>
              </a:rPr>
              <a:t>本</a:t>
            </a:r>
            <a:r>
              <a:rPr lang="zh-CN" altLang="en-US" sz="1700" b="1" spc="4" dirty="0" smtClean="0">
                <a:latin typeface="黑体" panose="02010609060101010101" charset="-122"/>
                <a:cs typeface="黑体" panose="02010609060101010101" charset="-122"/>
              </a:rPr>
              <a:t>主</a:t>
            </a:r>
            <a:r>
              <a:rPr lang="zh-CN" altLang="en-US" sz="1700" b="1" spc="-7" dirty="0" smtClean="0">
                <a:latin typeface="黑体" panose="02010609060101010101" charset="-122"/>
                <a:cs typeface="黑体" panose="02010609060101010101" charset="-122"/>
              </a:rPr>
              <a:t>义</a:t>
            </a:r>
            <a:r>
              <a:rPr lang="zh-CN" altLang="en-US" sz="1700" b="1" spc="4" dirty="0" smtClean="0">
                <a:latin typeface="黑体" panose="02010609060101010101" charset="-122"/>
                <a:cs typeface="黑体" panose="02010609060101010101" charset="-122"/>
              </a:rPr>
              <a:t>的</a:t>
            </a:r>
            <a:r>
              <a:rPr lang="zh-CN" altLang="en-US" sz="1700" b="1" spc="-7" dirty="0" smtClean="0">
                <a:latin typeface="黑体" panose="02010609060101010101" charset="-122"/>
                <a:cs typeface="黑体" panose="02010609060101010101" charset="-122"/>
              </a:rPr>
              <a:t>最</a:t>
            </a:r>
            <a:r>
              <a:rPr lang="zh-CN" altLang="en-US" sz="1700" b="1" spc="4" dirty="0" smtClean="0">
                <a:latin typeface="黑体" panose="02010609060101010101" charset="-122"/>
                <a:cs typeface="黑体" panose="02010609060101010101" charset="-122"/>
              </a:rPr>
              <a:t>高阶</a:t>
            </a:r>
            <a:r>
              <a:rPr lang="zh-CN" altLang="en-US" sz="1700" b="1" spc="11" dirty="0" smtClean="0">
                <a:latin typeface="黑体" panose="02010609060101010101" charset="-122"/>
                <a:cs typeface="黑体" panose="02010609060101010101" charset="-122"/>
              </a:rPr>
              <a:t>段</a:t>
            </a:r>
            <a:r>
              <a:rPr lang="en-US" altLang="zh-CN" sz="1700" b="1" spc="-7" dirty="0" smtClean="0">
                <a:latin typeface="黑体" panose="02010609060101010101" charset="-122"/>
                <a:cs typeface="黑体" panose="02010609060101010101" charset="-122"/>
              </a:rPr>
              <a:t>》</a:t>
            </a:r>
            <a:r>
              <a:rPr lang="zh-CN" altLang="en-US" sz="1700" b="1" spc="7" dirty="0" smtClean="0">
                <a:latin typeface="黑体" panose="02010609060101010101" charset="-122"/>
                <a:cs typeface="黑体" panose="02010609060101010101" charset="-122"/>
              </a:rPr>
              <a:t>，</a:t>
            </a:r>
            <a:r>
              <a:rPr lang="en-US" altLang="zh-CN" sz="1700" b="1" spc="-7" dirty="0" smtClean="0">
                <a:latin typeface="黑体" panose="02010609060101010101" charset="-122"/>
                <a:cs typeface="黑体" panose="02010609060101010101" charset="-122"/>
              </a:rPr>
              <a:t>《</a:t>
            </a:r>
            <a:r>
              <a:rPr lang="zh-CN" altLang="en-US" sz="1700" b="1" spc="4" dirty="0" smtClean="0">
                <a:latin typeface="黑体" panose="02010609060101010101" charset="-122"/>
                <a:cs typeface="黑体" panose="02010609060101010101" charset="-122"/>
              </a:rPr>
              <a:t>列</a:t>
            </a:r>
            <a:r>
              <a:rPr lang="zh-CN" altLang="en-US" sz="1700" b="1" spc="-7" dirty="0" smtClean="0">
                <a:latin typeface="黑体" panose="02010609060101010101" charset="-122"/>
                <a:cs typeface="黑体" panose="02010609060101010101" charset="-122"/>
              </a:rPr>
              <a:t>宁</a:t>
            </a:r>
            <a:r>
              <a:rPr lang="zh-CN" altLang="en-US" sz="1700" b="1" spc="4" dirty="0" smtClean="0">
                <a:latin typeface="黑体" panose="02010609060101010101" charset="-122"/>
                <a:cs typeface="黑体" panose="02010609060101010101" charset="-122"/>
              </a:rPr>
              <a:t>选</a:t>
            </a:r>
            <a:r>
              <a:rPr lang="zh-CN" altLang="en-US" sz="1700" b="1" spc="7" dirty="0" smtClean="0">
                <a:latin typeface="黑体" panose="02010609060101010101" charset="-122"/>
                <a:cs typeface="黑体" panose="02010609060101010101" charset="-122"/>
              </a:rPr>
              <a:t>集</a:t>
            </a:r>
            <a:r>
              <a:rPr lang="en-US" altLang="zh-CN" sz="1700" b="1" spc="7" dirty="0" smtClean="0">
                <a:latin typeface="黑体" panose="02010609060101010101" charset="-122"/>
                <a:cs typeface="黑体" panose="02010609060101010101" charset="-122"/>
              </a:rPr>
              <a:t>》</a:t>
            </a:r>
            <a:r>
              <a:rPr lang="zh-CN" altLang="en-US" sz="1700" b="1" spc="-7" dirty="0" smtClean="0">
                <a:latin typeface="黑体" panose="02010609060101010101" charset="-122"/>
                <a:cs typeface="黑体" panose="02010609060101010101" charset="-122"/>
              </a:rPr>
              <a:t>第</a:t>
            </a:r>
            <a:r>
              <a:rPr lang="zh-CN" altLang="en-US" sz="1700" b="1" spc="4" dirty="0" smtClean="0">
                <a:latin typeface="黑体" panose="02010609060101010101" charset="-122"/>
                <a:cs typeface="黑体" panose="02010609060101010101" charset="-122"/>
              </a:rPr>
              <a:t>二</a:t>
            </a:r>
            <a:r>
              <a:rPr lang="zh-CN" altLang="en-US" sz="1700" b="1" spc="-7" dirty="0" smtClean="0">
                <a:latin typeface="黑体" panose="02010609060101010101" charset="-122"/>
                <a:cs typeface="黑体" panose="02010609060101010101" charset="-122"/>
              </a:rPr>
              <a:t>卷</a:t>
            </a:r>
            <a:endParaRPr lang="zh-CN" altLang="en-US" sz="1700" dirty="0" smtClean="0">
              <a:latin typeface="黑体" panose="02010609060101010101" charset="-122"/>
              <a:cs typeface="黑体" panose="02010609060101010101" charset="-122"/>
            </a:endParaRPr>
          </a:p>
          <a:p>
            <a:pPr marL="4274820"/>
            <a:r>
              <a:rPr lang="zh-CN" altLang="en-US" sz="1700" b="1" spc="7" dirty="0" smtClean="0">
                <a:latin typeface="黑体" panose="02010609060101010101" charset="-122"/>
                <a:cs typeface="黑体" panose="02010609060101010101" charset="-122"/>
              </a:rPr>
              <a:t>（</a:t>
            </a:r>
            <a:r>
              <a:rPr lang="en-US" altLang="zh-CN" sz="1700" b="1" spc="7" dirty="0" smtClean="0">
                <a:latin typeface="黑体" panose="02010609060101010101" charset="-122"/>
                <a:cs typeface="黑体" panose="02010609060101010101" charset="-122"/>
              </a:rPr>
              <a:t>《</a:t>
            </a:r>
            <a:r>
              <a:rPr lang="zh-CN" altLang="en-US" sz="1700" b="1" spc="4" dirty="0" smtClean="0">
                <a:latin typeface="黑体" panose="02010609060101010101" charset="-122"/>
                <a:cs typeface="黑体" panose="02010609060101010101" charset="-122"/>
              </a:rPr>
              <a:t>中</a:t>
            </a:r>
            <a:r>
              <a:rPr lang="zh-CN" altLang="en-US" sz="1700" b="1" spc="-7" dirty="0" smtClean="0">
                <a:latin typeface="黑体" panose="02010609060101010101" charset="-122"/>
                <a:cs typeface="黑体" panose="02010609060101010101" charset="-122"/>
              </a:rPr>
              <a:t>外</a:t>
            </a:r>
            <a:r>
              <a:rPr lang="zh-CN" altLang="en-US" sz="1700" b="1" spc="4" dirty="0" smtClean="0">
                <a:latin typeface="黑体" panose="02010609060101010101" charset="-122"/>
                <a:cs typeface="黑体" panose="02010609060101010101" charset="-122"/>
              </a:rPr>
              <a:t>历</a:t>
            </a:r>
            <a:r>
              <a:rPr lang="zh-CN" altLang="en-US" sz="1700" b="1" spc="-7" dirty="0" smtClean="0">
                <a:latin typeface="黑体" panose="02010609060101010101" charset="-122"/>
                <a:cs typeface="黑体" panose="02010609060101010101" charset="-122"/>
              </a:rPr>
              <a:t>史</a:t>
            </a:r>
            <a:r>
              <a:rPr lang="zh-CN" altLang="en-US" sz="1700" b="1" spc="4" dirty="0" smtClean="0">
                <a:latin typeface="黑体" panose="02010609060101010101" charset="-122"/>
                <a:cs typeface="黑体" panose="02010609060101010101" charset="-122"/>
              </a:rPr>
              <a:t>纲</a:t>
            </a:r>
            <a:r>
              <a:rPr lang="zh-CN" altLang="en-US" sz="1700" b="1" spc="-7" dirty="0" smtClean="0">
                <a:latin typeface="黑体" panose="02010609060101010101" charset="-122"/>
                <a:cs typeface="黑体" panose="02010609060101010101" charset="-122"/>
              </a:rPr>
              <a:t>要</a:t>
            </a:r>
            <a:r>
              <a:rPr lang="en-US" altLang="zh-CN" sz="1700" b="1" spc="7" dirty="0" smtClean="0">
                <a:latin typeface="黑体" panose="02010609060101010101" charset="-122"/>
                <a:cs typeface="黑体" panose="02010609060101010101" charset="-122"/>
              </a:rPr>
              <a:t>》</a:t>
            </a:r>
            <a:r>
              <a:rPr lang="zh-CN" altLang="en-US" sz="1700" b="1" spc="4" dirty="0" smtClean="0">
                <a:latin typeface="黑体" panose="02010609060101010101" charset="-122"/>
                <a:cs typeface="黑体" panose="02010609060101010101" charset="-122"/>
              </a:rPr>
              <a:t>下册</a:t>
            </a:r>
            <a:r>
              <a:rPr lang="zh-CN" altLang="en-US" sz="1700" b="1" spc="-7" dirty="0" smtClean="0">
                <a:latin typeface="黑体" panose="02010609060101010101" charset="-122"/>
                <a:cs typeface="黑体" panose="02010609060101010101" charset="-122"/>
              </a:rPr>
              <a:t>第</a:t>
            </a:r>
            <a:r>
              <a:rPr lang="en-US" altLang="zh-CN" sz="1700" b="1" spc="4" dirty="0" smtClean="0">
                <a:latin typeface="黑体" panose="02010609060101010101" charset="-122"/>
                <a:cs typeface="黑体" panose="02010609060101010101" charset="-122"/>
              </a:rPr>
              <a:t>1</a:t>
            </a:r>
            <a:r>
              <a:rPr lang="en-US" altLang="zh-CN" sz="1700" b="1" spc="-7" dirty="0" smtClean="0">
                <a:latin typeface="黑体" panose="02010609060101010101" charset="-122"/>
                <a:cs typeface="黑体" panose="02010609060101010101" charset="-122"/>
              </a:rPr>
              <a:t>4</a:t>
            </a:r>
            <a:r>
              <a:rPr lang="zh-CN" altLang="en-US" sz="1700" b="1" spc="4" dirty="0" smtClean="0">
                <a:latin typeface="黑体" panose="02010609060101010101" charset="-122"/>
                <a:cs typeface="黑体" panose="02010609060101010101" charset="-122"/>
              </a:rPr>
              <a:t>课史</a:t>
            </a:r>
            <a:r>
              <a:rPr lang="zh-CN" altLang="en-US" sz="1700" b="1" spc="-7" dirty="0" smtClean="0">
                <a:latin typeface="黑体" panose="02010609060101010101" charset="-122"/>
                <a:cs typeface="黑体" panose="02010609060101010101" charset="-122"/>
              </a:rPr>
              <a:t>料</a:t>
            </a:r>
            <a:r>
              <a:rPr lang="zh-CN" altLang="en-US" sz="1700" b="1" spc="4" dirty="0" smtClean="0">
                <a:latin typeface="黑体" panose="02010609060101010101" charset="-122"/>
                <a:cs typeface="黑体" panose="02010609060101010101" charset="-122"/>
              </a:rPr>
              <a:t>阅读）</a:t>
            </a:r>
            <a:endParaRPr lang="zh-CN" altLang="en-US" sz="1700" dirty="0">
              <a:latin typeface="黑体" panose="02010609060101010101" charset="-122"/>
              <a:cs typeface="黑体" panose="02010609060101010101" charset="-122"/>
            </a:endParaRPr>
          </a:p>
        </p:txBody>
      </p:sp>
      <p:sp>
        <p:nvSpPr>
          <p:cNvPr id="6" name="object 6"/>
          <p:cNvSpPr txBox="1"/>
          <p:nvPr/>
        </p:nvSpPr>
        <p:spPr>
          <a:xfrm>
            <a:off x="5059789" y="951570"/>
            <a:ext cx="3384376" cy="281214"/>
          </a:xfrm>
          <a:prstGeom prst="rect">
            <a:avLst/>
          </a:prstGeom>
          <a:solidFill>
            <a:srgbClr val="0000CC"/>
          </a:solidFill>
        </p:spPr>
        <p:txBody>
          <a:bodyPr vert="horz" wrap="square" lIns="0" tIns="19414" rIns="0" bIns="0" rtlCol="0">
            <a:spAutoFit/>
          </a:bodyPr>
          <a:lstStyle/>
          <a:p>
            <a:pPr marL="81280">
              <a:spcBef>
                <a:spcPts val="155"/>
              </a:spcBef>
            </a:pPr>
            <a:r>
              <a:rPr lang="zh-CN" altLang="en-US" sz="1700" dirty="0" smtClean="0">
                <a:solidFill>
                  <a:srgbClr val="FFFF00"/>
                </a:solidFill>
                <a:latin typeface="黑体" panose="02010609060101010101" charset="-122"/>
                <a:ea typeface="黑体" panose="02010609060101010101" charset="-122"/>
                <a:cs typeface="微软雅黑" panose="020B0503020204020204" charset="-122"/>
              </a:rPr>
              <a:t>商品输出为主向资本输出为主过渡</a:t>
            </a:r>
            <a:endParaRPr lang="zh-CN" altLang="en-US" sz="1700" dirty="0">
              <a:solidFill>
                <a:srgbClr val="FFFF00"/>
              </a:solidFill>
              <a:latin typeface="黑体" panose="02010609060101010101" charset="-122"/>
              <a:ea typeface="黑体" panose="02010609060101010101" charset="-122"/>
              <a:cs typeface="微软雅黑" panose="020B0503020204020204" charset="-122"/>
            </a:endParaRPr>
          </a:p>
        </p:txBody>
      </p:sp>
      <p:sp>
        <p:nvSpPr>
          <p:cNvPr id="7" name="object 7"/>
          <p:cNvSpPr txBox="1"/>
          <p:nvPr/>
        </p:nvSpPr>
        <p:spPr>
          <a:xfrm>
            <a:off x="629524" y="1747786"/>
            <a:ext cx="4567415" cy="281669"/>
          </a:xfrm>
          <a:prstGeom prst="rect">
            <a:avLst/>
          </a:prstGeom>
          <a:solidFill>
            <a:srgbClr val="0000CC"/>
          </a:solidFill>
        </p:spPr>
        <p:txBody>
          <a:bodyPr vert="horz" wrap="square" lIns="0" tIns="19865" rIns="0" bIns="0" rtlCol="0">
            <a:spAutoFit/>
          </a:bodyPr>
          <a:lstStyle/>
          <a:p>
            <a:pPr marL="127000">
              <a:spcBef>
                <a:spcPts val="155"/>
              </a:spcBef>
            </a:pPr>
            <a:r>
              <a:rPr lang="zh-CN" altLang="en-US" sz="1700" dirty="0" smtClean="0">
                <a:solidFill>
                  <a:srgbClr val="FFFF00"/>
                </a:solidFill>
                <a:latin typeface="黑体" panose="02010609060101010101" charset="-122"/>
                <a:ea typeface="黑体" panose="02010609060101010101" charset="-122"/>
                <a:cs typeface="微软雅黑" panose="020B0503020204020204" charset="-122"/>
              </a:rPr>
              <a:t>大型垄断组织对市场、原料、投资场所的需要</a:t>
            </a:r>
            <a:endParaRPr lang="zh-CN" altLang="en-US" sz="1700" dirty="0">
              <a:solidFill>
                <a:srgbClr val="FFFF00"/>
              </a:solidFill>
              <a:latin typeface="黑体" panose="02010609060101010101" charset="-122"/>
              <a:ea typeface="黑体" panose="02010609060101010101" charset="-122"/>
              <a:cs typeface="微软雅黑" panose="020B0503020204020204" charset="-122"/>
            </a:endParaRPr>
          </a:p>
        </p:txBody>
      </p:sp>
      <p:sp>
        <p:nvSpPr>
          <p:cNvPr id="8" name="标题 1"/>
          <p:cNvSpPr txBox="1"/>
          <p:nvPr/>
        </p:nvSpPr>
        <p:spPr>
          <a:xfrm>
            <a:off x="395536" y="141480"/>
            <a:ext cx="8075240" cy="810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00B0F0"/>
                </a:solidFill>
                <a:latin typeface="隶书" panose="02010509060101010101" pitchFamily="49" charset="-122"/>
                <a:ea typeface="隶书" panose="02010509060101010101" pitchFamily="49" charset="-122"/>
              </a:rPr>
              <a:t>一、帝国主义</a:t>
            </a:r>
            <a:r>
              <a:rPr lang="zh-CN" altLang="en-US" dirty="0">
                <a:solidFill>
                  <a:srgbClr val="00B0F0"/>
                </a:solidFill>
                <a:latin typeface="隶书" panose="02010509060101010101" pitchFamily="49" charset="-122"/>
                <a:ea typeface="隶书" panose="02010509060101010101" pitchFamily="49" charset="-122"/>
              </a:rPr>
              <a:t>与世界大战的酝酿</a:t>
            </a:r>
            <a:endParaRPr lang="zh-CN" altLang="en-US" dirty="0">
              <a:solidFill>
                <a:srgbClr val="00B0F0"/>
              </a:solidFill>
              <a:latin typeface="隶书" panose="02010509060101010101" pitchFamily="49" charset="-122"/>
              <a:ea typeface="隶书" panose="02010509060101010101" pitchFamily="49" charset="-122"/>
            </a:endParaRPr>
          </a:p>
        </p:txBody>
      </p:sp>
      <p:sp>
        <p:nvSpPr>
          <p:cNvPr id="9" name="文本框 4"/>
          <p:cNvSpPr txBox="1"/>
          <p:nvPr/>
        </p:nvSpPr>
        <p:spPr>
          <a:xfrm>
            <a:off x="260729" y="3322607"/>
            <a:ext cx="8219256" cy="507831"/>
          </a:xfrm>
          <a:prstGeom prst="rect">
            <a:avLst/>
          </a:prstGeom>
          <a:noFill/>
        </p:spPr>
        <p:txBody>
          <a:bodyPr wrap="square" rtlCol="0" anchor="t">
            <a:spAutoFit/>
          </a:bodyPr>
          <a:lstStyle/>
          <a:p>
            <a:pPr>
              <a:lnSpc>
                <a:spcPct val="150000"/>
              </a:lnSpc>
            </a:pPr>
            <a:r>
              <a:rPr lang="zh-CN" altLang="en-US" b="1" dirty="0" smtClean="0">
                <a:solidFill>
                  <a:srgbClr val="FF0000"/>
                </a:solidFill>
                <a:latin typeface="微软雅黑" panose="020B0503020204020204" charset="-122"/>
                <a:ea typeface="微软雅黑" panose="020B0503020204020204" charset="-122"/>
                <a:sym typeface="+mn-ea"/>
              </a:rPr>
              <a:t>阅读</a:t>
            </a:r>
            <a:r>
              <a:rPr lang="zh-CN" altLang="en-US" b="1" dirty="0">
                <a:solidFill>
                  <a:srgbClr val="FF0000"/>
                </a:solidFill>
                <a:latin typeface="微软雅黑" panose="020B0503020204020204" charset="-122"/>
                <a:ea typeface="微软雅黑" panose="020B0503020204020204" charset="-122"/>
                <a:sym typeface="+mn-ea"/>
              </a:rPr>
              <a:t>史</a:t>
            </a:r>
            <a:r>
              <a:rPr lang="zh-CN" altLang="en-US" b="1" dirty="0" smtClean="0">
                <a:solidFill>
                  <a:srgbClr val="FF0000"/>
                </a:solidFill>
                <a:latin typeface="微软雅黑" panose="020B0503020204020204" charset="-122"/>
                <a:ea typeface="微软雅黑" panose="020B0503020204020204" charset="-122"/>
                <a:sym typeface="+mn-ea"/>
              </a:rPr>
              <a:t>料和课本</a:t>
            </a:r>
            <a:r>
              <a:rPr lang="en-US" altLang="zh-CN" b="1" dirty="0" smtClean="0">
                <a:solidFill>
                  <a:srgbClr val="FF0000"/>
                </a:solidFill>
                <a:latin typeface="微软雅黑" panose="020B0503020204020204" charset="-122"/>
                <a:ea typeface="微软雅黑" panose="020B0503020204020204" charset="-122"/>
                <a:sym typeface="+mn-ea"/>
              </a:rPr>
              <a:t>p82</a:t>
            </a:r>
            <a:r>
              <a:rPr lang="zh-CN" altLang="en-US" b="1" dirty="0" smtClean="0">
                <a:solidFill>
                  <a:srgbClr val="FF0000"/>
                </a:solidFill>
                <a:latin typeface="微软雅黑" panose="020B0503020204020204" charset="-122"/>
                <a:ea typeface="微软雅黑" panose="020B0503020204020204" charset="-122"/>
                <a:sym typeface="+mn-ea"/>
              </a:rPr>
              <a:t>第一自然段，概括帝国主义的含义</a:t>
            </a:r>
            <a:r>
              <a:rPr lang="zh-CN" altLang="en-US" b="1" dirty="0">
                <a:solidFill>
                  <a:srgbClr val="FF0000"/>
                </a:solidFill>
                <a:latin typeface="微软雅黑" panose="020B0503020204020204" charset="-122"/>
                <a:ea typeface="微软雅黑" panose="020B0503020204020204" charset="-122"/>
                <a:sym typeface="+mn-ea"/>
              </a:rPr>
              <a:t>、</a:t>
            </a:r>
            <a:r>
              <a:rPr lang="zh-CN" altLang="en-US" b="1" dirty="0" smtClean="0">
                <a:solidFill>
                  <a:srgbClr val="FF0000"/>
                </a:solidFill>
                <a:latin typeface="微软雅黑" panose="020B0503020204020204" charset="-122"/>
                <a:ea typeface="微软雅黑" panose="020B0503020204020204" charset="-122"/>
                <a:sym typeface="+mn-ea"/>
              </a:rPr>
              <a:t>思考它的形成原因？</a:t>
            </a:r>
            <a:endParaRPr lang="zh-CN" altLang="en-US" b="1" dirty="0">
              <a:solidFill>
                <a:srgbClr val="FF0000"/>
              </a:solidFill>
              <a:latin typeface="微软雅黑" panose="020B0503020204020204" charset="-122"/>
              <a:ea typeface="微软雅黑" panose="020B0503020204020204" charset="-122"/>
              <a:sym typeface="+mn-ea"/>
            </a:endParaRPr>
          </a:p>
        </p:txBody>
      </p:sp>
      <p:sp>
        <p:nvSpPr>
          <p:cNvPr id="10" name="文本框 5"/>
          <p:cNvSpPr txBox="1"/>
          <p:nvPr/>
        </p:nvSpPr>
        <p:spPr>
          <a:xfrm>
            <a:off x="3108977" y="4011910"/>
            <a:ext cx="4942272" cy="1015663"/>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含义</a:t>
            </a:r>
            <a:r>
              <a:rPr lang="zh-CN" altLang="en-US" sz="2000" b="1" dirty="0" smtClean="0">
                <a:solidFill>
                  <a:schemeClr val="tx1"/>
                </a:solidFill>
                <a:latin typeface="微软雅黑" panose="020B0503020204020204" charset="-122"/>
                <a:ea typeface="微软雅黑" panose="020B0503020204020204" charset="-122"/>
              </a:rPr>
              <a:t>：发展到垄断阶段的资本主义；</a:t>
            </a:r>
            <a:endParaRPr lang="en-US" altLang="zh-CN" sz="2000" b="1" dirty="0" smtClean="0">
              <a:solidFill>
                <a:schemeClr val="tx1"/>
              </a:solidFill>
              <a:latin typeface="微软雅黑" panose="020B0503020204020204" charset="-122"/>
              <a:ea typeface="微软雅黑" panose="020B0503020204020204" charset="-122"/>
            </a:endParaRPr>
          </a:p>
          <a:p>
            <a:endParaRPr lang="en-US" altLang="zh-CN" sz="2000" b="1" dirty="0" smtClean="0">
              <a:solidFill>
                <a:schemeClr val="tx1"/>
              </a:solidFill>
              <a:latin typeface="微软雅黑" panose="020B0503020204020204" charset="-122"/>
              <a:ea typeface="微软雅黑" panose="020B0503020204020204" charset="-122"/>
            </a:endParaRPr>
          </a:p>
          <a:p>
            <a:r>
              <a:rPr lang="zh-CN" altLang="en-US" sz="2000" b="1" dirty="0">
                <a:latin typeface="微软雅黑" panose="020B0503020204020204" charset="-122"/>
                <a:ea typeface="微软雅黑" panose="020B0503020204020204" charset="-122"/>
              </a:rPr>
              <a:t>形成</a:t>
            </a:r>
            <a:r>
              <a:rPr lang="zh-CN" altLang="en-US" sz="2000" b="1" dirty="0" smtClean="0">
                <a:latin typeface="微软雅黑" panose="020B0503020204020204" charset="-122"/>
                <a:ea typeface="微软雅黑" panose="020B0503020204020204" charset="-122"/>
              </a:rPr>
              <a:t>原因：第二次工业革命的推动</a:t>
            </a:r>
            <a:endParaRPr lang="zh-CN" altLang="en-US" sz="2000" b="1" dirty="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41480"/>
            <a:ext cx="8075240" cy="475562"/>
          </a:xfrm>
        </p:spPr>
        <p:txBody>
          <a:bodyPr>
            <a:normAutofit fontScale="90000"/>
          </a:bodyPr>
          <a:lstStyle/>
          <a:p>
            <a:r>
              <a:rPr lang="zh-CN" altLang="en-US" dirty="0">
                <a:solidFill>
                  <a:srgbClr val="00B0F0"/>
                </a:solidFill>
                <a:latin typeface="隶书" panose="02010509060101010101" pitchFamily="49" charset="-122"/>
                <a:ea typeface="隶书" panose="02010509060101010101" pitchFamily="49" charset="-122"/>
              </a:rPr>
              <a:t>一、帝国主义与世界大战的酝酿</a:t>
            </a:r>
            <a:endParaRPr lang="zh-CN" altLang="en-US" dirty="0">
              <a:solidFill>
                <a:srgbClr val="00B0F0"/>
              </a:solidFill>
              <a:latin typeface="隶书" panose="02010509060101010101" pitchFamily="49" charset="-122"/>
              <a:ea typeface="隶书" panose="02010509060101010101" pitchFamily="49" charset="-122"/>
            </a:endParaRPr>
          </a:p>
        </p:txBody>
      </p:sp>
      <p:sp>
        <p:nvSpPr>
          <p:cNvPr id="4" name="内容占位符 2"/>
          <p:cNvSpPr>
            <a:spLocks noGrp="1"/>
          </p:cNvSpPr>
          <p:nvPr>
            <p:ph idx="1"/>
          </p:nvPr>
        </p:nvSpPr>
        <p:spPr>
          <a:xfrm>
            <a:off x="539553" y="681540"/>
            <a:ext cx="8078539" cy="399213"/>
          </a:xfrm>
        </p:spPr>
        <p:txBody>
          <a:bodyPr>
            <a:normAutofit fontScale="70000" lnSpcReduction="20000"/>
          </a:bodyPr>
          <a:lstStyle/>
          <a:p>
            <a:pPr marL="179705" indent="0">
              <a:buNone/>
            </a:pPr>
            <a:r>
              <a:rPr sz="2000" dirty="0">
                <a:latin typeface="微软雅黑" panose="020B0503020204020204" charset="-122"/>
                <a:ea typeface="微软雅黑" panose="020B0503020204020204" charset="-122"/>
                <a:cs typeface="微软雅黑" panose="020B0503020204020204" charset="-122"/>
              </a:rPr>
              <a:t>19世纪末20世纪初</a:t>
            </a:r>
            <a:r>
              <a:rPr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两次工业革命后，</a:t>
            </a:r>
            <a:r>
              <a:rPr sz="2000" dirty="0" err="1" smtClean="0">
                <a:latin typeface="微软雅黑" panose="020B0503020204020204" charset="-122"/>
                <a:ea typeface="微软雅黑" panose="020B0503020204020204" charset="-122"/>
                <a:cs typeface="微软雅黑" panose="020B0503020204020204" charset="-122"/>
              </a:rPr>
              <a:t>西方列强</a:t>
            </a:r>
            <a:r>
              <a:rPr lang="zh-CN" altLang="en-US" sz="2000" dirty="0" smtClean="0">
                <a:latin typeface="微软雅黑" panose="020B0503020204020204" charset="-122"/>
                <a:ea typeface="微软雅黑" panose="020B0503020204020204" charset="-122"/>
                <a:cs typeface="微软雅黑" panose="020B0503020204020204" charset="-122"/>
              </a:rPr>
              <a:t>在世界的工业比重</a:t>
            </a:r>
            <a:r>
              <a:rPr sz="2000" dirty="0" err="1" smtClean="0">
                <a:latin typeface="微软雅黑" panose="020B0503020204020204" charset="-122"/>
                <a:ea typeface="微软雅黑" panose="020B0503020204020204" charset="-122"/>
                <a:cs typeface="微软雅黑" panose="020B0503020204020204" charset="-122"/>
              </a:rPr>
              <a:t>及其占有殖民地情况</a:t>
            </a:r>
            <a:r>
              <a:rPr sz="2000" dirty="0">
                <a:latin typeface="微软雅黑" panose="020B0503020204020204" charset="-122"/>
                <a:ea typeface="微软雅黑" panose="020B0503020204020204" charset="-122"/>
                <a:cs typeface="微软雅黑" panose="020B0503020204020204" charset="-122"/>
              </a:rPr>
              <a:t>：</a:t>
            </a:r>
            <a:endParaRPr sz="2000" dirty="0">
              <a:latin typeface="微软雅黑" panose="020B0503020204020204" charset="-122"/>
              <a:ea typeface="微软雅黑" panose="020B0503020204020204" charset="-122"/>
              <a:cs typeface="微软雅黑" panose="020B0503020204020204" charset="-122"/>
            </a:endParaRPr>
          </a:p>
        </p:txBody>
      </p:sp>
      <p:sp>
        <p:nvSpPr>
          <p:cNvPr id="6" name="文本框 4"/>
          <p:cNvSpPr txBox="1"/>
          <p:nvPr/>
        </p:nvSpPr>
        <p:spPr>
          <a:xfrm>
            <a:off x="467544" y="3381840"/>
            <a:ext cx="8136904" cy="923330"/>
          </a:xfrm>
          <a:prstGeom prst="rect">
            <a:avLst/>
          </a:prstGeom>
          <a:noFill/>
        </p:spPr>
        <p:txBody>
          <a:bodyPr wrap="square" rtlCol="0" anchor="t">
            <a:spAutoFit/>
          </a:bodyPr>
          <a:lstStyle/>
          <a:p>
            <a:pPr>
              <a:lnSpc>
                <a:spcPct val="150000"/>
              </a:lnSpc>
            </a:pPr>
            <a:r>
              <a:rPr lang="zh-CN" altLang="en-US" b="1" dirty="0">
                <a:solidFill>
                  <a:srgbClr val="FF0000"/>
                </a:solidFill>
                <a:latin typeface="微软雅黑" panose="020B0503020204020204" charset="-122"/>
                <a:ea typeface="微软雅黑" panose="020B0503020204020204" charset="-122"/>
                <a:sym typeface="+mn-ea"/>
              </a:rPr>
              <a:t>依据材料一说明，</a:t>
            </a:r>
            <a:r>
              <a:rPr lang="en-US" altLang="zh-CN" b="1" dirty="0">
                <a:solidFill>
                  <a:srgbClr val="FF0000"/>
                </a:solidFill>
                <a:latin typeface="微软雅黑" panose="020B0503020204020204" charset="-122"/>
                <a:ea typeface="微软雅黑" panose="020B0503020204020204" charset="-122"/>
                <a:sym typeface="+mn-ea"/>
              </a:rPr>
              <a:t>20</a:t>
            </a:r>
            <a:r>
              <a:rPr lang="zh-CN" altLang="en-US" b="1" dirty="0">
                <a:solidFill>
                  <a:srgbClr val="FF0000"/>
                </a:solidFill>
                <a:latin typeface="微软雅黑" panose="020B0503020204020204" charset="-122"/>
                <a:ea typeface="微软雅黑" panose="020B0503020204020204" charset="-122"/>
                <a:sym typeface="+mn-ea"/>
              </a:rPr>
              <a:t>世纪初西方列强的经济实力和殖民地占有情况之间存在什么现象？这一现象出现的根本原因是什么？</a:t>
            </a:r>
            <a:endParaRPr lang="zh-CN" altLang="en-US" b="1" dirty="0">
              <a:solidFill>
                <a:srgbClr val="FF0000"/>
              </a:solidFill>
              <a:latin typeface="微软雅黑" panose="020B0503020204020204" charset="-122"/>
              <a:ea typeface="微软雅黑" panose="020B0503020204020204" charset="-122"/>
              <a:sym typeface="+mn-ea"/>
            </a:endParaRPr>
          </a:p>
        </p:txBody>
      </p:sp>
      <p:sp>
        <p:nvSpPr>
          <p:cNvPr id="7" name="文本框 5"/>
          <p:cNvSpPr txBox="1"/>
          <p:nvPr/>
        </p:nvSpPr>
        <p:spPr>
          <a:xfrm>
            <a:off x="984950" y="4191930"/>
            <a:ext cx="6396697" cy="400110"/>
          </a:xfrm>
          <a:prstGeom prst="rect">
            <a:avLst/>
          </a:prstGeom>
          <a:noFill/>
        </p:spPr>
        <p:txBody>
          <a:bodyPr wrap="square" rtlCol="0">
            <a:spAutoFit/>
          </a:bodyPr>
          <a:lstStyle/>
          <a:p>
            <a:r>
              <a:rPr lang="zh-CN" altLang="en-US" sz="2000" b="1" dirty="0">
                <a:solidFill>
                  <a:schemeClr val="tx1"/>
                </a:solidFill>
                <a:latin typeface="微软雅黑" panose="020B0503020204020204" charset="-122"/>
                <a:ea typeface="微软雅黑" panose="020B0503020204020204" charset="-122"/>
              </a:rPr>
              <a:t>现象：经济实力与所占殖民地</a:t>
            </a:r>
            <a:r>
              <a:rPr lang="zh-CN" altLang="en-US" sz="2000" b="1" dirty="0" smtClean="0">
                <a:solidFill>
                  <a:schemeClr val="tx1"/>
                </a:solidFill>
                <a:latin typeface="微软雅黑" panose="020B0503020204020204" charset="-122"/>
                <a:ea typeface="微软雅黑" panose="020B0503020204020204" charset="-122"/>
              </a:rPr>
              <a:t>面积并不完全匹配；</a:t>
            </a:r>
            <a:endParaRPr lang="zh-CN" altLang="en-US" sz="2000" b="1" dirty="0">
              <a:solidFill>
                <a:schemeClr val="tx1"/>
              </a:solidFill>
              <a:latin typeface="微软雅黑" panose="020B0503020204020204" charset="-122"/>
              <a:ea typeface="微软雅黑" panose="020B0503020204020204" charset="-122"/>
            </a:endParaRPr>
          </a:p>
        </p:txBody>
      </p:sp>
      <p:sp>
        <p:nvSpPr>
          <p:cNvPr id="8" name="文本框 6"/>
          <p:cNvSpPr txBox="1"/>
          <p:nvPr/>
        </p:nvSpPr>
        <p:spPr>
          <a:xfrm>
            <a:off x="983616" y="4569972"/>
            <a:ext cx="5964649" cy="400110"/>
          </a:xfrm>
          <a:prstGeom prst="rect">
            <a:avLst/>
          </a:prstGeom>
          <a:noFill/>
        </p:spPr>
        <p:txBody>
          <a:bodyPr wrap="square" rtlCol="0">
            <a:spAutoFit/>
          </a:bodyPr>
          <a:lstStyle/>
          <a:p>
            <a:r>
              <a:rPr lang="zh-CN" altLang="en-US" sz="2000" b="1" dirty="0">
                <a:solidFill>
                  <a:schemeClr val="tx1"/>
                </a:solidFill>
                <a:latin typeface="微软雅黑" panose="020B0503020204020204" charset="-122"/>
                <a:ea typeface="微软雅黑" panose="020B0503020204020204" charset="-122"/>
              </a:rPr>
              <a:t>根本原因：</a:t>
            </a:r>
            <a:r>
              <a:rPr lang="zh-CN" altLang="en-US" sz="2000" b="1" dirty="0">
                <a:solidFill>
                  <a:srgbClr val="00B0F0"/>
                </a:solidFill>
                <a:latin typeface="微软雅黑" panose="020B0503020204020204" charset="-122"/>
                <a:ea typeface="微软雅黑" panose="020B0503020204020204" charset="-122"/>
              </a:rPr>
              <a:t>资本主义政治经济发展的不平衡。</a:t>
            </a:r>
            <a:endParaRPr lang="zh-CN" altLang="en-US" sz="2000" b="1" dirty="0">
              <a:solidFill>
                <a:srgbClr val="00B0F0"/>
              </a:solidFill>
              <a:latin typeface="微软雅黑" panose="020B0503020204020204" charset="-122"/>
              <a:ea typeface="微软雅黑" panose="020B0503020204020204" charset="-122"/>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2697" y="1113588"/>
            <a:ext cx="400745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458" y="1113588"/>
            <a:ext cx="3814981" cy="148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bject 4"/>
          <p:cNvSpPr txBox="1"/>
          <p:nvPr/>
        </p:nvSpPr>
        <p:spPr>
          <a:xfrm>
            <a:off x="5092286" y="2818871"/>
            <a:ext cx="3888432" cy="289823"/>
          </a:xfrm>
          <a:prstGeom prst="rect">
            <a:avLst/>
          </a:prstGeom>
        </p:spPr>
        <p:txBody>
          <a:bodyPr vert="horz" wrap="square" lIns="0" tIns="12700" rIns="0" bIns="0" rtlCol="0">
            <a:spAutoFit/>
          </a:bodyPr>
          <a:lstStyle/>
          <a:p>
            <a:pPr marL="12700">
              <a:lnSpc>
                <a:spcPct val="100000"/>
              </a:lnSpc>
              <a:spcBef>
                <a:spcPts val="100"/>
              </a:spcBef>
              <a:tabLst>
                <a:tab pos="3822065" algn="l"/>
              </a:tabLst>
            </a:pPr>
            <a:r>
              <a:rPr dirty="0">
                <a:latin typeface="黑体" panose="02010609060101010101" charset="-122"/>
                <a:cs typeface="黑体" panose="02010609060101010101" charset="-122"/>
              </a:rPr>
              <a:t>——《中外历史纲要》</a:t>
            </a:r>
            <a:r>
              <a:rPr dirty="0" smtClean="0">
                <a:latin typeface="黑体" panose="02010609060101010101" charset="-122"/>
                <a:cs typeface="黑体" panose="02010609060101010101" charset="-122"/>
              </a:rPr>
              <a:t>下册第</a:t>
            </a:r>
            <a:r>
              <a:rPr dirty="0">
                <a:latin typeface="黑体" panose="02010609060101010101" charset="-122"/>
                <a:cs typeface="黑体" panose="02010609060101010101" charset="-122"/>
              </a:rPr>
              <a:t>12课</a:t>
            </a:r>
            <a:endParaRPr dirty="0">
              <a:latin typeface="黑体" panose="02010609060101010101" charset="-122"/>
              <a:cs typeface="黑体" panose="02010609060101010101" charset="-122"/>
            </a:endParaRPr>
          </a:p>
        </p:txBody>
      </p:sp>
      <p:sp>
        <p:nvSpPr>
          <p:cNvPr id="18" name="object 5"/>
          <p:cNvSpPr txBox="1"/>
          <p:nvPr/>
        </p:nvSpPr>
        <p:spPr>
          <a:xfrm>
            <a:off x="392530" y="2823393"/>
            <a:ext cx="3877145" cy="289823"/>
          </a:xfrm>
          <a:prstGeom prst="rect">
            <a:avLst/>
          </a:prstGeom>
        </p:spPr>
        <p:txBody>
          <a:bodyPr vert="horz" wrap="square" lIns="0" tIns="12700" rIns="0" bIns="0" rtlCol="0">
            <a:spAutoFit/>
          </a:bodyPr>
          <a:lstStyle/>
          <a:p>
            <a:pPr marL="12700">
              <a:lnSpc>
                <a:spcPct val="100000"/>
              </a:lnSpc>
              <a:spcBef>
                <a:spcPts val="100"/>
              </a:spcBef>
            </a:pPr>
            <a:r>
              <a:rPr dirty="0">
                <a:latin typeface="黑体" panose="02010609060101010101" charset="-122"/>
                <a:cs typeface="黑体" panose="02010609060101010101" charset="-122"/>
              </a:rPr>
              <a:t>——</a:t>
            </a:r>
            <a:r>
              <a:rPr dirty="0" err="1">
                <a:latin typeface="黑体" panose="02010609060101010101" charset="-122"/>
                <a:cs typeface="黑体" panose="02010609060101010101" charset="-122"/>
              </a:rPr>
              <a:t>摘自齐世荣《世界史·现代卷</a:t>
            </a:r>
            <a:r>
              <a:rPr dirty="0">
                <a:latin typeface="黑体" panose="02010609060101010101" charset="-122"/>
                <a:cs typeface="黑体" panose="02010609060101010101" charset="-122"/>
              </a:rPr>
              <a:t>》</a:t>
            </a:r>
            <a:endParaRPr dirty="0">
              <a:latin typeface="黑体" panose="02010609060101010101" charset="-122"/>
              <a:cs typeface="黑体" panose="02010609060101010101" charset="-122"/>
            </a:endParaRPr>
          </a:p>
        </p:txBody>
      </p:sp>
      <p:sp>
        <p:nvSpPr>
          <p:cNvPr id="11" name="爆炸形 1 10"/>
          <p:cNvSpPr/>
          <p:nvPr/>
        </p:nvSpPr>
        <p:spPr>
          <a:xfrm>
            <a:off x="6732240" y="3813888"/>
            <a:ext cx="2434236" cy="13296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FF00"/>
                </a:solidFill>
                <a:latin typeface="微软雅黑" panose="020B0503020204020204" charset="-122"/>
                <a:ea typeface="微软雅黑" panose="020B0503020204020204" charset="-122"/>
              </a:rPr>
              <a:t>一战的</a:t>
            </a:r>
            <a:endParaRPr lang="en-US" altLang="zh-CN" sz="2400" b="1" dirty="0" smtClean="0">
              <a:solidFill>
                <a:srgbClr val="FFFF00"/>
              </a:solidFill>
              <a:latin typeface="微软雅黑" panose="020B0503020204020204" charset="-122"/>
              <a:ea typeface="微软雅黑" panose="020B0503020204020204" charset="-122"/>
            </a:endParaRPr>
          </a:p>
          <a:p>
            <a:pPr algn="ctr"/>
            <a:r>
              <a:rPr lang="zh-CN" altLang="en-US" sz="2400" b="1" dirty="0" smtClean="0">
                <a:solidFill>
                  <a:srgbClr val="FFFF00"/>
                </a:solidFill>
                <a:latin typeface="微软雅黑" panose="020B0503020204020204" charset="-122"/>
                <a:ea typeface="微软雅黑" panose="020B0503020204020204" charset="-122"/>
              </a:rPr>
              <a:t>根源</a:t>
            </a:r>
            <a:endParaRPr lang="zh-CN" altLang="en-US" sz="2400" b="1" dirty="0">
              <a:solidFill>
                <a:srgbClr val="FFFF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323528" y="195487"/>
            <a:ext cx="8712968" cy="865346"/>
          </a:xfrm>
        </p:spPr>
        <p:txBody>
          <a:bodyPr>
            <a:noAutofit/>
          </a:bodyPr>
          <a:lstStyle/>
          <a:p>
            <a:pPr marL="179705" indent="0">
              <a:buNone/>
            </a:pPr>
            <a:r>
              <a:rPr lang="zh-CN" altLang="en-US" sz="2400" dirty="0" smtClean="0">
                <a:solidFill>
                  <a:srgbClr val="FF0000"/>
                </a:solidFill>
                <a:latin typeface="微软雅黑" panose="020B0503020204020204" charset="-122"/>
                <a:ea typeface="微软雅黑" panose="020B0503020204020204" charset="-122"/>
                <a:cs typeface="微软雅黑" panose="020B0503020204020204" charset="-122"/>
              </a:rPr>
              <a:t>   阅读以下材料和</a:t>
            </a:r>
            <a:r>
              <a:rPr lang="en-US" altLang="zh-CN" sz="2400" dirty="0" smtClean="0">
                <a:solidFill>
                  <a:srgbClr val="FF0000"/>
                </a:solidFill>
                <a:latin typeface="微软雅黑" panose="020B0503020204020204" charset="-122"/>
                <a:ea typeface="微软雅黑" panose="020B0503020204020204" charset="-122"/>
                <a:cs typeface="微软雅黑" panose="020B0503020204020204" charset="-122"/>
              </a:rPr>
              <a:t>p82</a:t>
            </a:r>
            <a:r>
              <a:rPr lang="zh-CN" altLang="en-US" sz="2400" dirty="0" smtClean="0">
                <a:solidFill>
                  <a:srgbClr val="FF0000"/>
                </a:solidFill>
                <a:latin typeface="微软雅黑" panose="020B0503020204020204" charset="-122"/>
                <a:ea typeface="微软雅黑" panose="020B0503020204020204" charset="-122"/>
                <a:cs typeface="微软雅黑" panose="020B0503020204020204" charset="-122"/>
              </a:rPr>
              <a:t>第二自然段</a:t>
            </a:r>
            <a:r>
              <a:rPr lang="en-US" altLang="zh-CN" sz="2400" dirty="0" smtClean="0">
                <a:solidFill>
                  <a:srgbClr val="FF0000"/>
                </a:solidFill>
                <a:latin typeface="微软雅黑" panose="020B0503020204020204" charset="-122"/>
                <a:ea typeface="微软雅黑" panose="020B0503020204020204" charset="-122"/>
                <a:cs typeface="微软雅黑" panose="020B0503020204020204" charset="-122"/>
              </a:rPr>
              <a:t>p83</a:t>
            </a:r>
            <a:r>
              <a:rPr lang="zh-CN" altLang="en-US" sz="2400" dirty="0" smtClean="0">
                <a:solidFill>
                  <a:srgbClr val="FF0000"/>
                </a:solidFill>
                <a:latin typeface="微软雅黑" panose="020B0503020204020204" charset="-122"/>
                <a:ea typeface="微软雅黑" panose="020B0503020204020204" charset="-122"/>
                <a:cs typeface="微软雅黑" panose="020B0503020204020204" charset="-122"/>
              </a:rPr>
              <a:t>第一自然段</a:t>
            </a:r>
            <a:r>
              <a:rPr sz="2400" dirty="0" err="1" smtClean="0">
                <a:solidFill>
                  <a:srgbClr val="FF0000"/>
                </a:solidFill>
                <a:latin typeface="微软雅黑" panose="020B0503020204020204" charset="-122"/>
                <a:ea typeface="微软雅黑" panose="020B0503020204020204" charset="-122"/>
                <a:cs typeface="微软雅黑" panose="020B0503020204020204" charset="-122"/>
              </a:rPr>
              <a:t>思考</a:t>
            </a:r>
            <a:r>
              <a:rPr sz="2400" dirty="0" smtClean="0">
                <a:solidFill>
                  <a:srgbClr val="FF0000"/>
                </a:solidFill>
                <a:latin typeface="微软雅黑" panose="020B0503020204020204" charset="-122"/>
                <a:ea typeface="微软雅黑" panose="020B0503020204020204" charset="-122"/>
                <a:cs typeface="微软雅黑" panose="020B0503020204020204" charset="-122"/>
              </a:rPr>
              <a:t>：</a:t>
            </a:r>
            <a:endParaRPr lang="en-US" sz="2400" dirty="0" smtClean="0">
              <a:solidFill>
                <a:srgbClr val="FF0000"/>
              </a:solidFill>
              <a:latin typeface="微软雅黑" panose="020B0503020204020204" charset="-122"/>
              <a:ea typeface="微软雅黑" panose="020B0503020204020204" charset="-122"/>
              <a:cs typeface="微软雅黑" panose="020B0503020204020204" charset="-122"/>
            </a:endParaRPr>
          </a:p>
          <a:p>
            <a:pPr marL="179705" indent="0">
              <a:buNone/>
            </a:pPr>
            <a:r>
              <a:rPr sz="2400" dirty="0" smtClean="0">
                <a:solidFill>
                  <a:srgbClr val="FF0000"/>
                </a:solidFill>
                <a:latin typeface="微软雅黑" panose="020B0503020204020204" charset="-122"/>
                <a:ea typeface="微软雅黑" panose="020B0503020204020204" charset="-122"/>
                <a:cs typeface="微软雅黑" panose="020B0503020204020204" charset="-122"/>
              </a:rPr>
              <a:t>19</a:t>
            </a:r>
            <a:r>
              <a:rPr sz="2400" dirty="0">
                <a:solidFill>
                  <a:srgbClr val="FF0000"/>
                </a:solidFill>
                <a:latin typeface="微软雅黑" panose="020B0503020204020204" charset="-122"/>
                <a:ea typeface="微软雅黑" panose="020B0503020204020204" charset="-122"/>
                <a:cs typeface="微软雅黑" panose="020B0503020204020204" charset="-122"/>
              </a:rPr>
              <a:t>世纪末20世纪初，欧洲帝国主义列强间的主要矛盾有哪些？这些矛盾是怎样形成的？有何影响？</a:t>
            </a:r>
            <a:endParaRPr sz="24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107504" y="1419622"/>
            <a:ext cx="8712968" cy="3402378"/>
          </a:xfrm>
          <a:prstGeom prst="rect">
            <a:avLst/>
          </a:prstGeom>
        </p:spPr>
        <p:txBody>
          <a:bodyPr wrap="square" anchor="t" anchorCtr="0">
            <a:noAutofit/>
          </a:bodyPr>
          <a:lstStyle/>
          <a:p>
            <a:pPr marL="723900">
              <a:lnSpc>
                <a:spcPct val="100000"/>
              </a:lnSpc>
              <a:spcBef>
                <a:spcPts val="780"/>
              </a:spcBef>
            </a:pPr>
            <a:r>
              <a:rPr lang="en-US" altLang="zh-CN" sz="2000" dirty="0" smtClean="0">
                <a:latin typeface="黑体" panose="02010609060101010101" charset="-122"/>
                <a:cs typeface="黑体" panose="02010609060101010101" charset="-122"/>
              </a:rPr>
              <a:t>    1897</a:t>
            </a:r>
            <a:r>
              <a:rPr lang="zh-CN" altLang="en-US" sz="2000" dirty="0">
                <a:latin typeface="黑体" panose="02010609060101010101" charset="-122"/>
                <a:cs typeface="黑体" panose="02010609060101010101" charset="-122"/>
              </a:rPr>
              <a:t>年，英国杂志</a:t>
            </a:r>
            <a:r>
              <a:rPr lang="en-US" altLang="zh-CN" sz="2000" dirty="0">
                <a:latin typeface="黑体" panose="02010609060101010101" charset="-122"/>
                <a:cs typeface="黑体" panose="02010609060101010101" charset="-122"/>
              </a:rPr>
              <a:t>《</a:t>
            </a:r>
            <a:r>
              <a:rPr lang="zh-CN" altLang="en-US" sz="2000" dirty="0">
                <a:latin typeface="黑体" panose="02010609060101010101" charset="-122"/>
                <a:cs typeface="黑体" panose="02010609060101010101" charset="-122"/>
              </a:rPr>
              <a:t>星期六评论</a:t>
            </a:r>
            <a:r>
              <a:rPr lang="en-US" altLang="zh-CN" sz="2000" dirty="0">
                <a:latin typeface="黑体" panose="02010609060101010101" charset="-122"/>
                <a:cs typeface="黑体" panose="02010609060101010101" charset="-122"/>
              </a:rPr>
              <a:t>》</a:t>
            </a:r>
            <a:r>
              <a:rPr lang="zh-CN" altLang="en-US" sz="2000" dirty="0">
                <a:latin typeface="黑体" panose="02010609060101010101" charset="-122"/>
                <a:cs typeface="黑体" panose="02010609060101010101" charset="-122"/>
              </a:rPr>
              <a:t>谈到英德矛盾的尖锐化时说</a:t>
            </a:r>
            <a:r>
              <a:rPr lang="zh-CN" altLang="en-US" sz="2000" dirty="0" smtClean="0">
                <a:latin typeface="黑体" panose="02010609060101010101" charset="-122"/>
                <a:cs typeface="黑体" panose="02010609060101010101" charset="-122"/>
              </a:rPr>
              <a:t>：</a:t>
            </a:r>
            <a:endParaRPr lang="en-US" altLang="zh-CN" sz="2000" dirty="0" smtClean="0">
              <a:latin typeface="黑体" panose="02010609060101010101" charset="-122"/>
              <a:cs typeface="黑体" panose="02010609060101010101" charset="-122"/>
            </a:endParaRPr>
          </a:p>
          <a:p>
            <a:pPr marL="723900">
              <a:lnSpc>
                <a:spcPct val="100000"/>
              </a:lnSpc>
              <a:spcBef>
                <a:spcPts val="780"/>
              </a:spcBef>
            </a:pPr>
            <a:r>
              <a:rPr lang="zh-CN" altLang="en-US" sz="2000" dirty="0" smtClean="0">
                <a:latin typeface="黑体" panose="02010609060101010101" charset="-122"/>
                <a:ea typeface="黑体" panose="02010609060101010101" charset="-122"/>
                <a:cs typeface="黑体" panose="02010609060101010101" charset="-122"/>
              </a:rPr>
              <a:t>    德国</a:t>
            </a:r>
            <a:r>
              <a:rPr lang="zh-CN" altLang="en-US" sz="2000" dirty="0">
                <a:latin typeface="黑体" panose="02010609060101010101" charset="-122"/>
                <a:ea typeface="黑体" panose="02010609060101010101" charset="-122"/>
                <a:cs typeface="黑体" panose="02010609060101010101" charset="-122"/>
              </a:rPr>
              <a:t>的</a:t>
            </a:r>
            <a:r>
              <a:rPr lang="zh-CN" altLang="en-US" sz="2000" dirty="0">
                <a:solidFill>
                  <a:srgbClr val="00B0F0"/>
                </a:solidFill>
                <a:latin typeface="黑体" panose="02010609060101010101" charset="-122"/>
                <a:ea typeface="黑体" panose="02010609060101010101" charset="-122"/>
                <a:cs typeface="黑体" panose="02010609060101010101" charset="-122"/>
              </a:rPr>
              <a:t>商贩</a:t>
            </a:r>
            <a:r>
              <a:rPr lang="zh-CN" altLang="en-US" sz="2000" dirty="0">
                <a:latin typeface="黑体" panose="02010609060101010101" charset="-122"/>
                <a:ea typeface="黑体" panose="02010609060101010101" charset="-122"/>
                <a:cs typeface="黑体" panose="02010609060101010101" charset="-122"/>
              </a:rPr>
              <a:t>和英国的</a:t>
            </a:r>
            <a:r>
              <a:rPr lang="zh-CN" altLang="en-US" sz="2000" dirty="0">
                <a:solidFill>
                  <a:srgbClr val="00B0F0"/>
                </a:solidFill>
                <a:latin typeface="黑体" panose="02010609060101010101" charset="-122"/>
                <a:ea typeface="黑体" panose="02010609060101010101" charset="-122"/>
                <a:cs typeface="黑体" panose="02010609060101010101" charset="-122"/>
              </a:rPr>
              <a:t>行商</a:t>
            </a:r>
            <a:r>
              <a:rPr lang="en-US" altLang="zh-CN" sz="2000" dirty="0">
                <a:latin typeface="黑体" panose="02010609060101010101" charset="-122"/>
                <a:ea typeface="黑体" panose="02010609060101010101" charset="-122"/>
                <a:cs typeface="黑体" panose="02010609060101010101" charset="-122"/>
              </a:rPr>
              <a:t>……</a:t>
            </a:r>
            <a:r>
              <a:rPr lang="zh-CN" altLang="en-US" sz="2000" dirty="0">
                <a:latin typeface="黑体" panose="02010609060101010101" charset="-122"/>
                <a:ea typeface="黑体" panose="02010609060101010101" charset="-122"/>
                <a:cs typeface="黑体" panose="02010609060101010101" charset="-122"/>
              </a:rPr>
              <a:t>在地球上每个角落里都</a:t>
            </a:r>
            <a:r>
              <a:rPr lang="zh-CN" altLang="en-US" sz="2000" dirty="0">
                <a:solidFill>
                  <a:srgbClr val="00B0F0"/>
                </a:solidFill>
                <a:latin typeface="黑体" panose="02010609060101010101" charset="-122"/>
                <a:ea typeface="黑体" panose="02010609060101010101" charset="-122"/>
                <a:cs typeface="黑体" panose="02010609060101010101" charset="-122"/>
              </a:rPr>
              <a:t>彼此竞争</a:t>
            </a:r>
            <a:r>
              <a:rPr lang="zh-CN" altLang="en-US" sz="2000" dirty="0">
                <a:latin typeface="黑体" panose="02010609060101010101" charset="-122"/>
                <a:ea typeface="黑体" panose="02010609060101010101" charset="-122"/>
                <a:cs typeface="黑体" panose="02010609060101010101" charset="-122"/>
              </a:rPr>
              <a:t>。</a:t>
            </a:r>
            <a:r>
              <a:rPr lang="zh-CN" altLang="en-US" sz="2000" dirty="0">
                <a:solidFill>
                  <a:srgbClr val="00B0F0"/>
                </a:solidFill>
                <a:latin typeface="黑体" panose="02010609060101010101" charset="-122"/>
                <a:ea typeface="黑体" panose="02010609060101010101" charset="-122"/>
                <a:cs typeface="黑体" panose="02010609060101010101" charset="-122"/>
              </a:rPr>
              <a:t>无数小冲突</a:t>
            </a:r>
            <a:r>
              <a:rPr lang="zh-CN" altLang="en-US" sz="2000" dirty="0">
                <a:latin typeface="黑体" panose="02010609060101010101" charset="-122"/>
                <a:ea typeface="黑体" panose="02010609060101010101" charset="-122"/>
                <a:cs typeface="黑体" panose="02010609060101010101" charset="-122"/>
              </a:rPr>
              <a:t>会成为大战的借口，总有一天世界上会发生这种</a:t>
            </a:r>
            <a:r>
              <a:rPr lang="zh-CN" altLang="en-US" sz="2000" dirty="0">
                <a:solidFill>
                  <a:srgbClr val="00B0F0"/>
                </a:solidFill>
                <a:latin typeface="黑体" panose="02010609060101010101" charset="-122"/>
                <a:ea typeface="黑体" panose="02010609060101010101" charset="-122"/>
                <a:cs typeface="黑体" panose="02010609060101010101" charset="-122"/>
              </a:rPr>
              <a:t>大战</a:t>
            </a:r>
            <a:r>
              <a:rPr lang="zh-CN" altLang="en-US" sz="2000" dirty="0">
                <a:latin typeface="黑体" panose="02010609060101010101" charset="-122"/>
                <a:ea typeface="黑体" panose="02010609060101010101" charset="-122"/>
                <a:cs typeface="黑体" panose="02010609060101010101" charset="-122"/>
              </a:rPr>
              <a:t>。假使</a:t>
            </a:r>
            <a:r>
              <a:rPr lang="zh-CN" altLang="en-US" sz="2000" dirty="0">
                <a:solidFill>
                  <a:srgbClr val="00B0F0"/>
                </a:solidFill>
                <a:latin typeface="黑体" panose="02010609060101010101" charset="-122"/>
                <a:ea typeface="黑体" panose="02010609060101010101" charset="-122"/>
                <a:cs typeface="黑体" panose="02010609060101010101" charset="-122"/>
              </a:rPr>
              <a:t>德国</a:t>
            </a:r>
            <a:r>
              <a:rPr lang="zh-CN" altLang="en-US" sz="2000" dirty="0">
                <a:latin typeface="黑体" panose="02010609060101010101" charset="-122"/>
                <a:ea typeface="黑体" panose="02010609060101010101" charset="-122"/>
                <a:cs typeface="黑体" panose="02010609060101010101" charset="-122"/>
              </a:rPr>
              <a:t>明天从地面上</a:t>
            </a:r>
            <a:r>
              <a:rPr lang="zh-CN" altLang="en-US" sz="2000" dirty="0">
                <a:solidFill>
                  <a:srgbClr val="00B0F0"/>
                </a:solidFill>
                <a:latin typeface="黑体" panose="02010609060101010101" charset="-122"/>
                <a:ea typeface="黑体" panose="02010609060101010101" charset="-122"/>
                <a:cs typeface="黑体" panose="02010609060101010101" charset="-122"/>
              </a:rPr>
              <a:t>被消灭</a:t>
            </a:r>
            <a:r>
              <a:rPr lang="zh-CN" altLang="en-US" sz="2000" dirty="0">
                <a:latin typeface="黑体" panose="02010609060101010101" charset="-122"/>
                <a:ea typeface="黑体" panose="02010609060101010101" charset="-122"/>
                <a:cs typeface="黑体" panose="02010609060101010101" charset="-122"/>
              </a:rPr>
              <a:t>掉，那么，后天在世界上就找不到一个不因此而</a:t>
            </a:r>
            <a:r>
              <a:rPr lang="zh-CN" altLang="en-US" sz="2000" dirty="0">
                <a:solidFill>
                  <a:srgbClr val="00B0F0"/>
                </a:solidFill>
                <a:latin typeface="黑体" panose="02010609060101010101" charset="-122"/>
                <a:ea typeface="黑体" panose="02010609060101010101" charset="-122"/>
                <a:cs typeface="黑体" panose="02010609060101010101" charset="-122"/>
              </a:rPr>
              <a:t>更富的英国人</a:t>
            </a:r>
            <a:r>
              <a:rPr lang="zh-CN" altLang="en-US" sz="2000" dirty="0">
                <a:latin typeface="黑体" panose="02010609060101010101" charset="-122"/>
                <a:ea typeface="黑体" panose="02010609060101010101" charset="-122"/>
                <a:cs typeface="黑体" panose="02010609060101010101" charset="-122"/>
              </a:rPr>
              <a:t>。过去，各国为争夺某一城市或某种遗产而厮杀若干年，</a:t>
            </a:r>
            <a:r>
              <a:rPr lang="zh-CN" altLang="en-US" sz="2000" dirty="0">
                <a:solidFill>
                  <a:srgbClr val="00B0F0"/>
                </a:solidFill>
                <a:latin typeface="黑体" panose="02010609060101010101" charset="-122"/>
                <a:ea typeface="黑体" panose="02010609060101010101" charset="-122"/>
                <a:cs typeface="黑体" panose="02010609060101010101" charset="-122"/>
              </a:rPr>
              <a:t>难道</a:t>
            </a:r>
            <a:r>
              <a:rPr lang="zh-CN" altLang="en-US" sz="2000" dirty="0">
                <a:latin typeface="黑体" panose="02010609060101010101" charset="-122"/>
                <a:ea typeface="黑体" panose="02010609060101010101" charset="-122"/>
                <a:cs typeface="黑体" panose="02010609060101010101" charset="-122"/>
              </a:rPr>
              <a:t>现在它们</a:t>
            </a:r>
            <a:r>
              <a:rPr lang="zh-CN" altLang="en-US" sz="2000" dirty="0">
                <a:solidFill>
                  <a:srgbClr val="00B0F0"/>
                </a:solidFill>
                <a:latin typeface="黑体" panose="02010609060101010101" charset="-122"/>
                <a:ea typeface="黑体" panose="02010609060101010101" charset="-122"/>
                <a:cs typeface="黑体" panose="02010609060101010101" charset="-122"/>
              </a:rPr>
              <a:t>不应该为</a:t>
            </a:r>
            <a:r>
              <a:rPr lang="zh-CN" altLang="en-US" sz="2000" dirty="0">
                <a:latin typeface="黑体" panose="02010609060101010101" charset="-122"/>
                <a:ea typeface="黑体" panose="02010609060101010101" charset="-122"/>
                <a:cs typeface="黑体" panose="02010609060101010101" charset="-122"/>
              </a:rPr>
              <a:t>每年五十亿英镑的</a:t>
            </a:r>
            <a:r>
              <a:rPr lang="zh-CN" altLang="en-US" sz="2000" dirty="0">
                <a:solidFill>
                  <a:srgbClr val="00B0F0"/>
                </a:solidFill>
                <a:latin typeface="黑体" panose="02010609060101010101" charset="-122"/>
                <a:ea typeface="黑体" panose="02010609060101010101" charset="-122"/>
                <a:cs typeface="黑体" panose="02010609060101010101" charset="-122"/>
              </a:rPr>
              <a:t>商业收入而从事战争</a:t>
            </a:r>
            <a:r>
              <a:rPr lang="zh-CN" altLang="en-US" sz="2000" dirty="0" smtClean="0">
                <a:latin typeface="黑体" panose="02010609060101010101" charset="-122"/>
                <a:ea typeface="黑体" panose="02010609060101010101" charset="-122"/>
                <a:cs typeface="黑体" panose="02010609060101010101" charset="-122"/>
              </a:rPr>
              <a:t>吗？</a:t>
            </a:r>
            <a:endParaRPr lang="en-US" altLang="zh-CN" sz="2000" dirty="0" smtClean="0">
              <a:latin typeface="黑体" panose="02010609060101010101" charset="-122"/>
              <a:ea typeface="黑体" panose="02010609060101010101" charset="-122"/>
              <a:cs typeface="黑体" panose="02010609060101010101" charset="-122"/>
            </a:endParaRPr>
          </a:p>
          <a:p>
            <a:pPr marL="723900" algn="r">
              <a:lnSpc>
                <a:spcPct val="100000"/>
              </a:lnSpc>
              <a:spcBef>
                <a:spcPts val="780"/>
              </a:spcBef>
            </a:pPr>
            <a:r>
              <a:rPr lang="en-US" altLang="zh-CN" sz="2000" dirty="0" smtClean="0">
                <a:latin typeface="黑体" panose="02010609060101010101" charset="-122"/>
                <a:ea typeface="黑体" panose="02010609060101010101" charset="-122"/>
                <a:cs typeface="黑体" panose="02010609060101010101" charset="-122"/>
              </a:rPr>
              <a:t>            ——</a:t>
            </a:r>
            <a:r>
              <a:rPr lang="zh-CN" altLang="en-US" sz="2000" dirty="0">
                <a:latin typeface="黑体" panose="02010609060101010101" charset="-122"/>
                <a:ea typeface="黑体" panose="02010609060101010101" charset="-122"/>
                <a:cs typeface="黑体" panose="02010609060101010101" charset="-122"/>
              </a:rPr>
              <a:t>周一良、吴于廑总主编，蒋相泽</a:t>
            </a:r>
            <a:r>
              <a:rPr lang="zh-CN" altLang="en-US" sz="2000" dirty="0" smtClean="0">
                <a:latin typeface="黑体" panose="02010609060101010101" charset="-122"/>
                <a:ea typeface="黑体" panose="02010609060101010101" charset="-122"/>
                <a:cs typeface="黑体" panose="02010609060101010101" charset="-122"/>
              </a:rPr>
              <a:t>主编      </a:t>
            </a:r>
            <a:endParaRPr lang="en-US" altLang="zh-CN" sz="2000" dirty="0" smtClean="0">
              <a:latin typeface="黑体" panose="02010609060101010101" charset="-122"/>
              <a:ea typeface="黑体" panose="02010609060101010101" charset="-122"/>
              <a:cs typeface="黑体" panose="02010609060101010101" charset="-122"/>
            </a:endParaRPr>
          </a:p>
          <a:p>
            <a:pPr marL="723900" algn="r">
              <a:lnSpc>
                <a:spcPct val="100000"/>
              </a:lnSpc>
              <a:spcBef>
                <a:spcPts val="780"/>
              </a:spcBef>
            </a:pPr>
            <a:r>
              <a:rPr lang="en-US" altLang="zh-CN" sz="2000" dirty="0" smtClean="0">
                <a:latin typeface="黑体" panose="02010609060101010101" charset="-122"/>
                <a:ea typeface="黑体" panose="02010609060101010101" charset="-122"/>
                <a:cs typeface="黑体" panose="02010609060101010101" charset="-122"/>
              </a:rPr>
              <a:t>《</a:t>
            </a:r>
            <a:r>
              <a:rPr lang="zh-CN" altLang="en-US" sz="2000" dirty="0">
                <a:latin typeface="黑体" panose="02010609060101010101" charset="-122"/>
                <a:ea typeface="黑体" panose="02010609060101010101" charset="-122"/>
                <a:cs typeface="黑体" panose="02010609060101010101" charset="-122"/>
              </a:rPr>
              <a:t>世界通史资料选辑</a:t>
            </a:r>
            <a:r>
              <a:rPr lang="en-US" altLang="zh-CN" sz="2000" dirty="0">
                <a:latin typeface="黑体" panose="02010609060101010101" charset="-122"/>
                <a:ea typeface="黑体" panose="02010609060101010101" charset="-122"/>
                <a:cs typeface="黑体" panose="02010609060101010101" charset="-122"/>
              </a:rPr>
              <a:t>•</a:t>
            </a:r>
            <a:r>
              <a:rPr lang="zh-CN" altLang="en-US" sz="2000" dirty="0">
                <a:latin typeface="黑体" panose="02010609060101010101" charset="-122"/>
                <a:ea typeface="黑体" panose="02010609060101010101" charset="-122"/>
                <a:cs typeface="黑体" panose="02010609060101010101" charset="-122"/>
              </a:rPr>
              <a:t>近代部分</a:t>
            </a:r>
            <a:r>
              <a:rPr lang="en-US" altLang="zh-CN" sz="2000" dirty="0">
                <a:latin typeface="黑体" panose="02010609060101010101" charset="-122"/>
                <a:ea typeface="黑体" panose="02010609060101010101" charset="-122"/>
                <a:cs typeface="黑体" panose="02010609060101010101" charset="-122"/>
              </a:rPr>
              <a:t>》</a:t>
            </a:r>
            <a:endParaRPr lang="en-US" altLang="zh-CN" sz="2000" dirty="0">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41985"/>
          <p:cNvGrpSpPr/>
          <p:nvPr/>
        </p:nvGrpSpPr>
        <p:grpSpPr>
          <a:xfrm>
            <a:off x="1265723" y="783608"/>
            <a:ext cx="1066142" cy="923925"/>
            <a:chOff x="173" y="424"/>
            <a:chExt cx="844" cy="776"/>
          </a:xfrm>
        </p:grpSpPr>
        <p:sp>
          <p:nvSpPr>
            <p:cNvPr id="41987" name="椭圆 41986"/>
            <p:cNvSpPr/>
            <p:nvPr/>
          </p:nvSpPr>
          <p:spPr>
            <a:xfrm>
              <a:off x="173" y="476"/>
              <a:ext cx="844" cy="672"/>
            </a:xfrm>
            <a:prstGeom prst="ellipse">
              <a:avLst/>
            </a:prstGeom>
            <a:solidFill>
              <a:schemeClr val="accent1"/>
            </a:solidFill>
            <a:ln w="9525" cap="flat" cmpd="sng">
              <a:solidFill>
                <a:schemeClr val="tx1"/>
              </a:solidFill>
              <a:prstDash val="solid"/>
              <a:headEnd type="none" w="med" len="med"/>
              <a:tailEnd type="none" w="med" len="med"/>
            </a:ln>
          </p:spPr>
          <p:txBody>
            <a:bodyPr/>
            <a:lstStyle/>
            <a:p>
              <a:endParaRPr lang="zh-CN" altLang="en-US">
                <a:solidFill>
                  <a:srgbClr val="FFFF00"/>
                </a:solidFill>
              </a:endParaRPr>
            </a:p>
          </p:txBody>
        </p:sp>
        <p:sp>
          <p:nvSpPr>
            <p:cNvPr id="41988" name="文本框 41987"/>
            <p:cNvSpPr txBox="1"/>
            <p:nvPr/>
          </p:nvSpPr>
          <p:spPr>
            <a:xfrm>
              <a:off x="219" y="424"/>
              <a:ext cx="697" cy="776"/>
            </a:xfrm>
            <a:prstGeom prst="rect">
              <a:avLst/>
            </a:prstGeom>
            <a:noFill/>
            <a:ln w="9525">
              <a:noFill/>
            </a:ln>
          </p:spPr>
          <p:txBody>
            <a:bodyPr wrap="none" anchor="t">
              <a:spAutoFit/>
            </a:bodyPr>
            <a:lstStyle/>
            <a:p>
              <a:pPr>
                <a:buClr>
                  <a:schemeClr val="bg1"/>
                </a:buClr>
              </a:pPr>
              <a:r>
                <a:rPr lang="zh-CN" altLang="en-US" sz="5400" b="1" dirty="0">
                  <a:solidFill>
                    <a:srgbClr val="FFFF00"/>
                  </a:solidFill>
                  <a:latin typeface="黑体" panose="02010609060101010101" charset="-122"/>
                  <a:ea typeface="黑体" panose="02010609060101010101" charset="-122"/>
                </a:rPr>
                <a:t>意</a:t>
              </a:r>
              <a:endParaRPr lang="zh-CN" altLang="en-US" sz="6000" b="1" dirty="0">
                <a:solidFill>
                  <a:srgbClr val="FFFF00"/>
                </a:solidFill>
                <a:latin typeface="黑体" panose="02010609060101010101" charset="-122"/>
                <a:ea typeface="黑体" panose="02010609060101010101" charset="-122"/>
              </a:endParaRPr>
            </a:p>
          </p:txBody>
        </p:sp>
      </p:grpSp>
      <p:grpSp>
        <p:nvGrpSpPr>
          <p:cNvPr id="41989" name="组合 41988"/>
          <p:cNvGrpSpPr/>
          <p:nvPr/>
        </p:nvGrpSpPr>
        <p:grpSpPr>
          <a:xfrm>
            <a:off x="3507593" y="3313510"/>
            <a:ext cx="1988267" cy="607218"/>
            <a:chOff x="2028" y="2610"/>
            <a:chExt cx="1604" cy="510"/>
          </a:xfrm>
        </p:grpSpPr>
        <p:sp>
          <p:nvSpPr>
            <p:cNvPr id="41990" name="爆炸形 1 41989"/>
            <p:cNvSpPr/>
            <p:nvPr/>
          </p:nvSpPr>
          <p:spPr>
            <a:xfrm>
              <a:off x="2672" y="2880"/>
              <a:ext cx="240" cy="240"/>
            </a:xfrm>
            <a:prstGeom prst="irregularSeal1">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sp>
          <p:nvSpPr>
            <p:cNvPr id="41991" name="文本框 41990"/>
            <p:cNvSpPr txBox="1"/>
            <p:nvPr/>
          </p:nvSpPr>
          <p:spPr>
            <a:xfrm rot="1323928">
              <a:off x="2028" y="2610"/>
              <a:ext cx="1604" cy="439"/>
            </a:xfrm>
            <a:prstGeom prst="rect">
              <a:avLst/>
            </a:prstGeom>
            <a:noFill/>
            <a:ln w="9525">
              <a:noFill/>
            </a:ln>
          </p:spPr>
          <p:txBody>
            <a:bodyPr wrap="none" anchor="t">
              <a:spAutoFit/>
            </a:bodyPr>
            <a:lstStyle/>
            <a:p>
              <a:pPr>
                <a:buClr>
                  <a:schemeClr val="bg1"/>
                </a:buClr>
              </a:pPr>
              <a:r>
                <a:rPr lang="zh-CN" altLang="en-US" sz="2800" b="1" dirty="0">
                  <a:latin typeface="Times New Roman" panose="02020603050405020304" pitchFamily="18" charset="0"/>
                  <a:ea typeface="隶书" panose="02010509060101010101" pitchFamily="49" charset="-122"/>
                </a:rPr>
                <a:t>巴尔干问题</a:t>
              </a:r>
              <a:endParaRPr lang="zh-CN" altLang="en-US" sz="2800" b="1" dirty="0">
                <a:latin typeface="Times New Roman" panose="02020603050405020304" pitchFamily="18" charset="0"/>
                <a:ea typeface="隶书" panose="02010509060101010101" pitchFamily="49" charset="-122"/>
              </a:endParaRPr>
            </a:p>
          </p:txBody>
        </p:sp>
      </p:grpSp>
      <p:sp>
        <p:nvSpPr>
          <p:cNvPr id="41992" name="直接连接符 41991"/>
          <p:cNvSpPr/>
          <p:nvPr/>
        </p:nvSpPr>
        <p:spPr>
          <a:xfrm rot="-8578491" flipV="1">
            <a:off x="4617694" y="4014719"/>
            <a:ext cx="1543050" cy="457200"/>
          </a:xfrm>
          <a:prstGeom prst="line">
            <a:avLst/>
          </a:prstGeom>
          <a:ln w="57150" cap="flat" cmpd="sng">
            <a:solidFill>
              <a:schemeClr val="tx1"/>
            </a:solidFill>
            <a:prstDash val="solid"/>
            <a:headEnd type="none" w="med" len="med"/>
            <a:tailEnd type="triangle" w="med" len="med"/>
          </a:ln>
        </p:spPr>
      </p:sp>
      <p:sp>
        <p:nvSpPr>
          <p:cNvPr id="41993" name="直接连接符 41992"/>
          <p:cNvSpPr/>
          <p:nvPr/>
        </p:nvSpPr>
        <p:spPr>
          <a:xfrm rot="2353737" flipV="1">
            <a:off x="2600934" y="3198657"/>
            <a:ext cx="1543050" cy="457200"/>
          </a:xfrm>
          <a:prstGeom prst="line">
            <a:avLst/>
          </a:prstGeom>
          <a:ln w="57150" cap="flat" cmpd="sng">
            <a:solidFill>
              <a:schemeClr val="tx1"/>
            </a:solidFill>
            <a:prstDash val="solid"/>
            <a:headEnd type="none" w="med" len="med"/>
            <a:tailEnd type="triangle" w="med" len="med"/>
          </a:ln>
        </p:spPr>
      </p:sp>
      <p:sp>
        <p:nvSpPr>
          <p:cNvPr id="41999" name="直接连接符 41998"/>
          <p:cNvSpPr/>
          <p:nvPr/>
        </p:nvSpPr>
        <p:spPr>
          <a:xfrm>
            <a:off x="2753916" y="4556304"/>
            <a:ext cx="1543050" cy="0"/>
          </a:xfrm>
          <a:prstGeom prst="line">
            <a:avLst/>
          </a:prstGeom>
          <a:ln w="57150" cap="flat" cmpd="sng">
            <a:solidFill>
              <a:schemeClr val="tx1"/>
            </a:solidFill>
            <a:prstDash val="solid"/>
            <a:headEnd type="none" w="med" len="med"/>
            <a:tailEnd type="triangle" w="med" len="med"/>
          </a:ln>
        </p:spPr>
      </p:sp>
      <p:grpSp>
        <p:nvGrpSpPr>
          <p:cNvPr id="42000" name="组合 41999"/>
          <p:cNvGrpSpPr/>
          <p:nvPr/>
        </p:nvGrpSpPr>
        <p:grpSpPr>
          <a:xfrm>
            <a:off x="6505108" y="2300286"/>
            <a:ext cx="966826" cy="923925"/>
            <a:chOff x="4272" y="1871"/>
            <a:chExt cx="624" cy="776"/>
          </a:xfrm>
        </p:grpSpPr>
        <p:sp>
          <p:nvSpPr>
            <p:cNvPr id="42001" name="椭圆 42000"/>
            <p:cNvSpPr/>
            <p:nvPr/>
          </p:nvSpPr>
          <p:spPr>
            <a:xfrm>
              <a:off x="4272" y="1952"/>
              <a:ext cx="624" cy="67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buClr>
                  <a:schemeClr val="bg1"/>
                </a:buClr>
              </a:pPr>
              <a:endParaRPr sz="2400" dirty="0">
                <a:latin typeface="Times New Roman" panose="02020603050405020304" pitchFamily="18" charset="0"/>
              </a:endParaRPr>
            </a:p>
          </p:txBody>
        </p:sp>
        <p:sp>
          <p:nvSpPr>
            <p:cNvPr id="42002" name="文本框 42001"/>
            <p:cNvSpPr txBox="1"/>
            <p:nvPr/>
          </p:nvSpPr>
          <p:spPr>
            <a:xfrm>
              <a:off x="4321" y="1871"/>
              <a:ext cx="568" cy="776"/>
            </a:xfrm>
            <a:prstGeom prst="rect">
              <a:avLst/>
            </a:prstGeom>
            <a:noFill/>
            <a:ln w="9525">
              <a:noFill/>
            </a:ln>
          </p:spPr>
          <p:txBody>
            <a:bodyPr wrap="none" anchor="t">
              <a:spAutoFit/>
            </a:bodyPr>
            <a:lstStyle/>
            <a:p>
              <a:pPr>
                <a:buClr>
                  <a:schemeClr val="bg1"/>
                </a:buClr>
              </a:pPr>
              <a:r>
                <a:rPr lang="zh-CN" altLang="en-US" sz="5400" b="1" dirty="0">
                  <a:solidFill>
                    <a:srgbClr val="FFFF00"/>
                  </a:solidFill>
                  <a:latin typeface="黑体" panose="02010609060101010101" charset="-122"/>
                  <a:ea typeface="黑体" panose="02010609060101010101" charset="-122"/>
                </a:rPr>
                <a:t>英</a:t>
              </a:r>
              <a:endParaRPr lang="zh-CN" altLang="en-US" sz="2400" dirty="0">
                <a:solidFill>
                  <a:srgbClr val="FFFF00"/>
                </a:solidFill>
                <a:latin typeface="黑体" panose="02010609060101010101" charset="-122"/>
                <a:ea typeface="黑体" panose="02010609060101010101" charset="-122"/>
              </a:endParaRPr>
            </a:p>
          </p:txBody>
        </p:sp>
      </p:grpSp>
      <p:sp>
        <p:nvSpPr>
          <p:cNvPr id="42003" name="直接连接符 42002"/>
          <p:cNvSpPr/>
          <p:nvPr/>
        </p:nvSpPr>
        <p:spPr>
          <a:xfrm rot="-281005" flipV="1">
            <a:off x="2756878" y="2018586"/>
            <a:ext cx="1543050" cy="457200"/>
          </a:xfrm>
          <a:prstGeom prst="line">
            <a:avLst/>
          </a:prstGeom>
          <a:ln w="57150" cap="flat" cmpd="sng">
            <a:solidFill>
              <a:schemeClr val="tx1"/>
            </a:solidFill>
            <a:prstDash val="solid"/>
            <a:headEnd type="none" w="med" len="med"/>
            <a:tailEnd type="triangle" w="med" len="med"/>
          </a:ln>
        </p:spPr>
      </p:sp>
      <p:sp>
        <p:nvSpPr>
          <p:cNvPr id="42004" name="右箭头 42003"/>
          <p:cNvSpPr/>
          <p:nvPr/>
        </p:nvSpPr>
        <p:spPr>
          <a:xfrm>
            <a:off x="2887266" y="2762250"/>
            <a:ext cx="1428750" cy="228600"/>
          </a:xfrm>
          <a:prstGeom prst="rightArrow">
            <a:avLst>
              <a:gd name="adj1" fmla="val 50000"/>
              <a:gd name="adj2" fmla="val 156250"/>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sp>
        <p:nvSpPr>
          <p:cNvPr id="42005" name="直接连接符 42004"/>
          <p:cNvSpPr/>
          <p:nvPr/>
        </p:nvSpPr>
        <p:spPr>
          <a:xfrm rot="-87360" flipH="1">
            <a:off x="4550020" y="1080219"/>
            <a:ext cx="1543050" cy="571500"/>
          </a:xfrm>
          <a:prstGeom prst="line">
            <a:avLst/>
          </a:prstGeom>
          <a:ln w="57150" cap="flat" cmpd="sng">
            <a:solidFill>
              <a:schemeClr val="tx1"/>
            </a:solidFill>
            <a:prstDash val="solid"/>
            <a:headEnd type="none" w="med" len="med"/>
            <a:tailEnd type="triangle" w="med" len="med"/>
          </a:ln>
        </p:spPr>
      </p:sp>
      <p:sp>
        <p:nvSpPr>
          <p:cNvPr id="42006" name="直接连接符 42005"/>
          <p:cNvSpPr/>
          <p:nvPr/>
        </p:nvSpPr>
        <p:spPr>
          <a:xfrm rot="10870575" flipV="1">
            <a:off x="4677966" y="4600579"/>
            <a:ext cx="1524000" cy="19050"/>
          </a:xfrm>
          <a:prstGeom prst="line">
            <a:avLst/>
          </a:prstGeom>
          <a:ln w="57150" cap="flat" cmpd="sng">
            <a:solidFill>
              <a:schemeClr val="tx1"/>
            </a:solidFill>
            <a:prstDash val="solid"/>
            <a:headEnd type="none" w="med" len="med"/>
            <a:tailEnd type="triangle" w="med" len="med"/>
          </a:ln>
        </p:spPr>
      </p:sp>
      <p:sp>
        <p:nvSpPr>
          <p:cNvPr id="42007" name="左箭头 42006"/>
          <p:cNvSpPr/>
          <p:nvPr/>
        </p:nvSpPr>
        <p:spPr>
          <a:xfrm>
            <a:off x="4754166" y="2762250"/>
            <a:ext cx="1428750" cy="228600"/>
          </a:xfrm>
          <a:prstGeom prst="leftArrow">
            <a:avLst>
              <a:gd name="adj1" fmla="val 50000"/>
              <a:gd name="adj2" fmla="val 156250"/>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grpSp>
        <p:nvGrpSpPr>
          <p:cNvPr id="42008" name="组合 42007"/>
          <p:cNvGrpSpPr/>
          <p:nvPr/>
        </p:nvGrpSpPr>
        <p:grpSpPr>
          <a:xfrm>
            <a:off x="6505108" y="598744"/>
            <a:ext cx="1018625" cy="923925"/>
            <a:chOff x="4256" y="508"/>
            <a:chExt cx="624" cy="776"/>
          </a:xfrm>
        </p:grpSpPr>
        <p:sp>
          <p:nvSpPr>
            <p:cNvPr id="42009" name="椭圆 42008"/>
            <p:cNvSpPr/>
            <p:nvPr/>
          </p:nvSpPr>
          <p:spPr>
            <a:xfrm>
              <a:off x="4256" y="560"/>
              <a:ext cx="624" cy="67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buClr>
                  <a:schemeClr val="bg1"/>
                </a:buClr>
              </a:pPr>
              <a:endParaRPr sz="2400" dirty="0">
                <a:latin typeface="Times New Roman" panose="02020603050405020304" pitchFamily="18" charset="0"/>
              </a:endParaRPr>
            </a:p>
          </p:txBody>
        </p:sp>
        <p:sp>
          <p:nvSpPr>
            <p:cNvPr id="42010" name="文本框 42009"/>
            <p:cNvSpPr txBox="1"/>
            <p:nvPr/>
          </p:nvSpPr>
          <p:spPr>
            <a:xfrm>
              <a:off x="4309" y="508"/>
              <a:ext cx="539" cy="776"/>
            </a:xfrm>
            <a:prstGeom prst="rect">
              <a:avLst/>
            </a:prstGeom>
            <a:noFill/>
            <a:ln w="9525">
              <a:noFill/>
            </a:ln>
          </p:spPr>
          <p:txBody>
            <a:bodyPr wrap="none" anchor="t">
              <a:spAutoFit/>
            </a:bodyPr>
            <a:lstStyle/>
            <a:p>
              <a:pPr>
                <a:buClr>
                  <a:schemeClr val="bg1"/>
                </a:buClr>
              </a:pPr>
              <a:r>
                <a:rPr lang="zh-CN" altLang="en-US" sz="5400" b="1" dirty="0">
                  <a:solidFill>
                    <a:srgbClr val="FFFF00"/>
                  </a:solidFill>
                  <a:latin typeface="黑体" panose="02010609060101010101" charset="-122"/>
                  <a:ea typeface="黑体" panose="02010609060101010101" charset="-122"/>
                </a:rPr>
                <a:t>法</a:t>
              </a:r>
              <a:endParaRPr lang="zh-CN" altLang="en-US" sz="2400" dirty="0">
                <a:solidFill>
                  <a:srgbClr val="FFFF00"/>
                </a:solidFill>
                <a:latin typeface="黑体" panose="02010609060101010101" charset="-122"/>
                <a:ea typeface="黑体" panose="02010609060101010101" charset="-122"/>
              </a:endParaRPr>
            </a:p>
          </p:txBody>
        </p:sp>
      </p:grpSp>
      <p:grpSp>
        <p:nvGrpSpPr>
          <p:cNvPr id="42011" name="组合 42010"/>
          <p:cNvGrpSpPr/>
          <p:nvPr/>
        </p:nvGrpSpPr>
        <p:grpSpPr>
          <a:xfrm>
            <a:off x="1215147" y="2389585"/>
            <a:ext cx="1097157" cy="923925"/>
            <a:chOff x="800" y="1871"/>
            <a:chExt cx="624" cy="776"/>
          </a:xfrm>
        </p:grpSpPr>
        <p:sp>
          <p:nvSpPr>
            <p:cNvPr id="42012" name="椭圆 42011"/>
            <p:cNvSpPr/>
            <p:nvPr/>
          </p:nvSpPr>
          <p:spPr>
            <a:xfrm>
              <a:off x="800" y="1936"/>
              <a:ext cx="624" cy="67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buClr>
                  <a:schemeClr val="bg1"/>
                </a:buClr>
              </a:pPr>
              <a:endParaRPr sz="2400" dirty="0">
                <a:latin typeface="Times New Roman" panose="02020603050405020304" pitchFamily="18" charset="0"/>
              </a:endParaRPr>
            </a:p>
          </p:txBody>
        </p:sp>
        <p:sp>
          <p:nvSpPr>
            <p:cNvPr id="42013" name="文本框 42012"/>
            <p:cNvSpPr txBox="1"/>
            <p:nvPr/>
          </p:nvSpPr>
          <p:spPr>
            <a:xfrm>
              <a:off x="881" y="1871"/>
              <a:ext cx="501" cy="776"/>
            </a:xfrm>
            <a:prstGeom prst="rect">
              <a:avLst/>
            </a:prstGeom>
            <a:noFill/>
            <a:ln w="9525">
              <a:noFill/>
            </a:ln>
          </p:spPr>
          <p:txBody>
            <a:bodyPr wrap="none" anchor="t">
              <a:spAutoFit/>
            </a:bodyPr>
            <a:lstStyle/>
            <a:p>
              <a:pPr>
                <a:buClr>
                  <a:schemeClr val="bg1"/>
                </a:buClr>
              </a:pPr>
              <a:r>
                <a:rPr lang="zh-CN" altLang="en-US" sz="5400" b="1" dirty="0">
                  <a:solidFill>
                    <a:srgbClr val="FFFF00"/>
                  </a:solidFill>
                  <a:latin typeface="黑体" panose="02010609060101010101" charset="-122"/>
                  <a:ea typeface="黑体" panose="02010609060101010101" charset="-122"/>
                </a:rPr>
                <a:t>德</a:t>
              </a:r>
              <a:endParaRPr lang="zh-CN" altLang="en-US" sz="5400" b="1" dirty="0">
                <a:solidFill>
                  <a:srgbClr val="FFFF00"/>
                </a:solidFill>
                <a:latin typeface="黑体" panose="02010609060101010101" charset="-122"/>
                <a:ea typeface="黑体" panose="02010609060101010101" charset="-122"/>
              </a:endParaRPr>
            </a:p>
          </p:txBody>
        </p:sp>
      </p:grpSp>
      <p:grpSp>
        <p:nvGrpSpPr>
          <p:cNvPr id="42014" name="组合 42013"/>
          <p:cNvGrpSpPr/>
          <p:nvPr/>
        </p:nvGrpSpPr>
        <p:grpSpPr>
          <a:xfrm>
            <a:off x="1175821" y="3833606"/>
            <a:ext cx="1075431" cy="923925"/>
            <a:chOff x="800" y="3174"/>
            <a:chExt cx="624" cy="776"/>
          </a:xfrm>
        </p:grpSpPr>
        <p:sp>
          <p:nvSpPr>
            <p:cNvPr id="42015" name="椭圆 42014"/>
            <p:cNvSpPr/>
            <p:nvPr/>
          </p:nvSpPr>
          <p:spPr>
            <a:xfrm>
              <a:off x="800" y="3264"/>
              <a:ext cx="624" cy="672"/>
            </a:xfrm>
            <a:prstGeom prst="ellipse">
              <a:avLst/>
            </a:prstGeom>
            <a:solidFill>
              <a:schemeClr val="accent1"/>
            </a:solidFill>
            <a:ln w="9525" cap="flat" cmpd="sng">
              <a:solidFill>
                <a:schemeClr val="tx1"/>
              </a:solidFill>
              <a:prstDash val="solid"/>
              <a:headEnd type="none" w="med" len="med"/>
              <a:tailEnd type="none" w="med" len="med"/>
            </a:ln>
          </p:spPr>
          <p:txBody>
            <a:bodyPr/>
            <a:lstStyle/>
            <a:p>
              <a:endParaRPr lang="zh-CN" altLang="en-US"/>
            </a:p>
          </p:txBody>
        </p:sp>
        <p:sp>
          <p:nvSpPr>
            <p:cNvPr id="42016" name="文本框 42015"/>
            <p:cNvSpPr txBox="1"/>
            <p:nvPr/>
          </p:nvSpPr>
          <p:spPr>
            <a:xfrm>
              <a:off x="852" y="3174"/>
              <a:ext cx="511" cy="776"/>
            </a:xfrm>
            <a:prstGeom prst="rect">
              <a:avLst/>
            </a:prstGeom>
            <a:noFill/>
            <a:ln w="9525">
              <a:noFill/>
            </a:ln>
          </p:spPr>
          <p:txBody>
            <a:bodyPr wrap="none" anchor="t">
              <a:spAutoFit/>
            </a:bodyPr>
            <a:lstStyle/>
            <a:p>
              <a:pPr>
                <a:buClr>
                  <a:schemeClr val="bg1"/>
                </a:buClr>
              </a:pPr>
              <a:r>
                <a:rPr lang="zh-CN" altLang="en-US" sz="5400" b="1" dirty="0">
                  <a:solidFill>
                    <a:srgbClr val="FFFF00"/>
                  </a:solidFill>
                  <a:latin typeface="黑体" panose="02010609060101010101" charset="-122"/>
                  <a:ea typeface="黑体" panose="02010609060101010101" charset="-122"/>
                </a:rPr>
                <a:t>奥</a:t>
              </a:r>
              <a:endParaRPr lang="zh-CN" altLang="en-US" sz="2400" dirty="0">
                <a:solidFill>
                  <a:srgbClr val="FFFF00"/>
                </a:solidFill>
                <a:latin typeface="黑体" panose="02010609060101010101" charset="-122"/>
                <a:ea typeface="黑体" panose="02010609060101010101" charset="-122"/>
              </a:endParaRPr>
            </a:p>
          </p:txBody>
        </p:sp>
      </p:grpSp>
      <p:grpSp>
        <p:nvGrpSpPr>
          <p:cNvPr id="42017" name="组合 42016"/>
          <p:cNvGrpSpPr/>
          <p:nvPr/>
        </p:nvGrpSpPr>
        <p:grpSpPr>
          <a:xfrm>
            <a:off x="6654826" y="3930254"/>
            <a:ext cx="1003018" cy="937022"/>
            <a:chOff x="4256" y="3149"/>
            <a:chExt cx="624" cy="787"/>
          </a:xfrm>
        </p:grpSpPr>
        <p:sp>
          <p:nvSpPr>
            <p:cNvPr id="42018" name="椭圆 42017"/>
            <p:cNvSpPr/>
            <p:nvPr/>
          </p:nvSpPr>
          <p:spPr>
            <a:xfrm>
              <a:off x="4256" y="3264"/>
              <a:ext cx="624" cy="672"/>
            </a:xfrm>
            <a:prstGeom prst="ellipse">
              <a:avLst/>
            </a:prstGeom>
            <a:solidFill>
              <a:schemeClr val="accent1"/>
            </a:solidFill>
            <a:ln w="9525" cap="flat" cmpd="sng">
              <a:solidFill>
                <a:schemeClr val="tx1"/>
              </a:solidFill>
              <a:prstDash val="solid"/>
              <a:headEnd type="none" w="med" len="med"/>
              <a:tailEnd type="none" w="med" len="med"/>
            </a:ln>
          </p:spPr>
          <p:txBody>
            <a:bodyPr/>
            <a:lstStyle/>
            <a:p>
              <a:endParaRPr lang="zh-CN" altLang="en-US"/>
            </a:p>
          </p:txBody>
        </p:sp>
        <p:sp>
          <p:nvSpPr>
            <p:cNvPr id="42019" name="文本框 42018"/>
            <p:cNvSpPr txBox="1"/>
            <p:nvPr/>
          </p:nvSpPr>
          <p:spPr>
            <a:xfrm>
              <a:off x="4269" y="3149"/>
              <a:ext cx="548" cy="776"/>
            </a:xfrm>
            <a:prstGeom prst="rect">
              <a:avLst/>
            </a:prstGeom>
            <a:noFill/>
            <a:ln w="9525">
              <a:noFill/>
            </a:ln>
          </p:spPr>
          <p:txBody>
            <a:bodyPr wrap="none" anchor="t">
              <a:spAutoFit/>
            </a:bodyPr>
            <a:lstStyle/>
            <a:p>
              <a:pPr>
                <a:buClr>
                  <a:schemeClr val="bg1"/>
                </a:buClr>
              </a:pPr>
              <a:r>
                <a:rPr lang="zh-CN" altLang="en-US" sz="5400" b="1" dirty="0">
                  <a:solidFill>
                    <a:srgbClr val="FFFF00"/>
                  </a:solidFill>
                  <a:latin typeface="黑体" panose="02010609060101010101" charset="-122"/>
                  <a:ea typeface="黑体" panose="02010609060101010101" charset="-122"/>
                </a:rPr>
                <a:t>俄</a:t>
              </a:r>
              <a:endParaRPr lang="zh-CN" altLang="en-US" sz="2400" dirty="0">
                <a:solidFill>
                  <a:srgbClr val="FFFF00"/>
                </a:solidFill>
                <a:latin typeface="黑体" panose="02010609060101010101" charset="-122"/>
                <a:ea typeface="黑体" panose="02010609060101010101" charset="-122"/>
              </a:endParaRPr>
            </a:p>
          </p:txBody>
        </p:sp>
      </p:grpSp>
      <p:sp>
        <p:nvSpPr>
          <p:cNvPr id="42020" name="爆炸形 1 42019"/>
          <p:cNvSpPr/>
          <p:nvPr/>
        </p:nvSpPr>
        <p:spPr>
          <a:xfrm>
            <a:off x="4296966" y="2667000"/>
            <a:ext cx="503634" cy="514350"/>
          </a:xfrm>
          <a:prstGeom prst="irregularSeal1">
            <a:avLst/>
          </a:prstGeom>
          <a:solidFill>
            <a:srgbClr val="A50021"/>
          </a:solidFill>
          <a:ln w="9525" cap="flat" cmpd="sng">
            <a:solidFill>
              <a:schemeClr val="tx1"/>
            </a:solidFill>
            <a:prstDash val="solid"/>
            <a:miter/>
            <a:headEnd type="none" w="med" len="med"/>
            <a:tailEnd type="none" w="med" len="med"/>
          </a:ln>
        </p:spPr>
        <p:txBody>
          <a:bodyPr/>
          <a:lstStyle/>
          <a:p>
            <a:endParaRPr lang="zh-CN" altLang="en-US"/>
          </a:p>
        </p:txBody>
      </p:sp>
      <p:sp>
        <p:nvSpPr>
          <p:cNvPr id="42021" name="文本框 42020">
            <a:hlinkClick r:id="rId1" action="ppaction://hlinksldjump"/>
          </p:cNvPr>
          <p:cNvSpPr txBox="1"/>
          <p:nvPr/>
        </p:nvSpPr>
        <p:spPr>
          <a:xfrm>
            <a:off x="2503562" y="2387414"/>
            <a:ext cx="3853508" cy="523220"/>
          </a:xfrm>
          <a:prstGeom prst="rect">
            <a:avLst/>
          </a:prstGeom>
          <a:noFill/>
          <a:ln w="9525">
            <a:noFill/>
          </a:ln>
        </p:spPr>
        <p:txBody>
          <a:bodyPr wrap="square">
            <a:spAutoFit/>
          </a:bodyPr>
          <a:lstStyle/>
          <a:p>
            <a:pPr>
              <a:buClr>
                <a:schemeClr val="bg1"/>
              </a:buClr>
            </a:pPr>
            <a:r>
              <a:rPr lang="zh-CN" altLang="en-US" sz="2800" b="1" dirty="0">
                <a:latin typeface="Times New Roman" panose="02020603050405020304" pitchFamily="18" charset="0"/>
                <a:ea typeface="隶书" panose="02010509060101010101" pitchFamily="49" charset="-122"/>
              </a:rPr>
              <a:t>世界市场</a:t>
            </a:r>
            <a:r>
              <a:rPr lang="zh-CN" altLang="en-US" sz="2800" dirty="0">
                <a:latin typeface="Times New Roman" panose="02020603050405020304" pitchFamily="18" charset="0"/>
              </a:rPr>
              <a:t> </a:t>
            </a:r>
            <a:r>
              <a:rPr lang="zh-CN" altLang="en-US" sz="2800" b="1" dirty="0">
                <a:latin typeface="Times New Roman" panose="02020603050405020304" pitchFamily="18" charset="0"/>
                <a:ea typeface="隶书" panose="02010509060101010101" pitchFamily="49" charset="-122"/>
              </a:rPr>
              <a:t>、殖民地问题</a:t>
            </a:r>
            <a:endParaRPr lang="zh-CN" altLang="en-US" sz="2800" dirty="0">
              <a:latin typeface="Times New Roman" panose="02020603050405020304" pitchFamily="18" charset="0"/>
            </a:endParaRPr>
          </a:p>
        </p:txBody>
      </p:sp>
      <p:grpSp>
        <p:nvGrpSpPr>
          <p:cNvPr id="42022" name="组合 42021"/>
          <p:cNvGrpSpPr/>
          <p:nvPr/>
        </p:nvGrpSpPr>
        <p:grpSpPr>
          <a:xfrm>
            <a:off x="3320260" y="4105284"/>
            <a:ext cx="2077549" cy="601267"/>
            <a:chOff x="1845" y="3304"/>
            <a:chExt cx="1679" cy="505"/>
          </a:xfrm>
        </p:grpSpPr>
        <p:sp>
          <p:nvSpPr>
            <p:cNvPr id="42023" name="爆炸形 1 42022"/>
            <p:cNvSpPr/>
            <p:nvPr/>
          </p:nvSpPr>
          <p:spPr>
            <a:xfrm>
              <a:off x="2680" y="3569"/>
              <a:ext cx="240" cy="240"/>
            </a:xfrm>
            <a:prstGeom prst="irregularSeal1">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sp>
          <p:nvSpPr>
            <p:cNvPr id="42024" name="文本框 42023">
              <a:hlinkClick r:id="rId2" action="ppaction://hlinksldjump"/>
            </p:cNvPr>
            <p:cNvSpPr txBox="1"/>
            <p:nvPr/>
          </p:nvSpPr>
          <p:spPr>
            <a:xfrm>
              <a:off x="1845" y="3304"/>
              <a:ext cx="1679" cy="439"/>
            </a:xfrm>
            <a:prstGeom prst="rect">
              <a:avLst/>
            </a:prstGeom>
            <a:noFill/>
            <a:ln w="9525">
              <a:noFill/>
            </a:ln>
          </p:spPr>
          <p:txBody>
            <a:bodyPr wrap="none" anchor="t">
              <a:spAutoFit/>
            </a:bodyPr>
            <a:lstStyle/>
            <a:p>
              <a:pPr>
                <a:buClr>
                  <a:schemeClr val="bg1"/>
                </a:buClr>
              </a:pPr>
              <a:r>
                <a:rPr lang="en-US" altLang="zh-CN" sz="2800" b="1" dirty="0">
                  <a:latin typeface="Times New Roman" panose="02020603050405020304" pitchFamily="18" charset="0"/>
                  <a:ea typeface="隶书" panose="02010509060101010101" pitchFamily="49" charset="-122"/>
                </a:rPr>
                <a:t> </a:t>
              </a:r>
              <a:r>
                <a:rPr lang="zh-CN" altLang="en-US" sz="2800" b="1" dirty="0">
                  <a:latin typeface="Times New Roman" panose="02020603050405020304" pitchFamily="18" charset="0"/>
                  <a:ea typeface="隶书" panose="02010509060101010101" pitchFamily="49" charset="-122"/>
                </a:rPr>
                <a:t>巴尔干问题</a:t>
              </a:r>
              <a:endParaRPr lang="zh-CN" altLang="en-US" sz="2800" b="1" dirty="0">
                <a:latin typeface="Times New Roman" panose="02020603050405020304" pitchFamily="18" charset="0"/>
                <a:ea typeface="隶书" panose="02010509060101010101" pitchFamily="49" charset="-122"/>
              </a:endParaRPr>
            </a:p>
          </p:txBody>
        </p:sp>
      </p:grpSp>
      <p:grpSp>
        <p:nvGrpSpPr>
          <p:cNvPr id="42025" name="组合 42024"/>
          <p:cNvGrpSpPr/>
          <p:nvPr/>
        </p:nvGrpSpPr>
        <p:grpSpPr>
          <a:xfrm>
            <a:off x="2129264" y="1146432"/>
            <a:ext cx="3970818" cy="875108"/>
            <a:chOff x="1034" y="945"/>
            <a:chExt cx="3073" cy="735"/>
          </a:xfrm>
        </p:grpSpPr>
        <p:sp>
          <p:nvSpPr>
            <p:cNvPr id="42026" name="爆炸形 1 42025"/>
            <p:cNvSpPr/>
            <p:nvPr/>
          </p:nvSpPr>
          <p:spPr>
            <a:xfrm>
              <a:off x="2688" y="1440"/>
              <a:ext cx="240" cy="240"/>
            </a:xfrm>
            <a:prstGeom prst="irregularSeal1">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sp>
          <p:nvSpPr>
            <p:cNvPr id="42027" name="文本框 42026">
              <a:hlinkClick r:id="rId2" action="ppaction://hlinksldjump"/>
            </p:cNvPr>
            <p:cNvSpPr txBox="1"/>
            <p:nvPr/>
          </p:nvSpPr>
          <p:spPr>
            <a:xfrm rot="20091759">
              <a:off x="1034" y="945"/>
              <a:ext cx="3073" cy="439"/>
            </a:xfrm>
            <a:prstGeom prst="rect">
              <a:avLst/>
            </a:prstGeom>
            <a:noFill/>
            <a:ln w="9525">
              <a:noFill/>
            </a:ln>
          </p:spPr>
          <p:txBody>
            <a:bodyPr wrap="none" anchor="t">
              <a:spAutoFit/>
            </a:bodyPr>
            <a:lstStyle/>
            <a:p>
              <a:pPr>
                <a:buClr>
                  <a:schemeClr val="bg1"/>
                </a:buClr>
              </a:pPr>
              <a:r>
                <a:rPr lang="en-US" altLang="zh-CN" sz="2800" b="1" dirty="0">
                  <a:latin typeface="Times New Roman" panose="02020603050405020304" pitchFamily="18" charset="0"/>
                  <a:ea typeface="隶书" panose="02010509060101010101" pitchFamily="49" charset="-122"/>
                </a:rPr>
                <a:t>  </a:t>
              </a:r>
              <a:r>
                <a:rPr lang="zh-CN" altLang="en-US" sz="2800" b="1" dirty="0">
                  <a:latin typeface="Times New Roman" panose="02020603050405020304" pitchFamily="18" charset="0"/>
                  <a:ea typeface="隶书" panose="02010509060101010101" pitchFamily="49" charset="-122"/>
                </a:rPr>
                <a:t>领土</a:t>
              </a:r>
              <a:r>
                <a:rPr lang="zh-CN" altLang="en-US" sz="2800" b="1" dirty="0" smtClean="0">
                  <a:latin typeface="Times New Roman" panose="02020603050405020304" pitchFamily="18" charset="0"/>
                  <a:ea typeface="隶书" panose="02010509060101010101" pitchFamily="49" charset="-122"/>
                </a:rPr>
                <a:t>争端，北非殖民地</a:t>
              </a:r>
              <a:endParaRPr lang="zh-CN" altLang="en-US" sz="2400" dirty="0">
                <a:latin typeface="Times New Roman" panose="02020603050405020304" pitchFamily="18" charset="0"/>
              </a:endParaRPr>
            </a:p>
          </p:txBody>
        </p:sp>
      </p:grpSp>
      <p:sp>
        <p:nvSpPr>
          <p:cNvPr id="42037" name="文本框 42036"/>
          <p:cNvSpPr txBox="1"/>
          <p:nvPr/>
        </p:nvSpPr>
        <p:spPr>
          <a:xfrm>
            <a:off x="7884369" y="2120172"/>
            <a:ext cx="677108" cy="1304203"/>
          </a:xfrm>
          <a:prstGeom prst="rect">
            <a:avLst/>
          </a:prstGeom>
          <a:noFill/>
          <a:ln w="9525">
            <a:noFill/>
          </a:ln>
        </p:spPr>
        <p:txBody>
          <a:bodyPr vert="eaVert" wrap="none" anchor="t">
            <a:spAutoFit/>
          </a:bodyPr>
          <a:lstStyle/>
          <a:p>
            <a:pPr>
              <a:buClr>
                <a:schemeClr val="bg1"/>
              </a:buClr>
            </a:pPr>
            <a:r>
              <a:rPr lang="zh-CN" altLang="en-US" sz="3200" b="1" dirty="0">
                <a:solidFill>
                  <a:srgbClr val="FF0000"/>
                </a:solidFill>
                <a:latin typeface="Times New Roman" panose="02020603050405020304" pitchFamily="18" charset="0"/>
                <a:ea typeface="隶书" panose="02010509060101010101" pitchFamily="49" charset="-122"/>
              </a:rPr>
              <a:t>协约国</a:t>
            </a:r>
            <a:endParaRPr lang="zh-CN" altLang="en-US" sz="3600" dirty="0">
              <a:latin typeface="Times New Roman" panose="02020603050405020304" pitchFamily="18" charset="0"/>
            </a:endParaRPr>
          </a:p>
        </p:txBody>
      </p:sp>
      <p:sp>
        <p:nvSpPr>
          <p:cNvPr id="42039" name="右大括号 42038"/>
          <p:cNvSpPr/>
          <p:nvPr/>
        </p:nvSpPr>
        <p:spPr>
          <a:xfrm>
            <a:off x="7691876" y="1238250"/>
            <a:ext cx="192493" cy="3257550"/>
          </a:xfrm>
          <a:prstGeom prst="rightBrace">
            <a:avLst>
              <a:gd name="adj1" fmla="val 158333"/>
              <a:gd name="adj2" fmla="val 50000"/>
            </a:avLst>
          </a:prstGeom>
          <a:noFill/>
          <a:ln w="38100" cap="flat" cmpd="sng">
            <a:solidFill>
              <a:srgbClr val="FF0000"/>
            </a:solidFill>
            <a:prstDash val="solid"/>
            <a:headEnd type="none" w="med" len="med"/>
            <a:tailEnd type="none" w="med" len="med"/>
          </a:ln>
        </p:spPr>
        <p:txBody>
          <a:bodyPr wrap="none" anchor="ctr"/>
          <a:lstStyle/>
          <a:p>
            <a:pPr algn="ctr">
              <a:buClr>
                <a:schemeClr val="bg1"/>
              </a:buClr>
            </a:pPr>
            <a:endParaRPr sz="3600" dirty="0">
              <a:solidFill>
                <a:srgbClr val="FF0000"/>
              </a:solidFill>
              <a:latin typeface="Times New Roman" panose="02020603050405020304" pitchFamily="18" charset="0"/>
              <a:ea typeface="隶书" panose="02010509060101010101" pitchFamily="49" charset="-122"/>
            </a:endParaRPr>
          </a:p>
        </p:txBody>
      </p:sp>
      <p:sp>
        <p:nvSpPr>
          <p:cNvPr id="42041" name="文本框 42040"/>
          <p:cNvSpPr txBox="1"/>
          <p:nvPr/>
        </p:nvSpPr>
        <p:spPr>
          <a:xfrm>
            <a:off x="179512" y="2090142"/>
            <a:ext cx="677108" cy="1572815"/>
          </a:xfrm>
          <a:prstGeom prst="rect">
            <a:avLst/>
          </a:prstGeom>
          <a:noFill/>
          <a:ln w="9525">
            <a:noFill/>
          </a:ln>
        </p:spPr>
        <p:txBody>
          <a:bodyPr vert="eaVert" wrap="square">
            <a:spAutoFit/>
          </a:bodyPr>
          <a:lstStyle/>
          <a:p>
            <a:pPr>
              <a:buClr>
                <a:schemeClr val="bg1"/>
              </a:buClr>
            </a:pPr>
            <a:r>
              <a:rPr lang="zh-CN" altLang="en-US" sz="3200" b="1" dirty="0">
                <a:latin typeface="Times New Roman" panose="02020603050405020304" pitchFamily="18" charset="0"/>
                <a:ea typeface="隶书" panose="02010509060101010101" pitchFamily="49" charset="-122"/>
              </a:rPr>
              <a:t>同盟国</a:t>
            </a:r>
            <a:endParaRPr lang="zh-CN" altLang="en-US" sz="3600" dirty="0">
              <a:latin typeface="Times New Roman" panose="02020603050405020304" pitchFamily="18" charset="0"/>
            </a:endParaRPr>
          </a:p>
        </p:txBody>
      </p:sp>
      <p:sp>
        <p:nvSpPr>
          <p:cNvPr id="42045" name="左大括号 42044"/>
          <p:cNvSpPr/>
          <p:nvPr/>
        </p:nvSpPr>
        <p:spPr>
          <a:xfrm>
            <a:off x="902269" y="1247775"/>
            <a:ext cx="237717" cy="3257550"/>
          </a:xfrm>
          <a:prstGeom prst="leftBrace">
            <a:avLst>
              <a:gd name="adj1" fmla="val 118750"/>
              <a:gd name="adj2" fmla="val 50000"/>
            </a:avLst>
          </a:prstGeom>
          <a:noFill/>
          <a:ln w="38100" cap="flat" cmpd="sng">
            <a:solidFill>
              <a:schemeClr val="tx1"/>
            </a:solidFill>
            <a:prstDash val="solid"/>
            <a:headEnd type="none" w="med" len="med"/>
            <a:tailEnd type="none" w="med" len="med"/>
          </a:ln>
        </p:spPr>
        <p:txBody>
          <a:bodyPr/>
          <a:lstStyle/>
          <a:p>
            <a:endParaRPr lang="zh-CN" altLang="en-US"/>
          </a:p>
        </p:txBody>
      </p:sp>
      <p:sp>
        <p:nvSpPr>
          <p:cNvPr id="42047" name="文本框 42046"/>
          <p:cNvSpPr txBox="1"/>
          <p:nvPr/>
        </p:nvSpPr>
        <p:spPr>
          <a:xfrm>
            <a:off x="2496643" y="90488"/>
            <a:ext cx="4515047" cy="646331"/>
          </a:xfrm>
          <a:prstGeom prst="rect">
            <a:avLst/>
          </a:prstGeom>
          <a:noFill/>
          <a:ln w="9525">
            <a:noFill/>
          </a:ln>
        </p:spPr>
        <p:txBody>
          <a:bodyPr wrap="square">
            <a:spAutoFit/>
          </a:bodyPr>
          <a:lstStyle/>
          <a:p>
            <a:pPr>
              <a:buClr>
                <a:schemeClr val="bg1"/>
              </a:buClr>
            </a:pPr>
            <a:r>
              <a:rPr lang="zh-CN" altLang="en-US" sz="3600" b="1" dirty="0">
                <a:solidFill>
                  <a:srgbClr val="C00000"/>
                </a:solidFill>
                <a:latin typeface="Times New Roman" panose="02020603050405020304" pitchFamily="18" charset="0"/>
                <a:ea typeface="隶书" panose="02010509060101010101" pitchFamily="49" charset="-122"/>
              </a:rPr>
              <a:t>欧洲列强之间的矛盾</a:t>
            </a:r>
            <a:endParaRPr lang="zh-CN" altLang="en-US" sz="3600" b="1" dirty="0">
              <a:solidFill>
                <a:srgbClr val="C00000"/>
              </a:solidFill>
              <a:latin typeface="Times New Roman" panose="02020603050405020304" pitchFamily="18" charset="0"/>
              <a:ea typeface="隶书" panose="02010509060101010101" pitchFamily="49" charset="-122"/>
            </a:endParaRPr>
          </a:p>
        </p:txBody>
      </p:sp>
      <p:sp>
        <p:nvSpPr>
          <p:cNvPr id="65" name="Text Box 3"/>
          <p:cNvSpPr txBox="1">
            <a:spLocks noChangeArrowheads="1"/>
          </p:cNvSpPr>
          <p:nvPr/>
        </p:nvSpPr>
        <p:spPr bwMode="auto">
          <a:xfrm>
            <a:off x="2740788" y="4051727"/>
            <a:ext cx="3224699" cy="830997"/>
          </a:xfrm>
          <a:prstGeom prst="rect">
            <a:avLst/>
          </a:prstGeom>
          <a:solidFill>
            <a:srgbClr val="FFFF00"/>
          </a:solidFill>
          <a:ln>
            <a:noFill/>
          </a:ln>
          <a:effectLst/>
        </p:spPr>
        <p:txBody>
          <a:bodyPr wrap="square">
            <a:spAutoFit/>
          </a:bodyPr>
          <a:lstStyle/>
          <a:p>
            <a:r>
              <a:rPr kumimoji="1" lang="zh-CN" altLang="en-US" sz="2400" b="1" dirty="0">
                <a:solidFill>
                  <a:srgbClr val="FF3300"/>
                </a:solidFill>
                <a:effectLst>
                  <a:outerShdw blurRad="38100" dist="38100" dir="2700000" algn="tl">
                    <a:srgbClr val="000000"/>
                  </a:outerShdw>
                </a:effectLst>
                <a:latin typeface="黑体" panose="02010609060101010101" charset="-122"/>
                <a:ea typeface="黑体" panose="02010609060101010101" charset="-122"/>
              </a:rPr>
              <a:t>巴尔干半岛成为欧洲的火药桶</a:t>
            </a:r>
            <a:endParaRPr kumimoji="1" lang="zh-CN" altLang="en-US" sz="2400" b="1" dirty="0">
              <a:solidFill>
                <a:srgbClr val="FF3300"/>
              </a:solidFill>
              <a:effectLst>
                <a:outerShdw blurRad="38100" dist="38100" dir="2700000" algn="tl">
                  <a:srgbClr val="000000"/>
                </a:outerShdw>
              </a:effectLst>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004"/>
                                        </p:tgtEl>
                                        <p:attrNameLst>
                                          <p:attrName>style.visibility</p:attrName>
                                        </p:attrNameLst>
                                      </p:cBhvr>
                                      <p:to>
                                        <p:strVal val="visible"/>
                                      </p:to>
                                    </p:set>
                                    <p:animEffect transition="in" filter="wipe(left)">
                                      <p:cBhvr>
                                        <p:cTn id="7" dur="500"/>
                                        <p:tgtEl>
                                          <p:spTgt spid="42004"/>
                                        </p:tgtEl>
                                      </p:cBhvr>
                                    </p:animEffect>
                                  </p:childTnLst>
                                </p:cTn>
                              </p:par>
                              <p:par>
                                <p:cTn id="8" presetID="22" presetClass="entr" presetSubtype="2" fill="hold" nodeType="withEffect">
                                  <p:stCondLst>
                                    <p:cond delay="0"/>
                                  </p:stCondLst>
                                  <p:childTnLst>
                                    <p:set>
                                      <p:cBhvr>
                                        <p:cTn id="9" dur="1" fill="hold">
                                          <p:stCondLst>
                                            <p:cond delay="0"/>
                                          </p:stCondLst>
                                        </p:cTn>
                                        <p:tgtEl>
                                          <p:spTgt spid="42007"/>
                                        </p:tgtEl>
                                        <p:attrNameLst>
                                          <p:attrName>style.visibility</p:attrName>
                                        </p:attrNameLst>
                                      </p:cBhvr>
                                      <p:to>
                                        <p:strVal val="visible"/>
                                      </p:to>
                                    </p:set>
                                    <p:animEffect transition="in" filter="wipe(right)">
                                      <p:cBhvr>
                                        <p:cTn id="10" dur="500"/>
                                        <p:tgtEl>
                                          <p:spTgt spid="42007"/>
                                        </p:tgtEl>
                                      </p:cBhvr>
                                    </p:animEffect>
                                  </p:childTnLst>
                                </p:cTn>
                              </p:par>
                              <p:par>
                                <p:cTn id="11" presetID="22" presetClass="entr" presetSubtype="4" fill="hold" nodeType="withEffect">
                                  <p:stCondLst>
                                    <p:cond delay="0"/>
                                  </p:stCondLst>
                                  <p:childTnLst>
                                    <p:set>
                                      <p:cBhvr>
                                        <p:cTn id="12" dur="1" fill="hold">
                                          <p:stCondLst>
                                            <p:cond delay="0"/>
                                          </p:stCondLst>
                                        </p:cTn>
                                        <p:tgtEl>
                                          <p:spTgt spid="42020"/>
                                        </p:tgtEl>
                                        <p:attrNameLst>
                                          <p:attrName>style.visibility</p:attrName>
                                        </p:attrNameLst>
                                      </p:cBhvr>
                                      <p:to>
                                        <p:strVal val="visible"/>
                                      </p:to>
                                    </p:set>
                                    <p:animEffect transition="in" filter="wipe(down)">
                                      <p:cBhvr>
                                        <p:cTn id="13" dur="500"/>
                                        <p:tgtEl>
                                          <p:spTgt spid="420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2021"/>
                                        </p:tgtEl>
                                        <p:attrNameLst>
                                          <p:attrName>style.visibility</p:attrName>
                                        </p:attrNameLst>
                                      </p:cBhvr>
                                      <p:to>
                                        <p:strVal val="visible"/>
                                      </p:to>
                                    </p:set>
                                    <p:animEffect transition="in" filter="wipe(down)">
                                      <p:cBhvr>
                                        <p:cTn id="18" dur="500"/>
                                        <p:tgtEl>
                                          <p:spTgt spid="420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2003"/>
                                        </p:tgtEl>
                                        <p:attrNameLst>
                                          <p:attrName>style.visibility</p:attrName>
                                        </p:attrNameLst>
                                      </p:cBhvr>
                                      <p:to>
                                        <p:strVal val="visible"/>
                                      </p:to>
                                    </p:set>
                                    <p:animEffect transition="in" filter="wipe(down)">
                                      <p:cBhvr>
                                        <p:cTn id="23" dur="500"/>
                                        <p:tgtEl>
                                          <p:spTgt spid="42003"/>
                                        </p:tgtEl>
                                      </p:cBhvr>
                                    </p:animEffect>
                                  </p:childTnLst>
                                </p:cTn>
                              </p:par>
                              <p:par>
                                <p:cTn id="24" presetID="22" presetClass="entr" presetSubtype="1" fill="hold" nodeType="withEffect">
                                  <p:stCondLst>
                                    <p:cond delay="0"/>
                                  </p:stCondLst>
                                  <p:childTnLst>
                                    <p:set>
                                      <p:cBhvr>
                                        <p:cTn id="25" dur="1" fill="hold">
                                          <p:stCondLst>
                                            <p:cond delay="0"/>
                                          </p:stCondLst>
                                        </p:cTn>
                                        <p:tgtEl>
                                          <p:spTgt spid="42005"/>
                                        </p:tgtEl>
                                        <p:attrNameLst>
                                          <p:attrName>style.visibility</p:attrName>
                                        </p:attrNameLst>
                                      </p:cBhvr>
                                      <p:to>
                                        <p:strVal val="visible"/>
                                      </p:to>
                                    </p:set>
                                    <p:animEffect transition="in" filter="wipe(up)">
                                      <p:cBhvr>
                                        <p:cTn id="26" dur="500"/>
                                        <p:tgtEl>
                                          <p:spTgt spid="420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025"/>
                                        </p:tgtEl>
                                        <p:attrNameLst>
                                          <p:attrName>style.visibility</p:attrName>
                                        </p:attrNameLst>
                                      </p:cBhvr>
                                      <p:to>
                                        <p:strVal val="visible"/>
                                      </p:to>
                                    </p:set>
                                    <p:animEffect transition="in" filter="wipe(down)">
                                      <p:cBhvr>
                                        <p:cTn id="31" dur="500"/>
                                        <p:tgtEl>
                                          <p:spTgt spid="420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1999"/>
                                        </p:tgtEl>
                                        <p:attrNameLst>
                                          <p:attrName>style.visibility</p:attrName>
                                        </p:attrNameLst>
                                      </p:cBhvr>
                                      <p:to>
                                        <p:strVal val="visible"/>
                                      </p:to>
                                    </p:set>
                                    <p:animEffect transition="in" filter="wipe(left)">
                                      <p:cBhvr>
                                        <p:cTn id="36" dur="500"/>
                                        <p:tgtEl>
                                          <p:spTgt spid="41999"/>
                                        </p:tgtEl>
                                      </p:cBhvr>
                                    </p:animEffect>
                                  </p:childTnLst>
                                </p:cTn>
                              </p:par>
                              <p:par>
                                <p:cTn id="37" presetID="22" presetClass="entr" presetSubtype="2" fill="hold" nodeType="withEffect">
                                  <p:stCondLst>
                                    <p:cond delay="0"/>
                                  </p:stCondLst>
                                  <p:childTnLst>
                                    <p:set>
                                      <p:cBhvr>
                                        <p:cTn id="38" dur="1" fill="hold">
                                          <p:stCondLst>
                                            <p:cond delay="0"/>
                                          </p:stCondLst>
                                        </p:cTn>
                                        <p:tgtEl>
                                          <p:spTgt spid="42006"/>
                                        </p:tgtEl>
                                        <p:attrNameLst>
                                          <p:attrName>style.visibility</p:attrName>
                                        </p:attrNameLst>
                                      </p:cBhvr>
                                      <p:to>
                                        <p:strVal val="visible"/>
                                      </p:to>
                                    </p:set>
                                    <p:animEffect transition="in" filter="wipe(right)">
                                      <p:cBhvr>
                                        <p:cTn id="39" dur="500"/>
                                        <p:tgtEl>
                                          <p:spTgt spid="4200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2022"/>
                                        </p:tgtEl>
                                        <p:attrNameLst>
                                          <p:attrName>style.visibility</p:attrName>
                                        </p:attrNameLst>
                                      </p:cBhvr>
                                      <p:to>
                                        <p:strVal val="visible"/>
                                      </p:to>
                                    </p:set>
                                    <p:animEffect transition="in" filter="wipe(left)">
                                      <p:cBhvr>
                                        <p:cTn id="44" dur="500"/>
                                        <p:tgtEl>
                                          <p:spTgt spid="420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1993"/>
                                        </p:tgtEl>
                                        <p:attrNameLst>
                                          <p:attrName>style.visibility</p:attrName>
                                        </p:attrNameLst>
                                      </p:cBhvr>
                                      <p:to>
                                        <p:strVal val="visible"/>
                                      </p:to>
                                    </p:set>
                                    <p:animEffect transition="in" filter="wipe(up)">
                                      <p:cBhvr>
                                        <p:cTn id="49" dur="500"/>
                                        <p:tgtEl>
                                          <p:spTgt spid="41993"/>
                                        </p:tgtEl>
                                      </p:cBhvr>
                                    </p:animEffect>
                                  </p:childTnLst>
                                </p:cTn>
                              </p:par>
                              <p:par>
                                <p:cTn id="50" presetID="22" presetClass="entr" presetSubtype="4" fill="hold" nodeType="withEffect">
                                  <p:stCondLst>
                                    <p:cond delay="0"/>
                                  </p:stCondLst>
                                  <p:childTnLst>
                                    <p:set>
                                      <p:cBhvr>
                                        <p:cTn id="51" dur="1" fill="hold">
                                          <p:stCondLst>
                                            <p:cond delay="0"/>
                                          </p:stCondLst>
                                        </p:cTn>
                                        <p:tgtEl>
                                          <p:spTgt spid="41992"/>
                                        </p:tgtEl>
                                        <p:attrNameLst>
                                          <p:attrName>style.visibility</p:attrName>
                                        </p:attrNameLst>
                                      </p:cBhvr>
                                      <p:to>
                                        <p:strVal val="visible"/>
                                      </p:to>
                                    </p:set>
                                    <p:animEffect transition="in" filter="wipe(down)">
                                      <p:cBhvr>
                                        <p:cTn id="52" dur="500"/>
                                        <p:tgtEl>
                                          <p:spTgt spid="4199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41989"/>
                                        </p:tgtEl>
                                        <p:attrNameLst>
                                          <p:attrName>style.visibility</p:attrName>
                                        </p:attrNameLst>
                                      </p:cBhvr>
                                      <p:to>
                                        <p:strVal val="visible"/>
                                      </p:to>
                                    </p:set>
                                    <p:animEffect transition="in" filter="wipe(up)">
                                      <p:cBhvr>
                                        <p:cTn id="57" dur="500"/>
                                        <p:tgtEl>
                                          <p:spTgt spid="4198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dissolve">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2041"/>
                                        </p:tgtEl>
                                        <p:attrNameLst>
                                          <p:attrName>style.visibility</p:attrName>
                                        </p:attrNameLst>
                                      </p:cBhvr>
                                      <p:to>
                                        <p:strVal val="visible"/>
                                      </p:to>
                                    </p:set>
                                    <p:animEffect transition="in" filter="barn(inVertical)">
                                      <p:cBhvr>
                                        <p:cTn id="67" dur="500"/>
                                        <p:tgtEl>
                                          <p:spTgt spid="4204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2037"/>
                                        </p:tgtEl>
                                        <p:attrNameLst>
                                          <p:attrName>style.visibility</p:attrName>
                                        </p:attrNameLst>
                                      </p:cBhvr>
                                      <p:to>
                                        <p:strVal val="visible"/>
                                      </p:to>
                                    </p:set>
                                    <p:animEffect transition="in" filter="barn(inVertical)">
                                      <p:cBhvr>
                                        <p:cTn id="72" dur="500"/>
                                        <p:tgtEl>
                                          <p:spTgt spid="42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1" grpId="0"/>
      <p:bldP spid="42037" grpId="0"/>
      <p:bldP spid="42041" grpId="0"/>
      <p:bldP spid="65"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cstate="print"/>
          <a:srcRect/>
          <a:stretch>
            <a:fillRect/>
          </a:stretch>
        </p:blipFill>
        <p:spPr bwMode="auto">
          <a:xfrm>
            <a:off x="25964" y="93621"/>
            <a:ext cx="4113988" cy="26941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 name="Picture 2" descr="msotw9_temp0"/>
          <p:cNvPicPr>
            <a:picLocks noChangeAspect="1" noChangeArrowheads="1"/>
          </p:cNvPicPr>
          <p:nvPr/>
        </p:nvPicPr>
        <p:blipFill>
          <a:blip r:embed="rId2">
            <a:lum bright="-30000" contrast="50000"/>
          </a:blip>
          <a:stretch>
            <a:fillRect/>
          </a:stretch>
        </p:blipFill>
        <p:spPr bwMode="auto">
          <a:xfrm>
            <a:off x="4139952" y="1440698"/>
            <a:ext cx="4752528" cy="3702803"/>
          </a:xfrm>
          <a:prstGeom prst="rect">
            <a:avLst/>
          </a:prstGeom>
          <a:noFill/>
          <a:ln w="9525">
            <a:noFill/>
            <a:miter lim="800000"/>
            <a:headEnd/>
            <a:tailEnd/>
          </a:ln>
        </p:spPr>
      </p:pic>
      <p:grpSp>
        <p:nvGrpSpPr>
          <p:cNvPr id="6" name="Group 3"/>
          <p:cNvGrpSpPr/>
          <p:nvPr/>
        </p:nvGrpSpPr>
        <p:grpSpPr>
          <a:xfrm>
            <a:off x="5188027" y="2408149"/>
            <a:ext cx="3197096" cy="1207147"/>
            <a:chOff x="1008" y="1152"/>
            <a:chExt cx="3840" cy="1440"/>
          </a:xfrm>
        </p:grpSpPr>
        <p:sp>
          <p:nvSpPr>
            <p:cNvPr id="7" name="Oval 4"/>
            <p:cNvSpPr>
              <a:spLocks noChangeArrowheads="1"/>
            </p:cNvSpPr>
            <p:nvPr/>
          </p:nvSpPr>
          <p:spPr bwMode="auto">
            <a:xfrm>
              <a:off x="1680" y="2304"/>
              <a:ext cx="432" cy="288"/>
            </a:xfrm>
            <a:prstGeom prst="ellipse">
              <a:avLst/>
            </a:prstGeom>
            <a:noFill/>
            <a:ln w="57150">
              <a:solidFill>
                <a:srgbClr val="FF0000"/>
              </a:solidFill>
              <a:round/>
            </a:ln>
          </p:spPr>
          <p:txBody>
            <a:bodyPr wrap="none" anchor="ctr"/>
            <a:lstStyle/>
            <a:p>
              <a:endParaRPr lang="zh-CN" altLang="en-US">
                <a:latin typeface="Calibri" panose="020F0502020204030204" pitchFamily="34" charset="0"/>
              </a:endParaRPr>
            </a:p>
          </p:txBody>
        </p:sp>
        <p:sp>
          <p:nvSpPr>
            <p:cNvPr id="8" name="Oval 5"/>
            <p:cNvSpPr>
              <a:spLocks noChangeArrowheads="1"/>
            </p:cNvSpPr>
            <p:nvPr/>
          </p:nvSpPr>
          <p:spPr bwMode="auto">
            <a:xfrm>
              <a:off x="1008" y="1152"/>
              <a:ext cx="432" cy="288"/>
            </a:xfrm>
            <a:prstGeom prst="ellipse">
              <a:avLst/>
            </a:prstGeom>
            <a:noFill/>
            <a:ln w="57150">
              <a:solidFill>
                <a:srgbClr val="FF0000"/>
              </a:solidFill>
              <a:round/>
            </a:ln>
          </p:spPr>
          <p:txBody>
            <a:bodyPr wrap="none" anchor="ctr"/>
            <a:lstStyle/>
            <a:p>
              <a:endParaRPr lang="zh-CN" altLang="en-US">
                <a:latin typeface="Calibri" panose="020F0502020204030204" pitchFamily="34" charset="0"/>
              </a:endParaRPr>
            </a:p>
          </p:txBody>
        </p:sp>
        <p:sp>
          <p:nvSpPr>
            <p:cNvPr id="9" name="Oval 6"/>
            <p:cNvSpPr>
              <a:spLocks noChangeArrowheads="1"/>
            </p:cNvSpPr>
            <p:nvPr/>
          </p:nvSpPr>
          <p:spPr bwMode="auto">
            <a:xfrm>
              <a:off x="4416" y="1296"/>
              <a:ext cx="432" cy="288"/>
            </a:xfrm>
            <a:prstGeom prst="ellipse">
              <a:avLst/>
            </a:prstGeom>
            <a:noFill/>
            <a:ln w="57150">
              <a:solidFill>
                <a:srgbClr val="FF0000"/>
              </a:solidFill>
              <a:round/>
            </a:ln>
          </p:spPr>
          <p:txBody>
            <a:bodyPr wrap="none" anchor="ctr"/>
            <a:lstStyle/>
            <a:p>
              <a:endParaRPr lang="zh-CN" altLang="en-US">
                <a:latin typeface="Calibri" panose="020F0502020204030204" pitchFamily="34" charset="0"/>
              </a:endParaRPr>
            </a:p>
          </p:txBody>
        </p:sp>
        <p:sp>
          <p:nvSpPr>
            <p:cNvPr id="10" name="Line 7"/>
            <p:cNvSpPr>
              <a:spLocks noChangeShapeType="1"/>
            </p:cNvSpPr>
            <p:nvPr/>
          </p:nvSpPr>
          <p:spPr bwMode="auto">
            <a:xfrm>
              <a:off x="1248" y="1440"/>
              <a:ext cx="480" cy="912"/>
            </a:xfrm>
            <a:prstGeom prst="line">
              <a:avLst/>
            </a:prstGeom>
            <a:noFill/>
            <a:ln w="57150">
              <a:solidFill>
                <a:srgbClr val="FF0000"/>
              </a:solidFill>
              <a:round/>
            </a:ln>
          </p:spPr>
          <p:txBody>
            <a:bodyPr/>
            <a:lstStyle/>
            <a:p>
              <a:endParaRPr lang="zh-CN" altLang="en-US"/>
            </a:p>
          </p:txBody>
        </p:sp>
        <p:sp>
          <p:nvSpPr>
            <p:cNvPr id="11" name="Line 8"/>
            <p:cNvSpPr>
              <a:spLocks noChangeShapeType="1"/>
            </p:cNvSpPr>
            <p:nvPr/>
          </p:nvSpPr>
          <p:spPr bwMode="auto">
            <a:xfrm flipV="1">
              <a:off x="2112" y="1584"/>
              <a:ext cx="2592" cy="816"/>
            </a:xfrm>
            <a:prstGeom prst="line">
              <a:avLst/>
            </a:prstGeom>
            <a:noFill/>
            <a:ln w="57150">
              <a:solidFill>
                <a:srgbClr val="FF0000"/>
              </a:solidFill>
              <a:round/>
            </a:ln>
          </p:spPr>
          <p:txBody>
            <a:bodyPr/>
            <a:lstStyle/>
            <a:p>
              <a:endParaRPr lang="zh-CN" altLang="en-US"/>
            </a:p>
          </p:txBody>
        </p:sp>
        <p:sp>
          <p:nvSpPr>
            <p:cNvPr id="12" name="Line 9"/>
            <p:cNvSpPr>
              <a:spLocks noChangeShapeType="1"/>
            </p:cNvSpPr>
            <p:nvPr/>
          </p:nvSpPr>
          <p:spPr bwMode="auto">
            <a:xfrm flipH="1">
              <a:off x="1440" y="1296"/>
              <a:ext cx="3072" cy="0"/>
            </a:xfrm>
            <a:prstGeom prst="line">
              <a:avLst/>
            </a:prstGeom>
            <a:noFill/>
            <a:ln w="57150">
              <a:solidFill>
                <a:srgbClr val="FF0000"/>
              </a:solidFill>
              <a:round/>
            </a:ln>
          </p:spPr>
          <p:txBody>
            <a:bodyPr/>
            <a:lstStyle/>
            <a:p>
              <a:endParaRPr lang="zh-CN" altLang="en-US"/>
            </a:p>
          </p:txBody>
        </p:sp>
      </p:grpSp>
      <p:grpSp>
        <p:nvGrpSpPr>
          <p:cNvPr id="13" name="Group 16"/>
          <p:cNvGrpSpPr/>
          <p:nvPr/>
        </p:nvGrpSpPr>
        <p:grpSpPr>
          <a:xfrm>
            <a:off x="6429568" y="2905195"/>
            <a:ext cx="1242025" cy="1147965"/>
            <a:chOff x="2640" y="1632"/>
            <a:chExt cx="1152" cy="1296"/>
          </a:xfrm>
        </p:grpSpPr>
        <p:grpSp>
          <p:nvGrpSpPr>
            <p:cNvPr id="14" name="Group 17"/>
            <p:cNvGrpSpPr/>
            <p:nvPr/>
          </p:nvGrpSpPr>
          <p:grpSpPr>
            <a:xfrm>
              <a:off x="2640" y="1632"/>
              <a:ext cx="1152" cy="1296"/>
              <a:chOff x="2640" y="1632"/>
              <a:chExt cx="1152" cy="1296"/>
            </a:xfrm>
          </p:grpSpPr>
          <p:sp>
            <p:nvSpPr>
              <p:cNvPr id="16" name="Oval 18"/>
              <p:cNvSpPr>
                <a:spLocks noChangeArrowheads="1"/>
              </p:cNvSpPr>
              <p:nvPr/>
            </p:nvSpPr>
            <p:spPr bwMode="auto">
              <a:xfrm>
                <a:off x="2640" y="2640"/>
                <a:ext cx="432" cy="288"/>
              </a:xfrm>
              <a:prstGeom prst="ellipse">
                <a:avLst/>
              </a:prstGeom>
              <a:noFill/>
              <a:ln w="57150">
                <a:solidFill>
                  <a:srgbClr val="003399"/>
                </a:solidFill>
                <a:round/>
              </a:ln>
            </p:spPr>
            <p:txBody>
              <a:bodyPr wrap="none" anchor="ctr"/>
              <a:lstStyle/>
              <a:p>
                <a:endParaRPr lang="zh-CN" altLang="en-US">
                  <a:latin typeface="Calibri" panose="020F0502020204030204" pitchFamily="34" charset="0"/>
                </a:endParaRPr>
              </a:p>
            </p:txBody>
          </p:sp>
          <p:sp>
            <p:nvSpPr>
              <p:cNvPr id="17" name="Oval 19"/>
              <p:cNvSpPr>
                <a:spLocks noChangeArrowheads="1"/>
              </p:cNvSpPr>
              <p:nvPr/>
            </p:nvSpPr>
            <p:spPr bwMode="auto">
              <a:xfrm>
                <a:off x="3360" y="2352"/>
                <a:ext cx="432" cy="288"/>
              </a:xfrm>
              <a:prstGeom prst="ellipse">
                <a:avLst/>
              </a:prstGeom>
              <a:noFill/>
              <a:ln w="57150">
                <a:solidFill>
                  <a:srgbClr val="003399"/>
                </a:solidFill>
                <a:round/>
              </a:ln>
            </p:spPr>
            <p:txBody>
              <a:bodyPr wrap="none" anchor="ctr"/>
              <a:lstStyle/>
              <a:p>
                <a:endParaRPr lang="zh-CN" altLang="en-US">
                  <a:latin typeface="Calibri" panose="020F0502020204030204" pitchFamily="34" charset="0"/>
                </a:endParaRPr>
              </a:p>
            </p:txBody>
          </p:sp>
          <p:sp>
            <p:nvSpPr>
              <p:cNvPr id="18" name="Oval 20"/>
              <p:cNvSpPr>
                <a:spLocks noChangeArrowheads="1"/>
              </p:cNvSpPr>
              <p:nvPr/>
            </p:nvSpPr>
            <p:spPr bwMode="auto">
              <a:xfrm>
                <a:off x="2640" y="1632"/>
                <a:ext cx="432" cy="288"/>
              </a:xfrm>
              <a:prstGeom prst="ellipse">
                <a:avLst/>
              </a:prstGeom>
              <a:noFill/>
              <a:ln w="57150">
                <a:solidFill>
                  <a:srgbClr val="003399"/>
                </a:solidFill>
                <a:round/>
              </a:ln>
            </p:spPr>
            <p:txBody>
              <a:bodyPr wrap="none" anchor="ctr"/>
              <a:lstStyle/>
              <a:p>
                <a:endParaRPr lang="zh-CN" altLang="en-US">
                  <a:latin typeface="Calibri" panose="020F0502020204030204" pitchFamily="34" charset="0"/>
                </a:endParaRPr>
              </a:p>
            </p:txBody>
          </p:sp>
          <p:sp>
            <p:nvSpPr>
              <p:cNvPr id="19" name="Line 21"/>
              <p:cNvSpPr>
                <a:spLocks noChangeShapeType="1"/>
              </p:cNvSpPr>
              <p:nvPr/>
            </p:nvSpPr>
            <p:spPr bwMode="auto">
              <a:xfrm>
                <a:off x="3072" y="1824"/>
                <a:ext cx="528" cy="528"/>
              </a:xfrm>
              <a:prstGeom prst="line">
                <a:avLst/>
              </a:prstGeom>
              <a:noFill/>
              <a:ln w="57150">
                <a:solidFill>
                  <a:srgbClr val="003399"/>
                </a:solidFill>
                <a:round/>
              </a:ln>
            </p:spPr>
            <p:txBody>
              <a:bodyPr/>
              <a:lstStyle/>
              <a:p>
                <a:endParaRPr lang="zh-CN" altLang="en-US"/>
              </a:p>
            </p:txBody>
          </p:sp>
          <p:sp>
            <p:nvSpPr>
              <p:cNvPr id="20" name="Line 22"/>
              <p:cNvSpPr>
                <a:spLocks noChangeShapeType="1"/>
              </p:cNvSpPr>
              <p:nvPr/>
            </p:nvSpPr>
            <p:spPr bwMode="auto">
              <a:xfrm flipH="1">
                <a:off x="2832" y="1920"/>
                <a:ext cx="0" cy="768"/>
              </a:xfrm>
              <a:prstGeom prst="line">
                <a:avLst/>
              </a:prstGeom>
              <a:noFill/>
              <a:ln w="57150">
                <a:solidFill>
                  <a:srgbClr val="003399"/>
                </a:solidFill>
                <a:round/>
              </a:ln>
            </p:spPr>
            <p:txBody>
              <a:bodyPr/>
              <a:lstStyle/>
              <a:p>
                <a:endParaRPr lang="zh-CN" altLang="en-US"/>
              </a:p>
            </p:txBody>
          </p:sp>
        </p:grpSp>
        <p:sp>
          <p:nvSpPr>
            <p:cNvPr id="15" name="Line 23"/>
            <p:cNvSpPr>
              <a:spLocks noChangeShapeType="1"/>
            </p:cNvSpPr>
            <p:nvPr/>
          </p:nvSpPr>
          <p:spPr bwMode="auto">
            <a:xfrm flipV="1">
              <a:off x="3072" y="2544"/>
              <a:ext cx="288" cy="192"/>
            </a:xfrm>
            <a:prstGeom prst="line">
              <a:avLst/>
            </a:prstGeom>
            <a:noFill/>
            <a:ln w="57150">
              <a:solidFill>
                <a:srgbClr val="003399"/>
              </a:solidFill>
              <a:round/>
            </a:ln>
          </p:spPr>
          <p:txBody>
            <a:bodyPr/>
            <a:lstStyle/>
            <a:p>
              <a:endParaRPr lang="zh-CN" altLang="en-US"/>
            </a:p>
          </p:txBody>
        </p:sp>
      </p:grpSp>
      <p:sp>
        <p:nvSpPr>
          <p:cNvPr id="21" name="AutoShape 9"/>
          <p:cNvSpPr>
            <a:spLocks noChangeArrowheads="1"/>
          </p:cNvSpPr>
          <p:nvPr/>
        </p:nvSpPr>
        <p:spPr bwMode="auto">
          <a:xfrm>
            <a:off x="3131840" y="3100221"/>
            <a:ext cx="706191" cy="2060377"/>
          </a:xfrm>
          <a:prstGeom prst="wedgeRoundRectCallout">
            <a:avLst>
              <a:gd name="adj1" fmla="val 234248"/>
              <a:gd name="adj2" fmla="val -58725"/>
              <a:gd name="adj3" fmla="val 16667"/>
            </a:avLst>
          </a:prstGeom>
          <a:solidFill>
            <a:srgbClr val="99CCFF"/>
          </a:solidFill>
          <a:ln w="9525">
            <a:solidFill>
              <a:srgbClr val="FF0000"/>
            </a:solidFill>
            <a:miter lim="800000"/>
          </a:ln>
        </p:spPr>
        <p:txBody>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a:ea typeface="黑体" panose="02010609060101010101" charset="-122"/>
              </a:rPr>
              <a:t>三</a:t>
            </a:r>
            <a:endParaRPr lang="zh-CN" altLang="en-US" sz="3200" b="1" dirty="0">
              <a:ea typeface="黑体" panose="02010609060101010101" charset="-122"/>
            </a:endParaRPr>
          </a:p>
          <a:p>
            <a:pPr algn="ctr" eaLnBrk="1" hangingPunct="1"/>
            <a:r>
              <a:rPr lang="zh-CN" altLang="en-US" sz="3200" b="1" dirty="0">
                <a:ea typeface="黑体" panose="02010609060101010101" charset="-122"/>
              </a:rPr>
              <a:t>国协</a:t>
            </a:r>
            <a:endParaRPr lang="zh-CN" altLang="en-US" sz="3200" b="1" dirty="0">
              <a:ea typeface="黑体" panose="02010609060101010101" charset="-122"/>
            </a:endParaRPr>
          </a:p>
          <a:p>
            <a:pPr algn="ctr" eaLnBrk="1" hangingPunct="1"/>
            <a:r>
              <a:rPr lang="zh-CN" altLang="en-US" sz="3200" b="1" dirty="0">
                <a:ea typeface="黑体" panose="02010609060101010101" charset="-122"/>
              </a:rPr>
              <a:t>约</a:t>
            </a:r>
            <a:endParaRPr lang="zh-CN" altLang="en-US" sz="3200" b="1" dirty="0">
              <a:ea typeface="黑体" panose="02010609060101010101" charset="-122"/>
            </a:endParaRPr>
          </a:p>
        </p:txBody>
      </p:sp>
      <p:sp>
        <p:nvSpPr>
          <p:cNvPr id="22" name="AutoShape 10"/>
          <p:cNvSpPr>
            <a:spLocks noChangeArrowheads="1"/>
          </p:cNvSpPr>
          <p:nvPr/>
        </p:nvSpPr>
        <p:spPr bwMode="auto">
          <a:xfrm>
            <a:off x="8645103" y="2892039"/>
            <a:ext cx="494754" cy="2055975"/>
          </a:xfrm>
          <a:prstGeom prst="wedgeRoundRectCallout">
            <a:avLst>
              <a:gd name="adj1" fmla="val -353102"/>
              <a:gd name="adj2" fmla="val 3664"/>
              <a:gd name="adj3" fmla="val 16667"/>
            </a:avLst>
          </a:prstGeom>
          <a:solidFill>
            <a:srgbClr val="99CCFF"/>
          </a:solidFill>
          <a:ln w="9525">
            <a:solidFill>
              <a:srgbClr val="FF6600"/>
            </a:solidFill>
            <a:miter lim="800000"/>
          </a:ln>
        </p:spPr>
        <p:txBody>
          <a:bodyPr/>
          <a:lstStyle>
            <a:lvl1pPr algn="l" eaLnBrk="0" hangingPunct="0">
              <a:defRPr>
                <a:solidFill>
                  <a:schemeClr val="tx1"/>
                </a:solidFill>
                <a:latin typeface="Arial" panose="020B0604020202020204" pitchFamily="34" charset="0"/>
                <a:ea typeface="宋体" panose="02010600030101010101" pitchFamily="2" charset="-122"/>
              </a:defRPr>
            </a:lvl1pPr>
            <a:lvl2pPr marL="742950" indent="-285750" algn="l" eaLnBrk="0" hangingPunct="0">
              <a:defRPr>
                <a:solidFill>
                  <a:schemeClr val="tx1"/>
                </a:solidFill>
                <a:latin typeface="Arial" panose="020B0604020202020204" pitchFamily="34" charset="0"/>
                <a:ea typeface="宋体" panose="02010600030101010101" pitchFamily="2" charset="-122"/>
              </a:defRPr>
            </a:lvl2pPr>
            <a:lvl3pPr marL="1143000" indent="-228600" algn="l" eaLnBrk="0" hangingPunct="0">
              <a:defRPr>
                <a:solidFill>
                  <a:schemeClr val="tx1"/>
                </a:solidFill>
                <a:latin typeface="Arial" panose="020B0604020202020204" pitchFamily="34" charset="0"/>
                <a:ea typeface="宋体" panose="02010600030101010101" pitchFamily="2" charset="-122"/>
              </a:defRPr>
            </a:lvl3pPr>
            <a:lvl4pPr marL="1600200" indent="-228600" algn="l" eaLnBrk="0" hangingPunct="0">
              <a:defRPr>
                <a:solidFill>
                  <a:schemeClr val="tx1"/>
                </a:solidFill>
                <a:latin typeface="Arial" panose="020B0604020202020204" pitchFamily="34" charset="0"/>
                <a:ea typeface="宋体" panose="02010600030101010101" pitchFamily="2" charset="-122"/>
              </a:defRPr>
            </a:lvl4pPr>
            <a:lvl5pPr marL="2057400" indent="-228600" algn="l"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a:ea typeface="黑体" panose="02010609060101010101" charset="-122"/>
              </a:rPr>
              <a:t>三</a:t>
            </a:r>
            <a:endParaRPr lang="zh-CN" altLang="en-US" sz="3200" b="1" dirty="0">
              <a:ea typeface="黑体" panose="02010609060101010101" charset="-122"/>
            </a:endParaRPr>
          </a:p>
          <a:p>
            <a:pPr algn="ctr" eaLnBrk="1" hangingPunct="1"/>
            <a:r>
              <a:rPr lang="zh-CN" altLang="en-US" sz="3200" b="1" dirty="0">
                <a:ea typeface="黑体" panose="02010609060101010101" charset="-122"/>
              </a:rPr>
              <a:t>国</a:t>
            </a:r>
            <a:endParaRPr lang="zh-CN" altLang="en-US" sz="3200" b="1" dirty="0">
              <a:ea typeface="黑体" panose="02010609060101010101" charset="-122"/>
            </a:endParaRPr>
          </a:p>
          <a:p>
            <a:pPr algn="ctr" eaLnBrk="1" hangingPunct="1"/>
            <a:r>
              <a:rPr lang="zh-CN" altLang="en-US" sz="3200" b="1" dirty="0">
                <a:ea typeface="黑体" panose="02010609060101010101" charset="-122"/>
              </a:rPr>
              <a:t>同</a:t>
            </a:r>
            <a:endParaRPr lang="zh-CN" altLang="en-US" sz="3200" b="1" dirty="0">
              <a:ea typeface="黑体" panose="02010609060101010101" charset="-122"/>
            </a:endParaRPr>
          </a:p>
          <a:p>
            <a:pPr algn="ctr" eaLnBrk="1" hangingPunct="1"/>
            <a:r>
              <a:rPr lang="zh-CN" altLang="en-US" sz="3200" b="1" dirty="0">
                <a:ea typeface="黑体" panose="02010609060101010101" charset="-122"/>
              </a:rPr>
              <a:t>盟</a:t>
            </a:r>
            <a:endParaRPr lang="zh-CN" altLang="en-US" sz="3200" b="1" dirty="0">
              <a:ea typeface="黑体" panose="02010609060101010101" charset="-122"/>
            </a:endParaRPr>
          </a:p>
        </p:txBody>
      </p:sp>
      <p:sp>
        <p:nvSpPr>
          <p:cNvPr id="24" name="圆角矩形标注 23"/>
          <p:cNvSpPr/>
          <p:nvPr/>
        </p:nvSpPr>
        <p:spPr>
          <a:xfrm>
            <a:off x="5614915" y="93621"/>
            <a:ext cx="2923088" cy="972108"/>
          </a:xfrm>
          <a:prstGeom prst="wedgeRoundRectCallout">
            <a:avLst>
              <a:gd name="adj1" fmla="val -176700"/>
              <a:gd name="adj2" fmla="val 8689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FF00"/>
                </a:solidFill>
                <a:latin typeface="微软雅黑" panose="020B0503020204020204" charset="-122"/>
                <a:ea typeface="微软雅黑" panose="020B0503020204020204" charset="-122"/>
              </a:rPr>
              <a:t>民族矛盾激化，列强争夺，成为欧洲 “火药桶”</a:t>
            </a:r>
            <a:endParaRPr lang="zh-CN" altLang="en-US" dirty="0">
              <a:solidFill>
                <a:srgbClr val="FFFF00"/>
              </a:solidFill>
              <a:latin typeface="微软雅黑" panose="020B0503020204020204" charset="-122"/>
              <a:ea typeface="微软雅黑" panose="020B0503020204020204" charset="-122"/>
            </a:endParaRPr>
          </a:p>
        </p:txBody>
      </p:sp>
      <p:sp>
        <p:nvSpPr>
          <p:cNvPr id="25" name="矩形 24"/>
          <p:cNvSpPr/>
          <p:nvPr/>
        </p:nvSpPr>
        <p:spPr>
          <a:xfrm>
            <a:off x="971600" y="2317287"/>
            <a:ext cx="1800200"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两大军事集团对立</a:t>
            </a:r>
            <a:endParaRPr lang="zh-CN" alt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9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8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395536" y="141480"/>
            <a:ext cx="8075240" cy="810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00B0F0"/>
                </a:solidFill>
                <a:latin typeface="隶书" panose="02010509060101010101" pitchFamily="49" charset="-122"/>
                <a:ea typeface="隶书" panose="02010509060101010101" pitchFamily="49" charset="-122"/>
              </a:rPr>
              <a:t>一、帝国主义</a:t>
            </a:r>
            <a:r>
              <a:rPr lang="zh-CN" altLang="en-US" dirty="0">
                <a:solidFill>
                  <a:srgbClr val="00B0F0"/>
                </a:solidFill>
                <a:latin typeface="隶书" panose="02010509060101010101" pitchFamily="49" charset="-122"/>
                <a:ea typeface="隶书" panose="02010509060101010101" pitchFamily="49" charset="-122"/>
              </a:rPr>
              <a:t>与世界大战的酝酿</a:t>
            </a:r>
            <a:endParaRPr lang="zh-CN" altLang="en-US" dirty="0">
              <a:solidFill>
                <a:srgbClr val="00B0F0"/>
              </a:solidFill>
              <a:latin typeface="隶书" panose="02010509060101010101" pitchFamily="49" charset="-122"/>
              <a:ea typeface="隶书" panose="02010509060101010101" pitchFamily="49" charset="-122"/>
            </a:endParaRPr>
          </a:p>
        </p:txBody>
      </p:sp>
      <p:pic>
        <p:nvPicPr>
          <p:cNvPr id="9" name="Picture 3" descr="C:\Users\Thinkpad\Desktop\PNG\1_0001_渐变映射-2-副本-4.pn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52691" y="784836"/>
            <a:ext cx="3813292" cy="58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4"/>
          <p:cNvSpPr txBox="1">
            <a:spLocks noChangeArrowheads="1"/>
          </p:cNvSpPr>
          <p:nvPr/>
        </p:nvSpPr>
        <p:spPr bwMode="auto">
          <a:xfrm>
            <a:off x="152692" y="913500"/>
            <a:ext cx="3431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rPr>
              <a:t>1.</a:t>
            </a:r>
            <a:r>
              <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rPr>
              <a:t>第一次世界大战背景</a:t>
            </a:r>
            <a:endParaRPr kumimoji="0" lang="zh-CN" altLang="en-US" sz="240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sp>
        <p:nvSpPr>
          <p:cNvPr id="7" name="矩形 6"/>
          <p:cNvSpPr/>
          <p:nvPr/>
        </p:nvSpPr>
        <p:spPr>
          <a:xfrm>
            <a:off x="436712" y="2085696"/>
            <a:ext cx="8455768" cy="2677656"/>
          </a:xfrm>
          <a:prstGeom prst="rect">
            <a:avLst/>
          </a:prstGeom>
        </p:spPr>
        <p:txBody>
          <a:bodyPr wrap="square">
            <a:spAutoFit/>
          </a:bodyPr>
          <a:lstStyle/>
          <a:p>
            <a:pPr marL="179705" indent="0">
              <a:buNone/>
            </a:pPr>
            <a:r>
              <a:rPr lang="zh-CN" altLang="en-US" sz="2400" dirty="0" smtClean="0">
                <a:latin typeface="微软雅黑" panose="020B0503020204020204" charset="-122"/>
                <a:ea typeface="微软雅黑" panose="020B0503020204020204" charset="-122"/>
                <a:cs typeface="微软雅黑" panose="020B0503020204020204" charset="-122"/>
              </a:rPr>
              <a:t>（</a:t>
            </a:r>
            <a:r>
              <a:rPr lang="en-US" altLang="zh-CN" sz="2400" dirty="0" smtClean="0">
                <a:latin typeface="微软雅黑" panose="020B0503020204020204" charset="-122"/>
                <a:ea typeface="微软雅黑" panose="020B0503020204020204" charset="-122"/>
                <a:cs typeface="微软雅黑" panose="020B0503020204020204" charset="-122"/>
              </a:rPr>
              <a:t>1</a:t>
            </a:r>
            <a:r>
              <a:rPr lang="zh-CN" altLang="en-US" sz="2400" dirty="0" smtClean="0">
                <a:latin typeface="微软雅黑" panose="020B0503020204020204" charset="-122"/>
                <a:ea typeface="微软雅黑" panose="020B0503020204020204" charset="-122"/>
                <a:cs typeface="微软雅黑" panose="020B0503020204020204" charset="-122"/>
              </a:rPr>
              <a:t>）</a:t>
            </a:r>
            <a:r>
              <a:rPr lang="en-US" altLang="zh-CN" sz="2400" dirty="0" smtClean="0">
                <a:latin typeface="微软雅黑" panose="020B0503020204020204" charset="-122"/>
                <a:ea typeface="微软雅黑" panose="020B0503020204020204" charset="-122"/>
                <a:cs typeface="微软雅黑" panose="020B0503020204020204" charset="-122"/>
              </a:rPr>
              <a:t>19</a:t>
            </a:r>
            <a:r>
              <a:rPr lang="en-US" altLang="zh-CN" sz="2400" dirty="0">
                <a:latin typeface="微软雅黑" panose="020B0503020204020204" charset="-122"/>
                <a:ea typeface="微软雅黑" panose="020B0503020204020204" charset="-122"/>
                <a:cs typeface="微软雅黑" panose="020B0503020204020204" charset="-122"/>
              </a:rPr>
              <a:t>世纪晚期至20世纪初，随着第二次工业革命和垄断组织的产生，主要资本主义国家发展到帝国主义阶段</a:t>
            </a:r>
            <a:r>
              <a:rPr lang="en-US" altLang="zh-CN" sz="2400" dirty="0" smtClean="0">
                <a:latin typeface="微软雅黑" panose="020B0503020204020204" charset="-122"/>
                <a:ea typeface="微软雅黑" panose="020B0503020204020204" charset="-122"/>
                <a:cs typeface="微软雅黑" panose="020B0503020204020204" charset="-122"/>
              </a:rPr>
              <a:t>。</a:t>
            </a:r>
            <a:endParaRPr lang="en-US" altLang="zh-CN" sz="2400" dirty="0" smtClean="0">
              <a:latin typeface="微软雅黑" panose="020B0503020204020204" charset="-122"/>
              <a:ea typeface="微软雅黑" panose="020B0503020204020204" charset="-122"/>
              <a:cs typeface="微软雅黑" panose="020B0503020204020204" charset="-122"/>
            </a:endParaRPr>
          </a:p>
          <a:p>
            <a:pPr marL="179705" indent="0">
              <a:buNone/>
            </a:pPr>
            <a:endParaRPr lang="en-US" altLang="zh-CN" sz="2400" dirty="0">
              <a:latin typeface="微软雅黑" panose="020B0503020204020204" charset="-122"/>
              <a:ea typeface="微软雅黑" panose="020B0503020204020204" charset="-122"/>
              <a:cs typeface="微软雅黑" panose="020B0503020204020204" charset="-122"/>
            </a:endParaRPr>
          </a:p>
          <a:p>
            <a:pPr marL="179705" indent="0">
              <a:buNone/>
            </a:pPr>
            <a:r>
              <a:rPr lang="zh-CN" altLang="en-US" sz="2400" dirty="0" smtClean="0">
                <a:latin typeface="微软雅黑" panose="020B0503020204020204" charset="-122"/>
                <a:ea typeface="微软雅黑" panose="020B0503020204020204" charset="-122"/>
                <a:cs typeface="微软雅黑" panose="020B0503020204020204" charset="-122"/>
                <a:sym typeface="+mn-ea"/>
              </a:rPr>
              <a:t>（</a:t>
            </a:r>
            <a:r>
              <a:rPr lang="en-US" altLang="zh-CN" sz="2400" dirty="0" smtClean="0">
                <a:latin typeface="微软雅黑" panose="020B0503020204020204" charset="-122"/>
                <a:ea typeface="微软雅黑" panose="020B0503020204020204" charset="-122"/>
                <a:cs typeface="微软雅黑" panose="020B0503020204020204" charset="-122"/>
                <a:sym typeface="+mn-ea"/>
              </a:rPr>
              <a:t>2</a:t>
            </a:r>
            <a:r>
              <a:rPr lang="zh-CN" altLang="en-US" sz="2400" dirty="0" smtClean="0">
                <a:latin typeface="微软雅黑" panose="020B0503020204020204" charset="-122"/>
                <a:ea typeface="微软雅黑" panose="020B0503020204020204" charset="-122"/>
                <a:cs typeface="微软雅黑" panose="020B0503020204020204" charset="-122"/>
                <a:sym typeface="+mn-ea"/>
              </a:rPr>
              <a:t>）</a:t>
            </a:r>
            <a:r>
              <a:rPr lang="en-US" altLang="zh-CN" sz="2400" dirty="0" err="1" smtClean="0">
                <a:latin typeface="微软雅黑" panose="020B0503020204020204" charset="-122"/>
                <a:ea typeface="微软雅黑" panose="020B0503020204020204" charset="-122"/>
                <a:cs typeface="微软雅黑" panose="020B0503020204020204" charset="-122"/>
                <a:sym typeface="+mn-ea"/>
              </a:rPr>
              <a:t>帝国主义各国政治经济发展不平衡</a:t>
            </a:r>
            <a:r>
              <a:rPr lang="en-US" altLang="zh-CN" sz="2400" dirty="0" err="1">
                <a:latin typeface="微软雅黑" panose="020B0503020204020204" charset="-122"/>
                <a:ea typeface="微软雅黑" panose="020B0503020204020204" charset="-122"/>
                <a:cs typeface="微软雅黑" panose="020B0503020204020204" charset="-122"/>
                <a:sym typeface="+mn-ea"/>
              </a:rPr>
              <a:t>，</a:t>
            </a:r>
            <a:r>
              <a:rPr lang="en-US" altLang="zh-CN" sz="2400" dirty="0" err="1" smtClean="0">
                <a:latin typeface="微软雅黑" panose="020B0503020204020204" charset="-122"/>
                <a:ea typeface="微软雅黑" panose="020B0503020204020204" charset="-122"/>
                <a:cs typeface="微软雅黑" panose="020B0503020204020204" charset="-122"/>
                <a:sym typeface="+mn-ea"/>
              </a:rPr>
              <a:t>导致</a:t>
            </a:r>
            <a:r>
              <a:rPr lang="zh-CN" altLang="en-US" sz="2400" dirty="0" smtClean="0">
                <a:latin typeface="微软雅黑" panose="020B0503020204020204" charset="-122"/>
                <a:ea typeface="微软雅黑" panose="020B0503020204020204" charset="-122"/>
                <a:cs typeface="微软雅黑" panose="020B0503020204020204" charset="-122"/>
                <a:sym typeface="+mn-ea"/>
              </a:rPr>
              <a:t>列强瓜分世界的争斗。</a:t>
            </a:r>
            <a:endParaRPr lang="en-US" altLang="zh-CN" sz="2400" dirty="0" smtClean="0">
              <a:latin typeface="微软雅黑" panose="020B0503020204020204" charset="-122"/>
              <a:ea typeface="微软雅黑" panose="020B0503020204020204" charset="-122"/>
              <a:cs typeface="微软雅黑" panose="020B0503020204020204" charset="-122"/>
              <a:sym typeface="+mn-ea"/>
            </a:endParaRPr>
          </a:p>
          <a:p>
            <a:pPr marL="179705" indent="0">
              <a:buNone/>
            </a:pPr>
            <a:endParaRPr lang="en-US" altLang="zh-CN" sz="2400" dirty="0" smtClean="0">
              <a:latin typeface="微软雅黑" panose="020B0503020204020204" charset="-122"/>
              <a:ea typeface="微软雅黑" panose="020B0503020204020204" charset="-122"/>
              <a:cs typeface="微软雅黑" panose="020B0503020204020204" charset="-122"/>
              <a:sym typeface="+mn-ea"/>
            </a:endParaRPr>
          </a:p>
          <a:p>
            <a:pPr marL="179705" indent="0">
              <a:buNone/>
            </a:pPr>
            <a:r>
              <a:rPr lang="zh-CN" altLang="en-US" sz="2400" dirty="0" smtClean="0">
                <a:latin typeface="微软雅黑" panose="020B0503020204020204" charset="-122"/>
                <a:ea typeface="微软雅黑" panose="020B0503020204020204" charset="-122"/>
                <a:sym typeface="+mn-ea"/>
              </a:rPr>
              <a:t>（</a:t>
            </a:r>
            <a:r>
              <a:rPr lang="en-US" altLang="zh-CN" sz="2400" dirty="0" smtClean="0">
                <a:latin typeface="微软雅黑" panose="020B0503020204020204" charset="-122"/>
                <a:ea typeface="微软雅黑" panose="020B0503020204020204" charset="-122"/>
                <a:sym typeface="+mn-ea"/>
              </a:rPr>
              <a:t>3</a:t>
            </a:r>
            <a:r>
              <a:rPr lang="zh-CN" altLang="en-US" sz="2400" dirty="0" smtClean="0">
                <a:latin typeface="微软雅黑" panose="020B0503020204020204" charset="-122"/>
                <a:ea typeface="微软雅黑" panose="020B0503020204020204" charset="-122"/>
                <a:sym typeface="+mn-ea"/>
              </a:rPr>
              <a:t>）两大军事集团对峙，国际局势日益紧张</a:t>
            </a:r>
            <a:endParaRPr lang="zh-CN" altLang="en-US" sz="2400" dirty="0"/>
          </a:p>
        </p:txBody>
      </p:sp>
      <p:sp>
        <p:nvSpPr>
          <p:cNvPr id="8" name="横卷形 7"/>
          <p:cNvSpPr/>
          <p:nvPr/>
        </p:nvSpPr>
        <p:spPr>
          <a:xfrm>
            <a:off x="5292080" y="842540"/>
            <a:ext cx="2520280" cy="865114"/>
          </a:xfrm>
          <a:prstGeom prst="horizontalScroll">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FF00"/>
                </a:solidFill>
                <a:latin typeface="微软雅黑" panose="020B0503020204020204" charset="-122"/>
                <a:ea typeface="微软雅黑" panose="020B0503020204020204" charset="-122"/>
              </a:rPr>
              <a:t>归纳总结</a:t>
            </a:r>
            <a:endParaRPr lang="zh-CN" altLang="en-US" sz="2800" b="1" dirty="0">
              <a:solidFill>
                <a:srgbClr val="FFFF00"/>
              </a:solidFill>
              <a:latin typeface="微软雅黑" panose="020B0503020204020204" charset="-122"/>
              <a:ea typeface="微软雅黑" panose="020B0503020204020204" charset="-122"/>
            </a:endParaRPr>
          </a:p>
        </p:txBody>
      </p:sp>
      <p:sp>
        <p:nvSpPr>
          <p:cNvPr id="2" name="线形标注 1 1"/>
          <p:cNvSpPr/>
          <p:nvPr/>
        </p:nvSpPr>
        <p:spPr>
          <a:xfrm>
            <a:off x="5220072" y="3654538"/>
            <a:ext cx="1728192" cy="501388"/>
          </a:xfrm>
          <a:prstGeom prst="borderCallout1">
            <a:avLst>
              <a:gd name="adj1" fmla="val 69544"/>
              <a:gd name="adj2" fmla="val 23"/>
              <a:gd name="adj3" fmla="val 27334"/>
              <a:gd name="adj4" fmla="val -9707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latin typeface="微软雅黑" panose="020B0503020204020204" charset="-122"/>
                <a:ea typeface="微软雅黑" panose="020B0503020204020204" charset="-122"/>
              </a:rPr>
              <a:t>根本原因</a:t>
            </a:r>
            <a:endParaRPr lang="zh-CN" altLang="en-US" sz="2400" b="1"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tags/tag1.xml><?xml version="1.0" encoding="utf-8"?>
<p:tagLst xmlns:p="http://schemas.openxmlformats.org/presentationml/2006/main">
  <p:tag name="KSO_WM_BEAUTIFY_FLAG" val="#wm#"/>
  <p:tag name="KSO_WM_TEMPLATE_CATEGORY" val="custom"/>
  <p:tag name="KSO_WM_TEMPLATE_INDEX" val="20204733"/>
</p:tagLst>
</file>

<file path=ppt/tags/tag2.xml><?xml version="1.0" encoding="utf-8"?>
<p:tagLst xmlns:p="http://schemas.openxmlformats.org/presentationml/2006/main">
  <p:tag name="KSO_WM_BEAUTIFY_FLAG" val="#wm#"/>
  <p:tag name="KSO_WM_TEMPLATE_CATEGORY" val="custom"/>
  <p:tag name="KSO_WM_TEMPLATE_INDEX" val="20204733"/>
</p:tagLst>
</file>

<file path=ppt/tags/tag3.xml><?xml version="1.0" encoding="utf-8"?>
<p:tagLst xmlns:p="http://schemas.openxmlformats.org/presentationml/2006/main">
  <p:tag name="KSO_WM_BEAUTIFY_FLAG" val="#wm#"/>
  <p:tag name="KSO_WM_TEMPLATE_CATEGORY" val="custom"/>
  <p:tag name="KSO_WM_TEMPLATE_INDEX" val="20204733"/>
</p:tagLst>
</file>

<file path=ppt/tags/tag4.xml><?xml version="1.0" encoding="utf-8"?>
<p:tagLst xmlns:p="http://schemas.openxmlformats.org/presentationml/2006/main">
  <p:tag name="KSO_WM_BEAUTIFY_FLAG" val="#wm#"/>
  <p:tag name="KSO_WM_TEMPLATE_CATEGORY" val="custom"/>
  <p:tag name="KSO_WM_TEMPLATE_INDEX" val="202047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5610</Words>
  <PresentationFormat>全屏显示(16:9)</PresentationFormat>
  <Paragraphs>476</Paragraphs>
  <Slides>35</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35</vt:i4>
      </vt:variant>
    </vt:vector>
  </HeadingPairs>
  <TitlesOfParts>
    <vt:vector size="50" baseType="lpstr">
      <vt:lpstr>Arial</vt:lpstr>
      <vt:lpstr>宋体</vt:lpstr>
      <vt:lpstr>Wingdings</vt:lpstr>
      <vt:lpstr>微软雅黑</vt:lpstr>
      <vt:lpstr>黑体</vt:lpstr>
      <vt:lpstr>隶书</vt:lpstr>
      <vt:lpstr>Times New Roman</vt:lpstr>
      <vt:lpstr>Calibri</vt:lpstr>
      <vt:lpstr>楷体</vt:lpstr>
      <vt:lpstr>Arial Unicode MS</vt:lpstr>
      <vt:lpstr>Arial</vt:lpstr>
      <vt:lpstr>楷体_GB2312</vt:lpstr>
      <vt:lpstr>新宋体</vt:lpstr>
      <vt:lpstr>Times New Roman</vt:lpstr>
      <vt:lpstr>Office 主题</vt:lpstr>
      <vt:lpstr>PowerPoint 演示文稿</vt:lpstr>
      <vt:lpstr>第14课 第一次世界大战与战后国际秩序</vt:lpstr>
      <vt:lpstr>PowerPoint 演示文稿</vt:lpstr>
      <vt:lpstr>PowerPoint 演示文稿</vt:lpstr>
      <vt:lpstr>一、帝国主义与世界大战的酝酿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2020-09-24T07:00:00Z</dcterms:created>
  <dcterms:modified xsi:type="dcterms:W3CDTF">2021-06-18T08:22:40Z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2757FCC3B4E649FA9ED8A675BC6EEA69</vt:lpwstr>
  </property>
  <property fmtid="{D5CDD505-2E9C-101B-9397-08002B2CF9AE}" pid="3" name="KSOProductBuildVer">
    <vt:lpwstr>2052-11.1.0.10577</vt:lpwstr>
  </property>
</Properties>
</file>