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2" autoAdjust="0"/>
    <p:restoredTop sz="94660" autoAdjust="0"/>
  </p:normalViewPr>
  <p:slideViewPr>
    <p:cSldViewPr snapToGrid="0">
      <p:cViewPr varScale="1">
        <p:scale>
          <a:sx n="95" d="100"/>
          <a:sy n="95" d="100"/>
        </p:scale>
        <p:origin x="72" y="111"/>
      </p:cViewPr>
      <p:guideLst/>
    </p:cSldViewPr>
  </p:slideViewPr>
  <p:outlineViewPr>
    <p:cViewPr>
      <p:scale>
        <a:sx n="33" d="100"/>
        <a:sy n="33" d="100"/>
      </p:scale>
      <p:origin x="0" y="-13509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1718D-1439-424E-AE42-B4AAE64D9E28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CC61E-5CBD-4234-AC9E-C555028644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217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CC61E-5CBD-4234-AC9E-C555028644A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9717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CC61E-5CBD-4234-AC9E-C555028644AF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824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540554-5B38-B7A1-F2BB-B6C6858C3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009A7C0-8601-4258-F017-FF71FDC82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2A594F-E609-89BE-769B-63BCB7E4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182030-59B0-4FE0-6524-90F88F47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A22420-12D9-7FD3-8AFD-A872A813A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154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808D35-521C-0C1A-5BE0-D9CAAB870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2E26CC9-2C5D-BDD7-30CF-2A19D003A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4CEAFE-0B9E-1BE8-E288-3F087F6D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918A8B-537C-B11B-C23A-01576E48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E2C0F0-9672-1011-28FB-FECC2F73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97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9E9272F-D999-C5FE-A894-09BA353A5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CDFE8B9-02B5-6CD9-F977-9B5623D6B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58BA82-1678-5019-5C60-2E032DCD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02F611-2AB0-B8BF-7D99-E0D51B0E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404523-3DDD-1E32-C13A-F0F956E4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463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F67544-1BCC-6E66-74BB-5A3FE13E0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360830-D005-D540-55C9-940DF9A75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851FEC-5E1F-E9B5-40CC-078A11C77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1571DE-2D5B-59A7-4E67-615AE7A6E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316558-FBA1-BC81-8291-5671CE3ED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702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2CF241-EAB9-2378-4212-8438B2D94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0D7314-00D4-705E-01DE-1A329A524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2FA953-7618-C393-70C2-BDE317E9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18E71D-3801-193B-6938-B1F64DDC8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D136D8-0E7C-EAB9-C7C0-B663DAEE6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780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1866A2-3A8D-C71B-8B2F-CA249411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76EB73-0BF6-4FCB-3339-B0AD78CA1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2612C68-EE6B-9D38-B71F-8E7F39047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0B6763C-6DAA-D44E-1B4B-82A01281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690F844-0BC9-718C-DEE6-F72CB94F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CD435C-1F96-5924-192B-EBB86B66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94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99F1C7-3325-6594-2CAA-7620A8621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EC5AF5-D1B8-F618-6C14-9F1B227CA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D977DA9-D4AC-D9A6-731E-087F30DC9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D04C57D-3C95-9DAA-8F63-A97ED1B6D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666EB6-1215-0BC9-405F-26F7B8274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E4C4BA4-55A7-EC38-1818-0AC48D344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57F1C85-4D07-36F2-706E-CFB2B72CC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89BBF04-0E2E-E973-E6BB-C15C5036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731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505230-DFF5-7FC2-BBE0-CE7045A1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8C0E24D-5243-A62D-D158-7944F9B02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14E7CB4-3C5E-0FB7-82AF-2ECCB3B9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50AEA44-129A-606B-F8D7-45B2152F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6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EBA4D05-545D-3515-AFE6-BC27D27C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8074A8D-CEB7-69C1-B1DB-63BC488A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FDA7463-ED33-389B-0ADF-887FCC06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341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381C15-4FD0-AF3A-6A6E-4548CF180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252967-59C8-5784-2BF1-4EB16D79E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B54631-F5D8-1D7E-A1CF-92EB13D09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9051EBA-CE69-B2A0-DCE5-652E75AE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31C9E8-4D9F-5BB3-8C61-A211BA53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F92581-A646-6960-9DDC-A4BE0D16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52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EE10A4-56B2-DE82-0653-BB321615E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80CF636-01A4-B4F7-8002-0C2441AC32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7A04676-AE69-D78E-A049-630E4DD0C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3F2A51-A628-73F0-C619-8713BBEEF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AB7D1CA-6E91-73ED-5391-C7BA7FA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F914EC8-EDAE-7498-C47F-63544C44F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947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1EFD05F-6457-2EE5-8851-BF25DECF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14A91D-34C9-626A-7D55-1ADFA0260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077EA9-E023-2D80-7B16-37B8A76D6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5DF32-54F0-42EE-96B4-F1279A574B30}" type="datetimeFigureOut">
              <a:rPr lang="zh-CN" altLang="en-US" smtClean="0"/>
              <a:t>2022/6/29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ADE883-5078-7470-E57C-8F8344636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B05E92-AC95-750D-76E7-5C8AB31C2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3E70F-1B47-4E4E-A11D-7EAD3A1FD8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41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B3363A-8749-06CA-2541-05A7A561A2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/>
              <a:t>中考历史答题模板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CD57753-2CD2-9942-978B-E7EC788009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340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02C5C3-B2A4-5DD9-E617-271B52BC1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79" y="171313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zh-CN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五、</a:t>
            </a:r>
            <a:r>
              <a:rPr lang="zh-CN" altLang="zh-C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新中国建立（站起来）意义</a:t>
            </a:r>
            <a:r>
              <a:rPr lang="zh-CN" altLang="zh-CN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：开辟了新纪元，推翻（帝国主义</a:t>
            </a:r>
            <a:r>
              <a:rPr lang="zh-CN" alt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封建主义</a:t>
            </a:r>
            <a:r>
              <a:rPr lang="zh-CN" alt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zh-CN" altLang="zh-CN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官僚资本主义）三座大山，彻底摆脱半殖民地半封建社会性质。成为独立自主的国家，壮大了世界和平民主和社会主义阵营的力量。</a:t>
            </a:r>
            <a:br>
              <a:rPr lang="zh-CN" altLang="zh-CN" sz="22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zh-CN" altLang="en-US" sz="2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886B63-A2C2-AC36-5B22-3795522B1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46" y="1214369"/>
            <a:ext cx="10515600" cy="1603375"/>
          </a:xfrm>
        </p:spPr>
        <p:txBody>
          <a:bodyPr/>
          <a:lstStyle/>
          <a:p>
            <a:pPr indent="152400" algn="just">
              <a:lnSpc>
                <a:spcPts val="2490"/>
              </a:lnSpc>
            </a:pPr>
            <a:r>
              <a:rPr lang="zh-CN" altLang="zh-CN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六、十一届三中全会</a:t>
            </a:r>
            <a:r>
              <a:rPr lang="zh-CN" alt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的意义：</a:t>
            </a:r>
            <a:endParaRPr lang="zh-CN" altLang="zh-CN" sz="2200" b="1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ts val="249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．把工作重心转到经济建设上，是最具有深远意义的转折，开启改革开放和现代化的征程。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ts val="249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．形成邓小平为核心的第二代领导集体。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41B0289-1481-5896-BCBC-DC2614D661A0}"/>
              </a:ext>
            </a:extLst>
          </p:cNvPr>
          <p:cNvSpPr txBox="1"/>
          <p:nvPr/>
        </p:nvSpPr>
        <p:spPr>
          <a:xfrm>
            <a:off x="495301" y="2539932"/>
            <a:ext cx="10515600" cy="2027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152400" algn="just">
              <a:lnSpc>
                <a:spcPts val="249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CN" altLang="zh-CN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七、新航路开辟的影响</a:t>
            </a:r>
            <a:r>
              <a:rPr lang="zh-CN" alt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zh-CN" sz="2200" b="1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．世界逐渐走向整体，世界的观念形成。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．各大洲之间建立直接商业联系，世界市场逐步形成。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．促进了欧洲资本主义发展，开启殖民掠夺之路。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．证明地圆说，促进物种的传播。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A423886-89B0-5CD9-CF70-1730C313BFF2}"/>
              </a:ext>
            </a:extLst>
          </p:cNvPr>
          <p:cNvSpPr txBox="1"/>
          <p:nvPr/>
        </p:nvSpPr>
        <p:spPr>
          <a:xfrm>
            <a:off x="384313" y="4710630"/>
            <a:ext cx="10646465" cy="26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152400" algn="just">
              <a:lnSpc>
                <a:spcPts val="249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CN" altLang="zh-CN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八、殖民掠夺的影响</a:t>
            </a:r>
            <a:r>
              <a:rPr lang="zh-CN" alt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zh-CN" sz="2200" b="1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．欧洲殖民者掠夺财富、工业原料、劳动力，完成原始积累，促进资本主义发展。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．对殖民地来说，被掠夺，成为倾销市场，是巨大的灾难。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．有助于世界市场的形成，物种的传播。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52400"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．欧洲文化对殖民地的发展产生的深刻的影响。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br>
              <a:rPr lang="en-US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7792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537F4B-8F4A-9E45-AEFE-28786DDB8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05" y="163997"/>
            <a:ext cx="12429714" cy="510347"/>
          </a:xfrm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</a:t>
            </a:r>
            <a:r>
              <a:rPr lang="zh-CN" altLang="en-US" sz="32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空中课堂”八年级第二学期历史第六单元复习</a:t>
            </a:r>
            <a:r>
              <a:rPr lang="zh-CN" altLang="en-US" sz="3200" dirty="0">
                <a:latin typeface="华文中宋" panose="02010600040101010101" pitchFamily="2" charset="-122"/>
                <a:ea typeface="华文中宋" panose="02010600040101010101" pitchFamily="2" charset="-122"/>
              </a:rPr>
              <a:t>系列课目录：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AEF577D3-CB28-3E3D-7460-187017575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469906"/>
              </p:ext>
            </p:extLst>
          </p:nvPr>
        </p:nvGraphicFramePr>
        <p:xfrm>
          <a:off x="310596" y="757168"/>
          <a:ext cx="11570808" cy="583060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51722">
                  <a:extLst>
                    <a:ext uri="{9D8B030D-6E8A-4147-A177-3AD203B41FA5}">
                      <a16:colId xmlns:a16="http://schemas.microsoft.com/office/drawing/2014/main" val="1010973885"/>
                    </a:ext>
                  </a:extLst>
                </a:gridCol>
                <a:gridCol w="7292839">
                  <a:extLst>
                    <a:ext uri="{9D8B030D-6E8A-4147-A177-3AD203B41FA5}">
                      <a16:colId xmlns:a16="http://schemas.microsoft.com/office/drawing/2014/main" val="2510471679"/>
                    </a:ext>
                  </a:extLst>
                </a:gridCol>
                <a:gridCol w="1615108">
                  <a:extLst>
                    <a:ext uri="{9D8B030D-6E8A-4147-A177-3AD203B41FA5}">
                      <a16:colId xmlns:a16="http://schemas.microsoft.com/office/drawing/2014/main" val="592297271"/>
                    </a:ext>
                  </a:extLst>
                </a:gridCol>
                <a:gridCol w="1311139">
                  <a:extLst>
                    <a:ext uri="{9D8B030D-6E8A-4147-A177-3AD203B41FA5}">
                      <a16:colId xmlns:a16="http://schemas.microsoft.com/office/drawing/2014/main" val="652637625"/>
                    </a:ext>
                  </a:extLst>
                </a:gridCol>
              </a:tblGrid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70C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节次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>
                          <a:solidFill>
                            <a:srgbClr val="0070C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课题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>
                          <a:solidFill>
                            <a:srgbClr val="0070C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主讲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>
                          <a:solidFill>
                            <a:srgbClr val="0070C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完成情况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59982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大一统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中国古代史知识线索结构梳理①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叶劭文老师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28491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多民族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中国古代史知识线索结构梳理②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叶劭文老师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520695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屈辱   探索  抗争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中国近代史知识线索结构梳理①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叶劭文老师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072710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屈辱   探索  抗争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中国近代史知识线索结构梳理②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叶劭文老师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74532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站起来    富起来     强起来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中国现代史知识线索结构梳理①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叶劭文老师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327441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“从分散到整体”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世界古代史知识线索结构梳理①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11806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“多样性”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世界古代史知识线索结构梳理②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965040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8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“资本主义制度的确立与扩展”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世界近代史知识线索结构梳理①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010178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9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“资本主义制度的确立与扩展”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世界近代史知识线索结构梳理②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063259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10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“两次世界大战与世界格局的演变”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世界现代史知识线索结构梳理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088405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11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“中国与世界”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中外历史知识线索结构梳理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刘艳老师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0737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12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时空观念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史学思想方法培养例说①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宫毅老师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288973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13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史料实证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史学思想方法培养例说②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宫毅老师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051631"/>
                  </a:ext>
                </a:extLst>
              </a:tr>
              <a:tr h="38816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第</a:t>
                      </a:r>
                      <a:r>
                        <a:rPr lang="en-US" altLang="zh-CN" dirty="0"/>
                        <a:t>14</a:t>
                      </a:r>
                      <a:r>
                        <a:rPr lang="zh-CN" altLang="en-US" dirty="0"/>
                        <a:t>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历史解释</a:t>
                      </a:r>
                      <a:r>
                        <a:rPr lang="en-US" altLang="zh-CN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——</a:t>
                      </a:r>
                      <a:r>
                        <a:rPr lang="zh-CN" altLang="en-US" dirty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史学思想方法培养例说③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宫毅老师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714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912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5F6CA3-3D8D-9CB3-C9B4-AADCBCC8A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历史暑假作业：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ACC8C1-A289-DC72-0ADE-44CB9944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809" y="1651691"/>
            <a:ext cx="10194234" cy="3700532"/>
          </a:xfrm>
        </p:spPr>
        <p:txBody>
          <a:bodyPr/>
          <a:lstStyle/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，认真学习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中考历史答题模板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》PPT,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并且将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四种类型的作文标准答案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工整地抄写在历史书的扉页上，开学后课代表要逐一检查，亦即共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四篇作文的类型及答案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都要抄写。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，仔细阅读历史六册教材，对照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核心考点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复习课件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相关内容圈画、整理好每一课的重点。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，自主收看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空中课堂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历史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14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节视频复习课，视频内容在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空中课堂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八年级第二学期第六单元。要求每节课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至少听两遍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，第一遍是预习，第二遍算是复习巩固。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675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5F6CA3-3D8D-9CB3-C9B4-AADCBCC8A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历史暑假作业：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ACC8C1-A289-DC72-0ADE-44CB9944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809" y="1651691"/>
            <a:ext cx="10194234" cy="3700532"/>
          </a:xfrm>
        </p:spPr>
        <p:txBody>
          <a:bodyPr/>
          <a:lstStyle/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，认真学习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中考历史答题模板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》PPT,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并且将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四种类型的作文标准答案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工整地抄写在历史书的扉页上，开学后课代表要逐一检查，亦即共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四篇作文的类型及答案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都要抄写。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，仔细阅读历史六册教材，对照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核心考点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复习课件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相关内容圈画、整理好每一课的重点。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，自主收看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空中课堂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历史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14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节视频复习课，视频内容在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空中课堂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八年级第二学期第六单元。要求每节课</a:t>
            </a:r>
            <a:r>
              <a:rPr lang="zh-CN" altLang="en-US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至少听两遍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，第一遍是预习，第二遍算是复习巩固。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220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04299F-FECD-4A38-858D-219303B9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013" y="787538"/>
            <a:ext cx="11098696" cy="897145"/>
          </a:xfrm>
        </p:spPr>
        <p:txBody>
          <a:bodyPr>
            <a:normAutofit fontScale="90000"/>
          </a:bodyPr>
          <a:lstStyle/>
          <a:p>
            <a:r>
              <a:rPr lang="zh-CN" altLang="zh-CN" sz="4900" b="1" dirty="0">
                <a:solidFill>
                  <a:srgbClr val="000000"/>
                </a:solidFill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华文楷体" panose="02010600040101010101" pitchFamily="2" charset="-122"/>
              </a:rPr>
              <a:t>关于含有共产党相关（</a:t>
            </a:r>
            <a:r>
              <a:rPr lang="zh-CN" altLang="zh-CN" sz="4900" b="1" dirty="0">
                <a:solidFill>
                  <a:srgbClr val="FF0000"/>
                </a:solidFill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华文楷体" panose="02010600040101010101" pitchFamily="2" charset="-122"/>
              </a:rPr>
              <a:t>近代化探索</a:t>
            </a:r>
            <a:r>
              <a:rPr lang="zh-CN" altLang="zh-CN" sz="4900" b="1" dirty="0">
                <a:solidFill>
                  <a:srgbClr val="000000"/>
                </a:solidFill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华文楷体" panose="02010600040101010101" pitchFamily="2" charset="-122"/>
              </a:rPr>
              <a:t>）材料的论述题模板</a:t>
            </a:r>
            <a:br>
              <a:rPr lang="zh-CN" altLang="zh-CN" sz="1800" dirty="0"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Times New Roman" panose="02020603050405020304" pitchFamily="18" charset="0"/>
              </a:rPr>
            </a:br>
            <a:endParaRPr lang="zh-CN" altLang="en-US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359F60-0BD6-5BE3-AAFA-3B5E236B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961" y="2089012"/>
            <a:ext cx="10515600" cy="2776192"/>
          </a:xfrm>
        </p:spPr>
        <p:txBody>
          <a:bodyPr>
            <a:noAutofit/>
          </a:bodyPr>
          <a:lstStyle/>
          <a:p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类型一，多个材料，</a:t>
            </a:r>
            <a:r>
              <a:rPr lang="zh-CN" altLang="zh-CN" sz="3200" b="1" dirty="0">
                <a:solidFill>
                  <a:srgbClr val="FF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部分材料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是关于</a:t>
            </a:r>
            <a:r>
              <a:rPr lang="zh-CN" altLang="zh-CN" sz="3200" b="1" dirty="0">
                <a:solidFill>
                  <a:srgbClr val="0070C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近代化探索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（洋务运动，戊戌变法，辛亥革命），</a:t>
            </a:r>
            <a:r>
              <a:rPr lang="zh-CN" altLang="zh-CN" sz="3200" b="1" dirty="0">
                <a:solidFill>
                  <a:srgbClr val="FF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部分材料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是关于</a:t>
            </a:r>
            <a:r>
              <a:rPr lang="zh-CN" altLang="zh-CN" sz="3200" b="1" dirty="0">
                <a:solidFill>
                  <a:srgbClr val="0070C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共产党史实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（共产党成立，土地革命与长征，抗战，新中国成立，</a:t>
            </a:r>
            <a:r>
              <a:rPr lang="en-US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11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届三中全会）</a:t>
            </a:r>
            <a:r>
              <a:rPr lang="zh-CN" altLang="zh-CN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，这类型论述题的</a:t>
            </a:r>
            <a:r>
              <a:rPr lang="zh-CN" altLang="zh-CN" sz="32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思路</a:t>
            </a:r>
            <a:r>
              <a:rPr lang="zh-CN" altLang="zh-CN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zh-CN" alt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sz="32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7D02D58-E853-DC4D-4B07-962BD02A6332}"/>
              </a:ext>
            </a:extLst>
          </p:cNvPr>
          <p:cNvSpPr txBox="1"/>
          <p:nvPr/>
        </p:nvSpPr>
        <p:spPr>
          <a:xfrm>
            <a:off x="651013" y="4351216"/>
            <a:ext cx="10914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等线" panose="020F0502020204030204"/>
                <a:ea typeface="方正姚体" panose="02010601030101010101" pitchFamily="2" charset="-122"/>
                <a:cs typeface="方正姚体" panose="02010601030101010101" pitchFamily="2" charset="-122"/>
              </a:rPr>
              <a:t>对比洋务派、资产阶级的探索失败，体现共产党的探索成功，得出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等线" panose="020F0502020204030204"/>
                <a:ea typeface="方正姚体" panose="02010601030101010101" pitchFamily="2" charset="-122"/>
                <a:cs typeface="方正姚体" panose="02010601030101010101" pitchFamily="2" charset="-122"/>
              </a:rPr>
              <a:t>没有共产党就没有新中国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等线" panose="020F0502020204030204"/>
                <a:ea typeface="方正姚体" panose="02010601030101010101" pitchFamily="2" charset="-122"/>
                <a:cs typeface="方正姚体" panose="02010601030101010101" pitchFamily="2" charset="-122"/>
              </a:rPr>
              <a:t>的结论（或者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等线" panose="020F0502020204030204"/>
                <a:ea typeface="方正姚体" panose="02010601030101010101" pitchFamily="2" charset="-122"/>
                <a:cs typeface="方正姚体" panose="02010601030101010101" pitchFamily="2" charset="-122"/>
              </a:rPr>
              <a:t>只有共产党才能救中国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等线" panose="020F0502020204030204"/>
                <a:ea typeface="方正姚体" panose="02010601030101010101" pitchFamily="2" charset="-122"/>
                <a:cs typeface="方正姚体" panose="02010601030101010101" pitchFamily="2" charset="-122"/>
              </a:rPr>
              <a:t>）。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746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937785-B3D3-FB09-4AC4-04B4B4AA8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9FDDAF-1F38-21E8-2288-F84B7F2AA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596" y="176419"/>
            <a:ext cx="10515600" cy="6505161"/>
          </a:xfrm>
        </p:spPr>
        <p:txBody>
          <a:bodyPr>
            <a:normAutofit/>
          </a:bodyPr>
          <a:lstStyle/>
          <a:p>
            <a:pPr indent="520700" algn="just">
              <a:lnSpc>
                <a:spcPts val="2190"/>
              </a:lnSpc>
            </a:pPr>
            <a:r>
              <a:rPr lang="en-US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            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我的认识是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没有共产党就没有新中国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（只有共产党才能救中国）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鸦片战争之后，中国沦为半殖民地半封建社会，各个阶层开始了救国道路的探索，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洋务运动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是引进西方先进技术的探索，开启了中国的近代化，但没有实现中国的富强。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戊戌变法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是改变国家制度的探索，但是旋即失败。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辛亥革命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终结了两干多年的君主专制制度，但并没有改变半殖民地半封建社会性质。之后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新文化运动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是一场思想探索，促进了中国人民的觉醒。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五四运动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中，工人阶级登上政治舞台，展现强大力量，促进了马克思主义的广泛传播，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共产党由此诞生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。中国共产党的成立，使得革命面貌焕然一新。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土地革命时期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，我党立足国情，从实际出发，由毛泽东开创了农村包围城市，武装夺取政权的革命道路。长征中的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遵义会议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，关键时刻确立毛泽东的正确路线，挽救了党，挽救了红军和中国革命。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抗日战争时期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以全民族利益为重，和平解决西安事变，促进抗日民族统一战线初步形成。毛泽东《论持久战》指明了抗战胜利的方向，八路军新四军广泛建立敌后抗日根据地，依靠人民群众，不断发展壮大，沉重打击了日寇，起到了中流砥柱作用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en-US" altLang="zh-CN" sz="1800" b="1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1949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新中国成立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，在党的领导下推翻了三座大山，实现国家独立民族解放，彻底摆脱半殖民地半封建社会，中国人民站起来了。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1978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届三</a:t>
            </a:r>
            <a:r>
              <a:rPr lang="zh-CN" alt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全会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后我党从实际出发，领导中国走上中国特色的社会主义道路，开启改革开放的新征程，增强了综合国力，提高了人民生活水平，提高了国家地位。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sz="1800" b="1" dirty="0">
                <a:solidFill>
                  <a:srgbClr val="0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综上所述，近代的救国探索是艰难曲折的，历经从引进器物到制度探索再到思想探索的过程，无论洋务运动还是辛亥革命，都没有探索出正确的救国道路，无法改变半殖民地半封建社会性质。</a:t>
            </a:r>
            <a:r>
              <a:rPr lang="zh-CN" altLang="zh-CN" sz="1800" b="1" dirty="0">
                <a:solidFill>
                  <a:srgbClr val="FF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只有在共产党领导下，立足</a:t>
            </a:r>
            <a:r>
              <a:rPr lang="zh-CN" altLang="en-US" sz="1800" b="1" dirty="0">
                <a:solidFill>
                  <a:srgbClr val="FF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于</a:t>
            </a:r>
            <a:r>
              <a:rPr lang="zh-CN" altLang="zh-CN" sz="1800" b="1" dirty="0">
                <a:solidFill>
                  <a:srgbClr val="FF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国情，从实际出发，带领中国人民站起来了，富起来，强起来，由此可见，没有共产党就没有新中国，只有共产党才能实现民族复兴</a:t>
            </a:r>
            <a:r>
              <a:rPr lang="zh-CN" altLang="zh-CN" sz="1800" b="1" dirty="0">
                <a:solidFill>
                  <a:srgbClr val="0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D15AD18-3C76-CA06-34AF-881D321DF5F6}"/>
              </a:ext>
            </a:extLst>
          </p:cNvPr>
          <p:cNvSpPr txBox="1"/>
          <p:nvPr/>
        </p:nvSpPr>
        <p:spPr>
          <a:xfrm>
            <a:off x="1098274" y="134292"/>
            <a:ext cx="3781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0000"/>
                </a:solidFill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宋体" panose="02010600030101010101" pitchFamily="2" charset="-122"/>
              </a:rPr>
              <a:t>类型一标准答案：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8926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D48D16-6098-E150-D432-25761E23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80" y="1319283"/>
            <a:ext cx="10515600" cy="1325563"/>
          </a:xfrm>
        </p:spPr>
        <p:txBody>
          <a:bodyPr>
            <a:noAutofit/>
          </a:bodyPr>
          <a:lstStyle/>
          <a:p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类型二</a:t>
            </a:r>
            <a:r>
              <a:rPr lang="en-US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多个材料，</a:t>
            </a:r>
            <a:r>
              <a:rPr lang="zh-CN" altLang="zh-CN" sz="3200" b="1" dirty="0">
                <a:solidFill>
                  <a:srgbClr val="FF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全都是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关于</a:t>
            </a:r>
            <a:r>
              <a:rPr lang="zh-CN" altLang="zh-CN" sz="3200" b="1" dirty="0">
                <a:solidFill>
                  <a:srgbClr val="0070C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共产党史实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（共产党成立，农村根据地与红军，抗战，七大，新中国成立，</a:t>
            </a:r>
            <a:r>
              <a:rPr lang="en-US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11</a:t>
            </a:r>
            <a:r>
              <a:rPr lang="zh-CN" altLang="zh-CN" sz="3200" b="1" dirty="0">
                <a:solidFill>
                  <a:srgbClr val="000000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届三中全会），材料显示的是不同时期，共产党选择的不同革命道路，制定不同的方针策略</a:t>
            </a:r>
            <a:r>
              <a:rPr lang="zh-CN" altLang="en-US" sz="3200" b="1" dirty="0">
                <a:solidFill>
                  <a:srgbClr val="000000"/>
                </a:solidFill>
                <a:ea typeface="黑体" panose="02010609060101010101" pitchFamily="49" charset="-122"/>
                <a:cs typeface="黑体" panose="02010609060101010101" pitchFamily="49" charset="-122"/>
              </a:rPr>
              <a:t>。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76674B-001C-B966-9AA9-81EEF799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97" y="324692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这类论述题</a:t>
            </a:r>
            <a:r>
              <a:rPr lang="zh-CN" altLang="zh-CN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zh-CN" altLang="zh-CN" sz="3600" b="1" dirty="0">
                <a:effectLst/>
                <a:ea typeface="方正姚体" panose="02010601030101010101" pitchFamily="2" charset="-122"/>
                <a:cs typeface="方正姚体" panose="02010601030101010101" pitchFamily="2" charset="-122"/>
              </a:rPr>
              <a:t>着重分析中国共产党为什么会不断取得成功</a:t>
            </a:r>
            <a:r>
              <a:rPr lang="zh-CN" altLang="zh-CN" sz="3600" b="1" dirty="0">
                <a:solidFill>
                  <a:srgbClr val="FF0000"/>
                </a:solidFill>
                <a:effectLst/>
                <a:ea typeface="方正姚体" panose="02010601030101010101" pitchFamily="2" charset="-122"/>
                <a:cs typeface="方正姚体" panose="02010601030101010101" pitchFamily="2" charset="-122"/>
              </a:rPr>
              <a:t>，党在不同时期都是立足于国情，把马克思主义同中国实际相结合（马克思主义的中国化），为广大人民谋幸福，不断调整方针策略，因而不断取得成功。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6585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E90C0-E8F0-92B4-B0B5-F06504784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B8EC3E-B5B3-D5B4-638C-F7B8E20DA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18" y="490676"/>
            <a:ext cx="10515600" cy="5706372"/>
          </a:xfrm>
        </p:spPr>
        <p:txBody>
          <a:bodyPr>
            <a:normAutofit fontScale="70000" lnSpcReduction="20000"/>
          </a:bodyPr>
          <a:lstStyle/>
          <a:p>
            <a:pPr indent="520700" algn="just"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               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我的认识是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只有在共产党领导下，才能获得</a:t>
            </a:r>
            <a:r>
              <a:rPr lang="zh-CN" alt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中华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民族伟大复兴。我党之所以能不断胜利和成功，在于立足于国情，从实际出发，把马克思主义</a:t>
            </a:r>
            <a:r>
              <a:rPr lang="zh-CN" alt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理论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同中国实际相结合，目的是为人民谋幸福，为民族谋复兴。</a:t>
            </a:r>
            <a:endParaRPr lang="zh-CN" altLang="zh-C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中国共产党成立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后，中国的革命面貌焕然一新。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土地革命时期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，我党立足国情，从实际出发，毛泽东开创了农村包围城市，武装夺取政权的革命道路。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长征中的遵义会议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，关键时刻确立毛泽东的正确路线，挽救了党，挽救了红军和中国革命。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抗战时期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全民族利益为重，和平解决西安事变，促进抗日民族统一战线初步形成。基于对中日两国情的正确认识，毛泽东《论持久战》指明了抗战胜利的方向，八路军新四军广泛建立敌后抗日根据地，依靠人民群众，不断发展壮大，沉重打击了日寇，起到了中流砥柱作用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1949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年新中国成立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，在党的领导下推翻了</a:t>
            </a:r>
            <a:r>
              <a:rPr lang="zh-CN" alt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帝国主义、封建主义、官僚资本主义这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三座大山，实现国家独立和民族解放</a:t>
            </a:r>
            <a:r>
              <a:rPr lang="zh-CN" alt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彻底摆脱</a:t>
            </a:r>
            <a:r>
              <a:rPr lang="zh-CN" alt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了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半殖民地半封建社会，中国人民站起来了，</a:t>
            </a:r>
            <a:r>
              <a:rPr lang="en-US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1978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届三全会后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我党立足于国情，从实际出发，领导中国走上中国特色的社会主义道路，开启改革开放的新征程，增强了综合国力，提高了人民生活水平，提高了国家地位。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            </a:t>
            </a:r>
            <a:r>
              <a:rPr lang="zh-CN" altLang="zh-CN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由此可见，</a:t>
            </a:r>
            <a:r>
              <a:rPr lang="zh-CN" altLang="zh-CN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在不同时期，我党总是以人民利益为出发点，立足于国情，选择正确的道路，制定正确的方针政策，不断取得革命的胜利和建设的成功，形成了建党、建立新中国、改革开放的中华民族伟大复兴三座里程碑</a:t>
            </a:r>
            <a:r>
              <a:rPr lang="zh-CN" altLang="zh-CN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，综合国力大大增强，国际地位不断提高，所以，只有在党的领导下才能实现</a:t>
            </a:r>
            <a:r>
              <a:rPr lang="zh-CN" altLang="en-US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中华</a:t>
            </a:r>
            <a:r>
              <a:rPr lang="zh-CN" altLang="zh-CN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民族的伟大复兴。</a:t>
            </a:r>
            <a:endParaRPr lang="zh-CN" altLang="en-US" b="1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F28DD37-5133-3CC8-4715-8D1220191FD5}"/>
              </a:ext>
            </a:extLst>
          </p:cNvPr>
          <p:cNvSpPr txBox="1"/>
          <p:nvPr/>
        </p:nvSpPr>
        <p:spPr>
          <a:xfrm>
            <a:off x="664267" y="296862"/>
            <a:ext cx="3960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effectLst/>
                <a:latin typeface="方正粗黑宋简体" panose="02000000000000000000" pitchFamily="2" charset="-122"/>
                <a:ea typeface="方正粗黑宋简体" panose="02000000000000000000" pitchFamily="2" charset="-122"/>
                <a:cs typeface="宋体" panose="02010600030101010101" pitchFamily="2" charset="-122"/>
              </a:rPr>
              <a:t>类型二标准答案：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9773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B6430B-5495-A5F0-F9B4-C53ABF03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5CBD47-C0D5-C9FE-70FA-AFD4767E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95" y="1437999"/>
            <a:ext cx="10515600" cy="3089275"/>
          </a:xfrm>
        </p:spPr>
        <p:txBody>
          <a:bodyPr/>
          <a:lstStyle/>
          <a:p>
            <a:r>
              <a:rPr lang="zh-CN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类型三</a:t>
            </a:r>
            <a:r>
              <a:rPr lang="en-US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多个材料，</a:t>
            </a:r>
            <a:r>
              <a:rPr lang="zh-CN" altLang="zh-CN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全都是</a:t>
            </a:r>
            <a:r>
              <a:rPr lang="zh-CN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关于</a:t>
            </a:r>
            <a:r>
              <a:rPr lang="zh-CN" altLang="zh-C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共产党史实</a:t>
            </a:r>
            <a:r>
              <a:rPr lang="zh-CN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，但是都是属于</a:t>
            </a:r>
            <a:r>
              <a:rPr lang="zh-CN" altLang="zh-CN" sz="3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抗战时期</a:t>
            </a:r>
            <a:r>
              <a:rPr lang="zh-CN" altLang="zh-CN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（杨靖宇与东北抗联，一二九运动，西安事变，论持久战，七大，敌后抗日根据地等）</a:t>
            </a:r>
            <a:r>
              <a:rPr lang="zh-CN" alt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黑体" panose="02010609060101010101" pitchFamily="49" charset="-122"/>
                <a:cs typeface="黑体" panose="02010609060101010101" pitchFamily="49" charset="-122"/>
              </a:rPr>
              <a:t>。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B327502-A600-12CD-75B2-A8ED35A2CB5C}"/>
              </a:ext>
            </a:extLst>
          </p:cNvPr>
          <p:cNvSpPr txBox="1"/>
          <p:nvPr/>
        </p:nvSpPr>
        <p:spPr>
          <a:xfrm>
            <a:off x="659295" y="4123888"/>
            <a:ext cx="1086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这类论述题</a:t>
            </a:r>
            <a:r>
              <a:rPr lang="zh-CN" altLang="zh-CN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zh-CN" altLang="zh-CN" sz="3200" b="1" dirty="0">
                <a:effectLst/>
                <a:latin typeface="Calibri" panose="020F0502020204030204" pitchFamily="34" charset="0"/>
                <a:ea typeface="方正姚体" panose="02010601030101010101" pitchFamily="2" charset="-122"/>
                <a:cs typeface="方正姚体" panose="02010601030101010101" pitchFamily="2" charset="-122"/>
              </a:rPr>
              <a:t>着重于论述</a:t>
            </a:r>
            <a:r>
              <a:rPr lang="zh-CN" altLang="zh-CN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方正姚体" panose="02010601030101010101" pitchFamily="2" charset="-122"/>
                <a:cs typeface="方正姚体" panose="02010601030101010101" pitchFamily="2" charset="-122"/>
              </a:rPr>
              <a:t>共产党在抗战中的中流砥柱作用</a:t>
            </a:r>
            <a:r>
              <a:rPr lang="zh-CN" alt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方正姚体" panose="02010601030101010101" pitchFamily="2" charset="-122"/>
                <a:cs typeface="方正姚体" panose="02010601030101010101" pitchFamily="2" charset="-122"/>
              </a:rPr>
              <a:t>。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0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2E047B-4E3A-7A2C-16D1-D517E1DE6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96" y="211068"/>
            <a:ext cx="10515600" cy="1325563"/>
          </a:xfrm>
        </p:spPr>
        <p:txBody>
          <a:bodyPr>
            <a:normAutofit/>
          </a:bodyPr>
          <a:lstStyle/>
          <a:p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宋体" panose="02010600030101010101" pitchFamily="2" charset="-122"/>
              </a:rPr>
              <a:t>类型三标准答案：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76227C-8479-E46C-5A92-F16C29B51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726"/>
            <a:ext cx="10939670" cy="4989237"/>
          </a:xfrm>
        </p:spPr>
        <p:txBody>
          <a:bodyPr>
            <a:normAutofit fontScale="77500" lnSpcReduction="20000"/>
          </a:bodyPr>
          <a:lstStyle/>
          <a:p>
            <a:pPr indent="520700" algn="just">
              <a:lnSpc>
                <a:spcPct val="120000"/>
              </a:lnSpc>
            </a:pP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九一八事变后，我党派杨靖宇等去东北组织抗日部队，最早领导人民抗战。在我党领导下开展的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一二九运动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，掀起了全国抗日救亡运动的高潮。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西安事变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后，我党以民族利益为重，和平解决，促进抗日民族统一战线初步形成。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ct val="120000"/>
              </a:lnSpc>
            </a:pP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在七七事变后的全民族抗战中，八路军取得了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平型关大捷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，获得中国军队抗战中第一次胜利，粉碎日军不可战胜的神话。之后发动的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百团大战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，沉重打击了日寇，提高了八路军和共产党的威望，坚定了全民抗战胜利的决心。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ct val="120000"/>
              </a:lnSpc>
            </a:pP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正是由于在毛泽东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《论持久战》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的正确战略指引下，八路军新四军广泛建立敌后根据地，依靠人民群众，不断发展壮大，沉重打击日寇。抗战胜利前夕，又是共产党的敌后根据地率先发起反攻，取得一系列胜利，加速了日本法西斯的投降。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ct val="120000"/>
              </a:lnSpc>
            </a:pP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由此可见，无论是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局部抗战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还是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全民族抗战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，共产党都是以大局为重，立足于国情和国际局势，制定正确的方针策略，促进民族觉醒，民族团结，民族抗争，起到了</a:t>
            </a:r>
            <a:r>
              <a:rPr lang="zh-CN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中流砥柱的作用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68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FD1F1F-85CE-2F9A-C09F-9E434DBA6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02014"/>
            <a:ext cx="12443792" cy="728179"/>
          </a:xfrm>
        </p:spPr>
        <p:txBody>
          <a:bodyPr>
            <a:normAutofit/>
          </a:bodyPr>
          <a:lstStyle/>
          <a:p>
            <a:r>
              <a:rPr lang="zh-CN" altLang="zh-CN" sz="2400" b="1" dirty="0">
                <a:solidFill>
                  <a:srgbClr val="00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通用模板</a:t>
            </a:r>
            <a:r>
              <a:rPr lang="zh-CN" altLang="en-US" sz="2400" b="1" dirty="0">
                <a:solidFill>
                  <a:srgbClr val="00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（近现代史）</a:t>
            </a:r>
            <a:r>
              <a:rPr lang="zh-CN" altLang="en-US" sz="240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联系所学，说说你对中国</a:t>
            </a:r>
            <a:r>
              <a:rPr lang="zh-CN" altLang="en-US" sz="2400" b="1" dirty="0">
                <a:solidFill>
                  <a:schemeClr val="accent1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近代以来</a:t>
            </a:r>
            <a:r>
              <a:rPr lang="zh-CN" altLang="en-US" sz="240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，中华民族</a:t>
            </a:r>
            <a:r>
              <a:rPr lang="zh-CN" altLang="en-US" sz="2400" b="1" dirty="0">
                <a:solidFill>
                  <a:schemeClr val="accent1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探索之路</a:t>
            </a:r>
            <a:r>
              <a:rPr lang="zh-CN" altLang="en-US" sz="240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的认识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？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BCF94B-1BF8-841B-F727-588FD8D2E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30385"/>
            <a:ext cx="12036287" cy="6427615"/>
          </a:xfrm>
        </p:spPr>
        <p:txBody>
          <a:bodyPr>
            <a:noAutofit/>
          </a:bodyPr>
          <a:lstStyle/>
          <a:p>
            <a:pPr indent="520700" algn="just">
              <a:lnSpc>
                <a:spcPts val="2190"/>
              </a:lnSpc>
            </a:pP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我的认识是只有在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中国共产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党的领导下，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中国的革命和建设事业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才能取得不断胜利，实现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中华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民族伟大复兴。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en-US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1840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鸦片战争之后，中国沦为半殖民地半封建社会，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面对日益严重的民族危机，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各个阶层开始了救国道路的探索，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洋务运动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是引进西方先进技术的探索，开启了中国的近代化，但没有实现中国的富强。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戊戌变法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是改变国家制度的探索，但是旋即失败。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辛亥革命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终结了两千多年的君主专制制度，但并没有改变半殖民地半封建社会性质。之后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新文化运动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是一场思想探索，促进了中国人民的觉醒。</a:t>
            </a:r>
            <a:r>
              <a:rPr lang="zh-CN" altLang="zh-CN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五四运动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中，工人阶级登上政治舞台，展现强大力量，促进了马克思主义的广泛传播，共产党由此诞生。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中国共产党的成立，使得革命面貌焕然一新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520700" algn="just">
              <a:lnSpc>
                <a:spcPts val="2190"/>
              </a:lnSpc>
            </a:pP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土地革命时期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，我党立足国情，从实际出发，毛泽东开创了农村包围城市，武装夺取政权的革命道路。长征中的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遵义会议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，关键时刻确立毛泽东的正确路线，挽救了党，挽救了红军和中国革命。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抗战时期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我党全民族利益为重，和平解决西安事变，促进抗日民族统一战线初步形成。基于对中日国情的正确认识，在毛泽东《论持久战》的指引了抗战胜利方向，八路军新四军广泛建立敌后抗日根据地，依靠人民群众，不断发展壮大，沉重打击了日寇，有效配合了正面战场，起到了中流砥柱作用。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1949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年新中国成立，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在党的领导下推翻了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帝国主义、封建主义、官僚资本主义这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三座大山，实现国家独立和民族解放；彻底摆脱半殖民地半封建社会，中国人民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从此“</a:t>
            </a:r>
            <a:r>
              <a:rPr lang="zh-CN" altLang="zh-CN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站起来</a:t>
            </a:r>
            <a:r>
              <a:rPr lang="zh-CN" altLang="en-US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了。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1978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届三全会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是最具有深远意义的转折，我党立足于国情，从实际出发，领导中国走上中国特色的社会主义道路，开启改革开放的新征程，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我国的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综合国力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和国际地位得到提高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，人民生活水平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迅速改善</a:t>
            </a:r>
            <a:r>
              <a:rPr lang="zh-CN" altLang="zh-C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中国人民实现“</a:t>
            </a:r>
            <a:r>
              <a:rPr lang="zh-CN" altLang="en-US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富起来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”，党的十八大以来，中国人民在党的领导下建设富强、民主、文明、和谐、美丽的社会主义现代化强国，为了全面建成小康社会，实现</a:t>
            </a:r>
            <a:r>
              <a:rPr lang="zh-CN" alt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中华民族伟大复兴的中国梦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而不懈奋斗，中国人民正在实现“</a:t>
            </a:r>
            <a:r>
              <a:rPr lang="zh-CN" altLang="en-US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强起来</a:t>
            </a:r>
            <a:r>
              <a:rPr lang="zh-CN" alt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”。</a:t>
            </a:r>
            <a:endParaRPr lang="zh-CN" altLang="zh-CN" sz="18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综上所述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，中国的近现代史是一部</a:t>
            </a:r>
            <a:r>
              <a:rPr lang="zh-CN" altLang="en-US" sz="1800" b="1" dirty="0">
                <a:solidFill>
                  <a:srgbClr val="C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探索史、复兴史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r>
              <a:rPr lang="zh-CN" alt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中华民族从“站起来”到“富起来”再到“强起来”</a:t>
            </a:r>
            <a:r>
              <a:rPr lang="zh-CN" altLang="zh-CN" sz="1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，</a:t>
            </a:r>
            <a:r>
              <a:rPr lang="zh-CN" alt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归根到底都是党的正确</a:t>
            </a:r>
            <a:r>
              <a:rPr lang="zh-CN" altLang="zh-CN" sz="1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领导，</a:t>
            </a:r>
            <a:r>
              <a:rPr lang="zh-CN" alt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社会主义道路的正确。</a:t>
            </a: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我党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始终坚持</a:t>
            </a: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以人民利益为出发点，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把马克思主义的普遍真理与中国革命、建设的具体实际相结合</a:t>
            </a: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，不断取得革命的胜利和建设的成功，形成了建党、建立新中国、改革开放的中华民族伟大复兴三座里程碑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所以，我认为只有在党的领导下才能实现</a:t>
            </a:r>
            <a:r>
              <a:rPr lang="zh-CN" altLang="en-US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中华</a:t>
            </a:r>
            <a:r>
              <a:rPr lang="zh-CN" altLang="zh-CN" sz="1800" b="1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民族的伟大复兴。</a:t>
            </a:r>
            <a:endParaRPr lang="zh-CN" altLang="en-US" sz="1800" b="1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530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C0AEBD-6965-D64B-85D3-8C6E7D1C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116798"/>
            <a:ext cx="10515600" cy="1325563"/>
          </a:xfrm>
        </p:spPr>
        <p:txBody>
          <a:bodyPr/>
          <a:lstStyle/>
          <a:p>
            <a:r>
              <a:rPr lang="zh-CN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重要事件的意义和作用</a:t>
            </a:r>
            <a:br>
              <a:rPr lang="zh-CN" altLang="zh-CN" sz="18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F3ABDC-6594-A8D9-601F-25D3B93AE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779" y="676436"/>
            <a:ext cx="11380303" cy="2724634"/>
          </a:xfrm>
        </p:spPr>
        <p:txBody>
          <a:bodyPr>
            <a:normAutofit fontScale="70000" lnSpcReduction="20000"/>
          </a:bodyPr>
          <a:lstStyle/>
          <a:p>
            <a:pPr indent="381000" algn="just">
              <a:lnSpc>
                <a:spcPct val="170000"/>
              </a:lnSpc>
              <a:spcAft>
                <a:spcPts val="2600"/>
              </a:spcAft>
            </a:pPr>
            <a:r>
              <a:rPr lang="zh-CN" altLang="zh-CN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一、</a:t>
            </a:r>
            <a:r>
              <a:rPr lang="en-US" altLang="zh-CN" sz="2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1921</a:t>
            </a:r>
            <a:r>
              <a:rPr lang="zh-CN" altLang="zh-CN" sz="2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zh-CN" altLang="zh-CN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共产党成立</a:t>
            </a:r>
            <a:r>
              <a:rPr lang="zh-CN" altLang="zh-CN" sz="2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。是开天辟地的大事，革命面貌焕然一新，是近代历史选择的必然。</a:t>
            </a:r>
            <a:endParaRPr lang="zh-CN" altLang="zh-CN" sz="29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70000"/>
              </a:lnSpc>
              <a:spcAft>
                <a:spcPts val="2600"/>
              </a:spcAft>
            </a:pPr>
            <a:r>
              <a:rPr lang="zh-CN" altLang="zh-CN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二、遵义会议</a:t>
            </a:r>
            <a:r>
              <a:rPr lang="zh-CN" altLang="zh-CN" sz="2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。确立毛泽东正确路线在党的领导地位，挽救了党、红军、中国革命。党从幼年到成熟的标志，生死攸关的转折点。</a:t>
            </a:r>
            <a:endParaRPr lang="zh-CN" altLang="zh-CN" sz="29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E0B258B-3A2F-E420-EF88-4EE38DF6EA53}"/>
              </a:ext>
            </a:extLst>
          </p:cNvPr>
          <p:cNvSpPr txBox="1"/>
          <p:nvPr/>
        </p:nvSpPr>
        <p:spPr>
          <a:xfrm>
            <a:off x="564875" y="2538378"/>
            <a:ext cx="10371483" cy="3713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2400" algn="just">
              <a:lnSpc>
                <a:spcPct val="150000"/>
              </a:lnSpc>
            </a:pP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三、抗战胜利的原因和意义</a:t>
            </a:r>
          </a:p>
          <a:p>
            <a:pPr indent="101600" algn="just">
              <a:lnSpc>
                <a:spcPct val="150000"/>
              </a:lnSpc>
            </a:pP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原因：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．决定性因素是中华民族空前的民族觉醒、民族团结、民族抗争。</a:t>
            </a:r>
          </a:p>
          <a:p>
            <a:pPr indent="714375" algn="just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共产党在全民族抗战中的中流砥柱作用。</a:t>
            </a:r>
          </a:p>
          <a:p>
            <a:pPr indent="800100" algn="just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．国际义力量对中国的支持。</a:t>
            </a:r>
          </a:p>
          <a:p>
            <a:pPr indent="101600" algn="just">
              <a:lnSpc>
                <a:spcPct val="150000"/>
              </a:lnSpc>
            </a:pP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意义：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．近代第一次对外反抗侵略获得完全胜利的民族解放战争。</a:t>
            </a:r>
          </a:p>
          <a:p>
            <a:pPr indent="714375" algn="just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．为将来在党领导下获得民族独立和解放奠定基础。</a:t>
            </a:r>
          </a:p>
          <a:p>
            <a:pPr indent="714375" algn="just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．为世界反法西斯战争胜利做出巨大贡献。</a:t>
            </a:r>
          </a:p>
          <a:p>
            <a:pPr indent="714375" algn="just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．国际地位提高。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2B9CBDE-6C6D-1577-5D38-66423173AD3B}"/>
              </a:ext>
            </a:extLst>
          </p:cNvPr>
          <p:cNvSpPr txBox="1"/>
          <p:nvPr/>
        </p:nvSpPr>
        <p:spPr>
          <a:xfrm>
            <a:off x="728869" y="6339856"/>
            <a:ext cx="1032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en-US" altLang="zh-CN" sz="20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0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党的七大，</a:t>
            </a:r>
            <a:r>
              <a:rPr lang="zh-CN" altLang="zh-CN" sz="2000" b="1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毛泽东思想</a:t>
            </a:r>
            <a:r>
              <a:rPr lang="zh-CN" altLang="zh-CN" sz="20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成为中国共产党的指导思想。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321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2650</Words>
  <PresentationFormat>宽屏</PresentationFormat>
  <Paragraphs>114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等线</vt:lpstr>
      <vt:lpstr>等线 Light</vt:lpstr>
      <vt:lpstr>方正粗黑宋简体</vt:lpstr>
      <vt:lpstr>华文楷体</vt:lpstr>
      <vt:lpstr>华文中宋</vt:lpstr>
      <vt:lpstr>楷体</vt:lpstr>
      <vt:lpstr>宋体</vt:lpstr>
      <vt:lpstr>Arial</vt:lpstr>
      <vt:lpstr>Calibri</vt:lpstr>
      <vt:lpstr>Office 主题​​</vt:lpstr>
      <vt:lpstr>中考历史答题模板</vt:lpstr>
      <vt:lpstr>关于含有共产党相关（近代化探索）材料的论述题模板 </vt:lpstr>
      <vt:lpstr>PowerPoint 演示文稿</vt:lpstr>
      <vt:lpstr>类型二.多个材料，全都是关于共产党史实（共产党成立，农村根据地与红军，抗战，七大，新中国成立，11届三中全会），材料显示的是不同时期，共产党选择的不同革命道路，制定不同的方针策略。</vt:lpstr>
      <vt:lpstr>PowerPoint 演示文稿</vt:lpstr>
      <vt:lpstr>PowerPoint 演示文稿</vt:lpstr>
      <vt:lpstr>类型三标准答案：</vt:lpstr>
      <vt:lpstr>通用模板（近现代史）联系所学，说说你对中国近代以来，中华民族探索之路的认识？</vt:lpstr>
      <vt:lpstr>重要事件的意义和作用 </vt:lpstr>
      <vt:lpstr>五、新中国建立（站起来）意义：开辟了新纪元，推翻（帝国主义、封建主义和官僚资本主义）三座大山，彻底摆脱半殖民地半封建社会性质。成为独立自主的国家，壮大了世界和平民主和社会主义阵营的力量。 </vt:lpstr>
      <vt:lpstr>“空中课堂”八年级第二学期历史第六单元复习系列课目录：</vt:lpstr>
      <vt:lpstr>历史暑假作业：</vt:lpstr>
      <vt:lpstr>历史暑假作业：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2022-06-27T07:22:37Z</dcterms:created>
  <dcterms:modified xsi:type="dcterms:W3CDTF">2022-06-29T06:50:39Z</dcterms:modified>
</cp:coreProperties>
</file>