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3" r:id="rId3"/>
    <p:sldId id="256" r:id="rId5"/>
    <p:sldId id="355" r:id="rId6"/>
    <p:sldId id="273" r:id="rId7"/>
    <p:sldId id="384" r:id="rId8"/>
    <p:sldId id="383" r:id="rId9"/>
    <p:sldId id="275" r:id="rId10"/>
    <p:sldId id="382" r:id="rId11"/>
    <p:sldId id="385" r:id="rId12"/>
    <p:sldId id="276" r:id="rId13"/>
    <p:sldId id="388" r:id="rId14"/>
    <p:sldId id="386" r:id="rId15"/>
    <p:sldId id="387" r:id="rId16"/>
    <p:sldId id="349" r:id="rId17"/>
    <p:sldId id="258" r:id="rId18"/>
    <p:sldId id="389" r:id="rId19"/>
    <p:sldId id="277" r:id="rId20"/>
    <p:sldId id="279" r:id="rId21"/>
    <p:sldId id="278" r:id="rId22"/>
    <p:sldId id="282" r:id="rId23"/>
    <p:sldId id="390" r:id="rId24"/>
    <p:sldId id="280" r:id="rId25"/>
    <p:sldId id="269" r:id="rId26"/>
    <p:sldId id="283" r:id="rId27"/>
    <p:sldId id="271" r:id="rId28"/>
    <p:sldId id="348" r:id="rId29"/>
    <p:sldId id="399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9CA"/>
    <a:srgbClr val="D1BA7B"/>
    <a:srgbClr val="FDFCD3"/>
    <a:srgbClr val="FDFCCC"/>
    <a:srgbClr val="7CA1A5"/>
    <a:srgbClr val="CABEA8"/>
    <a:srgbClr val="C7C5B0"/>
    <a:srgbClr val="2B2A37"/>
    <a:srgbClr val="817365"/>
    <a:srgbClr val="93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111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23967404330111"/>
          <c:y val="0.0249348294230987"/>
          <c:w val="0.964847806982504"/>
          <c:h val="0.9501303411538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736526"/>
        <c:axId val="275900269"/>
      </c:barChart>
      <c:catAx>
        <c:axId val="112736526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75900269"/>
        <c:crosses val="autoZero"/>
        <c:auto val="1"/>
        <c:lblAlgn val="ctr"/>
        <c:lblOffset val="100"/>
        <c:noMultiLvlLbl val="0"/>
      </c:catAx>
      <c:valAx>
        <c:axId val="27590026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273652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找一个香港回归的视频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此页图片应调整透明度，切记切记！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这一页的图表是打算放到上一页的，但这破电脑一调数据就卡，所以暂且新开了一页，之后再调整。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记得去找一个视频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685994" y="0"/>
            <a:ext cx="10272704" cy="6858000"/>
          </a:xfrm>
          <a:custGeom>
            <a:avLst/>
            <a:gdLst>
              <a:gd name="connsiteX0" fmla="*/ 1329906 w 10272704"/>
              <a:gd name="connsiteY0" fmla="*/ 0 h 6858000"/>
              <a:gd name="connsiteX1" fmla="*/ 8942799 w 10272704"/>
              <a:gd name="connsiteY1" fmla="*/ 0 h 6858000"/>
              <a:gd name="connsiteX2" fmla="*/ 9099811 w 10272704"/>
              <a:gd name="connsiteY2" fmla="*/ 184652 h 6858000"/>
              <a:gd name="connsiteX3" fmla="*/ 10272704 w 10272704"/>
              <a:gd name="connsiteY3" fmla="*/ 3512972 h 6858000"/>
              <a:gd name="connsiteX4" fmla="*/ 9099811 w 10272704"/>
              <a:gd name="connsiteY4" fmla="*/ 6841293 h 6858000"/>
              <a:gd name="connsiteX5" fmla="*/ 9085604 w 10272704"/>
              <a:gd name="connsiteY5" fmla="*/ 6858000 h 6858000"/>
              <a:gd name="connsiteX6" fmla="*/ 1187100 w 10272704"/>
              <a:gd name="connsiteY6" fmla="*/ 6858000 h 6858000"/>
              <a:gd name="connsiteX7" fmla="*/ 1172894 w 10272704"/>
              <a:gd name="connsiteY7" fmla="*/ 6841293 h 6858000"/>
              <a:gd name="connsiteX8" fmla="*/ 0 w 10272704"/>
              <a:gd name="connsiteY8" fmla="*/ 3512972 h 6858000"/>
              <a:gd name="connsiteX9" fmla="*/ 1172894 w 10272704"/>
              <a:gd name="connsiteY9" fmla="*/ 1846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2704" h="6858000">
                <a:moveTo>
                  <a:pt x="1329906" y="0"/>
                </a:moveTo>
                <a:lnTo>
                  <a:pt x="8942799" y="0"/>
                </a:lnTo>
                <a:lnTo>
                  <a:pt x="9099811" y="184652"/>
                </a:lnTo>
                <a:cubicBezTo>
                  <a:pt x="9832542" y="1089127"/>
                  <a:pt x="10272704" y="2248685"/>
                  <a:pt x="10272704" y="3512972"/>
                </a:cubicBezTo>
                <a:cubicBezTo>
                  <a:pt x="10272704" y="4777259"/>
                  <a:pt x="9832542" y="5936818"/>
                  <a:pt x="9099811" y="6841293"/>
                </a:cubicBezTo>
                <a:lnTo>
                  <a:pt x="9085604" y="6858000"/>
                </a:lnTo>
                <a:lnTo>
                  <a:pt x="1187100" y="6858000"/>
                </a:lnTo>
                <a:lnTo>
                  <a:pt x="1172894" y="6841293"/>
                </a:lnTo>
                <a:cubicBezTo>
                  <a:pt x="440163" y="5936818"/>
                  <a:pt x="0" y="4777259"/>
                  <a:pt x="0" y="3512972"/>
                </a:cubicBezTo>
                <a:cubicBezTo>
                  <a:pt x="0" y="2248685"/>
                  <a:pt x="440163" y="1089127"/>
                  <a:pt x="1172894" y="1846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901948" y="789766"/>
            <a:ext cx="7483229" cy="0"/>
          </a:xfrm>
          <a:prstGeom prst="line">
            <a:avLst/>
          </a:prstGeom>
          <a:ln w="19050">
            <a:solidFill>
              <a:srgbClr val="3F516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880323" y="789766"/>
            <a:ext cx="793408" cy="0"/>
          </a:xfrm>
          <a:prstGeom prst="line">
            <a:avLst/>
          </a:prstGeom>
          <a:ln w="19050">
            <a:solidFill>
              <a:srgbClr val="3F516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5499fecef57c4d57a7f2c9a5ad80f8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5" y="509270"/>
            <a:ext cx="11152505" cy="5839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671955" y="544195"/>
            <a:ext cx="206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鸦片走私</a:t>
            </a:r>
            <a:endParaRPr lang="zh-CN" altLang="zh-CN" sz="28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 descr="东印度公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45" y="1066165"/>
            <a:ext cx="4318635" cy="30410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52145" y="4106545"/>
            <a:ext cx="454914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 Unicode MS" panose="020B0604020202020204" pitchFamily="34" charset="-122"/>
                <a:sym typeface="+mn-ea"/>
              </a:rPr>
              <a:t>各国都希望增加货物的出口和金银的进口，在中国的外商经过多年试验，发现鸦片是种上等商品。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Arial Unicode MS" panose="020B0604020202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 Unicode MS" panose="020B0604020202020204" pitchFamily="34" charset="-122"/>
                <a:sym typeface="+mn-ea"/>
              </a:rPr>
              <a:t>后来东印度公司取得了制造鸦片的特权，大力向中国运输鸦片，获取暴利。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Arial Unicode MS" panose="020B0604020202020204" pitchFamily="34" charset="-122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b="9270"/>
          <a:stretch>
            <a:fillRect/>
          </a:stretch>
        </p:blipFill>
        <p:spPr>
          <a:xfrm>
            <a:off x="6419850" y="1270000"/>
            <a:ext cx="4739640" cy="431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671955" y="544195"/>
            <a:ext cx="206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鸦片走私</a:t>
            </a:r>
            <a:endParaRPr lang="zh-CN" altLang="zh-CN" sz="28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810" y="1066165"/>
            <a:ext cx="717296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问题一：英国为什么要向中国走私鸦片？</a:t>
            </a:r>
            <a:endParaRPr lang="zh-CN" altLang="en-US" sz="3200" dirty="0" smtClean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912938" y="1830705"/>
            <a:ext cx="8366125" cy="4488815"/>
            <a:chOff x="3011" y="2805"/>
            <a:chExt cx="13175" cy="7069"/>
          </a:xfrm>
        </p:grpSpPr>
        <p:sp>
          <p:nvSpPr>
            <p:cNvPr id="43" name="KSO_Shape"/>
            <p:cNvSpPr/>
            <p:nvPr/>
          </p:nvSpPr>
          <p:spPr bwMode="auto">
            <a:xfrm rot="16200000" flipH="1">
              <a:off x="9167" y="6902"/>
              <a:ext cx="867" cy="507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0">
              <a:off x="11108" y="2805"/>
              <a:ext cx="5079" cy="861"/>
              <a:chOff x="1103" y="3714"/>
              <a:chExt cx="5079" cy="867"/>
            </a:xfrm>
          </p:grpSpPr>
          <p:sp>
            <p:nvSpPr>
              <p:cNvPr id="12" name="KSO_Shape"/>
              <p:cNvSpPr/>
              <p:nvPr/>
            </p:nvSpPr>
            <p:spPr bwMode="auto">
              <a:xfrm rot="16200000" flipH="1">
                <a:off x="3209" y="1608"/>
                <a:ext cx="867" cy="507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334" y="3785"/>
                <a:ext cx="4617" cy="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</a:rPr>
                  <a:t>清朝统治危机四伏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0">
              <a:off x="3012" y="2805"/>
              <a:ext cx="5079" cy="861"/>
              <a:chOff x="1103" y="3714"/>
              <a:chExt cx="5079" cy="867"/>
            </a:xfrm>
          </p:grpSpPr>
          <p:sp>
            <p:nvSpPr>
              <p:cNvPr id="20" name="KSO_Shape"/>
              <p:cNvSpPr/>
              <p:nvPr/>
            </p:nvSpPr>
            <p:spPr bwMode="auto">
              <a:xfrm rot="16200000" flipH="1">
                <a:off x="3209" y="1608"/>
                <a:ext cx="867" cy="507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334" y="3785"/>
                <a:ext cx="4617" cy="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</a:rPr>
                  <a:t>英国为头号工业强国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KSO_Shape"/>
            <p:cNvSpPr/>
            <p:nvPr/>
          </p:nvSpPr>
          <p:spPr bwMode="auto">
            <a:xfrm rot="16200000" flipH="1">
              <a:off x="13217" y="2739"/>
              <a:ext cx="861" cy="507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339" y="4918"/>
              <a:ext cx="461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zh-CN" sz="2400" dirty="0">
                  <a:solidFill>
                    <a:schemeClr val="bg1"/>
                  </a:solidFill>
                </a:rPr>
                <a:t>中国自然经济排斥</a:t>
              </a:r>
              <a:endParaRPr lang="zh-CN" altLang="zh-CN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292" y="9079"/>
              <a:ext cx="461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zh-CN" sz="2400" dirty="0">
                  <a:solidFill>
                    <a:schemeClr val="bg1"/>
                  </a:solidFill>
                </a:rPr>
                <a:t>非法贸易</a:t>
              </a:r>
              <a:r>
                <a:rPr lang="en-US" altLang="zh-CN" sz="2400" dirty="0">
                  <a:solidFill>
                    <a:schemeClr val="bg1"/>
                  </a:solidFill>
                </a:rPr>
                <a:t>—</a:t>
              </a:r>
              <a:r>
                <a:rPr lang="zh-CN" altLang="en-US" sz="2400" dirty="0">
                  <a:solidFill>
                    <a:schemeClr val="bg1"/>
                  </a:solidFill>
                  <a:sym typeface="+mn-ea"/>
                </a:rPr>
                <a:t>鸦片</a:t>
              </a:r>
              <a:r>
                <a:rPr lang="zh-CN" altLang="en-US" sz="2400" dirty="0">
                  <a:solidFill>
                    <a:schemeClr val="bg1"/>
                  </a:solidFill>
                </a:rPr>
                <a:t>走私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 rot="0">
              <a:off x="3011" y="4776"/>
              <a:ext cx="5079" cy="861"/>
              <a:chOff x="1103" y="3714"/>
              <a:chExt cx="5079" cy="867"/>
            </a:xfrm>
          </p:grpSpPr>
          <p:sp>
            <p:nvSpPr>
              <p:cNvPr id="27" name="KSO_Shape"/>
              <p:cNvSpPr/>
              <p:nvPr/>
            </p:nvSpPr>
            <p:spPr bwMode="auto">
              <a:xfrm rot="16200000" flipH="1">
                <a:off x="3209" y="1608"/>
                <a:ext cx="867" cy="507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34" y="3785"/>
                <a:ext cx="4617" cy="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zh-CN" sz="2400" dirty="0">
                    <a:solidFill>
                      <a:schemeClr val="bg1"/>
                    </a:solidFill>
                  </a:rPr>
                  <a:t>英国开辟海外市场</a:t>
                </a:r>
                <a:endParaRPr lang="zh-CN" altLang="zh-CN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555" y="6917"/>
              <a:ext cx="10091" cy="860"/>
              <a:chOff x="4406" y="6917"/>
              <a:chExt cx="10091" cy="860"/>
            </a:xfrm>
          </p:grpSpPr>
          <p:grpSp>
            <p:nvGrpSpPr>
              <p:cNvPr id="30" name="组合 29"/>
              <p:cNvGrpSpPr/>
              <p:nvPr/>
            </p:nvGrpSpPr>
            <p:grpSpPr>
              <a:xfrm rot="0">
                <a:off x="4406" y="6917"/>
                <a:ext cx="5079" cy="861"/>
                <a:chOff x="1103" y="3714"/>
                <a:chExt cx="5079" cy="867"/>
              </a:xfrm>
            </p:grpSpPr>
            <p:sp>
              <p:nvSpPr>
                <p:cNvPr id="31" name="KSO_Shape"/>
                <p:cNvSpPr/>
                <p:nvPr/>
              </p:nvSpPr>
              <p:spPr bwMode="auto">
                <a:xfrm rot="16200000" flipH="1">
                  <a:off x="3209" y="1608"/>
                  <a:ext cx="867" cy="5079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1334" y="3785"/>
                  <a:ext cx="4617" cy="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2400" dirty="0">
                      <a:solidFill>
                        <a:schemeClr val="bg1"/>
                      </a:solidFill>
                    </a:rPr>
                    <a:t>英国入超</a:t>
                  </a:r>
                  <a:endParaRPr lang="zh-CN" alt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 rot="0">
                <a:off x="9419" y="6917"/>
                <a:ext cx="5079" cy="861"/>
                <a:chOff x="1103" y="3714"/>
                <a:chExt cx="5079" cy="867"/>
              </a:xfrm>
            </p:grpSpPr>
            <p:sp>
              <p:nvSpPr>
                <p:cNvPr id="34" name="KSO_Shape"/>
                <p:cNvSpPr/>
                <p:nvPr/>
              </p:nvSpPr>
              <p:spPr bwMode="auto">
                <a:xfrm rot="16200000" flipH="1">
                  <a:off x="3209" y="1608"/>
                  <a:ext cx="867" cy="5079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1334" y="3785"/>
                  <a:ext cx="4617" cy="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2400" dirty="0">
                      <a:solidFill>
                        <a:schemeClr val="bg1"/>
                      </a:solidFill>
                    </a:rPr>
                    <a:t>中国出超</a:t>
                  </a:r>
                  <a:endParaRPr lang="zh-CN" alt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6" name="右箭头 35"/>
            <p:cNvSpPr/>
            <p:nvPr/>
          </p:nvSpPr>
          <p:spPr>
            <a:xfrm rot="5400000">
              <a:off x="4995" y="3944"/>
              <a:ext cx="1111" cy="55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1500"/>
            </a:p>
          </p:txBody>
        </p:sp>
        <p:sp>
          <p:nvSpPr>
            <p:cNvPr id="37" name="右箭头 36"/>
            <p:cNvSpPr/>
            <p:nvPr/>
          </p:nvSpPr>
          <p:spPr>
            <a:xfrm rot="19500000">
              <a:off x="8276" y="3887"/>
              <a:ext cx="2414" cy="3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1500"/>
            </a:p>
          </p:txBody>
        </p:sp>
        <p:sp>
          <p:nvSpPr>
            <p:cNvPr id="38" name="右箭头 37"/>
            <p:cNvSpPr/>
            <p:nvPr/>
          </p:nvSpPr>
          <p:spPr>
            <a:xfrm rot="5400000">
              <a:off x="13092" y="3944"/>
              <a:ext cx="1111" cy="55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1500"/>
            </a:p>
          </p:txBody>
        </p:sp>
        <p:sp>
          <p:nvSpPr>
            <p:cNvPr id="40" name="右箭头 39"/>
            <p:cNvSpPr/>
            <p:nvPr/>
          </p:nvSpPr>
          <p:spPr>
            <a:xfrm rot="19500000" flipH="1" flipV="1">
              <a:off x="8587" y="5890"/>
              <a:ext cx="2414" cy="3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1500"/>
            </a:p>
          </p:txBody>
        </p:sp>
        <p:sp>
          <p:nvSpPr>
            <p:cNvPr id="42" name="右箭头 41"/>
            <p:cNvSpPr/>
            <p:nvPr/>
          </p:nvSpPr>
          <p:spPr>
            <a:xfrm rot="5400000">
              <a:off x="8987" y="8048"/>
              <a:ext cx="1227" cy="69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1500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671955" y="544195"/>
            <a:ext cx="206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鸦片走私</a:t>
            </a:r>
            <a:endParaRPr lang="zh-CN" altLang="zh-CN" sz="28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309c236f8c3b1d3c2503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4940" y="1647825"/>
            <a:ext cx="4003040" cy="3134995"/>
          </a:xfrm>
          <a:prstGeom prst="rect">
            <a:avLst/>
          </a:prstGeom>
        </p:spPr>
      </p:pic>
      <p:pic>
        <p:nvPicPr>
          <p:cNvPr id="20" name="图片 19" descr="2[1B1{R1R~Z@$[@K[L_XTZ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980" y="1647190"/>
            <a:ext cx="3718560" cy="31356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图片 8" descr="156247150996986608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" y="1647825"/>
            <a:ext cx="3361055" cy="31343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7575" y="4898390"/>
            <a:ext cx="1023302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瘾至，其人涕泪交横，手足委顿不能举，即白刃加于前，豹虎逼于后，亦唯俯首受死，不能稍为运动也。</a:t>
            </a:r>
            <a:r>
              <a:rPr lang="zh-CN" altLang="en-US" sz="2000" dirty="0" smtClean="0">
                <a:solidFill>
                  <a:schemeClr val="accent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故久食鸦片者，肩耸项缩，颜色枯羸，奄奄若病夫初起。</a:t>
            </a:r>
            <a:endParaRPr lang="zh-CN" altLang="en-US" sz="2000" dirty="0" smtClean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200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俞蛟 </a:t>
            </a:r>
            <a:r>
              <a:rPr lang="en-US" altLang="zh-CN" sz="200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200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梦厂杂著</a:t>
            </a:r>
            <a:r>
              <a:rPr lang="en-US" altLang="zh-CN" sz="200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endParaRPr lang="en-US" altLang="zh-CN" sz="2000" dirty="0" smtClean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8810" y="1066165"/>
            <a:ext cx="763397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问题二：鸦片泛滥给中国带来了哪些危害？</a:t>
            </a:r>
            <a:endParaRPr lang="zh-CN" altLang="en-US" sz="3200" dirty="0" smtClean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50545" y="2496820"/>
            <a:ext cx="3414395" cy="1670050"/>
            <a:chOff x="950" y="1797"/>
            <a:chExt cx="5377" cy="2630"/>
          </a:xfrm>
        </p:grpSpPr>
        <p:sp>
          <p:nvSpPr>
            <p:cNvPr id="7" name="椭圆形标注 6"/>
            <p:cNvSpPr/>
            <p:nvPr/>
          </p:nvSpPr>
          <p:spPr>
            <a:xfrm flipH="1">
              <a:off x="950" y="1797"/>
              <a:ext cx="5377" cy="2630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97" y="2168"/>
              <a:ext cx="4930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此物不禁绝，使流行于内地，不但亡家，实可亡国。</a:t>
              </a:r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31480" y="2496820"/>
            <a:ext cx="3592195" cy="1784350"/>
            <a:chOff x="3656" y="5124"/>
            <a:chExt cx="5657" cy="2810"/>
          </a:xfrm>
        </p:grpSpPr>
        <p:sp>
          <p:nvSpPr>
            <p:cNvPr id="14" name="椭圆形标注 13"/>
            <p:cNvSpPr/>
            <p:nvPr/>
          </p:nvSpPr>
          <p:spPr>
            <a:xfrm>
              <a:off x="3656" y="5124"/>
              <a:ext cx="5657" cy="2811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383" y="5585"/>
              <a:ext cx="4930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是使数十年后，中原几无可以御敌之兵，且无可以充饷之银。</a:t>
              </a:r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2018111910142729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13170" y="2225040"/>
            <a:ext cx="5081905" cy="40913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42063" y="544407"/>
            <a:ext cx="18915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林则徐禁烟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" y="1146175"/>
            <a:ext cx="5055235" cy="38588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48955" y="1616075"/>
            <a:ext cx="3031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1839</a:t>
            </a:r>
            <a:r>
              <a:rPr lang="zh-CN" altLang="en-US" sz="2400"/>
              <a:t>年</a:t>
            </a:r>
            <a:r>
              <a:rPr lang="en-US" altLang="zh-CN" sz="2400"/>
              <a:t>6</a:t>
            </a:r>
            <a:r>
              <a:rPr lang="zh-CN" altLang="en-US" sz="2400"/>
              <a:t>月</a:t>
            </a:r>
            <a:r>
              <a:rPr lang="en-US" altLang="zh-CN" sz="2400"/>
              <a:t>3</a:t>
            </a:r>
            <a:r>
              <a:rPr lang="zh-CN" altLang="en-US" sz="2400"/>
              <a:t>日</a:t>
            </a:r>
            <a:r>
              <a:rPr lang="en-US" altLang="zh-CN" sz="2400"/>
              <a:t>—25</a:t>
            </a:r>
            <a:r>
              <a:rPr lang="zh-CN" altLang="en-US" sz="2400"/>
              <a:t>日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91820" y="5306695"/>
            <a:ext cx="5364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若鸦片一日未绝，本大臣一日不回，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誓与此事相始终，断无中止之理。</a:t>
            </a:r>
            <a:r>
              <a:rPr lang="en-US" altLang="zh-CN" sz="2400">
                <a:sym typeface="+mn-ea"/>
              </a:rPr>
              <a:t>”</a:t>
            </a:r>
            <a:endParaRPr lang="en-US" altLang="zh-CN" sz="2400">
              <a:sym typeface="+mn-ea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8148955" y="1004570"/>
            <a:ext cx="2767965" cy="71374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虎门销烟</a:t>
            </a:r>
            <a:endParaRPr lang="zh-CN" altLang="en-US" sz="2800" b="1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爆炸形 2 10"/>
          <p:cNvSpPr/>
          <p:nvPr/>
        </p:nvSpPr>
        <p:spPr>
          <a:xfrm>
            <a:off x="8148955" y="5292725"/>
            <a:ext cx="3801110" cy="1565275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国际禁毒日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4338225" y="3819726"/>
            <a:ext cx="687846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639310" y="2884805"/>
            <a:ext cx="6277610" cy="76835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p>
            <a:pPr algn="l">
              <a:spcAft>
                <a:spcPts val="2400"/>
              </a:spcAft>
            </a:pPr>
            <a:r>
              <a:rPr lang="zh-CN" altLang="en-US" sz="4400" spc="15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英国发动侵略战争</a:t>
            </a:r>
            <a:endParaRPr lang="zh-CN" altLang="en-US" sz="4400" spc="1500" dirty="0">
              <a:solidFill>
                <a:schemeClr val="accent4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77850" y="4497705"/>
            <a:ext cx="42151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1840年4月9日，英国议会以</a:t>
            </a: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271票对261票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的优势通过发动对华战争的决定。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4792980" y="1004570"/>
            <a:ext cx="6542405" cy="40043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“（虎门销烟）把能给我们大英帝国带来无限利益的大批的商品全部给予销毁！这是我大英帝国的奇耻大辱！我要求议会批准政府派遣远征军去惩罚那个极其野蛮的国家！要狠狠地教训它！</a:t>
            </a:r>
            <a:r>
              <a:rPr lang="zh-CN" altLang="en-US" sz="2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要迫使它开放更多的港口，要保护我们天经地义的合法贸易！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r" defTabSz="108775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英国外相巴麦尊在议会上发表的讲话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defTabSz="108775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00015" y="5387975"/>
            <a:ext cx="559117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问题一：英国为何发动战争</a:t>
            </a:r>
            <a:r>
              <a:rPr lang="zh-CN" altLang="en-US" sz="32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？</a:t>
            </a:r>
            <a:endParaRPr lang="zh-CN" altLang="en-US" sz="3200" dirty="0" smtClean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colorTemperature colorTemp="59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905" y="1132840"/>
            <a:ext cx="3855720" cy="323659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6" name="文本框 15"/>
          <p:cNvSpPr txBox="1"/>
          <p:nvPr/>
        </p:nvSpPr>
        <p:spPr>
          <a:xfrm>
            <a:off x="1661160" y="544195"/>
            <a:ext cx="2274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英国发动侵略战争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88323" y="2272030"/>
            <a:ext cx="6015355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直接原因（导火索）：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林则徐的禁烟运动提供了战争借口；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根本原因：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英国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开拓市场和掠夺原料的利益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需求。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12870" y="1322070"/>
            <a:ext cx="4366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b="1">
                <a:solidFill>
                  <a:schemeClr val="accent2"/>
                </a:solidFill>
              </a:rPr>
              <a:t>鸦片战争爆发的原因</a:t>
            </a:r>
            <a:endParaRPr lang="zh-CN" altLang="en-US" sz="3600" b="1">
              <a:solidFill>
                <a:schemeClr val="accent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0998" y="5292090"/>
            <a:ext cx="89300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accent2"/>
                </a:solidFill>
              </a:rPr>
              <a:t>鸦片战争的性质</a:t>
            </a:r>
            <a:endParaRPr lang="zh-CN" altLang="en-US" sz="3200" b="1">
              <a:solidFill>
                <a:schemeClr val="accent2"/>
              </a:solidFill>
            </a:endParaRPr>
          </a:p>
          <a:p>
            <a:r>
              <a:rPr lang="zh-CN" altLang="en-US" sz="3200" b="1">
                <a:solidFill>
                  <a:schemeClr val="accent2"/>
                </a:solidFill>
              </a:rPr>
              <a:t>英国为打开中国市场而进行的非正义的侵略战争</a:t>
            </a:r>
            <a:endParaRPr lang="zh-CN" altLang="en-US" sz="3200" b="1">
              <a:solidFill>
                <a:schemeClr val="accent2"/>
              </a:solidFill>
            </a:endParaRPr>
          </a:p>
        </p:txBody>
      </p:sp>
      <p:sp>
        <p:nvSpPr>
          <p:cNvPr id="36" name="右箭头 35"/>
          <p:cNvSpPr/>
          <p:nvPr/>
        </p:nvSpPr>
        <p:spPr>
          <a:xfrm rot="5400000">
            <a:off x="5559425" y="4391025"/>
            <a:ext cx="1073150" cy="72961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500"/>
          </a:p>
        </p:txBody>
      </p:sp>
      <p:sp>
        <p:nvSpPr>
          <p:cNvPr id="8" name="文本框 7"/>
          <p:cNvSpPr txBox="1"/>
          <p:nvPr/>
        </p:nvSpPr>
        <p:spPr>
          <a:xfrm>
            <a:off x="1661160" y="544195"/>
            <a:ext cx="2274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英国发动侵略战争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6502799" y="4919194"/>
            <a:ext cx="3355942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503349" y="3073884"/>
            <a:ext cx="3355942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6"/>
          <a:stretch>
            <a:fillRect/>
          </a:stretch>
        </p:blipFill>
        <p:spPr>
          <a:xfrm>
            <a:off x="745490" y="1713230"/>
            <a:ext cx="4084955" cy="4748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2" name="文本框 1"/>
          <p:cNvSpPr txBox="1"/>
          <p:nvPr/>
        </p:nvSpPr>
        <p:spPr>
          <a:xfrm>
            <a:off x="745490" y="1005840"/>
            <a:ext cx="5268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观看视频并结合教材，</a:t>
            </a:r>
            <a:r>
              <a:rPr lang="zh-CN" altLang="en-US" sz="2000" u="sng">
                <a:latin typeface="微软雅黑" panose="020B0503020204020204" charset="-122"/>
                <a:ea typeface="微软雅黑" panose="020B0503020204020204" charset="-122"/>
              </a:rPr>
              <a:t>找出鸦片战争的英军入侵路线，</a:t>
            </a:r>
            <a:r>
              <a:rPr lang="zh-CN" altLang="en-US" sz="2000" u="sng">
                <a:latin typeface="微软雅黑" panose="020B0503020204020204" charset="-122"/>
                <a:ea typeface="微软雅黑" panose="020B0503020204020204" charset="-122"/>
                <a:sym typeface="+mn-ea"/>
              </a:rPr>
              <a:t>标注</a:t>
            </a:r>
            <a:r>
              <a:rPr lang="zh-CN" altLang="en-US" sz="2000" u="sng">
                <a:latin typeface="微软雅黑" panose="020B0503020204020204" charset="-122"/>
                <a:ea typeface="微软雅黑" panose="020B0503020204020204" charset="-122"/>
              </a:rPr>
              <a:t>重点地区、时间、事件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6270" y="2040255"/>
            <a:ext cx="5268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第一阶段：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1840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—12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封锁广州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攻陷定海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直趋天津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16270" y="3733800"/>
            <a:ext cx="5268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第二阶段：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1840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—1841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广州谈判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强占香港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虎门大战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6270" y="5332095"/>
            <a:ext cx="5268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第三阶段：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1841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—1842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攻占厦门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进犯吴淞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直逼南京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61160" y="544195"/>
            <a:ext cx="2274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英国发动侵略战争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000250" y="1720215"/>
            <a:ext cx="8192135" cy="4606290"/>
            <a:chOff x="2125" y="2653"/>
            <a:chExt cx="12901" cy="7254"/>
          </a:xfrm>
        </p:grpSpPr>
        <p:grpSp>
          <p:nvGrpSpPr>
            <p:cNvPr id="3" name="组合 2"/>
            <p:cNvGrpSpPr/>
            <p:nvPr/>
          </p:nvGrpSpPr>
          <p:grpSpPr>
            <a:xfrm>
              <a:off x="2129" y="2653"/>
              <a:ext cx="12246" cy="7255"/>
              <a:chOff x="874670" y="1209081"/>
              <a:chExt cx="8237434" cy="4606928"/>
            </a:xfrm>
          </p:grpSpPr>
          <p:sp>
            <p:nvSpPr>
              <p:cNvPr id="4" name="等腰三角形 3"/>
              <p:cNvSpPr/>
              <p:nvPr/>
            </p:nvSpPr>
            <p:spPr>
              <a:xfrm rot="5400000">
                <a:off x="1747886" y="335865"/>
                <a:ext cx="4606928" cy="6353359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6200000">
                <a:off x="7413563" y="2565191"/>
                <a:ext cx="1502375" cy="1894707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1574" y="3588"/>
              <a:ext cx="3452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人口约</a:t>
              </a:r>
              <a:r>
                <a:rPr lang="en-US" altLang="zh-CN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1700</a:t>
              </a:r>
              <a:r>
                <a:rPr lang="zh-CN" altLang="en-US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万</a:t>
              </a:r>
              <a:endPara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558" y="4553"/>
              <a:ext cx="3452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近</a:t>
              </a:r>
              <a:r>
                <a:rPr lang="en-US" altLang="zh-CN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2</a:t>
              </a:r>
              <a:r>
                <a:rPr lang="zh-CN" altLang="en-US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万远征军</a:t>
              </a:r>
              <a:endPara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574" y="5518"/>
              <a:ext cx="3430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r>
                <a:rPr lang="en-US" altLang="zh-CN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29</a:t>
              </a:r>
              <a:r>
                <a:rPr lang="zh-CN" altLang="en-US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艘战船</a:t>
              </a:r>
              <a:endPara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74" y="6737"/>
              <a:ext cx="3430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耗银</a:t>
              </a:r>
              <a:r>
                <a:rPr lang="en-US" altLang="zh-CN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1263</a:t>
              </a:r>
              <a:r>
                <a:rPr lang="zh-CN" altLang="en-US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万</a:t>
              </a:r>
              <a:endPara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596" y="7646"/>
              <a:ext cx="3430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死亡</a:t>
              </a:r>
              <a:r>
                <a:rPr lang="en-US" altLang="zh-CN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59</a:t>
              </a:r>
              <a:r>
                <a:rPr lang="zh-CN" altLang="en-US" sz="2400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人</a:t>
              </a:r>
              <a:endParaRPr lang="en-US" altLang="zh-CN" sz="2400" b="1" dirty="0" smtClean="0"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r>
                <a:rPr lang="zh-CN" altLang="en-US" sz="2400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（</a:t>
              </a:r>
              <a:r>
                <a:rPr lang="en-US" altLang="zh-CN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71</a:t>
              </a:r>
              <a:r>
                <a:rPr lang="zh-CN" altLang="en-US" sz="24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人？）</a:t>
              </a:r>
              <a:endPara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460" y="3588"/>
              <a:ext cx="2895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人口约</a:t>
              </a:r>
              <a:r>
                <a:rPr lang="en-US" altLang="zh-CN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4</a:t>
              </a:r>
              <a:r>
                <a:rPr lang="zh-CN" altLang="en-US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亿</a:t>
              </a:r>
              <a:endParaRPr lang="zh-CN" altLang="en-US" sz="2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220" y="4553"/>
              <a:ext cx="3375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军队总数</a:t>
              </a:r>
              <a:r>
                <a:rPr lang="en-US" altLang="zh-CN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80</a:t>
              </a:r>
              <a:r>
                <a:rPr lang="zh-CN" altLang="en-US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万</a:t>
              </a:r>
              <a:endParaRPr lang="zh-CN" altLang="en-US" sz="2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281" y="5518"/>
              <a:ext cx="3314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700</a:t>
              </a:r>
              <a:r>
                <a:rPr lang="zh-CN" altLang="en-US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多艘战船</a:t>
              </a:r>
              <a:endParaRPr lang="zh-CN" altLang="en-US" sz="2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25" y="6737"/>
              <a:ext cx="3626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耗费</a:t>
              </a:r>
              <a:r>
                <a:rPr lang="en-US" altLang="zh-CN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2871</a:t>
              </a:r>
              <a:r>
                <a:rPr lang="zh-CN" altLang="en-US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万两</a:t>
              </a:r>
              <a:endParaRPr lang="zh-CN" altLang="en-US" sz="2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81" y="7646"/>
              <a:ext cx="4676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士兵死亡</a:t>
              </a:r>
              <a:r>
                <a:rPr lang="en-US" altLang="zh-CN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3000</a:t>
              </a:r>
              <a:r>
                <a:rPr lang="zh-CN" altLang="en-US" sz="2400" b="1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多人</a:t>
              </a:r>
              <a:endParaRPr lang="zh-CN" altLang="en-US" sz="2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62635" y="1066165"/>
            <a:ext cx="660527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/>
            <a:r>
              <a:rPr lang="zh-CN" altLang="en-US" sz="28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问题二：鸦片战争中，中国为何会失败？</a:t>
            </a:r>
            <a:endParaRPr lang="zh-CN" altLang="en-US" sz="2800" dirty="0" smtClean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61160" y="544195"/>
            <a:ext cx="2274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英国发动侵略战争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600742622535"/>
          <p:cNvPicPr>
            <a:picLocks noChangeAspect="1"/>
          </p:cNvPicPr>
          <p:nvPr/>
        </p:nvPicPr>
        <p:blipFill>
          <a:blip r:embed="rId1"/>
          <a:srcRect l="8590" t="7954" r="3093" b="30497"/>
          <a:stretch>
            <a:fillRect/>
          </a:stretch>
        </p:blipFill>
        <p:spPr>
          <a:xfrm>
            <a:off x="7367905" y="1687195"/>
            <a:ext cx="4302760" cy="4646930"/>
          </a:xfrm>
          <a:prstGeom prst="rect">
            <a:avLst/>
          </a:prstGeom>
        </p:spPr>
      </p:pic>
      <p:pic>
        <p:nvPicPr>
          <p:cNvPr id="12" name="Picture 17" descr="军机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>
            <a:fillRect/>
          </a:stretch>
        </p:blipFill>
        <p:spPr bwMode="auto">
          <a:xfrm>
            <a:off x="774700" y="1687830"/>
            <a:ext cx="2959100" cy="232374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下议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87195"/>
            <a:ext cx="2958465" cy="23241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织布机"/>
          <p:cNvPicPr>
            <a:picLocks noChangeAspect="1" noChangeArrowheads="1"/>
          </p:cNvPicPr>
          <p:nvPr/>
        </p:nvPicPr>
        <p:blipFill>
          <a:blip r:embed="rId4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011295"/>
            <a:ext cx="2959735" cy="232346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纺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4"/>
          <a:stretch>
            <a:fillRect/>
          </a:stretch>
        </p:blipFill>
        <p:spPr bwMode="auto">
          <a:xfrm>
            <a:off x="3749675" y="4077335"/>
            <a:ext cx="2942590" cy="22574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 descr="1600742622535"/>
          <p:cNvPicPr>
            <a:picLocks noChangeAspect="1"/>
          </p:cNvPicPr>
          <p:nvPr/>
        </p:nvPicPr>
        <p:blipFill>
          <a:blip r:embed="rId1"/>
          <a:srcRect l="14973" t="69911" r="60126" b="11809"/>
          <a:stretch>
            <a:fillRect/>
          </a:stretch>
        </p:blipFill>
        <p:spPr>
          <a:xfrm>
            <a:off x="7367905" y="1687830"/>
            <a:ext cx="4302125" cy="464756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802890" y="2727960"/>
            <a:ext cx="175069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制度落后</a:t>
            </a:r>
            <a:endParaRPr lang="zh-CN" altLang="en-US" sz="2800" dirty="0" smtClean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02890" y="4813300"/>
            <a:ext cx="180086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经济落后</a:t>
            </a:r>
            <a:endParaRPr lang="zh-CN" altLang="en-US" sz="2800" dirty="0" smtClean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50250" y="1066165"/>
            <a:ext cx="180086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军事落后</a:t>
            </a:r>
            <a:endParaRPr lang="zh-CN" altLang="en-US" sz="2800" dirty="0" smtClean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61160" y="544195"/>
            <a:ext cx="2274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英国发动侵略战争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eaa266aa310eec93c342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673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文本框 3"/>
          <p:cNvSpPr txBox="1"/>
          <p:nvPr/>
        </p:nvSpPr>
        <p:spPr>
          <a:xfrm>
            <a:off x="1838960" y="2254885"/>
            <a:ext cx="8727440" cy="119888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zh-CN" altLang="zh-CN" sz="7200" spc="1500" dirty="0" smtClean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第一课 鸦片战争</a:t>
            </a:r>
            <a:endParaRPr lang="zh-CN" altLang="zh-CN" sz="7200" spc="1500" dirty="0" smtClean="0">
              <a:solidFill>
                <a:schemeClr val="accent4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470" y="621030"/>
            <a:ext cx="6247765" cy="4603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第一单元 中国开始沦为半殖民地半封建社会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2203622" y="3832086"/>
            <a:ext cx="778475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ecfb81d217946538236972838453b0d"/>
          <p:cNvPicPr>
            <a:picLocks noChangeAspect="1"/>
          </p:cNvPicPr>
          <p:nvPr/>
        </p:nvPicPr>
        <p:blipFill>
          <a:blip r:embed="rId1"/>
          <a:srcRect t="46117" b="899"/>
          <a:stretch>
            <a:fillRect/>
          </a:stretch>
        </p:blipFill>
        <p:spPr>
          <a:xfrm>
            <a:off x="7406640" y="1825625"/>
            <a:ext cx="3898265" cy="4220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61160" y="544195"/>
            <a:ext cx="2274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英国发动侵略战争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7220" y="1587500"/>
            <a:ext cx="3533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b="1">
                <a:solidFill>
                  <a:schemeClr val="accent2"/>
                </a:solidFill>
              </a:rPr>
              <a:t>中国战败的原因</a:t>
            </a:r>
            <a:endParaRPr lang="zh-CN" altLang="en-US" sz="3600" b="1">
              <a:solidFill>
                <a:schemeClr val="accent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7220" y="2737485"/>
            <a:ext cx="6656705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根本原因：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落后的</a:t>
            </a:r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农耕文明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难以对抗先进的</a:t>
            </a:r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工业文明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腐朽的</a:t>
            </a:r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封建主义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无法对抗新兴的</a:t>
            </a:r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资本主义</a:t>
            </a:r>
            <a:endParaRPr lang="zh-CN" altLang="en-US" sz="28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4338225" y="3819726"/>
            <a:ext cx="687846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338955" y="2884805"/>
            <a:ext cx="7010400" cy="76835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p>
            <a:pPr algn="l">
              <a:spcAft>
                <a:spcPts val="2400"/>
              </a:spcAft>
            </a:pPr>
            <a:r>
              <a:rPr lang="zh-CN" altLang="en-US" sz="4400" spc="15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《南京条约》的签订</a:t>
            </a:r>
            <a:endParaRPr lang="zh-CN" altLang="en-US" sz="4400" spc="1500" dirty="0">
              <a:solidFill>
                <a:schemeClr val="accent4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076315" y="2152015"/>
            <a:ext cx="5507355" cy="4194810"/>
            <a:chOff x="7701" y="2615"/>
            <a:chExt cx="8673" cy="6606"/>
          </a:xfrm>
        </p:grpSpPr>
        <p:sp>
          <p:nvSpPr>
            <p:cNvPr id="4" name="横卷形 3"/>
            <p:cNvSpPr/>
            <p:nvPr/>
          </p:nvSpPr>
          <p:spPr>
            <a:xfrm>
              <a:off x="7701" y="2615"/>
              <a:ext cx="8673" cy="6606"/>
            </a:xfrm>
            <a:prstGeom prst="horizontalScroll">
              <a:avLst>
                <a:gd name="adj" fmla="val 3111"/>
              </a:avLst>
            </a:prstGeom>
            <a:solidFill>
              <a:schemeClr val="bg1">
                <a:alpha val="4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127" y="2720"/>
              <a:ext cx="8247" cy="639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p>
              <a:pPr algn="ctr" fontAlgn="auto">
                <a:lnSpc>
                  <a:spcPct val="150000"/>
                </a:lnSpc>
              </a:pPr>
              <a:r>
                <a:rPr lang="zh-CN" altLang="en-US" sz="2800" b="1">
                  <a:latin typeface="仿宋" panose="02010609060101010101" charset="-122"/>
                  <a:ea typeface="仿宋" panose="02010609060101010101" charset="-122"/>
                </a:rPr>
                <a:t>《南京条约》</a:t>
              </a:r>
              <a:endParaRPr lang="zh-CN" altLang="en-US" sz="2400">
                <a:latin typeface="仿宋" panose="02010609060101010101" charset="-122"/>
                <a:ea typeface="仿宋" panose="02010609060101010101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</a:rPr>
                <a:t>一、</a:t>
              </a: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  <a:sym typeface="+mn-ea"/>
                </a:rPr>
                <a:t>开放</a:t>
              </a:r>
              <a:r>
                <a:rPr lang="zh-CN" altLang="en-US" sz="2400" b="1">
                  <a:solidFill>
                    <a:schemeClr val="accent2"/>
                  </a:solidFill>
                  <a:latin typeface="仿宋" panose="02010609060101010101" charset="-122"/>
                  <a:ea typeface="仿宋" panose="02010609060101010101" charset="-122"/>
                  <a:sym typeface="+mn-ea"/>
                </a:rPr>
                <a:t>广州、福州、厦门、宁波、上海</a:t>
              </a: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  <a:sym typeface="+mn-ea"/>
                </a:rPr>
                <a:t>五处为通商口岸</a:t>
              </a:r>
              <a:endParaRPr lang="zh-CN" altLang="en-US" sz="2400">
                <a:latin typeface="仿宋" panose="02010609060101010101" charset="-122"/>
                <a:ea typeface="仿宋" panose="02010609060101010101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</a:rPr>
                <a:t>二、</a:t>
              </a: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  <a:sym typeface="+mn-ea"/>
                </a:rPr>
                <a:t>割让</a:t>
              </a:r>
              <a:r>
                <a:rPr lang="zh-CN" altLang="en-US" sz="2400" b="1">
                  <a:solidFill>
                    <a:schemeClr val="accent2"/>
                  </a:solidFill>
                  <a:latin typeface="仿宋" panose="02010609060101010101" charset="-122"/>
                  <a:ea typeface="仿宋" panose="02010609060101010101" charset="-122"/>
                  <a:sym typeface="+mn-ea"/>
                </a:rPr>
                <a:t>香港岛</a:t>
              </a: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  <a:sym typeface="+mn-ea"/>
                </a:rPr>
                <a:t>给英国</a:t>
              </a:r>
              <a:endParaRPr lang="zh-CN" altLang="en-US" sz="2400">
                <a:latin typeface="仿宋" panose="02010609060101010101" charset="-122"/>
                <a:ea typeface="仿宋" panose="02010609060101010101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</a:rPr>
                <a:t>三、</a:t>
              </a: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  <a:sym typeface="+mn-ea"/>
                </a:rPr>
                <a:t>赔款</a:t>
              </a:r>
              <a:r>
                <a:rPr lang="en-US" altLang="zh-CN" sz="2400">
                  <a:latin typeface="仿宋" panose="02010609060101010101" charset="-122"/>
                  <a:ea typeface="仿宋" panose="02010609060101010101" charset="-122"/>
                  <a:sym typeface="+mn-ea"/>
                </a:rPr>
                <a:t>2100</a:t>
              </a: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  <a:sym typeface="+mn-ea"/>
                </a:rPr>
                <a:t>万银元</a:t>
              </a:r>
              <a:endParaRPr lang="zh-CN" altLang="en-US" sz="2400">
                <a:latin typeface="仿宋" panose="02010609060101010101" charset="-122"/>
                <a:ea typeface="仿宋" panose="02010609060101010101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</a:rPr>
                <a:t>四、英商进出口货物应纳税款，必须经过双方协议。</a:t>
              </a:r>
              <a:endParaRPr lang="zh-CN" altLang="en-US" sz="24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615" y="967105"/>
            <a:ext cx="4677410" cy="28625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图片 121860" descr="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842" r="3842" b="9564"/>
          <a:stretch>
            <a:fillRect/>
          </a:stretch>
        </p:blipFill>
        <p:spPr>
          <a:xfrm>
            <a:off x="856615" y="3829685"/>
            <a:ext cx="4677410" cy="251777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sp>
        <p:nvSpPr>
          <p:cNvPr id="8" name="文本框 7"/>
          <p:cNvSpPr txBox="1"/>
          <p:nvPr/>
        </p:nvSpPr>
        <p:spPr>
          <a:xfrm>
            <a:off x="6961505" y="1198880"/>
            <a:ext cx="37369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1842</a:t>
            </a:r>
            <a:r>
              <a:rPr lang="zh-CN" altLang="en-US" sz="2800"/>
              <a:t>年</a:t>
            </a:r>
            <a:r>
              <a:rPr lang="en-US" altLang="zh-CN" sz="2800"/>
              <a:t>8</a:t>
            </a:r>
            <a:r>
              <a:rPr lang="zh-CN" altLang="en-US" sz="2800"/>
              <a:t>月，清政府与英国签订《南京条约》</a:t>
            </a:r>
            <a:endParaRPr lang="en-US" altLang="zh-CN" sz="2800"/>
          </a:p>
        </p:txBody>
      </p:sp>
      <p:sp>
        <p:nvSpPr>
          <p:cNvPr id="12" name="文本框 11"/>
          <p:cNvSpPr txBox="1"/>
          <p:nvPr/>
        </p:nvSpPr>
        <p:spPr>
          <a:xfrm>
            <a:off x="1661795" y="544195"/>
            <a:ext cx="2673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南京条约的签订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格 24"/>
          <p:cNvGraphicFramePr/>
          <p:nvPr>
            <p:custDataLst>
              <p:tags r:id="rId1"/>
            </p:custDataLst>
          </p:nvPr>
        </p:nvGraphicFramePr>
        <p:xfrm>
          <a:off x="648970" y="2329815"/>
          <a:ext cx="7036435" cy="3096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145"/>
                <a:gridCol w="1831340"/>
                <a:gridCol w="4171950"/>
              </a:tblGrid>
              <a:tr h="457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影响和危害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850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通商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广厦福宁上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五口先通商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割地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香港岛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466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赔款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2100</a:t>
                      </a: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万银元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855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议税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协定关税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3683000" y="2818130"/>
            <a:ext cx="3860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便于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侵略者向中国输出商品和掠夺原料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733800" y="364807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破坏了领土完整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733800" y="410845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加重了人民负担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33800" y="4568825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损害了关税主权，便于外国经济掠夺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6" name="图片 45" descr="faedab64034f78f07d6af1f577310a55b3191c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995" y="1449070"/>
            <a:ext cx="3672205" cy="3977640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709930" y="1283335"/>
            <a:ext cx="69754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sym typeface="+mn-ea"/>
              </a:rPr>
              <a:t>中国近代史上</a:t>
            </a:r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第一个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丧权辱国的</a:t>
            </a:r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不平等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条约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661795" y="544195"/>
            <a:ext cx="2673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南京条约的签订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格 24"/>
          <p:cNvGraphicFramePr/>
          <p:nvPr>
            <p:custDataLst>
              <p:tags r:id="rId1"/>
            </p:custDataLst>
          </p:nvPr>
        </p:nvGraphicFramePr>
        <p:xfrm>
          <a:off x="2330450" y="1732915"/>
          <a:ext cx="7036435" cy="3740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610"/>
                <a:gridCol w="2507615"/>
                <a:gridCol w="3331210"/>
              </a:tblGrid>
              <a:tr h="540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条约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1843</a:t>
                      </a: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中英《虎门条约》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accent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领事裁判权</a:t>
                      </a:r>
                      <a:r>
                        <a:rPr lang="en-US" altLang="zh-CN" sz="2400" b="1">
                          <a:solidFill>
                            <a:schemeClr val="accent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”“</a:t>
                      </a: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片面最惠国待遇</a:t>
                      </a:r>
                      <a:r>
                        <a:rPr lang="en-US" altLang="zh-CN" sz="2400" b="1">
                          <a:solidFill>
                            <a:schemeClr val="accent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，在通商口岸租地建房。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</a:tr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1844</a:t>
                      </a: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中美《望厦条约》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兵船可以到中国港口“巡查贸易”。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1844</a:t>
                      </a: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中法《黄埔条约》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通商口岸永久居住权、自由贸易、建造教堂坟地、自由传教等。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矩形标注 12"/>
          <p:cNvSpPr/>
          <p:nvPr/>
        </p:nvSpPr>
        <p:spPr>
          <a:xfrm>
            <a:off x="8082280" y="1540510"/>
            <a:ext cx="2726055" cy="1227455"/>
          </a:xfrm>
          <a:prstGeom prst="wedgeRectCallout">
            <a:avLst>
              <a:gd name="adj1" fmla="val -58991"/>
              <a:gd name="adj2" fmla="val 581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将来大皇帝有新恩施及各国，亦应准英国一体均沾，用示平允。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矩形标注 7"/>
          <p:cNvSpPr/>
          <p:nvPr/>
        </p:nvSpPr>
        <p:spPr>
          <a:xfrm flipH="1">
            <a:off x="2901315" y="1066165"/>
            <a:ext cx="3347085" cy="1144270"/>
          </a:xfrm>
          <a:prstGeom prst="wedgeRectCallout">
            <a:avLst>
              <a:gd name="adj1" fmla="val -47268"/>
              <a:gd name="adj2" fmla="val 793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>
              <a:buNone/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英国人在中国违反法律，中国无权审判，而须由英国领事根据英国法律来判决。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42135" y="5625465"/>
            <a:ext cx="801370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/>
            <a:r>
              <a:rPr lang="zh-CN" altLang="en-US" sz="28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问题一：结合条约内容，思考鸦片战争有何影响？</a:t>
            </a:r>
            <a:endParaRPr lang="zh-CN" altLang="en-US" sz="2800" dirty="0" smtClean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61795" y="544195"/>
            <a:ext cx="2673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南京条约的签订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080068" y="2002155"/>
            <a:ext cx="6031865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①中国丧失了完整独立的主权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②中国社会的自然经济遭到破坏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③中国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开始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沦为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半殖民地半封建社会</a:t>
            </a:r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34193" y="1356995"/>
            <a:ext cx="3523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b="1">
                <a:solidFill>
                  <a:schemeClr val="accent2"/>
                </a:solidFill>
              </a:rPr>
              <a:t>鸦片战争的影响</a:t>
            </a:r>
            <a:endParaRPr lang="zh-CN" altLang="en-US" sz="3600" b="1">
              <a:solidFill>
                <a:schemeClr val="accent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1795" y="544195"/>
            <a:ext cx="2673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南京条约的签订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右箭头 35"/>
          <p:cNvSpPr/>
          <p:nvPr/>
        </p:nvSpPr>
        <p:spPr>
          <a:xfrm rot="5400000">
            <a:off x="5559425" y="3557270"/>
            <a:ext cx="1073150" cy="72961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500"/>
          </a:p>
        </p:txBody>
      </p:sp>
      <p:sp>
        <p:nvSpPr>
          <p:cNvPr id="10" name="文本框 9"/>
          <p:cNvSpPr txBox="1"/>
          <p:nvPr/>
        </p:nvSpPr>
        <p:spPr>
          <a:xfrm>
            <a:off x="492760" y="3740785"/>
            <a:ext cx="53447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半殖民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丧失了部分主权而不是全部主权，形式上有自己的政府，实际上各方面都受到外国殖民主义的控制和奴役。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61125" y="3740785"/>
            <a:ext cx="50399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sym typeface="+mn-ea"/>
              </a:rPr>
              <a:t>半封建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  <a:p>
            <a:pPr algn="l"/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既保存了封建主义，又发展了资本主义。形式上仍是封建统治占主导，实际上社会已逐渐近代化。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80385" y="5523865"/>
            <a:ext cx="6307455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④鸦片战争成为中国近代史的开端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43723" y="1573530"/>
            <a:ext cx="85045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材料一：鸦片战争的真意义，就是用火与剑的形式，告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诉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中国人的使命：</a:t>
            </a:r>
            <a:r>
              <a:rPr lang="zh-CN" altLang="zh-CN" sz="2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中国必须近代化</a:t>
            </a:r>
            <a:r>
              <a:rPr lang="zh-CN" altLang="en-US" sz="2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zh-CN" sz="2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顺合世界之</a:t>
            </a:r>
            <a:r>
              <a:rPr lang="zh-CN" altLang="en-US" sz="2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潮流</a:t>
            </a:r>
            <a:r>
              <a:rPr lang="zh-CN" altLang="zh-CN" sz="2400" b="1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茅海建《天朝的崩溃》</a:t>
            </a:r>
            <a:endParaRPr lang="zh-CN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材料二：从民族的历史看，鸦片战争的军事失败还不是民族致命伤。</a:t>
            </a:r>
            <a:r>
              <a:rPr lang="zh-CN" altLang="zh-CN" sz="2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失败后还不明了失败的理由，力图改革，那才是民族的致命伤。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r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蒋廷黻（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fu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）《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半新不旧是不中用的》</a:t>
            </a:r>
            <a:endParaRPr lang="zh-CN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49388" y="4589780"/>
            <a:ext cx="9521825" cy="9855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64970" y="4250055"/>
            <a:ext cx="374650" cy="881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05735" y="4698365"/>
            <a:ext cx="7010400" cy="76835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p>
            <a:pPr algn="l">
              <a:spcAft>
                <a:spcPts val="2400"/>
              </a:spcAft>
            </a:pPr>
            <a:r>
              <a:rPr lang="en-US" altLang="zh-CN" sz="4400" spc="15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400" spc="15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清政府反思了吗？</a:t>
            </a:r>
            <a:endParaRPr lang="zh-CN" altLang="en-US" sz="4400" spc="1500" dirty="0">
              <a:solidFill>
                <a:schemeClr val="accent4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34335" y="2073275"/>
            <a:ext cx="8710295" cy="144526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8800" spc="15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请听下回分解！</a:t>
            </a:r>
            <a:endParaRPr lang="zh-CN" altLang="en-US" sz="8800" spc="1500" dirty="0">
              <a:solidFill>
                <a:schemeClr val="accent4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3484605" y="3832086"/>
            <a:ext cx="778475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07"/>
          <a:stretch>
            <a:fillRect/>
          </a:stretch>
        </p:blipFill>
        <p:spPr>
          <a:xfrm>
            <a:off x="586527" y="4027458"/>
            <a:ext cx="2204316" cy="170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013200" y="2884805"/>
            <a:ext cx="7694930" cy="76835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zh-CN" altLang="en-US" sz="4400" spc="15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鸦片走私与林则徐禁烟</a:t>
            </a:r>
            <a:endParaRPr lang="zh-CN" altLang="en-US" sz="4400" spc="1500" dirty="0">
              <a:solidFill>
                <a:schemeClr val="accent4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603655" y="3819726"/>
            <a:ext cx="687846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ti343434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9085" y="1066800"/>
            <a:ext cx="3284220" cy="4791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671955" y="544195"/>
            <a:ext cx="206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鸦片走私</a:t>
            </a:r>
            <a:endParaRPr lang="zh-CN" altLang="zh-CN" sz="28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鸦片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5" t="10258" b="11874"/>
          <a:stretch>
            <a:fillRect/>
          </a:stretch>
        </p:blipFill>
        <p:spPr>
          <a:xfrm>
            <a:off x="9609455" y="2509520"/>
            <a:ext cx="1989455" cy="1838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6377305" y="5857784"/>
            <a:ext cx="1287145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罂粟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98393" y="5857784"/>
            <a:ext cx="94742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鸦片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94030" y="1626235"/>
            <a:ext cx="4615180" cy="2861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鸦片：以罂粟为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原料制成的毒品，有镇痛作用，易成瘾，吸食鸦片会引起体质衰弱、精神颓废，寿命缩短。过量使用鸦片还会造成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急性中毒而猝死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8836459" y="3043942"/>
            <a:ext cx="641117" cy="35029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/>
          </a:p>
        </p:txBody>
      </p:sp>
      <p:sp>
        <p:nvSpPr>
          <p:cNvPr id="19" name="文本框 18"/>
          <p:cNvSpPr txBox="1"/>
          <p:nvPr/>
        </p:nvSpPr>
        <p:spPr>
          <a:xfrm>
            <a:off x="598805" y="4974590"/>
            <a:ext cx="445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英国为什么要向中国走私鸦片？</a:t>
            </a:r>
            <a:endParaRPr lang="zh-CN" altLang="en-US" sz="2400" dirty="0" smtClean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671955" y="544195"/>
            <a:ext cx="206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鸦片走私</a:t>
            </a:r>
            <a:endParaRPr lang="zh-CN" altLang="zh-CN" sz="28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3" name="图片 52" descr="0"/>
          <p:cNvPicPr>
            <a:picLocks noChangeAspect="1"/>
          </p:cNvPicPr>
          <p:nvPr/>
        </p:nvPicPr>
        <p:blipFill>
          <a:blip r:embed="rId1"/>
          <a:srcRect t="203" r="11219"/>
          <a:stretch>
            <a:fillRect/>
          </a:stretch>
        </p:blipFill>
        <p:spPr>
          <a:xfrm>
            <a:off x="7564755" y="1559560"/>
            <a:ext cx="3736340" cy="31165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5" name="文本框 54"/>
          <p:cNvSpPr txBox="1"/>
          <p:nvPr/>
        </p:nvSpPr>
        <p:spPr>
          <a:xfrm>
            <a:off x="555625" y="1066165"/>
            <a:ext cx="70999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/>
            <a:r>
              <a:rPr lang="zh-CN" altLang="en-US" sz="2400"/>
              <a:t>西方进入资本主义时代，英国成为头号工业强国</a:t>
            </a:r>
            <a:endParaRPr lang="zh-CN" altLang="en-US" sz="2400"/>
          </a:p>
        </p:txBody>
      </p:sp>
      <p:pic>
        <p:nvPicPr>
          <p:cNvPr id="56" name="图片 55" descr="image010"/>
          <p:cNvPicPr>
            <a:picLocks noChangeAspect="1"/>
          </p:cNvPicPr>
          <p:nvPr/>
        </p:nvPicPr>
        <p:blipFill>
          <a:blip r:embed="rId2"/>
          <a:srcRect t="6072" r="9627"/>
          <a:stretch>
            <a:fillRect/>
          </a:stretch>
        </p:blipFill>
        <p:spPr>
          <a:xfrm>
            <a:off x="555625" y="1560195"/>
            <a:ext cx="3552825" cy="31222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7" name="图片 56" descr="595bcec4b85d49df8ecc1c656ad58604"/>
          <p:cNvPicPr>
            <a:picLocks noChangeAspect="1"/>
          </p:cNvPicPr>
          <p:nvPr/>
        </p:nvPicPr>
        <p:blipFill>
          <a:blip r:embed="rId3"/>
          <a:srcRect l="15975" r="9235"/>
          <a:stretch>
            <a:fillRect/>
          </a:stretch>
        </p:blipFill>
        <p:spPr>
          <a:xfrm>
            <a:off x="4108450" y="1559560"/>
            <a:ext cx="3456305" cy="312293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0" name="文本框 59"/>
          <p:cNvSpPr txBox="1"/>
          <p:nvPr/>
        </p:nvSpPr>
        <p:spPr>
          <a:xfrm>
            <a:off x="737235" y="5163185"/>
            <a:ext cx="5872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商品销往何处？原料如何获得？</a:t>
            </a:r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671955" y="544195"/>
            <a:ext cx="206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鸦片走私</a:t>
            </a:r>
            <a:endParaRPr lang="zh-CN" altLang="zh-CN" sz="28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4" name="图片 53" descr="32323233"/>
          <p:cNvPicPr>
            <a:picLocks noChangeAspect="1"/>
          </p:cNvPicPr>
          <p:nvPr/>
        </p:nvPicPr>
        <p:blipFill>
          <a:blip r:embed="rId1"/>
          <a:srcRect t="6750"/>
          <a:stretch>
            <a:fillRect/>
          </a:stretch>
        </p:blipFill>
        <p:spPr>
          <a:xfrm>
            <a:off x="4792980" y="1066165"/>
            <a:ext cx="6823075" cy="50088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9915" y="1066165"/>
            <a:ext cx="420306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9600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英国庞大的远洋船队把数不尽的工业品运往世界各地，再把原材料运回国，加工成工业品，然后再运出去。在这一过程中，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财富源源不断地流向英国。</a:t>
            </a:r>
            <a:endParaRPr lang="zh-CN" altLang="en-US" sz="2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/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钱乘旦《英国通史》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842063" y="544407"/>
            <a:ext cx="189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 smtClean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主要人物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536700" y="1452880"/>
          <a:ext cx="4654550" cy="468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292215" y="1331595"/>
            <a:ext cx="53848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使其资本从1750年的5亿英镑增长到1800年的15亿英镑、1833年的25亿英镑和1865年的60亿英镑。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0530" y="6133465"/>
            <a:ext cx="922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1750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11780" y="6133465"/>
            <a:ext cx="922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1800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47490" y="6133465"/>
            <a:ext cx="922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1833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134610" y="6133465"/>
            <a:ext cx="922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1865</a:t>
            </a:r>
            <a:r>
              <a:rPr lang="zh-CN" altLang="en-US"/>
              <a:t>年</a:t>
            </a:r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671955" y="544195"/>
            <a:ext cx="206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鸦片走私</a:t>
            </a:r>
            <a:endParaRPr lang="zh-CN" altLang="zh-CN" sz="28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7235" y="1066165"/>
            <a:ext cx="67030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/>
            <a:r>
              <a:rPr lang="zh-CN" altLang="en-US" sz="2800"/>
              <a:t>“天朝物产丰盈，无所不有，原不籍外夷货物以通有无。”</a:t>
            </a:r>
            <a:endParaRPr lang="zh-CN" altLang="en-US" sz="2800"/>
          </a:p>
          <a:p>
            <a:pPr indent="457200" algn="r" fontAlgn="auto"/>
            <a:r>
              <a:rPr lang="en-US" altLang="zh-CN" sz="2800"/>
              <a:t>——</a:t>
            </a:r>
            <a:r>
              <a:rPr lang="zh-CN" altLang="en-US" sz="2800"/>
              <a:t>1793 年乾隆帝致英国国王书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080" y="2682875"/>
            <a:ext cx="5716905" cy="3606165"/>
          </a:xfrm>
          <a:prstGeom prst="rect">
            <a:avLst/>
          </a:prstGeom>
        </p:spPr>
      </p:pic>
      <p:sp>
        <p:nvSpPr>
          <p:cNvPr id="13" name="Title 1"/>
          <p:cNvSpPr txBox="1"/>
          <p:nvPr/>
        </p:nvSpPr>
        <p:spPr>
          <a:xfrm>
            <a:off x="852805" y="3061335"/>
            <a:ext cx="676275" cy="2519045"/>
          </a:xfrm>
          <a:prstGeom prst="rect">
            <a:avLst/>
          </a:prstGeom>
        </p:spPr>
        <p:txBody>
          <a:bodyPr vert="eaVert" lIns="121917" tIns="60958" rIns="121917" bIns="60958" rtlCol="0" anchor="ctr"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闭关锁国</a:t>
            </a:r>
            <a:endParaRPr lang="zh-CN" altLang="en-US" sz="2800" b="1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>
            <a:off x="3454400" y="5828665"/>
            <a:ext cx="186626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4pPr>
            <a:lvl5pPr>
              <a:defRPr sz="20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5pPr>
            <a:lvl6pPr eaLnBrk="0" fontAlgn="base" hangingPunct="0">
              <a:spcAft>
                <a:spcPct val="0"/>
              </a:spcAft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6pPr>
            <a:lvl7pPr eaLnBrk="0" fontAlgn="base" hangingPunct="0">
              <a:spcAft>
                <a:spcPct val="0"/>
              </a:spcAft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7pPr>
            <a:lvl8pPr eaLnBrk="0" fontAlgn="base" hangingPunct="0">
              <a:spcAft>
                <a:spcPct val="0"/>
              </a:spcAft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8pPr>
            <a:lvl9pPr eaLnBrk="0" fontAlgn="base" hangingPunct="0">
              <a:spcAft>
                <a:spcPct val="0"/>
              </a:spcAft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  <a:ea typeface="华文楷体" pitchFamily="2" charset="-122"/>
              </a:defRPr>
            </a:lvl9pPr>
          </a:lstStyle>
          <a:p>
            <a:pPr lvl="0" algn="ctr"/>
            <a:r>
              <a:rPr lang="zh-CN" altLang="en-US" sz="24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广州十三行</a:t>
            </a:r>
            <a:endParaRPr lang="zh-CN" altLang="en-US" sz="24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1" name="图片 10" descr="2ecfb81d217946538236972838453b0d"/>
          <p:cNvPicPr>
            <a:picLocks noChangeAspect="1"/>
          </p:cNvPicPr>
          <p:nvPr/>
        </p:nvPicPr>
        <p:blipFill>
          <a:blip r:embed="rId2"/>
          <a:srcRect b="53006"/>
          <a:stretch>
            <a:fillRect/>
          </a:stretch>
        </p:blipFill>
        <p:spPr>
          <a:xfrm>
            <a:off x="7440295" y="1066800"/>
            <a:ext cx="4210685" cy="522160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671955" y="544195"/>
            <a:ext cx="206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鸦片走私</a:t>
            </a:r>
            <a:endParaRPr lang="zh-CN" altLang="zh-CN" sz="28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lum bright="6000" contrast="-18000"/>
          </a:blip>
          <a:srcRect l="15607" t="30589" b="7200"/>
          <a:stretch>
            <a:fillRect/>
          </a:stretch>
        </p:blipFill>
        <p:spPr>
          <a:xfrm>
            <a:off x="7731760" y="1195070"/>
            <a:ext cx="3117850" cy="27254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lum bright="6000" contrast="-6000"/>
          </a:blip>
          <a:srcRect l="6296" t="30466" r="12157" b="6271"/>
          <a:stretch>
            <a:fillRect/>
          </a:stretch>
        </p:blipFill>
        <p:spPr>
          <a:xfrm>
            <a:off x="1143635" y="1195070"/>
            <a:ext cx="3117850" cy="272605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898900" y="2019935"/>
            <a:ext cx="421386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/>
            <a:r>
              <a:rPr lang="zh-CN" altLang="en-US" sz="3200"/>
              <a:t>男耕女织</a:t>
            </a:r>
            <a:endParaRPr lang="zh-CN" altLang="en-US" sz="3200"/>
          </a:p>
          <a:p>
            <a:pPr indent="0" algn="ctr" fontAlgn="auto"/>
            <a:r>
              <a:rPr lang="zh-CN" altLang="en-US" sz="3200"/>
              <a:t>自给自足</a:t>
            </a:r>
            <a:endParaRPr lang="zh-CN" altLang="en-US" sz="3200"/>
          </a:p>
        </p:txBody>
      </p:sp>
      <p:grpSp>
        <p:nvGrpSpPr>
          <p:cNvPr id="28" name="组合 27"/>
          <p:cNvGrpSpPr/>
          <p:nvPr/>
        </p:nvGrpSpPr>
        <p:grpSpPr>
          <a:xfrm>
            <a:off x="1463040" y="4168140"/>
            <a:ext cx="8849360" cy="2055495"/>
            <a:chOff x="2797" y="3683"/>
            <a:chExt cx="13936" cy="3237"/>
          </a:xfrm>
        </p:grpSpPr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H="1">
              <a:off x="6015" y="5408"/>
              <a:ext cx="7254" cy="2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p>
              <a:endParaRPr lang="zh-CN" altLang="en-US" sz="2400" spc="300"/>
            </a:p>
          </p:txBody>
        </p:sp>
        <p:sp>
          <p:nvSpPr>
            <p:cNvPr id="30" name="流程图: 接点 11"/>
            <p:cNvSpPr/>
            <p:nvPr/>
          </p:nvSpPr>
          <p:spPr>
            <a:xfrm>
              <a:off x="7482" y="3683"/>
              <a:ext cx="4235" cy="3237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797" y="4988"/>
              <a:ext cx="321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 spc="300" dirty="0">
                  <a:latin typeface="+mj-ea"/>
                  <a:ea typeface="+mj-ea"/>
                </a:rPr>
                <a:t>中国</a:t>
              </a:r>
              <a:endParaRPr lang="zh-CN" altLang="en-US" sz="2400" b="1" spc="300" dirty="0">
                <a:latin typeface="+mj-ea"/>
                <a:ea typeface="+mj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515" y="5144"/>
              <a:ext cx="321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 spc="300" dirty="0">
                  <a:latin typeface="+mj-ea"/>
                  <a:ea typeface="+mj-ea"/>
                </a:rPr>
                <a:t>英国</a:t>
              </a:r>
              <a:endParaRPr lang="zh-CN" altLang="en-US" sz="2400" b="1" spc="300" dirty="0">
                <a:latin typeface="+mj-ea"/>
                <a:ea typeface="+mj-ea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109" y="4224"/>
              <a:ext cx="2595" cy="2298"/>
              <a:chOff x="2451990" y="-5964960"/>
              <a:chExt cx="8305800" cy="860909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451990" y="-5964960"/>
                <a:ext cx="8305800" cy="8305800"/>
              </a:xfrm>
              <a:prstGeom prst="ellipse">
                <a:avLst/>
              </a:prstGeom>
              <a:noFill/>
              <a:ln w="12700"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 rot="7200000">
                <a:off x="2451990" y="-5661668"/>
                <a:ext cx="8305800" cy="8305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3811" y="4337"/>
              <a:ext cx="2626" cy="2170"/>
              <a:chOff x="2451989" y="-5964960"/>
              <a:chExt cx="8305801" cy="860909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451990" y="-5964960"/>
                <a:ext cx="8305800" cy="8305800"/>
              </a:xfrm>
              <a:prstGeom prst="ellipse">
                <a:avLst/>
              </a:prstGeom>
              <a:noFill/>
              <a:ln w="12700">
                <a:gradFill>
                  <a:gsLst>
                    <a:gs pos="39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 rot="7200000">
                <a:off x="2451990" y="-5661668"/>
                <a:ext cx="8305800" cy="8305801"/>
              </a:xfrm>
              <a:prstGeom prst="ellipse">
                <a:avLst/>
              </a:prstGeom>
              <a:noFill/>
              <a:ln w="12700">
                <a:gradFill>
                  <a:gsLst>
                    <a:gs pos="39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0" name="右箭头 39"/>
            <p:cNvSpPr/>
            <p:nvPr/>
          </p:nvSpPr>
          <p:spPr>
            <a:xfrm>
              <a:off x="7365" y="3805"/>
              <a:ext cx="4820" cy="1564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365" y="4337"/>
              <a:ext cx="511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/>
                <a:t>茶叶、生丝、瓷器很畅销</a:t>
              </a:r>
              <a:endParaRPr lang="zh-CN" altLang="en-US" sz="2000"/>
            </a:p>
          </p:txBody>
        </p:sp>
        <p:sp>
          <p:nvSpPr>
            <p:cNvPr id="42" name="左箭头 41"/>
            <p:cNvSpPr/>
            <p:nvPr/>
          </p:nvSpPr>
          <p:spPr>
            <a:xfrm>
              <a:off x="7365" y="5445"/>
              <a:ext cx="4436" cy="1475"/>
            </a:xfrm>
            <a:prstGeom prst="lef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482" y="5869"/>
              <a:ext cx="45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/>
                <a:t>呢绒、布匹 很难卖出去</a:t>
              </a:r>
              <a:endParaRPr lang="zh-CN" altLang="en-US" sz="2000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621,&quot;width&quot;:10182}"/>
</p:tagLst>
</file>

<file path=ppt/tags/tag2.xml><?xml version="1.0" encoding="utf-8"?>
<p:tagLst xmlns:p="http://schemas.openxmlformats.org/presentationml/2006/main">
  <p:tag name="KSO_WM_UNIT_TABLE_BEAUTIFY" val="smartTable{5ddb46c6-9e4e-484d-b771-c44cc31fe21d}"/>
</p:tagLst>
</file>

<file path=ppt/tags/tag3.xml><?xml version="1.0" encoding="utf-8"?>
<p:tagLst xmlns:p="http://schemas.openxmlformats.org/presentationml/2006/main">
  <p:tag name="KSO_WM_UNIT_TABLE_BEAUTIFY" val="smartTable{5ddb46c6-9e4e-484d-b771-c44cc31fe21d}"/>
</p:tagLst>
</file>

<file path=ppt/theme/theme1.xml><?xml version="1.0" encoding="utf-8"?>
<a:theme xmlns:a="http://schemas.openxmlformats.org/drawingml/2006/main" name="办公资源网：www.bangongziyuan.com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emp">
      <a:majorFont>
        <a:latin typeface="江西拙楷"/>
        <a:ea typeface="江西拙楷"/>
        <a:cs typeface=""/>
      </a:majorFont>
      <a:minorFont>
        <a:latin typeface="江西拙楷"/>
        <a:ea typeface="江西拙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2163</Words>
  <PresentationFormat>宽屏</PresentationFormat>
  <Paragraphs>289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江西拙楷</vt:lpstr>
      <vt:lpstr>楷体_GB2312</vt:lpstr>
      <vt:lpstr>微软雅黑</vt:lpstr>
      <vt:lpstr>Arial Unicode MS</vt:lpstr>
      <vt:lpstr>叶根友行书繁</vt:lpstr>
      <vt:lpstr>方正行楷简体</vt:lpstr>
      <vt:lpstr>方正苏新诗柳楷简体</vt:lpstr>
      <vt:lpstr>华文仿宋</vt:lpstr>
      <vt:lpstr>仿宋</vt:lpstr>
      <vt:lpstr>楷体</vt:lpstr>
      <vt:lpstr>Franklin Gothic Book</vt:lpstr>
      <vt:lpstr>华文楷体</vt:lpstr>
      <vt:lpstr>Wingdings 2</vt:lpstr>
      <vt:lpstr>Calibri Light</vt:lpstr>
      <vt:lpstr>Latha</vt:lpstr>
      <vt:lpstr>等线</vt:lpstr>
      <vt:lpstr>Arial Unicode MS</vt:lpstr>
      <vt:lpstr>仿宋</vt:lpstr>
      <vt:lpstr>黑体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2021-06-15T03:02:00Z</dcterms:created>
  <dcterms:modified xsi:type="dcterms:W3CDTF">2022-09-03T08:51:51Z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