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256" r:id="rId4"/>
    <p:sldId id="2524" r:id="rId6"/>
    <p:sldId id="262" r:id="rId7"/>
    <p:sldId id="2493" r:id="rId8"/>
    <p:sldId id="2520" r:id="rId9"/>
    <p:sldId id="2521" r:id="rId10"/>
    <p:sldId id="2522" r:id="rId11"/>
    <p:sldId id="2495" r:id="rId12"/>
    <p:sldId id="2526" r:id="rId13"/>
    <p:sldId id="2494" r:id="rId14"/>
    <p:sldId id="2525" r:id="rId15"/>
    <p:sldId id="2527" r:id="rId16"/>
    <p:sldId id="2528" r:id="rId17"/>
    <p:sldId id="2529" r:id="rId18"/>
    <p:sldId id="2530" r:id="rId19"/>
    <p:sldId id="2497" r:id="rId20"/>
    <p:sldId id="2543" r:id="rId21"/>
    <p:sldId id="2532" r:id="rId22"/>
    <p:sldId id="2534" r:id="rId23"/>
    <p:sldId id="2536" r:id="rId24"/>
    <p:sldId id="2537" r:id="rId25"/>
    <p:sldId id="2538" r:id="rId26"/>
    <p:sldId id="2539" r:id="rId27"/>
    <p:sldId id="2540" r:id="rId28"/>
    <p:sldId id="2541" r:id="rId29"/>
    <p:sldId id="2542" r:id="rId30"/>
    <p:sldId id="2514" r:id="rId31"/>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49" autoAdjust="0"/>
  </p:normalViewPr>
  <p:slideViewPr>
    <p:cSldViewPr snapToGrid="0">
      <p:cViewPr>
        <p:scale>
          <a:sx n="66" d="100"/>
          <a:sy n="66" d="100"/>
        </p:scale>
        <p:origin x="-654" y="-798"/>
      </p:cViewPr>
      <p:guideLst>
        <p:guide orient="horz" pos="2154"/>
        <p:guide pos="3840"/>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5" Type="http://schemas.openxmlformats.org/officeDocument/2006/relationships/tags" Target="tags/tag4.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B46CDA-9961-4B62-8364-C815A63D6A3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65BCF-036B-4021-8F83-8402EE66839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D65BCF-036B-4021-8F83-8402EE66839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9937E8C-BD17-4D0C-8C92-9D8FF8BCB4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9B059A-22F8-4BA4-89F4-353E6AE4D41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14:window dir="vert"/>
      </p:transition>
    </mc:Choice>
    <mc:Fallback>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9937E8C-BD17-4D0C-8C92-9D8FF8BCB48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9B059A-22F8-4BA4-89F4-353E6AE4D41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14:window dir="vert"/>
      </p:transition>
    </mc:Choice>
    <mc:Fallback>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937E8C-BD17-4D0C-8C92-9D8FF8BCB4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9B059A-22F8-4BA4-89F4-353E6AE4D41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14:window dir="vert"/>
      </p:transition>
    </mc:Choice>
    <mc:Fallback>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937E8C-BD17-4D0C-8C92-9D8FF8BCB4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9B059A-22F8-4BA4-89F4-353E6AE4D41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14:window dir="vert"/>
      </p:transition>
    </mc:Choice>
    <mc:Fallback>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937E8C-BD17-4D0C-8C92-9D8FF8BCB4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9B059A-22F8-4BA4-89F4-353E6AE4D41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14:window dir="vert"/>
      </p:transition>
    </mc:Choice>
    <mc:Fallback>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9937E8C-BD17-4D0C-8C92-9D8FF8BCB4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9B059A-22F8-4BA4-89F4-353E6AE4D41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14:window dir="vert"/>
      </p:transition>
    </mc:Choice>
    <mc:Fallback>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9937E8C-BD17-4D0C-8C92-9D8FF8BCB48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9B059A-22F8-4BA4-89F4-353E6AE4D41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14:window dir="vert"/>
      </p:transition>
    </mc:Choice>
    <mc:Fallback>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9937E8C-BD17-4D0C-8C92-9D8FF8BCB48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9B059A-22F8-4BA4-89F4-353E6AE4D41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14:window dir="vert"/>
      </p:transition>
    </mc:Choice>
    <mc:Fallback>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9937E8C-BD17-4D0C-8C92-9D8FF8BCB48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9B059A-22F8-4BA4-89F4-353E6AE4D412}" type="slidenum">
              <a:rPr lang="zh-CN" altLang="en-US" smtClean="0"/>
            </a:fld>
            <a:endParaRPr lang="zh-CN" altLang="en-US"/>
          </a:p>
        </p:txBody>
      </p:sp>
      <p:sp>
        <p:nvSpPr>
          <p:cNvPr id="11" name="TextBox 10"/>
          <p:cNvSpPr txBox="1"/>
          <p:nvPr userDrawn="1"/>
        </p:nvSpPr>
        <p:spPr>
          <a:xfrm>
            <a:off x="1007605"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ct val="0"/>
              </a:spcBef>
              <a:spcAft>
                <a:spcPct val="0"/>
              </a:spcAft>
              <a:buClrTx/>
              <a:buSzTx/>
              <a:buFontTx/>
              <a:buNone/>
              <a:defRPr/>
            </a:pPr>
            <a:r>
              <a:rPr kumimoji="0" lang="en-US" altLang="zh-CN" sz="100" b="0" i="0" u="none" strike="noStrike" kern="0" cap="none" spc="0" normalizeH="0" baseline="0" noProof="0" smtClean="0">
                <a:ln>
                  <a:noFill/>
                </a:ln>
                <a:solidFill>
                  <a:prstClr val="black"/>
                </a:solidFill>
                <a:effectLst/>
                <a:uLnTx/>
                <a:uFillTx/>
                <a:hlinkClick r:id="rId2"/>
              </a:rPr>
              <a:t>PPT</a:t>
            </a:r>
            <a:r>
              <a:rPr kumimoji="0" lang="zh-CN" altLang="en-US" sz="100" b="0" i="0" u="none" strike="noStrike" kern="0" cap="none" spc="0" normalizeH="0" baseline="0" noProof="0" smtClean="0">
                <a:ln>
                  <a:noFill/>
                </a:ln>
                <a:solidFill>
                  <a:prstClr val="black"/>
                </a:solidFill>
                <a:effectLst/>
                <a:uLnTx/>
                <a:uFillTx/>
                <a:hlinkClick r:id="rId2"/>
              </a:rPr>
              <a:t>模板</a:t>
            </a:r>
            <a:r>
              <a:rPr kumimoji="0" lang="zh-CN" altLang="en-US" sz="100" b="0" i="0" u="none" strike="noStrike" kern="0" cap="none" spc="0" normalizeH="0" baseline="0" noProof="0" smtClean="0">
                <a:ln>
                  <a:noFill/>
                </a:ln>
                <a:solidFill>
                  <a:prstClr val="black"/>
                </a:solidFill>
                <a:effectLst/>
                <a:uLnTx/>
                <a:uFillTx/>
              </a:rPr>
              <a:t> </a:t>
            </a:r>
            <a:r>
              <a:rPr kumimoji="0" lang="en-US" altLang="zh-CN" sz="100" b="0" i="0" u="none" strike="noStrike" kern="0" cap="none" spc="0" normalizeH="0" baseline="0" noProof="0" smtClean="0">
                <a:ln>
                  <a:noFill/>
                </a:ln>
                <a:solidFill>
                  <a:prstClr val="black"/>
                </a:solidFill>
                <a:effectLst/>
                <a:uLnTx/>
                <a:uFillTx/>
              </a:rPr>
              <a:t>http://www.1ppt.com/moban/</a:t>
            </a:r>
            <a:r>
              <a:rPr kumimoji="0" lang="zh-CN" altLang="en-US" sz="100" b="0" i="0" u="none" strike="noStrike" kern="0" cap="none" spc="0" normalizeH="0" baseline="0" noProof="0" smtClean="0">
                <a:ln>
                  <a:noFill/>
                </a:ln>
                <a:solidFill>
                  <a:prstClr val="black"/>
                </a:solidFill>
                <a:effectLst/>
                <a:uLnTx/>
                <a:uFillTx/>
              </a:rPr>
              <a:t> </a:t>
            </a:r>
            <a:endParaRPr kumimoji="0" lang="en-US" altLang="zh-CN" sz="100" b="0" i="0" u="none" strike="noStrike" kern="0" cap="none" spc="0" normalizeH="0" baseline="0" noProof="0" smtClean="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500" advClick="0">
        <p14:window dir="vert"/>
      </p:transition>
    </mc:Choice>
    <mc:Fallback>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9937E8C-BD17-4D0C-8C92-9D8FF8BCB4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69B059A-22F8-4BA4-89F4-353E6AE4D41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14:window dir="vert"/>
      </p:transition>
    </mc:Choice>
    <mc:Fallback>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9937E8C-BD17-4D0C-8C92-9D8FF8BCB48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69B059A-22F8-4BA4-89F4-353E6AE4D41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14:window dir="vert"/>
      </p:transition>
    </mc:Choice>
    <mc:Fallback>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9937E8C-BD17-4D0C-8C92-9D8FF8BCB48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9B059A-22F8-4BA4-89F4-353E6AE4D41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14:window dir="vert"/>
      </p:transition>
    </mc:Choice>
    <mc:Fallback>
      <p:transition spd="slow" advClick="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file:///D:\qq&#25991;&#20214;\712321467\Image\C2C\Image2\%7b75232B38-A165-1FB7-499C-2E1C792CACB5%7d.png" TargetMode="Externa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file:///D:\qq&#25991;&#20214;\712321467\Image\C2C\Image2\%7b75232B38-A165-1FB7-499C-2E1C792CACB5%7d.png" TargetMode="External"/><Relationship Id="rId4" Type="http://schemas.openxmlformats.org/officeDocument/2006/relationships/image" Target="../media/image1.png"/><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937E8C-BD17-4D0C-8C92-9D8FF8BCB48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B059A-22F8-4BA4-89F4-353E6AE4D412}" type="slidenum">
              <a:rPr lang="zh-CN" altLang="en-US" smtClean="0"/>
            </a:fld>
            <a:endParaRPr lang="zh-CN" altLang="en-US"/>
          </a:p>
        </p:txBody>
      </p:sp>
      <p:pic>
        <p:nvPicPr>
          <p:cNvPr id="7" name="图片 1073743875" descr="学科网 zxxk.com"/>
          <p:cNvPicPr>
            <a:picLocks noChangeAspect="1"/>
          </p:cNvPicPr>
          <p:nvPr/>
        </p:nvPicPr>
        <p:blipFill>
          <a:blip r:embed="rId13" r:link="rId14"/>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advClick="0">
        <p14:window dir="vert"/>
      </p:transition>
    </mc:Choice>
    <mc:Fallback>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073743875" descr="学科网 zxxk.com"/>
          <p:cNvPicPr>
            <a:picLocks noChangeAspect="1"/>
          </p:cNvPicPr>
          <p:nvPr/>
        </p:nvPicPr>
        <p:blipFill>
          <a:blip r:embed="rId4" r:link="rId5"/>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0"/>
            <a:ext cx="12192000" cy="6858000"/>
          </a:xfrm>
          <a:prstGeom prst="rect">
            <a:avLst/>
          </a:prstGeom>
          <a:pattFill prst="weave">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a:off x="0" y="3570514"/>
            <a:ext cx="3381829" cy="3287486"/>
          </a:xfrm>
          <a:prstGeom prst="triangle">
            <a:avLst>
              <a:gd name="adj" fmla="val 0"/>
            </a:avLst>
          </a:prstGeom>
          <a:solidFill>
            <a:srgbClr val="C8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等腰三角形 6"/>
          <p:cNvSpPr/>
          <p:nvPr/>
        </p:nvSpPr>
        <p:spPr>
          <a:xfrm rot="10800000">
            <a:off x="8810171" y="0"/>
            <a:ext cx="3381829" cy="3287486"/>
          </a:xfrm>
          <a:prstGeom prst="triangle">
            <a:avLst>
              <a:gd name="adj" fmla="val 0"/>
            </a:avLst>
          </a:prstGeom>
          <a:solidFill>
            <a:srgbClr val="C8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任意多边形: 形状 7"/>
          <p:cNvSpPr/>
          <p:nvPr/>
        </p:nvSpPr>
        <p:spPr>
          <a:xfrm>
            <a:off x="-24311" y="2155666"/>
            <a:ext cx="3505200" cy="4660900"/>
          </a:xfrm>
          <a:custGeom>
            <a:avLst/>
            <a:gdLst>
              <a:gd name="connsiteX0" fmla="*/ 0 w 3505200"/>
              <a:gd name="connsiteY0" fmla="*/ 0 h 4660900"/>
              <a:gd name="connsiteX1" fmla="*/ 3505200 w 3505200"/>
              <a:gd name="connsiteY1" fmla="*/ 3505200 h 4660900"/>
              <a:gd name="connsiteX2" fmla="*/ 2324100 w 3505200"/>
              <a:gd name="connsiteY2" fmla="*/ 4660900 h 4660900"/>
            </a:gdLst>
            <a:ahLst/>
            <a:cxnLst>
              <a:cxn ang="0">
                <a:pos x="connsiteX0" y="connsiteY0"/>
              </a:cxn>
              <a:cxn ang="0">
                <a:pos x="connsiteX1" y="connsiteY1"/>
              </a:cxn>
              <a:cxn ang="0">
                <a:pos x="connsiteX2" y="connsiteY2"/>
              </a:cxn>
            </a:cxnLst>
            <a:rect l="l" t="t" r="r" b="b"/>
            <a:pathLst>
              <a:path w="3505200" h="4660900">
                <a:moveTo>
                  <a:pt x="0" y="0"/>
                </a:moveTo>
                <a:lnTo>
                  <a:pt x="3505200" y="3505200"/>
                </a:lnTo>
                <a:lnTo>
                  <a:pt x="2324100" y="4660900"/>
                </a:lnTo>
              </a:path>
            </a:pathLst>
          </a:custGeom>
          <a:noFill/>
          <a:ln w="12700">
            <a:solidFill>
              <a:srgbClr val="92888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形状 8"/>
          <p:cNvSpPr/>
          <p:nvPr/>
        </p:nvSpPr>
        <p:spPr>
          <a:xfrm>
            <a:off x="5330823" y="-25400"/>
            <a:ext cx="1536700" cy="774700"/>
          </a:xfrm>
          <a:custGeom>
            <a:avLst/>
            <a:gdLst>
              <a:gd name="connsiteX0" fmla="*/ 0 w 1498600"/>
              <a:gd name="connsiteY0" fmla="*/ 0 h 749300"/>
              <a:gd name="connsiteX1" fmla="*/ 762000 w 1498600"/>
              <a:gd name="connsiteY1" fmla="*/ 749300 h 749300"/>
              <a:gd name="connsiteX2" fmla="*/ 1498600 w 1498600"/>
              <a:gd name="connsiteY2" fmla="*/ 12700 h 749300"/>
              <a:gd name="connsiteX0-1" fmla="*/ 0 w 1536700"/>
              <a:gd name="connsiteY0-2" fmla="*/ 25400 h 774700"/>
              <a:gd name="connsiteX1-3" fmla="*/ 762000 w 1536700"/>
              <a:gd name="connsiteY1-4" fmla="*/ 774700 h 774700"/>
              <a:gd name="connsiteX2-5" fmla="*/ 1536700 w 1536700"/>
              <a:gd name="connsiteY2-6" fmla="*/ 0 h 774700"/>
            </a:gdLst>
            <a:ahLst/>
            <a:cxnLst>
              <a:cxn ang="0">
                <a:pos x="connsiteX0-1" y="connsiteY0-2"/>
              </a:cxn>
              <a:cxn ang="0">
                <a:pos x="connsiteX1-3" y="connsiteY1-4"/>
              </a:cxn>
              <a:cxn ang="0">
                <a:pos x="connsiteX2-5" y="connsiteY2-6"/>
              </a:cxn>
            </a:cxnLst>
            <a:rect l="l" t="t" r="r" b="b"/>
            <a:pathLst>
              <a:path w="1536700" h="774700">
                <a:moveTo>
                  <a:pt x="0" y="25400"/>
                </a:moveTo>
                <a:lnTo>
                  <a:pt x="762000" y="774700"/>
                </a:lnTo>
                <a:lnTo>
                  <a:pt x="1536700" y="0"/>
                </a:lnTo>
              </a:path>
            </a:pathLst>
          </a:custGeom>
          <a:noFill/>
          <a:ln w="12700">
            <a:solidFill>
              <a:srgbClr val="92888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任意多边形: 形状 9"/>
          <p:cNvSpPr/>
          <p:nvPr/>
        </p:nvSpPr>
        <p:spPr>
          <a:xfrm>
            <a:off x="8458200" y="3797300"/>
            <a:ext cx="3048000" cy="3022600"/>
          </a:xfrm>
          <a:custGeom>
            <a:avLst/>
            <a:gdLst>
              <a:gd name="connsiteX0" fmla="*/ 3048000 w 3048000"/>
              <a:gd name="connsiteY0" fmla="*/ 0 h 3022600"/>
              <a:gd name="connsiteX1" fmla="*/ 0 w 3048000"/>
              <a:gd name="connsiteY1" fmla="*/ 3022600 h 3022600"/>
            </a:gdLst>
            <a:ahLst/>
            <a:cxnLst>
              <a:cxn ang="0">
                <a:pos x="connsiteX0" y="connsiteY0"/>
              </a:cxn>
              <a:cxn ang="0">
                <a:pos x="connsiteX1" y="connsiteY1"/>
              </a:cxn>
            </a:cxnLst>
            <a:rect l="l" t="t" r="r" b="b"/>
            <a:pathLst>
              <a:path w="3048000" h="3022600">
                <a:moveTo>
                  <a:pt x="3048000" y="0"/>
                </a:moveTo>
                <a:lnTo>
                  <a:pt x="0" y="3022600"/>
                </a:lnTo>
              </a:path>
            </a:pathLst>
          </a:custGeom>
          <a:noFill/>
          <a:ln w="12700">
            <a:solidFill>
              <a:srgbClr val="92888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形状 10"/>
          <p:cNvSpPr/>
          <p:nvPr/>
        </p:nvSpPr>
        <p:spPr>
          <a:xfrm>
            <a:off x="9423400" y="5041900"/>
            <a:ext cx="1816100" cy="1803400"/>
          </a:xfrm>
          <a:custGeom>
            <a:avLst/>
            <a:gdLst>
              <a:gd name="connsiteX0" fmla="*/ 0 w 1816100"/>
              <a:gd name="connsiteY0" fmla="*/ 0 h 1803400"/>
              <a:gd name="connsiteX1" fmla="*/ 1816100 w 1816100"/>
              <a:gd name="connsiteY1" fmla="*/ 1803400 h 1803400"/>
            </a:gdLst>
            <a:ahLst/>
            <a:cxnLst>
              <a:cxn ang="0">
                <a:pos x="connsiteX0" y="connsiteY0"/>
              </a:cxn>
              <a:cxn ang="0">
                <a:pos x="connsiteX1" y="connsiteY1"/>
              </a:cxn>
            </a:cxnLst>
            <a:rect l="l" t="t" r="r" b="b"/>
            <a:pathLst>
              <a:path w="1816100" h="1803400">
                <a:moveTo>
                  <a:pt x="0" y="0"/>
                </a:moveTo>
                <a:lnTo>
                  <a:pt x="1816100" y="1803400"/>
                </a:lnTo>
              </a:path>
            </a:pathLst>
          </a:custGeom>
          <a:noFill/>
          <a:ln w="12700">
            <a:solidFill>
              <a:srgbClr val="92888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形状 11"/>
          <p:cNvSpPr/>
          <p:nvPr/>
        </p:nvSpPr>
        <p:spPr>
          <a:xfrm>
            <a:off x="10401300" y="1905000"/>
            <a:ext cx="1790700" cy="3543300"/>
          </a:xfrm>
          <a:custGeom>
            <a:avLst/>
            <a:gdLst>
              <a:gd name="connsiteX0" fmla="*/ 1778000 w 1790700"/>
              <a:gd name="connsiteY0" fmla="*/ 0 h 3543300"/>
              <a:gd name="connsiteX1" fmla="*/ 0 w 1790700"/>
              <a:gd name="connsiteY1" fmla="*/ 1765300 h 3543300"/>
              <a:gd name="connsiteX2" fmla="*/ 1790700 w 1790700"/>
              <a:gd name="connsiteY2" fmla="*/ 3543300 h 3543300"/>
            </a:gdLst>
            <a:ahLst/>
            <a:cxnLst>
              <a:cxn ang="0">
                <a:pos x="connsiteX0" y="connsiteY0"/>
              </a:cxn>
              <a:cxn ang="0">
                <a:pos x="connsiteX1" y="connsiteY1"/>
              </a:cxn>
              <a:cxn ang="0">
                <a:pos x="connsiteX2" y="connsiteY2"/>
              </a:cxn>
            </a:cxnLst>
            <a:rect l="l" t="t" r="r" b="b"/>
            <a:pathLst>
              <a:path w="1790700" h="3543300">
                <a:moveTo>
                  <a:pt x="1778000" y="0"/>
                </a:moveTo>
                <a:lnTo>
                  <a:pt x="0" y="1765300"/>
                </a:lnTo>
                <a:lnTo>
                  <a:pt x="1790700" y="3543300"/>
                </a:lnTo>
              </a:path>
            </a:pathLst>
          </a:custGeom>
          <a:noFill/>
          <a:ln w="12700">
            <a:solidFill>
              <a:srgbClr val="92888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标题 1"/>
          <p:cNvSpPr txBox="1"/>
          <p:nvPr/>
        </p:nvSpPr>
        <p:spPr>
          <a:xfrm>
            <a:off x="1156335" y="2065655"/>
            <a:ext cx="10083165" cy="13258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5400" spc="300">
                <a:solidFill>
                  <a:schemeClr val="bg2">
                    <a:lumMod val="25000"/>
                  </a:schemeClr>
                </a:solidFill>
                <a:latin typeface="方正胖娃简体" panose="03000509000000000000" charset="-122"/>
                <a:ea typeface="方正胖娃简体" panose="03000509000000000000" charset="-122"/>
                <a:cs typeface="+mn-ea"/>
                <a:sym typeface="+mn-lt"/>
              </a:rPr>
              <a:t>第二单元生产工具与劳作方式</a:t>
            </a:r>
            <a:endParaRPr lang="zh-CN" altLang="en-US" sz="5400" spc="300">
              <a:solidFill>
                <a:schemeClr val="bg2">
                  <a:lumMod val="25000"/>
                </a:schemeClr>
              </a:solidFill>
              <a:latin typeface="方正胖娃简体" panose="03000509000000000000" charset="-122"/>
              <a:ea typeface="方正胖娃简体" panose="03000509000000000000" charset="-122"/>
              <a:cs typeface="+mn-ea"/>
              <a:sym typeface="+mn-lt"/>
            </a:endParaRPr>
          </a:p>
        </p:txBody>
      </p:sp>
      <p:sp>
        <p:nvSpPr>
          <p:cNvPr id="22" name="矩形 21"/>
          <p:cNvSpPr/>
          <p:nvPr/>
        </p:nvSpPr>
        <p:spPr>
          <a:xfrm>
            <a:off x="1423361" y="1364071"/>
            <a:ext cx="7294880" cy="521970"/>
          </a:xfrm>
          <a:prstGeom prst="rect">
            <a:avLst/>
          </a:prstGeom>
        </p:spPr>
        <p:txBody>
          <a:bodyPr wrap="none">
            <a:spAutoFit/>
          </a:bodyPr>
          <a:lstStyle/>
          <a:p>
            <a:r>
              <a:rPr lang="zh-CN" altLang="en-US" sz="2800">
                <a:solidFill>
                  <a:schemeClr val="tx1">
                    <a:lumMod val="75000"/>
                    <a:lumOff val="25000"/>
                  </a:schemeClr>
                </a:solidFill>
                <a:latin typeface="方正大标宋简体" panose="02010601030101010101" charset="-122"/>
                <a:ea typeface="方正大标宋简体" panose="02010601030101010101" charset="-122"/>
                <a:cs typeface="+mn-ea"/>
                <a:sym typeface="+mn-lt"/>
              </a:rPr>
              <a:t>统编版高中历史选择性必修二经济与社会生活</a:t>
            </a:r>
            <a:endParaRPr lang="zh-CN" altLang="en-US" sz="2800">
              <a:solidFill>
                <a:schemeClr val="tx1">
                  <a:lumMod val="75000"/>
                  <a:lumOff val="25000"/>
                </a:schemeClr>
              </a:solidFill>
              <a:latin typeface="方正大标宋简体" panose="02010601030101010101" charset="-122"/>
              <a:ea typeface="方正大标宋简体" panose="02010601030101010101"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750" advClick="0">
        <p14:window dir="ver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750"/>
                                        <p:tgtEl>
                                          <p:spTgt spid="9"/>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750"/>
                                        <p:tgtEl>
                                          <p:spTgt spid="8"/>
                                        </p:tgtEl>
                                      </p:cBhvr>
                                    </p:animEffect>
                                  </p:childTnLst>
                                </p:cTn>
                              </p:par>
                            </p:childTnLst>
                          </p:cTn>
                        </p:par>
                        <p:par>
                          <p:cTn id="21" fill="hold">
                            <p:stCondLst>
                              <p:cond delay="3000"/>
                            </p:stCondLst>
                            <p:childTnLst>
                              <p:par>
                                <p:cTn id="22" presetID="22" presetClass="entr" presetSubtype="4"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750"/>
                                        <p:tgtEl>
                                          <p:spTgt spid="12"/>
                                        </p:tgtEl>
                                      </p:cBhvr>
                                    </p:animEffect>
                                  </p:childTnLst>
                                </p:cTn>
                              </p:par>
                            </p:childTnLst>
                          </p:cTn>
                        </p:par>
                        <p:par>
                          <p:cTn id="25" fill="hold">
                            <p:stCondLst>
                              <p:cond delay="4000"/>
                            </p:stCondLst>
                            <p:childTnLst>
                              <p:par>
                                <p:cTn id="26" presetID="2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750"/>
                                        <p:tgtEl>
                                          <p:spTgt spid="10"/>
                                        </p:tgtEl>
                                      </p:cBhvr>
                                    </p:animEffect>
                                  </p:childTnLst>
                                </p:cTn>
                              </p:par>
                            </p:childTnLst>
                          </p:cTn>
                        </p:par>
                        <p:par>
                          <p:cTn id="29" fill="hold">
                            <p:stCondLst>
                              <p:cond delay="500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750"/>
                                        <p:tgtEl>
                                          <p:spTgt spid="11"/>
                                        </p:tgtEl>
                                      </p:cBhvr>
                                    </p:animEffect>
                                  </p:childTnLst>
                                </p:cTn>
                              </p:par>
                            </p:childTnLst>
                          </p:cTn>
                        </p:par>
                        <p:par>
                          <p:cTn id="33" fill="hold">
                            <p:stCondLst>
                              <p:cond delay="6000"/>
                            </p:stCondLst>
                            <p:childTnLst>
                              <p:par>
                                <p:cTn id="34" presetID="14" presetClass="entr" presetSubtype="1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randombar(horizontal)">
                                      <p:cBhvr>
                                        <p:cTn id="36" dur="750"/>
                                        <p:tgtEl>
                                          <p:spTgt spid="22"/>
                                        </p:tgtEl>
                                      </p:cBhvr>
                                    </p:animEffect>
                                  </p:childTnLst>
                                </p:cTn>
                              </p:par>
                            </p:childTnLst>
                          </p:cTn>
                        </p:par>
                        <p:par>
                          <p:cTn id="37" fill="hold">
                            <p:stCondLst>
                              <p:cond delay="7000"/>
                            </p:stCondLst>
                            <p:childTnLst>
                              <p:par>
                                <p:cTn id="38" presetID="53" presetClass="entr" presetSubtype="16"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750" fill="hold"/>
                                        <p:tgtEl>
                                          <p:spTgt spid="13"/>
                                        </p:tgtEl>
                                        <p:attrNameLst>
                                          <p:attrName>ppt_w</p:attrName>
                                        </p:attrNameLst>
                                      </p:cBhvr>
                                      <p:tavLst>
                                        <p:tav tm="0">
                                          <p:val>
                                            <p:fltVal val="0"/>
                                          </p:val>
                                        </p:tav>
                                        <p:tav tm="100000">
                                          <p:val>
                                            <p:strVal val="#ppt_w"/>
                                          </p:val>
                                        </p:tav>
                                      </p:tavLst>
                                    </p:anim>
                                    <p:anim calcmode="lin" valueType="num">
                                      <p:cBhvr>
                                        <p:cTn id="41" dur="750" fill="hold"/>
                                        <p:tgtEl>
                                          <p:spTgt spid="13"/>
                                        </p:tgtEl>
                                        <p:attrNameLst>
                                          <p:attrName>ppt_h</p:attrName>
                                        </p:attrNameLst>
                                      </p:cBhvr>
                                      <p:tavLst>
                                        <p:tav tm="0">
                                          <p:val>
                                            <p:fltVal val="0"/>
                                          </p:val>
                                        </p:tav>
                                        <p:tav tm="100000">
                                          <p:val>
                                            <p:strVal val="#ppt_h"/>
                                          </p:val>
                                        </p:tav>
                                      </p:tavLst>
                                    </p:anim>
                                    <p:animEffect transition="in" filter="fade">
                                      <p:cBhvr>
                                        <p:cTn id="42"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pattFill prst="weave">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0" y="117693"/>
            <a:ext cx="12241530" cy="6740307"/>
          </a:xfrm>
          <a:prstGeom prst="rect">
            <a:avLst/>
          </a:prstGeom>
          <a:noFill/>
        </p:spPr>
        <p:txBody>
          <a:bodyPr wrap="square" rtlCol="0">
            <a:spAutoFit/>
          </a:bodyPr>
          <a:lstStyle/>
          <a:p>
            <a:r>
              <a:rPr lang="zh-CN" altLang="en-US" sz="2400" b="1">
                <a:latin typeface="楷体" panose="02010609060101010101" charset="-122"/>
                <a:ea typeface="楷体" panose="02010609060101010101" charset="-122"/>
                <a:cs typeface="楷体" panose="02010609060101010101" charset="-122"/>
              </a:rPr>
              <a:t>（三）工厂制度引进中国</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1、洋务派：19 世纪中后期，创办了江南制造总局、福州船政局（近代军事工业）；上海轮船招商局、上海机器织布局、开平煤矿、汉阳铁厂（近代民用工业）等一系列近代企业，引进了西方的工厂制度，进行机器大生产。</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2、民族资本家：张謇、范旭东等一批民族资本家主张实业救国，开办工厂并借鉴西方工厂的管理经验，中国民族工业初步发展起来。（初步发展的原因：甲午战后，1清政府放宽对民间设厂的限制，新政设立商部，奖励实业；实业救国思潮）</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二、工业革命后生活方式的变化</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1、工业革命促进了城市化的发展，也改变了人们的生活空间。</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城市人口猛增，不少小城镇发展为工业城市。曼彻斯特成为英国城市化的典型。</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2．交通运输业进步，便利了人们的出行，增加了社会的流动性。</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(1)工业革命中英国的人工运河、铁路运输发展迅速。</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(2)欧美国家形成了水陆运输网，促进了城际间、国际间的人口交流与贸易往来，大大增加了社会的  流动性    。</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3．工业革命促进了乡村的改变</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(1)以英国为代表的西方国家农业机械日益普及，普遍建立了大农场，农业现代化水平大大提高。</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(2)大量人口从闭塞、宁静的乡村田园生活中走出，人们的眼界开阔了。</a:t>
            </a:r>
            <a:endParaRPr lang="zh-CN" altLang="en-US" sz="2400" b="1">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pattFill prst="weave">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2" name="组合 121"/>
          <p:cNvGrpSpPr/>
          <p:nvPr/>
        </p:nvGrpSpPr>
        <p:grpSpPr>
          <a:xfrm>
            <a:off x="723901" y="0"/>
            <a:ext cx="11468099" cy="583565"/>
            <a:chOff x="723900" y="303571"/>
            <a:chExt cx="11468099" cy="583565"/>
          </a:xfrm>
        </p:grpSpPr>
        <p:sp>
          <p:nvSpPr>
            <p:cNvPr id="8" name="矩形 7"/>
            <p:cNvSpPr/>
            <p:nvPr/>
          </p:nvSpPr>
          <p:spPr>
            <a:xfrm>
              <a:off x="723900" y="354013"/>
              <a:ext cx="11468099" cy="523220"/>
            </a:xfrm>
            <a:prstGeom prst="rect">
              <a:avLst/>
            </a:prstGeom>
            <a:solidFill>
              <a:srgbClr val="C8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098102" y="303571"/>
              <a:ext cx="4126593"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3200" b="1" spc="500" noProof="0">
                  <a:solidFill>
                    <a:schemeClr val="bg1"/>
                  </a:solidFill>
                  <a:effectLst>
                    <a:outerShdw blurRad="38100" dist="19050" dir="2700000" algn="tl" rotWithShape="0">
                      <a:schemeClr val="dk1">
                        <a:alpha val="40000"/>
                      </a:schemeClr>
                    </a:outerShdw>
                  </a:effectLst>
                  <a:uLnTx/>
                  <a:uFillTx/>
                  <a:latin typeface="方正大标宋简体" panose="02010601030101010101" charset="-122"/>
                  <a:ea typeface="方正大标宋简体" panose="02010601030101010101" charset="-122"/>
                  <a:cs typeface="+mn-ea"/>
                  <a:sym typeface="+mn-lt"/>
                </a:rPr>
                <a:t>基础知识梳理</a:t>
              </a:r>
              <a:endParaRPr kumimoji="0" lang="zh-CN" altLang="en-US" sz="3200" b="1" i="0" u="none" strike="noStrike" kern="1200" cap="none" spc="500" normalizeH="0" baseline="0" noProof="0">
                <a:ln>
                  <a:noFill/>
                </a:ln>
                <a:solidFill>
                  <a:schemeClr val="bg1"/>
                </a:solidFill>
                <a:effectLst/>
                <a:uLnTx/>
                <a:uFillTx/>
                <a:cs typeface="+mn-ea"/>
                <a:sym typeface="+mn-lt"/>
              </a:endParaRPr>
            </a:p>
          </p:txBody>
        </p:sp>
      </p:grpSp>
      <p:grpSp>
        <p:nvGrpSpPr>
          <p:cNvPr id="5" name="组合 4"/>
          <p:cNvGrpSpPr/>
          <p:nvPr/>
        </p:nvGrpSpPr>
        <p:grpSpPr>
          <a:xfrm>
            <a:off x="287333" y="0"/>
            <a:ext cx="717104" cy="717102"/>
            <a:chOff x="304800" y="673100"/>
            <a:chExt cx="4000500" cy="4000500"/>
          </a:xfrm>
          <a:effectLst>
            <a:outerShdw blurRad="444500" dist="76200" dir="8100000" algn="tr" rotWithShape="0">
              <a:schemeClr val="tx1">
                <a:lumMod val="65000"/>
                <a:lumOff val="35000"/>
                <a:alpha val="50000"/>
              </a:schemeClr>
            </a:outerShdw>
          </a:effectLst>
        </p:grpSpPr>
        <p:sp>
          <p:nvSpPr>
            <p:cNvPr id="6" name="同心圆 98"/>
            <p:cNvSpPr/>
            <p:nvPr/>
          </p:nvSpPr>
          <p:spPr>
            <a:xfrm>
              <a:off x="304800" y="673100"/>
              <a:ext cx="4000500" cy="4000500"/>
            </a:xfrm>
            <a:prstGeom prst="donut">
              <a:avLst>
                <a:gd name="adj" fmla="val 4879"/>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cs typeface="+mn-ea"/>
                <a:sym typeface="+mn-lt"/>
              </a:endParaRPr>
            </a:p>
          </p:txBody>
        </p:sp>
        <p:sp>
          <p:nvSpPr>
            <p:cNvPr id="7" name="椭圆 6"/>
            <p:cNvSpPr/>
            <p:nvPr/>
          </p:nvSpPr>
          <p:spPr>
            <a:xfrm>
              <a:off x="392112" y="760412"/>
              <a:ext cx="3825876"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tx1">
                      <a:lumMod val="75000"/>
                      <a:lumOff val="25000"/>
                    </a:schemeClr>
                  </a:solidFill>
                  <a:cs typeface="+mn-ea"/>
                  <a:sym typeface="+mn-lt"/>
                </a:rPr>
                <a:t>02</a:t>
              </a:r>
              <a:endParaRPr lang="zh-CN" altLang="en-US" b="1">
                <a:solidFill>
                  <a:schemeClr val="tx1">
                    <a:lumMod val="75000"/>
                    <a:lumOff val="25000"/>
                  </a:schemeClr>
                </a:solidFill>
                <a:cs typeface="+mn-ea"/>
                <a:sym typeface="+mn-lt"/>
              </a:endParaRPr>
            </a:p>
          </p:txBody>
        </p:sp>
      </p:grpSp>
      <p:sp>
        <p:nvSpPr>
          <p:cNvPr id="3" name="文本框 2"/>
          <p:cNvSpPr txBox="1"/>
          <p:nvPr/>
        </p:nvSpPr>
        <p:spPr>
          <a:xfrm>
            <a:off x="0" y="487025"/>
            <a:ext cx="12312015" cy="6370975"/>
          </a:xfrm>
          <a:prstGeom prst="rect">
            <a:avLst/>
          </a:prstGeom>
          <a:noFill/>
        </p:spPr>
        <p:txBody>
          <a:bodyPr wrap="square" rtlCol="0">
            <a:spAutoFit/>
          </a:bodyPr>
          <a:lstStyle/>
          <a:p>
            <a:r>
              <a:rPr lang="zh-CN" altLang="en-US" sz="2400" b="1">
                <a:latin typeface="楷体" panose="02010609060101010101" charset="-122"/>
                <a:ea typeface="楷体" panose="02010609060101010101" charset="-122"/>
                <a:cs typeface="楷体" panose="02010609060101010101" charset="-122"/>
              </a:rPr>
              <a:t>4．随着生活节奏加快，人们的时间观念增强</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(1)原因：工厂制度及蒸汽机车等交通工具的出现，使人们必须守时，准时准点 成为现代生活的准则。</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(2)表现：城市中社会上层人士出行戴表，大城市的车站、码头、银行、机关及市区街道多设有标准钟。</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5．初等教育不断推广，人们文化素质逐渐提升</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(1)原因：机器生产代替手工劳动、城市化迅猛发展等现实因素，对广大民众的文化素质提出了更高的要求。</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(2)表现</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①英国等西方国家：通过立法推行初等教育，加大政府对教育的经费支持。</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②中国：20世纪初清政府推行“ 癸卯学制”（1902），对普及初等教育起到重要作用。</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6．消极影响</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(1)表现：工人劳动时间过长，工作与生活环境恶劣，传染病与职业病严重危害产业工人的健康。</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(2)结果：19世纪，欧洲社会主义运动风起云涌，欧洲三大工人运动标志着工人阶级登上历史舞台，促进了马克思主义的诞生；产业工人的待遇有所改善，最长工时收到限制，最低工资得到一定保障。</a:t>
            </a:r>
            <a:endParaRPr lang="zh-CN" altLang="en-US" sz="2400" b="1">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wipe(left)">
                                      <p:cBhvr>
                                        <p:cTn id="13" dur="75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同心圆 98"/>
          <p:cNvSpPr/>
          <p:nvPr/>
        </p:nvSpPr>
        <p:spPr>
          <a:xfrm>
            <a:off x="301847" y="257072"/>
            <a:ext cx="717104" cy="717102"/>
          </a:xfrm>
          <a:prstGeom prst="donut">
            <a:avLst>
              <a:gd name="adj" fmla="val 4879"/>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cs typeface="+mn-ea"/>
              <a:sym typeface="+mn-lt"/>
            </a:endParaRPr>
          </a:p>
        </p:txBody>
      </p:sp>
      <p:sp>
        <p:nvSpPr>
          <p:cNvPr id="3" name="文本框 2"/>
          <p:cNvSpPr txBox="1"/>
          <p:nvPr/>
        </p:nvSpPr>
        <p:spPr>
          <a:xfrm>
            <a:off x="0" y="487025"/>
            <a:ext cx="12007850" cy="6370975"/>
          </a:xfrm>
          <a:prstGeom prst="rect">
            <a:avLst/>
          </a:prstGeom>
          <a:noFill/>
        </p:spPr>
        <p:txBody>
          <a:bodyPr wrap="square" rtlCol="0">
            <a:spAutoFit/>
          </a:bodyPr>
          <a:lstStyle/>
          <a:p>
            <a:r>
              <a:rPr lang="zh-CN" altLang="en-US" sz="2400" b="1">
                <a:latin typeface="楷体" panose="02010609060101010101" charset="-122"/>
                <a:ea typeface="楷体" panose="02010609060101010101" charset="-122"/>
                <a:cs typeface="楷体" panose="02010609060101010101" charset="-122"/>
              </a:rPr>
              <a:t>一、现代科学技术的发展</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时间：二战以后；</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科技进步的基础：计算机与人工智能；</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领域：航天、海洋、原子能、生物、新材料;</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地位：尖端科技的发展成为衡量国家综合实力的重要标志。</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（一）计算机技术的发展</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1、产生：1946年研制第一台电子计算机，为满足弹道计算的需要。（服务于军事）</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2、发展：计算机演化为互联网，并于20世纪90年代实现商业化。</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3、影响：计算机网络技术从科学计算、事务管理等方面逐步扩展，进入生产生活的各个领域，并走入家庭。</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（二）人工智能技术的发展</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1、含义：人工智能技术作为计算机技术的一个分支，是通过计算机模拟人的思维解决实际问题的技术。</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2、自从20世纪50年代机器模拟智能被美国科学家提上日程，人工智能已涵盖机器人制造、语音及图像识别、自然语言处理等领域。作为人工智能技术的代表，计算机控制的机械手、机器人等自动化装置，在生产中得到大量应用。</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3、出现领域：“无人仓库”“无人码头”“无人车间”乃至“无人工厂”也纷纷出现。</a:t>
            </a:r>
            <a:endParaRPr lang="zh-CN" altLang="en-US" sz="2400" b="1">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pattFill prst="weave">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2" name="组合 121"/>
          <p:cNvGrpSpPr/>
          <p:nvPr/>
        </p:nvGrpSpPr>
        <p:grpSpPr>
          <a:xfrm>
            <a:off x="723900" y="303571"/>
            <a:ext cx="11468099" cy="583565"/>
            <a:chOff x="723900" y="303571"/>
            <a:chExt cx="11468099" cy="583565"/>
          </a:xfrm>
        </p:grpSpPr>
        <p:sp>
          <p:nvSpPr>
            <p:cNvPr id="8" name="矩形 7"/>
            <p:cNvSpPr/>
            <p:nvPr/>
          </p:nvSpPr>
          <p:spPr>
            <a:xfrm>
              <a:off x="723900" y="354013"/>
              <a:ext cx="11468099" cy="523220"/>
            </a:xfrm>
            <a:prstGeom prst="rect">
              <a:avLst/>
            </a:prstGeom>
            <a:solidFill>
              <a:srgbClr val="C8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098102" y="303571"/>
              <a:ext cx="4126593"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3200" b="1" spc="500" noProof="0">
                  <a:solidFill>
                    <a:schemeClr val="bg1"/>
                  </a:solidFill>
                  <a:effectLst>
                    <a:outerShdw blurRad="38100" dist="19050" dir="2700000" algn="tl" rotWithShape="0">
                      <a:schemeClr val="dk1">
                        <a:alpha val="40000"/>
                      </a:schemeClr>
                    </a:outerShdw>
                  </a:effectLst>
                  <a:uLnTx/>
                  <a:uFillTx/>
                  <a:latin typeface="方正大标宋简体" panose="02010601030101010101" charset="-122"/>
                  <a:ea typeface="方正大标宋简体" panose="02010601030101010101" charset="-122"/>
                  <a:cs typeface="+mn-ea"/>
                  <a:sym typeface="+mn-lt"/>
                </a:rPr>
                <a:t>基础知识梳理</a:t>
              </a:r>
              <a:endParaRPr kumimoji="0" lang="zh-CN" altLang="en-US" sz="3200" b="1" i="0" u="none" strike="noStrike" kern="1200" cap="none" spc="500" normalizeH="0" baseline="0" noProof="0">
                <a:ln>
                  <a:noFill/>
                </a:ln>
                <a:solidFill>
                  <a:schemeClr val="bg1"/>
                </a:solidFill>
                <a:effectLst/>
                <a:uLnTx/>
                <a:uFillTx/>
                <a:cs typeface="+mn-ea"/>
                <a:sym typeface="+mn-lt"/>
              </a:endParaRPr>
            </a:p>
          </p:txBody>
        </p:sp>
      </p:grpSp>
      <p:grpSp>
        <p:nvGrpSpPr>
          <p:cNvPr id="5" name="组合 4"/>
          <p:cNvGrpSpPr/>
          <p:nvPr/>
        </p:nvGrpSpPr>
        <p:grpSpPr>
          <a:xfrm>
            <a:off x="301847" y="257072"/>
            <a:ext cx="717104" cy="717102"/>
            <a:chOff x="304800" y="673100"/>
            <a:chExt cx="4000500" cy="4000500"/>
          </a:xfrm>
          <a:effectLst>
            <a:outerShdw blurRad="444500" dist="76200" dir="8100000" algn="tr" rotWithShape="0">
              <a:schemeClr val="tx1">
                <a:lumMod val="65000"/>
                <a:lumOff val="35000"/>
                <a:alpha val="50000"/>
              </a:schemeClr>
            </a:outerShdw>
          </a:effectLst>
        </p:grpSpPr>
        <p:sp>
          <p:nvSpPr>
            <p:cNvPr id="6" name="同心圆 98"/>
            <p:cNvSpPr/>
            <p:nvPr/>
          </p:nvSpPr>
          <p:spPr>
            <a:xfrm>
              <a:off x="304800" y="673100"/>
              <a:ext cx="4000500" cy="4000500"/>
            </a:xfrm>
            <a:prstGeom prst="donut">
              <a:avLst>
                <a:gd name="adj" fmla="val 4879"/>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cs typeface="+mn-ea"/>
                <a:sym typeface="+mn-lt"/>
              </a:endParaRPr>
            </a:p>
          </p:txBody>
        </p:sp>
        <p:sp>
          <p:nvSpPr>
            <p:cNvPr id="7" name="椭圆 6"/>
            <p:cNvSpPr/>
            <p:nvPr/>
          </p:nvSpPr>
          <p:spPr>
            <a:xfrm>
              <a:off x="392112" y="760412"/>
              <a:ext cx="3825876"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tx1">
                      <a:lumMod val="75000"/>
                      <a:lumOff val="25000"/>
                    </a:schemeClr>
                  </a:solidFill>
                  <a:cs typeface="+mn-ea"/>
                  <a:sym typeface="+mn-lt"/>
                </a:rPr>
                <a:t>02</a:t>
              </a:r>
              <a:endParaRPr lang="zh-CN" altLang="en-US" b="1">
                <a:solidFill>
                  <a:schemeClr val="tx1">
                    <a:lumMod val="75000"/>
                    <a:lumOff val="25000"/>
                  </a:schemeClr>
                </a:solidFill>
                <a:cs typeface="+mn-ea"/>
                <a:sym typeface="+mn-lt"/>
              </a:endParaRPr>
            </a:p>
          </p:txBody>
        </p:sp>
      </p:grpSp>
      <p:sp>
        <p:nvSpPr>
          <p:cNvPr id="3" name="文本框 2"/>
          <p:cNvSpPr txBox="1"/>
          <p:nvPr/>
        </p:nvSpPr>
        <p:spPr>
          <a:xfrm>
            <a:off x="92075" y="974090"/>
            <a:ext cx="12007850" cy="5631180"/>
          </a:xfrm>
          <a:prstGeom prst="rect">
            <a:avLst/>
          </a:prstGeom>
          <a:noFill/>
        </p:spPr>
        <p:txBody>
          <a:bodyPr wrap="square" rtlCol="0">
            <a:spAutoFit/>
          </a:bodyPr>
          <a:lstStyle/>
          <a:p>
            <a:r>
              <a:rPr lang="zh-CN" altLang="en-US" sz="2000" b="1">
                <a:latin typeface="楷体" panose="02010609060101010101" charset="-122"/>
                <a:ea typeface="楷体" panose="02010609060101010101" charset="-122"/>
                <a:cs typeface="楷体" panose="02010609060101010101" charset="-122"/>
              </a:rPr>
              <a:t>4、影响：人工智能技术广泛地应用到各个领域，极大地改变了人们的生产生活。</a:t>
            </a:r>
            <a:endParaRPr lang="zh-CN" altLang="en-US" sz="2000" b="1">
              <a:latin typeface="楷体" panose="02010609060101010101" charset="-122"/>
              <a:ea typeface="楷体" panose="02010609060101010101" charset="-122"/>
              <a:cs typeface="楷体" panose="02010609060101010101" charset="-122"/>
            </a:endParaRPr>
          </a:p>
          <a:p>
            <a:r>
              <a:rPr lang="zh-CN" altLang="en-US" sz="2000" b="1">
                <a:latin typeface="楷体" panose="02010609060101010101" charset="-122"/>
                <a:ea typeface="楷体" panose="02010609060101010101" charset="-122"/>
                <a:cs typeface="楷体" panose="02010609060101010101" charset="-122"/>
              </a:rPr>
              <a:t>①人工智能日益成为新一轮产业革命的引擎。</a:t>
            </a:r>
            <a:endParaRPr lang="zh-CN" altLang="en-US" sz="2000" b="1">
              <a:latin typeface="楷体" panose="02010609060101010101" charset="-122"/>
              <a:ea typeface="楷体" panose="02010609060101010101" charset="-122"/>
              <a:cs typeface="楷体" panose="02010609060101010101" charset="-122"/>
            </a:endParaRPr>
          </a:p>
          <a:p>
            <a:r>
              <a:rPr lang="zh-CN" altLang="en-US" sz="2000" b="1">
                <a:latin typeface="楷体" panose="02010609060101010101" charset="-122"/>
                <a:ea typeface="楷体" panose="02010609060101010101" charset="-122"/>
                <a:cs typeface="楷体" panose="02010609060101010101" charset="-122"/>
              </a:rPr>
              <a:t>②人工智能将会颠覆人们以往的生活方式，把人类的文明进程向前大步推进。</a:t>
            </a:r>
            <a:endParaRPr lang="zh-CN" altLang="en-US" sz="2000" b="1">
              <a:latin typeface="楷体" panose="02010609060101010101" charset="-122"/>
              <a:ea typeface="楷体" panose="02010609060101010101" charset="-122"/>
              <a:cs typeface="楷体" panose="02010609060101010101" charset="-122"/>
            </a:endParaRPr>
          </a:p>
          <a:p>
            <a:r>
              <a:rPr lang="zh-CN" altLang="en-US" sz="2000" b="1">
                <a:latin typeface="楷体" panose="02010609060101010101" charset="-122"/>
                <a:ea typeface="楷体" panose="02010609060101010101" charset="-122"/>
                <a:cs typeface="楷体" panose="02010609060101010101" charset="-122"/>
              </a:rPr>
              <a:t>（三）航天技术的发展</a:t>
            </a:r>
            <a:endParaRPr lang="zh-CN" altLang="en-US" sz="2000" b="1">
              <a:latin typeface="楷体" panose="02010609060101010101" charset="-122"/>
              <a:ea typeface="楷体" panose="02010609060101010101" charset="-122"/>
              <a:cs typeface="楷体" panose="02010609060101010101" charset="-122"/>
            </a:endParaRPr>
          </a:p>
          <a:p>
            <a:r>
              <a:rPr lang="zh-CN" altLang="en-US" sz="2000" b="1">
                <a:latin typeface="楷体" panose="02010609060101010101" charset="-122"/>
                <a:ea typeface="楷体" panose="02010609060101010101" charset="-122"/>
                <a:cs typeface="楷体" panose="02010609060101010101" charset="-122"/>
              </a:rPr>
              <a:t>1、产生：自从1957年苏联发射世界上第一颗人造地球卫星</a:t>
            </a:r>
            <a:endParaRPr lang="zh-CN" altLang="en-US" sz="2000" b="1">
              <a:latin typeface="楷体" panose="02010609060101010101" charset="-122"/>
              <a:ea typeface="楷体" panose="02010609060101010101" charset="-122"/>
              <a:cs typeface="楷体" panose="02010609060101010101" charset="-122"/>
            </a:endParaRPr>
          </a:p>
          <a:p>
            <a:r>
              <a:rPr lang="zh-CN" altLang="en-US" sz="2000" b="1">
                <a:latin typeface="楷体" panose="02010609060101010101" charset="-122"/>
                <a:ea typeface="楷体" panose="02010609060101010101" charset="-122"/>
                <a:cs typeface="楷体" panose="02010609060101010101" charset="-122"/>
              </a:rPr>
              <a:t>2、发展：许多国家利用航天技术服务于军事部门与国民经济，俄罗斯、美国、法国、中国等国家已研发出多种类型的运载火箭，成功发射大量航天器，在太空中建立了严密的地球测控网。</a:t>
            </a:r>
            <a:endParaRPr lang="zh-CN" altLang="en-US" sz="2000" b="1">
              <a:latin typeface="楷体" panose="02010609060101010101" charset="-122"/>
              <a:ea typeface="楷体" panose="02010609060101010101" charset="-122"/>
              <a:cs typeface="楷体" panose="02010609060101010101" charset="-122"/>
            </a:endParaRPr>
          </a:p>
          <a:p>
            <a:r>
              <a:rPr lang="zh-CN" altLang="en-US" sz="2000" b="1">
                <a:latin typeface="楷体" panose="02010609060101010101" charset="-122"/>
                <a:ea typeface="楷体" panose="02010609060101010101" charset="-122"/>
                <a:cs typeface="楷体" panose="02010609060101010101" charset="-122"/>
              </a:rPr>
              <a:t>3、影响：作为新兴的尖端科技，航天技术对现代国防与经济发展产生了巨大影响。</a:t>
            </a:r>
            <a:endParaRPr lang="zh-CN" altLang="en-US" sz="2000" b="1">
              <a:latin typeface="楷体" panose="02010609060101010101" charset="-122"/>
              <a:ea typeface="楷体" panose="02010609060101010101" charset="-122"/>
              <a:cs typeface="楷体" panose="02010609060101010101" charset="-122"/>
            </a:endParaRPr>
          </a:p>
          <a:p>
            <a:r>
              <a:rPr lang="zh-CN" altLang="en-US" sz="2000" b="1">
                <a:latin typeface="楷体" panose="02010609060101010101" charset="-122"/>
                <a:ea typeface="楷体" panose="02010609060101010101" charset="-122"/>
                <a:cs typeface="楷体" panose="02010609060101010101" charset="-122"/>
              </a:rPr>
              <a:t>（四）海洋技术的发展</a:t>
            </a:r>
            <a:endParaRPr lang="zh-CN" altLang="en-US" sz="2000" b="1">
              <a:latin typeface="楷体" panose="02010609060101010101" charset="-122"/>
              <a:ea typeface="楷体" panose="02010609060101010101" charset="-122"/>
              <a:cs typeface="楷体" panose="02010609060101010101" charset="-122"/>
            </a:endParaRPr>
          </a:p>
          <a:p>
            <a:r>
              <a:rPr lang="zh-CN" altLang="en-US" sz="2000" b="1">
                <a:latin typeface="楷体" panose="02010609060101010101" charset="-122"/>
                <a:ea typeface="楷体" panose="02010609060101010101" charset="-122"/>
                <a:cs typeface="楷体" panose="02010609060101010101" charset="-122"/>
              </a:rPr>
              <a:t>1、地位：海洋技术在现代科技进步中处于重要位置。</a:t>
            </a:r>
            <a:endParaRPr lang="zh-CN" altLang="en-US" sz="2000" b="1">
              <a:latin typeface="楷体" panose="02010609060101010101" charset="-122"/>
              <a:ea typeface="楷体" panose="02010609060101010101" charset="-122"/>
              <a:cs typeface="楷体" panose="02010609060101010101" charset="-122"/>
            </a:endParaRPr>
          </a:p>
          <a:p>
            <a:r>
              <a:rPr lang="zh-CN" altLang="en-US" sz="2000" b="1">
                <a:latin typeface="楷体" panose="02010609060101010101" charset="-122"/>
                <a:ea typeface="楷体" panose="02010609060101010101" charset="-122"/>
                <a:cs typeface="楷体" panose="02010609060101010101" charset="-122"/>
              </a:rPr>
              <a:t>2、美国海洋技术的发展：美国是世界上最先进行深海研究的国家。</a:t>
            </a:r>
            <a:endParaRPr lang="zh-CN" altLang="en-US" sz="2000" b="1">
              <a:latin typeface="楷体" panose="02010609060101010101" charset="-122"/>
              <a:ea typeface="楷体" panose="02010609060101010101" charset="-122"/>
              <a:cs typeface="楷体" panose="02010609060101010101" charset="-122"/>
            </a:endParaRPr>
          </a:p>
          <a:p>
            <a:r>
              <a:rPr lang="zh-CN" altLang="en-US" sz="2000" b="1">
                <a:latin typeface="楷体" panose="02010609060101010101" charset="-122"/>
                <a:ea typeface="楷体" panose="02010609060101010101" charset="-122"/>
                <a:cs typeface="楷体" panose="02010609060101010101" charset="-122"/>
              </a:rPr>
              <a:t>20 世纪60年代，美国深潜器曾在水下数千米处发现了海洋生物群落，并且首次潜入世界大洋中最深的马里亚纳海沟。</a:t>
            </a:r>
            <a:endParaRPr lang="zh-CN" altLang="en-US" sz="2000" b="1">
              <a:latin typeface="楷体" panose="02010609060101010101" charset="-122"/>
              <a:ea typeface="楷体" panose="02010609060101010101" charset="-122"/>
              <a:cs typeface="楷体" panose="02010609060101010101" charset="-122"/>
            </a:endParaRPr>
          </a:p>
          <a:p>
            <a:r>
              <a:rPr lang="zh-CN" altLang="en-US" sz="2000" b="1">
                <a:latin typeface="楷体" panose="02010609060101010101" charset="-122"/>
                <a:ea typeface="楷体" panose="02010609060101010101" charset="-122"/>
                <a:cs typeface="楷体" panose="02010609060101010101" charset="-122"/>
              </a:rPr>
              <a:t>3、中国海洋技术的发展：</a:t>
            </a:r>
            <a:endParaRPr lang="zh-CN" altLang="en-US" sz="2000" b="1">
              <a:latin typeface="楷体" panose="02010609060101010101" charset="-122"/>
              <a:ea typeface="楷体" panose="02010609060101010101" charset="-122"/>
              <a:cs typeface="楷体" panose="02010609060101010101" charset="-122"/>
            </a:endParaRPr>
          </a:p>
          <a:p>
            <a:r>
              <a:rPr lang="zh-CN" altLang="en-US" sz="2000" b="1">
                <a:latin typeface="楷体" panose="02010609060101010101" charset="-122"/>
                <a:ea typeface="楷体" panose="02010609060101010101" charset="-122"/>
                <a:cs typeface="楷体" panose="02010609060101010101" charset="-122"/>
              </a:rPr>
              <a:t>（1）1997年，中国自主研发的无缆水下深潜机器人成功潜入水下6000米处进行科学试验，这标志着中国海洋技术已跻身世界先进行列。</a:t>
            </a:r>
            <a:endParaRPr lang="zh-CN" altLang="en-US" sz="2000" b="1">
              <a:latin typeface="楷体" panose="02010609060101010101" charset="-122"/>
              <a:ea typeface="楷体" panose="02010609060101010101" charset="-122"/>
              <a:cs typeface="楷体" panose="02010609060101010101" charset="-122"/>
            </a:endParaRPr>
          </a:p>
          <a:p>
            <a:r>
              <a:rPr lang="zh-CN" altLang="en-US" sz="2000" b="1">
                <a:latin typeface="楷体" panose="02010609060101010101" charset="-122"/>
                <a:ea typeface="楷体" panose="02010609060101010101" charset="-122"/>
                <a:cs typeface="楷体" panose="02010609060101010101" charset="-122"/>
              </a:rPr>
              <a:t>（2）2012年，中国的“蛟龙号”载人潜水器在马里亚纳海域进行试潜，成功突破7000米深度，这是世界同类型载人潜水器的最大下潜深度。（2020年“奋斗号”深潜10909；110千帕压力）</a:t>
            </a:r>
            <a:endParaRPr lang="zh-CN" altLang="en-US" sz="2000" b="1">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wipe(left)">
                                      <p:cBhvr>
                                        <p:cTn id="13" dur="75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pattFill prst="weave">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2" name="组合 121"/>
          <p:cNvGrpSpPr/>
          <p:nvPr/>
        </p:nvGrpSpPr>
        <p:grpSpPr>
          <a:xfrm>
            <a:off x="723900" y="303571"/>
            <a:ext cx="11468099" cy="583565"/>
            <a:chOff x="723900" y="303571"/>
            <a:chExt cx="11468099" cy="583565"/>
          </a:xfrm>
        </p:grpSpPr>
        <p:sp>
          <p:nvSpPr>
            <p:cNvPr id="8" name="矩形 7"/>
            <p:cNvSpPr/>
            <p:nvPr/>
          </p:nvSpPr>
          <p:spPr>
            <a:xfrm>
              <a:off x="723900" y="354013"/>
              <a:ext cx="11468099" cy="523220"/>
            </a:xfrm>
            <a:prstGeom prst="rect">
              <a:avLst/>
            </a:prstGeom>
            <a:solidFill>
              <a:srgbClr val="C8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098102" y="303571"/>
              <a:ext cx="4126593"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3200" b="1" spc="500" noProof="0">
                  <a:solidFill>
                    <a:schemeClr val="bg1"/>
                  </a:solidFill>
                  <a:effectLst>
                    <a:outerShdw blurRad="38100" dist="19050" dir="2700000" algn="tl" rotWithShape="0">
                      <a:schemeClr val="dk1">
                        <a:alpha val="40000"/>
                      </a:schemeClr>
                    </a:outerShdw>
                  </a:effectLst>
                  <a:uLnTx/>
                  <a:uFillTx/>
                  <a:latin typeface="方正大标宋简体" panose="02010601030101010101" charset="-122"/>
                  <a:ea typeface="方正大标宋简体" panose="02010601030101010101" charset="-122"/>
                  <a:cs typeface="+mn-ea"/>
                  <a:sym typeface="+mn-lt"/>
                </a:rPr>
                <a:t>基础知识梳理</a:t>
              </a:r>
              <a:endParaRPr kumimoji="0" lang="zh-CN" altLang="en-US" sz="3200" b="1" i="0" u="none" strike="noStrike" kern="1200" cap="none" spc="500" normalizeH="0" baseline="0" noProof="0">
                <a:ln>
                  <a:noFill/>
                </a:ln>
                <a:solidFill>
                  <a:schemeClr val="bg1"/>
                </a:solidFill>
                <a:effectLst/>
                <a:uLnTx/>
                <a:uFillTx/>
                <a:cs typeface="+mn-ea"/>
                <a:sym typeface="+mn-lt"/>
              </a:endParaRPr>
            </a:p>
          </p:txBody>
        </p:sp>
      </p:grpSp>
      <p:grpSp>
        <p:nvGrpSpPr>
          <p:cNvPr id="5" name="组合 4"/>
          <p:cNvGrpSpPr/>
          <p:nvPr/>
        </p:nvGrpSpPr>
        <p:grpSpPr>
          <a:xfrm>
            <a:off x="301847" y="257072"/>
            <a:ext cx="717104" cy="717102"/>
            <a:chOff x="304800" y="673100"/>
            <a:chExt cx="4000500" cy="4000500"/>
          </a:xfrm>
          <a:effectLst>
            <a:outerShdw blurRad="444500" dist="76200" dir="8100000" algn="tr" rotWithShape="0">
              <a:schemeClr val="tx1">
                <a:lumMod val="65000"/>
                <a:lumOff val="35000"/>
                <a:alpha val="50000"/>
              </a:schemeClr>
            </a:outerShdw>
          </a:effectLst>
        </p:grpSpPr>
        <p:sp>
          <p:nvSpPr>
            <p:cNvPr id="6" name="同心圆 98"/>
            <p:cNvSpPr/>
            <p:nvPr/>
          </p:nvSpPr>
          <p:spPr>
            <a:xfrm>
              <a:off x="304800" y="673100"/>
              <a:ext cx="4000500" cy="4000500"/>
            </a:xfrm>
            <a:prstGeom prst="donut">
              <a:avLst>
                <a:gd name="adj" fmla="val 4879"/>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cs typeface="+mn-ea"/>
                <a:sym typeface="+mn-lt"/>
              </a:endParaRPr>
            </a:p>
          </p:txBody>
        </p:sp>
        <p:sp>
          <p:nvSpPr>
            <p:cNvPr id="7" name="椭圆 6"/>
            <p:cNvSpPr/>
            <p:nvPr/>
          </p:nvSpPr>
          <p:spPr>
            <a:xfrm>
              <a:off x="392112" y="760412"/>
              <a:ext cx="3825876"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tx1">
                      <a:lumMod val="75000"/>
                      <a:lumOff val="25000"/>
                    </a:schemeClr>
                  </a:solidFill>
                  <a:cs typeface="+mn-ea"/>
                  <a:sym typeface="+mn-lt"/>
                </a:rPr>
                <a:t>02</a:t>
              </a:r>
              <a:endParaRPr lang="zh-CN" altLang="en-US" b="1">
                <a:solidFill>
                  <a:schemeClr val="tx1">
                    <a:lumMod val="75000"/>
                    <a:lumOff val="25000"/>
                  </a:schemeClr>
                </a:solidFill>
                <a:cs typeface="+mn-ea"/>
                <a:sym typeface="+mn-lt"/>
              </a:endParaRPr>
            </a:p>
          </p:txBody>
        </p:sp>
      </p:grpSp>
      <p:sp>
        <p:nvSpPr>
          <p:cNvPr id="3" name="文本框 2"/>
          <p:cNvSpPr txBox="1"/>
          <p:nvPr/>
        </p:nvSpPr>
        <p:spPr>
          <a:xfrm>
            <a:off x="243205" y="1339215"/>
            <a:ext cx="11705590" cy="5262979"/>
          </a:xfrm>
          <a:prstGeom prst="rect">
            <a:avLst/>
          </a:prstGeom>
          <a:noFill/>
        </p:spPr>
        <p:txBody>
          <a:bodyPr wrap="square" rtlCol="0">
            <a:spAutoFit/>
          </a:bodyPr>
          <a:lstStyle/>
          <a:p>
            <a:r>
              <a:rPr lang="zh-CN" altLang="en-US" sz="2400" b="1">
                <a:latin typeface="楷体" panose="02010609060101010101" charset="-122"/>
                <a:ea typeface="楷体" panose="02010609060101010101" charset="-122"/>
                <a:cs typeface="楷体" panose="02010609060101010101" charset="-122"/>
              </a:rPr>
              <a:t>（五）生物医用材料等新材料被广泛应用到生产生活中。</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二战以来现代科技进步的原因：</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一、理论基础：相对论、量子理论的提出</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二、社会需要：二战中的军事需求、战后军备竞赛和发展经济的要求</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三、制度保障：各国政府的大力支持（增强综合国力、参与国际竞争的要求）</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二、现代科技进步的革命性意义</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1.经济方面</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①生产力：巨大跃进，开拓新生产领域，提升经济效益，影响社会经济发展方向。</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②经济增长模式：使劳作方式由粗放型转化为集约型，社会生产从劳动力密集型向技术密集型转变，利润增长依赖技术革新。</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③企业管理方式：以市场为导向、重视创新意识和发挥技术优势、有效调动员工积极性的现代企业管理制度逐步发展。</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④产业结构：“新经济”以高技术产业为支柱，以智力资源为依托。促进服务业发展，使第三产业在经济的比重提升并逐渐占据主导，物流运输、互联网等迅速发展。</a:t>
            </a:r>
            <a:endParaRPr lang="zh-CN" altLang="en-US" sz="2400" b="1">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wipe(left)">
                                      <p:cBhvr>
                                        <p:cTn id="13" dur="75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pattFill prst="weave">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2" name="组合 121"/>
          <p:cNvGrpSpPr/>
          <p:nvPr/>
        </p:nvGrpSpPr>
        <p:grpSpPr>
          <a:xfrm>
            <a:off x="723900" y="303571"/>
            <a:ext cx="11468099" cy="583565"/>
            <a:chOff x="723900" y="303571"/>
            <a:chExt cx="11468099" cy="583565"/>
          </a:xfrm>
        </p:grpSpPr>
        <p:sp>
          <p:nvSpPr>
            <p:cNvPr id="8" name="矩形 7"/>
            <p:cNvSpPr/>
            <p:nvPr/>
          </p:nvSpPr>
          <p:spPr>
            <a:xfrm>
              <a:off x="723900" y="354013"/>
              <a:ext cx="11468099" cy="523220"/>
            </a:xfrm>
            <a:prstGeom prst="rect">
              <a:avLst/>
            </a:prstGeom>
            <a:solidFill>
              <a:srgbClr val="C8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098102" y="303571"/>
              <a:ext cx="4126593"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3200" b="1" spc="500" noProof="0">
                  <a:solidFill>
                    <a:schemeClr val="bg1"/>
                  </a:solidFill>
                  <a:effectLst>
                    <a:outerShdw blurRad="38100" dist="19050" dir="2700000" algn="tl" rotWithShape="0">
                      <a:schemeClr val="dk1">
                        <a:alpha val="40000"/>
                      </a:schemeClr>
                    </a:outerShdw>
                  </a:effectLst>
                  <a:uLnTx/>
                  <a:uFillTx/>
                  <a:latin typeface="方正大标宋简体" panose="02010601030101010101" charset="-122"/>
                  <a:ea typeface="方正大标宋简体" panose="02010601030101010101" charset="-122"/>
                  <a:cs typeface="+mn-ea"/>
                  <a:sym typeface="+mn-lt"/>
                </a:rPr>
                <a:t>基础知识梳理</a:t>
              </a:r>
              <a:endParaRPr kumimoji="0" lang="zh-CN" altLang="en-US" sz="3200" b="1" i="0" u="none" strike="noStrike" kern="1200" cap="none" spc="500" normalizeH="0" baseline="0" noProof="0">
                <a:ln>
                  <a:noFill/>
                </a:ln>
                <a:solidFill>
                  <a:schemeClr val="bg1"/>
                </a:solidFill>
                <a:effectLst/>
                <a:uLnTx/>
                <a:uFillTx/>
                <a:cs typeface="+mn-ea"/>
                <a:sym typeface="+mn-lt"/>
              </a:endParaRPr>
            </a:p>
          </p:txBody>
        </p:sp>
      </p:grpSp>
      <p:grpSp>
        <p:nvGrpSpPr>
          <p:cNvPr id="5" name="组合 4"/>
          <p:cNvGrpSpPr/>
          <p:nvPr/>
        </p:nvGrpSpPr>
        <p:grpSpPr>
          <a:xfrm>
            <a:off x="301847" y="257072"/>
            <a:ext cx="717104" cy="717102"/>
            <a:chOff x="304800" y="673100"/>
            <a:chExt cx="4000500" cy="4000500"/>
          </a:xfrm>
          <a:effectLst>
            <a:outerShdw blurRad="444500" dist="76200" dir="8100000" algn="tr" rotWithShape="0">
              <a:schemeClr val="tx1">
                <a:lumMod val="65000"/>
                <a:lumOff val="35000"/>
                <a:alpha val="50000"/>
              </a:schemeClr>
            </a:outerShdw>
          </a:effectLst>
        </p:grpSpPr>
        <p:sp>
          <p:nvSpPr>
            <p:cNvPr id="6" name="同心圆 98"/>
            <p:cNvSpPr/>
            <p:nvPr/>
          </p:nvSpPr>
          <p:spPr>
            <a:xfrm>
              <a:off x="304800" y="673100"/>
              <a:ext cx="4000500" cy="4000500"/>
            </a:xfrm>
            <a:prstGeom prst="donut">
              <a:avLst>
                <a:gd name="adj" fmla="val 4879"/>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cs typeface="+mn-ea"/>
                <a:sym typeface="+mn-lt"/>
              </a:endParaRPr>
            </a:p>
          </p:txBody>
        </p:sp>
        <p:sp>
          <p:nvSpPr>
            <p:cNvPr id="7" name="椭圆 6"/>
            <p:cNvSpPr/>
            <p:nvPr/>
          </p:nvSpPr>
          <p:spPr>
            <a:xfrm>
              <a:off x="392112" y="760412"/>
              <a:ext cx="3825876"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tx1">
                      <a:lumMod val="75000"/>
                      <a:lumOff val="25000"/>
                    </a:schemeClr>
                  </a:solidFill>
                  <a:cs typeface="+mn-ea"/>
                  <a:sym typeface="+mn-lt"/>
                </a:rPr>
                <a:t>02</a:t>
              </a:r>
              <a:endParaRPr lang="zh-CN" altLang="en-US" b="1">
                <a:solidFill>
                  <a:schemeClr val="tx1">
                    <a:lumMod val="75000"/>
                    <a:lumOff val="25000"/>
                  </a:schemeClr>
                </a:solidFill>
                <a:cs typeface="+mn-ea"/>
                <a:sym typeface="+mn-lt"/>
              </a:endParaRPr>
            </a:p>
          </p:txBody>
        </p:sp>
      </p:grpSp>
      <p:sp>
        <p:nvSpPr>
          <p:cNvPr id="3" name="文本框 2"/>
          <p:cNvSpPr txBox="1"/>
          <p:nvPr/>
        </p:nvSpPr>
        <p:spPr>
          <a:xfrm>
            <a:off x="76835" y="1340485"/>
            <a:ext cx="12115800" cy="3785652"/>
          </a:xfrm>
          <a:prstGeom prst="rect">
            <a:avLst/>
          </a:prstGeom>
          <a:noFill/>
        </p:spPr>
        <p:txBody>
          <a:bodyPr wrap="square" rtlCol="0">
            <a:spAutoFit/>
          </a:bodyPr>
          <a:lstStyle/>
          <a:p>
            <a:r>
              <a:rPr lang="zh-CN" altLang="en-US" sz="2400" b="1">
                <a:latin typeface="楷体" panose="02010609060101010101" charset="-122"/>
                <a:ea typeface="楷体" panose="02010609060101010101" charset="-122"/>
                <a:cs typeface="楷体" panose="02010609060101010101" charset="-122"/>
              </a:rPr>
              <a:t>2、人类文化生活出现了新的模式。</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 ①社会阶层结构：中产阶级形成并壮大，劳动者地位受到挑战</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 ②人类文化生活：出现新的模式，信息检索；通信交流；文化传播；认知视野等产生新的变化；推动了电子商务的发展。</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 ③人类物质生活：衣、食、住、行、用等取得长足进步，生活质量水平提升</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（三）国际关系</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    ①推动世界经济格局的多极化；②加剧了世界各国发展的不平衡，国际政治经济秩序发生新变化；③扩大世界贫富差距，促进世界范围内生产关系（国际分工）的变化</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（四）生态环境</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    深刻改变人与自然的关系，继续改造地球生态圈的面貌</a:t>
            </a:r>
            <a:endParaRPr lang="zh-CN" altLang="en-US" sz="2400" b="1">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wipe(left)">
                                      <p:cBhvr>
                                        <p:cTn id="13" dur="75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pattFill prst="weave">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任意多边形: 形状 5"/>
          <p:cNvSpPr/>
          <p:nvPr/>
        </p:nvSpPr>
        <p:spPr>
          <a:xfrm>
            <a:off x="-3" y="1520665"/>
            <a:ext cx="1393374" cy="2742351"/>
          </a:xfrm>
          <a:custGeom>
            <a:avLst/>
            <a:gdLst>
              <a:gd name="connsiteX0" fmla="*/ 0 w 3505200"/>
              <a:gd name="connsiteY0" fmla="*/ 0 h 4660900"/>
              <a:gd name="connsiteX1" fmla="*/ 3505200 w 3505200"/>
              <a:gd name="connsiteY1" fmla="*/ 3505200 h 4660900"/>
              <a:gd name="connsiteX2" fmla="*/ 2324100 w 3505200"/>
              <a:gd name="connsiteY2" fmla="*/ 4660900 h 4660900"/>
              <a:gd name="connsiteX0-1" fmla="*/ 0 w 3482340"/>
              <a:gd name="connsiteY0-2" fmla="*/ 0 h 3670300"/>
              <a:gd name="connsiteX1-3" fmla="*/ 3482340 w 3482340"/>
              <a:gd name="connsiteY1-4" fmla="*/ 2514600 h 3670300"/>
              <a:gd name="connsiteX2-5" fmla="*/ 2301240 w 3482340"/>
              <a:gd name="connsiteY2-6" fmla="*/ 3670300 h 3670300"/>
              <a:gd name="connsiteX0-7" fmla="*/ 0 w 2301240"/>
              <a:gd name="connsiteY0-8" fmla="*/ 0 h 3670300"/>
              <a:gd name="connsiteX1-9" fmla="*/ 1013460 w 2301240"/>
              <a:gd name="connsiteY1-10" fmla="*/ 1005840 h 3670300"/>
              <a:gd name="connsiteX2-11" fmla="*/ 2301240 w 2301240"/>
              <a:gd name="connsiteY2-12" fmla="*/ 3670300 h 3670300"/>
              <a:gd name="connsiteX0-13" fmla="*/ 22860 w 1036320"/>
              <a:gd name="connsiteY0-14" fmla="*/ 0 h 2039620"/>
              <a:gd name="connsiteX1-15" fmla="*/ 1036320 w 1036320"/>
              <a:gd name="connsiteY1-16" fmla="*/ 1005840 h 2039620"/>
              <a:gd name="connsiteX2-17" fmla="*/ 0 w 1036320"/>
              <a:gd name="connsiteY2-18" fmla="*/ 2039620 h 2039620"/>
            </a:gdLst>
            <a:ahLst/>
            <a:cxnLst>
              <a:cxn ang="0">
                <a:pos x="connsiteX0-1" y="connsiteY0-2"/>
              </a:cxn>
              <a:cxn ang="0">
                <a:pos x="connsiteX1-3" y="connsiteY1-4"/>
              </a:cxn>
              <a:cxn ang="0">
                <a:pos x="connsiteX2-5" y="connsiteY2-6"/>
              </a:cxn>
            </a:cxnLst>
            <a:rect l="l" t="t" r="r" b="b"/>
            <a:pathLst>
              <a:path w="1036319" h="2039620">
                <a:moveTo>
                  <a:pt x="22860" y="0"/>
                </a:moveTo>
                <a:lnTo>
                  <a:pt x="1036320" y="1005840"/>
                </a:lnTo>
                <a:lnTo>
                  <a:pt x="0" y="2039620"/>
                </a:lnTo>
              </a:path>
            </a:pathLst>
          </a:custGeom>
          <a:noFill/>
          <a:ln w="12700">
            <a:solidFill>
              <a:srgbClr val="92888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任意多边形: 形状 6"/>
          <p:cNvSpPr/>
          <p:nvPr/>
        </p:nvSpPr>
        <p:spPr>
          <a:xfrm rot="10800000">
            <a:off x="10427150" y="4697477"/>
            <a:ext cx="1755324" cy="2179470"/>
          </a:xfrm>
          <a:custGeom>
            <a:avLst/>
            <a:gdLst>
              <a:gd name="connsiteX0" fmla="*/ 0 w 3505200"/>
              <a:gd name="connsiteY0" fmla="*/ 0 h 4660900"/>
              <a:gd name="connsiteX1" fmla="*/ 3505200 w 3505200"/>
              <a:gd name="connsiteY1" fmla="*/ 3505200 h 4660900"/>
              <a:gd name="connsiteX2" fmla="*/ 2324100 w 3505200"/>
              <a:gd name="connsiteY2" fmla="*/ 4660900 h 4660900"/>
              <a:gd name="connsiteX0-1" fmla="*/ 0 w 3482340"/>
              <a:gd name="connsiteY0-2" fmla="*/ 0 h 3670300"/>
              <a:gd name="connsiteX1-3" fmla="*/ 3482340 w 3482340"/>
              <a:gd name="connsiteY1-4" fmla="*/ 2514600 h 3670300"/>
              <a:gd name="connsiteX2-5" fmla="*/ 2301240 w 3482340"/>
              <a:gd name="connsiteY2-6" fmla="*/ 3670300 h 3670300"/>
              <a:gd name="connsiteX0-7" fmla="*/ 0 w 2301240"/>
              <a:gd name="connsiteY0-8" fmla="*/ 0 h 3670300"/>
              <a:gd name="connsiteX1-9" fmla="*/ 1013460 w 2301240"/>
              <a:gd name="connsiteY1-10" fmla="*/ 1005840 h 3670300"/>
              <a:gd name="connsiteX2-11" fmla="*/ 2301240 w 2301240"/>
              <a:gd name="connsiteY2-12" fmla="*/ 3670300 h 3670300"/>
              <a:gd name="connsiteX0-13" fmla="*/ 22860 w 1036320"/>
              <a:gd name="connsiteY0-14" fmla="*/ 0 h 2039620"/>
              <a:gd name="connsiteX1-15" fmla="*/ 1036320 w 1036320"/>
              <a:gd name="connsiteY1-16" fmla="*/ 1005840 h 2039620"/>
              <a:gd name="connsiteX2-17" fmla="*/ 0 w 1036320"/>
              <a:gd name="connsiteY2-18" fmla="*/ 2039620 h 2039620"/>
              <a:gd name="connsiteX0-19" fmla="*/ 22860 w 1312604"/>
              <a:gd name="connsiteY0-20" fmla="*/ 0 h 2039620"/>
              <a:gd name="connsiteX1-21" fmla="*/ 1312604 w 1312604"/>
              <a:gd name="connsiteY1-22" fmla="*/ 731917 h 2039620"/>
              <a:gd name="connsiteX2-23" fmla="*/ 0 w 1312604"/>
              <a:gd name="connsiteY2-24" fmla="*/ 2039620 h 2039620"/>
              <a:gd name="connsiteX0-25" fmla="*/ 1037588 w 1312604"/>
              <a:gd name="connsiteY0-26" fmla="*/ 0 h 1618616"/>
              <a:gd name="connsiteX1-27" fmla="*/ 1312604 w 1312604"/>
              <a:gd name="connsiteY1-28" fmla="*/ 310913 h 1618616"/>
              <a:gd name="connsiteX2-29" fmla="*/ 0 w 1312604"/>
              <a:gd name="connsiteY2-30" fmla="*/ 1618616 h 1618616"/>
              <a:gd name="connsiteX0-31" fmla="*/ 1013974 w 1312604"/>
              <a:gd name="connsiteY0-32" fmla="*/ 0 h 1611532"/>
              <a:gd name="connsiteX1-33" fmla="*/ 1312604 w 1312604"/>
              <a:gd name="connsiteY1-34" fmla="*/ 303829 h 1611532"/>
              <a:gd name="connsiteX2-35" fmla="*/ 0 w 1312604"/>
              <a:gd name="connsiteY2-36" fmla="*/ 1611532 h 1611532"/>
              <a:gd name="connsiteX0-37" fmla="*/ 1006890 w 1305520"/>
              <a:gd name="connsiteY0-38" fmla="*/ 0 h 1620978"/>
              <a:gd name="connsiteX1-39" fmla="*/ 1305520 w 1305520"/>
              <a:gd name="connsiteY1-40" fmla="*/ 303829 h 1620978"/>
              <a:gd name="connsiteX2-41" fmla="*/ 0 w 1305520"/>
              <a:gd name="connsiteY2-42" fmla="*/ 1620978 h 1620978"/>
            </a:gdLst>
            <a:ahLst/>
            <a:cxnLst>
              <a:cxn ang="0">
                <a:pos x="connsiteX0-1" y="connsiteY0-2"/>
              </a:cxn>
              <a:cxn ang="0">
                <a:pos x="connsiteX1-3" y="connsiteY1-4"/>
              </a:cxn>
              <a:cxn ang="0">
                <a:pos x="connsiteX2-5" y="connsiteY2-6"/>
              </a:cxn>
            </a:cxnLst>
            <a:rect l="l" t="t" r="r" b="b"/>
            <a:pathLst>
              <a:path w="1305520" h="1620978">
                <a:moveTo>
                  <a:pt x="1006890" y="0"/>
                </a:moveTo>
                <a:lnTo>
                  <a:pt x="1305520" y="303829"/>
                </a:lnTo>
                <a:lnTo>
                  <a:pt x="0" y="1620978"/>
                </a:lnTo>
              </a:path>
            </a:pathLst>
          </a:custGeom>
          <a:noFill/>
          <a:ln w="12700">
            <a:solidFill>
              <a:srgbClr val="92888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9" name="直接连接符 8"/>
          <p:cNvCxnSpPr/>
          <p:nvPr/>
        </p:nvCxnSpPr>
        <p:spPr>
          <a:xfrm>
            <a:off x="11074400" y="3875314"/>
            <a:ext cx="1117600" cy="1117600"/>
          </a:xfrm>
          <a:prstGeom prst="line">
            <a:avLst/>
          </a:prstGeom>
          <a:noFill/>
          <a:ln w="12700">
            <a:solidFill>
              <a:srgbClr val="92888B"/>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3" name="等腰三角形 12"/>
          <p:cNvSpPr/>
          <p:nvPr/>
        </p:nvSpPr>
        <p:spPr>
          <a:xfrm>
            <a:off x="0" y="5167086"/>
            <a:ext cx="1739439" cy="1690914"/>
          </a:xfrm>
          <a:prstGeom prst="triangle">
            <a:avLst>
              <a:gd name="adj" fmla="val 0"/>
            </a:avLst>
          </a:prstGeom>
          <a:solidFill>
            <a:srgbClr val="C8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1625600" y="885371"/>
            <a:ext cx="10566400" cy="1973943"/>
            <a:chOff x="1625600" y="885371"/>
            <a:chExt cx="10566400" cy="1973943"/>
          </a:xfrm>
        </p:grpSpPr>
        <p:sp>
          <p:nvSpPr>
            <p:cNvPr id="14" name="任意多边形: 形状 13"/>
            <p:cNvSpPr/>
            <p:nvPr/>
          </p:nvSpPr>
          <p:spPr>
            <a:xfrm>
              <a:off x="1625600" y="885371"/>
              <a:ext cx="10566400" cy="1973943"/>
            </a:xfrm>
            <a:custGeom>
              <a:avLst/>
              <a:gdLst>
                <a:gd name="connsiteX0" fmla="*/ 0 w 10566400"/>
                <a:gd name="connsiteY0" fmla="*/ 0 h 1973943"/>
                <a:gd name="connsiteX1" fmla="*/ 10566400 w 10566400"/>
                <a:gd name="connsiteY1" fmla="*/ 0 h 1973943"/>
                <a:gd name="connsiteX2" fmla="*/ 10566400 w 10566400"/>
                <a:gd name="connsiteY2" fmla="*/ 1973943 h 1973943"/>
                <a:gd name="connsiteX3" fmla="*/ 1785257 w 10566400"/>
                <a:gd name="connsiteY3" fmla="*/ 1973943 h 1973943"/>
                <a:gd name="connsiteX4" fmla="*/ 0 w 10566400"/>
                <a:gd name="connsiteY4" fmla="*/ 0 h 197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400" h="1973943">
                  <a:moveTo>
                    <a:pt x="0" y="0"/>
                  </a:moveTo>
                  <a:lnTo>
                    <a:pt x="10566400" y="0"/>
                  </a:lnTo>
                  <a:lnTo>
                    <a:pt x="10566400" y="1973943"/>
                  </a:lnTo>
                  <a:lnTo>
                    <a:pt x="1785257" y="1973943"/>
                  </a:lnTo>
                  <a:lnTo>
                    <a:pt x="0" y="0"/>
                  </a:lnTo>
                  <a:close/>
                </a:path>
              </a:pathLst>
            </a:custGeom>
            <a:blipFill dpi="0" rotWithShape="1">
              <a:blip r:embed="rId1"/>
              <a:stretch>
                <a:fillRect b="-1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任意多边形: 形状 14"/>
            <p:cNvSpPr/>
            <p:nvPr/>
          </p:nvSpPr>
          <p:spPr>
            <a:xfrm>
              <a:off x="1625600" y="885371"/>
              <a:ext cx="10566400" cy="1973943"/>
            </a:xfrm>
            <a:custGeom>
              <a:avLst/>
              <a:gdLst>
                <a:gd name="connsiteX0" fmla="*/ 0 w 10566400"/>
                <a:gd name="connsiteY0" fmla="*/ 0 h 1973943"/>
                <a:gd name="connsiteX1" fmla="*/ 10566400 w 10566400"/>
                <a:gd name="connsiteY1" fmla="*/ 0 h 1973943"/>
                <a:gd name="connsiteX2" fmla="*/ 10566400 w 10566400"/>
                <a:gd name="connsiteY2" fmla="*/ 1973943 h 1973943"/>
                <a:gd name="connsiteX3" fmla="*/ 1785257 w 10566400"/>
                <a:gd name="connsiteY3" fmla="*/ 1973943 h 1973943"/>
                <a:gd name="connsiteX4" fmla="*/ 0 w 10566400"/>
                <a:gd name="connsiteY4" fmla="*/ 0 h 197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400" h="1973943">
                  <a:moveTo>
                    <a:pt x="0" y="0"/>
                  </a:moveTo>
                  <a:lnTo>
                    <a:pt x="10566400" y="0"/>
                  </a:lnTo>
                  <a:lnTo>
                    <a:pt x="10566400" y="1973943"/>
                  </a:lnTo>
                  <a:lnTo>
                    <a:pt x="1785257" y="1973943"/>
                  </a:lnTo>
                  <a:lnTo>
                    <a:pt x="0" y="0"/>
                  </a:lnTo>
                  <a:close/>
                </a:path>
              </a:pathLst>
            </a:custGeom>
            <a:solidFill>
              <a:srgbClr val="C82C41">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p:cNvGrpSpPr/>
          <p:nvPr/>
        </p:nvGrpSpPr>
        <p:grpSpPr>
          <a:xfrm>
            <a:off x="1797496" y="1302951"/>
            <a:ext cx="1400869" cy="1400866"/>
            <a:chOff x="304800" y="673100"/>
            <a:chExt cx="4000500" cy="4000500"/>
          </a:xfrm>
          <a:effectLst>
            <a:outerShdw blurRad="444500" dist="76200" dir="8100000" algn="tr" rotWithShape="0">
              <a:schemeClr val="tx1">
                <a:lumMod val="65000"/>
                <a:lumOff val="35000"/>
                <a:alpha val="50000"/>
              </a:schemeClr>
            </a:outerShdw>
          </a:effectLst>
        </p:grpSpPr>
        <p:sp>
          <p:nvSpPr>
            <p:cNvPr id="17"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solidFill>
                  <a:schemeClr val="tx1">
                    <a:lumMod val="75000"/>
                    <a:lumOff val="25000"/>
                  </a:schemeClr>
                </a:solidFill>
                <a:cs typeface="+mn-ea"/>
                <a:sym typeface="+mn-lt"/>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a:solidFill>
                    <a:schemeClr val="tx1">
                      <a:lumMod val="75000"/>
                      <a:lumOff val="25000"/>
                    </a:schemeClr>
                  </a:solidFill>
                  <a:cs typeface="+mn-ea"/>
                  <a:sym typeface="+mn-lt"/>
                </a:rPr>
                <a:t>03</a:t>
              </a:r>
              <a:endParaRPr lang="zh-CN" altLang="en-US" sz="4800" b="1">
                <a:solidFill>
                  <a:schemeClr val="tx1">
                    <a:lumMod val="75000"/>
                    <a:lumOff val="25000"/>
                  </a:schemeClr>
                </a:solidFill>
                <a:cs typeface="+mn-ea"/>
                <a:sym typeface="+mn-lt"/>
              </a:endParaRPr>
            </a:p>
          </p:txBody>
        </p:sp>
      </p:grpSp>
      <p:cxnSp>
        <p:nvCxnSpPr>
          <p:cNvPr id="20" name="直接连接符 19"/>
          <p:cNvCxnSpPr/>
          <p:nvPr/>
        </p:nvCxnSpPr>
        <p:spPr>
          <a:xfrm flipH="1">
            <a:off x="2466521" y="3890091"/>
            <a:ext cx="0" cy="1102823"/>
          </a:xfrm>
          <a:prstGeom prst="line">
            <a:avLst/>
          </a:prstGeom>
          <a:ln w="28575">
            <a:solidFill>
              <a:srgbClr val="C82C4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0856686" y="0"/>
            <a:ext cx="1335314" cy="1378857"/>
          </a:xfrm>
          <a:prstGeom prst="line">
            <a:avLst/>
          </a:prstGeom>
          <a:noFill/>
          <a:ln w="12700">
            <a:solidFill>
              <a:srgbClr val="92888B"/>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23" name="文本框 22"/>
          <p:cNvSpPr txBox="1"/>
          <p:nvPr/>
        </p:nvSpPr>
        <p:spPr>
          <a:xfrm>
            <a:off x="4594860" y="4057650"/>
            <a:ext cx="4126865" cy="768350"/>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kumimoji="0" lang="zh-CN" altLang="en-US" sz="4400" b="1" i="0" u="none" strike="noStrike" kern="1200" cap="none" spc="500" normalizeH="0" baseline="0" noProof="0">
                <a:ln>
                  <a:noFill/>
                </a:ln>
                <a:solidFill>
                  <a:schemeClr val="tx1"/>
                </a:solidFill>
                <a:effectLst/>
                <a:uLnTx/>
                <a:uFillTx/>
                <a:latin typeface="方正大标宋简体" panose="02010601030101010101" charset="-122"/>
                <a:ea typeface="方正大标宋简体" panose="02010601030101010101" charset="-122"/>
                <a:cs typeface="+mn-ea"/>
                <a:sym typeface="+mn-lt"/>
              </a:rPr>
              <a:t>习题演练</a:t>
            </a:r>
            <a:endParaRPr kumimoji="0" lang="zh-CN" altLang="en-US" sz="4400" b="1" i="0" u="none" strike="noStrike" kern="1200" cap="none" spc="500" normalizeH="0" baseline="0" noProof="0">
              <a:ln>
                <a:noFill/>
              </a:ln>
              <a:solidFill>
                <a:schemeClr val="tx1"/>
              </a:solidFill>
              <a:effectLst/>
              <a:uLnTx/>
              <a:uFillTx/>
              <a:latin typeface="方正大标宋简体" panose="02010601030101010101" charset="-122"/>
              <a:ea typeface="方正大标宋简体" panose="02010601030101010101"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750" advClick="0">
        <p:comb/>
      </p:transition>
    </mc:Choice>
    <mc:Fallback>
      <p:transition spd="slow" advClick="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750" fill="hold"/>
                                        <p:tgtEl>
                                          <p:spTgt spid="16"/>
                                        </p:tgtEl>
                                        <p:attrNameLst>
                                          <p:attrName>ppt_w</p:attrName>
                                        </p:attrNameLst>
                                      </p:cBhvr>
                                      <p:tavLst>
                                        <p:tav tm="0">
                                          <p:val>
                                            <p:fltVal val="0"/>
                                          </p:val>
                                        </p:tav>
                                        <p:tav tm="100000">
                                          <p:val>
                                            <p:strVal val="#ppt_w"/>
                                          </p:val>
                                        </p:tav>
                                      </p:tavLst>
                                    </p:anim>
                                    <p:anim calcmode="lin" valueType="num">
                                      <p:cBhvr>
                                        <p:cTn id="13" dur="750" fill="hold"/>
                                        <p:tgtEl>
                                          <p:spTgt spid="16"/>
                                        </p:tgtEl>
                                        <p:attrNameLst>
                                          <p:attrName>ppt_h</p:attrName>
                                        </p:attrNameLst>
                                      </p:cBhvr>
                                      <p:tavLst>
                                        <p:tav tm="0">
                                          <p:val>
                                            <p:fltVal val="0"/>
                                          </p:val>
                                        </p:tav>
                                        <p:tav tm="100000">
                                          <p:val>
                                            <p:strVal val="#ppt_h"/>
                                          </p:val>
                                        </p:tav>
                                      </p:tavLst>
                                    </p:anim>
                                    <p:animEffect transition="in" filter="fade">
                                      <p:cBhvr>
                                        <p:cTn id="14" dur="750"/>
                                        <p:tgtEl>
                                          <p:spTgt spid="16"/>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750"/>
                                        <p:tgtEl>
                                          <p:spTgt spid="6"/>
                                        </p:tgtEl>
                                      </p:cBhvr>
                                    </p:animEffect>
                                  </p:childTnLst>
                                </p:cTn>
                              </p:par>
                            </p:childTnLst>
                          </p:cTn>
                        </p:par>
                        <p:par>
                          <p:cTn id="19" fill="hold">
                            <p:stCondLst>
                              <p:cond delay="3000"/>
                            </p:stCondLst>
                            <p:childTnLst>
                              <p:par>
                                <p:cTn id="20" presetID="2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750"/>
                                        <p:tgtEl>
                                          <p:spTgt spid="11"/>
                                        </p:tgtEl>
                                      </p:cBhvr>
                                    </p:animEffect>
                                  </p:childTnLst>
                                </p:cTn>
                              </p:par>
                            </p:childTnLst>
                          </p:cTn>
                        </p:par>
                        <p:par>
                          <p:cTn id="23" fill="hold">
                            <p:stCondLst>
                              <p:cond delay="4000"/>
                            </p:stCondLst>
                            <p:childTnLst>
                              <p:par>
                                <p:cTn id="24" presetID="2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750"/>
                                        <p:tgtEl>
                                          <p:spTgt spid="13"/>
                                        </p:tgtEl>
                                      </p:cBhvr>
                                    </p:animEffect>
                                  </p:childTnLst>
                                </p:cTn>
                              </p:par>
                            </p:childTnLst>
                          </p:cTn>
                        </p:par>
                        <p:par>
                          <p:cTn id="27" fill="hold">
                            <p:stCondLst>
                              <p:cond delay="5000"/>
                            </p:stCondLst>
                            <p:childTnLst>
                              <p:par>
                                <p:cTn id="28" presetID="22" presetClass="entr" presetSubtype="4"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750"/>
                                        <p:tgtEl>
                                          <p:spTgt spid="9"/>
                                        </p:tgtEl>
                                      </p:cBhvr>
                                    </p:animEffect>
                                  </p:childTnLst>
                                </p:cTn>
                              </p:par>
                            </p:childTnLst>
                          </p:cTn>
                        </p:par>
                        <p:par>
                          <p:cTn id="31" fill="hold">
                            <p:stCondLst>
                              <p:cond delay="6000"/>
                            </p:stCondLst>
                            <p:childTnLst>
                              <p:par>
                                <p:cTn id="32" presetID="22" presetClass="entr" presetSubtype="1"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750"/>
                                        <p:tgtEl>
                                          <p:spTgt spid="7"/>
                                        </p:tgtEl>
                                      </p:cBhvr>
                                    </p:animEffect>
                                  </p:childTnLst>
                                </p:cTn>
                              </p:par>
                            </p:childTnLst>
                          </p:cTn>
                        </p:par>
                        <p:par>
                          <p:cTn id="35" fill="hold">
                            <p:stCondLst>
                              <p:cond delay="7000"/>
                            </p:stCondLst>
                            <p:childTnLst>
                              <p:par>
                                <p:cTn id="36" presetID="22" presetClass="entr" presetSubtype="1"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up)">
                                      <p:cBhvr>
                                        <p:cTn id="38"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pattFill prst="weave">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2" name="组合 121"/>
          <p:cNvGrpSpPr/>
          <p:nvPr/>
        </p:nvGrpSpPr>
        <p:grpSpPr>
          <a:xfrm>
            <a:off x="723900" y="303571"/>
            <a:ext cx="11468099" cy="583565"/>
            <a:chOff x="723900" y="303571"/>
            <a:chExt cx="11468099" cy="583565"/>
          </a:xfrm>
        </p:grpSpPr>
        <p:sp>
          <p:nvSpPr>
            <p:cNvPr id="8" name="矩形 7"/>
            <p:cNvSpPr/>
            <p:nvPr/>
          </p:nvSpPr>
          <p:spPr>
            <a:xfrm>
              <a:off x="723900" y="354013"/>
              <a:ext cx="11468099" cy="523220"/>
            </a:xfrm>
            <a:prstGeom prst="rect">
              <a:avLst/>
            </a:prstGeom>
            <a:solidFill>
              <a:srgbClr val="C8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098102" y="303571"/>
              <a:ext cx="4126593" cy="583565"/>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lang="zh-CN" altLang="en-US" sz="3200" b="1" spc="500" noProof="0">
                  <a:ln>
                    <a:noFill/>
                  </a:ln>
                  <a:solidFill>
                    <a:schemeClr val="bg1"/>
                  </a:solidFill>
                  <a:effectLst/>
                  <a:uLnTx/>
                  <a:uFillTx/>
                  <a:latin typeface="方正大标宋简体" panose="02010601030101010101" charset="-122"/>
                  <a:ea typeface="方正大标宋简体" panose="02010601030101010101" charset="-122"/>
                  <a:cs typeface="+mn-ea"/>
                  <a:sym typeface="+mn-lt"/>
                </a:rPr>
                <a:t>习题演练</a:t>
              </a:r>
              <a:endParaRPr kumimoji="0" lang="zh-CN" altLang="en-US" sz="3200" b="1" i="0" u="none" strike="noStrike" kern="1200" cap="none" spc="500" normalizeH="0" baseline="0" noProof="0">
                <a:ln>
                  <a:noFill/>
                </a:ln>
                <a:solidFill>
                  <a:schemeClr val="bg1"/>
                </a:solidFill>
                <a:effectLst/>
                <a:uLnTx/>
                <a:uFillTx/>
                <a:cs typeface="+mn-ea"/>
                <a:sym typeface="+mn-lt"/>
              </a:endParaRPr>
            </a:p>
          </p:txBody>
        </p:sp>
      </p:grpSp>
      <p:grpSp>
        <p:nvGrpSpPr>
          <p:cNvPr id="5" name="组合 4"/>
          <p:cNvGrpSpPr/>
          <p:nvPr/>
        </p:nvGrpSpPr>
        <p:grpSpPr>
          <a:xfrm>
            <a:off x="301847" y="257072"/>
            <a:ext cx="717104" cy="717102"/>
            <a:chOff x="304800" y="673100"/>
            <a:chExt cx="4000500" cy="4000500"/>
          </a:xfrm>
          <a:effectLst>
            <a:outerShdw blurRad="444500" dist="76200" dir="8100000" algn="tr" rotWithShape="0">
              <a:schemeClr val="tx1">
                <a:lumMod val="65000"/>
                <a:lumOff val="35000"/>
                <a:alpha val="50000"/>
              </a:schemeClr>
            </a:outerShdw>
          </a:effectLst>
        </p:grpSpPr>
        <p:sp>
          <p:nvSpPr>
            <p:cNvPr id="6" name="同心圆 98"/>
            <p:cNvSpPr/>
            <p:nvPr/>
          </p:nvSpPr>
          <p:spPr>
            <a:xfrm>
              <a:off x="304800" y="673100"/>
              <a:ext cx="4000500" cy="4000500"/>
            </a:xfrm>
            <a:prstGeom prst="donut">
              <a:avLst>
                <a:gd name="adj" fmla="val 4879"/>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cs typeface="+mn-ea"/>
                <a:sym typeface="+mn-lt"/>
              </a:endParaRPr>
            </a:p>
          </p:txBody>
        </p:sp>
        <p:sp>
          <p:nvSpPr>
            <p:cNvPr id="7" name="椭圆 6"/>
            <p:cNvSpPr/>
            <p:nvPr/>
          </p:nvSpPr>
          <p:spPr>
            <a:xfrm>
              <a:off x="392112" y="760412"/>
              <a:ext cx="3825876"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tx1">
                      <a:lumMod val="75000"/>
                      <a:lumOff val="25000"/>
                    </a:schemeClr>
                  </a:solidFill>
                  <a:cs typeface="+mn-ea"/>
                  <a:sym typeface="+mn-lt"/>
                </a:rPr>
                <a:t>03</a:t>
              </a:r>
              <a:endParaRPr lang="zh-CN" altLang="en-US" b="1">
                <a:solidFill>
                  <a:schemeClr val="tx1">
                    <a:lumMod val="75000"/>
                    <a:lumOff val="25000"/>
                  </a:schemeClr>
                </a:solidFill>
                <a:cs typeface="+mn-ea"/>
                <a:sym typeface="+mn-lt"/>
              </a:endParaRPr>
            </a:p>
          </p:txBody>
        </p:sp>
      </p:grpSp>
      <p:sp>
        <p:nvSpPr>
          <p:cNvPr id="2" name="文本框 1"/>
          <p:cNvSpPr txBox="1"/>
          <p:nvPr/>
        </p:nvSpPr>
        <p:spPr>
          <a:xfrm>
            <a:off x="274320" y="1282065"/>
            <a:ext cx="11696700" cy="4892675"/>
          </a:xfrm>
          <a:prstGeom prst="rect">
            <a:avLst/>
          </a:prstGeom>
          <a:noFill/>
        </p:spPr>
        <p:txBody>
          <a:bodyPr wrap="square" rtlCol="0">
            <a:spAutoFit/>
          </a:bodyPr>
          <a:lstStyle/>
          <a:p>
            <a:r>
              <a:rPr lang="en-US" altLang="zh-CN" sz="2400">
                <a:latin typeface="楷体" panose="02010609060101010101" charset="-122"/>
                <a:ea typeface="楷体" panose="02010609060101010101" charset="-122"/>
                <a:cs typeface="楷体" panose="02010609060101010101" charset="-122"/>
              </a:rPr>
              <a:t>1.</a:t>
            </a:r>
            <a:r>
              <a:rPr lang="zh-CN" altLang="en-US" sz="2400">
                <a:latin typeface="楷体" panose="02010609060101010101" charset="-122"/>
                <a:ea typeface="楷体" panose="02010609060101010101" charset="-122"/>
                <a:cs typeface="楷体" panose="02010609060101010101" charset="-122"/>
              </a:rPr>
              <a:t>（2021·北京顺义高二第一学期期末·21）“原始人类由于采猎和自卫的需要，学会了使用工具。当时的采猎工具，后来有的兼用于农耕，如石斧、木矛，有的发展为专门的农具，如木矛改进为耒耜”由此说明原始农耕出现的原因是（　　）</a:t>
            </a:r>
            <a:endParaRPr lang="zh-CN" altLang="en-US" sz="2400">
              <a:latin typeface="楷体" panose="02010609060101010101" charset="-122"/>
              <a:ea typeface="楷体" panose="02010609060101010101" charset="-122"/>
              <a:cs typeface="楷体" panose="02010609060101010101" charset="-122"/>
            </a:endParaRPr>
          </a:p>
          <a:p>
            <a:r>
              <a:rPr lang="zh-CN" altLang="en-US" sz="2400">
                <a:latin typeface="楷体" panose="02010609060101010101" charset="-122"/>
                <a:ea typeface="楷体" panose="02010609060101010101" charset="-122"/>
                <a:cs typeface="楷体" panose="02010609060101010101" charset="-122"/>
              </a:rPr>
              <a:t>A．人口增长      B．食物减少       C．经验增加      D．工具改进</a:t>
            </a:r>
            <a:endParaRPr lang="zh-CN" altLang="en-US" sz="2400">
              <a:latin typeface="楷体" panose="02010609060101010101" charset="-122"/>
              <a:ea typeface="楷体" panose="02010609060101010101" charset="-122"/>
              <a:cs typeface="楷体" panose="02010609060101010101" charset="-122"/>
            </a:endParaRPr>
          </a:p>
          <a:p>
            <a:endParaRPr lang="zh-CN" altLang="en-US" sz="2400">
              <a:latin typeface="楷体" panose="02010609060101010101" charset="-122"/>
              <a:ea typeface="楷体" panose="02010609060101010101" charset="-122"/>
              <a:cs typeface="楷体" panose="02010609060101010101" charset="-122"/>
            </a:endParaRPr>
          </a:p>
          <a:p>
            <a:endParaRPr lang="zh-CN" altLang="en-US" sz="2400">
              <a:latin typeface="楷体" panose="02010609060101010101" charset="-122"/>
              <a:ea typeface="楷体" panose="02010609060101010101" charset="-122"/>
              <a:cs typeface="楷体" panose="02010609060101010101" charset="-122"/>
            </a:endParaRPr>
          </a:p>
          <a:p>
            <a:endParaRPr lang="zh-CN" altLang="en-US" sz="2400">
              <a:latin typeface="楷体" panose="02010609060101010101" charset="-122"/>
              <a:ea typeface="楷体" panose="02010609060101010101" charset="-122"/>
              <a:cs typeface="楷体" panose="02010609060101010101" charset="-122"/>
            </a:endParaRPr>
          </a:p>
          <a:p>
            <a:endParaRPr lang="zh-CN" altLang="en-US" sz="2400">
              <a:latin typeface="楷体" panose="02010609060101010101" charset="-122"/>
              <a:ea typeface="楷体" panose="02010609060101010101" charset="-122"/>
              <a:cs typeface="楷体" panose="02010609060101010101" charset="-122"/>
            </a:endParaRPr>
          </a:p>
          <a:p>
            <a:endParaRPr lang="zh-CN" altLang="en-US" sz="2400">
              <a:latin typeface="楷体" panose="02010609060101010101" charset="-122"/>
              <a:ea typeface="楷体" panose="02010609060101010101" charset="-122"/>
              <a:cs typeface="楷体" panose="02010609060101010101" charset="-122"/>
            </a:endParaRPr>
          </a:p>
          <a:p>
            <a:r>
              <a:rPr lang="zh-CN" altLang="en-US" sz="2400">
                <a:latin typeface="楷体" panose="02010609060101010101" charset="-122"/>
                <a:ea typeface="楷体" panose="02010609060101010101" charset="-122"/>
                <a:cs typeface="楷体" panose="02010609060101010101" charset="-122"/>
              </a:rPr>
              <a:t>【解析】据材料信息可知，生产工具的改进对原始农耕经济起到推动作用，故选D项；材料反映的是工具改进，与人口增长无关，排除A项；材料的重点是生产工具的改进，并未反映食物减少，排除B项；材料反映的是生产工具的改进推动原始农耕出现，与经验增加无关，排除C项。</a:t>
            </a:r>
            <a:endParaRPr lang="zh-CN" altLang="en-US" sz="2400">
              <a:latin typeface="楷体" panose="02010609060101010101" charset="-122"/>
              <a:ea typeface="楷体" panose="02010609060101010101" charset="-122"/>
              <a:cs typeface="楷体" panose="02010609060101010101" charset="-122"/>
            </a:endParaRPr>
          </a:p>
        </p:txBody>
      </p:sp>
      <p:sp>
        <p:nvSpPr>
          <p:cNvPr id="3" name="矩形 2"/>
          <p:cNvSpPr/>
          <p:nvPr/>
        </p:nvSpPr>
        <p:spPr>
          <a:xfrm>
            <a:off x="10144443" y="2603500"/>
            <a:ext cx="1104265" cy="1445260"/>
          </a:xfrm>
          <a:prstGeom prst="rect">
            <a:avLst/>
          </a:prstGeom>
          <a:noFill/>
          <a:ln>
            <a:noFill/>
          </a:ln>
        </p:spPr>
        <p:txBody>
          <a:bodyPr wrap="none" rtlCol="0" anchor="t">
            <a:spAutoFit/>
          </a:bodyPr>
          <a:lstStyle/>
          <a:p>
            <a:pPr algn="ctr"/>
            <a:r>
              <a:rPr lang="en-US" altLang="zh-CN" sz="8800" b="1">
                <a:solidFill>
                  <a:srgbClr val="FF0000"/>
                </a:solidFill>
                <a:effectLst>
                  <a:outerShdw blurRad="38100" dist="19050" dir="2700000" algn="tl" rotWithShape="0">
                    <a:schemeClr val="dk1">
                      <a:alpha val="40000"/>
                    </a:schemeClr>
                  </a:outerShdw>
                </a:effectLst>
                <a:latin typeface="方正大标宋简体" panose="02010601030101010101" charset="-122"/>
                <a:ea typeface="方正大标宋简体" panose="02010601030101010101" charset="-122"/>
              </a:rPr>
              <a:t>D</a:t>
            </a:r>
            <a:endParaRPr lang="en-US" altLang="zh-CN" sz="8800" b="1">
              <a:solidFill>
                <a:srgbClr val="FF0000"/>
              </a:solidFill>
              <a:effectLst>
                <a:outerShdw blurRad="38100" dist="19050" dir="2700000" algn="tl" rotWithShape="0">
                  <a:schemeClr val="dk1">
                    <a:alpha val="40000"/>
                  </a:schemeClr>
                </a:outerShdw>
              </a:effectLst>
              <a:latin typeface="方正大标宋简体" panose="02010601030101010101" charset="-122"/>
              <a:ea typeface="方正大标宋简体" panose="02010601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wipe(left)">
                                      <p:cBhvr>
                                        <p:cTn id="13" dur="750"/>
                                        <p:tgtEl>
                                          <p:spTgt spid="12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pattFill prst="weave">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2" name="组合 121"/>
          <p:cNvGrpSpPr/>
          <p:nvPr/>
        </p:nvGrpSpPr>
        <p:grpSpPr>
          <a:xfrm>
            <a:off x="723900" y="303571"/>
            <a:ext cx="11468099" cy="583565"/>
            <a:chOff x="723900" y="303571"/>
            <a:chExt cx="11468099" cy="583565"/>
          </a:xfrm>
        </p:grpSpPr>
        <p:sp>
          <p:nvSpPr>
            <p:cNvPr id="8" name="矩形 7"/>
            <p:cNvSpPr/>
            <p:nvPr/>
          </p:nvSpPr>
          <p:spPr>
            <a:xfrm>
              <a:off x="723900" y="354013"/>
              <a:ext cx="11468099" cy="523220"/>
            </a:xfrm>
            <a:prstGeom prst="rect">
              <a:avLst/>
            </a:prstGeom>
            <a:solidFill>
              <a:srgbClr val="C8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098102" y="303571"/>
              <a:ext cx="4126593" cy="583565"/>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lang="zh-CN" altLang="en-US" sz="3200" b="1" spc="500" noProof="0">
                  <a:ln>
                    <a:noFill/>
                  </a:ln>
                  <a:solidFill>
                    <a:schemeClr val="bg1"/>
                  </a:solidFill>
                  <a:effectLst/>
                  <a:uLnTx/>
                  <a:uFillTx/>
                  <a:latin typeface="方正大标宋简体" panose="02010601030101010101" charset="-122"/>
                  <a:ea typeface="方正大标宋简体" panose="02010601030101010101" charset="-122"/>
                  <a:cs typeface="+mn-ea"/>
                  <a:sym typeface="+mn-lt"/>
                </a:rPr>
                <a:t>习题演练</a:t>
              </a:r>
              <a:endParaRPr kumimoji="0" lang="zh-CN" altLang="en-US" sz="3200" b="1" i="0" u="none" strike="noStrike" kern="1200" cap="none" spc="500" normalizeH="0" baseline="0" noProof="0">
                <a:ln>
                  <a:noFill/>
                </a:ln>
                <a:solidFill>
                  <a:schemeClr val="bg1"/>
                </a:solidFill>
                <a:effectLst/>
                <a:uLnTx/>
                <a:uFillTx/>
                <a:cs typeface="+mn-ea"/>
                <a:sym typeface="+mn-lt"/>
              </a:endParaRPr>
            </a:p>
          </p:txBody>
        </p:sp>
      </p:grpSp>
      <p:grpSp>
        <p:nvGrpSpPr>
          <p:cNvPr id="5" name="组合 4"/>
          <p:cNvGrpSpPr/>
          <p:nvPr/>
        </p:nvGrpSpPr>
        <p:grpSpPr>
          <a:xfrm>
            <a:off x="301847" y="257072"/>
            <a:ext cx="717104" cy="717102"/>
            <a:chOff x="304800" y="673100"/>
            <a:chExt cx="4000500" cy="4000500"/>
          </a:xfrm>
          <a:effectLst>
            <a:outerShdw blurRad="444500" dist="76200" dir="8100000" algn="tr" rotWithShape="0">
              <a:schemeClr val="tx1">
                <a:lumMod val="65000"/>
                <a:lumOff val="35000"/>
                <a:alpha val="50000"/>
              </a:schemeClr>
            </a:outerShdw>
          </a:effectLst>
        </p:grpSpPr>
        <p:sp>
          <p:nvSpPr>
            <p:cNvPr id="6" name="同心圆 98"/>
            <p:cNvSpPr/>
            <p:nvPr/>
          </p:nvSpPr>
          <p:spPr>
            <a:xfrm>
              <a:off x="304800" y="673100"/>
              <a:ext cx="4000500" cy="4000500"/>
            </a:xfrm>
            <a:prstGeom prst="donut">
              <a:avLst>
                <a:gd name="adj" fmla="val 4879"/>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cs typeface="+mn-ea"/>
                <a:sym typeface="+mn-lt"/>
              </a:endParaRPr>
            </a:p>
          </p:txBody>
        </p:sp>
        <p:sp>
          <p:nvSpPr>
            <p:cNvPr id="7" name="椭圆 6"/>
            <p:cNvSpPr/>
            <p:nvPr/>
          </p:nvSpPr>
          <p:spPr>
            <a:xfrm>
              <a:off x="392112" y="760412"/>
              <a:ext cx="3825876"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tx1">
                      <a:lumMod val="75000"/>
                      <a:lumOff val="25000"/>
                    </a:schemeClr>
                  </a:solidFill>
                  <a:cs typeface="+mn-ea"/>
                  <a:sym typeface="+mn-lt"/>
                </a:rPr>
                <a:t>03</a:t>
              </a:r>
              <a:endParaRPr lang="zh-CN" altLang="en-US" b="1">
                <a:solidFill>
                  <a:schemeClr val="tx1">
                    <a:lumMod val="75000"/>
                    <a:lumOff val="25000"/>
                  </a:schemeClr>
                </a:solidFill>
                <a:cs typeface="+mn-ea"/>
                <a:sym typeface="+mn-lt"/>
              </a:endParaRPr>
            </a:p>
          </p:txBody>
        </p:sp>
      </p:grpSp>
      <p:sp>
        <p:nvSpPr>
          <p:cNvPr id="2" name="文本框 1"/>
          <p:cNvSpPr txBox="1"/>
          <p:nvPr/>
        </p:nvSpPr>
        <p:spPr>
          <a:xfrm>
            <a:off x="274955" y="974090"/>
            <a:ext cx="11917045" cy="6000750"/>
          </a:xfrm>
          <a:prstGeom prst="rect">
            <a:avLst/>
          </a:prstGeom>
          <a:noFill/>
        </p:spPr>
        <p:txBody>
          <a:bodyPr wrap="square" rtlCol="0">
            <a:spAutoFit/>
          </a:bodyPr>
          <a:lstStyle/>
          <a:p>
            <a:r>
              <a:rPr lang="zh-CN" altLang="en-US" sz="2400">
                <a:latin typeface="楷体" panose="02010609060101010101" charset="-122"/>
                <a:ea typeface="楷体" panose="02010609060101010101" charset="-122"/>
                <a:cs typeface="楷体" panose="02010609060101010101" charset="-122"/>
              </a:rPr>
              <a:t>2．（2021·山东青岛黄岛区高二第一学期期末·2）下表为1958—1996年京津冀地区汉墓中出土的铁制农具，据此可知汉代（　　）</a:t>
            </a:r>
            <a:endParaRPr lang="zh-CN" altLang="en-US" sz="2400">
              <a:latin typeface="楷体" panose="02010609060101010101" charset="-122"/>
              <a:ea typeface="楷体" panose="02010609060101010101" charset="-122"/>
              <a:cs typeface="楷体" panose="02010609060101010101" charset="-122"/>
            </a:endParaRPr>
          </a:p>
          <a:p>
            <a:endParaRPr lang="zh-CN" altLang="en-US" sz="2400">
              <a:latin typeface="楷体" panose="02010609060101010101" charset="-122"/>
              <a:ea typeface="楷体" panose="02010609060101010101" charset="-122"/>
              <a:cs typeface="楷体" panose="02010609060101010101" charset="-122"/>
            </a:endParaRPr>
          </a:p>
          <a:p>
            <a:endParaRPr lang="zh-CN" altLang="en-US" sz="2400">
              <a:latin typeface="楷体" panose="02010609060101010101" charset="-122"/>
              <a:ea typeface="楷体" panose="02010609060101010101" charset="-122"/>
              <a:cs typeface="楷体" panose="02010609060101010101" charset="-122"/>
            </a:endParaRPr>
          </a:p>
          <a:p>
            <a:endParaRPr lang="zh-CN" altLang="en-US" sz="2400">
              <a:latin typeface="楷体" panose="02010609060101010101" charset="-122"/>
              <a:ea typeface="楷体" panose="02010609060101010101" charset="-122"/>
              <a:cs typeface="楷体" panose="02010609060101010101" charset="-122"/>
            </a:endParaRPr>
          </a:p>
          <a:p>
            <a:endParaRPr lang="zh-CN" altLang="en-US" sz="2400">
              <a:latin typeface="楷体" panose="02010609060101010101" charset="-122"/>
              <a:ea typeface="楷体" panose="02010609060101010101" charset="-122"/>
              <a:cs typeface="楷体" panose="02010609060101010101" charset="-122"/>
            </a:endParaRPr>
          </a:p>
          <a:p>
            <a:endParaRPr lang="zh-CN" altLang="en-US" sz="2400">
              <a:latin typeface="楷体" panose="02010609060101010101" charset="-122"/>
              <a:ea typeface="楷体" panose="02010609060101010101" charset="-122"/>
              <a:cs typeface="楷体" panose="02010609060101010101" charset="-122"/>
            </a:endParaRPr>
          </a:p>
          <a:p>
            <a:endParaRPr lang="zh-CN" altLang="en-US" sz="2400">
              <a:latin typeface="楷体" panose="02010609060101010101" charset="-122"/>
              <a:ea typeface="楷体" panose="02010609060101010101" charset="-122"/>
              <a:cs typeface="楷体" panose="02010609060101010101" charset="-122"/>
            </a:endParaRPr>
          </a:p>
          <a:p>
            <a:endParaRPr lang="zh-CN" altLang="en-US" sz="2400">
              <a:latin typeface="楷体" panose="02010609060101010101" charset="-122"/>
              <a:ea typeface="楷体" panose="02010609060101010101" charset="-122"/>
              <a:cs typeface="楷体" panose="02010609060101010101" charset="-122"/>
            </a:endParaRPr>
          </a:p>
          <a:p>
            <a:endParaRPr lang="zh-CN" altLang="en-US" sz="2400">
              <a:latin typeface="楷体" panose="02010609060101010101" charset="-122"/>
              <a:ea typeface="楷体" panose="02010609060101010101" charset="-122"/>
              <a:cs typeface="楷体" panose="02010609060101010101" charset="-122"/>
            </a:endParaRPr>
          </a:p>
          <a:p>
            <a:r>
              <a:rPr lang="zh-CN" altLang="en-US" sz="2400">
                <a:latin typeface="楷体" panose="02010609060101010101" charset="-122"/>
                <a:ea typeface="楷体" panose="02010609060101010101" charset="-122"/>
                <a:cs typeface="楷体" panose="02010609060101010101" charset="-122"/>
              </a:rPr>
              <a:t>A．农业生产力水平提高               B．铁制农具成为随葬必需品</a:t>
            </a:r>
            <a:endParaRPr lang="zh-CN" altLang="en-US" sz="2400">
              <a:latin typeface="楷体" panose="02010609060101010101" charset="-122"/>
              <a:ea typeface="楷体" panose="02010609060101010101" charset="-122"/>
              <a:cs typeface="楷体" panose="02010609060101010101" charset="-122"/>
            </a:endParaRPr>
          </a:p>
          <a:p>
            <a:r>
              <a:rPr lang="zh-CN" altLang="en-US" sz="2400">
                <a:latin typeface="楷体" panose="02010609060101010101" charset="-122"/>
                <a:ea typeface="楷体" panose="02010609060101010101" charset="-122"/>
                <a:cs typeface="楷体" panose="02010609060101010101" charset="-122"/>
              </a:rPr>
              <a:t>C．金属冶炼技术趋于成熟             D．北方仍是经济发展中心</a:t>
            </a:r>
            <a:endParaRPr lang="zh-CN" altLang="en-US" sz="2400">
              <a:latin typeface="楷体" panose="02010609060101010101" charset="-122"/>
              <a:ea typeface="楷体" panose="02010609060101010101" charset="-122"/>
              <a:cs typeface="楷体" panose="02010609060101010101" charset="-122"/>
            </a:endParaRPr>
          </a:p>
          <a:p>
            <a:r>
              <a:rPr lang="zh-CN" altLang="en-US" sz="2400">
                <a:latin typeface="楷体" panose="02010609060101010101" charset="-122"/>
                <a:ea typeface="楷体" panose="02010609060101010101" charset="-122"/>
                <a:cs typeface="楷体" panose="02010609060101010101" charset="-122"/>
              </a:rPr>
              <a:t>【解析】从上表可以看出铁制农具种类多样，表明农业生产力水平提高，故选A项；从上表的数据可以看出，铁制农具不是随葬必需品，排除B项；从上表可以看出铁制农具种类多样，但金属冶炼技术如何上表没有反映，排除C项；上表可以看出铁制农具种类多样，北方是否是经济发展中心没有体现，排除D项。</a:t>
            </a:r>
            <a:endParaRPr lang="zh-CN" altLang="en-US" sz="2400">
              <a:latin typeface="楷体" panose="02010609060101010101" charset="-122"/>
              <a:ea typeface="楷体" panose="02010609060101010101" charset="-122"/>
              <a:cs typeface="楷体" panose="02010609060101010101" charset="-122"/>
            </a:endParaRPr>
          </a:p>
        </p:txBody>
      </p:sp>
      <p:sp>
        <p:nvSpPr>
          <p:cNvPr id="3" name="矩形 2"/>
          <p:cNvSpPr/>
          <p:nvPr/>
        </p:nvSpPr>
        <p:spPr>
          <a:xfrm>
            <a:off x="10982325" y="2476500"/>
            <a:ext cx="1012190" cy="1445260"/>
          </a:xfrm>
          <a:prstGeom prst="rect">
            <a:avLst/>
          </a:prstGeom>
          <a:noFill/>
          <a:ln>
            <a:noFill/>
          </a:ln>
        </p:spPr>
        <p:txBody>
          <a:bodyPr wrap="none" rtlCol="0" anchor="t">
            <a:spAutoFit/>
          </a:bodyPr>
          <a:lstStyle/>
          <a:p>
            <a:pPr algn="ctr"/>
            <a:r>
              <a:rPr lang="en-US" altLang="zh-CN" sz="8800" b="1">
                <a:solidFill>
                  <a:srgbClr val="FF0000"/>
                </a:solidFill>
                <a:effectLst>
                  <a:outerShdw blurRad="38100" dist="19050" dir="2700000" algn="tl" rotWithShape="0">
                    <a:schemeClr val="dk1">
                      <a:alpha val="40000"/>
                    </a:schemeClr>
                  </a:outerShdw>
                </a:effectLst>
                <a:latin typeface="方正大标宋简体" panose="02010601030101010101" charset="-122"/>
                <a:ea typeface="方正大标宋简体" panose="02010601030101010101" charset="-122"/>
              </a:rPr>
              <a:t>A</a:t>
            </a:r>
            <a:endParaRPr lang="en-US" altLang="zh-CN" sz="8800" b="1">
              <a:solidFill>
                <a:srgbClr val="FF0000"/>
              </a:solidFill>
              <a:effectLst>
                <a:outerShdw blurRad="38100" dist="19050" dir="2700000" algn="tl" rotWithShape="0">
                  <a:schemeClr val="dk1">
                    <a:alpha val="40000"/>
                  </a:schemeClr>
                </a:outerShdw>
              </a:effectLst>
              <a:latin typeface="方正大标宋简体" panose="02010601030101010101" charset="-122"/>
              <a:ea typeface="方正大标宋简体" panose="02010601030101010101" charset="-122"/>
            </a:endParaRPr>
          </a:p>
        </p:txBody>
      </p:sp>
      <p:graphicFrame>
        <p:nvGraphicFramePr>
          <p:cNvPr id="4" name="表格 3"/>
          <p:cNvGraphicFramePr>
            <a:graphicFrameLocks noGrp="1"/>
          </p:cNvGraphicFramePr>
          <p:nvPr>
            <p:custDataLst>
              <p:tags r:id="rId1"/>
            </p:custDataLst>
          </p:nvPr>
        </p:nvGraphicFramePr>
        <p:xfrm>
          <a:off x="723900" y="2234565"/>
          <a:ext cx="10112375" cy="2376170"/>
        </p:xfrm>
        <a:graphic>
          <a:graphicData uri="http://schemas.openxmlformats.org/drawingml/2006/table">
            <a:tbl>
              <a:tblPr firstRow="1" bandRow="1">
                <a:tableStyleId>{5940675A-B579-460E-94D1-54222C63F5DA}</a:tableStyleId>
              </a:tblPr>
              <a:tblGrid>
                <a:gridCol w="1685925"/>
                <a:gridCol w="8426450"/>
              </a:tblGrid>
              <a:tr h="692150">
                <a:tc>
                  <a:txBody>
                    <a:bodyPr wrap="square"/>
                    <a:lstStyle/>
                    <a:p>
                      <a:pPr indent="0">
                        <a:buNone/>
                      </a:pPr>
                      <a:r>
                        <a:rPr lang="en-US" sz="2000" b="0">
                          <a:latin typeface="楷体" panose="02010609060101010101" charset="-122"/>
                          <a:ea typeface="楷体" panose="02010609060101010101" charset="-122"/>
                          <a:cs typeface="楷体_GB2312" panose="02010609030101010101" charset="-122"/>
                        </a:rPr>
                        <a:t>时代</a:t>
                      </a:r>
                      <a:endParaRPr lang="en-US" altLang="en-US" sz="2000" b="0">
                        <a:latin typeface="楷体" panose="02010609060101010101" charset="-122"/>
                        <a:ea typeface="楷体" panose="02010609060101010101" charset="-122"/>
                        <a:cs typeface="楷体_GB2312" panose="02010609030101010101" charset="-122"/>
                      </a:endParaRPr>
                    </a:p>
                  </a:txBody>
                  <a:tcPr marL="75564" marR="75564" marT="47625" marB="476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000" b="0">
                          <a:latin typeface="楷体" panose="02010609060101010101" charset="-122"/>
                          <a:ea typeface="楷体" panose="02010609060101010101" charset="-122"/>
                          <a:cs typeface="楷体_GB2312" panose="02010609030101010101" charset="-122"/>
                        </a:rPr>
                        <a:t>出土铁制农具种类（数字是出土该种类农具的墓葬数量）</a:t>
                      </a:r>
                      <a:endParaRPr lang="en-US" altLang="en-US" sz="2000" b="0">
                        <a:latin typeface="楷体" panose="02010609060101010101" charset="-122"/>
                        <a:ea typeface="楷体" panose="02010609060101010101" charset="-122"/>
                        <a:cs typeface="楷体_GB2312" panose="02010609030101010101" charset="-122"/>
                      </a:endParaRPr>
                    </a:p>
                  </a:txBody>
                  <a:tcPr marL="75564" marR="75564" marT="47625" marB="476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91870">
                <a:tc>
                  <a:txBody>
                    <a:bodyPr wrap="square"/>
                    <a:lstStyle/>
                    <a:p>
                      <a:pPr indent="0">
                        <a:buNone/>
                      </a:pPr>
                      <a:r>
                        <a:rPr lang="en-US" sz="2000" b="0">
                          <a:latin typeface="楷体" panose="02010609060101010101" charset="-122"/>
                          <a:ea typeface="楷体" panose="02010609060101010101" charset="-122"/>
                          <a:cs typeface="楷体" panose="02010609060101010101" charset="-122"/>
                        </a:rPr>
                        <a:t>西汉（10）</a:t>
                      </a:r>
                      <a:endParaRPr lang="en-US" altLang="en-US" sz="2000" b="0">
                        <a:latin typeface="楷体" panose="02010609060101010101" charset="-122"/>
                        <a:ea typeface="楷体" panose="02010609060101010101" charset="-122"/>
                        <a:cs typeface="楷体" panose="02010609060101010101" charset="-122"/>
                      </a:endParaRPr>
                    </a:p>
                  </a:txBody>
                  <a:tcPr marL="75564" marR="75564" marT="47625" marB="476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000" b="0">
                          <a:latin typeface="楷体" panose="02010609060101010101" charset="-122"/>
                          <a:ea typeface="楷体" panose="02010609060101010101" charset="-122"/>
                          <a:cs typeface="楷体" panose="02010609060101010101" charset="-122"/>
                        </a:rPr>
                        <a:t>锛（2）铧（1）锸（3）锄（2）犁铧（1）铲（2）镢（1）耙（1）镬（1）</a:t>
                      </a:r>
                      <a:endParaRPr lang="en-US" altLang="en-US" sz="2000" b="0">
                        <a:latin typeface="楷体" panose="02010609060101010101" charset="-122"/>
                        <a:ea typeface="楷体" panose="02010609060101010101" charset="-122"/>
                        <a:cs typeface="楷体" panose="02010609060101010101" charset="-122"/>
                      </a:endParaRPr>
                    </a:p>
                  </a:txBody>
                  <a:tcPr marL="75564" marR="75564" marT="47625" marB="476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92150">
                <a:tc>
                  <a:txBody>
                    <a:bodyPr wrap="square"/>
                    <a:lstStyle/>
                    <a:p>
                      <a:pPr indent="0">
                        <a:buNone/>
                      </a:pPr>
                      <a:r>
                        <a:rPr lang="en-US" sz="2000" b="0">
                          <a:latin typeface="楷体" panose="02010609060101010101" charset="-122"/>
                          <a:ea typeface="楷体" panose="02010609060101010101" charset="-122"/>
                          <a:cs typeface="楷体" panose="02010609060101010101" charset="-122"/>
                        </a:rPr>
                        <a:t>东汉（5）</a:t>
                      </a:r>
                      <a:endParaRPr lang="en-US" altLang="en-US" sz="2000" b="0">
                        <a:latin typeface="楷体" panose="02010609060101010101" charset="-122"/>
                        <a:ea typeface="楷体" panose="02010609060101010101" charset="-122"/>
                        <a:cs typeface="楷体" panose="02010609060101010101" charset="-122"/>
                      </a:endParaRPr>
                    </a:p>
                  </a:txBody>
                  <a:tcPr marL="75564" marR="75564" marT="47625" marB="476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000" b="0">
                          <a:latin typeface="楷体" panose="02010609060101010101" charset="-122"/>
                          <a:ea typeface="楷体" panose="02010609060101010101" charset="-122"/>
                          <a:cs typeface="楷体" panose="02010609060101010101" charset="-122"/>
                        </a:rPr>
                        <a:t>犁（2）镢（1）铲（3）</a:t>
                      </a:r>
                      <a:endParaRPr lang="en-US" altLang="en-US" sz="2000" b="0">
                        <a:latin typeface="楷体" panose="02010609060101010101" charset="-122"/>
                        <a:ea typeface="楷体" panose="02010609060101010101" charset="-122"/>
                        <a:cs typeface="楷体" panose="02010609060101010101" charset="-122"/>
                      </a:endParaRPr>
                    </a:p>
                  </a:txBody>
                  <a:tcPr marL="75564" marR="75564" marT="47625" marB="476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wipe(left)">
                                      <p:cBhvr>
                                        <p:cTn id="13" dur="750"/>
                                        <p:tgtEl>
                                          <p:spTgt spid="12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pattFill prst="weave">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2" name="组合 121"/>
          <p:cNvGrpSpPr/>
          <p:nvPr/>
        </p:nvGrpSpPr>
        <p:grpSpPr>
          <a:xfrm>
            <a:off x="723900" y="303571"/>
            <a:ext cx="11468099" cy="583565"/>
            <a:chOff x="723900" y="303571"/>
            <a:chExt cx="11468099" cy="583565"/>
          </a:xfrm>
        </p:grpSpPr>
        <p:sp>
          <p:nvSpPr>
            <p:cNvPr id="8" name="矩形 7"/>
            <p:cNvSpPr/>
            <p:nvPr/>
          </p:nvSpPr>
          <p:spPr>
            <a:xfrm>
              <a:off x="723900" y="354013"/>
              <a:ext cx="11468099" cy="523220"/>
            </a:xfrm>
            <a:prstGeom prst="rect">
              <a:avLst/>
            </a:prstGeom>
            <a:solidFill>
              <a:srgbClr val="C8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098102" y="303571"/>
              <a:ext cx="4126593" cy="583565"/>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lang="zh-CN" altLang="en-US" sz="3200" b="1" spc="500" noProof="0">
                  <a:ln>
                    <a:noFill/>
                  </a:ln>
                  <a:solidFill>
                    <a:schemeClr val="bg1"/>
                  </a:solidFill>
                  <a:effectLst/>
                  <a:uLnTx/>
                  <a:uFillTx/>
                  <a:latin typeface="方正大标宋简体" panose="02010601030101010101" charset="-122"/>
                  <a:ea typeface="方正大标宋简体" panose="02010601030101010101" charset="-122"/>
                  <a:cs typeface="+mn-ea"/>
                  <a:sym typeface="+mn-lt"/>
                </a:rPr>
                <a:t>习题演练</a:t>
              </a:r>
              <a:endParaRPr kumimoji="0" lang="zh-CN" altLang="en-US" sz="3200" b="1" i="0" u="none" strike="noStrike" kern="1200" cap="none" spc="500" normalizeH="0" baseline="0" noProof="0">
                <a:ln>
                  <a:noFill/>
                </a:ln>
                <a:solidFill>
                  <a:schemeClr val="bg1"/>
                </a:solidFill>
                <a:effectLst/>
                <a:uLnTx/>
                <a:uFillTx/>
                <a:cs typeface="+mn-ea"/>
                <a:sym typeface="+mn-lt"/>
              </a:endParaRPr>
            </a:p>
          </p:txBody>
        </p:sp>
      </p:grpSp>
      <p:grpSp>
        <p:nvGrpSpPr>
          <p:cNvPr id="5" name="组合 4"/>
          <p:cNvGrpSpPr/>
          <p:nvPr/>
        </p:nvGrpSpPr>
        <p:grpSpPr>
          <a:xfrm>
            <a:off x="301847" y="257072"/>
            <a:ext cx="717104" cy="717102"/>
            <a:chOff x="304800" y="673100"/>
            <a:chExt cx="4000500" cy="4000500"/>
          </a:xfrm>
          <a:effectLst>
            <a:outerShdw blurRad="444500" dist="76200" dir="8100000" algn="tr" rotWithShape="0">
              <a:schemeClr val="tx1">
                <a:lumMod val="65000"/>
                <a:lumOff val="35000"/>
                <a:alpha val="50000"/>
              </a:schemeClr>
            </a:outerShdw>
          </a:effectLst>
        </p:grpSpPr>
        <p:sp>
          <p:nvSpPr>
            <p:cNvPr id="6" name="同心圆 98"/>
            <p:cNvSpPr/>
            <p:nvPr/>
          </p:nvSpPr>
          <p:spPr>
            <a:xfrm>
              <a:off x="304800" y="673100"/>
              <a:ext cx="4000500" cy="4000500"/>
            </a:xfrm>
            <a:prstGeom prst="donut">
              <a:avLst>
                <a:gd name="adj" fmla="val 4879"/>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cs typeface="+mn-ea"/>
                <a:sym typeface="+mn-lt"/>
              </a:endParaRPr>
            </a:p>
          </p:txBody>
        </p:sp>
        <p:sp>
          <p:nvSpPr>
            <p:cNvPr id="7" name="椭圆 6"/>
            <p:cNvSpPr/>
            <p:nvPr/>
          </p:nvSpPr>
          <p:spPr>
            <a:xfrm>
              <a:off x="392112" y="760412"/>
              <a:ext cx="3825876"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tx1">
                      <a:lumMod val="75000"/>
                      <a:lumOff val="25000"/>
                    </a:schemeClr>
                  </a:solidFill>
                  <a:cs typeface="+mn-ea"/>
                  <a:sym typeface="+mn-lt"/>
                </a:rPr>
                <a:t>03</a:t>
              </a:r>
              <a:endParaRPr lang="zh-CN" altLang="en-US" b="1">
                <a:solidFill>
                  <a:schemeClr val="tx1">
                    <a:lumMod val="75000"/>
                    <a:lumOff val="25000"/>
                  </a:schemeClr>
                </a:solidFill>
                <a:cs typeface="+mn-ea"/>
                <a:sym typeface="+mn-lt"/>
              </a:endParaRPr>
            </a:p>
          </p:txBody>
        </p:sp>
      </p:grpSp>
      <p:sp>
        <p:nvSpPr>
          <p:cNvPr id="2" name="文本框 1"/>
          <p:cNvSpPr txBox="1"/>
          <p:nvPr/>
        </p:nvSpPr>
        <p:spPr>
          <a:xfrm>
            <a:off x="274320" y="1282065"/>
            <a:ext cx="11696700" cy="4154170"/>
          </a:xfrm>
          <a:prstGeom prst="rect">
            <a:avLst/>
          </a:prstGeom>
          <a:noFill/>
        </p:spPr>
        <p:txBody>
          <a:bodyPr wrap="square" rtlCol="0">
            <a:spAutoFit/>
          </a:bodyPr>
          <a:lstStyle/>
          <a:p>
            <a:r>
              <a:rPr lang="en-US" altLang="zh-CN" sz="2400">
                <a:latin typeface="楷体" panose="02010609060101010101" charset="-122"/>
                <a:ea typeface="楷体" panose="02010609060101010101" charset="-122"/>
                <a:cs typeface="楷体" panose="02010609060101010101" charset="-122"/>
              </a:rPr>
              <a:t>4.</a:t>
            </a:r>
            <a:r>
              <a:rPr lang="zh-CN" altLang="en-US" sz="2400">
                <a:latin typeface="楷体" panose="02010609060101010101" charset="-122"/>
                <a:ea typeface="楷体" panose="02010609060101010101" charset="-122"/>
                <a:cs typeface="楷体" panose="02010609060101010101" charset="-122"/>
              </a:rPr>
              <a:t>（2021·山东滨州高二第二学期期末·9）从宋代起，棉花开始成为一种重要的纺织原料；到了元代，丝、麻、棉鼎足而立；明代以后，棉花的重要性超过了麻。这一变化的前提条件是（　　）</a:t>
            </a:r>
            <a:endParaRPr lang="zh-CN" altLang="en-US" sz="2400">
              <a:latin typeface="楷体" panose="02010609060101010101" charset="-122"/>
              <a:ea typeface="楷体" panose="02010609060101010101" charset="-122"/>
              <a:cs typeface="楷体" panose="02010609060101010101" charset="-122"/>
            </a:endParaRPr>
          </a:p>
          <a:p>
            <a:endParaRPr lang="zh-CN" altLang="en-US" sz="2400">
              <a:latin typeface="楷体" panose="02010609060101010101" charset="-122"/>
              <a:ea typeface="楷体" panose="02010609060101010101" charset="-122"/>
              <a:cs typeface="楷体" panose="02010609060101010101" charset="-122"/>
            </a:endParaRPr>
          </a:p>
          <a:p>
            <a:endParaRPr lang="zh-CN" altLang="en-US" sz="2400">
              <a:latin typeface="楷体" panose="02010609060101010101" charset="-122"/>
              <a:ea typeface="楷体" panose="02010609060101010101" charset="-122"/>
              <a:cs typeface="楷体" panose="02010609060101010101" charset="-122"/>
            </a:endParaRPr>
          </a:p>
          <a:p>
            <a:endParaRPr lang="zh-CN" altLang="en-US" sz="2400">
              <a:latin typeface="楷体" panose="02010609060101010101" charset="-122"/>
              <a:ea typeface="楷体" panose="02010609060101010101" charset="-122"/>
              <a:cs typeface="楷体" panose="02010609060101010101" charset="-122"/>
            </a:endParaRPr>
          </a:p>
          <a:p>
            <a:r>
              <a:rPr lang="zh-CN" altLang="en-US" sz="2400">
                <a:latin typeface="楷体" panose="02010609060101010101" charset="-122"/>
                <a:ea typeface="楷体" panose="02010609060101010101" charset="-122"/>
                <a:cs typeface="楷体" panose="02010609060101010101" charset="-122"/>
              </a:rPr>
              <a:t>【解析】元代黄道婆推广先进的棉纺织技术，从宋代到明代，棉纺织技术不断进步，推动了我国棉纺织业的发展，棉布逐渐成为当时民众的主要衣料，故选A项；政府的大力推广是促进因素，不是这一变化的前提条件，排除B项；棉花的重要性与其实用性密切相关，商品经济的发展不是变化的前提条件，排除C项；雇佣关系是明朝中叶出现，排除D项。</a:t>
            </a:r>
            <a:endParaRPr lang="zh-CN" altLang="en-US" sz="2400">
              <a:latin typeface="楷体" panose="02010609060101010101" charset="-122"/>
              <a:ea typeface="楷体" panose="02010609060101010101" charset="-122"/>
              <a:cs typeface="楷体" panose="02010609060101010101" charset="-122"/>
            </a:endParaRPr>
          </a:p>
        </p:txBody>
      </p:sp>
      <p:sp>
        <p:nvSpPr>
          <p:cNvPr id="3" name="矩形 2"/>
          <p:cNvSpPr/>
          <p:nvPr/>
        </p:nvSpPr>
        <p:spPr>
          <a:xfrm>
            <a:off x="10190480" y="2250440"/>
            <a:ext cx="1012190" cy="1445260"/>
          </a:xfrm>
          <a:prstGeom prst="rect">
            <a:avLst/>
          </a:prstGeom>
          <a:noFill/>
          <a:ln>
            <a:noFill/>
          </a:ln>
        </p:spPr>
        <p:txBody>
          <a:bodyPr wrap="none" rtlCol="0" anchor="t">
            <a:spAutoFit/>
          </a:bodyPr>
          <a:lstStyle/>
          <a:p>
            <a:pPr algn="ctr"/>
            <a:r>
              <a:rPr lang="en-US" altLang="zh-CN" sz="8800" b="1">
                <a:solidFill>
                  <a:srgbClr val="FF0000"/>
                </a:solidFill>
                <a:effectLst>
                  <a:outerShdw blurRad="38100" dist="19050" dir="2700000" algn="tl" rotWithShape="0">
                    <a:schemeClr val="dk1">
                      <a:alpha val="40000"/>
                    </a:schemeClr>
                  </a:outerShdw>
                </a:effectLst>
                <a:latin typeface="方正大标宋简体" panose="02010601030101010101" charset="-122"/>
                <a:ea typeface="方正大标宋简体" panose="02010601030101010101" charset="-122"/>
              </a:rPr>
              <a:t>A</a:t>
            </a:r>
            <a:endParaRPr lang="en-US" altLang="zh-CN" sz="8800" b="1">
              <a:solidFill>
                <a:srgbClr val="FF0000"/>
              </a:solidFill>
              <a:effectLst>
                <a:outerShdw blurRad="38100" dist="19050" dir="2700000" algn="tl" rotWithShape="0">
                  <a:schemeClr val="dk1">
                    <a:alpha val="40000"/>
                  </a:schemeClr>
                </a:outerShdw>
              </a:effectLst>
              <a:latin typeface="方正大标宋简体" panose="02010601030101010101" charset="-122"/>
              <a:ea typeface="方正大标宋简体" panose="02010601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wipe(left)">
                                      <p:cBhvr>
                                        <p:cTn id="13" dur="750"/>
                                        <p:tgtEl>
                                          <p:spTgt spid="12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pattFill prst="weave">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2" name="组合 121"/>
          <p:cNvGrpSpPr/>
          <p:nvPr/>
        </p:nvGrpSpPr>
        <p:grpSpPr>
          <a:xfrm>
            <a:off x="723900" y="303571"/>
            <a:ext cx="11468099" cy="583565"/>
            <a:chOff x="723900" y="303571"/>
            <a:chExt cx="11468099" cy="583565"/>
          </a:xfrm>
        </p:grpSpPr>
        <p:sp>
          <p:nvSpPr>
            <p:cNvPr id="8" name="矩形 7"/>
            <p:cNvSpPr/>
            <p:nvPr/>
          </p:nvSpPr>
          <p:spPr>
            <a:xfrm>
              <a:off x="723900" y="354013"/>
              <a:ext cx="11468099" cy="523220"/>
            </a:xfrm>
            <a:prstGeom prst="rect">
              <a:avLst/>
            </a:prstGeom>
            <a:solidFill>
              <a:srgbClr val="C8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098102" y="303571"/>
              <a:ext cx="4126593" cy="583565"/>
            </a:xfrm>
            <a:prstGeom prst="rect">
              <a:avLst/>
            </a:prstGeom>
            <a:noFill/>
          </p:spPr>
          <p:txBody>
            <a:bodyPr wrap="square" rtlCol="0">
              <a:spAutoFit/>
            </a:bodyPr>
            <a:lstStyle/>
            <a:p>
              <a:pPr lvl="0">
                <a:defRPr/>
              </a:pPr>
              <a:r>
                <a:rPr lang="zh-CN" altLang="en-US" sz="3200" b="1" spc="500">
                  <a:solidFill>
                    <a:schemeClr val="bg1"/>
                  </a:solidFill>
                  <a:latin typeface="方正北魏楷书简体" panose="03000509000000000000" charset="-122"/>
                  <a:ea typeface="方正北魏楷书简体" panose="03000509000000000000" charset="-122"/>
                  <a:cs typeface="+mn-ea"/>
                  <a:sym typeface="+mn-lt"/>
                </a:rPr>
                <a:t>课程标准</a:t>
              </a:r>
              <a:endParaRPr lang="zh-CN" altLang="en-US" sz="3200" b="1" spc="500">
                <a:solidFill>
                  <a:schemeClr val="bg1"/>
                </a:solidFill>
                <a:latin typeface="方正北魏楷书简体" panose="03000509000000000000" charset="-122"/>
                <a:ea typeface="方正北魏楷书简体" panose="03000509000000000000" charset="-122"/>
                <a:cs typeface="+mn-ea"/>
                <a:sym typeface="+mn-lt"/>
              </a:endParaRPr>
            </a:p>
          </p:txBody>
        </p:sp>
      </p:grpSp>
      <p:grpSp>
        <p:nvGrpSpPr>
          <p:cNvPr id="5" name="组合 4"/>
          <p:cNvGrpSpPr/>
          <p:nvPr/>
        </p:nvGrpSpPr>
        <p:grpSpPr>
          <a:xfrm>
            <a:off x="301847" y="257072"/>
            <a:ext cx="717104" cy="717102"/>
            <a:chOff x="304800" y="673100"/>
            <a:chExt cx="4000500" cy="4000500"/>
          </a:xfrm>
          <a:effectLst>
            <a:outerShdw blurRad="444500" dist="76200" dir="8100000" algn="tr" rotWithShape="0">
              <a:schemeClr val="tx1">
                <a:lumMod val="65000"/>
                <a:lumOff val="35000"/>
                <a:alpha val="50000"/>
              </a:schemeClr>
            </a:outerShdw>
          </a:effectLst>
        </p:grpSpPr>
        <p:sp>
          <p:nvSpPr>
            <p:cNvPr id="6"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lumMod val="75000"/>
                    <a:lumOff val="25000"/>
                  </a:schemeClr>
                </a:solidFill>
                <a:cs typeface="+mn-ea"/>
                <a:sym typeface="+mn-lt"/>
              </a:endParaRPr>
            </a:p>
          </p:txBody>
        </p:sp>
        <p:sp>
          <p:nvSpPr>
            <p:cNvPr id="7" name="椭圆 6"/>
            <p:cNvSpPr/>
            <p:nvPr/>
          </p:nvSpPr>
          <p:spPr>
            <a:xfrm>
              <a:off x="392112" y="760412"/>
              <a:ext cx="3825876"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cs typeface="+mn-ea"/>
                <a:sym typeface="+mn-lt"/>
              </a:endParaRPr>
            </a:p>
          </p:txBody>
        </p:sp>
      </p:grpSp>
      <p:sp>
        <p:nvSpPr>
          <p:cNvPr id="3" name="文本框 2"/>
          <p:cNvSpPr txBox="1"/>
          <p:nvPr/>
        </p:nvSpPr>
        <p:spPr>
          <a:xfrm>
            <a:off x="302895" y="1494790"/>
            <a:ext cx="11889740" cy="2676525"/>
          </a:xfrm>
          <a:prstGeom prst="rect">
            <a:avLst/>
          </a:prstGeom>
          <a:noFill/>
        </p:spPr>
        <p:txBody>
          <a:bodyPr wrap="square" rtlCol="0">
            <a:spAutoFit/>
          </a:bodyPr>
          <a:lstStyle/>
          <a:p>
            <a:pPr fontAlgn="auto">
              <a:lnSpc>
                <a:spcPct val="150000"/>
              </a:lnSpc>
            </a:pPr>
            <a:r>
              <a:rPr lang="zh-CN" altLang="en-US" sz="2800">
                <a:latin typeface="方正北魏楷书简体" panose="03000509000000000000" charset="-122"/>
                <a:ea typeface="方正北魏楷书简体" panose="03000509000000000000" charset="-122"/>
              </a:rPr>
              <a:t>了解劳动在社会生产中的作用，以及历史上劳动工具和主要劳作方式的变化；认识大机器生产、工厂制度、人工智能技术等对人类劳作方式及生活方式的影响；理解劳动人民对历史的推动作用，以及生产方式的变革对人类社会发展所具有的革命性意义。</a:t>
            </a:r>
            <a:endParaRPr lang="zh-CN" altLang="en-US" sz="2800">
              <a:latin typeface="方正北魏楷书简体" panose="03000509000000000000" charset="-122"/>
              <a:ea typeface="方正北魏楷书简体" panose="03000509000000000000" charset="-122"/>
            </a:endParaRPr>
          </a:p>
        </p:txBody>
      </p:sp>
      <p:sp>
        <p:nvSpPr>
          <p:cNvPr id="13" name="矩形 12"/>
          <p:cNvSpPr/>
          <p:nvPr/>
        </p:nvSpPr>
        <p:spPr>
          <a:xfrm>
            <a:off x="514350" y="5928360"/>
            <a:ext cx="11468100" cy="523240"/>
          </a:xfrm>
          <a:prstGeom prst="rect">
            <a:avLst/>
          </a:prstGeom>
          <a:solidFill>
            <a:srgbClr val="C8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p:cNvGrpSpPr/>
          <p:nvPr/>
        </p:nvGrpSpPr>
        <p:grpSpPr>
          <a:xfrm>
            <a:off x="92297" y="5831102"/>
            <a:ext cx="717104" cy="717102"/>
            <a:chOff x="304800" y="673100"/>
            <a:chExt cx="4000500" cy="4000500"/>
          </a:xfrm>
          <a:effectLst>
            <a:outerShdw blurRad="444500" dist="76200" dir="8100000" algn="tr" rotWithShape="0">
              <a:schemeClr val="tx1">
                <a:lumMod val="65000"/>
                <a:lumOff val="35000"/>
                <a:alpha val="50000"/>
              </a:schemeClr>
            </a:outerShdw>
          </a:effectLst>
        </p:grpSpPr>
        <p:sp>
          <p:nvSpPr>
            <p:cNvPr id="16"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lumMod val="75000"/>
                    <a:lumOff val="25000"/>
                  </a:schemeClr>
                </a:solidFill>
                <a:cs typeface="+mn-ea"/>
                <a:sym typeface="+mn-lt"/>
              </a:endParaRPr>
            </a:p>
          </p:txBody>
        </p:sp>
        <p:sp>
          <p:nvSpPr>
            <p:cNvPr id="17" name="椭圆 16"/>
            <p:cNvSpPr/>
            <p:nvPr/>
          </p:nvSpPr>
          <p:spPr>
            <a:xfrm>
              <a:off x="392112" y="760412"/>
              <a:ext cx="3825876"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p14:prism isContent="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wipe(left)">
                                      <p:cBhvr>
                                        <p:cTn id="13" dur="750"/>
                                        <p:tgtEl>
                                          <p:spTgt spid="122"/>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750" fill="hold"/>
                                        <p:tgtEl>
                                          <p:spTgt spid="15"/>
                                        </p:tgtEl>
                                        <p:attrNameLst>
                                          <p:attrName>ppt_w</p:attrName>
                                        </p:attrNameLst>
                                      </p:cBhvr>
                                      <p:tavLst>
                                        <p:tav tm="0">
                                          <p:val>
                                            <p:fltVal val="0"/>
                                          </p:val>
                                        </p:tav>
                                        <p:tav tm="100000">
                                          <p:val>
                                            <p:strVal val="#ppt_w"/>
                                          </p:val>
                                        </p:tav>
                                      </p:tavLst>
                                    </p:anim>
                                    <p:anim calcmode="lin" valueType="num">
                                      <p:cBhvr>
                                        <p:cTn id="18" dur="750" fill="hold"/>
                                        <p:tgtEl>
                                          <p:spTgt spid="15"/>
                                        </p:tgtEl>
                                        <p:attrNameLst>
                                          <p:attrName>ppt_h</p:attrName>
                                        </p:attrNameLst>
                                      </p:cBhvr>
                                      <p:tavLst>
                                        <p:tav tm="0">
                                          <p:val>
                                            <p:fltVal val="0"/>
                                          </p:val>
                                        </p:tav>
                                        <p:tav tm="100000">
                                          <p:val>
                                            <p:strVal val="#ppt_h"/>
                                          </p:val>
                                        </p:tav>
                                      </p:tavLst>
                                    </p:anim>
                                    <p:animEffect transition="in" filter="fade">
                                      <p:cBhvr>
                                        <p:cTn id="19"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pattFill prst="weave">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2" name="组合 121"/>
          <p:cNvGrpSpPr/>
          <p:nvPr/>
        </p:nvGrpSpPr>
        <p:grpSpPr>
          <a:xfrm>
            <a:off x="723900" y="303571"/>
            <a:ext cx="11468099" cy="583565"/>
            <a:chOff x="723900" y="303571"/>
            <a:chExt cx="11468099" cy="583565"/>
          </a:xfrm>
        </p:grpSpPr>
        <p:sp>
          <p:nvSpPr>
            <p:cNvPr id="8" name="矩形 7"/>
            <p:cNvSpPr/>
            <p:nvPr/>
          </p:nvSpPr>
          <p:spPr>
            <a:xfrm>
              <a:off x="723900" y="354013"/>
              <a:ext cx="11468099" cy="523220"/>
            </a:xfrm>
            <a:prstGeom prst="rect">
              <a:avLst/>
            </a:prstGeom>
            <a:solidFill>
              <a:srgbClr val="C8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098102" y="303571"/>
              <a:ext cx="4126593" cy="583565"/>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lang="zh-CN" altLang="en-US" sz="3200" b="1" spc="500" noProof="0">
                  <a:ln>
                    <a:noFill/>
                  </a:ln>
                  <a:solidFill>
                    <a:schemeClr val="bg1"/>
                  </a:solidFill>
                  <a:effectLst/>
                  <a:uLnTx/>
                  <a:uFillTx/>
                  <a:latin typeface="方正大标宋简体" panose="02010601030101010101" charset="-122"/>
                  <a:ea typeface="方正大标宋简体" panose="02010601030101010101" charset="-122"/>
                  <a:cs typeface="+mn-ea"/>
                  <a:sym typeface="+mn-lt"/>
                </a:rPr>
                <a:t>习题演练</a:t>
              </a:r>
              <a:endParaRPr kumimoji="0" lang="zh-CN" altLang="en-US" sz="3200" b="1" i="0" u="none" strike="noStrike" kern="1200" cap="none" spc="500" normalizeH="0" baseline="0" noProof="0">
                <a:ln>
                  <a:noFill/>
                </a:ln>
                <a:solidFill>
                  <a:schemeClr val="bg1"/>
                </a:solidFill>
                <a:effectLst/>
                <a:uLnTx/>
                <a:uFillTx/>
                <a:cs typeface="+mn-ea"/>
                <a:sym typeface="+mn-lt"/>
              </a:endParaRPr>
            </a:p>
          </p:txBody>
        </p:sp>
      </p:grpSp>
      <p:grpSp>
        <p:nvGrpSpPr>
          <p:cNvPr id="5" name="组合 4"/>
          <p:cNvGrpSpPr/>
          <p:nvPr/>
        </p:nvGrpSpPr>
        <p:grpSpPr>
          <a:xfrm>
            <a:off x="301847" y="257072"/>
            <a:ext cx="717104" cy="717102"/>
            <a:chOff x="304800" y="673100"/>
            <a:chExt cx="4000500" cy="4000500"/>
          </a:xfrm>
          <a:effectLst>
            <a:outerShdw blurRad="444500" dist="76200" dir="8100000" algn="tr" rotWithShape="0">
              <a:schemeClr val="tx1">
                <a:lumMod val="65000"/>
                <a:lumOff val="35000"/>
                <a:alpha val="50000"/>
              </a:schemeClr>
            </a:outerShdw>
          </a:effectLst>
        </p:grpSpPr>
        <p:sp>
          <p:nvSpPr>
            <p:cNvPr id="6" name="同心圆 98"/>
            <p:cNvSpPr/>
            <p:nvPr/>
          </p:nvSpPr>
          <p:spPr>
            <a:xfrm>
              <a:off x="304800" y="673100"/>
              <a:ext cx="4000500" cy="4000500"/>
            </a:xfrm>
            <a:prstGeom prst="donut">
              <a:avLst>
                <a:gd name="adj" fmla="val 4879"/>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cs typeface="+mn-ea"/>
                <a:sym typeface="+mn-lt"/>
              </a:endParaRPr>
            </a:p>
          </p:txBody>
        </p:sp>
        <p:sp>
          <p:nvSpPr>
            <p:cNvPr id="7" name="椭圆 6"/>
            <p:cNvSpPr/>
            <p:nvPr/>
          </p:nvSpPr>
          <p:spPr>
            <a:xfrm>
              <a:off x="392112" y="760412"/>
              <a:ext cx="3825876"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tx1">
                      <a:lumMod val="75000"/>
                      <a:lumOff val="25000"/>
                    </a:schemeClr>
                  </a:solidFill>
                  <a:cs typeface="+mn-ea"/>
                  <a:sym typeface="+mn-lt"/>
                </a:rPr>
                <a:t>03</a:t>
              </a:r>
              <a:endParaRPr lang="zh-CN" altLang="en-US" b="1">
                <a:solidFill>
                  <a:schemeClr val="tx1">
                    <a:lumMod val="75000"/>
                    <a:lumOff val="25000"/>
                  </a:schemeClr>
                </a:solidFill>
                <a:cs typeface="+mn-ea"/>
                <a:sym typeface="+mn-lt"/>
              </a:endParaRPr>
            </a:p>
          </p:txBody>
        </p:sp>
      </p:grpSp>
      <p:sp>
        <p:nvSpPr>
          <p:cNvPr id="4" name="文本框 3"/>
          <p:cNvSpPr txBox="1"/>
          <p:nvPr/>
        </p:nvSpPr>
        <p:spPr>
          <a:xfrm>
            <a:off x="301625" y="1167765"/>
            <a:ext cx="11696700" cy="5262245"/>
          </a:xfrm>
          <a:prstGeom prst="rect">
            <a:avLst/>
          </a:prstGeom>
          <a:noFill/>
        </p:spPr>
        <p:txBody>
          <a:bodyPr wrap="square" rtlCol="0">
            <a:spAutoFit/>
          </a:bodyPr>
          <a:lstStyle/>
          <a:p>
            <a:r>
              <a:rPr lang="en-US" sz="2400">
                <a:latin typeface="楷体" panose="02010609060101010101" charset="-122"/>
                <a:ea typeface="楷体" panose="02010609060101010101" charset="-122"/>
                <a:cs typeface="楷体" panose="02010609060101010101" charset="-122"/>
              </a:rPr>
              <a:t>5.</a:t>
            </a:r>
            <a:r>
              <a:rPr sz="2400">
                <a:latin typeface="楷体" panose="02010609060101010101" charset="-122"/>
                <a:ea typeface="楷体" panose="02010609060101010101" charset="-122"/>
                <a:cs typeface="楷体" panose="02010609060101010101" charset="-122"/>
              </a:rPr>
              <a:t>（2021·辽宁葫芦岛高二第一学期期末·17）随着工厂的出现，工厂制度逐渐形成，工厂主制定了严格的规章制度，采用流水线进行生产。工厂管理制度的优势体现在（　　）</a:t>
            </a:r>
            <a:endParaRPr sz="2400">
              <a:latin typeface="楷体" panose="02010609060101010101" charset="-122"/>
              <a:ea typeface="楷体" panose="02010609060101010101" charset="-122"/>
              <a:cs typeface="楷体" panose="02010609060101010101" charset="-122"/>
            </a:endParaRPr>
          </a:p>
          <a:p>
            <a:r>
              <a:rPr sz="2400">
                <a:latin typeface="楷体" panose="02010609060101010101" charset="-122"/>
                <a:ea typeface="楷体" panose="02010609060101010101" charset="-122"/>
                <a:cs typeface="楷体" panose="02010609060101010101" charset="-122"/>
              </a:rPr>
              <a:t>①标准化生产                         ②提高生产销路</a:t>
            </a:r>
            <a:endParaRPr sz="2400">
              <a:latin typeface="楷体" panose="02010609060101010101" charset="-122"/>
              <a:ea typeface="楷体" panose="02010609060101010101" charset="-122"/>
              <a:cs typeface="楷体" panose="02010609060101010101" charset="-122"/>
            </a:endParaRPr>
          </a:p>
          <a:p>
            <a:r>
              <a:rPr sz="2400">
                <a:latin typeface="楷体" panose="02010609060101010101" charset="-122"/>
                <a:ea typeface="楷体" panose="02010609060101010101" charset="-122"/>
                <a:cs typeface="楷体" panose="02010609060101010101" charset="-122"/>
              </a:rPr>
              <a:t>③提高生产效率                       ④挖掘工人劳动潜质</a:t>
            </a:r>
            <a:endParaRPr sz="2400">
              <a:latin typeface="楷体" panose="02010609060101010101" charset="-122"/>
              <a:ea typeface="楷体" panose="02010609060101010101" charset="-122"/>
              <a:cs typeface="楷体" panose="02010609060101010101" charset="-122"/>
            </a:endParaRPr>
          </a:p>
          <a:p>
            <a:r>
              <a:rPr sz="2400">
                <a:latin typeface="楷体" panose="02010609060101010101" charset="-122"/>
                <a:ea typeface="楷体" panose="02010609060101010101" charset="-122"/>
                <a:cs typeface="楷体" panose="02010609060101010101" charset="-122"/>
              </a:rPr>
              <a:t>A．①②③        B．②③④         C．①③④        D．①②③④</a:t>
            </a:r>
            <a:endParaRPr sz="2400">
              <a:latin typeface="楷体" panose="02010609060101010101" charset="-122"/>
              <a:ea typeface="楷体" panose="02010609060101010101" charset="-122"/>
              <a:cs typeface="楷体" panose="02010609060101010101" charset="-122"/>
            </a:endParaRPr>
          </a:p>
          <a:p>
            <a:endParaRPr sz="2400">
              <a:latin typeface="楷体" panose="02010609060101010101" charset="-122"/>
              <a:ea typeface="楷体" panose="02010609060101010101" charset="-122"/>
              <a:cs typeface="楷体" panose="02010609060101010101" charset="-122"/>
            </a:endParaRPr>
          </a:p>
          <a:p>
            <a:endParaRPr sz="2400">
              <a:latin typeface="楷体" panose="02010609060101010101" charset="-122"/>
              <a:ea typeface="楷体" panose="02010609060101010101" charset="-122"/>
              <a:cs typeface="楷体" panose="02010609060101010101" charset="-122"/>
            </a:endParaRPr>
          </a:p>
          <a:p>
            <a:endParaRPr sz="2400">
              <a:latin typeface="楷体" panose="02010609060101010101" charset="-122"/>
              <a:ea typeface="楷体" panose="02010609060101010101" charset="-122"/>
              <a:cs typeface="楷体" panose="02010609060101010101" charset="-122"/>
            </a:endParaRPr>
          </a:p>
          <a:p>
            <a:r>
              <a:rPr sz="2400">
                <a:latin typeface="楷体" panose="02010609060101010101" charset="-122"/>
                <a:ea typeface="楷体" panose="02010609060101010101" charset="-122"/>
                <a:cs typeface="楷体" panose="02010609060101010101" charset="-122"/>
              </a:rPr>
              <a:t>【解析】工厂制度采用流水生产模式，实行标准化生产，故①正确；工厂制度不具备销售优势，不能提高生产销路，故②错误；生产环节协同劳作，整个生产过程处于工厂主的监督管理之下，以保证生产效率与产品质量，故③正确；工厂主制定了严格的规章制度，以罚款、体罚和解雇等方式强化纪律意识，实行倒班制，以挖掘工人劳动潜质，故④正确；选择C项符合题意。</a:t>
            </a:r>
            <a:endParaRPr sz="2400">
              <a:latin typeface="楷体" panose="02010609060101010101" charset="-122"/>
              <a:ea typeface="楷体" panose="02010609060101010101" charset="-122"/>
              <a:cs typeface="楷体" panose="02010609060101010101" charset="-122"/>
            </a:endParaRPr>
          </a:p>
        </p:txBody>
      </p:sp>
      <p:sp>
        <p:nvSpPr>
          <p:cNvPr id="3" name="矩形 2"/>
          <p:cNvSpPr/>
          <p:nvPr/>
        </p:nvSpPr>
        <p:spPr>
          <a:xfrm>
            <a:off x="10190480" y="2603500"/>
            <a:ext cx="1012190" cy="1445260"/>
          </a:xfrm>
          <a:prstGeom prst="rect">
            <a:avLst/>
          </a:prstGeom>
          <a:noFill/>
          <a:ln>
            <a:noFill/>
          </a:ln>
        </p:spPr>
        <p:txBody>
          <a:bodyPr wrap="none" rtlCol="0" anchor="t">
            <a:spAutoFit/>
          </a:bodyPr>
          <a:lstStyle/>
          <a:p>
            <a:pPr algn="ctr"/>
            <a:r>
              <a:rPr lang="en-US" altLang="zh-CN" sz="8800" b="1">
                <a:solidFill>
                  <a:srgbClr val="FF0000"/>
                </a:solidFill>
                <a:effectLst>
                  <a:outerShdw blurRad="38100" dist="19050" dir="2700000" algn="tl" rotWithShape="0">
                    <a:schemeClr val="dk1">
                      <a:alpha val="40000"/>
                    </a:schemeClr>
                  </a:outerShdw>
                </a:effectLst>
                <a:latin typeface="方正大标宋简体" panose="02010601030101010101" charset="-122"/>
                <a:ea typeface="方正大标宋简体" panose="02010601030101010101" charset="-122"/>
              </a:rPr>
              <a:t>C</a:t>
            </a:r>
            <a:endParaRPr lang="en-US" altLang="zh-CN" sz="8800" b="1">
              <a:solidFill>
                <a:srgbClr val="FF0000"/>
              </a:solidFill>
              <a:effectLst>
                <a:outerShdw blurRad="38100" dist="19050" dir="2700000" algn="tl" rotWithShape="0">
                  <a:schemeClr val="dk1">
                    <a:alpha val="40000"/>
                  </a:schemeClr>
                </a:outerShdw>
              </a:effectLst>
              <a:latin typeface="方正大标宋简体" panose="02010601030101010101" charset="-122"/>
              <a:ea typeface="方正大标宋简体" panose="02010601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wipe(left)">
                                      <p:cBhvr>
                                        <p:cTn id="13" dur="750"/>
                                        <p:tgtEl>
                                          <p:spTgt spid="12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pattFill prst="weave">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2" name="组合 121"/>
          <p:cNvGrpSpPr/>
          <p:nvPr/>
        </p:nvGrpSpPr>
        <p:grpSpPr>
          <a:xfrm>
            <a:off x="723900" y="303571"/>
            <a:ext cx="11468099" cy="583565"/>
            <a:chOff x="723900" y="303571"/>
            <a:chExt cx="11468099" cy="583565"/>
          </a:xfrm>
        </p:grpSpPr>
        <p:sp>
          <p:nvSpPr>
            <p:cNvPr id="8" name="矩形 7"/>
            <p:cNvSpPr/>
            <p:nvPr/>
          </p:nvSpPr>
          <p:spPr>
            <a:xfrm>
              <a:off x="723900" y="354013"/>
              <a:ext cx="11468099" cy="523220"/>
            </a:xfrm>
            <a:prstGeom prst="rect">
              <a:avLst/>
            </a:prstGeom>
            <a:solidFill>
              <a:srgbClr val="C8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098102" y="303571"/>
              <a:ext cx="4126593" cy="583565"/>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lang="zh-CN" altLang="en-US" sz="3200" b="1" spc="500" noProof="0">
                  <a:ln>
                    <a:noFill/>
                  </a:ln>
                  <a:solidFill>
                    <a:schemeClr val="bg1"/>
                  </a:solidFill>
                  <a:effectLst/>
                  <a:uLnTx/>
                  <a:uFillTx/>
                  <a:latin typeface="方正大标宋简体" panose="02010601030101010101" charset="-122"/>
                  <a:ea typeface="方正大标宋简体" panose="02010601030101010101" charset="-122"/>
                  <a:cs typeface="+mn-ea"/>
                  <a:sym typeface="+mn-lt"/>
                </a:rPr>
                <a:t>习题演练</a:t>
              </a:r>
              <a:endParaRPr kumimoji="0" lang="zh-CN" altLang="en-US" sz="3200" b="1" i="0" u="none" strike="noStrike" kern="1200" cap="none" spc="500" normalizeH="0" baseline="0" noProof="0">
                <a:ln>
                  <a:noFill/>
                </a:ln>
                <a:solidFill>
                  <a:schemeClr val="bg1"/>
                </a:solidFill>
                <a:effectLst/>
                <a:uLnTx/>
                <a:uFillTx/>
                <a:cs typeface="+mn-ea"/>
                <a:sym typeface="+mn-lt"/>
              </a:endParaRPr>
            </a:p>
          </p:txBody>
        </p:sp>
      </p:grpSp>
      <p:grpSp>
        <p:nvGrpSpPr>
          <p:cNvPr id="5" name="组合 4"/>
          <p:cNvGrpSpPr/>
          <p:nvPr/>
        </p:nvGrpSpPr>
        <p:grpSpPr>
          <a:xfrm>
            <a:off x="301847" y="257072"/>
            <a:ext cx="717104" cy="717102"/>
            <a:chOff x="304800" y="673100"/>
            <a:chExt cx="4000500" cy="4000500"/>
          </a:xfrm>
          <a:effectLst>
            <a:outerShdw blurRad="444500" dist="76200" dir="8100000" algn="tr" rotWithShape="0">
              <a:schemeClr val="tx1">
                <a:lumMod val="65000"/>
                <a:lumOff val="35000"/>
                <a:alpha val="50000"/>
              </a:schemeClr>
            </a:outerShdw>
          </a:effectLst>
        </p:grpSpPr>
        <p:sp>
          <p:nvSpPr>
            <p:cNvPr id="6" name="同心圆 98"/>
            <p:cNvSpPr/>
            <p:nvPr/>
          </p:nvSpPr>
          <p:spPr>
            <a:xfrm>
              <a:off x="304800" y="673100"/>
              <a:ext cx="4000500" cy="4000500"/>
            </a:xfrm>
            <a:prstGeom prst="donut">
              <a:avLst>
                <a:gd name="adj" fmla="val 4879"/>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cs typeface="+mn-ea"/>
                <a:sym typeface="+mn-lt"/>
              </a:endParaRPr>
            </a:p>
          </p:txBody>
        </p:sp>
        <p:sp>
          <p:nvSpPr>
            <p:cNvPr id="7" name="椭圆 6"/>
            <p:cNvSpPr/>
            <p:nvPr/>
          </p:nvSpPr>
          <p:spPr>
            <a:xfrm>
              <a:off x="392112" y="760412"/>
              <a:ext cx="3825876"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tx1">
                      <a:lumMod val="75000"/>
                      <a:lumOff val="25000"/>
                    </a:schemeClr>
                  </a:solidFill>
                  <a:cs typeface="+mn-ea"/>
                  <a:sym typeface="+mn-lt"/>
                </a:rPr>
                <a:t>03</a:t>
              </a:r>
              <a:endParaRPr lang="zh-CN" altLang="en-US" b="1">
                <a:solidFill>
                  <a:schemeClr val="tx1">
                    <a:lumMod val="75000"/>
                    <a:lumOff val="25000"/>
                  </a:schemeClr>
                </a:solidFill>
                <a:cs typeface="+mn-ea"/>
                <a:sym typeface="+mn-lt"/>
              </a:endParaRPr>
            </a:p>
          </p:txBody>
        </p:sp>
      </p:grpSp>
      <p:sp>
        <p:nvSpPr>
          <p:cNvPr id="4" name="文本框 3"/>
          <p:cNvSpPr txBox="1"/>
          <p:nvPr/>
        </p:nvSpPr>
        <p:spPr>
          <a:xfrm>
            <a:off x="0" y="1034415"/>
            <a:ext cx="11978005" cy="5262245"/>
          </a:xfrm>
          <a:prstGeom prst="rect">
            <a:avLst/>
          </a:prstGeom>
          <a:noFill/>
        </p:spPr>
        <p:txBody>
          <a:bodyPr wrap="square" rtlCol="0">
            <a:spAutoFit/>
          </a:bodyPr>
          <a:lstStyle/>
          <a:p>
            <a:r>
              <a:rPr lang="en-US" sz="2400">
                <a:latin typeface="楷体" panose="02010609060101010101" charset="-122"/>
                <a:ea typeface="楷体" panose="02010609060101010101" charset="-122"/>
                <a:cs typeface="楷体" panose="02010609060101010101" charset="-122"/>
              </a:rPr>
              <a:t>6.</a:t>
            </a:r>
            <a:r>
              <a:rPr sz="2400">
                <a:latin typeface="楷体" panose="02010609060101010101" charset="-122"/>
                <a:ea typeface="楷体" panose="02010609060101010101" charset="-122"/>
                <a:cs typeface="楷体" panose="02010609060101010101" charset="-122"/>
              </a:rPr>
              <a:t>（2021·山东菏泽高二第一学期期末·13）发动机一开始，人们就必须工作——男人、女人和孩子们都一起被套在钢铁和蒸汽的轭具下。动物机器……被紧紧地拴在不知痛苦和不知疲劳的钢铁机器上。对材料解读准确的是（　　）</a:t>
            </a:r>
            <a:endParaRPr sz="2400">
              <a:latin typeface="楷体" panose="02010609060101010101" charset="-122"/>
              <a:ea typeface="楷体" panose="02010609060101010101" charset="-122"/>
              <a:cs typeface="楷体" panose="02010609060101010101" charset="-122"/>
            </a:endParaRPr>
          </a:p>
          <a:p>
            <a:r>
              <a:rPr sz="2400">
                <a:latin typeface="楷体" panose="02010609060101010101" charset="-122"/>
                <a:ea typeface="楷体" panose="02010609060101010101" charset="-122"/>
                <a:cs typeface="楷体" panose="02010609060101010101" charset="-122"/>
              </a:rPr>
              <a:t>A．机器生产异化了工人生活           B．工人劳动时间过长</a:t>
            </a:r>
            <a:endParaRPr sz="2400">
              <a:latin typeface="楷体" panose="02010609060101010101" charset="-122"/>
              <a:ea typeface="楷体" panose="02010609060101010101" charset="-122"/>
              <a:cs typeface="楷体" panose="02010609060101010101" charset="-122"/>
            </a:endParaRPr>
          </a:p>
          <a:p>
            <a:r>
              <a:rPr sz="2400">
                <a:latin typeface="楷体" panose="02010609060101010101" charset="-122"/>
                <a:ea typeface="楷体" panose="02010609060101010101" charset="-122"/>
                <a:cs typeface="楷体" panose="02010609060101010101" charset="-122"/>
              </a:rPr>
              <a:t>C．产业工人的健康受到危害           D．阶级矛盾异常尖锐</a:t>
            </a:r>
            <a:endParaRPr sz="2400">
              <a:latin typeface="楷体" panose="02010609060101010101" charset="-122"/>
              <a:ea typeface="楷体" panose="02010609060101010101" charset="-122"/>
              <a:cs typeface="楷体" panose="02010609060101010101" charset="-122"/>
            </a:endParaRPr>
          </a:p>
          <a:p>
            <a:endParaRPr sz="2400">
              <a:latin typeface="楷体" panose="02010609060101010101" charset="-122"/>
              <a:ea typeface="楷体" panose="02010609060101010101" charset="-122"/>
              <a:cs typeface="楷体" panose="02010609060101010101" charset="-122"/>
            </a:endParaRPr>
          </a:p>
          <a:p>
            <a:endParaRPr sz="2400">
              <a:latin typeface="楷体" panose="02010609060101010101" charset="-122"/>
              <a:ea typeface="楷体" panose="02010609060101010101" charset="-122"/>
              <a:cs typeface="楷体" panose="02010609060101010101" charset="-122"/>
            </a:endParaRPr>
          </a:p>
          <a:p>
            <a:endParaRPr sz="2400">
              <a:latin typeface="楷体" panose="02010609060101010101" charset="-122"/>
              <a:ea typeface="楷体" panose="02010609060101010101" charset="-122"/>
              <a:cs typeface="楷体" panose="02010609060101010101" charset="-122"/>
            </a:endParaRPr>
          </a:p>
          <a:p>
            <a:endParaRPr sz="2400">
              <a:latin typeface="楷体" panose="02010609060101010101" charset="-122"/>
              <a:ea typeface="楷体" panose="02010609060101010101" charset="-122"/>
              <a:cs typeface="楷体" panose="02010609060101010101" charset="-122"/>
            </a:endParaRPr>
          </a:p>
          <a:p>
            <a:endParaRPr sz="2400">
              <a:latin typeface="楷体" panose="02010609060101010101" charset="-122"/>
              <a:ea typeface="楷体" panose="02010609060101010101" charset="-122"/>
              <a:cs typeface="楷体" panose="02010609060101010101" charset="-122"/>
            </a:endParaRPr>
          </a:p>
          <a:p>
            <a:r>
              <a:rPr sz="2400">
                <a:latin typeface="楷体" panose="02010609060101010101" charset="-122"/>
                <a:ea typeface="楷体" panose="02010609060101010101" charset="-122"/>
                <a:cs typeface="楷体" panose="02010609060101010101" charset="-122"/>
              </a:rPr>
              <a:t>【解析】据材料信息可知，机器的出现使整个社会都围绕着机器不停的进行工作，说明机器生产异化了工人生活，故选A项；材料强调的是机器生产对工人生活的影响，而非强调工人劳动时间长，排除B项；材料强调的是机器生产对工人生活的影响，而非强调工人的健康受到危害，排除C项；材料信息不涉及阶级矛盾的内容，排除D项。</a:t>
            </a:r>
            <a:endParaRPr sz="2400">
              <a:latin typeface="楷体" panose="02010609060101010101" charset="-122"/>
              <a:ea typeface="楷体" panose="02010609060101010101" charset="-122"/>
              <a:cs typeface="楷体" panose="02010609060101010101" charset="-122"/>
            </a:endParaRPr>
          </a:p>
        </p:txBody>
      </p:sp>
      <p:sp>
        <p:nvSpPr>
          <p:cNvPr id="9" name="矩形 8"/>
          <p:cNvSpPr/>
          <p:nvPr/>
        </p:nvSpPr>
        <p:spPr>
          <a:xfrm>
            <a:off x="10190480" y="2603500"/>
            <a:ext cx="1012190" cy="1445260"/>
          </a:xfrm>
          <a:prstGeom prst="rect">
            <a:avLst/>
          </a:prstGeom>
          <a:noFill/>
          <a:ln>
            <a:noFill/>
          </a:ln>
        </p:spPr>
        <p:txBody>
          <a:bodyPr wrap="none" rtlCol="0" anchor="t">
            <a:spAutoFit/>
          </a:bodyPr>
          <a:lstStyle/>
          <a:p>
            <a:pPr algn="ctr"/>
            <a:r>
              <a:rPr lang="en-US" altLang="zh-CN" sz="8800" b="1">
                <a:solidFill>
                  <a:srgbClr val="FF0000"/>
                </a:solidFill>
                <a:effectLst>
                  <a:outerShdw blurRad="38100" dist="19050" dir="2700000" algn="tl" rotWithShape="0">
                    <a:schemeClr val="dk1">
                      <a:alpha val="40000"/>
                    </a:schemeClr>
                  </a:outerShdw>
                </a:effectLst>
                <a:latin typeface="方正大标宋简体" panose="02010601030101010101" charset="-122"/>
                <a:ea typeface="方正大标宋简体" panose="02010601030101010101" charset="-122"/>
              </a:rPr>
              <a:t>A</a:t>
            </a:r>
            <a:endParaRPr lang="en-US" altLang="zh-CN" sz="8800" b="1">
              <a:solidFill>
                <a:srgbClr val="FF0000"/>
              </a:solidFill>
              <a:effectLst>
                <a:outerShdw blurRad="38100" dist="19050" dir="2700000" algn="tl" rotWithShape="0">
                  <a:schemeClr val="dk1">
                    <a:alpha val="40000"/>
                  </a:schemeClr>
                </a:outerShdw>
              </a:effectLst>
              <a:latin typeface="方正大标宋简体" panose="02010601030101010101" charset="-122"/>
              <a:ea typeface="方正大标宋简体" panose="02010601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wipe(left)">
                                      <p:cBhvr>
                                        <p:cTn id="13" dur="75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pattFill prst="weave">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2" name="组合 121"/>
          <p:cNvGrpSpPr/>
          <p:nvPr/>
        </p:nvGrpSpPr>
        <p:grpSpPr>
          <a:xfrm>
            <a:off x="723900" y="303571"/>
            <a:ext cx="11468099" cy="583565"/>
            <a:chOff x="723900" y="303571"/>
            <a:chExt cx="11468099" cy="583565"/>
          </a:xfrm>
        </p:grpSpPr>
        <p:sp>
          <p:nvSpPr>
            <p:cNvPr id="8" name="矩形 7"/>
            <p:cNvSpPr/>
            <p:nvPr/>
          </p:nvSpPr>
          <p:spPr>
            <a:xfrm>
              <a:off x="723900" y="354013"/>
              <a:ext cx="11468099" cy="523220"/>
            </a:xfrm>
            <a:prstGeom prst="rect">
              <a:avLst/>
            </a:prstGeom>
            <a:solidFill>
              <a:srgbClr val="C8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098102" y="303571"/>
              <a:ext cx="4126593" cy="583565"/>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lang="zh-CN" altLang="en-US" sz="3200" b="1" spc="500" noProof="0">
                  <a:ln>
                    <a:noFill/>
                  </a:ln>
                  <a:solidFill>
                    <a:schemeClr val="bg1"/>
                  </a:solidFill>
                  <a:effectLst/>
                  <a:uLnTx/>
                  <a:uFillTx/>
                  <a:latin typeface="方正大标宋简体" panose="02010601030101010101" charset="-122"/>
                  <a:ea typeface="方正大标宋简体" panose="02010601030101010101" charset="-122"/>
                  <a:cs typeface="+mn-ea"/>
                  <a:sym typeface="+mn-lt"/>
                </a:rPr>
                <a:t>习题演练</a:t>
              </a:r>
              <a:endParaRPr kumimoji="0" lang="zh-CN" altLang="en-US" sz="3200" b="1" i="0" u="none" strike="noStrike" kern="1200" cap="none" spc="500" normalizeH="0" baseline="0" noProof="0">
                <a:ln>
                  <a:noFill/>
                </a:ln>
                <a:solidFill>
                  <a:schemeClr val="bg1"/>
                </a:solidFill>
                <a:effectLst/>
                <a:uLnTx/>
                <a:uFillTx/>
                <a:cs typeface="+mn-ea"/>
                <a:sym typeface="+mn-lt"/>
              </a:endParaRPr>
            </a:p>
          </p:txBody>
        </p:sp>
      </p:grpSp>
      <p:grpSp>
        <p:nvGrpSpPr>
          <p:cNvPr id="5" name="组合 4"/>
          <p:cNvGrpSpPr/>
          <p:nvPr/>
        </p:nvGrpSpPr>
        <p:grpSpPr>
          <a:xfrm>
            <a:off x="301847" y="257072"/>
            <a:ext cx="717104" cy="717102"/>
            <a:chOff x="304800" y="673100"/>
            <a:chExt cx="4000500" cy="4000500"/>
          </a:xfrm>
          <a:effectLst>
            <a:outerShdw blurRad="444500" dist="76200" dir="8100000" algn="tr" rotWithShape="0">
              <a:schemeClr val="tx1">
                <a:lumMod val="65000"/>
                <a:lumOff val="35000"/>
                <a:alpha val="50000"/>
              </a:schemeClr>
            </a:outerShdw>
          </a:effectLst>
        </p:grpSpPr>
        <p:sp>
          <p:nvSpPr>
            <p:cNvPr id="6" name="同心圆 98"/>
            <p:cNvSpPr/>
            <p:nvPr/>
          </p:nvSpPr>
          <p:spPr>
            <a:xfrm>
              <a:off x="304800" y="673100"/>
              <a:ext cx="4000500" cy="4000500"/>
            </a:xfrm>
            <a:prstGeom prst="donut">
              <a:avLst>
                <a:gd name="adj" fmla="val 4879"/>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cs typeface="+mn-ea"/>
                <a:sym typeface="+mn-lt"/>
              </a:endParaRPr>
            </a:p>
          </p:txBody>
        </p:sp>
        <p:sp>
          <p:nvSpPr>
            <p:cNvPr id="7" name="椭圆 6"/>
            <p:cNvSpPr/>
            <p:nvPr/>
          </p:nvSpPr>
          <p:spPr>
            <a:xfrm>
              <a:off x="392112" y="760412"/>
              <a:ext cx="3825876"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tx1">
                      <a:lumMod val="75000"/>
                      <a:lumOff val="25000"/>
                    </a:schemeClr>
                  </a:solidFill>
                  <a:cs typeface="+mn-ea"/>
                  <a:sym typeface="+mn-lt"/>
                </a:rPr>
                <a:t>03</a:t>
              </a:r>
              <a:endParaRPr lang="zh-CN" altLang="en-US" b="1">
                <a:solidFill>
                  <a:schemeClr val="tx1">
                    <a:lumMod val="75000"/>
                    <a:lumOff val="25000"/>
                  </a:schemeClr>
                </a:solidFill>
                <a:cs typeface="+mn-ea"/>
                <a:sym typeface="+mn-lt"/>
              </a:endParaRPr>
            </a:p>
          </p:txBody>
        </p:sp>
      </p:grpSp>
      <p:sp>
        <p:nvSpPr>
          <p:cNvPr id="9" name="文本框 8"/>
          <p:cNvSpPr txBox="1"/>
          <p:nvPr/>
        </p:nvSpPr>
        <p:spPr>
          <a:xfrm>
            <a:off x="317500" y="1330325"/>
            <a:ext cx="11978005" cy="5631180"/>
          </a:xfrm>
          <a:prstGeom prst="rect">
            <a:avLst/>
          </a:prstGeom>
          <a:noFill/>
        </p:spPr>
        <p:txBody>
          <a:bodyPr wrap="square" rtlCol="0">
            <a:spAutoFit/>
          </a:bodyPr>
          <a:lstStyle/>
          <a:p>
            <a:r>
              <a:rPr lang="en-US" sz="2400">
                <a:latin typeface="楷体" panose="02010609060101010101" charset="-122"/>
                <a:ea typeface="楷体" panose="02010609060101010101" charset="-122"/>
                <a:cs typeface="楷体" panose="02010609060101010101" charset="-122"/>
              </a:rPr>
              <a:t>6.</a:t>
            </a:r>
            <a:r>
              <a:rPr sz="2400">
                <a:latin typeface="楷体" panose="02010609060101010101" charset="-122"/>
                <a:ea typeface="楷体" panose="02010609060101010101" charset="-122"/>
                <a:cs typeface="楷体" panose="02010609060101010101" charset="-122"/>
              </a:rPr>
              <a:t>（2021·天津滨海新区高二第一学期期末·27）人们必须守时，准时准点成为现代生活的准则。大城市的车站、码头、银行、机关及市区街道多设有标准钟。这一现象最早出现的原因是（　　）</a:t>
            </a:r>
            <a:endParaRPr sz="2400">
              <a:latin typeface="楷体" panose="02010609060101010101" charset="-122"/>
              <a:ea typeface="楷体" panose="02010609060101010101" charset="-122"/>
              <a:cs typeface="楷体" panose="02010609060101010101" charset="-122"/>
            </a:endParaRPr>
          </a:p>
          <a:p>
            <a:r>
              <a:rPr sz="2400">
                <a:latin typeface="楷体" panose="02010609060101010101" charset="-122"/>
                <a:ea typeface="楷体" panose="02010609060101010101" charset="-122"/>
                <a:cs typeface="楷体" panose="02010609060101010101" charset="-122"/>
              </a:rPr>
              <a:t>A．工业革命的出现                   B．信息时代的到来</a:t>
            </a:r>
            <a:endParaRPr sz="2400">
              <a:latin typeface="楷体" panose="02010609060101010101" charset="-122"/>
              <a:ea typeface="楷体" panose="02010609060101010101" charset="-122"/>
              <a:cs typeface="楷体" panose="02010609060101010101" charset="-122"/>
            </a:endParaRPr>
          </a:p>
          <a:p>
            <a:r>
              <a:rPr sz="2400">
                <a:latin typeface="楷体" panose="02010609060101010101" charset="-122"/>
                <a:ea typeface="楷体" panose="02010609060101010101" charset="-122"/>
                <a:cs typeface="楷体" panose="02010609060101010101" charset="-122"/>
              </a:rPr>
              <a:t>C．世界市场的形成                   D．殖民体系的建立</a:t>
            </a:r>
            <a:endParaRPr sz="2400">
              <a:latin typeface="楷体" panose="02010609060101010101" charset="-122"/>
              <a:ea typeface="楷体" panose="02010609060101010101" charset="-122"/>
              <a:cs typeface="楷体" panose="02010609060101010101" charset="-122"/>
            </a:endParaRPr>
          </a:p>
          <a:p>
            <a:endParaRPr sz="2400">
              <a:latin typeface="楷体" panose="02010609060101010101" charset="-122"/>
              <a:ea typeface="楷体" panose="02010609060101010101" charset="-122"/>
              <a:cs typeface="楷体" panose="02010609060101010101" charset="-122"/>
            </a:endParaRPr>
          </a:p>
          <a:p>
            <a:endParaRPr sz="2400">
              <a:latin typeface="楷体" panose="02010609060101010101" charset="-122"/>
              <a:ea typeface="楷体" panose="02010609060101010101" charset="-122"/>
              <a:cs typeface="楷体" panose="02010609060101010101" charset="-122"/>
            </a:endParaRPr>
          </a:p>
          <a:p>
            <a:endParaRPr sz="2400">
              <a:latin typeface="楷体" panose="02010609060101010101" charset="-122"/>
              <a:ea typeface="楷体" panose="02010609060101010101" charset="-122"/>
              <a:cs typeface="楷体" panose="02010609060101010101" charset="-122"/>
            </a:endParaRPr>
          </a:p>
          <a:p>
            <a:endParaRPr sz="2400">
              <a:latin typeface="楷体" panose="02010609060101010101" charset="-122"/>
              <a:ea typeface="楷体" panose="02010609060101010101" charset="-122"/>
              <a:cs typeface="楷体" panose="02010609060101010101" charset="-122"/>
            </a:endParaRPr>
          </a:p>
          <a:p>
            <a:r>
              <a:rPr sz="2400">
                <a:latin typeface="楷体" panose="02010609060101010101" charset="-122"/>
                <a:ea typeface="楷体" panose="02010609060101010101" charset="-122"/>
                <a:cs typeface="楷体" panose="02010609060101010101" charset="-122"/>
              </a:rPr>
              <a:t>【解析】由材料“人们必须守时，准时准点成为现代生活的准则。大城市的车站、码头、银行、机关及市区街道多设有标准钟”可知第一次工业革命引发生产关系调整、交通运输的变化，推动人们时间观念不断增强，故选A项；信息时代是第三次科技革命的表现，材料强调的是第一次工业革命，排除B项；材料强调的是第一次工业革命后城市化发展过程中人们时间观念的强化，世界市场形成于19世纪末20世纪初，排除C项；材料不能体现出殖民体系，排除D项。</a:t>
            </a:r>
            <a:endParaRPr sz="2400">
              <a:latin typeface="楷体" panose="02010609060101010101" charset="-122"/>
              <a:ea typeface="楷体" panose="02010609060101010101" charset="-122"/>
              <a:cs typeface="楷体" panose="02010609060101010101" charset="-122"/>
            </a:endParaRPr>
          </a:p>
        </p:txBody>
      </p:sp>
      <p:sp>
        <p:nvSpPr>
          <p:cNvPr id="3" name="矩形 2"/>
          <p:cNvSpPr/>
          <p:nvPr/>
        </p:nvSpPr>
        <p:spPr>
          <a:xfrm>
            <a:off x="10190480" y="2603500"/>
            <a:ext cx="1012190" cy="1445260"/>
          </a:xfrm>
          <a:prstGeom prst="rect">
            <a:avLst/>
          </a:prstGeom>
          <a:noFill/>
          <a:ln>
            <a:noFill/>
          </a:ln>
        </p:spPr>
        <p:txBody>
          <a:bodyPr wrap="none" rtlCol="0" anchor="t">
            <a:spAutoFit/>
          </a:bodyPr>
          <a:lstStyle/>
          <a:p>
            <a:pPr algn="ctr"/>
            <a:r>
              <a:rPr lang="en-US" altLang="zh-CN" sz="8800" b="1">
                <a:solidFill>
                  <a:srgbClr val="FF0000"/>
                </a:solidFill>
                <a:effectLst>
                  <a:outerShdw blurRad="38100" dist="19050" dir="2700000" algn="tl" rotWithShape="0">
                    <a:schemeClr val="dk1">
                      <a:alpha val="40000"/>
                    </a:schemeClr>
                  </a:outerShdw>
                </a:effectLst>
                <a:latin typeface="方正大标宋简体" panose="02010601030101010101" charset="-122"/>
                <a:ea typeface="方正大标宋简体" panose="02010601030101010101" charset="-122"/>
              </a:rPr>
              <a:t>A</a:t>
            </a:r>
            <a:endParaRPr lang="en-US" altLang="zh-CN" sz="8800" b="1">
              <a:solidFill>
                <a:srgbClr val="FF0000"/>
              </a:solidFill>
              <a:effectLst>
                <a:outerShdw blurRad="38100" dist="19050" dir="2700000" algn="tl" rotWithShape="0">
                  <a:schemeClr val="dk1">
                    <a:alpha val="40000"/>
                  </a:schemeClr>
                </a:outerShdw>
              </a:effectLst>
              <a:latin typeface="方正大标宋简体" panose="02010601030101010101" charset="-122"/>
              <a:ea typeface="方正大标宋简体" panose="02010601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wipe(left)">
                                      <p:cBhvr>
                                        <p:cTn id="13" dur="750"/>
                                        <p:tgtEl>
                                          <p:spTgt spid="12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pattFill prst="weave">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2" name="组合 121"/>
          <p:cNvGrpSpPr/>
          <p:nvPr/>
        </p:nvGrpSpPr>
        <p:grpSpPr>
          <a:xfrm>
            <a:off x="723900" y="303571"/>
            <a:ext cx="11468099" cy="583565"/>
            <a:chOff x="723900" y="303571"/>
            <a:chExt cx="11468099" cy="583565"/>
          </a:xfrm>
        </p:grpSpPr>
        <p:sp>
          <p:nvSpPr>
            <p:cNvPr id="8" name="矩形 7"/>
            <p:cNvSpPr/>
            <p:nvPr/>
          </p:nvSpPr>
          <p:spPr>
            <a:xfrm>
              <a:off x="723900" y="354013"/>
              <a:ext cx="11468099" cy="523220"/>
            </a:xfrm>
            <a:prstGeom prst="rect">
              <a:avLst/>
            </a:prstGeom>
            <a:solidFill>
              <a:srgbClr val="C8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098102" y="303571"/>
              <a:ext cx="4126593" cy="583565"/>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lang="zh-CN" altLang="en-US" sz="3200" b="1" spc="500" noProof="0">
                  <a:ln>
                    <a:noFill/>
                  </a:ln>
                  <a:solidFill>
                    <a:schemeClr val="bg1"/>
                  </a:solidFill>
                  <a:effectLst/>
                  <a:uLnTx/>
                  <a:uFillTx/>
                  <a:latin typeface="方正大标宋简体" panose="02010601030101010101" charset="-122"/>
                  <a:ea typeface="方正大标宋简体" panose="02010601030101010101" charset="-122"/>
                  <a:cs typeface="+mn-ea"/>
                  <a:sym typeface="+mn-lt"/>
                </a:rPr>
                <a:t>习题演练</a:t>
              </a:r>
              <a:endParaRPr kumimoji="0" lang="zh-CN" altLang="en-US" sz="3200" b="1" i="0" u="none" strike="noStrike" kern="1200" cap="none" spc="500" normalizeH="0" baseline="0" noProof="0">
                <a:ln>
                  <a:noFill/>
                </a:ln>
                <a:solidFill>
                  <a:schemeClr val="bg1"/>
                </a:solidFill>
                <a:effectLst/>
                <a:uLnTx/>
                <a:uFillTx/>
                <a:cs typeface="+mn-ea"/>
                <a:sym typeface="+mn-lt"/>
              </a:endParaRPr>
            </a:p>
          </p:txBody>
        </p:sp>
      </p:grpSp>
      <p:grpSp>
        <p:nvGrpSpPr>
          <p:cNvPr id="5" name="组合 4"/>
          <p:cNvGrpSpPr/>
          <p:nvPr/>
        </p:nvGrpSpPr>
        <p:grpSpPr>
          <a:xfrm>
            <a:off x="301847" y="257072"/>
            <a:ext cx="717104" cy="717102"/>
            <a:chOff x="304800" y="673100"/>
            <a:chExt cx="4000500" cy="4000500"/>
          </a:xfrm>
          <a:effectLst>
            <a:outerShdw blurRad="444500" dist="76200" dir="8100000" algn="tr" rotWithShape="0">
              <a:schemeClr val="tx1">
                <a:lumMod val="65000"/>
                <a:lumOff val="35000"/>
                <a:alpha val="50000"/>
              </a:schemeClr>
            </a:outerShdw>
          </a:effectLst>
        </p:grpSpPr>
        <p:sp>
          <p:nvSpPr>
            <p:cNvPr id="6" name="同心圆 98"/>
            <p:cNvSpPr/>
            <p:nvPr/>
          </p:nvSpPr>
          <p:spPr>
            <a:xfrm>
              <a:off x="304800" y="673100"/>
              <a:ext cx="4000500" cy="4000500"/>
            </a:xfrm>
            <a:prstGeom prst="donut">
              <a:avLst>
                <a:gd name="adj" fmla="val 4879"/>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cs typeface="+mn-ea"/>
                <a:sym typeface="+mn-lt"/>
              </a:endParaRPr>
            </a:p>
          </p:txBody>
        </p:sp>
        <p:sp>
          <p:nvSpPr>
            <p:cNvPr id="7" name="椭圆 6"/>
            <p:cNvSpPr/>
            <p:nvPr/>
          </p:nvSpPr>
          <p:spPr>
            <a:xfrm>
              <a:off x="392112" y="760412"/>
              <a:ext cx="3825876"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tx1">
                      <a:lumMod val="75000"/>
                      <a:lumOff val="25000"/>
                    </a:schemeClr>
                  </a:solidFill>
                  <a:cs typeface="+mn-ea"/>
                  <a:sym typeface="+mn-lt"/>
                </a:rPr>
                <a:t>03</a:t>
              </a:r>
              <a:endParaRPr lang="zh-CN" altLang="en-US" b="1">
                <a:solidFill>
                  <a:schemeClr val="tx1">
                    <a:lumMod val="75000"/>
                    <a:lumOff val="25000"/>
                  </a:schemeClr>
                </a:solidFill>
                <a:cs typeface="+mn-ea"/>
                <a:sym typeface="+mn-lt"/>
              </a:endParaRPr>
            </a:p>
          </p:txBody>
        </p:sp>
      </p:grpSp>
      <p:sp>
        <p:nvSpPr>
          <p:cNvPr id="2" name="文本框 1"/>
          <p:cNvSpPr txBox="1"/>
          <p:nvPr/>
        </p:nvSpPr>
        <p:spPr>
          <a:xfrm>
            <a:off x="189865" y="1608455"/>
            <a:ext cx="12002770" cy="4892675"/>
          </a:xfrm>
          <a:prstGeom prst="rect">
            <a:avLst/>
          </a:prstGeom>
          <a:noFill/>
        </p:spPr>
        <p:txBody>
          <a:bodyPr wrap="square" rtlCol="0">
            <a:spAutoFit/>
          </a:bodyPr>
          <a:lstStyle/>
          <a:p>
            <a:r>
              <a:rPr lang="en-US" altLang="zh-CN" sz="2400">
                <a:latin typeface="楷体" panose="02010609060101010101" charset="-122"/>
                <a:ea typeface="楷体" panose="02010609060101010101" charset="-122"/>
                <a:cs typeface="楷体" panose="02010609060101010101" charset="-122"/>
              </a:rPr>
              <a:t>7.</a:t>
            </a:r>
            <a:r>
              <a:rPr lang="zh-CN" altLang="en-US" sz="2400">
                <a:latin typeface="楷体" panose="02010609060101010101" charset="-122"/>
                <a:ea typeface="楷体" panose="02010609060101010101" charset="-122"/>
                <a:cs typeface="楷体" panose="02010609060101010101" charset="-122"/>
              </a:rPr>
              <a:t>（2021·山东青岛黄岛区高二第一学期期末·13）19世纪以来，欧洲许多城镇兴建大型图书馆，以营利为目的的流行书籍和报纸大量增加，在被调查的200个工人家庭中至少有60个妇女有固定阅读的习惯。对此理解正确的是（　　）</a:t>
            </a:r>
            <a:endParaRPr lang="zh-CN" altLang="en-US" sz="2400">
              <a:latin typeface="楷体" panose="02010609060101010101" charset="-122"/>
              <a:ea typeface="楷体" panose="02010609060101010101" charset="-122"/>
              <a:cs typeface="楷体" panose="02010609060101010101" charset="-122"/>
            </a:endParaRPr>
          </a:p>
          <a:p>
            <a:r>
              <a:rPr lang="zh-CN" altLang="en-US" sz="2400">
                <a:latin typeface="楷体" panose="02010609060101010101" charset="-122"/>
                <a:ea typeface="楷体" panose="02010609060101010101" charset="-122"/>
                <a:cs typeface="楷体" panose="02010609060101010101" charset="-122"/>
              </a:rPr>
              <a:t>A．经济繁荣促进了教育完善           B．工业革命消除了教育隔阂</a:t>
            </a:r>
            <a:endParaRPr lang="zh-CN" altLang="en-US" sz="2400">
              <a:latin typeface="楷体" panose="02010609060101010101" charset="-122"/>
              <a:ea typeface="楷体" panose="02010609060101010101" charset="-122"/>
              <a:cs typeface="楷体" panose="02010609060101010101" charset="-122"/>
            </a:endParaRPr>
          </a:p>
          <a:p>
            <a:r>
              <a:rPr lang="zh-CN" altLang="en-US" sz="2400">
                <a:latin typeface="楷体" panose="02010609060101010101" charset="-122"/>
                <a:ea typeface="楷体" panose="02010609060101010101" charset="-122"/>
                <a:cs typeface="楷体" panose="02010609060101010101" charset="-122"/>
              </a:rPr>
              <a:t>C．经济发展改变了生活方式           D．教育模式发生了根本改变</a:t>
            </a:r>
            <a:endParaRPr lang="zh-CN" altLang="en-US" sz="2400">
              <a:latin typeface="楷体" panose="02010609060101010101" charset="-122"/>
              <a:ea typeface="楷体" panose="02010609060101010101" charset="-122"/>
              <a:cs typeface="楷体" panose="02010609060101010101" charset="-122"/>
            </a:endParaRPr>
          </a:p>
          <a:p>
            <a:endParaRPr lang="zh-CN" altLang="en-US" sz="2400">
              <a:latin typeface="楷体" panose="02010609060101010101" charset="-122"/>
              <a:ea typeface="楷体" panose="02010609060101010101" charset="-122"/>
              <a:cs typeface="楷体" panose="02010609060101010101" charset="-122"/>
            </a:endParaRPr>
          </a:p>
          <a:p>
            <a:endParaRPr lang="zh-CN" altLang="en-US" sz="2400">
              <a:latin typeface="楷体" panose="02010609060101010101" charset="-122"/>
              <a:ea typeface="楷体" panose="02010609060101010101" charset="-122"/>
              <a:cs typeface="楷体" panose="02010609060101010101" charset="-122"/>
            </a:endParaRPr>
          </a:p>
          <a:p>
            <a:endParaRPr lang="zh-CN" altLang="en-US" sz="2400">
              <a:latin typeface="楷体" panose="02010609060101010101" charset="-122"/>
              <a:ea typeface="楷体" panose="02010609060101010101" charset="-122"/>
              <a:cs typeface="楷体" panose="02010609060101010101" charset="-122"/>
            </a:endParaRPr>
          </a:p>
          <a:p>
            <a:r>
              <a:rPr lang="zh-CN" altLang="en-US" sz="2400">
                <a:latin typeface="楷体" panose="02010609060101010101" charset="-122"/>
                <a:ea typeface="楷体" panose="02010609060101010101" charset="-122"/>
                <a:cs typeface="楷体" panose="02010609060101010101" charset="-122"/>
              </a:rPr>
              <a:t>【解析】以营利为目的的流行书籍和报纸大量提高，说明拥有大量的书籍消费主体，在19世纪出现，应是工业革命的功劳，说明工业革命提高了消费能力，改变了人们的生活方式，故选C项；材料的内容是工人家庭成年人以及消费性书籍的增多，没有涉及教育完善问题，排除A项；工业革命减少教育隔阂，无法消除教育隔阂，排除B项；工业革命会导致教育模式发生一定的变化，但没有发生根本改变，排除D项。</a:t>
            </a:r>
            <a:endParaRPr lang="zh-CN" altLang="en-US" sz="2400">
              <a:latin typeface="楷体" panose="02010609060101010101" charset="-122"/>
              <a:ea typeface="楷体" panose="02010609060101010101" charset="-122"/>
              <a:cs typeface="楷体" panose="02010609060101010101" charset="-122"/>
            </a:endParaRPr>
          </a:p>
        </p:txBody>
      </p:sp>
      <p:sp>
        <p:nvSpPr>
          <p:cNvPr id="3" name="矩形 2"/>
          <p:cNvSpPr/>
          <p:nvPr/>
        </p:nvSpPr>
        <p:spPr>
          <a:xfrm>
            <a:off x="10712451" y="2828925"/>
            <a:ext cx="1012190" cy="1445260"/>
          </a:xfrm>
          <a:prstGeom prst="rect">
            <a:avLst/>
          </a:prstGeom>
          <a:noFill/>
          <a:ln>
            <a:noFill/>
          </a:ln>
        </p:spPr>
        <p:txBody>
          <a:bodyPr wrap="none" rtlCol="0" anchor="t">
            <a:spAutoFit/>
          </a:bodyPr>
          <a:lstStyle/>
          <a:p>
            <a:pPr algn="ctr"/>
            <a:r>
              <a:rPr lang="en-US" altLang="zh-CN" sz="8800" b="1">
                <a:solidFill>
                  <a:srgbClr val="FF0000"/>
                </a:solidFill>
                <a:effectLst>
                  <a:outerShdw blurRad="38100" dist="19050" dir="2700000" algn="tl" rotWithShape="0">
                    <a:schemeClr val="dk1">
                      <a:alpha val="40000"/>
                    </a:schemeClr>
                  </a:outerShdw>
                </a:effectLst>
                <a:latin typeface="方正大标宋简体" panose="02010601030101010101" charset="-122"/>
                <a:ea typeface="方正大标宋简体" panose="02010601030101010101" charset="-122"/>
              </a:rPr>
              <a:t>C</a:t>
            </a:r>
            <a:endParaRPr lang="en-US" altLang="zh-CN" sz="8800" b="1">
              <a:solidFill>
                <a:srgbClr val="FF0000"/>
              </a:solidFill>
              <a:effectLst>
                <a:outerShdw blurRad="38100" dist="19050" dir="2700000" algn="tl" rotWithShape="0">
                  <a:schemeClr val="dk1">
                    <a:alpha val="40000"/>
                  </a:schemeClr>
                </a:outerShdw>
              </a:effectLst>
              <a:latin typeface="方正大标宋简体" panose="02010601030101010101" charset="-122"/>
              <a:ea typeface="方正大标宋简体" panose="02010601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wipe(left)">
                                      <p:cBhvr>
                                        <p:cTn id="13" dur="750"/>
                                        <p:tgtEl>
                                          <p:spTgt spid="12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pattFill prst="weave">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2" name="组合 121"/>
          <p:cNvGrpSpPr/>
          <p:nvPr/>
        </p:nvGrpSpPr>
        <p:grpSpPr>
          <a:xfrm>
            <a:off x="723900" y="303571"/>
            <a:ext cx="11468099" cy="583565"/>
            <a:chOff x="723900" y="303571"/>
            <a:chExt cx="11468099" cy="583565"/>
          </a:xfrm>
        </p:grpSpPr>
        <p:sp>
          <p:nvSpPr>
            <p:cNvPr id="8" name="矩形 7"/>
            <p:cNvSpPr/>
            <p:nvPr/>
          </p:nvSpPr>
          <p:spPr>
            <a:xfrm>
              <a:off x="723900" y="354013"/>
              <a:ext cx="11468099" cy="523220"/>
            </a:xfrm>
            <a:prstGeom prst="rect">
              <a:avLst/>
            </a:prstGeom>
            <a:solidFill>
              <a:srgbClr val="C8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098102" y="303571"/>
              <a:ext cx="4126593" cy="583565"/>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lang="zh-CN" altLang="en-US" sz="3200" b="1" spc="500" noProof="0">
                  <a:ln>
                    <a:noFill/>
                  </a:ln>
                  <a:solidFill>
                    <a:schemeClr val="bg1"/>
                  </a:solidFill>
                  <a:effectLst/>
                  <a:uLnTx/>
                  <a:uFillTx/>
                  <a:latin typeface="方正大标宋简体" panose="02010601030101010101" charset="-122"/>
                  <a:ea typeface="方正大标宋简体" panose="02010601030101010101" charset="-122"/>
                  <a:cs typeface="+mn-ea"/>
                  <a:sym typeface="+mn-lt"/>
                </a:rPr>
                <a:t>习题演练</a:t>
              </a:r>
              <a:endParaRPr kumimoji="0" lang="zh-CN" altLang="en-US" sz="3200" b="1" i="0" u="none" strike="noStrike" kern="1200" cap="none" spc="500" normalizeH="0" baseline="0" noProof="0">
                <a:ln>
                  <a:noFill/>
                </a:ln>
                <a:solidFill>
                  <a:schemeClr val="bg1"/>
                </a:solidFill>
                <a:effectLst/>
                <a:uLnTx/>
                <a:uFillTx/>
                <a:cs typeface="+mn-ea"/>
                <a:sym typeface="+mn-lt"/>
              </a:endParaRPr>
            </a:p>
          </p:txBody>
        </p:sp>
      </p:grpSp>
      <p:grpSp>
        <p:nvGrpSpPr>
          <p:cNvPr id="5" name="组合 4"/>
          <p:cNvGrpSpPr/>
          <p:nvPr/>
        </p:nvGrpSpPr>
        <p:grpSpPr>
          <a:xfrm>
            <a:off x="301847" y="257072"/>
            <a:ext cx="717104" cy="717102"/>
            <a:chOff x="304800" y="673100"/>
            <a:chExt cx="4000500" cy="4000500"/>
          </a:xfrm>
          <a:effectLst>
            <a:outerShdw blurRad="444500" dist="76200" dir="8100000" algn="tr" rotWithShape="0">
              <a:schemeClr val="tx1">
                <a:lumMod val="65000"/>
                <a:lumOff val="35000"/>
                <a:alpha val="50000"/>
              </a:schemeClr>
            </a:outerShdw>
          </a:effectLst>
        </p:grpSpPr>
        <p:sp>
          <p:nvSpPr>
            <p:cNvPr id="6" name="同心圆 98"/>
            <p:cNvSpPr/>
            <p:nvPr/>
          </p:nvSpPr>
          <p:spPr>
            <a:xfrm>
              <a:off x="304800" y="673100"/>
              <a:ext cx="4000500" cy="4000500"/>
            </a:xfrm>
            <a:prstGeom prst="donut">
              <a:avLst>
                <a:gd name="adj" fmla="val 4879"/>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cs typeface="+mn-ea"/>
                <a:sym typeface="+mn-lt"/>
              </a:endParaRPr>
            </a:p>
          </p:txBody>
        </p:sp>
        <p:sp>
          <p:nvSpPr>
            <p:cNvPr id="7" name="椭圆 6"/>
            <p:cNvSpPr/>
            <p:nvPr/>
          </p:nvSpPr>
          <p:spPr>
            <a:xfrm>
              <a:off x="392112" y="760412"/>
              <a:ext cx="3825876"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tx1">
                      <a:lumMod val="75000"/>
                      <a:lumOff val="25000"/>
                    </a:schemeClr>
                  </a:solidFill>
                  <a:cs typeface="+mn-ea"/>
                  <a:sym typeface="+mn-lt"/>
                </a:rPr>
                <a:t>03</a:t>
              </a:r>
              <a:endParaRPr lang="zh-CN" altLang="en-US" b="1">
                <a:solidFill>
                  <a:schemeClr val="tx1">
                    <a:lumMod val="75000"/>
                    <a:lumOff val="25000"/>
                  </a:schemeClr>
                </a:solidFill>
                <a:cs typeface="+mn-ea"/>
                <a:sym typeface="+mn-lt"/>
              </a:endParaRPr>
            </a:p>
          </p:txBody>
        </p:sp>
      </p:grpSp>
      <p:sp>
        <p:nvSpPr>
          <p:cNvPr id="2" name="文本框 1"/>
          <p:cNvSpPr txBox="1"/>
          <p:nvPr/>
        </p:nvSpPr>
        <p:spPr>
          <a:xfrm>
            <a:off x="189865" y="1608455"/>
            <a:ext cx="12002770" cy="4892675"/>
          </a:xfrm>
          <a:prstGeom prst="rect">
            <a:avLst/>
          </a:prstGeom>
          <a:noFill/>
        </p:spPr>
        <p:txBody>
          <a:bodyPr wrap="square" rtlCol="0">
            <a:spAutoFit/>
          </a:bodyPr>
          <a:lstStyle/>
          <a:p>
            <a:r>
              <a:rPr lang="en-US" sz="2400">
                <a:latin typeface="楷体" panose="02010609060101010101" charset="-122"/>
                <a:ea typeface="楷体" panose="02010609060101010101" charset="-122"/>
                <a:cs typeface="楷体" panose="02010609060101010101" charset="-122"/>
              </a:rPr>
              <a:t>8.</a:t>
            </a:r>
            <a:r>
              <a:rPr sz="2400">
                <a:latin typeface="楷体" panose="02010609060101010101" charset="-122"/>
                <a:ea typeface="楷体" panose="02010609060101010101" charset="-122"/>
                <a:cs typeface="楷体" panose="02010609060101010101" charset="-122"/>
              </a:rPr>
              <a:t>（2021·辽宁抚顺高二第一学期期中·10）在蔬菜专用的收获机器收获莴苣时，会先用射线照射莴苣头以确定其是否成熟。当机器横向通过作物时，作物发出的辐射能量下降到低于某预定数值时，仪器就会发出一个信号，用以说明射线所照射的莴苣是可以摘取的，机器上的切割机就会自动切下所选定的莴苣。这主要体现了现代农业生产工具的（　　）</a:t>
            </a:r>
            <a:endParaRPr sz="2400">
              <a:latin typeface="楷体" panose="02010609060101010101" charset="-122"/>
              <a:ea typeface="楷体" panose="02010609060101010101" charset="-122"/>
              <a:cs typeface="楷体" panose="02010609060101010101" charset="-122"/>
            </a:endParaRPr>
          </a:p>
          <a:p>
            <a:r>
              <a:rPr sz="2400">
                <a:latin typeface="楷体" panose="02010609060101010101" charset="-122"/>
                <a:ea typeface="楷体" panose="02010609060101010101" charset="-122"/>
                <a:cs typeface="楷体" panose="02010609060101010101" charset="-122"/>
              </a:rPr>
              <a:t>A．智能化        B．规模化         C．市场化        D．社会化</a:t>
            </a:r>
            <a:endParaRPr sz="2400">
              <a:latin typeface="楷体" panose="02010609060101010101" charset="-122"/>
              <a:ea typeface="楷体" panose="02010609060101010101" charset="-122"/>
              <a:cs typeface="楷体" panose="02010609060101010101" charset="-122"/>
            </a:endParaRPr>
          </a:p>
          <a:p>
            <a:endParaRPr sz="2400">
              <a:latin typeface="楷体" panose="02010609060101010101" charset="-122"/>
              <a:ea typeface="楷体" panose="02010609060101010101" charset="-122"/>
              <a:cs typeface="楷体" panose="02010609060101010101" charset="-122"/>
            </a:endParaRPr>
          </a:p>
          <a:p>
            <a:r>
              <a:rPr sz="2400">
                <a:latin typeface="楷体" panose="02010609060101010101" charset="-122"/>
                <a:ea typeface="楷体" panose="02010609060101010101" charset="-122"/>
                <a:cs typeface="楷体" panose="02010609060101010101" charset="-122"/>
              </a:rPr>
              <a:t>【解析】据蔬菜收获机器利用射线确定莴苣是否成熟，并对成熟莴苣进行自动收割，这一新技术体现出现代农业生产工具智能化的特点，故选A项；规模化指事物的规模大小达到了一定的标准，排除B项；市场化强调以市场需求为导向，竞争的优胜劣汰为手段，实现资源充分合理配置，排除C项；社会化是个体在特定的社会文化环境中，学习和掌握知识、技能、语言、规范、价值观等社会行为方式和人格特征，适应社会并积极作用于社会、创造新文化的过程，排除D项。</a:t>
            </a:r>
            <a:endParaRPr sz="2400">
              <a:latin typeface="楷体" panose="02010609060101010101" charset="-122"/>
              <a:ea typeface="楷体" panose="02010609060101010101" charset="-122"/>
              <a:cs typeface="楷体" panose="02010609060101010101" charset="-122"/>
            </a:endParaRPr>
          </a:p>
        </p:txBody>
      </p:sp>
      <p:sp>
        <p:nvSpPr>
          <p:cNvPr id="3" name="矩形 2"/>
          <p:cNvSpPr/>
          <p:nvPr/>
        </p:nvSpPr>
        <p:spPr>
          <a:xfrm>
            <a:off x="10782936" y="3181350"/>
            <a:ext cx="1012190" cy="1445260"/>
          </a:xfrm>
          <a:prstGeom prst="rect">
            <a:avLst/>
          </a:prstGeom>
          <a:noFill/>
          <a:ln>
            <a:noFill/>
          </a:ln>
        </p:spPr>
        <p:txBody>
          <a:bodyPr wrap="none" rtlCol="0" anchor="t">
            <a:spAutoFit/>
          </a:bodyPr>
          <a:lstStyle/>
          <a:p>
            <a:pPr algn="ctr"/>
            <a:r>
              <a:rPr lang="en-US" altLang="zh-CN" sz="8800" b="1">
                <a:solidFill>
                  <a:srgbClr val="FF0000"/>
                </a:solidFill>
                <a:effectLst>
                  <a:outerShdw blurRad="38100" dist="19050" dir="2700000" algn="tl" rotWithShape="0">
                    <a:schemeClr val="dk1">
                      <a:alpha val="40000"/>
                    </a:schemeClr>
                  </a:outerShdw>
                </a:effectLst>
                <a:latin typeface="方正大标宋简体" panose="02010601030101010101" charset="-122"/>
                <a:ea typeface="方正大标宋简体" panose="02010601030101010101" charset="-122"/>
              </a:rPr>
              <a:t>A</a:t>
            </a:r>
            <a:endParaRPr lang="en-US" altLang="zh-CN" sz="8800" b="1">
              <a:solidFill>
                <a:srgbClr val="FF0000"/>
              </a:solidFill>
              <a:effectLst>
                <a:outerShdw blurRad="38100" dist="19050" dir="2700000" algn="tl" rotWithShape="0">
                  <a:schemeClr val="dk1">
                    <a:alpha val="40000"/>
                  </a:schemeClr>
                </a:outerShdw>
              </a:effectLst>
              <a:latin typeface="方正大标宋简体" panose="02010601030101010101" charset="-122"/>
              <a:ea typeface="方正大标宋简体" panose="02010601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wipe(left)">
                                      <p:cBhvr>
                                        <p:cTn id="13" dur="750"/>
                                        <p:tgtEl>
                                          <p:spTgt spid="12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pattFill prst="weave">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2" name="组合 121"/>
          <p:cNvGrpSpPr/>
          <p:nvPr/>
        </p:nvGrpSpPr>
        <p:grpSpPr>
          <a:xfrm>
            <a:off x="723900" y="303571"/>
            <a:ext cx="11468099" cy="583565"/>
            <a:chOff x="723900" y="303571"/>
            <a:chExt cx="11468099" cy="583565"/>
          </a:xfrm>
        </p:grpSpPr>
        <p:sp>
          <p:nvSpPr>
            <p:cNvPr id="8" name="矩形 7"/>
            <p:cNvSpPr/>
            <p:nvPr/>
          </p:nvSpPr>
          <p:spPr>
            <a:xfrm>
              <a:off x="723900" y="354013"/>
              <a:ext cx="11468099" cy="523220"/>
            </a:xfrm>
            <a:prstGeom prst="rect">
              <a:avLst/>
            </a:prstGeom>
            <a:solidFill>
              <a:srgbClr val="C8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098102" y="303571"/>
              <a:ext cx="4126593" cy="583565"/>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lang="zh-CN" altLang="en-US" sz="3200" b="1" spc="500" noProof="0">
                  <a:ln>
                    <a:noFill/>
                  </a:ln>
                  <a:solidFill>
                    <a:schemeClr val="bg1"/>
                  </a:solidFill>
                  <a:effectLst/>
                  <a:uLnTx/>
                  <a:uFillTx/>
                  <a:latin typeface="方正大标宋简体" panose="02010601030101010101" charset="-122"/>
                  <a:ea typeface="方正大标宋简体" panose="02010601030101010101" charset="-122"/>
                  <a:cs typeface="+mn-ea"/>
                  <a:sym typeface="+mn-lt"/>
                </a:rPr>
                <a:t>习题演练</a:t>
              </a:r>
              <a:endParaRPr kumimoji="0" lang="zh-CN" altLang="en-US" sz="3200" b="1" i="0" u="none" strike="noStrike" kern="1200" cap="none" spc="500" normalizeH="0" baseline="0" noProof="0">
                <a:ln>
                  <a:noFill/>
                </a:ln>
                <a:solidFill>
                  <a:schemeClr val="bg1"/>
                </a:solidFill>
                <a:effectLst/>
                <a:uLnTx/>
                <a:uFillTx/>
                <a:cs typeface="+mn-ea"/>
                <a:sym typeface="+mn-lt"/>
              </a:endParaRPr>
            </a:p>
          </p:txBody>
        </p:sp>
      </p:grpSp>
      <p:grpSp>
        <p:nvGrpSpPr>
          <p:cNvPr id="5" name="组合 4"/>
          <p:cNvGrpSpPr/>
          <p:nvPr/>
        </p:nvGrpSpPr>
        <p:grpSpPr>
          <a:xfrm>
            <a:off x="301847" y="257072"/>
            <a:ext cx="717104" cy="717102"/>
            <a:chOff x="304800" y="673100"/>
            <a:chExt cx="4000500" cy="4000500"/>
          </a:xfrm>
          <a:effectLst>
            <a:outerShdw blurRad="444500" dist="76200" dir="8100000" algn="tr" rotWithShape="0">
              <a:schemeClr val="tx1">
                <a:lumMod val="65000"/>
                <a:lumOff val="35000"/>
                <a:alpha val="50000"/>
              </a:schemeClr>
            </a:outerShdw>
          </a:effectLst>
        </p:grpSpPr>
        <p:sp>
          <p:nvSpPr>
            <p:cNvPr id="6" name="同心圆 98"/>
            <p:cNvSpPr/>
            <p:nvPr/>
          </p:nvSpPr>
          <p:spPr>
            <a:xfrm>
              <a:off x="304800" y="673100"/>
              <a:ext cx="4000500" cy="4000500"/>
            </a:xfrm>
            <a:prstGeom prst="donut">
              <a:avLst>
                <a:gd name="adj" fmla="val 4879"/>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cs typeface="+mn-ea"/>
                <a:sym typeface="+mn-lt"/>
              </a:endParaRPr>
            </a:p>
          </p:txBody>
        </p:sp>
        <p:sp>
          <p:nvSpPr>
            <p:cNvPr id="7" name="椭圆 6"/>
            <p:cNvSpPr/>
            <p:nvPr/>
          </p:nvSpPr>
          <p:spPr>
            <a:xfrm>
              <a:off x="392112" y="760412"/>
              <a:ext cx="3825876"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tx1">
                      <a:lumMod val="75000"/>
                      <a:lumOff val="25000"/>
                    </a:schemeClr>
                  </a:solidFill>
                  <a:cs typeface="+mn-ea"/>
                  <a:sym typeface="+mn-lt"/>
                </a:rPr>
                <a:t>03</a:t>
              </a:r>
              <a:endParaRPr lang="zh-CN" altLang="en-US" b="1">
                <a:solidFill>
                  <a:schemeClr val="tx1">
                    <a:lumMod val="75000"/>
                    <a:lumOff val="25000"/>
                  </a:schemeClr>
                </a:solidFill>
                <a:cs typeface="+mn-ea"/>
                <a:sym typeface="+mn-lt"/>
              </a:endParaRPr>
            </a:p>
          </p:txBody>
        </p:sp>
      </p:grpSp>
      <p:sp>
        <p:nvSpPr>
          <p:cNvPr id="2" name="文本框 1"/>
          <p:cNvSpPr txBox="1"/>
          <p:nvPr/>
        </p:nvSpPr>
        <p:spPr>
          <a:xfrm>
            <a:off x="189865" y="1608455"/>
            <a:ext cx="12002770" cy="5262245"/>
          </a:xfrm>
          <a:prstGeom prst="rect">
            <a:avLst/>
          </a:prstGeom>
          <a:noFill/>
        </p:spPr>
        <p:txBody>
          <a:bodyPr wrap="square" rtlCol="0">
            <a:spAutoFit/>
          </a:bodyPr>
          <a:lstStyle/>
          <a:p>
            <a:r>
              <a:rPr lang="en-US" altLang="zh-CN" sz="2400">
                <a:latin typeface="楷体" panose="02010609060101010101" charset="-122"/>
                <a:ea typeface="楷体" panose="02010609060101010101" charset="-122"/>
                <a:cs typeface="楷体" panose="02010609060101010101" charset="-122"/>
              </a:rPr>
              <a:t>9.</a:t>
            </a:r>
            <a:r>
              <a:rPr lang="zh-CN" altLang="en-US" sz="2400">
                <a:latin typeface="楷体" panose="02010609060101010101" charset="-122"/>
                <a:ea typeface="楷体" panose="02010609060101010101" charset="-122"/>
                <a:cs typeface="楷体" panose="02010609060101010101" charset="-122"/>
              </a:rPr>
              <a:t>（2021·山东青岛黄岛区高二第一学期期末·10）新冠肺炎疫情中，人工智能技术和产品虽然尚处于初期探索应用阶段，但它们在疫情分析、图像识别、体温监测、病毒检测、辅助诊疗等诸多方面都发挥了巨大作用。这说明（　　）</a:t>
            </a:r>
            <a:endParaRPr lang="zh-CN" altLang="en-US" sz="2400">
              <a:latin typeface="楷体" panose="02010609060101010101" charset="-122"/>
              <a:ea typeface="楷体" panose="02010609060101010101" charset="-122"/>
              <a:cs typeface="楷体" panose="02010609060101010101" charset="-122"/>
            </a:endParaRPr>
          </a:p>
          <a:p>
            <a:r>
              <a:rPr lang="zh-CN" altLang="en-US" sz="2400">
                <a:latin typeface="楷体" panose="02010609060101010101" charset="-122"/>
                <a:ea typeface="楷体" panose="02010609060101010101" charset="-122"/>
                <a:cs typeface="楷体" panose="02010609060101010101" charset="-122"/>
              </a:rPr>
              <a:t>A．信息技术改变了社会发展趋势       B．人工智能提高了公共服务水平</a:t>
            </a:r>
            <a:endParaRPr lang="zh-CN" altLang="en-US" sz="2400">
              <a:latin typeface="楷体" panose="02010609060101010101" charset="-122"/>
              <a:ea typeface="楷体" panose="02010609060101010101" charset="-122"/>
              <a:cs typeface="楷体" panose="02010609060101010101" charset="-122"/>
            </a:endParaRPr>
          </a:p>
          <a:p>
            <a:r>
              <a:rPr lang="zh-CN" altLang="en-US" sz="2400">
                <a:latin typeface="楷体" panose="02010609060101010101" charset="-122"/>
                <a:ea typeface="楷体" panose="02010609060101010101" charset="-122"/>
                <a:cs typeface="楷体" panose="02010609060101010101" charset="-122"/>
              </a:rPr>
              <a:t>C．科技水平决定了国家主权安全       D．科技推动医疗机构职能的转变</a:t>
            </a:r>
            <a:endParaRPr lang="zh-CN" altLang="en-US" sz="2400">
              <a:latin typeface="楷体" panose="02010609060101010101" charset="-122"/>
              <a:ea typeface="楷体" panose="02010609060101010101" charset="-122"/>
              <a:cs typeface="楷体" panose="02010609060101010101" charset="-122"/>
            </a:endParaRPr>
          </a:p>
          <a:p>
            <a:endParaRPr lang="zh-CN" altLang="en-US" sz="2400">
              <a:latin typeface="楷体" panose="02010609060101010101" charset="-122"/>
              <a:ea typeface="楷体" panose="02010609060101010101" charset="-122"/>
              <a:cs typeface="楷体" panose="02010609060101010101" charset="-122"/>
            </a:endParaRPr>
          </a:p>
          <a:p>
            <a:endParaRPr lang="zh-CN" altLang="en-US" sz="2400">
              <a:latin typeface="楷体" panose="02010609060101010101" charset="-122"/>
              <a:ea typeface="楷体" panose="02010609060101010101" charset="-122"/>
              <a:cs typeface="楷体" panose="02010609060101010101" charset="-122"/>
            </a:endParaRPr>
          </a:p>
          <a:p>
            <a:r>
              <a:rPr lang="zh-CN" altLang="en-US" sz="2400">
                <a:latin typeface="楷体" panose="02010609060101010101" charset="-122"/>
                <a:ea typeface="楷体" panose="02010609060101010101" charset="-122"/>
                <a:cs typeface="楷体" panose="02010609060101010101" charset="-122"/>
              </a:rPr>
              <a:t>【解析】“人工智能技术……在疫情分析、图像识别、体温监测、病毒检测、辅助诊疗等诸多方面都发挥了巨大作用”，表明人工智能应对新冠疫情方面发挥巨大作用，说明人工智能提高了公共服务水平，故选B项；信息技术能够促进社会发展，但是无法改变社会发展趋势，排除A项；材料“在疫情分析、图像识别、体温监测、病毒检测、辅助诊疗等诸多方面都发挥了巨大作用”表明人工智能应对新冠疫情方面发挥巨大作用，材料没有涉及国家主权安全问题，排除C项；医疗机构的职能是预防、医疗和保健，材料表明人工智能应对新冠疫情方面发挥巨大作用，医疗机构的职能没有变，排除D项。</a:t>
            </a:r>
            <a:endParaRPr lang="zh-CN" altLang="en-US" sz="2400">
              <a:latin typeface="楷体" panose="02010609060101010101" charset="-122"/>
              <a:ea typeface="楷体" panose="02010609060101010101" charset="-122"/>
              <a:cs typeface="楷体" panose="02010609060101010101" charset="-122"/>
            </a:endParaRPr>
          </a:p>
        </p:txBody>
      </p:sp>
      <p:sp>
        <p:nvSpPr>
          <p:cNvPr id="3" name="矩形 2"/>
          <p:cNvSpPr/>
          <p:nvPr/>
        </p:nvSpPr>
        <p:spPr>
          <a:xfrm>
            <a:off x="10933749" y="2706370"/>
            <a:ext cx="964565" cy="1445260"/>
          </a:xfrm>
          <a:prstGeom prst="rect">
            <a:avLst/>
          </a:prstGeom>
          <a:noFill/>
          <a:ln>
            <a:noFill/>
          </a:ln>
        </p:spPr>
        <p:txBody>
          <a:bodyPr wrap="none" rtlCol="0" anchor="t">
            <a:spAutoFit/>
          </a:bodyPr>
          <a:lstStyle/>
          <a:p>
            <a:pPr algn="ctr"/>
            <a:r>
              <a:rPr lang="en-US" altLang="zh-CN" sz="8800" b="1">
                <a:solidFill>
                  <a:srgbClr val="FF0000"/>
                </a:solidFill>
                <a:effectLst>
                  <a:outerShdw blurRad="38100" dist="19050" dir="2700000" algn="tl" rotWithShape="0">
                    <a:schemeClr val="dk1">
                      <a:alpha val="40000"/>
                    </a:schemeClr>
                  </a:outerShdw>
                </a:effectLst>
                <a:latin typeface="方正大标宋简体" panose="02010601030101010101" charset="-122"/>
                <a:ea typeface="方正大标宋简体" panose="02010601030101010101" charset="-122"/>
              </a:rPr>
              <a:t>B</a:t>
            </a:r>
            <a:endParaRPr lang="en-US" altLang="zh-CN" sz="8800" b="1">
              <a:solidFill>
                <a:srgbClr val="FF0000"/>
              </a:solidFill>
              <a:effectLst>
                <a:outerShdw blurRad="38100" dist="19050" dir="2700000" algn="tl" rotWithShape="0">
                  <a:schemeClr val="dk1">
                    <a:alpha val="40000"/>
                  </a:schemeClr>
                </a:outerShdw>
              </a:effectLst>
              <a:latin typeface="方正大标宋简体" panose="02010601030101010101" charset="-122"/>
              <a:ea typeface="方正大标宋简体" panose="02010601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wipe(left)">
                                      <p:cBhvr>
                                        <p:cTn id="13" dur="750"/>
                                        <p:tgtEl>
                                          <p:spTgt spid="12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pattFill prst="weave">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2" name="组合 121"/>
          <p:cNvGrpSpPr/>
          <p:nvPr/>
        </p:nvGrpSpPr>
        <p:grpSpPr>
          <a:xfrm>
            <a:off x="723900" y="303571"/>
            <a:ext cx="11468099" cy="583565"/>
            <a:chOff x="723900" y="303571"/>
            <a:chExt cx="11468099" cy="583565"/>
          </a:xfrm>
        </p:grpSpPr>
        <p:sp>
          <p:nvSpPr>
            <p:cNvPr id="8" name="矩形 7"/>
            <p:cNvSpPr/>
            <p:nvPr/>
          </p:nvSpPr>
          <p:spPr>
            <a:xfrm>
              <a:off x="723900" y="354013"/>
              <a:ext cx="11468099" cy="523220"/>
            </a:xfrm>
            <a:prstGeom prst="rect">
              <a:avLst/>
            </a:prstGeom>
            <a:solidFill>
              <a:srgbClr val="C8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098102" y="303571"/>
              <a:ext cx="4126593" cy="583565"/>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lang="zh-CN" altLang="en-US" sz="3200" b="1" spc="500" noProof="0">
                  <a:ln>
                    <a:noFill/>
                  </a:ln>
                  <a:solidFill>
                    <a:schemeClr val="bg1"/>
                  </a:solidFill>
                  <a:effectLst/>
                  <a:uLnTx/>
                  <a:uFillTx/>
                  <a:latin typeface="方正大标宋简体" panose="02010601030101010101" charset="-122"/>
                  <a:ea typeface="方正大标宋简体" panose="02010601030101010101" charset="-122"/>
                  <a:cs typeface="+mn-ea"/>
                  <a:sym typeface="+mn-lt"/>
                </a:rPr>
                <a:t>习题演练</a:t>
              </a:r>
              <a:endParaRPr kumimoji="0" lang="zh-CN" altLang="en-US" sz="3200" b="1" i="0" u="none" strike="noStrike" kern="1200" cap="none" spc="500" normalizeH="0" baseline="0" noProof="0">
                <a:ln>
                  <a:noFill/>
                </a:ln>
                <a:solidFill>
                  <a:schemeClr val="bg1"/>
                </a:solidFill>
                <a:effectLst/>
                <a:uLnTx/>
                <a:uFillTx/>
                <a:cs typeface="+mn-ea"/>
                <a:sym typeface="+mn-lt"/>
              </a:endParaRPr>
            </a:p>
          </p:txBody>
        </p:sp>
      </p:grpSp>
      <p:grpSp>
        <p:nvGrpSpPr>
          <p:cNvPr id="5" name="组合 4"/>
          <p:cNvGrpSpPr/>
          <p:nvPr/>
        </p:nvGrpSpPr>
        <p:grpSpPr>
          <a:xfrm>
            <a:off x="301847" y="257072"/>
            <a:ext cx="717104" cy="717102"/>
            <a:chOff x="304800" y="673100"/>
            <a:chExt cx="4000500" cy="4000500"/>
          </a:xfrm>
          <a:effectLst>
            <a:outerShdw blurRad="444500" dist="76200" dir="8100000" algn="tr" rotWithShape="0">
              <a:schemeClr val="tx1">
                <a:lumMod val="65000"/>
                <a:lumOff val="35000"/>
                <a:alpha val="50000"/>
              </a:schemeClr>
            </a:outerShdw>
          </a:effectLst>
        </p:grpSpPr>
        <p:sp>
          <p:nvSpPr>
            <p:cNvPr id="6" name="同心圆 98"/>
            <p:cNvSpPr/>
            <p:nvPr/>
          </p:nvSpPr>
          <p:spPr>
            <a:xfrm>
              <a:off x="304800" y="673100"/>
              <a:ext cx="4000500" cy="4000500"/>
            </a:xfrm>
            <a:prstGeom prst="donut">
              <a:avLst>
                <a:gd name="adj" fmla="val 4879"/>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cs typeface="+mn-ea"/>
                <a:sym typeface="+mn-lt"/>
              </a:endParaRPr>
            </a:p>
          </p:txBody>
        </p:sp>
        <p:sp>
          <p:nvSpPr>
            <p:cNvPr id="7" name="椭圆 6"/>
            <p:cNvSpPr/>
            <p:nvPr/>
          </p:nvSpPr>
          <p:spPr>
            <a:xfrm>
              <a:off x="392112" y="760412"/>
              <a:ext cx="3825876"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tx1">
                      <a:lumMod val="75000"/>
                      <a:lumOff val="25000"/>
                    </a:schemeClr>
                  </a:solidFill>
                  <a:cs typeface="+mn-ea"/>
                  <a:sym typeface="+mn-lt"/>
                </a:rPr>
                <a:t>03</a:t>
              </a:r>
              <a:endParaRPr lang="zh-CN" altLang="en-US" b="1">
                <a:solidFill>
                  <a:schemeClr val="tx1">
                    <a:lumMod val="75000"/>
                    <a:lumOff val="25000"/>
                  </a:schemeClr>
                </a:solidFill>
                <a:cs typeface="+mn-ea"/>
                <a:sym typeface="+mn-lt"/>
              </a:endParaRPr>
            </a:p>
          </p:txBody>
        </p:sp>
      </p:grpSp>
      <p:sp>
        <p:nvSpPr>
          <p:cNvPr id="4" name="文本框 3"/>
          <p:cNvSpPr txBox="1"/>
          <p:nvPr/>
        </p:nvSpPr>
        <p:spPr>
          <a:xfrm>
            <a:off x="189230" y="1351915"/>
            <a:ext cx="12002770" cy="5262245"/>
          </a:xfrm>
          <a:prstGeom prst="rect">
            <a:avLst/>
          </a:prstGeom>
          <a:noFill/>
        </p:spPr>
        <p:txBody>
          <a:bodyPr wrap="square" rtlCol="0">
            <a:spAutoFit/>
          </a:bodyPr>
          <a:lstStyle/>
          <a:p>
            <a:r>
              <a:rPr lang="en-US" sz="2400">
                <a:latin typeface="楷体" panose="02010609060101010101" charset="-122"/>
                <a:ea typeface="楷体" panose="02010609060101010101" charset="-122"/>
                <a:cs typeface="楷体" panose="02010609060101010101" charset="-122"/>
              </a:rPr>
              <a:t>10.</a:t>
            </a:r>
            <a:r>
              <a:rPr sz="2400">
                <a:latin typeface="楷体" panose="02010609060101010101" charset="-122"/>
                <a:ea typeface="楷体" panose="02010609060101010101" charset="-122"/>
                <a:cs typeface="楷体" panose="02010609060101010101" charset="-122"/>
              </a:rPr>
              <a:t>（2021·辽宁丹东高二第一学期期末·22）1957年，苏联发射了人类历史上第一颗人造地球卫星，1961年，苏联宇航员加加林成为第一个遨游太空的人；美国随即提出了阿波罗登月计划，1962年，在西雅图举办了“太空时代的人类生活”主题博览会。上述信息表明（　　）</a:t>
            </a:r>
            <a:endParaRPr sz="2400">
              <a:latin typeface="楷体" panose="02010609060101010101" charset="-122"/>
              <a:ea typeface="楷体" panose="02010609060101010101" charset="-122"/>
              <a:cs typeface="楷体" panose="02010609060101010101" charset="-122"/>
            </a:endParaRPr>
          </a:p>
          <a:p>
            <a:r>
              <a:rPr sz="2400">
                <a:latin typeface="楷体" panose="02010609060101010101" charset="-122"/>
                <a:ea typeface="楷体" panose="02010609060101010101" charset="-122"/>
                <a:cs typeface="楷体" panose="02010609060101010101" charset="-122"/>
              </a:rPr>
              <a:t>A．人类开始了探索太空的梦想         B．美苏冷战推动空间技术发展</a:t>
            </a:r>
            <a:endParaRPr sz="2400">
              <a:latin typeface="楷体" panose="02010609060101010101" charset="-122"/>
              <a:ea typeface="楷体" panose="02010609060101010101" charset="-122"/>
              <a:cs typeface="楷体" panose="02010609060101010101" charset="-122"/>
            </a:endParaRPr>
          </a:p>
          <a:p>
            <a:r>
              <a:rPr sz="2400">
                <a:latin typeface="楷体" panose="02010609060101010101" charset="-122"/>
                <a:ea typeface="楷体" panose="02010609060101010101" charset="-122"/>
                <a:cs typeface="楷体" panose="02010609060101010101" charset="-122"/>
              </a:rPr>
              <a:t>C．苏联在美苏争霸中占有优势         D．美国航天技术全面反超苏联</a:t>
            </a:r>
            <a:endParaRPr sz="2400">
              <a:latin typeface="楷体" panose="02010609060101010101" charset="-122"/>
              <a:ea typeface="楷体" panose="02010609060101010101" charset="-122"/>
              <a:cs typeface="楷体" panose="02010609060101010101" charset="-122"/>
            </a:endParaRPr>
          </a:p>
          <a:p>
            <a:endParaRPr sz="2400">
              <a:latin typeface="楷体" panose="02010609060101010101" charset="-122"/>
              <a:ea typeface="楷体" panose="02010609060101010101" charset="-122"/>
              <a:cs typeface="楷体" panose="02010609060101010101" charset="-122"/>
            </a:endParaRPr>
          </a:p>
          <a:p>
            <a:endParaRPr sz="2400">
              <a:latin typeface="楷体" panose="02010609060101010101" charset="-122"/>
              <a:ea typeface="楷体" panose="02010609060101010101" charset="-122"/>
              <a:cs typeface="楷体" panose="02010609060101010101" charset="-122"/>
            </a:endParaRPr>
          </a:p>
          <a:p>
            <a:endParaRPr sz="2400">
              <a:latin typeface="楷体" panose="02010609060101010101" charset="-122"/>
              <a:ea typeface="楷体" panose="02010609060101010101" charset="-122"/>
              <a:cs typeface="楷体" panose="02010609060101010101" charset="-122"/>
            </a:endParaRPr>
          </a:p>
          <a:p>
            <a:endParaRPr sz="2400">
              <a:latin typeface="楷体" panose="02010609060101010101" charset="-122"/>
              <a:ea typeface="楷体" panose="02010609060101010101" charset="-122"/>
              <a:cs typeface="楷体" panose="02010609060101010101" charset="-122"/>
            </a:endParaRPr>
          </a:p>
          <a:p>
            <a:r>
              <a:rPr sz="2400">
                <a:latin typeface="楷体" panose="02010609060101010101" charset="-122"/>
                <a:ea typeface="楷体" panose="02010609060101010101" charset="-122"/>
                <a:cs typeface="楷体" panose="02010609060101010101" charset="-122"/>
              </a:rPr>
              <a:t>【解析】美苏两国先后针对太空进行了一系列探索，说明美苏冷战间接地推动了空间技术的发展，故选B项；“开始”一词说法错误，排除A项；美苏两国在空间探索方面各有千秋，无法看出苏联占有优势，排除C项；苏联在太空领域颇有建树，“全面反超”一词说法过于绝对，排除D项。</a:t>
            </a:r>
            <a:endParaRPr sz="2400">
              <a:latin typeface="楷体" panose="02010609060101010101" charset="-122"/>
              <a:ea typeface="楷体" panose="02010609060101010101" charset="-122"/>
              <a:cs typeface="楷体" panose="02010609060101010101" charset="-122"/>
            </a:endParaRPr>
          </a:p>
        </p:txBody>
      </p:sp>
      <p:sp>
        <p:nvSpPr>
          <p:cNvPr id="3" name="矩形 2"/>
          <p:cNvSpPr/>
          <p:nvPr/>
        </p:nvSpPr>
        <p:spPr>
          <a:xfrm>
            <a:off x="10806749" y="3181350"/>
            <a:ext cx="964565" cy="1445260"/>
          </a:xfrm>
          <a:prstGeom prst="rect">
            <a:avLst/>
          </a:prstGeom>
          <a:noFill/>
          <a:ln>
            <a:noFill/>
          </a:ln>
        </p:spPr>
        <p:txBody>
          <a:bodyPr wrap="none" rtlCol="0" anchor="t">
            <a:spAutoFit/>
          </a:bodyPr>
          <a:lstStyle/>
          <a:p>
            <a:pPr algn="ctr"/>
            <a:r>
              <a:rPr lang="en-US" altLang="zh-CN" sz="8800" b="1">
                <a:solidFill>
                  <a:srgbClr val="FF0000"/>
                </a:solidFill>
                <a:effectLst>
                  <a:outerShdw blurRad="38100" dist="19050" dir="2700000" algn="tl" rotWithShape="0">
                    <a:schemeClr val="dk1">
                      <a:alpha val="40000"/>
                    </a:schemeClr>
                  </a:outerShdw>
                </a:effectLst>
                <a:latin typeface="方正大标宋简体" panose="02010601030101010101" charset="-122"/>
                <a:ea typeface="方正大标宋简体" panose="02010601030101010101" charset="-122"/>
              </a:rPr>
              <a:t>B</a:t>
            </a:r>
            <a:endParaRPr lang="en-US" altLang="zh-CN" sz="8800" b="1">
              <a:solidFill>
                <a:srgbClr val="FF0000"/>
              </a:solidFill>
              <a:effectLst>
                <a:outerShdw blurRad="38100" dist="19050" dir="2700000" algn="tl" rotWithShape="0">
                  <a:schemeClr val="dk1">
                    <a:alpha val="40000"/>
                  </a:schemeClr>
                </a:outerShdw>
              </a:effectLst>
              <a:latin typeface="方正大标宋简体" panose="02010601030101010101" charset="-122"/>
              <a:ea typeface="方正大标宋简体" panose="02010601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wipe(left)">
                                      <p:cBhvr>
                                        <p:cTn id="13" dur="750"/>
                                        <p:tgtEl>
                                          <p:spTgt spid="12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0"/>
            <a:ext cx="12192000" cy="6858000"/>
          </a:xfrm>
          <a:prstGeom prst="rect">
            <a:avLst/>
          </a:prstGeom>
          <a:pattFill prst="weave">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a:off x="0" y="3570514"/>
            <a:ext cx="3381829" cy="3287486"/>
          </a:xfrm>
          <a:prstGeom prst="triangle">
            <a:avLst>
              <a:gd name="adj" fmla="val 0"/>
            </a:avLst>
          </a:prstGeom>
          <a:solidFill>
            <a:srgbClr val="C8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等腰三角形 6"/>
          <p:cNvSpPr/>
          <p:nvPr/>
        </p:nvSpPr>
        <p:spPr>
          <a:xfrm rot="10800000">
            <a:off x="8810171" y="0"/>
            <a:ext cx="3381829" cy="3287486"/>
          </a:xfrm>
          <a:prstGeom prst="triangle">
            <a:avLst>
              <a:gd name="adj" fmla="val 0"/>
            </a:avLst>
          </a:prstGeom>
          <a:solidFill>
            <a:srgbClr val="C8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任意多边形: 形状 7"/>
          <p:cNvSpPr/>
          <p:nvPr/>
        </p:nvSpPr>
        <p:spPr>
          <a:xfrm>
            <a:off x="-24311" y="2155666"/>
            <a:ext cx="3505200" cy="4660900"/>
          </a:xfrm>
          <a:custGeom>
            <a:avLst/>
            <a:gdLst>
              <a:gd name="connsiteX0" fmla="*/ 0 w 3505200"/>
              <a:gd name="connsiteY0" fmla="*/ 0 h 4660900"/>
              <a:gd name="connsiteX1" fmla="*/ 3505200 w 3505200"/>
              <a:gd name="connsiteY1" fmla="*/ 3505200 h 4660900"/>
              <a:gd name="connsiteX2" fmla="*/ 2324100 w 3505200"/>
              <a:gd name="connsiteY2" fmla="*/ 4660900 h 4660900"/>
            </a:gdLst>
            <a:ahLst/>
            <a:cxnLst>
              <a:cxn ang="0">
                <a:pos x="connsiteX0" y="connsiteY0"/>
              </a:cxn>
              <a:cxn ang="0">
                <a:pos x="connsiteX1" y="connsiteY1"/>
              </a:cxn>
              <a:cxn ang="0">
                <a:pos x="connsiteX2" y="connsiteY2"/>
              </a:cxn>
            </a:cxnLst>
            <a:rect l="l" t="t" r="r" b="b"/>
            <a:pathLst>
              <a:path w="3505200" h="4660900">
                <a:moveTo>
                  <a:pt x="0" y="0"/>
                </a:moveTo>
                <a:lnTo>
                  <a:pt x="3505200" y="3505200"/>
                </a:lnTo>
                <a:lnTo>
                  <a:pt x="2324100" y="4660900"/>
                </a:lnTo>
              </a:path>
            </a:pathLst>
          </a:custGeom>
          <a:noFill/>
          <a:ln w="12700">
            <a:solidFill>
              <a:srgbClr val="92888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形状 8"/>
          <p:cNvSpPr/>
          <p:nvPr/>
        </p:nvSpPr>
        <p:spPr>
          <a:xfrm>
            <a:off x="5330823" y="-25400"/>
            <a:ext cx="1536700" cy="774700"/>
          </a:xfrm>
          <a:custGeom>
            <a:avLst/>
            <a:gdLst>
              <a:gd name="connsiteX0" fmla="*/ 0 w 1498600"/>
              <a:gd name="connsiteY0" fmla="*/ 0 h 749300"/>
              <a:gd name="connsiteX1" fmla="*/ 762000 w 1498600"/>
              <a:gd name="connsiteY1" fmla="*/ 749300 h 749300"/>
              <a:gd name="connsiteX2" fmla="*/ 1498600 w 1498600"/>
              <a:gd name="connsiteY2" fmla="*/ 12700 h 749300"/>
              <a:gd name="connsiteX0-1" fmla="*/ 0 w 1536700"/>
              <a:gd name="connsiteY0-2" fmla="*/ 25400 h 774700"/>
              <a:gd name="connsiteX1-3" fmla="*/ 762000 w 1536700"/>
              <a:gd name="connsiteY1-4" fmla="*/ 774700 h 774700"/>
              <a:gd name="connsiteX2-5" fmla="*/ 1536700 w 1536700"/>
              <a:gd name="connsiteY2-6" fmla="*/ 0 h 774700"/>
            </a:gdLst>
            <a:ahLst/>
            <a:cxnLst>
              <a:cxn ang="0">
                <a:pos x="connsiteX0-1" y="connsiteY0-2"/>
              </a:cxn>
              <a:cxn ang="0">
                <a:pos x="connsiteX1-3" y="connsiteY1-4"/>
              </a:cxn>
              <a:cxn ang="0">
                <a:pos x="connsiteX2-5" y="connsiteY2-6"/>
              </a:cxn>
            </a:cxnLst>
            <a:rect l="l" t="t" r="r" b="b"/>
            <a:pathLst>
              <a:path w="1536700" h="774700">
                <a:moveTo>
                  <a:pt x="0" y="25400"/>
                </a:moveTo>
                <a:lnTo>
                  <a:pt x="762000" y="774700"/>
                </a:lnTo>
                <a:lnTo>
                  <a:pt x="1536700" y="0"/>
                </a:lnTo>
              </a:path>
            </a:pathLst>
          </a:custGeom>
          <a:noFill/>
          <a:ln w="12700">
            <a:solidFill>
              <a:srgbClr val="92888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任意多边形: 形状 9"/>
          <p:cNvSpPr/>
          <p:nvPr/>
        </p:nvSpPr>
        <p:spPr>
          <a:xfrm>
            <a:off x="8458200" y="3797300"/>
            <a:ext cx="3048000" cy="3022600"/>
          </a:xfrm>
          <a:custGeom>
            <a:avLst/>
            <a:gdLst>
              <a:gd name="connsiteX0" fmla="*/ 3048000 w 3048000"/>
              <a:gd name="connsiteY0" fmla="*/ 0 h 3022600"/>
              <a:gd name="connsiteX1" fmla="*/ 0 w 3048000"/>
              <a:gd name="connsiteY1" fmla="*/ 3022600 h 3022600"/>
            </a:gdLst>
            <a:ahLst/>
            <a:cxnLst>
              <a:cxn ang="0">
                <a:pos x="connsiteX0" y="connsiteY0"/>
              </a:cxn>
              <a:cxn ang="0">
                <a:pos x="connsiteX1" y="connsiteY1"/>
              </a:cxn>
            </a:cxnLst>
            <a:rect l="l" t="t" r="r" b="b"/>
            <a:pathLst>
              <a:path w="3048000" h="3022600">
                <a:moveTo>
                  <a:pt x="3048000" y="0"/>
                </a:moveTo>
                <a:lnTo>
                  <a:pt x="0" y="3022600"/>
                </a:lnTo>
              </a:path>
            </a:pathLst>
          </a:custGeom>
          <a:noFill/>
          <a:ln w="12700">
            <a:solidFill>
              <a:srgbClr val="92888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形状 10"/>
          <p:cNvSpPr/>
          <p:nvPr/>
        </p:nvSpPr>
        <p:spPr>
          <a:xfrm>
            <a:off x="9423400" y="5041900"/>
            <a:ext cx="1816100" cy="1803400"/>
          </a:xfrm>
          <a:custGeom>
            <a:avLst/>
            <a:gdLst>
              <a:gd name="connsiteX0" fmla="*/ 0 w 1816100"/>
              <a:gd name="connsiteY0" fmla="*/ 0 h 1803400"/>
              <a:gd name="connsiteX1" fmla="*/ 1816100 w 1816100"/>
              <a:gd name="connsiteY1" fmla="*/ 1803400 h 1803400"/>
            </a:gdLst>
            <a:ahLst/>
            <a:cxnLst>
              <a:cxn ang="0">
                <a:pos x="connsiteX0" y="connsiteY0"/>
              </a:cxn>
              <a:cxn ang="0">
                <a:pos x="connsiteX1" y="connsiteY1"/>
              </a:cxn>
            </a:cxnLst>
            <a:rect l="l" t="t" r="r" b="b"/>
            <a:pathLst>
              <a:path w="1816100" h="1803400">
                <a:moveTo>
                  <a:pt x="0" y="0"/>
                </a:moveTo>
                <a:lnTo>
                  <a:pt x="1816100" y="1803400"/>
                </a:lnTo>
              </a:path>
            </a:pathLst>
          </a:custGeom>
          <a:noFill/>
          <a:ln w="12700">
            <a:solidFill>
              <a:srgbClr val="92888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形状 11"/>
          <p:cNvSpPr/>
          <p:nvPr/>
        </p:nvSpPr>
        <p:spPr>
          <a:xfrm>
            <a:off x="10401300" y="1905000"/>
            <a:ext cx="1790700" cy="3543300"/>
          </a:xfrm>
          <a:custGeom>
            <a:avLst/>
            <a:gdLst>
              <a:gd name="connsiteX0" fmla="*/ 1778000 w 1790700"/>
              <a:gd name="connsiteY0" fmla="*/ 0 h 3543300"/>
              <a:gd name="connsiteX1" fmla="*/ 0 w 1790700"/>
              <a:gd name="connsiteY1" fmla="*/ 1765300 h 3543300"/>
              <a:gd name="connsiteX2" fmla="*/ 1790700 w 1790700"/>
              <a:gd name="connsiteY2" fmla="*/ 3543300 h 3543300"/>
            </a:gdLst>
            <a:ahLst/>
            <a:cxnLst>
              <a:cxn ang="0">
                <a:pos x="connsiteX0" y="connsiteY0"/>
              </a:cxn>
              <a:cxn ang="0">
                <a:pos x="connsiteX1" y="connsiteY1"/>
              </a:cxn>
              <a:cxn ang="0">
                <a:pos x="connsiteX2" y="connsiteY2"/>
              </a:cxn>
            </a:cxnLst>
            <a:rect l="l" t="t" r="r" b="b"/>
            <a:pathLst>
              <a:path w="1790700" h="3543300">
                <a:moveTo>
                  <a:pt x="1778000" y="0"/>
                </a:moveTo>
                <a:lnTo>
                  <a:pt x="0" y="1765300"/>
                </a:lnTo>
                <a:lnTo>
                  <a:pt x="1790700" y="3543300"/>
                </a:lnTo>
              </a:path>
            </a:pathLst>
          </a:custGeom>
          <a:noFill/>
          <a:ln w="12700">
            <a:solidFill>
              <a:srgbClr val="92888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标题 1"/>
          <p:cNvSpPr txBox="1"/>
          <p:nvPr/>
        </p:nvSpPr>
        <p:spPr>
          <a:xfrm>
            <a:off x="2297430" y="2379548"/>
            <a:ext cx="75819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7200" spc="600">
                <a:solidFill>
                  <a:schemeClr val="bg2">
                    <a:lumMod val="25000"/>
                  </a:schemeClr>
                </a:solidFill>
                <a:latin typeface="方正胖娃简体" panose="03000509000000000000" charset="-122"/>
                <a:ea typeface="方正胖娃简体" panose="03000509000000000000" charset="-122"/>
                <a:cs typeface="+mn-ea"/>
                <a:sym typeface="+mn-lt"/>
              </a:rPr>
              <a:t>感谢您的欣赏</a:t>
            </a:r>
            <a:endParaRPr lang="zh-CN" altLang="en-US" sz="7200" spc="600">
              <a:solidFill>
                <a:schemeClr val="bg2">
                  <a:lumMod val="25000"/>
                </a:schemeClr>
              </a:solidFill>
              <a:latin typeface="方正胖娃简体" panose="03000509000000000000" charset="-122"/>
              <a:ea typeface="方正胖娃简体" panose="03000509000000000000" charset="-122"/>
              <a:cs typeface="+mn-ea"/>
              <a:sym typeface="+mn-lt"/>
            </a:endParaRPr>
          </a:p>
        </p:txBody>
      </p:sp>
      <p:grpSp>
        <p:nvGrpSpPr>
          <p:cNvPr id="2" name="组合 1"/>
          <p:cNvGrpSpPr/>
          <p:nvPr/>
        </p:nvGrpSpPr>
        <p:grpSpPr>
          <a:xfrm>
            <a:off x="5810859" y="4837655"/>
            <a:ext cx="574823" cy="574822"/>
            <a:chOff x="5810859" y="4837655"/>
            <a:chExt cx="574823" cy="574822"/>
          </a:xfrm>
        </p:grpSpPr>
        <p:grpSp>
          <p:nvGrpSpPr>
            <p:cNvPr id="17" name="组合 16"/>
            <p:cNvGrpSpPr/>
            <p:nvPr/>
          </p:nvGrpSpPr>
          <p:grpSpPr>
            <a:xfrm>
              <a:off x="5810859" y="4837655"/>
              <a:ext cx="574823" cy="574822"/>
              <a:chOff x="304800" y="673100"/>
              <a:chExt cx="4000500" cy="4000500"/>
            </a:xfrm>
            <a:effectLst>
              <a:outerShdw blurRad="444500" dist="76200" dir="8100000" algn="tr" rotWithShape="0">
                <a:schemeClr val="tx1">
                  <a:lumMod val="65000"/>
                  <a:lumOff val="35000"/>
                  <a:alpha val="50000"/>
                </a:schemeClr>
              </a:outerShdw>
            </a:effectLst>
          </p:grpSpPr>
          <p:sp>
            <p:nvSpPr>
              <p:cNvPr id="18"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椭圆 15"/>
            <p:cNvSpPr/>
            <p:nvPr/>
          </p:nvSpPr>
          <p:spPr>
            <a:xfrm>
              <a:off x="5918586" y="4946852"/>
              <a:ext cx="359367" cy="359367"/>
            </a:xfrm>
            <a:prstGeom prst="ellipse">
              <a:avLst/>
            </a:prstGeom>
            <a:solidFill>
              <a:srgbClr val="C8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等腰三角形 19"/>
            <p:cNvSpPr/>
            <p:nvPr/>
          </p:nvSpPr>
          <p:spPr>
            <a:xfrm rot="10800000">
              <a:off x="6022220" y="5075340"/>
              <a:ext cx="147336" cy="12701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4" name="New picture"/>
          <p:cNvPicPr/>
          <p:nvPr/>
        </p:nvPicPr>
        <p:blipFill>
          <a:blip r:embed="rId1"/>
          <a:stretch>
            <a:fillRect/>
          </a:stretch>
        </p:blipFill>
        <p:spPr>
          <a:xfrm>
            <a:off x="12217400" y="11353800"/>
            <a:ext cx="330200" cy="254000"/>
          </a:xfrm>
          <a:prstGeom prst="cube">
            <a:avLst/>
          </a:prstGeom>
        </p:spPr>
      </p:pic>
    </p:spTree>
  </p:cSld>
  <p:clrMapOvr>
    <a:masterClrMapping/>
  </p:clrMapOvr>
  <mc:AlternateContent xmlns:mc="http://schemas.openxmlformats.org/markup-compatibility/2006">
    <mc:Choice xmlns:p14="http://schemas.microsoft.com/office/powerpoint/2010/main" Requires="p14">
      <p:transition spd="slow" p14:dur="1750" advClick="0">
        <p14:window dir="ver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750"/>
                                        <p:tgtEl>
                                          <p:spTgt spid="9"/>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750"/>
                                        <p:tgtEl>
                                          <p:spTgt spid="8"/>
                                        </p:tgtEl>
                                      </p:cBhvr>
                                    </p:animEffect>
                                  </p:childTnLst>
                                </p:cTn>
                              </p:par>
                            </p:childTnLst>
                          </p:cTn>
                        </p:par>
                        <p:par>
                          <p:cTn id="21" fill="hold">
                            <p:stCondLst>
                              <p:cond delay="3000"/>
                            </p:stCondLst>
                            <p:childTnLst>
                              <p:par>
                                <p:cTn id="22" presetID="22" presetClass="entr" presetSubtype="4"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750"/>
                                        <p:tgtEl>
                                          <p:spTgt spid="12"/>
                                        </p:tgtEl>
                                      </p:cBhvr>
                                    </p:animEffect>
                                  </p:childTnLst>
                                </p:cTn>
                              </p:par>
                            </p:childTnLst>
                          </p:cTn>
                        </p:par>
                        <p:par>
                          <p:cTn id="25" fill="hold">
                            <p:stCondLst>
                              <p:cond delay="4000"/>
                            </p:stCondLst>
                            <p:childTnLst>
                              <p:par>
                                <p:cTn id="26" presetID="2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750"/>
                                        <p:tgtEl>
                                          <p:spTgt spid="10"/>
                                        </p:tgtEl>
                                      </p:cBhvr>
                                    </p:animEffect>
                                  </p:childTnLst>
                                </p:cTn>
                              </p:par>
                            </p:childTnLst>
                          </p:cTn>
                        </p:par>
                        <p:par>
                          <p:cTn id="29" fill="hold">
                            <p:stCondLst>
                              <p:cond delay="500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750"/>
                                        <p:tgtEl>
                                          <p:spTgt spid="11"/>
                                        </p:tgtEl>
                                      </p:cBhvr>
                                    </p:animEffect>
                                  </p:childTnLst>
                                </p:cTn>
                              </p:par>
                            </p:childTnLst>
                          </p:cTn>
                        </p:par>
                        <p:par>
                          <p:cTn id="33" fill="hold">
                            <p:stCondLst>
                              <p:cond delay="6000"/>
                            </p:stCondLst>
                            <p:childTnLst>
                              <p:par>
                                <p:cTn id="34" presetID="53" presetClass="entr" presetSubtype="1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750" fill="hold"/>
                                        <p:tgtEl>
                                          <p:spTgt spid="13"/>
                                        </p:tgtEl>
                                        <p:attrNameLst>
                                          <p:attrName>ppt_w</p:attrName>
                                        </p:attrNameLst>
                                      </p:cBhvr>
                                      <p:tavLst>
                                        <p:tav tm="0">
                                          <p:val>
                                            <p:fltVal val="0"/>
                                          </p:val>
                                        </p:tav>
                                        <p:tav tm="100000">
                                          <p:val>
                                            <p:strVal val="#ppt_w"/>
                                          </p:val>
                                        </p:tav>
                                      </p:tavLst>
                                    </p:anim>
                                    <p:anim calcmode="lin" valueType="num">
                                      <p:cBhvr>
                                        <p:cTn id="37" dur="750" fill="hold"/>
                                        <p:tgtEl>
                                          <p:spTgt spid="13"/>
                                        </p:tgtEl>
                                        <p:attrNameLst>
                                          <p:attrName>ppt_h</p:attrName>
                                        </p:attrNameLst>
                                      </p:cBhvr>
                                      <p:tavLst>
                                        <p:tav tm="0">
                                          <p:val>
                                            <p:fltVal val="0"/>
                                          </p:val>
                                        </p:tav>
                                        <p:tav tm="100000">
                                          <p:val>
                                            <p:strVal val="#ppt_h"/>
                                          </p:val>
                                        </p:tav>
                                      </p:tavLst>
                                    </p:anim>
                                    <p:animEffect transition="in" filter="fade">
                                      <p:cBhvr>
                                        <p:cTn id="38" dur="750"/>
                                        <p:tgtEl>
                                          <p:spTgt spid="13"/>
                                        </p:tgtEl>
                                      </p:cBhvr>
                                    </p:animEffect>
                                  </p:childTnLst>
                                </p:cTn>
                              </p:par>
                            </p:childTnLst>
                          </p:cTn>
                        </p:par>
                        <p:par>
                          <p:cTn id="39" fill="hold">
                            <p:stCondLst>
                              <p:cond delay="7000"/>
                            </p:stCondLst>
                            <p:childTnLst>
                              <p:par>
                                <p:cTn id="40" presetID="37" presetClass="entr" presetSubtype="0"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750"/>
                                        <p:tgtEl>
                                          <p:spTgt spid="2"/>
                                        </p:tgtEl>
                                      </p:cBhvr>
                                    </p:animEffect>
                                    <p:anim calcmode="lin" valueType="num">
                                      <p:cBhvr>
                                        <p:cTn id="43" dur="750" fill="hold"/>
                                        <p:tgtEl>
                                          <p:spTgt spid="2"/>
                                        </p:tgtEl>
                                        <p:attrNameLst>
                                          <p:attrName>ppt_x</p:attrName>
                                        </p:attrNameLst>
                                      </p:cBhvr>
                                      <p:tavLst>
                                        <p:tav tm="0">
                                          <p:val>
                                            <p:strVal val="#ppt_x"/>
                                          </p:val>
                                        </p:tav>
                                        <p:tav tm="100000">
                                          <p:val>
                                            <p:strVal val="#ppt_x"/>
                                          </p:val>
                                        </p:tav>
                                      </p:tavLst>
                                    </p:anim>
                                    <p:anim calcmode="lin" valueType="num">
                                      <p:cBhvr>
                                        <p:cTn id="44" dur="675" decel="100000" fill="hold"/>
                                        <p:tgtEl>
                                          <p:spTgt spid="2"/>
                                        </p:tgtEl>
                                        <p:attrNameLst>
                                          <p:attrName>ppt_y</p:attrName>
                                        </p:attrNameLst>
                                      </p:cBhvr>
                                      <p:tavLst>
                                        <p:tav tm="0">
                                          <p:val>
                                            <p:strVal val="#ppt_y+1"/>
                                          </p:val>
                                        </p:tav>
                                        <p:tav tm="100000">
                                          <p:val>
                                            <p:strVal val="#ppt_y-.03"/>
                                          </p:val>
                                        </p:tav>
                                      </p:tavLst>
                                    </p:anim>
                                    <p:anim calcmode="lin" valueType="num">
                                      <p:cBhvr>
                                        <p:cTn id="45" dur="1" accel="100000" fill="hold">
                                          <p:stCondLst>
                                            <p:cond delay="749"/>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组合 136"/>
          <p:cNvGrpSpPr/>
          <p:nvPr/>
        </p:nvGrpSpPr>
        <p:grpSpPr>
          <a:xfrm>
            <a:off x="0" y="-9525"/>
            <a:ext cx="12285980" cy="6867525"/>
            <a:chOff x="0" y="-15"/>
            <a:chExt cx="19348" cy="10815"/>
          </a:xfrm>
        </p:grpSpPr>
        <p:sp>
          <p:nvSpPr>
            <p:cNvPr id="12" name="矩形 11"/>
            <p:cNvSpPr/>
            <p:nvPr/>
          </p:nvSpPr>
          <p:spPr>
            <a:xfrm>
              <a:off x="0" y="-15"/>
              <a:ext cx="19200" cy="10800"/>
            </a:xfrm>
            <a:prstGeom prst="rect">
              <a:avLst/>
            </a:prstGeom>
            <a:pattFill prst="weave">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2" name="组合 121"/>
            <p:cNvGrpSpPr/>
            <p:nvPr/>
          </p:nvGrpSpPr>
          <p:grpSpPr>
            <a:xfrm>
              <a:off x="1140" y="478"/>
              <a:ext cx="18060" cy="919"/>
              <a:chOff x="723900" y="303571"/>
              <a:chExt cx="11468099" cy="583565"/>
            </a:xfrm>
          </p:grpSpPr>
          <p:sp>
            <p:nvSpPr>
              <p:cNvPr id="8" name="矩形 7"/>
              <p:cNvSpPr/>
              <p:nvPr/>
            </p:nvSpPr>
            <p:spPr>
              <a:xfrm>
                <a:off x="723900" y="354013"/>
                <a:ext cx="11468099" cy="523220"/>
              </a:xfrm>
              <a:prstGeom prst="rect">
                <a:avLst/>
              </a:prstGeom>
              <a:solidFill>
                <a:srgbClr val="C8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098102" y="303571"/>
                <a:ext cx="4126593"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3200" b="1" spc="500" noProof="0">
                    <a:ln>
                      <a:noFill/>
                    </a:ln>
                    <a:solidFill>
                      <a:schemeClr val="bg1"/>
                    </a:solidFill>
                    <a:effectLst/>
                    <a:uLnTx/>
                    <a:uFillTx/>
                    <a:latin typeface="方正大标宋简体" panose="02010601030101010101" charset="-122"/>
                    <a:ea typeface="方正大标宋简体" panose="02010601030101010101" charset="-122"/>
                    <a:cs typeface="+mn-ea"/>
                    <a:sym typeface="+mn-lt"/>
                  </a:rPr>
                  <a:t>单元知识结构</a:t>
                </a:r>
                <a:endParaRPr kumimoji="0" lang="zh-CN" altLang="en-US" sz="3200" b="1" i="0" u="none" strike="noStrike" kern="1200" cap="none" spc="500" normalizeH="0" baseline="0" noProof="0">
                  <a:ln>
                    <a:noFill/>
                  </a:ln>
                  <a:solidFill>
                    <a:schemeClr val="bg1"/>
                  </a:solidFill>
                  <a:effectLst/>
                  <a:uLnTx/>
                  <a:uFillTx/>
                  <a:cs typeface="+mn-ea"/>
                  <a:sym typeface="+mn-lt"/>
                </a:endParaRPr>
              </a:p>
            </p:txBody>
          </p:sp>
        </p:grpSp>
        <p:grpSp>
          <p:nvGrpSpPr>
            <p:cNvPr id="5" name="组合 4"/>
            <p:cNvGrpSpPr/>
            <p:nvPr/>
          </p:nvGrpSpPr>
          <p:grpSpPr>
            <a:xfrm>
              <a:off x="475" y="405"/>
              <a:ext cx="1129" cy="1129"/>
              <a:chOff x="304800" y="673100"/>
              <a:chExt cx="4000500" cy="4000500"/>
            </a:xfrm>
            <a:effectLst>
              <a:outerShdw blurRad="444500" dist="76200" dir="8100000" algn="tr" rotWithShape="0">
                <a:schemeClr val="tx1">
                  <a:lumMod val="65000"/>
                  <a:lumOff val="35000"/>
                  <a:alpha val="50000"/>
                </a:schemeClr>
              </a:outerShdw>
            </a:effectLst>
          </p:grpSpPr>
          <p:sp>
            <p:nvSpPr>
              <p:cNvPr id="6"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lumMod val="75000"/>
                      <a:lumOff val="25000"/>
                    </a:schemeClr>
                  </a:solidFill>
                  <a:cs typeface="+mn-ea"/>
                  <a:sym typeface="+mn-lt"/>
                </a:endParaRPr>
              </a:p>
            </p:txBody>
          </p:sp>
          <p:sp>
            <p:nvSpPr>
              <p:cNvPr id="7" name="椭圆 6"/>
              <p:cNvSpPr/>
              <p:nvPr/>
            </p:nvSpPr>
            <p:spPr>
              <a:xfrm>
                <a:off x="392112" y="760412"/>
                <a:ext cx="3825876"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tx1">
                        <a:lumMod val="75000"/>
                        <a:lumOff val="25000"/>
                      </a:schemeClr>
                    </a:solidFill>
                    <a:cs typeface="+mn-ea"/>
                    <a:sym typeface="+mn-lt"/>
                  </a:rPr>
                  <a:t>01</a:t>
                </a:r>
                <a:endParaRPr lang="zh-CN" altLang="en-US" b="1">
                  <a:solidFill>
                    <a:schemeClr val="tx1">
                      <a:lumMod val="75000"/>
                      <a:lumOff val="25000"/>
                    </a:schemeClr>
                  </a:solidFill>
                  <a:cs typeface="+mn-ea"/>
                  <a:sym typeface="+mn-lt"/>
                </a:endParaRPr>
              </a:p>
            </p:txBody>
          </p:sp>
        </p:grpSp>
        <p:sp>
          <p:nvSpPr>
            <p:cNvPr id="4" name="文本框 3"/>
            <p:cNvSpPr txBox="1"/>
            <p:nvPr/>
          </p:nvSpPr>
          <p:spPr>
            <a:xfrm>
              <a:off x="1477" y="2487"/>
              <a:ext cx="1177" cy="5378"/>
            </a:xfrm>
            <a:prstGeom prst="rect">
              <a:avLst/>
            </a:prstGeom>
            <a:noFill/>
          </p:spPr>
          <p:txBody>
            <a:bodyPr wrap="square" rtlCol="0">
              <a:spAutoFit/>
            </a:bodyPr>
            <a:lstStyle/>
            <a:p>
              <a:r>
                <a:rPr lang="zh-CN" altLang="en-US" sz="2400">
                  <a:latin typeface="方正大标宋简体" panose="02010601030101010101" charset="-122"/>
                  <a:ea typeface="方正大标宋简体" panose="02010601030101010101" charset="-122"/>
                </a:rPr>
                <a:t>生产工具与劳作方式</a:t>
              </a:r>
              <a:endParaRPr lang="zh-CN" altLang="en-US" sz="2400">
                <a:latin typeface="方正大标宋简体" panose="02010601030101010101" charset="-122"/>
                <a:ea typeface="方正大标宋简体" panose="02010601030101010101" charset="-122"/>
              </a:endParaRPr>
            </a:p>
          </p:txBody>
        </p:sp>
        <p:sp>
          <p:nvSpPr>
            <p:cNvPr id="13" name="左大括号 12"/>
            <p:cNvSpPr/>
            <p:nvPr/>
          </p:nvSpPr>
          <p:spPr>
            <a:xfrm>
              <a:off x="2343" y="1665"/>
              <a:ext cx="778" cy="85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3"/>
            <p:cNvSpPr txBox="1"/>
            <p:nvPr/>
          </p:nvSpPr>
          <p:spPr>
            <a:xfrm>
              <a:off x="3521" y="1762"/>
              <a:ext cx="1621" cy="725"/>
            </a:xfrm>
            <a:prstGeom prst="rect">
              <a:avLst/>
            </a:prstGeom>
            <a:noFill/>
          </p:spPr>
          <p:txBody>
            <a:bodyPr wrap="square" rtlCol="0">
              <a:spAutoFit/>
            </a:bodyPr>
            <a:lstStyle/>
            <a:p>
              <a:r>
                <a:rPr lang="zh-CN" altLang="en-US" sz="2400">
                  <a:latin typeface="方正大标宋简体" panose="02010601030101010101" charset="-122"/>
                  <a:ea typeface="方正大标宋简体" panose="02010601030101010101" charset="-122"/>
                </a:rPr>
                <a:t>古代</a:t>
              </a:r>
              <a:endParaRPr lang="zh-CN" altLang="en-US" sz="2400">
                <a:latin typeface="方正大标宋简体" panose="02010601030101010101" charset="-122"/>
                <a:ea typeface="方正大标宋简体" panose="02010601030101010101" charset="-122"/>
              </a:endParaRPr>
            </a:p>
          </p:txBody>
        </p:sp>
        <p:sp>
          <p:nvSpPr>
            <p:cNvPr id="15" name="左大括号 14"/>
            <p:cNvSpPr/>
            <p:nvPr/>
          </p:nvSpPr>
          <p:spPr>
            <a:xfrm>
              <a:off x="4522" y="7714"/>
              <a:ext cx="620" cy="276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文本框 15"/>
            <p:cNvSpPr txBox="1"/>
            <p:nvPr/>
          </p:nvSpPr>
          <p:spPr>
            <a:xfrm>
              <a:off x="5410" y="1397"/>
              <a:ext cx="1621" cy="725"/>
            </a:xfrm>
            <a:prstGeom prst="rect">
              <a:avLst/>
            </a:prstGeom>
            <a:noFill/>
          </p:spPr>
          <p:txBody>
            <a:bodyPr wrap="square" rtlCol="0">
              <a:spAutoFit/>
            </a:bodyPr>
            <a:lstStyle/>
            <a:p>
              <a:r>
                <a:rPr lang="zh-CN" altLang="en-US" sz="2400">
                  <a:latin typeface="方正大标宋简体" panose="02010601030101010101" charset="-122"/>
                  <a:ea typeface="方正大标宋简体" panose="02010601030101010101" charset="-122"/>
                </a:rPr>
                <a:t>农业</a:t>
              </a:r>
              <a:endParaRPr lang="zh-CN" altLang="en-US" sz="2400">
                <a:latin typeface="方正大标宋简体" panose="02010601030101010101" charset="-122"/>
                <a:ea typeface="方正大标宋简体" panose="02010601030101010101" charset="-122"/>
              </a:endParaRPr>
            </a:p>
          </p:txBody>
        </p:sp>
        <p:sp>
          <p:nvSpPr>
            <p:cNvPr id="18" name="文本框 17"/>
            <p:cNvSpPr txBox="1"/>
            <p:nvPr/>
          </p:nvSpPr>
          <p:spPr>
            <a:xfrm>
              <a:off x="5410" y="4357"/>
              <a:ext cx="1887" cy="725"/>
            </a:xfrm>
            <a:prstGeom prst="rect">
              <a:avLst/>
            </a:prstGeom>
            <a:noFill/>
          </p:spPr>
          <p:txBody>
            <a:bodyPr wrap="square" rtlCol="0">
              <a:spAutoFit/>
            </a:bodyPr>
            <a:lstStyle/>
            <a:p>
              <a:r>
                <a:rPr lang="zh-CN" altLang="en-US" sz="2400">
                  <a:latin typeface="方正大标宋简体" panose="02010601030101010101" charset="-122"/>
                  <a:ea typeface="方正大标宋简体" panose="02010601030101010101" charset="-122"/>
                </a:rPr>
                <a:t>手工业</a:t>
              </a:r>
              <a:endParaRPr lang="zh-CN" altLang="en-US" sz="2400">
                <a:latin typeface="方正大标宋简体" panose="02010601030101010101" charset="-122"/>
                <a:ea typeface="方正大标宋简体" panose="02010601030101010101" charset="-122"/>
              </a:endParaRPr>
            </a:p>
          </p:txBody>
        </p:sp>
        <p:sp>
          <p:nvSpPr>
            <p:cNvPr id="21" name="左大括号 20"/>
            <p:cNvSpPr/>
            <p:nvPr/>
          </p:nvSpPr>
          <p:spPr>
            <a:xfrm>
              <a:off x="7174" y="1417"/>
              <a:ext cx="387" cy="243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文本框 21"/>
            <p:cNvSpPr txBox="1"/>
            <p:nvPr/>
          </p:nvSpPr>
          <p:spPr>
            <a:xfrm>
              <a:off x="7772" y="1442"/>
              <a:ext cx="1621" cy="725"/>
            </a:xfrm>
            <a:prstGeom prst="rect">
              <a:avLst/>
            </a:prstGeom>
            <a:noFill/>
          </p:spPr>
          <p:txBody>
            <a:bodyPr wrap="square" rtlCol="0">
              <a:spAutoFit/>
            </a:bodyPr>
            <a:lstStyle/>
            <a:p>
              <a:r>
                <a:rPr lang="zh-CN" altLang="en-US" sz="2400">
                  <a:latin typeface="方正大标宋简体" panose="02010601030101010101" charset="-122"/>
                  <a:ea typeface="方正大标宋简体" panose="02010601030101010101" charset="-122"/>
                </a:rPr>
                <a:t>工具</a:t>
              </a:r>
              <a:endParaRPr lang="zh-CN" altLang="en-US" sz="2400">
                <a:latin typeface="方正大标宋简体" panose="02010601030101010101" charset="-122"/>
                <a:ea typeface="方正大标宋简体" panose="02010601030101010101" charset="-122"/>
              </a:endParaRPr>
            </a:p>
          </p:txBody>
        </p:sp>
        <p:sp>
          <p:nvSpPr>
            <p:cNvPr id="23" name="文本框 22"/>
            <p:cNvSpPr txBox="1"/>
            <p:nvPr/>
          </p:nvSpPr>
          <p:spPr>
            <a:xfrm>
              <a:off x="10677" y="1509"/>
              <a:ext cx="2089" cy="628"/>
            </a:xfrm>
            <a:prstGeom prst="rect">
              <a:avLst/>
            </a:prstGeom>
            <a:noFill/>
          </p:spPr>
          <p:txBody>
            <a:bodyPr wrap="square" rtlCol="0">
              <a:spAutoFit/>
            </a:bodyPr>
            <a:lstStyle/>
            <a:p>
              <a:r>
                <a:rPr lang="zh-CN" altLang="en-US" sz="2000">
                  <a:latin typeface="方正大标宋简体" panose="02010601030101010101" charset="-122"/>
                  <a:ea typeface="方正大标宋简体" panose="02010601030101010101" charset="-122"/>
                </a:rPr>
                <a:t>木石工具</a:t>
              </a:r>
              <a:endParaRPr lang="zh-CN" altLang="en-US" sz="2000">
                <a:latin typeface="方正大标宋简体" panose="02010601030101010101" charset="-122"/>
                <a:ea typeface="方正大标宋简体" panose="02010601030101010101" charset="-122"/>
              </a:endParaRPr>
            </a:p>
          </p:txBody>
        </p:sp>
        <p:sp>
          <p:nvSpPr>
            <p:cNvPr id="24" name="左大括号 23"/>
            <p:cNvSpPr/>
            <p:nvPr/>
          </p:nvSpPr>
          <p:spPr>
            <a:xfrm>
              <a:off x="9937" y="1442"/>
              <a:ext cx="532" cy="240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下箭头 34"/>
            <p:cNvSpPr/>
            <p:nvPr/>
          </p:nvSpPr>
          <p:spPr>
            <a:xfrm>
              <a:off x="13943" y="2265"/>
              <a:ext cx="244" cy="4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7639" y="3198"/>
              <a:ext cx="2425" cy="725"/>
            </a:xfrm>
            <a:prstGeom prst="rect">
              <a:avLst/>
            </a:prstGeom>
            <a:noFill/>
          </p:spPr>
          <p:txBody>
            <a:bodyPr wrap="square" rtlCol="0">
              <a:spAutoFit/>
            </a:bodyPr>
            <a:lstStyle/>
            <a:p>
              <a:r>
                <a:rPr lang="zh-CN" altLang="en-US" sz="2400">
                  <a:latin typeface="方正大标宋简体" panose="02010601030101010101" charset="-122"/>
                  <a:ea typeface="方正大标宋简体" panose="02010601030101010101" charset="-122"/>
                </a:rPr>
                <a:t>生产方式</a:t>
              </a:r>
              <a:endParaRPr lang="zh-CN" altLang="en-US" sz="2400">
                <a:latin typeface="方正大标宋简体" panose="02010601030101010101" charset="-122"/>
                <a:ea typeface="方正大标宋简体" panose="02010601030101010101" charset="-122"/>
              </a:endParaRPr>
            </a:p>
          </p:txBody>
        </p:sp>
        <p:sp>
          <p:nvSpPr>
            <p:cNvPr id="9" name="文本框 8"/>
            <p:cNvSpPr txBox="1"/>
            <p:nvPr/>
          </p:nvSpPr>
          <p:spPr>
            <a:xfrm>
              <a:off x="13233" y="1509"/>
              <a:ext cx="2089" cy="628"/>
            </a:xfrm>
            <a:prstGeom prst="rect">
              <a:avLst/>
            </a:prstGeom>
            <a:noFill/>
          </p:spPr>
          <p:txBody>
            <a:bodyPr wrap="square" rtlCol="0">
              <a:spAutoFit/>
            </a:bodyPr>
            <a:lstStyle/>
            <a:p>
              <a:r>
                <a:rPr lang="zh-CN" altLang="en-US" sz="2000">
                  <a:latin typeface="方正大标宋简体" panose="02010601030101010101" charset="-122"/>
                  <a:ea typeface="方正大标宋简体" panose="02010601030101010101" charset="-122"/>
                </a:rPr>
                <a:t>青铜工具</a:t>
              </a:r>
              <a:endParaRPr lang="zh-CN" altLang="en-US" sz="2000">
                <a:latin typeface="方正大标宋简体" panose="02010601030101010101" charset="-122"/>
                <a:ea typeface="方正大标宋简体" panose="02010601030101010101" charset="-122"/>
              </a:endParaRPr>
            </a:p>
          </p:txBody>
        </p:sp>
        <p:sp>
          <p:nvSpPr>
            <p:cNvPr id="17" name="文本框 16"/>
            <p:cNvSpPr txBox="1"/>
            <p:nvPr/>
          </p:nvSpPr>
          <p:spPr>
            <a:xfrm>
              <a:off x="15882" y="1446"/>
              <a:ext cx="2089" cy="628"/>
            </a:xfrm>
            <a:prstGeom prst="rect">
              <a:avLst/>
            </a:prstGeom>
            <a:noFill/>
          </p:spPr>
          <p:txBody>
            <a:bodyPr wrap="square" rtlCol="0">
              <a:spAutoFit/>
            </a:bodyPr>
            <a:lstStyle/>
            <a:p>
              <a:r>
                <a:rPr lang="zh-CN" altLang="en-US" sz="2000">
                  <a:latin typeface="方正大标宋简体" panose="02010601030101010101" charset="-122"/>
                  <a:ea typeface="方正大标宋简体" panose="02010601030101010101" charset="-122"/>
                </a:rPr>
                <a:t>铁制牛耕</a:t>
              </a:r>
              <a:endParaRPr lang="zh-CN" altLang="en-US" sz="2000">
                <a:latin typeface="方正大标宋简体" panose="02010601030101010101" charset="-122"/>
                <a:ea typeface="方正大标宋简体" panose="02010601030101010101" charset="-122"/>
              </a:endParaRPr>
            </a:p>
          </p:txBody>
        </p:sp>
        <p:sp>
          <p:nvSpPr>
            <p:cNvPr id="52" name="文本框 51"/>
            <p:cNvSpPr txBox="1"/>
            <p:nvPr/>
          </p:nvSpPr>
          <p:spPr>
            <a:xfrm>
              <a:off x="10469" y="3198"/>
              <a:ext cx="2089" cy="628"/>
            </a:xfrm>
            <a:prstGeom prst="rect">
              <a:avLst/>
            </a:prstGeom>
            <a:noFill/>
          </p:spPr>
          <p:txBody>
            <a:bodyPr wrap="square" rtlCol="0">
              <a:spAutoFit/>
            </a:bodyPr>
            <a:lstStyle/>
            <a:p>
              <a:r>
                <a:rPr lang="zh-CN" altLang="en-US" sz="2000">
                  <a:latin typeface="方正大标宋简体" panose="02010601030101010101" charset="-122"/>
                  <a:ea typeface="方正大标宋简体" panose="02010601030101010101" charset="-122"/>
                </a:rPr>
                <a:t>刀耕火种</a:t>
              </a:r>
              <a:endParaRPr lang="zh-CN" altLang="en-US" sz="2000">
                <a:latin typeface="方正大标宋简体" panose="02010601030101010101" charset="-122"/>
                <a:ea typeface="方正大标宋简体" panose="02010601030101010101" charset="-122"/>
              </a:endParaRPr>
            </a:p>
          </p:txBody>
        </p:sp>
        <p:sp>
          <p:nvSpPr>
            <p:cNvPr id="54" name="文本框 53"/>
            <p:cNvSpPr txBox="1"/>
            <p:nvPr/>
          </p:nvSpPr>
          <p:spPr>
            <a:xfrm>
              <a:off x="13033" y="3175"/>
              <a:ext cx="2089" cy="628"/>
            </a:xfrm>
            <a:prstGeom prst="rect">
              <a:avLst/>
            </a:prstGeom>
            <a:noFill/>
          </p:spPr>
          <p:txBody>
            <a:bodyPr wrap="square" rtlCol="0">
              <a:spAutoFit/>
            </a:bodyPr>
            <a:lstStyle/>
            <a:p>
              <a:r>
                <a:rPr lang="zh-CN" altLang="en-US" sz="2000">
                  <a:latin typeface="方正大标宋简体" panose="02010601030101010101" charset="-122"/>
                  <a:ea typeface="方正大标宋简体" panose="02010601030101010101" charset="-122"/>
                </a:rPr>
                <a:t>集体劳作</a:t>
              </a:r>
              <a:endParaRPr lang="zh-CN" altLang="en-US" sz="2000">
                <a:latin typeface="方正大标宋简体" panose="02010601030101010101" charset="-122"/>
                <a:ea typeface="方正大标宋简体" panose="02010601030101010101" charset="-122"/>
              </a:endParaRPr>
            </a:p>
          </p:txBody>
        </p:sp>
        <p:sp>
          <p:nvSpPr>
            <p:cNvPr id="56" name="文本框 55"/>
            <p:cNvSpPr txBox="1"/>
            <p:nvPr/>
          </p:nvSpPr>
          <p:spPr>
            <a:xfrm>
              <a:off x="15771" y="3175"/>
              <a:ext cx="2089" cy="628"/>
            </a:xfrm>
            <a:prstGeom prst="rect">
              <a:avLst/>
            </a:prstGeom>
            <a:noFill/>
          </p:spPr>
          <p:txBody>
            <a:bodyPr wrap="square" rtlCol="0">
              <a:spAutoFit/>
            </a:bodyPr>
            <a:lstStyle/>
            <a:p>
              <a:r>
                <a:rPr lang="zh-CN" altLang="en-US" sz="2000">
                  <a:latin typeface="方正大标宋简体" panose="02010601030101010101" charset="-122"/>
                  <a:ea typeface="方正大标宋简体" panose="02010601030101010101" charset="-122"/>
                </a:rPr>
                <a:t>个体农耕</a:t>
              </a:r>
              <a:endParaRPr lang="zh-CN" altLang="en-US" sz="2000">
                <a:latin typeface="方正大标宋简体" panose="02010601030101010101" charset="-122"/>
                <a:ea typeface="方正大标宋简体" panose="02010601030101010101" charset="-122"/>
              </a:endParaRPr>
            </a:p>
          </p:txBody>
        </p:sp>
        <p:sp>
          <p:nvSpPr>
            <p:cNvPr id="57" name="左大括号 56"/>
            <p:cNvSpPr/>
            <p:nvPr/>
          </p:nvSpPr>
          <p:spPr>
            <a:xfrm>
              <a:off x="7063" y="4185"/>
              <a:ext cx="387" cy="243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文本框 57"/>
            <p:cNvSpPr txBox="1"/>
            <p:nvPr/>
          </p:nvSpPr>
          <p:spPr>
            <a:xfrm>
              <a:off x="7639" y="3990"/>
              <a:ext cx="4220" cy="725"/>
            </a:xfrm>
            <a:prstGeom prst="rect">
              <a:avLst/>
            </a:prstGeom>
            <a:noFill/>
          </p:spPr>
          <p:txBody>
            <a:bodyPr wrap="square" rtlCol="0">
              <a:spAutoFit/>
            </a:bodyPr>
            <a:lstStyle/>
            <a:p>
              <a:r>
                <a:rPr lang="zh-CN" altLang="en-US" sz="2400">
                  <a:latin typeface="方正大标宋简体" panose="02010601030101010101" charset="-122"/>
                  <a:ea typeface="方正大标宋简体" panose="02010601030101010101" charset="-122"/>
                </a:rPr>
                <a:t>各部门的技术进步</a:t>
              </a:r>
              <a:endParaRPr lang="zh-CN" altLang="en-US" sz="2400">
                <a:latin typeface="方正大标宋简体" panose="02010601030101010101" charset="-122"/>
                <a:ea typeface="方正大标宋简体" panose="02010601030101010101" charset="-122"/>
              </a:endParaRPr>
            </a:p>
          </p:txBody>
        </p:sp>
        <p:sp>
          <p:nvSpPr>
            <p:cNvPr id="59" name="文本框 58"/>
            <p:cNvSpPr txBox="1"/>
            <p:nvPr/>
          </p:nvSpPr>
          <p:spPr>
            <a:xfrm>
              <a:off x="7561" y="5891"/>
              <a:ext cx="2504" cy="725"/>
            </a:xfrm>
            <a:prstGeom prst="rect">
              <a:avLst/>
            </a:prstGeom>
            <a:noFill/>
          </p:spPr>
          <p:txBody>
            <a:bodyPr wrap="square" rtlCol="0">
              <a:spAutoFit/>
            </a:bodyPr>
            <a:lstStyle/>
            <a:p>
              <a:r>
                <a:rPr lang="zh-CN" altLang="en-US" sz="2400">
                  <a:latin typeface="方正大标宋简体" panose="02010601030101010101" charset="-122"/>
                  <a:ea typeface="方正大标宋简体" panose="02010601030101010101" charset="-122"/>
                </a:rPr>
                <a:t>经营方式</a:t>
              </a:r>
              <a:endParaRPr lang="zh-CN" altLang="en-US" sz="2400">
                <a:latin typeface="方正大标宋简体" panose="02010601030101010101" charset="-122"/>
                <a:ea typeface="方正大标宋简体" panose="02010601030101010101" charset="-122"/>
              </a:endParaRPr>
            </a:p>
          </p:txBody>
        </p:sp>
        <p:sp>
          <p:nvSpPr>
            <p:cNvPr id="60" name="左大括号 59"/>
            <p:cNvSpPr/>
            <p:nvPr/>
          </p:nvSpPr>
          <p:spPr>
            <a:xfrm>
              <a:off x="11456" y="3923"/>
              <a:ext cx="489" cy="138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1" name="文本框 60"/>
            <p:cNvSpPr txBox="1"/>
            <p:nvPr/>
          </p:nvSpPr>
          <p:spPr>
            <a:xfrm>
              <a:off x="12201" y="3753"/>
              <a:ext cx="1290" cy="628"/>
            </a:xfrm>
            <a:prstGeom prst="rect">
              <a:avLst/>
            </a:prstGeom>
            <a:noFill/>
          </p:spPr>
          <p:txBody>
            <a:bodyPr wrap="square" rtlCol="0">
              <a:spAutoFit/>
            </a:bodyPr>
            <a:lstStyle/>
            <a:p>
              <a:r>
                <a:rPr lang="zh-CN" altLang="en-US" sz="2000">
                  <a:latin typeface="方正大标宋简体" panose="02010601030101010101" charset="-122"/>
                  <a:ea typeface="方正大标宋简体" panose="02010601030101010101" charset="-122"/>
                </a:rPr>
                <a:t>纺织</a:t>
              </a:r>
              <a:endParaRPr lang="zh-CN" altLang="en-US" sz="2000">
                <a:latin typeface="方正大标宋简体" panose="02010601030101010101" charset="-122"/>
                <a:ea typeface="方正大标宋简体" panose="02010601030101010101" charset="-122"/>
              </a:endParaRPr>
            </a:p>
          </p:txBody>
        </p:sp>
        <p:sp>
          <p:nvSpPr>
            <p:cNvPr id="62" name="文本框 61"/>
            <p:cNvSpPr txBox="1"/>
            <p:nvPr/>
          </p:nvSpPr>
          <p:spPr>
            <a:xfrm>
              <a:off x="12201" y="4224"/>
              <a:ext cx="1290" cy="628"/>
            </a:xfrm>
            <a:prstGeom prst="rect">
              <a:avLst/>
            </a:prstGeom>
            <a:noFill/>
          </p:spPr>
          <p:txBody>
            <a:bodyPr wrap="square" rtlCol="0">
              <a:spAutoFit/>
            </a:bodyPr>
            <a:lstStyle/>
            <a:p>
              <a:r>
                <a:rPr lang="zh-CN" altLang="en-US" sz="2000">
                  <a:latin typeface="方正大标宋简体" panose="02010601030101010101" charset="-122"/>
                  <a:ea typeface="方正大标宋简体" panose="02010601030101010101" charset="-122"/>
                </a:rPr>
                <a:t>陶瓷</a:t>
              </a:r>
              <a:endParaRPr lang="zh-CN" altLang="en-US" sz="2000">
                <a:latin typeface="方正大标宋简体" panose="02010601030101010101" charset="-122"/>
                <a:ea typeface="方正大标宋简体" panose="02010601030101010101" charset="-122"/>
              </a:endParaRPr>
            </a:p>
          </p:txBody>
        </p:sp>
        <p:sp>
          <p:nvSpPr>
            <p:cNvPr id="63" name="文本框 62"/>
            <p:cNvSpPr txBox="1"/>
            <p:nvPr/>
          </p:nvSpPr>
          <p:spPr>
            <a:xfrm>
              <a:off x="12034" y="4841"/>
              <a:ext cx="1912" cy="628"/>
            </a:xfrm>
            <a:prstGeom prst="rect">
              <a:avLst/>
            </a:prstGeom>
            <a:noFill/>
          </p:spPr>
          <p:txBody>
            <a:bodyPr wrap="square" rtlCol="0">
              <a:spAutoFit/>
            </a:bodyPr>
            <a:lstStyle/>
            <a:p>
              <a:r>
                <a:rPr lang="zh-CN" altLang="en-US" sz="2000">
                  <a:latin typeface="方正大标宋简体" panose="02010601030101010101" charset="-122"/>
                  <a:ea typeface="方正大标宋简体" panose="02010601030101010101" charset="-122"/>
                </a:rPr>
                <a:t>金属冶炼</a:t>
              </a:r>
              <a:endParaRPr lang="zh-CN" altLang="en-US" sz="2000">
                <a:latin typeface="方正大标宋简体" panose="02010601030101010101" charset="-122"/>
                <a:ea typeface="方正大标宋简体" panose="02010601030101010101" charset="-122"/>
              </a:endParaRPr>
            </a:p>
          </p:txBody>
        </p:sp>
        <p:sp>
          <p:nvSpPr>
            <p:cNvPr id="64" name="左大括号 63"/>
            <p:cNvSpPr/>
            <p:nvPr/>
          </p:nvSpPr>
          <p:spPr>
            <a:xfrm>
              <a:off x="9925" y="5724"/>
              <a:ext cx="489" cy="138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5" name="文本框 64"/>
            <p:cNvSpPr txBox="1"/>
            <p:nvPr/>
          </p:nvSpPr>
          <p:spPr>
            <a:xfrm>
              <a:off x="10655" y="5511"/>
              <a:ext cx="3288" cy="628"/>
            </a:xfrm>
            <a:prstGeom prst="rect">
              <a:avLst/>
            </a:prstGeom>
            <a:noFill/>
          </p:spPr>
          <p:txBody>
            <a:bodyPr wrap="square" rtlCol="0">
              <a:spAutoFit/>
            </a:bodyPr>
            <a:lstStyle/>
            <a:p>
              <a:r>
                <a:rPr lang="zh-CN" altLang="en-US" sz="2000">
                  <a:latin typeface="方正大标宋简体" panose="02010601030101010101" charset="-122"/>
                  <a:ea typeface="方正大标宋简体" panose="02010601030101010101" charset="-122"/>
                </a:rPr>
                <a:t>手工业家庭</a:t>
              </a:r>
              <a:endParaRPr lang="zh-CN" altLang="en-US" sz="2000">
                <a:latin typeface="方正大标宋简体" panose="02010601030101010101" charset="-122"/>
                <a:ea typeface="方正大标宋简体" panose="02010601030101010101" charset="-122"/>
              </a:endParaRPr>
            </a:p>
          </p:txBody>
        </p:sp>
        <p:sp>
          <p:nvSpPr>
            <p:cNvPr id="66" name="文本框 65"/>
            <p:cNvSpPr txBox="1"/>
            <p:nvPr/>
          </p:nvSpPr>
          <p:spPr>
            <a:xfrm>
              <a:off x="10655" y="5997"/>
              <a:ext cx="3288" cy="628"/>
            </a:xfrm>
            <a:prstGeom prst="rect">
              <a:avLst/>
            </a:prstGeom>
            <a:noFill/>
          </p:spPr>
          <p:txBody>
            <a:bodyPr wrap="square" rtlCol="0">
              <a:spAutoFit/>
            </a:bodyPr>
            <a:lstStyle/>
            <a:p>
              <a:r>
                <a:rPr lang="zh-CN" altLang="en-US" sz="2000">
                  <a:latin typeface="方正大标宋简体" panose="02010601030101010101" charset="-122"/>
                  <a:ea typeface="方正大标宋简体" panose="02010601030101010101" charset="-122"/>
                </a:rPr>
                <a:t>民营作坊</a:t>
              </a:r>
              <a:endParaRPr lang="zh-CN" altLang="en-US" sz="2000">
                <a:latin typeface="方正大标宋简体" panose="02010601030101010101" charset="-122"/>
                <a:ea typeface="方正大标宋简体" panose="02010601030101010101" charset="-122"/>
              </a:endParaRPr>
            </a:p>
          </p:txBody>
        </p:sp>
        <p:sp>
          <p:nvSpPr>
            <p:cNvPr id="67" name="文本框 66"/>
            <p:cNvSpPr txBox="1"/>
            <p:nvPr/>
          </p:nvSpPr>
          <p:spPr>
            <a:xfrm>
              <a:off x="10677" y="6507"/>
              <a:ext cx="3288" cy="628"/>
            </a:xfrm>
            <a:prstGeom prst="rect">
              <a:avLst/>
            </a:prstGeom>
            <a:noFill/>
          </p:spPr>
          <p:txBody>
            <a:bodyPr wrap="square" rtlCol="0">
              <a:spAutoFit/>
            </a:bodyPr>
            <a:lstStyle/>
            <a:p>
              <a:r>
                <a:rPr lang="zh-CN" altLang="en-US" sz="2000">
                  <a:latin typeface="方正大标宋简体" panose="02010601030101010101" charset="-122"/>
                  <a:ea typeface="方正大标宋简体" panose="02010601030101010101" charset="-122"/>
                </a:rPr>
                <a:t>官营作坊</a:t>
              </a:r>
              <a:endParaRPr lang="zh-CN" altLang="en-US" sz="2000">
                <a:latin typeface="方正大标宋简体" panose="02010601030101010101" charset="-122"/>
                <a:ea typeface="方正大标宋简体" panose="02010601030101010101" charset="-122"/>
              </a:endParaRPr>
            </a:p>
          </p:txBody>
        </p:sp>
        <p:sp>
          <p:nvSpPr>
            <p:cNvPr id="68" name="文本框 67"/>
            <p:cNvSpPr txBox="1"/>
            <p:nvPr/>
          </p:nvSpPr>
          <p:spPr>
            <a:xfrm>
              <a:off x="3121" y="7109"/>
              <a:ext cx="1621" cy="725"/>
            </a:xfrm>
            <a:prstGeom prst="rect">
              <a:avLst/>
            </a:prstGeom>
            <a:noFill/>
          </p:spPr>
          <p:txBody>
            <a:bodyPr wrap="square" rtlCol="0">
              <a:spAutoFit/>
            </a:bodyPr>
            <a:lstStyle/>
            <a:p>
              <a:r>
                <a:rPr lang="zh-CN" altLang="en-US" sz="2400">
                  <a:latin typeface="方正大标宋简体" panose="02010601030101010101" charset="-122"/>
                  <a:ea typeface="方正大标宋简体" panose="02010601030101010101" charset="-122"/>
                </a:rPr>
                <a:t>近代：</a:t>
              </a:r>
              <a:endParaRPr lang="zh-CN" altLang="en-US" sz="2400">
                <a:latin typeface="方正大标宋简体" panose="02010601030101010101" charset="-122"/>
                <a:ea typeface="方正大标宋简体" panose="02010601030101010101" charset="-122"/>
              </a:endParaRPr>
            </a:p>
          </p:txBody>
        </p:sp>
        <p:sp>
          <p:nvSpPr>
            <p:cNvPr id="69" name="文本框 68"/>
            <p:cNvSpPr txBox="1"/>
            <p:nvPr/>
          </p:nvSpPr>
          <p:spPr>
            <a:xfrm>
              <a:off x="4521" y="7109"/>
              <a:ext cx="3422" cy="628"/>
            </a:xfrm>
            <a:prstGeom prst="rect">
              <a:avLst/>
            </a:prstGeom>
            <a:noFill/>
          </p:spPr>
          <p:txBody>
            <a:bodyPr wrap="square" rtlCol="0">
              <a:spAutoFit/>
            </a:bodyPr>
            <a:lstStyle/>
            <a:p>
              <a:r>
                <a:rPr lang="zh-CN" altLang="en-US" sz="2000">
                  <a:latin typeface="方正大标宋简体" panose="02010601030101010101" charset="-122"/>
                  <a:ea typeface="方正大标宋简体" panose="02010601030101010101" charset="-122"/>
                </a:rPr>
                <a:t>分散的手工工厂</a:t>
              </a:r>
              <a:endParaRPr lang="zh-CN" altLang="en-US" sz="2000">
                <a:latin typeface="方正大标宋简体" panose="02010601030101010101" charset="-122"/>
                <a:ea typeface="方正大标宋简体" panose="02010601030101010101" charset="-122"/>
              </a:endParaRPr>
            </a:p>
          </p:txBody>
        </p:sp>
        <p:sp>
          <p:nvSpPr>
            <p:cNvPr id="71" name="文本框 70"/>
            <p:cNvSpPr txBox="1"/>
            <p:nvPr/>
          </p:nvSpPr>
          <p:spPr>
            <a:xfrm>
              <a:off x="8095" y="7094"/>
              <a:ext cx="3422" cy="628"/>
            </a:xfrm>
            <a:prstGeom prst="rect">
              <a:avLst/>
            </a:prstGeom>
            <a:noFill/>
          </p:spPr>
          <p:txBody>
            <a:bodyPr wrap="square" rtlCol="0">
              <a:spAutoFit/>
            </a:bodyPr>
            <a:lstStyle/>
            <a:p>
              <a:r>
                <a:rPr lang="zh-CN" altLang="en-US" sz="2000">
                  <a:latin typeface="方正大标宋简体" panose="02010601030101010101" charset="-122"/>
                  <a:ea typeface="方正大标宋简体" panose="02010601030101010101" charset="-122"/>
                </a:rPr>
                <a:t>集中的手工工厂</a:t>
              </a:r>
              <a:endParaRPr lang="zh-CN" altLang="en-US" sz="2000">
                <a:latin typeface="方正大标宋简体" panose="02010601030101010101" charset="-122"/>
                <a:ea typeface="方正大标宋简体" panose="02010601030101010101" charset="-122"/>
              </a:endParaRPr>
            </a:p>
          </p:txBody>
        </p:sp>
        <p:sp>
          <p:nvSpPr>
            <p:cNvPr id="73" name="文本框 72"/>
            <p:cNvSpPr txBox="1"/>
            <p:nvPr/>
          </p:nvSpPr>
          <p:spPr>
            <a:xfrm>
              <a:off x="11546" y="7109"/>
              <a:ext cx="3422" cy="628"/>
            </a:xfrm>
            <a:prstGeom prst="rect">
              <a:avLst/>
            </a:prstGeom>
            <a:noFill/>
          </p:spPr>
          <p:txBody>
            <a:bodyPr wrap="square" rtlCol="0">
              <a:spAutoFit/>
            </a:bodyPr>
            <a:lstStyle/>
            <a:p>
              <a:r>
                <a:rPr lang="en-US" altLang="zh-CN" sz="2000">
                  <a:latin typeface="方正大标宋简体" panose="02010601030101010101" charset="-122"/>
                  <a:ea typeface="方正大标宋简体" panose="02010601030101010101" charset="-122"/>
                </a:rPr>
                <a:t>           </a:t>
              </a:r>
              <a:r>
                <a:rPr lang="zh-CN" altLang="en-US" sz="2000">
                  <a:latin typeface="方正大标宋简体" panose="02010601030101010101" charset="-122"/>
                  <a:ea typeface="方正大标宋简体" panose="02010601030101010101" charset="-122"/>
                </a:rPr>
                <a:t>工厂</a:t>
              </a:r>
              <a:endParaRPr lang="zh-CN" altLang="en-US" sz="2000">
                <a:latin typeface="方正大标宋简体" panose="02010601030101010101" charset="-122"/>
                <a:ea typeface="方正大标宋简体" panose="02010601030101010101" charset="-122"/>
              </a:endParaRPr>
            </a:p>
          </p:txBody>
        </p:sp>
        <p:sp>
          <p:nvSpPr>
            <p:cNvPr id="75" name="文本框 74"/>
            <p:cNvSpPr txBox="1"/>
            <p:nvPr/>
          </p:nvSpPr>
          <p:spPr>
            <a:xfrm>
              <a:off x="12567" y="5724"/>
              <a:ext cx="3422" cy="628"/>
            </a:xfrm>
            <a:prstGeom prst="rect">
              <a:avLst/>
            </a:prstGeom>
            <a:noFill/>
          </p:spPr>
          <p:txBody>
            <a:bodyPr wrap="square" rtlCol="0">
              <a:spAutoFit/>
            </a:bodyPr>
            <a:lstStyle/>
            <a:p>
              <a:r>
                <a:rPr lang="en-US" altLang="zh-CN" sz="2000">
                  <a:latin typeface="方正大标宋简体" panose="02010601030101010101" charset="-122"/>
                  <a:ea typeface="方正大标宋简体" panose="02010601030101010101" charset="-122"/>
                </a:rPr>
                <a:t>    </a:t>
              </a:r>
              <a:r>
                <a:rPr lang="zh-CN" sz="2000">
                  <a:latin typeface="方正大标宋简体" panose="02010601030101010101" charset="-122"/>
                  <a:ea typeface="方正大标宋简体" panose="02010601030101010101" charset="-122"/>
                </a:rPr>
                <a:t>机器大生产</a:t>
              </a:r>
              <a:endParaRPr lang="zh-CN" sz="2000">
                <a:latin typeface="方正大标宋简体" panose="02010601030101010101" charset="-122"/>
                <a:ea typeface="方正大标宋简体" panose="02010601030101010101" charset="-122"/>
              </a:endParaRPr>
            </a:p>
          </p:txBody>
        </p:sp>
        <p:sp>
          <p:nvSpPr>
            <p:cNvPr id="76" name="文本框 75"/>
            <p:cNvSpPr txBox="1"/>
            <p:nvPr/>
          </p:nvSpPr>
          <p:spPr>
            <a:xfrm>
              <a:off x="12558" y="7574"/>
              <a:ext cx="1934" cy="628"/>
            </a:xfrm>
            <a:prstGeom prst="rect">
              <a:avLst/>
            </a:prstGeom>
            <a:noFill/>
          </p:spPr>
          <p:txBody>
            <a:bodyPr wrap="square" rtlCol="0">
              <a:spAutoFit/>
            </a:bodyPr>
            <a:lstStyle/>
            <a:p>
              <a:r>
                <a:rPr lang="zh-CN" sz="2000">
                  <a:latin typeface="方正大标宋简体" panose="02010601030101010101" charset="-122"/>
                  <a:ea typeface="方正大标宋简体" panose="02010601030101010101" charset="-122"/>
                </a:rPr>
                <a:t>工业革命</a:t>
              </a:r>
              <a:endParaRPr lang="zh-CN" sz="2000">
                <a:latin typeface="方正大标宋简体" panose="02010601030101010101" charset="-122"/>
                <a:ea typeface="方正大标宋简体" panose="02010601030101010101" charset="-122"/>
              </a:endParaRPr>
            </a:p>
          </p:txBody>
        </p:sp>
        <p:sp>
          <p:nvSpPr>
            <p:cNvPr id="78" name="文本框 77"/>
            <p:cNvSpPr txBox="1"/>
            <p:nvPr/>
          </p:nvSpPr>
          <p:spPr>
            <a:xfrm>
              <a:off x="15322" y="5150"/>
              <a:ext cx="3296" cy="3052"/>
            </a:xfrm>
            <a:prstGeom prst="rect">
              <a:avLst/>
            </a:prstGeom>
            <a:noFill/>
          </p:spPr>
          <p:txBody>
            <a:bodyPr wrap="square" rtlCol="0">
              <a:spAutoFit/>
            </a:bodyPr>
            <a:lstStyle/>
            <a:p>
              <a:r>
                <a:rPr lang="zh-CN" altLang="en-US" sz="2000">
                  <a:latin typeface="方正大标宋简体" panose="02010601030101010101" charset="-122"/>
                  <a:ea typeface="方正大标宋简体" panose="02010601030101010101" charset="-122"/>
                </a:rPr>
                <a:t>城市化加快</a:t>
              </a:r>
              <a:endParaRPr lang="zh-CN" altLang="en-US" sz="2000">
                <a:latin typeface="方正大标宋简体" panose="02010601030101010101" charset="-122"/>
                <a:ea typeface="方正大标宋简体" panose="02010601030101010101" charset="-122"/>
              </a:endParaRPr>
            </a:p>
            <a:p>
              <a:r>
                <a:rPr lang="zh-CN" altLang="en-US" sz="2000">
                  <a:latin typeface="方正大标宋简体" panose="02010601030101010101" charset="-122"/>
                  <a:ea typeface="方正大标宋简体" panose="02010601030101010101" charset="-122"/>
                </a:rPr>
                <a:t>交通运输业迅速发展</a:t>
              </a:r>
              <a:endParaRPr lang="zh-CN" altLang="en-US" sz="2000">
                <a:latin typeface="方正大标宋简体" panose="02010601030101010101" charset="-122"/>
                <a:ea typeface="方正大标宋简体" panose="02010601030101010101" charset="-122"/>
              </a:endParaRPr>
            </a:p>
            <a:p>
              <a:r>
                <a:rPr lang="zh-CN" altLang="en-US" sz="2000">
                  <a:latin typeface="方正大标宋简体" panose="02010601030101010101" charset="-122"/>
                  <a:ea typeface="方正大标宋简体" panose="02010601030101010101" charset="-122"/>
                </a:rPr>
                <a:t>时间观念增强</a:t>
              </a:r>
              <a:endParaRPr lang="zh-CN" altLang="en-US" sz="2000">
                <a:latin typeface="方正大标宋简体" panose="02010601030101010101" charset="-122"/>
                <a:ea typeface="方正大标宋简体" panose="02010601030101010101" charset="-122"/>
              </a:endParaRPr>
            </a:p>
            <a:p>
              <a:r>
                <a:rPr lang="zh-CN" altLang="en-US" sz="2000">
                  <a:latin typeface="方正大标宋简体" panose="02010601030101010101" charset="-122"/>
                  <a:ea typeface="方正大标宋简体" panose="02010601030101010101" charset="-122"/>
                </a:rPr>
                <a:t>初等教育推广</a:t>
              </a:r>
              <a:endParaRPr lang="zh-CN" altLang="en-US" sz="2000">
                <a:latin typeface="方正大标宋简体" panose="02010601030101010101" charset="-122"/>
                <a:ea typeface="方正大标宋简体" panose="02010601030101010101" charset="-122"/>
              </a:endParaRPr>
            </a:p>
            <a:p>
              <a:r>
                <a:rPr lang="zh-CN" altLang="en-US" sz="2000">
                  <a:latin typeface="方正大标宋简体" panose="02010601030101010101" charset="-122"/>
                  <a:ea typeface="方正大标宋简体" panose="02010601030101010101" charset="-122"/>
                </a:rPr>
                <a:t>爆发工人运动</a:t>
              </a:r>
              <a:endParaRPr lang="zh-CN" altLang="en-US" sz="2000">
                <a:latin typeface="方正大标宋简体" panose="02010601030101010101" charset="-122"/>
                <a:ea typeface="方正大标宋简体" panose="02010601030101010101" charset="-122"/>
              </a:endParaRPr>
            </a:p>
          </p:txBody>
        </p:sp>
        <p:sp>
          <p:nvSpPr>
            <p:cNvPr id="79" name="文本框 78"/>
            <p:cNvSpPr txBox="1"/>
            <p:nvPr/>
          </p:nvSpPr>
          <p:spPr>
            <a:xfrm>
              <a:off x="3121" y="8353"/>
              <a:ext cx="1621" cy="725"/>
            </a:xfrm>
            <a:prstGeom prst="rect">
              <a:avLst/>
            </a:prstGeom>
            <a:noFill/>
          </p:spPr>
          <p:txBody>
            <a:bodyPr wrap="square" rtlCol="0">
              <a:spAutoFit/>
            </a:bodyPr>
            <a:lstStyle/>
            <a:p>
              <a:r>
                <a:rPr lang="zh-CN" altLang="en-US" sz="2400">
                  <a:latin typeface="方正大标宋简体" panose="02010601030101010101" charset="-122"/>
                  <a:ea typeface="方正大标宋简体" panose="02010601030101010101" charset="-122"/>
                </a:rPr>
                <a:t>现代：</a:t>
              </a:r>
              <a:endParaRPr lang="zh-CN" altLang="en-US" sz="2400">
                <a:latin typeface="方正大标宋简体" panose="02010601030101010101" charset="-122"/>
                <a:ea typeface="方正大标宋简体" panose="02010601030101010101" charset="-122"/>
              </a:endParaRPr>
            </a:p>
          </p:txBody>
        </p:sp>
        <p:sp>
          <p:nvSpPr>
            <p:cNvPr id="80" name="文本框 79"/>
            <p:cNvSpPr txBox="1"/>
            <p:nvPr/>
          </p:nvSpPr>
          <p:spPr>
            <a:xfrm>
              <a:off x="4806" y="8783"/>
              <a:ext cx="4178" cy="628"/>
            </a:xfrm>
            <a:prstGeom prst="rect">
              <a:avLst/>
            </a:prstGeom>
            <a:noFill/>
          </p:spPr>
          <p:txBody>
            <a:bodyPr wrap="square" rtlCol="0">
              <a:spAutoFit/>
            </a:bodyPr>
            <a:lstStyle/>
            <a:p>
              <a:r>
                <a:rPr lang="zh-CN" altLang="en-US" sz="2000">
                  <a:latin typeface="方正大标宋简体" panose="02010601030101010101" charset="-122"/>
                  <a:ea typeface="方正大标宋简体" panose="02010601030101010101" charset="-122"/>
                </a:rPr>
                <a:t>现代科学技术的发展</a:t>
              </a:r>
              <a:endParaRPr lang="zh-CN" altLang="en-US" sz="2000">
                <a:latin typeface="方正大标宋简体" panose="02010601030101010101" charset="-122"/>
                <a:ea typeface="方正大标宋简体" panose="02010601030101010101" charset="-122"/>
              </a:endParaRPr>
            </a:p>
          </p:txBody>
        </p:sp>
        <p:sp>
          <p:nvSpPr>
            <p:cNvPr id="128" name="左大括号 127"/>
            <p:cNvSpPr/>
            <p:nvPr/>
          </p:nvSpPr>
          <p:spPr>
            <a:xfrm>
              <a:off x="8542" y="8019"/>
              <a:ext cx="620" cy="276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9" name="文本框 128"/>
            <p:cNvSpPr txBox="1"/>
            <p:nvPr/>
          </p:nvSpPr>
          <p:spPr>
            <a:xfrm>
              <a:off x="9236" y="7834"/>
              <a:ext cx="1934" cy="628"/>
            </a:xfrm>
            <a:prstGeom prst="rect">
              <a:avLst/>
            </a:prstGeom>
            <a:noFill/>
          </p:spPr>
          <p:txBody>
            <a:bodyPr wrap="square" rtlCol="0">
              <a:spAutoFit/>
            </a:bodyPr>
            <a:lstStyle/>
            <a:p>
              <a:r>
                <a:rPr lang="zh-CN" sz="2000">
                  <a:latin typeface="方正大标宋简体" panose="02010601030101010101" charset="-122"/>
                  <a:ea typeface="方正大标宋简体" panose="02010601030101010101" charset="-122"/>
                </a:rPr>
                <a:t>网络技术</a:t>
              </a:r>
              <a:endParaRPr lang="zh-CN" sz="2000">
                <a:latin typeface="方正大标宋简体" panose="02010601030101010101" charset="-122"/>
                <a:ea typeface="方正大标宋简体" panose="02010601030101010101" charset="-122"/>
              </a:endParaRPr>
            </a:p>
          </p:txBody>
        </p:sp>
        <p:sp>
          <p:nvSpPr>
            <p:cNvPr id="130" name="文本框 129"/>
            <p:cNvSpPr txBox="1"/>
            <p:nvPr/>
          </p:nvSpPr>
          <p:spPr>
            <a:xfrm>
              <a:off x="9236" y="8450"/>
              <a:ext cx="2965" cy="628"/>
            </a:xfrm>
            <a:prstGeom prst="rect">
              <a:avLst/>
            </a:prstGeom>
            <a:noFill/>
          </p:spPr>
          <p:txBody>
            <a:bodyPr wrap="square" rtlCol="0">
              <a:spAutoFit/>
            </a:bodyPr>
            <a:lstStyle/>
            <a:p>
              <a:r>
                <a:rPr lang="zh-CN" sz="2000">
                  <a:latin typeface="方正大标宋简体" panose="02010601030101010101" charset="-122"/>
                  <a:ea typeface="方正大标宋简体" panose="02010601030101010101" charset="-122"/>
                </a:rPr>
                <a:t>人工智能技术</a:t>
              </a:r>
              <a:endParaRPr lang="zh-CN" sz="2000">
                <a:latin typeface="方正大标宋简体" panose="02010601030101010101" charset="-122"/>
                <a:ea typeface="方正大标宋简体" panose="02010601030101010101" charset="-122"/>
              </a:endParaRPr>
            </a:p>
          </p:txBody>
        </p:sp>
        <p:sp>
          <p:nvSpPr>
            <p:cNvPr id="131" name="文本框 130"/>
            <p:cNvSpPr txBox="1"/>
            <p:nvPr/>
          </p:nvSpPr>
          <p:spPr>
            <a:xfrm>
              <a:off x="9162" y="9078"/>
              <a:ext cx="2965" cy="628"/>
            </a:xfrm>
            <a:prstGeom prst="rect">
              <a:avLst/>
            </a:prstGeom>
            <a:noFill/>
          </p:spPr>
          <p:txBody>
            <a:bodyPr wrap="square" rtlCol="0">
              <a:spAutoFit/>
            </a:bodyPr>
            <a:lstStyle/>
            <a:p>
              <a:r>
                <a:rPr lang="zh-CN" sz="2000">
                  <a:latin typeface="方正大标宋简体" panose="02010601030101010101" charset="-122"/>
                  <a:ea typeface="方正大标宋简体" panose="02010601030101010101" charset="-122"/>
                </a:rPr>
                <a:t>航天技术</a:t>
              </a:r>
              <a:endParaRPr lang="zh-CN" sz="2000">
                <a:latin typeface="方正大标宋简体" panose="02010601030101010101" charset="-122"/>
                <a:ea typeface="方正大标宋简体" panose="02010601030101010101" charset="-122"/>
              </a:endParaRPr>
            </a:p>
          </p:txBody>
        </p:sp>
        <p:sp>
          <p:nvSpPr>
            <p:cNvPr id="132" name="文本框 131"/>
            <p:cNvSpPr txBox="1"/>
            <p:nvPr/>
          </p:nvSpPr>
          <p:spPr>
            <a:xfrm>
              <a:off x="9162" y="9593"/>
              <a:ext cx="2965" cy="628"/>
            </a:xfrm>
            <a:prstGeom prst="rect">
              <a:avLst/>
            </a:prstGeom>
            <a:noFill/>
          </p:spPr>
          <p:txBody>
            <a:bodyPr wrap="square" rtlCol="0">
              <a:spAutoFit/>
            </a:bodyPr>
            <a:lstStyle/>
            <a:p>
              <a:r>
                <a:rPr lang="zh-CN" sz="2000">
                  <a:latin typeface="方正大标宋简体" panose="02010601030101010101" charset="-122"/>
                  <a:ea typeface="方正大标宋简体" panose="02010601030101010101" charset="-122"/>
                </a:rPr>
                <a:t>海洋技术</a:t>
              </a:r>
              <a:endParaRPr lang="zh-CN" sz="2000">
                <a:latin typeface="方正大标宋简体" panose="02010601030101010101" charset="-122"/>
                <a:ea typeface="方正大标宋简体" panose="02010601030101010101" charset="-122"/>
              </a:endParaRPr>
            </a:p>
          </p:txBody>
        </p:sp>
        <p:sp>
          <p:nvSpPr>
            <p:cNvPr id="133" name="文本框 132"/>
            <p:cNvSpPr txBox="1"/>
            <p:nvPr/>
          </p:nvSpPr>
          <p:spPr>
            <a:xfrm>
              <a:off x="9236" y="10172"/>
              <a:ext cx="2965" cy="628"/>
            </a:xfrm>
            <a:prstGeom prst="rect">
              <a:avLst/>
            </a:prstGeom>
            <a:noFill/>
          </p:spPr>
          <p:txBody>
            <a:bodyPr wrap="square" rtlCol="0">
              <a:spAutoFit/>
            </a:bodyPr>
            <a:lstStyle/>
            <a:p>
              <a:r>
                <a:rPr lang="zh-CN" sz="2000">
                  <a:latin typeface="方正大标宋简体" panose="02010601030101010101" charset="-122"/>
                  <a:ea typeface="方正大标宋简体" panose="02010601030101010101" charset="-122"/>
                </a:rPr>
                <a:t>新材料技术</a:t>
              </a:r>
              <a:endParaRPr lang="zh-CN" sz="2000">
                <a:latin typeface="方正大标宋简体" panose="02010601030101010101" charset="-122"/>
                <a:ea typeface="方正大标宋简体" panose="02010601030101010101" charset="-122"/>
              </a:endParaRPr>
            </a:p>
          </p:txBody>
        </p:sp>
        <p:sp>
          <p:nvSpPr>
            <p:cNvPr id="135" name="文本框 134"/>
            <p:cNvSpPr txBox="1"/>
            <p:nvPr/>
          </p:nvSpPr>
          <p:spPr>
            <a:xfrm>
              <a:off x="11070" y="8783"/>
              <a:ext cx="3422" cy="628"/>
            </a:xfrm>
            <a:prstGeom prst="rect">
              <a:avLst/>
            </a:prstGeom>
            <a:noFill/>
          </p:spPr>
          <p:txBody>
            <a:bodyPr wrap="square" rtlCol="0">
              <a:spAutoFit/>
            </a:bodyPr>
            <a:lstStyle/>
            <a:p>
              <a:r>
                <a:rPr lang="en-US" altLang="zh-CN" sz="2000">
                  <a:latin typeface="方正大标宋简体" panose="02010601030101010101" charset="-122"/>
                  <a:ea typeface="方正大标宋简体" panose="02010601030101010101" charset="-122"/>
                </a:rPr>
                <a:t>           </a:t>
              </a:r>
              <a:r>
                <a:rPr lang="zh-CN" altLang="en-US" sz="2000">
                  <a:latin typeface="方正大标宋简体" panose="02010601030101010101" charset="-122"/>
                  <a:ea typeface="方正大标宋简体" panose="02010601030101010101" charset="-122"/>
                </a:rPr>
                <a:t>意义</a:t>
              </a:r>
              <a:endParaRPr lang="zh-CN" altLang="en-US" sz="2000">
                <a:latin typeface="方正大标宋简体" panose="02010601030101010101" charset="-122"/>
                <a:ea typeface="方正大标宋简体" panose="02010601030101010101" charset="-122"/>
              </a:endParaRPr>
            </a:p>
          </p:txBody>
        </p:sp>
        <p:sp>
          <p:nvSpPr>
            <p:cNvPr id="136" name="文本框 135"/>
            <p:cNvSpPr txBox="1"/>
            <p:nvPr/>
          </p:nvSpPr>
          <p:spPr>
            <a:xfrm>
              <a:off x="14564" y="8554"/>
              <a:ext cx="4784" cy="1598"/>
            </a:xfrm>
            <a:prstGeom prst="rect">
              <a:avLst/>
            </a:prstGeom>
            <a:noFill/>
          </p:spPr>
          <p:txBody>
            <a:bodyPr wrap="square" rtlCol="0">
              <a:spAutoFit/>
            </a:bodyPr>
            <a:lstStyle/>
            <a:p>
              <a:r>
                <a:rPr lang="zh-CN" altLang="en-US" sz="2000">
                  <a:latin typeface="方正大标宋简体" panose="02010601030101010101" charset="-122"/>
                  <a:ea typeface="方正大标宋简体" panose="02010601030101010101" charset="-122"/>
                </a:rPr>
                <a:t>带来了生产力的巨大飞跃</a:t>
              </a:r>
              <a:endParaRPr lang="zh-CN" altLang="en-US" sz="2000">
                <a:latin typeface="方正大标宋简体" panose="02010601030101010101" charset="-122"/>
                <a:ea typeface="方正大标宋简体" panose="02010601030101010101" charset="-122"/>
              </a:endParaRPr>
            </a:p>
            <a:p>
              <a:r>
                <a:rPr lang="zh-CN" altLang="en-US" sz="2000">
                  <a:latin typeface="方正大标宋简体" panose="02010601030101010101" charset="-122"/>
                  <a:ea typeface="方正大标宋简体" panose="02010601030101010101" charset="-122"/>
                </a:rPr>
                <a:t>劳作方式发生改变</a:t>
              </a:r>
              <a:endParaRPr lang="zh-CN" altLang="en-US" sz="2000">
                <a:latin typeface="方正大标宋简体" panose="02010601030101010101" charset="-122"/>
                <a:ea typeface="方正大标宋简体" panose="02010601030101010101" charset="-122"/>
              </a:endParaRPr>
            </a:p>
            <a:p>
              <a:r>
                <a:rPr lang="zh-CN" altLang="en-US" sz="2000">
                  <a:latin typeface="方正大标宋简体" panose="02010601030101010101" charset="-122"/>
                  <a:ea typeface="方正大标宋简体" panose="02010601030101010101" charset="-122"/>
                </a:rPr>
                <a:t>人类文化生活出现新模式</a:t>
              </a:r>
              <a:endParaRPr lang="zh-CN" altLang="en-US" sz="2000">
                <a:latin typeface="方正大标宋简体" panose="02010601030101010101" charset="-122"/>
                <a:ea typeface="方正大标宋简体" panose="02010601030101010101" charset="-122"/>
              </a:endParaRPr>
            </a:p>
          </p:txBody>
        </p:sp>
        <p:sp>
          <p:nvSpPr>
            <p:cNvPr id="3" name="右箭头 2"/>
            <p:cNvSpPr/>
            <p:nvPr/>
          </p:nvSpPr>
          <p:spPr>
            <a:xfrm>
              <a:off x="12654" y="1645"/>
              <a:ext cx="534" cy="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右箭头 10"/>
            <p:cNvSpPr/>
            <p:nvPr/>
          </p:nvSpPr>
          <p:spPr>
            <a:xfrm>
              <a:off x="15009" y="1626"/>
              <a:ext cx="534" cy="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右箭头 52"/>
            <p:cNvSpPr/>
            <p:nvPr/>
          </p:nvSpPr>
          <p:spPr>
            <a:xfrm>
              <a:off x="12436" y="3427"/>
              <a:ext cx="534" cy="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右箭头 54"/>
            <p:cNvSpPr/>
            <p:nvPr/>
          </p:nvSpPr>
          <p:spPr>
            <a:xfrm>
              <a:off x="14968" y="3396"/>
              <a:ext cx="534" cy="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右箭头 69"/>
            <p:cNvSpPr/>
            <p:nvPr/>
          </p:nvSpPr>
          <p:spPr>
            <a:xfrm>
              <a:off x="7561" y="7338"/>
              <a:ext cx="534" cy="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右箭头 71"/>
            <p:cNvSpPr/>
            <p:nvPr/>
          </p:nvSpPr>
          <p:spPr>
            <a:xfrm>
              <a:off x="10983" y="7308"/>
              <a:ext cx="534" cy="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右箭头 73"/>
            <p:cNvSpPr/>
            <p:nvPr/>
          </p:nvSpPr>
          <p:spPr>
            <a:xfrm rot="16200000">
              <a:off x="13099" y="6641"/>
              <a:ext cx="534" cy="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右箭头 76"/>
            <p:cNvSpPr/>
            <p:nvPr/>
          </p:nvSpPr>
          <p:spPr>
            <a:xfrm>
              <a:off x="14011" y="6843"/>
              <a:ext cx="534" cy="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右箭头 133"/>
            <p:cNvSpPr/>
            <p:nvPr/>
          </p:nvSpPr>
          <p:spPr>
            <a:xfrm>
              <a:off x="11902" y="9412"/>
              <a:ext cx="2285" cy="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750" advClick="0">
        <p14:gallery dir="l"/>
      </p:transition>
    </mc:Choice>
    <mc:Fallback>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pattFill prst="weave">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2" name="组合 121"/>
          <p:cNvGrpSpPr/>
          <p:nvPr/>
        </p:nvGrpSpPr>
        <p:grpSpPr>
          <a:xfrm>
            <a:off x="723900" y="303571"/>
            <a:ext cx="11468099" cy="583565"/>
            <a:chOff x="723900" y="303571"/>
            <a:chExt cx="11468099" cy="583565"/>
          </a:xfrm>
        </p:grpSpPr>
        <p:sp>
          <p:nvSpPr>
            <p:cNvPr id="8" name="矩形 7"/>
            <p:cNvSpPr/>
            <p:nvPr/>
          </p:nvSpPr>
          <p:spPr>
            <a:xfrm>
              <a:off x="723900" y="354013"/>
              <a:ext cx="11468099" cy="523220"/>
            </a:xfrm>
            <a:prstGeom prst="rect">
              <a:avLst/>
            </a:prstGeom>
            <a:solidFill>
              <a:srgbClr val="C8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098102" y="303571"/>
              <a:ext cx="4126593" cy="583565"/>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lang="zh-CN" altLang="en-US" sz="3200" b="1" spc="500" noProof="0">
                  <a:solidFill>
                    <a:schemeClr val="bg1"/>
                  </a:solidFill>
                  <a:effectLst>
                    <a:outerShdw blurRad="38100" dist="19050" dir="2700000" algn="tl" rotWithShape="0">
                      <a:schemeClr val="dk1">
                        <a:alpha val="40000"/>
                      </a:schemeClr>
                    </a:outerShdw>
                  </a:effectLst>
                  <a:uLnTx/>
                  <a:uFillTx/>
                  <a:latin typeface="方正大标宋简体" panose="02010601030101010101" charset="-122"/>
                  <a:ea typeface="方正大标宋简体" panose="02010601030101010101" charset="-122"/>
                  <a:cs typeface="+mn-ea"/>
                  <a:sym typeface="+mn-lt"/>
                </a:rPr>
                <a:t>基础知识梳理</a:t>
              </a:r>
              <a:endParaRPr kumimoji="0" lang="zh-CN" altLang="en-US" sz="3200" b="1" i="0" u="none" strike="noStrike" kern="1200" cap="none" spc="500" normalizeH="0" baseline="0" noProof="0">
                <a:ln>
                  <a:noFill/>
                </a:ln>
                <a:solidFill>
                  <a:schemeClr val="bg1"/>
                </a:solidFill>
                <a:effectLst>
                  <a:outerShdw blurRad="38100" dist="19050" dir="2700000" algn="tl" rotWithShape="0">
                    <a:schemeClr val="dk1">
                      <a:alpha val="40000"/>
                    </a:schemeClr>
                  </a:outerShdw>
                </a:effectLst>
                <a:uLnTx/>
                <a:uFillTx/>
                <a:latin typeface="方正大标宋简体" panose="02010601030101010101" charset="-122"/>
                <a:ea typeface="方正大标宋简体" panose="02010601030101010101" charset="-122"/>
                <a:cs typeface="+mn-ea"/>
                <a:sym typeface="+mn-lt"/>
              </a:endParaRPr>
            </a:p>
          </p:txBody>
        </p:sp>
      </p:grpSp>
      <p:grpSp>
        <p:nvGrpSpPr>
          <p:cNvPr id="5" name="组合 4"/>
          <p:cNvGrpSpPr/>
          <p:nvPr/>
        </p:nvGrpSpPr>
        <p:grpSpPr>
          <a:xfrm>
            <a:off x="301847" y="257072"/>
            <a:ext cx="717104" cy="717102"/>
            <a:chOff x="304800" y="673100"/>
            <a:chExt cx="4000500" cy="4000500"/>
          </a:xfrm>
          <a:effectLst>
            <a:outerShdw blurRad="444500" dist="76200" dir="8100000" algn="tr" rotWithShape="0">
              <a:schemeClr val="tx1">
                <a:lumMod val="65000"/>
                <a:lumOff val="35000"/>
                <a:alpha val="50000"/>
              </a:schemeClr>
            </a:outerShdw>
          </a:effectLst>
        </p:grpSpPr>
        <p:sp>
          <p:nvSpPr>
            <p:cNvPr id="6"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lumMod val="75000"/>
                    <a:lumOff val="25000"/>
                  </a:schemeClr>
                </a:solidFill>
                <a:cs typeface="+mn-ea"/>
                <a:sym typeface="+mn-lt"/>
              </a:endParaRPr>
            </a:p>
          </p:txBody>
        </p:sp>
        <p:sp>
          <p:nvSpPr>
            <p:cNvPr id="7" name="椭圆 6"/>
            <p:cNvSpPr/>
            <p:nvPr/>
          </p:nvSpPr>
          <p:spPr>
            <a:xfrm>
              <a:off x="392112" y="760412"/>
              <a:ext cx="3825876"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tx1">
                      <a:lumMod val="75000"/>
                      <a:lumOff val="25000"/>
                    </a:schemeClr>
                  </a:solidFill>
                  <a:cs typeface="+mn-ea"/>
                  <a:sym typeface="+mn-lt"/>
                </a:rPr>
                <a:t>02</a:t>
              </a:r>
              <a:endParaRPr lang="zh-CN" altLang="en-US" b="1">
                <a:solidFill>
                  <a:schemeClr val="tx1">
                    <a:lumMod val="75000"/>
                    <a:lumOff val="25000"/>
                  </a:schemeClr>
                </a:solidFill>
                <a:cs typeface="+mn-ea"/>
                <a:sym typeface="+mn-lt"/>
              </a:endParaRPr>
            </a:p>
          </p:txBody>
        </p:sp>
      </p:grpSp>
      <p:sp>
        <p:nvSpPr>
          <p:cNvPr id="2" name="文本框 1"/>
          <p:cNvSpPr txBox="1"/>
          <p:nvPr/>
        </p:nvSpPr>
        <p:spPr>
          <a:xfrm>
            <a:off x="213723" y="813435"/>
            <a:ext cx="5305425" cy="829945"/>
          </a:xfrm>
          <a:prstGeom prst="rect">
            <a:avLst/>
          </a:prstGeom>
          <a:noFill/>
        </p:spPr>
        <p:txBody>
          <a:bodyPr wrap="square" rtlCol="0">
            <a:spAutoFit/>
          </a:bodyPr>
          <a:lstStyle/>
          <a:p>
            <a:r>
              <a:rPr lang="zh-CN" altLang="en-US" sz="2400">
                <a:latin typeface="楷体" panose="02010609060101010101" charset="-122"/>
                <a:ea typeface="楷体" panose="02010609060101010101" charset="-122"/>
                <a:cs typeface="楷体" panose="02010609060101010101" charset="-122"/>
              </a:rPr>
              <a:t>一、农业工具的变化</a:t>
            </a:r>
            <a:endParaRPr lang="zh-CN" altLang="en-US" sz="2400">
              <a:latin typeface="楷体" panose="02010609060101010101" charset="-122"/>
              <a:ea typeface="楷体" panose="02010609060101010101" charset="-122"/>
              <a:cs typeface="楷体" panose="02010609060101010101" charset="-122"/>
            </a:endParaRPr>
          </a:p>
          <a:p>
            <a:r>
              <a:rPr lang="zh-CN" altLang="en-US" sz="2400">
                <a:latin typeface="楷体" panose="02010609060101010101" charset="-122"/>
                <a:ea typeface="楷体" panose="02010609060101010101" charset="-122"/>
                <a:cs typeface="楷体" panose="02010609060101010101" charset="-122"/>
              </a:rPr>
              <a:t>1.耕作工具</a:t>
            </a:r>
            <a:endParaRPr lang="zh-CN" altLang="en-US" sz="2400">
              <a:latin typeface="楷体" panose="02010609060101010101" charset="-122"/>
              <a:ea typeface="楷体" panose="02010609060101010101" charset="-122"/>
              <a:cs typeface="楷体" panose="02010609060101010101" charset="-122"/>
            </a:endParaRPr>
          </a:p>
        </p:txBody>
      </p:sp>
      <p:graphicFrame>
        <p:nvGraphicFramePr>
          <p:cNvPr id="3" name="表格 2"/>
          <p:cNvGraphicFramePr>
            <a:graphicFrameLocks noGrp="1"/>
          </p:cNvGraphicFramePr>
          <p:nvPr>
            <p:custDataLst>
              <p:tags r:id="rId1"/>
            </p:custDataLst>
          </p:nvPr>
        </p:nvGraphicFramePr>
        <p:xfrm>
          <a:off x="0" y="1599837"/>
          <a:ext cx="12004675" cy="2223135"/>
        </p:xfrm>
        <a:graphic>
          <a:graphicData uri="http://schemas.openxmlformats.org/drawingml/2006/table">
            <a:tbl>
              <a:tblPr firstRow="1" bandRow="1">
                <a:tableStyleId>{5940675A-B579-460E-94D1-54222C63F5DA}</a:tableStyleId>
              </a:tblPr>
              <a:tblGrid>
                <a:gridCol w="1157605"/>
                <a:gridCol w="1281430"/>
                <a:gridCol w="9565640"/>
              </a:tblGrid>
              <a:tr h="304800">
                <a:tc>
                  <a:txBody>
                    <a:bodyPr wrap="square"/>
                    <a:lstStyle/>
                    <a:p>
                      <a:pPr indent="0">
                        <a:buNone/>
                      </a:pPr>
                      <a:r>
                        <a:rPr lang="en-US" sz="2400" b="0" err="1">
                          <a:solidFill>
                            <a:srgbClr val="000000"/>
                          </a:solidFill>
                          <a:latin typeface="楷体" panose="02010609060101010101" charset="-122"/>
                          <a:ea typeface="楷体" panose="02010609060101010101" charset="-122"/>
                          <a:cs typeface="宋体" panose="02010600030101010101" pitchFamily="2" charset="-122"/>
                        </a:rPr>
                        <a:t>石器农具</a:t>
                      </a:r>
                      <a:endParaRPr lang="en-US" altLang="en-US" sz="2400" b="0">
                        <a:solidFill>
                          <a:srgbClr val="000000"/>
                        </a:solidFill>
                        <a:latin typeface="楷体" panose="02010609060101010101" charset="-122"/>
                        <a:ea typeface="楷体" panose="02010609060101010101"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0" err="1">
                          <a:solidFill>
                            <a:srgbClr val="000000"/>
                          </a:solidFill>
                          <a:latin typeface="楷体" panose="02010609060101010101" charset="-122"/>
                          <a:ea typeface="楷体" panose="02010609060101010101" charset="-122"/>
                          <a:cs typeface="宋体" panose="02010600030101010101" pitchFamily="2" charset="-122"/>
                        </a:rPr>
                        <a:t>制作</a:t>
                      </a:r>
                      <a:endParaRPr lang="en-US" altLang="en-US" sz="2400" b="0">
                        <a:solidFill>
                          <a:srgbClr val="000000"/>
                        </a:solidFill>
                        <a:latin typeface="楷体" panose="02010609060101010101" charset="-122"/>
                        <a:ea typeface="楷体" panose="02010609060101010101"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0">
                          <a:solidFill>
                            <a:srgbClr val="000000"/>
                          </a:solidFill>
                          <a:latin typeface="楷体" panose="02010609060101010101" charset="-122"/>
                          <a:ea typeface="楷体" panose="02010609060101010101" charset="-122"/>
                          <a:cs typeface="宋体" panose="02010600030101010101" pitchFamily="2" charset="-122"/>
                        </a:rPr>
                        <a:t>旧石器时代：以</a:t>
                      </a:r>
                      <a:r>
                        <a:rPr lang="en-US" sz="2400" b="1" u="sng">
                          <a:solidFill>
                            <a:srgbClr val="000000"/>
                          </a:solidFill>
                          <a:latin typeface="楷体" panose="02010609060101010101" charset="-122"/>
                          <a:ea typeface="楷体" panose="02010609060101010101" charset="-122"/>
                          <a:cs typeface="宋体" panose="02010600030101010101" pitchFamily="2" charset="-122"/>
                        </a:rPr>
                        <a:t>打击</a:t>
                      </a:r>
                      <a:r>
                        <a:rPr lang="en-US" sz="2400" b="0">
                          <a:solidFill>
                            <a:srgbClr val="000000"/>
                          </a:solidFill>
                          <a:latin typeface="楷体" panose="02010609060101010101" charset="-122"/>
                          <a:ea typeface="楷体" panose="02010609060101010101" charset="-122"/>
                          <a:cs typeface="宋体" panose="02010600030101010101" pitchFamily="2" charset="-122"/>
                        </a:rPr>
                        <a:t>为主。新石器时代：在打制的基础上增加</a:t>
                      </a:r>
                      <a:r>
                        <a:rPr lang="en-US" sz="2400" b="1" u="sng">
                          <a:latin typeface="楷体" panose="02010609060101010101" charset="-122"/>
                          <a:ea typeface="楷体" panose="02010609060101010101" charset="-122"/>
                          <a:cs typeface="宋体" panose="02010600030101010101" pitchFamily="2" charset="-122"/>
                        </a:rPr>
                        <a:t>磨制</a:t>
                      </a:r>
                      <a:r>
                        <a:rPr lang="en-US" sz="2400" b="0">
                          <a:solidFill>
                            <a:srgbClr val="000000"/>
                          </a:solidFill>
                          <a:latin typeface="楷体" panose="02010609060101010101" charset="-122"/>
                          <a:ea typeface="楷体" panose="02010609060101010101" charset="-122"/>
                          <a:cs typeface="宋体" panose="02010600030101010101" pitchFamily="2" charset="-122"/>
                        </a:rPr>
                        <a:t>；需要</a:t>
                      </a:r>
                      <a:r>
                        <a:rPr lang="en-US" sz="2400" b="1" u="sng">
                          <a:solidFill>
                            <a:srgbClr val="000000"/>
                          </a:solidFill>
                          <a:latin typeface="楷体" panose="02010609060101010101" charset="-122"/>
                          <a:ea typeface="楷体" panose="02010609060101010101" charset="-122"/>
                          <a:cs typeface="宋体" panose="02010600030101010101" pitchFamily="2" charset="-122"/>
                        </a:rPr>
                        <a:t>专人</a:t>
                      </a:r>
                      <a:r>
                        <a:rPr lang="en-US" sz="2400" b="0">
                          <a:solidFill>
                            <a:srgbClr val="000000"/>
                          </a:solidFill>
                          <a:latin typeface="楷体" panose="02010609060101010101" charset="-122"/>
                          <a:ea typeface="楷体" panose="02010609060101010101" charset="-122"/>
                          <a:cs typeface="宋体" panose="02010600030101010101" pitchFamily="2" charset="-122"/>
                        </a:rPr>
                        <a:t>制作。</a:t>
                      </a:r>
                      <a:endParaRPr lang="en-US" altLang="en-US" sz="2400" b="0">
                        <a:solidFill>
                          <a:srgbClr val="000000"/>
                        </a:solidFill>
                        <a:latin typeface="楷体" panose="02010609060101010101" charset="-122"/>
                        <a:ea typeface="楷体" panose="02010609060101010101"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wrap="square"/>
                    <a:lstStyle/>
                    <a:p>
                      <a:pPr indent="0">
                        <a:buNone/>
                      </a:pPr>
                      <a:r>
                        <a:rPr lang="en-US" sz="2400" b="0">
                          <a:solidFill>
                            <a:srgbClr val="000000"/>
                          </a:solidFill>
                          <a:latin typeface="楷体" panose="02010609060101010101" charset="-122"/>
                          <a:ea typeface="楷体" panose="02010609060101010101" charset="-122"/>
                          <a:cs typeface="宋体" panose="02010600030101010101" pitchFamily="2" charset="-122"/>
                        </a:rPr>
                        <a:t>青铜农具</a:t>
                      </a:r>
                      <a:endParaRPr lang="en-US" altLang="en-US" sz="2400" b="0">
                        <a:solidFill>
                          <a:srgbClr val="000000"/>
                        </a:solidFill>
                        <a:latin typeface="楷体" panose="02010609060101010101" charset="-122"/>
                        <a:ea typeface="楷体" panose="02010609060101010101"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wrap="square"/>
                    <a:lstStyle/>
                    <a:p>
                      <a:pPr indent="0">
                        <a:buNone/>
                      </a:pPr>
                      <a:r>
                        <a:rPr lang="en-US" sz="2400" b="0" err="1">
                          <a:solidFill>
                            <a:srgbClr val="000000"/>
                          </a:solidFill>
                          <a:latin typeface="楷体" panose="02010609060101010101" charset="-122"/>
                          <a:ea typeface="楷体" panose="02010609060101010101" charset="-122"/>
                          <a:cs typeface="宋体" panose="02010600030101010101" pitchFamily="2" charset="-122"/>
                        </a:rPr>
                        <a:t>青铜在当时是珍贵的资源，青铜农具数量有限。</a:t>
                      </a:r>
                      <a:endParaRPr lang="en-US" altLang="en-US" sz="2400" b="0">
                        <a:solidFill>
                          <a:srgbClr val="000000"/>
                        </a:solidFill>
                        <a:latin typeface="楷体" panose="02010609060101010101" charset="-122"/>
                        <a:ea typeface="楷体" panose="02010609060101010101"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760095">
                <a:tc>
                  <a:txBody>
                    <a:bodyPr wrap="square"/>
                    <a:lstStyle/>
                    <a:p>
                      <a:pPr indent="0">
                        <a:buNone/>
                      </a:pPr>
                      <a:r>
                        <a:rPr lang="en-US" sz="2400" b="0">
                          <a:solidFill>
                            <a:srgbClr val="000000"/>
                          </a:solidFill>
                          <a:latin typeface="楷体" panose="02010609060101010101" charset="-122"/>
                          <a:ea typeface="楷体" panose="02010609060101010101" charset="-122"/>
                          <a:cs typeface="宋体" panose="02010600030101010101" pitchFamily="2" charset="-122"/>
                        </a:rPr>
                        <a:t>铁制农具</a:t>
                      </a:r>
                      <a:endParaRPr lang="en-US" altLang="en-US" sz="2400" b="0">
                        <a:solidFill>
                          <a:srgbClr val="000000"/>
                        </a:solidFill>
                        <a:latin typeface="楷体" panose="02010609060101010101" charset="-122"/>
                        <a:ea typeface="楷体" panose="02010609060101010101"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wrap="square"/>
                    <a:lstStyle/>
                    <a:p>
                      <a:pPr indent="0">
                        <a:buNone/>
                      </a:pPr>
                      <a:r>
                        <a:rPr lang="en-US" sz="2400" b="0" err="1">
                          <a:solidFill>
                            <a:srgbClr val="000000"/>
                          </a:solidFill>
                          <a:latin typeface="楷体" panose="02010609060101010101" charset="-122"/>
                          <a:ea typeface="楷体" panose="02010609060101010101" charset="-122"/>
                          <a:cs typeface="楷体" panose="02010609060101010101" charset="-122"/>
                        </a:rPr>
                        <a:t>中国：①</a:t>
                      </a:r>
                      <a:r>
                        <a:rPr lang="en-US" sz="2400" b="1" u="sng" err="1">
                          <a:latin typeface="楷体" panose="02010609060101010101" charset="-122"/>
                          <a:ea typeface="楷体" panose="02010609060101010101" charset="-122"/>
                          <a:cs typeface="楷体" panose="02010609060101010101" charset="-122"/>
                        </a:rPr>
                        <a:t>战国时期</a:t>
                      </a:r>
                      <a:r>
                        <a:rPr lang="en-US" sz="2400" b="0" err="1">
                          <a:solidFill>
                            <a:srgbClr val="000000"/>
                          </a:solidFill>
                          <a:latin typeface="楷体" panose="02010609060101010101" charset="-122"/>
                          <a:ea typeface="楷体" panose="02010609060101010101" charset="-122"/>
                          <a:cs typeface="楷体" panose="02010609060101010101" charset="-122"/>
                        </a:rPr>
                        <a:t>铁制农具在农业生产中逐步推广。②</a:t>
                      </a:r>
                      <a:r>
                        <a:rPr lang="en-US" sz="2400" b="1" u="sng" err="1">
                          <a:solidFill>
                            <a:srgbClr val="000000"/>
                          </a:solidFill>
                          <a:latin typeface="楷体" panose="02010609060101010101" charset="-122"/>
                          <a:ea typeface="楷体" panose="02010609060101010101" charset="-122"/>
                          <a:cs typeface="楷体" panose="02010609060101010101" charset="-122"/>
                        </a:rPr>
                        <a:t>南北朝</a:t>
                      </a:r>
                      <a:r>
                        <a:rPr lang="en-US" sz="2400" b="0" err="1">
                          <a:solidFill>
                            <a:srgbClr val="000000"/>
                          </a:solidFill>
                          <a:latin typeface="楷体" panose="02010609060101010101" charset="-122"/>
                          <a:ea typeface="楷体" panose="02010609060101010101" charset="-122"/>
                          <a:cs typeface="楷体" panose="02010609060101010101" charset="-122"/>
                        </a:rPr>
                        <a:t>时期出现了</a:t>
                      </a:r>
                      <a:r>
                        <a:rPr lang="en-US" sz="2400" b="1" u="dbl" err="1">
                          <a:latin typeface="楷体" panose="02010609060101010101" charset="-122"/>
                          <a:ea typeface="楷体" panose="02010609060101010101" charset="-122"/>
                          <a:cs typeface="楷体" panose="02010609060101010101" charset="-122"/>
                        </a:rPr>
                        <a:t>灌钢法</a:t>
                      </a:r>
                      <a:r>
                        <a:rPr lang="en-US" sz="2400" b="0" err="1">
                          <a:solidFill>
                            <a:srgbClr val="000000"/>
                          </a:solidFill>
                          <a:latin typeface="楷体" panose="02010609060101010101" charset="-122"/>
                          <a:ea typeface="楷体" panose="02010609060101010101" charset="-122"/>
                          <a:cs typeface="楷体" panose="02010609060101010101" charset="-122"/>
                        </a:rPr>
                        <a:t>制作的农具。③水排--水力鼓风（东汉，杜诗）----（钢铁的硬度和质量提高）</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
        <p:nvSpPr>
          <p:cNvPr id="4" name="文本框 3"/>
          <p:cNvSpPr txBox="1"/>
          <p:nvPr/>
        </p:nvSpPr>
        <p:spPr>
          <a:xfrm>
            <a:off x="0" y="3811905"/>
            <a:ext cx="11572240" cy="3046095"/>
          </a:xfrm>
          <a:prstGeom prst="rect">
            <a:avLst/>
          </a:prstGeom>
          <a:noFill/>
        </p:spPr>
        <p:txBody>
          <a:bodyPr wrap="square" rtlCol="0">
            <a:spAutoFit/>
          </a:bodyPr>
          <a:lstStyle/>
          <a:p>
            <a:r>
              <a:rPr lang="zh-CN" altLang="en-US" sz="2400" b="1">
                <a:latin typeface="楷体" panose="02010609060101010101" charset="-122"/>
                <a:ea typeface="楷体" panose="02010609060101010101" charset="-122"/>
                <a:cs typeface="楷体" panose="02010609060101010101" charset="-122"/>
              </a:rPr>
              <a:t>2.灌溉工具</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（1）中国东汉末期出现翻车，三国时期马钧对其进行革新，其后翻车在民间广泛使用。（人力）</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（2）唐代出现筒车，借助（水力)汲水入筒进行灌溉。</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拓展：中国古代耕作方式的演变：</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（1）刀耕火种---原始社会</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（2）石器锄耕--夏、商、西周时期（井田制）</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（3）铁犁牛耕---从春秋战国时期开始（精耕细作）</a:t>
            </a:r>
            <a:endParaRPr lang="zh-CN" altLang="en-US" sz="2400" b="1">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p14:prism/>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wipe(left)">
                                      <p:cBhvr>
                                        <p:cTn id="13" dur="75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pattFill prst="weave">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2" name="组合 121"/>
          <p:cNvGrpSpPr/>
          <p:nvPr/>
        </p:nvGrpSpPr>
        <p:grpSpPr>
          <a:xfrm>
            <a:off x="723900" y="303571"/>
            <a:ext cx="11468099" cy="583565"/>
            <a:chOff x="723900" y="303571"/>
            <a:chExt cx="11468099" cy="583565"/>
          </a:xfrm>
        </p:grpSpPr>
        <p:sp>
          <p:nvSpPr>
            <p:cNvPr id="8" name="矩形 7"/>
            <p:cNvSpPr/>
            <p:nvPr/>
          </p:nvSpPr>
          <p:spPr>
            <a:xfrm>
              <a:off x="723900" y="354013"/>
              <a:ext cx="11468099" cy="523220"/>
            </a:xfrm>
            <a:prstGeom prst="rect">
              <a:avLst/>
            </a:prstGeom>
            <a:solidFill>
              <a:srgbClr val="C8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098102" y="303571"/>
              <a:ext cx="4126593" cy="583565"/>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lang="zh-CN" altLang="en-US" sz="3200" b="1" spc="500" noProof="0">
                  <a:solidFill>
                    <a:schemeClr val="bg1"/>
                  </a:solidFill>
                  <a:effectLst>
                    <a:outerShdw blurRad="38100" dist="19050" dir="2700000" algn="tl" rotWithShape="0">
                      <a:schemeClr val="dk1">
                        <a:alpha val="40000"/>
                      </a:schemeClr>
                    </a:outerShdw>
                  </a:effectLst>
                  <a:uLnTx/>
                  <a:uFillTx/>
                  <a:latin typeface="方正大标宋简体" panose="02010601030101010101" charset="-122"/>
                  <a:ea typeface="方正大标宋简体" panose="02010601030101010101" charset="-122"/>
                  <a:cs typeface="+mn-ea"/>
                  <a:sym typeface="+mn-lt"/>
                </a:rPr>
                <a:t>基础知识梳理</a:t>
              </a:r>
              <a:endParaRPr kumimoji="0" lang="zh-CN" altLang="en-US" sz="3200" b="1" i="0" u="none" strike="noStrike" kern="1200" cap="none" spc="500" normalizeH="0" baseline="0" noProof="0">
                <a:ln>
                  <a:noFill/>
                </a:ln>
                <a:solidFill>
                  <a:schemeClr val="bg1"/>
                </a:solidFill>
                <a:effectLst>
                  <a:outerShdw blurRad="38100" dist="19050" dir="2700000" algn="tl" rotWithShape="0">
                    <a:schemeClr val="dk1">
                      <a:alpha val="40000"/>
                    </a:schemeClr>
                  </a:outerShdw>
                </a:effectLst>
                <a:uLnTx/>
                <a:uFillTx/>
                <a:latin typeface="方正大标宋简体" panose="02010601030101010101" charset="-122"/>
                <a:ea typeface="方正大标宋简体" panose="02010601030101010101" charset="-122"/>
                <a:cs typeface="+mn-ea"/>
                <a:sym typeface="+mn-lt"/>
              </a:endParaRPr>
            </a:p>
          </p:txBody>
        </p:sp>
      </p:grpSp>
      <p:grpSp>
        <p:nvGrpSpPr>
          <p:cNvPr id="5" name="组合 4"/>
          <p:cNvGrpSpPr/>
          <p:nvPr/>
        </p:nvGrpSpPr>
        <p:grpSpPr>
          <a:xfrm>
            <a:off x="301847" y="257072"/>
            <a:ext cx="717104" cy="717102"/>
            <a:chOff x="304800" y="673100"/>
            <a:chExt cx="4000500" cy="4000500"/>
          </a:xfrm>
          <a:effectLst>
            <a:outerShdw blurRad="444500" dist="76200" dir="8100000" algn="tr" rotWithShape="0">
              <a:schemeClr val="tx1">
                <a:lumMod val="65000"/>
                <a:lumOff val="35000"/>
                <a:alpha val="50000"/>
              </a:schemeClr>
            </a:outerShdw>
          </a:effectLst>
        </p:grpSpPr>
        <p:sp>
          <p:nvSpPr>
            <p:cNvPr id="6"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lumMod val="75000"/>
                    <a:lumOff val="25000"/>
                  </a:schemeClr>
                </a:solidFill>
                <a:cs typeface="+mn-ea"/>
                <a:sym typeface="+mn-lt"/>
              </a:endParaRPr>
            </a:p>
          </p:txBody>
        </p:sp>
        <p:sp>
          <p:nvSpPr>
            <p:cNvPr id="7" name="椭圆 6"/>
            <p:cNvSpPr/>
            <p:nvPr/>
          </p:nvSpPr>
          <p:spPr>
            <a:xfrm>
              <a:off x="392112" y="760412"/>
              <a:ext cx="3825876"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tx1">
                      <a:lumMod val="75000"/>
                      <a:lumOff val="25000"/>
                    </a:schemeClr>
                  </a:solidFill>
                  <a:cs typeface="+mn-ea"/>
                  <a:sym typeface="+mn-lt"/>
                </a:rPr>
                <a:t>02</a:t>
              </a:r>
              <a:endParaRPr lang="zh-CN" altLang="en-US" b="1">
                <a:solidFill>
                  <a:schemeClr val="tx1">
                    <a:lumMod val="75000"/>
                    <a:lumOff val="25000"/>
                  </a:schemeClr>
                </a:solidFill>
                <a:cs typeface="+mn-ea"/>
                <a:sym typeface="+mn-lt"/>
              </a:endParaRPr>
            </a:p>
          </p:txBody>
        </p:sp>
      </p:grpSp>
      <p:sp>
        <p:nvSpPr>
          <p:cNvPr id="4" name="文本框 3"/>
          <p:cNvSpPr txBox="1"/>
          <p:nvPr/>
        </p:nvSpPr>
        <p:spPr>
          <a:xfrm>
            <a:off x="133350" y="1351915"/>
            <a:ext cx="12185650" cy="4523105"/>
          </a:xfrm>
          <a:prstGeom prst="rect">
            <a:avLst/>
          </a:prstGeom>
          <a:noFill/>
        </p:spPr>
        <p:txBody>
          <a:bodyPr wrap="square" rtlCol="0">
            <a:spAutoFit/>
          </a:bodyPr>
          <a:lstStyle/>
          <a:p>
            <a:r>
              <a:rPr lang="zh-CN" altLang="en-US" sz="2400" b="1">
                <a:latin typeface="楷体" panose="02010609060101010101" charset="-122"/>
                <a:ea typeface="楷体" panose="02010609060101010101" charset="-122"/>
                <a:cs typeface="楷体" panose="02010609060101010101" charset="-122"/>
              </a:rPr>
              <a:t>二、手工业工具的进步</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1.纺织工具</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①汉朝：画像石中出现人们使用纺车纺纱的场景，提花机可织出带有精美花纹的丝织品。</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②元朝以后：纺织机成为农耕家庭不可或缺的生产工具。（黄道婆、棉纺织业）</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棉纺织业：宋末元初植棉推广到内地；元代黄道婆改进了棉纺织技术；明代后期，取代丝麻毛成为广大民众的主要衣料。</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2.制瓷工具</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陶器产生于新石器时期，适应农耕和定居生活的需要，是人类共有。</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彩陶--仰韶文化；黑陶、白陶--龙山文化。</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瓷器是中国民族发明。</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青瓷--东汉晚期；白瓷--南北朝；彩瓷--元代；唐代--百姓生活用品；宋元后出口海外。</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3.冶炼工具</a:t>
            </a:r>
            <a:endParaRPr lang="zh-CN" altLang="en-US" sz="2400" b="1">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p14:prism/>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wipe(left)">
                                      <p:cBhvr>
                                        <p:cTn id="13" dur="75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pattFill prst="weave">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2" name="组合 121"/>
          <p:cNvGrpSpPr/>
          <p:nvPr/>
        </p:nvGrpSpPr>
        <p:grpSpPr>
          <a:xfrm>
            <a:off x="723900" y="24171"/>
            <a:ext cx="11468099" cy="583565"/>
            <a:chOff x="723900" y="303571"/>
            <a:chExt cx="11468099" cy="583565"/>
          </a:xfrm>
        </p:grpSpPr>
        <p:sp>
          <p:nvSpPr>
            <p:cNvPr id="8" name="矩形 7"/>
            <p:cNvSpPr/>
            <p:nvPr/>
          </p:nvSpPr>
          <p:spPr>
            <a:xfrm>
              <a:off x="723900" y="354013"/>
              <a:ext cx="11468099" cy="523220"/>
            </a:xfrm>
            <a:prstGeom prst="rect">
              <a:avLst/>
            </a:prstGeom>
            <a:solidFill>
              <a:srgbClr val="C8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098102" y="303571"/>
              <a:ext cx="4126593" cy="583565"/>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lang="zh-CN" altLang="en-US" sz="3200" b="1" spc="500" noProof="0">
                  <a:solidFill>
                    <a:schemeClr val="bg1"/>
                  </a:solidFill>
                  <a:effectLst>
                    <a:outerShdw blurRad="38100" dist="19050" dir="2700000" algn="tl" rotWithShape="0">
                      <a:schemeClr val="dk1">
                        <a:alpha val="40000"/>
                      </a:schemeClr>
                    </a:outerShdw>
                  </a:effectLst>
                  <a:uLnTx/>
                  <a:uFillTx/>
                  <a:latin typeface="方正大标宋简体" panose="02010601030101010101" charset="-122"/>
                  <a:ea typeface="方正大标宋简体" panose="02010601030101010101" charset="-122"/>
                  <a:cs typeface="+mn-ea"/>
                  <a:sym typeface="+mn-lt"/>
                </a:rPr>
                <a:t>基础知识梳理</a:t>
              </a:r>
              <a:endParaRPr kumimoji="0" lang="zh-CN" altLang="en-US" sz="3200" b="1" i="0" u="none" strike="noStrike" kern="1200" cap="none" spc="500" normalizeH="0" baseline="0" noProof="0">
                <a:ln>
                  <a:noFill/>
                </a:ln>
                <a:solidFill>
                  <a:schemeClr val="bg1"/>
                </a:solidFill>
                <a:effectLst>
                  <a:outerShdw blurRad="38100" dist="19050" dir="2700000" algn="tl" rotWithShape="0">
                    <a:schemeClr val="dk1">
                      <a:alpha val="40000"/>
                    </a:schemeClr>
                  </a:outerShdw>
                </a:effectLst>
                <a:uLnTx/>
                <a:uFillTx/>
                <a:latin typeface="方正大标宋简体" panose="02010601030101010101" charset="-122"/>
                <a:ea typeface="方正大标宋简体" panose="02010601030101010101" charset="-122"/>
                <a:cs typeface="+mn-ea"/>
                <a:sym typeface="+mn-lt"/>
              </a:endParaRPr>
            </a:p>
          </p:txBody>
        </p:sp>
      </p:grpSp>
      <p:grpSp>
        <p:nvGrpSpPr>
          <p:cNvPr id="5" name="组合 4"/>
          <p:cNvGrpSpPr/>
          <p:nvPr/>
        </p:nvGrpSpPr>
        <p:grpSpPr>
          <a:xfrm>
            <a:off x="301847" y="-22328"/>
            <a:ext cx="717104" cy="717102"/>
            <a:chOff x="304800" y="673100"/>
            <a:chExt cx="4000500" cy="4000500"/>
          </a:xfrm>
          <a:effectLst>
            <a:outerShdw blurRad="444500" dist="76200" dir="8100000" algn="tr" rotWithShape="0">
              <a:schemeClr val="tx1">
                <a:lumMod val="65000"/>
                <a:lumOff val="35000"/>
                <a:alpha val="50000"/>
              </a:schemeClr>
            </a:outerShdw>
          </a:effectLst>
        </p:grpSpPr>
        <p:sp>
          <p:nvSpPr>
            <p:cNvPr id="6"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lumMod val="75000"/>
                    <a:lumOff val="25000"/>
                  </a:schemeClr>
                </a:solidFill>
                <a:cs typeface="+mn-ea"/>
                <a:sym typeface="+mn-lt"/>
              </a:endParaRPr>
            </a:p>
          </p:txBody>
        </p:sp>
        <p:sp>
          <p:nvSpPr>
            <p:cNvPr id="7" name="椭圆 6"/>
            <p:cNvSpPr/>
            <p:nvPr/>
          </p:nvSpPr>
          <p:spPr>
            <a:xfrm>
              <a:off x="392112" y="760412"/>
              <a:ext cx="3825876"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tx1">
                      <a:lumMod val="75000"/>
                      <a:lumOff val="25000"/>
                    </a:schemeClr>
                  </a:solidFill>
                  <a:cs typeface="+mn-ea"/>
                  <a:sym typeface="+mn-lt"/>
                </a:rPr>
                <a:t>02</a:t>
              </a:r>
              <a:endParaRPr lang="zh-CN" altLang="en-US" b="1">
                <a:solidFill>
                  <a:schemeClr val="tx1">
                    <a:lumMod val="75000"/>
                    <a:lumOff val="25000"/>
                  </a:schemeClr>
                </a:solidFill>
                <a:cs typeface="+mn-ea"/>
                <a:sym typeface="+mn-lt"/>
              </a:endParaRPr>
            </a:p>
          </p:txBody>
        </p:sp>
      </p:grpSp>
      <p:sp>
        <p:nvSpPr>
          <p:cNvPr id="3" name="文本框 2"/>
          <p:cNvSpPr txBox="1"/>
          <p:nvPr/>
        </p:nvSpPr>
        <p:spPr>
          <a:xfrm>
            <a:off x="197485" y="694690"/>
            <a:ext cx="11994515" cy="6000750"/>
          </a:xfrm>
          <a:prstGeom prst="rect">
            <a:avLst/>
          </a:prstGeom>
          <a:noFill/>
        </p:spPr>
        <p:txBody>
          <a:bodyPr wrap="square" rtlCol="0">
            <a:spAutoFit/>
          </a:bodyPr>
          <a:lstStyle/>
          <a:p>
            <a:r>
              <a:rPr lang="zh-CN" altLang="en-US" sz="2400" b="1">
                <a:latin typeface="楷体" panose="02010609060101010101" charset="-122"/>
                <a:ea typeface="楷体" panose="02010609060101010101" charset="-122"/>
                <a:cs typeface="楷体" panose="02010609060101010101" charset="-122"/>
              </a:rPr>
              <a:t>三、劳作方式的发展</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1.农业家庭式劳作（小农经济）</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（1）条件：</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①铁犁牛耕的逐步推广。②集体劳作的形式逐渐瓦解。</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（2）表现：</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①中国战国时期：鼓励发展以家庭为单位的男耕女织生产模式。</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②古希腊罗马：氏族部落解体之后，一家一户的家庭劳作日渐普及。</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2.农业庄园式劳作</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（1）特征：众多奴隶或农奴在庄园的土地上进行集中劳作，劳动者被束铺在土地上，生产力低下。</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（2）表现</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①罗马共和国晚期：战争给罗马带来大量奴隶，出现了大型奴隶制庄园。</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②中古时期的西欧：大量农奴或农民在领主的庄园中服劳役。</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农奴和自由民区别（有无法律上的自由）</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③魏晋南北朝时期的坞堡除军事作用外，也带有庄园经济的色彩。</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（人身依附关系强；生产积极性低下；具有相对的独立性，易造成分裂割据）</a:t>
            </a:r>
            <a:endParaRPr lang="zh-CN" altLang="en-US" sz="2400" b="1">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p14:prism/>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wipe(left)">
                                      <p:cBhvr>
                                        <p:cTn id="13" dur="75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pattFill prst="weave">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2" name="组合 121"/>
          <p:cNvGrpSpPr/>
          <p:nvPr/>
        </p:nvGrpSpPr>
        <p:grpSpPr>
          <a:xfrm>
            <a:off x="723900" y="303571"/>
            <a:ext cx="11468099" cy="583565"/>
            <a:chOff x="723900" y="303571"/>
            <a:chExt cx="11468099" cy="583565"/>
          </a:xfrm>
        </p:grpSpPr>
        <p:sp>
          <p:nvSpPr>
            <p:cNvPr id="8" name="矩形 7"/>
            <p:cNvSpPr/>
            <p:nvPr/>
          </p:nvSpPr>
          <p:spPr>
            <a:xfrm>
              <a:off x="723900" y="354013"/>
              <a:ext cx="11468099" cy="523220"/>
            </a:xfrm>
            <a:prstGeom prst="rect">
              <a:avLst/>
            </a:prstGeom>
            <a:solidFill>
              <a:srgbClr val="C8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098102" y="303571"/>
              <a:ext cx="4126593" cy="583565"/>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lang="zh-CN" altLang="en-US" sz="3200" b="1" spc="500" noProof="0">
                  <a:solidFill>
                    <a:schemeClr val="bg1"/>
                  </a:solidFill>
                  <a:effectLst>
                    <a:outerShdw blurRad="38100" dist="19050" dir="2700000" algn="tl" rotWithShape="0">
                      <a:schemeClr val="dk1">
                        <a:alpha val="40000"/>
                      </a:schemeClr>
                    </a:outerShdw>
                  </a:effectLst>
                  <a:uLnTx/>
                  <a:uFillTx/>
                  <a:latin typeface="方正大标宋简体" panose="02010601030101010101" charset="-122"/>
                  <a:ea typeface="方正大标宋简体" panose="02010601030101010101" charset="-122"/>
                  <a:cs typeface="+mn-ea"/>
                  <a:sym typeface="+mn-lt"/>
                </a:rPr>
                <a:t>基础知识梳理</a:t>
              </a:r>
              <a:endParaRPr kumimoji="0" lang="zh-CN" altLang="en-US" sz="3200" b="1" i="0" u="none" strike="noStrike" kern="1200" cap="none" spc="500" normalizeH="0" baseline="0" noProof="0">
                <a:ln>
                  <a:noFill/>
                </a:ln>
                <a:solidFill>
                  <a:schemeClr val="bg1"/>
                </a:solidFill>
                <a:effectLst>
                  <a:outerShdw blurRad="38100" dist="19050" dir="2700000" algn="tl" rotWithShape="0">
                    <a:schemeClr val="dk1">
                      <a:alpha val="40000"/>
                    </a:schemeClr>
                  </a:outerShdw>
                </a:effectLst>
                <a:uLnTx/>
                <a:uFillTx/>
                <a:latin typeface="方正大标宋简体" panose="02010601030101010101" charset="-122"/>
                <a:ea typeface="方正大标宋简体" panose="02010601030101010101" charset="-122"/>
                <a:cs typeface="+mn-ea"/>
                <a:sym typeface="+mn-lt"/>
              </a:endParaRPr>
            </a:p>
          </p:txBody>
        </p:sp>
      </p:grpSp>
      <p:grpSp>
        <p:nvGrpSpPr>
          <p:cNvPr id="5" name="组合 4"/>
          <p:cNvGrpSpPr/>
          <p:nvPr/>
        </p:nvGrpSpPr>
        <p:grpSpPr>
          <a:xfrm>
            <a:off x="301847" y="257072"/>
            <a:ext cx="717104" cy="717102"/>
            <a:chOff x="304800" y="673100"/>
            <a:chExt cx="4000500" cy="4000500"/>
          </a:xfrm>
          <a:effectLst>
            <a:outerShdw blurRad="444500" dist="76200" dir="8100000" algn="tr" rotWithShape="0">
              <a:schemeClr val="tx1">
                <a:lumMod val="65000"/>
                <a:lumOff val="35000"/>
                <a:alpha val="50000"/>
              </a:schemeClr>
            </a:outerShdw>
          </a:effectLst>
        </p:grpSpPr>
        <p:sp>
          <p:nvSpPr>
            <p:cNvPr id="6"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lumMod val="75000"/>
                    <a:lumOff val="25000"/>
                  </a:schemeClr>
                </a:solidFill>
                <a:cs typeface="+mn-ea"/>
                <a:sym typeface="+mn-lt"/>
              </a:endParaRPr>
            </a:p>
          </p:txBody>
        </p:sp>
        <p:sp>
          <p:nvSpPr>
            <p:cNvPr id="7" name="椭圆 6"/>
            <p:cNvSpPr/>
            <p:nvPr/>
          </p:nvSpPr>
          <p:spPr>
            <a:xfrm>
              <a:off x="392112" y="760412"/>
              <a:ext cx="3825876"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tx1">
                      <a:lumMod val="75000"/>
                      <a:lumOff val="25000"/>
                    </a:schemeClr>
                  </a:solidFill>
                  <a:cs typeface="+mn-ea"/>
                  <a:sym typeface="+mn-lt"/>
                </a:rPr>
                <a:t>02</a:t>
              </a:r>
              <a:endParaRPr lang="zh-CN" altLang="en-US" b="1">
                <a:solidFill>
                  <a:schemeClr val="tx1">
                    <a:lumMod val="75000"/>
                    <a:lumOff val="25000"/>
                  </a:schemeClr>
                </a:solidFill>
                <a:cs typeface="+mn-ea"/>
                <a:sym typeface="+mn-lt"/>
              </a:endParaRPr>
            </a:p>
          </p:txBody>
        </p:sp>
      </p:grpSp>
      <p:sp>
        <p:nvSpPr>
          <p:cNvPr id="4" name="文本框 3"/>
          <p:cNvSpPr txBox="1"/>
          <p:nvPr/>
        </p:nvSpPr>
        <p:spPr>
          <a:xfrm>
            <a:off x="250190" y="1212850"/>
            <a:ext cx="11691620" cy="5262245"/>
          </a:xfrm>
          <a:prstGeom prst="rect">
            <a:avLst/>
          </a:prstGeom>
          <a:noFill/>
        </p:spPr>
        <p:txBody>
          <a:bodyPr wrap="square" rtlCol="0">
            <a:spAutoFit/>
          </a:bodyPr>
          <a:lstStyle/>
          <a:p>
            <a:r>
              <a:rPr lang="zh-CN" altLang="en-US" sz="2400" b="1">
                <a:latin typeface="楷体" panose="02010609060101010101" charset="-122"/>
                <a:ea typeface="楷体" panose="02010609060101010101" charset="-122"/>
                <a:cs typeface="楷体" panose="02010609060101010101" charset="-122"/>
              </a:rPr>
              <a:t>3.手工业家庭与作坊式劳作</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（1）表现：古代还有以制作手工业产品为生的手工业家庭，以及拥有某种手工工艺的民营和官营作坊。</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（2）手工业家庭与作坊的特点</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①手工业者世代传承。</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②由统治者登记造册进行管理。</a:t>
            </a:r>
            <a:endParaRPr lang="zh-CN" altLang="en-US" sz="2400" b="1">
              <a:latin typeface="楷体" panose="02010609060101010101" charset="-122"/>
              <a:ea typeface="楷体" panose="02010609060101010101" charset="-122"/>
              <a:cs typeface="楷体" panose="02010609060101010101" charset="-122"/>
            </a:endParaRPr>
          </a:p>
          <a:p>
            <a:endParaRPr lang="zh-CN" altLang="en-US" sz="2400" b="1">
              <a:latin typeface="楷体" panose="02010609060101010101" charset="-122"/>
              <a:ea typeface="楷体" panose="02010609060101010101" charset="-122"/>
              <a:cs typeface="楷体" panose="02010609060101010101" charset="-122"/>
            </a:endParaRPr>
          </a:p>
          <a:p>
            <a:r>
              <a:rPr lang="en-US" altLang="zh-CN" sz="2400" b="1">
                <a:latin typeface="楷体" panose="02010609060101010101" charset="-122"/>
                <a:ea typeface="楷体" panose="02010609060101010101" charset="-122"/>
                <a:cs typeface="楷体" panose="02010609060101010101" charset="-122"/>
              </a:rPr>
              <a:t>4.</a:t>
            </a:r>
            <a:r>
              <a:rPr lang="zh-CN" altLang="en-US" sz="2400" b="1">
                <a:latin typeface="楷体" panose="02010609060101010101" charset="-122"/>
                <a:ea typeface="楷体" panose="02010609060101010101" charset="-122"/>
                <a:cs typeface="楷体" panose="02010609060101010101" charset="-122"/>
              </a:rPr>
              <a:t>农业家庭式劳作对社会发展的作用：</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①农业家庭式的劳作是封建社会重要的劳作方式；</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②它提供小农家庭需要的农产品和手工业产品，保证了小农家庭的自给自足，有利于提高农民的生产积极性，推动精耕细作农业的发展；</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③有利于社会稳定，为国家提供了税源，维护了封建统治。</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④阻碍了商品经济发展，难以产生技术突破，阻碍资本主义萌芽的发展，使中国落后于世界工业文明的潮流。</a:t>
            </a:r>
            <a:endParaRPr lang="zh-CN" altLang="en-US" sz="2400" b="1">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p14:prism/>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wipe(left)">
                                      <p:cBhvr>
                                        <p:cTn id="13" dur="75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pattFill prst="weave">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2" name="组合 121"/>
          <p:cNvGrpSpPr/>
          <p:nvPr/>
        </p:nvGrpSpPr>
        <p:grpSpPr>
          <a:xfrm>
            <a:off x="723900" y="303571"/>
            <a:ext cx="11468099" cy="583565"/>
            <a:chOff x="723900" y="303571"/>
            <a:chExt cx="11468099" cy="583565"/>
          </a:xfrm>
        </p:grpSpPr>
        <p:sp>
          <p:nvSpPr>
            <p:cNvPr id="8" name="矩形 7"/>
            <p:cNvSpPr/>
            <p:nvPr/>
          </p:nvSpPr>
          <p:spPr>
            <a:xfrm>
              <a:off x="723900" y="354013"/>
              <a:ext cx="11468099" cy="523220"/>
            </a:xfrm>
            <a:prstGeom prst="rect">
              <a:avLst/>
            </a:prstGeom>
            <a:solidFill>
              <a:srgbClr val="C8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098102" y="303571"/>
              <a:ext cx="4126593" cy="583565"/>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lang="zh-CN" altLang="en-US" sz="3200" b="1" spc="500" noProof="0">
                  <a:solidFill>
                    <a:schemeClr val="bg1"/>
                  </a:solidFill>
                  <a:effectLst>
                    <a:outerShdw blurRad="38100" dist="19050" dir="2700000" algn="tl" rotWithShape="0">
                      <a:schemeClr val="dk1">
                        <a:alpha val="40000"/>
                      </a:schemeClr>
                    </a:outerShdw>
                  </a:effectLst>
                  <a:uLnTx/>
                  <a:uFillTx/>
                  <a:latin typeface="方正大标宋简体" panose="02010601030101010101" charset="-122"/>
                  <a:ea typeface="方正大标宋简体" panose="02010601030101010101" charset="-122"/>
                  <a:cs typeface="+mn-ea"/>
                  <a:sym typeface="+mn-lt"/>
                </a:rPr>
                <a:t>基础知识梳理</a:t>
              </a:r>
              <a:endParaRPr kumimoji="0" lang="zh-CN" altLang="en-US" sz="3200" b="1" i="0" u="none" strike="noStrike" kern="1200" cap="none" spc="500" normalizeH="0" baseline="0" noProof="0">
                <a:ln>
                  <a:noFill/>
                </a:ln>
                <a:solidFill>
                  <a:schemeClr val="bg1"/>
                </a:solidFill>
                <a:effectLst/>
                <a:uLnTx/>
                <a:uFillTx/>
                <a:cs typeface="+mn-ea"/>
                <a:sym typeface="+mn-lt"/>
              </a:endParaRPr>
            </a:p>
          </p:txBody>
        </p:sp>
      </p:grpSp>
      <p:grpSp>
        <p:nvGrpSpPr>
          <p:cNvPr id="5" name="组合 4"/>
          <p:cNvGrpSpPr/>
          <p:nvPr/>
        </p:nvGrpSpPr>
        <p:grpSpPr>
          <a:xfrm>
            <a:off x="301847" y="257072"/>
            <a:ext cx="717104" cy="717102"/>
            <a:chOff x="304800" y="673100"/>
            <a:chExt cx="4000500" cy="4000500"/>
          </a:xfrm>
          <a:effectLst>
            <a:outerShdw blurRad="444500" dist="76200" dir="8100000" algn="tr" rotWithShape="0">
              <a:schemeClr val="tx1">
                <a:lumMod val="65000"/>
                <a:lumOff val="35000"/>
                <a:alpha val="50000"/>
              </a:schemeClr>
            </a:outerShdw>
          </a:effectLst>
        </p:grpSpPr>
        <p:sp>
          <p:nvSpPr>
            <p:cNvPr id="6"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lumMod val="75000"/>
                    <a:lumOff val="25000"/>
                  </a:schemeClr>
                </a:solidFill>
                <a:cs typeface="+mn-ea"/>
                <a:sym typeface="+mn-lt"/>
              </a:endParaRPr>
            </a:p>
          </p:txBody>
        </p:sp>
        <p:sp>
          <p:nvSpPr>
            <p:cNvPr id="7" name="椭圆 6"/>
            <p:cNvSpPr/>
            <p:nvPr/>
          </p:nvSpPr>
          <p:spPr>
            <a:xfrm>
              <a:off x="392112" y="760412"/>
              <a:ext cx="3825876"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tx1">
                      <a:lumMod val="75000"/>
                      <a:lumOff val="25000"/>
                    </a:schemeClr>
                  </a:solidFill>
                  <a:cs typeface="+mn-ea"/>
                  <a:sym typeface="+mn-lt"/>
                </a:rPr>
                <a:t>02</a:t>
              </a:r>
              <a:endParaRPr lang="zh-CN" altLang="en-US" b="1">
                <a:solidFill>
                  <a:schemeClr val="tx1">
                    <a:lumMod val="75000"/>
                    <a:lumOff val="25000"/>
                  </a:schemeClr>
                </a:solidFill>
                <a:cs typeface="+mn-ea"/>
                <a:sym typeface="+mn-lt"/>
              </a:endParaRPr>
            </a:p>
          </p:txBody>
        </p:sp>
      </p:grpSp>
      <p:sp>
        <p:nvSpPr>
          <p:cNvPr id="2" name="文本框 1"/>
          <p:cNvSpPr txBox="1"/>
          <p:nvPr/>
        </p:nvSpPr>
        <p:spPr>
          <a:xfrm>
            <a:off x="415925" y="1128395"/>
            <a:ext cx="6461760" cy="460375"/>
          </a:xfrm>
          <a:prstGeom prst="rect">
            <a:avLst/>
          </a:prstGeom>
          <a:noFill/>
        </p:spPr>
        <p:txBody>
          <a:bodyPr wrap="square" rtlCol="0">
            <a:spAutoFit/>
          </a:bodyPr>
          <a:lstStyle/>
          <a:p>
            <a:r>
              <a:rPr lang="zh-CN" altLang="en-US" sz="2400" b="1">
                <a:latin typeface="楷体" panose="02010609060101010101" charset="-122"/>
                <a:ea typeface="楷体" panose="02010609060101010101" charset="-122"/>
                <a:cs typeface="楷体" panose="02010609060101010101" charset="-122"/>
                <a:sym typeface="+mn-ea"/>
              </a:rPr>
              <a:t>拓展：古代手工业三种经营形态的特点：</a:t>
            </a:r>
            <a:endParaRPr lang="zh-CN" altLang="en-US" sz="2400" b="1">
              <a:latin typeface="楷体" panose="02010609060101010101" charset="-122"/>
              <a:ea typeface="楷体" panose="02010609060101010101" charset="-122"/>
              <a:cs typeface="楷体" panose="02010609060101010101" charset="-122"/>
            </a:endParaRPr>
          </a:p>
        </p:txBody>
      </p:sp>
      <p:graphicFrame>
        <p:nvGraphicFramePr>
          <p:cNvPr id="3" name="表格 2"/>
          <p:cNvGraphicFramePr>
            <a:graphicFrameLocks noGrp="1"/>
          </p:cNvGraphicFramePr>
          <p:nvPr>
            <p:custDataLst>
              <p:tags r:id="rId1"/>
            </p:custDataLst>
          </p:nvPr>
        </p:nvGraphicFramePr>
        <p:xfrm>
          <a:off x="103505" y="1830070"/>
          <a:ext cx="11817985" cy="4754880"/>
        </p:xfrm>
        <a:graphic>
          <a:graphicData uri="http://schemas.openxmlformats.org/drawingml/2006/table">
            <a:tbl>
              <a:tblPr firstRow="1" bandRow="1">
                <a:tableStyleId>{5940675A-B579-460E-94D1-54222C63F5DA}</a:tableStyleId>
              </a:tblPr>
              <a:tblGrid>
                <a:gridCol w="1650365"/>
                <a:gridCol w="2562860"/>
                <a:gridCol w="3175635"/>
                <a:gridCol w="1734820"/>
                <a:gridCol w="2694305"/>
              </a:tblGrid>
              <a:tr h="335280">
                <a:tc>
                  <a:txBody>
                    <a:bodyPr wrap="square"/>
                    <a:lstStyle/>
                    <a:p>
                      <a:pPr indent="0" algn="ctr">
                        <a:buNone/>
                      </a:pPr>
                      <a:r>
                        <a:rPr lang="en-US" sz="2400" b="1" err="1">
                          <a:latin typeface="楷体" panose="02010609060101010101" charset="-122"/>
                          <a:ea typeface="楷体" panose="02010609060101010101" charset="-122"/>
                          <a:cs typeface="宋体" panose="02010600030101010101" pitchFamily="2" charset="-122"/>
                        </a:rPr>
                        <a:t>经营形态</a:t>
                      </a:r>
                      <a:endParaRPr lang="en-US" altLang="en-US" sz="24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2400" b="1">
                          <a:latin typeface="楷体" panose="02010609060101010101" charset="-122"/>
                          <a:ea typeface="楷体" panose="02010609060101010101" charset="-122"/>
                          <a:cs typeface="宋体" panose="02010600030101010101" pitchFamily="2" charset="-122"/>
                        </a:rPr>
                        <a:t>管理方式</a:t>
                      </a:r>
                      <a:endParaRPr lang="en-US" altLang="en-US" sz="24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2400" b="1">
                          <a:latin typeface="楷体" panose="02010609060101010101" charset="-122"/>
                          <a:ea typeface="楷体" panose="02010609060101010101" charset="-122"/>
                          <a:cs typeface="宋体" panose="02010600030101010101" pitchFamily="2" charset="-122"/>
                        </a:rPr>
                        <a:t>产品及流通方式</a:t>
                      </a:r>
                      <a:endParaRPr lang="en-US" altLang="en-US" sz="24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2400" b="1">
                          <a:latin typeface="楷体" panose="02010609060101010101" charset="-122"/>
                          <a:ea typeface="楷体" panose="02010609060101010101" charset="-122"/>
                          <a:cs typeface="宋体" panose="02010600030101010101" pitchFamily="2" charset="-122"/>
                        </a:rPr>
                        <a:t>劳动力</a:t>
                      </a:r>
                      <a:endParaRPr lang="en-US" altLang="en-US" sz="24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2400" b="1">
                          <a:latin typeface="楷体" panose="02010609060101010101" charset="-122"/>
                          <a:ea typeface="楷体" panose="02010609060101010101" charset="-122"/>
                          <a:cs typeface="宋体" panose="02010600030101010101" pitchFamily="2" charset="-122"/>
                        </a:rPr>
                        <a:t>地位</a:t>
                      </a:r>
                      <a:endParaRPr lang="en-US" altLang="en-US" sz="24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76400">
                <a:tc>
                  <a:txBody>
                    <a:bodyPr wrap="square"/>
                    <a:lstStyle/>
                    <a:p>
                      <a:pPr indent="0" algn="ctr">
                        <a:buNone/>
                      </a:pPr>
                      <a:r>
                        <a:rPr lang="en-US" sz="2400" b="1">
                          <a:latin typeface="楷体" panose="02010609060101010101" charset="-122"/>
                          <a:ea typeface="楷体" panose="02010609060101010101" charset="-122"/>
                          <a:cs typeface="宋体" panose="02010600030101010101" pitchFamily="2" charset="-122"/>
                        </a:rPr>
                        <a:t>官营手工业</a:t>
                      </a:r>
                      <a:endParaRPr lang="en-US" altLang="en-US" sz="24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1" u="sng" err="1">
                          <a:latin typeface="楷体" panose="02010609060101010101" charset="-122"/>
                          <a:ea typeface="楷体" panose="02010609060101010101" charset="-122"/>
                          <a:cs typeface="宋体" panose="02010600030101010101" pitchFamily="2" charset="-122"/>
                        </a:rPr>
                        <a:t>政府</a:t>
                      </a:r>
                      <a:r>
                        <a:rPr lang="en-US" sz="2400" b="1" err="1">
                          <a:latin typeface="楷体" panose="02010609060101010101" charset="-122"/>
                          <a:ea typeface="楷体" panose="02010609060101010101" charset="-122"/>
                          <a:cs typeface="宋体" panose="02010600030101010101" pitchFamily="2" charset="-122"/>
                        </a:rPr>
                        <a:t>统一管理、资金雄厚、规模经营、</a:t>
                      </a:r>
                      <a:r>
                        <a:rPr lang="en-US" sz="2400" b="1" err="1" smtClean="0">
                          <a:latin typeface="楷体" panose="02010609060101010101" charset="-122"/>
                          <a:ea typeface="楷体" panose="02010609060101010101" charset="-122"/>
                          <a:cs typeface="宋体" panose="02010600030101010101" pitchFamily="2" charset="-122"/>
                        </a:rPr>
                        <a:t>管理严格</a:t>
                      </a:r>
                      <a:endParaRPr lang="en-US" altLang="en-US" sz="2400" b="1" u="sng">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1">
                          <a:latin typeface="楷体" panose="02010609060101010101" charset="-122"/>
                          <a:ea typeface="楷体" panose="02010609060101010101" charset="-122"/>
                          <a:cs typeface="宋体" panose="02010600030101010101" pitchFamily="2" charset="-122"/>
                        </a:rPr>
                        <a:t>官府专用和皇帝私用；</a:t>
                      </a:r>
                      <a:r>
                        <a:rPr lang="en-US" sz="2400" b="1" u="sng">
                          <a:latin typeface="楷体" panose="02010609060101010101" charset="-122"/>
                          <a:ea typeface="楷体" panose="02010609060101010101" charset="-122"/>
                          <a:cs typeface="宋体" panose="02010600030101010101" pitchFamily="2" charset="-122"/>
                        </a:rPr>
                        <a:t>不在</a:t>
                      </a:r>
                      <a:r>
                        <a:rPr lang="en-US" sz="2400" b="1">
                          <a:latin typeface="楷体" panose="02010609060101010101" charset="-122"/>
                          <a:ea typeface="楷体" panose="02010609060101010101" charset="-122"/>
                          <a:cs typeface="宋体" panose="02010600030101010101" pitchFamily="2" charset="-122"/>
                        </a:rPr>
                        <a:t>市场流通。</a:t>
                      </a:r>
                      <a:endParaRPr lang="en-US" altLang="en-US" sz="24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2400" b="1">
                          <a:latin typeface="楷体" panose="02010609060101010101" charset="-122"/>
                          <a:ea typeface="楷体" panose="02010609060101010101" charset="-122"/>
                          <a:cs typeface="宋体" panose="02010600030101010101" pitchFamily="2" charset="-122"/>
                        </a:rPr>
                        <a:t>职业世袭；</a:t>
                      </a:r>
                      <a:r>
                        <a:rPr lang="en-US" sz="2400" b="1" u="sng">
                          <a:latin typeface="楷体" panose="02010609060101010101" charset="-122"/>
                          <a:ea typeface="楷体" panose="02010609060101010101" charset="-122"/>
                          <a:cs typeface="宋体" panose="02010600030101010101" pitchFamily="2" charset="-122"/>
                        </a:rPr>
                        <a:t>无偿调用</a:t>
                      </a:r>
                      <a:r>
                        <a:rPr lang="en-US" sz="2400" b="1">
                          <a:latin typeface="楷体" panose="02010609060101010101" charset="-122"/>
                          <a:ea typeface="楷体" panose="02010609060101010101" charset="-122"/>
                          <a:cs typeface="宋体" panose="02010600030101010101" pitchFamily="2" charset="-122"/>
                        </a:rPr>
                        <a:t>各类匠户</a:t>
                      </a:r>
                      <a:endParaRPr lang="en-US" altLang="en-US" sz="24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1">
                          <a:latin typeface="楷体" panose="02010609060101010101" charset="-122"/>
                          <a:ea typeface="楷体" panose="02010609060101010101" charset="-122"/>
                          <a:cs typeface="宋体" panose="02010600030101010101" pitchFamily="2" charset="-122"/>
                        </a:rPr>
                        <a:t>至</a:t>
                      </a:r>
                      <a:r>
                        <a:rPr lang="en-US" sz="2400" b="1" u="sng">
                          <a:latin typeface="楷体" panose="02010609060101010101" charset="-122"/>
                          <a:ea typeface="楷体" panose="02010609060101010101" charset="-122"/>
                          <a:cs typeface="宋体" panose="02010600030101010101" pitchFamily="2" charset="-122"/>
                        </a:rPr>
                        <a:t>明代前期</a:t>
                      </a:r>
                      <a:r>
                        <a:rPr lang="en-US" sz="2400" b="1">
                          <a:latin typeface="楷体" panose="02010609060101010101" charset="-122"/>
                          <a:ea typeface="楷体" panose="02010609060101010101" charset="-122"/>
                          <a:cs typeface="宋体" panose="02010600030101010101" pitchFamily="2" charset="-122"/>
                        </a:rPr>
                        <a:t>占据主导地位，代表我国古代手工业</a:t>
                      </a:r>
                      <a:r>
                        <a:rPr lang="en-US" sz="2400" b="1" u="sng">
                          <a:latin typeface="楷体" panose="02010609060101010101" charset="-122"/>
                          <a:ea typeface="楷体" panose="02010609060101010101" charset="-122"/>
                          <a:cs typeface="宋体" panose="02010600030101010101" pitchFamily="2" charset="-122"/>
                        </a:rPr>
                        <a:t>最高</a:t>
                      </a:r>
                      <a:r>
                        <a:rPr lang="en-US" sz="2400" b="1">
                          <a:latin typeface="楷体" panose="02010609060101010101" charset="-122"/>
                          <a:ea typeface="楷体" panose="02010609060101010101" charset="-122"/>
                          <a:cs typeface="宋体" panose="02010600030101010101" pitchFamily="2" charset="-122"/>
                        </a:rPr>
                        <a:t>水平；缺乏竞争力，缺乏积极性。</a:t>
                      </a:r>
                      <a:endParaRPr lang="en-US" altLang="en-US" sz="24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05840">
                <a:tc>
                  <a:txBody>
                    <a:bodyPr wrap="square"/>
                    <a:lstStyle/>
                    <a:p>
                      <a:pPr indent="0" algn="ctr">
                        <a:buNone/>
                      </a:pPr>
                      <a:r>
                        <a:rPr lang="en-US" sz="2400" b="1">
                          <a:latin typeface="楷体" panose="02010609060101010101" charset="-122"/>
                          <a:ea typeface="楷体" panose="02010609060101010101" charset="-122"/>
                          <a:cs typeface="宋体" panose="02010600030101010101" pitchFamily="2" charset="-122"/>
                        </a:rPr>
                        <a:t>私营手工业</a:t>
                      </a:r>
                      <a:endParaRPr lang="en-US" altLang="en-US" sz="24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2400" b="1">
                          <a:latin typeface="楷体" panose="02010609060101010101" charset="-122"/>
                          <a:ea typeface="楷体" panose="02010609060101010101" charset="-122"/>
                          <a:cs typeface="宋体" panose="02010600030101010101" pitchFamily="2" charset="-122"/>
                        </a:rPr>
                        <a:t>民间私人自主经营</a:t>
                      </a:r>
                      <a:endParaRPr lang="en-US" altLang="en-US" sz="24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1">
                          <a:latin typeface="楷体" panose="02010609060101010101" charset="-122"/>
                          <a:ea typeface="楷体" panose="02010609060101010101" charset="-122"/>
                          <a:cs typeface="宋体" panose="02010600030101010101" pitchFamily="2" charset="-122"/>
                        </a:rPr>
                        <a:t>民间消费的产品；在</a:t>
                      </a:r>
                      <a:r>
                        <a:rPr lang="en-US" sz="2400" b="1" u="sng">
                          <a:latin typeface="楷体" panose="02010609060101010101" charset="-122"/>
                          <a:ea typeface="楷体" panose="02010609060101010101" charset="-122"/>
                          <a:cs typeface="宋体" panose="02010600030101010101" pitchFamily="2" charset="-122"/>
                        </a:rPr>
                        <a:t>市场</a:t>
                      </a:r>
                      <a:r>
                        <a:rPr lang="en-US" sz="2400" b="1">
                          <a:latin typeface="楷体" panose="02010609060101010101" charset="-122"/>
                          <a:ea typeface="楷体" panose="02010609060101010101" charset="-122"/>
                          <a:cs typeface="宋体" panose="02010600030101010101" pitchFamily="2" charset="-122"/>
                        </a:rPr>
                        <a:t>流通</a:t>
                      </a:r>
                      <a:endParaRPr lang="en-US" altLang="en-US" sz="24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2400" b="1">
                          <a:latin typeface="楷体" panose="02010609060101010101" charset="-122"/>
                          <a:ea typeface="楷体" panose="02010609060101010101" charset="-122"/>
                          <a:cs typeface="宋体" panose="02010600030101010101" pitchFamily="2" charset="-122"/>
                        </a:rPr>
                        <a:t>私营主雇工</a:t>
                      </a:r>
                      <a:endParaRPr lang="en-US" altLang="en-US" sz="24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1" u="sng">
                          <a:latin typeface="楷体" panose="02010609060101010101" charset="-122"/>
                          <a:ea typeface="楷体" panose="02010609060101010101" charset="-122"/>
                          <a:cs typeface="宋体" panose="02010600030101010101" pitchFamily="2" charset="-122"/>
                        </a:rPr>
                        <a:t>明中叶以后</a:t>
                      </a:r>
                      <a:r>
                        <a:rPr lang="en-US" sz="2400" b="1">
                          <a:latin typeface="楷体" panose="02010609060101010101" charset="-122"/>
                          <a:ea typeface="楷体" panose="02010609060101010101" charset="-122"/>
                          <a:cs typeface="宋体" panose="02010600030101010101" pitchFamily="2" charset="-122"/>
                        </a:rPr>
                        <a:t>占据主导地位；孕育了</a:t>
                      </a:r>
                      <a:r>
                        <a:rPr lang="en-US" sz="2400" b="1" u="sng">
                          <a:latin typeface="楷体" panose="02010609060101010101" charset="-122"/>
                          <a:ea typeface="楷体" panose="02010609060101010101" charset="-122"/>
                          <a:cs typeface="宋体" panose="02010600030101010101" pitchFamily="2" charset="-122"/>
                        </a:rPr>
                        <a:t>资本主义萌芽。</a:t>
                      </a:r>
                      <a:endParaRPr lang="en-US" altLang="en-US" sz="2400" b="1" u="sng">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41120">
                <a:tc>
                  <a:txBody>
                    <a:bodyPr wrap="square"/>
                    <a:lstStyle/>
                    <a:p>
                      <a:pPr indent="0" algn="ctr">
                        <a:buNone/>
                      </a:pPr>
                      <a:r>
                        <a:rPr lang="en-US" sz="2400" b="1">
                          <a:latin typeface="楷体" panose="02010609060101010101" charset="-122"/>
                          <a:ea typeface="楷体" panose="02010609060101010101" charset="-122"/>
                          <a:cs typeface="宋体" panose="02010600030101010101" pitchFamily="2" charset="-122"/>
                        </a:rPr>
                        <a:t>家庭手工业</a:t>
                      </a:r>
                      <a:endParaRPr lang="en-US" altLang="en-US" sz="24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2400" b="1" err="1">
                          <a:latin typeface="楷体" panose="02010609060101010101" charset="-122"/>
                          <a:ea typeface="楷体" panose="02010609060101010101" charset="-122"/>
                          <a:cs typeface="宋体" panose="02010600030101010101" pitchFamily="2" charset="-122"/>
                        </a:rPr>
                        <a:t>农户的副业</a:t>
                      </a:r>
                      <a:endParaRPr lang="en-US" altLang="en-US" sz="24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1">
                          <a:latin typeface="楷体" panose="02010609060101010101" charset="-122"/>
                          <a:ea typeface="楷体" panose="02010609060101010101" charset="-122"/>
                          <a:cs typeface="宋体" panose="02010600030101010101" pitchFamily="2" charset="-122"/>
                        </a:rPr>
                        <a:t>供</a:t>
                      </a:r>
                      <a:r>
                        <a:rPr lang="en-US" sz="2400" b="1" u="sng">
                          <a:latin typeface="楷体" panose="02010609060101010101" charset="-122"/>
                          <a:ea typeface="楷体" panose="02010609060101010101" charset="-122"/>
                          <a:cs typeface="宋体" panose="02010600030101010101" pitchFamily="2" charset="-122"/>
                        </a:rPr>
                        <a:t>自己消费和交纳赋税；剩余部分</a:t>
                      </a:r>
                      <a:r>
                        <a:rPr lang="en-US" sz="2400" b="1">
                          <a:latin typeface="楷体" panose="02010609060101010101" charset="-122"/>
                          <a:ea typeface="楷体" panose="02010609060101010101" charset="-122"/>
                          <a:cs typeface="宋体" panose="02010600030101010101" pitchFamily="2" charset="-122"/>
                        </a:rPr>
                        <a:t>出售</a:t>
                      </a:r>
                      <a:endParaRPr lang="en-US" altLang="en-US" sz="24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2400" b="1">
                          <a:latin typeface="楷体" panose="02010609060101010101" charset="-122"/>
                          <a:ea typeface="楷体" panose="02010609060101010101" charset="-122"/>
                          <a:cs typeface="宋体" panose="02010600030101010101" pitchFamily="2" charset="-122"/>
                        </a:rPr>
                        <a:t>农民自身</a:t>
                      </a:r>
                      <a:endParaRPr lang="en-US" altLang="en-US" sz="24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1" err="1">
                          <a:latin typeface="楷体" panose="02010609060101010101" charset="-122"/>
                          <a:ea typeface="楷体" panose="02010609060101010101" charset="-122"/>
                          <a:cs typeface="宋体" panose="02010600030101010101" pitchFamily="2" charset="-122"/>
                        </a:rPr>
                        <a:t>一直存在于社会经济生活中，是中国古代社会稳定的重要因素。</a:t>
                      </a:r>
                      <a:endParaRPr lang="en-US" altLang="en-US" sz="2400" b="1">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750" advClick="0">
        <p14:doors dir="ver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wipe(left)">
                                      <p:cBhvr>
                                        <p:cTn id="13" dur="75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pattFill prst="weave">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9530" y="487025"/>
            <a:ext cx="12241530" cy="6370975"/>
          </a:xfrm>
          <a:prstGeom prst="rect">
            <a:avLst/>
          </a:prstGeom>
          <a:noFill/>
        </p:spPr>
        <p:txBody>
          <a:bodyPr wrap="square" rtlCol="0">
            <a:spAutoFit/>
          </a:bodyPr>
          <a:lstStyle/>
          <a:p>
            <a:r>
              <a:rPr lang="zh-CN" altLang="en-US" sz="2400" b="1">
                <a:latin typeface="楷体" panose="02010609060101010101" charset="-122"/>
                <a:ea typeface="楷体" panose="02010609060101010101" charset="-122"/>
                <a:cs typeface="楷体" panose="02010609060101010101" charset="-122"/>
              </a:rPr>
              <a:t>一、机器大生产与工厂制度</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（一）工厂</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1、产生的条件：</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（1）工业革命前，英国的手工工场由分散向集中发展，逐步实现了生产过程专业化。</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（2）18世纪60年代，英国工业革命引发了从手工劳动到机器大生产的变革；引发了劳作方式和生产关系的变革。</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（3）工业革命期间，出现新的生产组织形式——工厂，工厂制度随即形成。</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2、性质：第一次工业革命时期出现的新的生产组织形式。</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3、作用：工业革命实现了机器大生产，以工厂代替工场，大大提高了劳动生产率。</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（二）工厂制度</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1、内容：</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（1）倒班制：为保证机器昼夜运行。</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（2）管理：工厂主制定了严格的规章制度，以罚款、体罚和解雇等方式强化纪律意识。</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（3）生产流水线：被广泛应用到生产过程中，各生产环节协同劳作。</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（4）原料供应：原料由工厂统一供应、合理调配。</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2、影响：工厂制度带来生产组织和管理形式的巨变，有利于科学管理、提高生产效率、挖掘工人的劳动潜质，从而产生更大的经济效益。</a:t>
            </a:r>
            <a:endParaRPr lang="zh-CN" altLang="en-US" sz="2400" b="1">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sld>
</file>

<file path=ppt/tags/tag1.xml><?xml version="1.0" encoding="utf-8"?>
<p:tagLst xmlns:p="http://schemas.openxmlformats.org/presentationml/2006/main">
  <p:tag name="KSO_WM_UNIT_TABLE_BEAUTIFY" val="smartTable{f2a971f6-d4b5-4bab-aaaf-b9905f69cbe6}"/>
  <p:tag name="TABLE_ENDDRAG_ORIGIN_RECT" val="945*101"/>
  <p:tag name="TABLE_ENDDRAG_RECT" val="14*161*945*101"/>
</p:tagLst>
</file>

<file path=ppt/tags/tag2.xml><?xml version="1.0" encoding="utf-8"?>
<p:tagLst xmlns:p="http://schemas.openxmlformats.org/presentationml/2006/main">
  <p:tag name="KSO_WM_UNIT_TABLE_BEAUTIFY" val="smartTable{7ba1d8ac-0832-4926-a47e-dd6b61221526}"/>
  <p:tag name="TABLE_ENDDRAG_ORIGIN_RECT" val="930*343"/>
  <p:tag name="TABLE_ENDDRAG_RECT" val="8*144*930*343"/>
</p:tagLst>
</file>

<file path=ppt/tags/tag3.xml><?xml version="1.0" encoding="utf-8"?>
<p:tagLst xmlns:p="http://schemas.openxmlformats.org/presentationml/2006/main">
  <p:tag name="KSO_WM_UNIT_TABLE_BEAUTIFY" val="smartTable{0120cfa2-4721-40ce-a2b0-fcc9064270b3}"/>
  <p:tag name="TABLE_ENDDRAG_ORIGIN_RECT" val="774*187"/>
  <p:tag name="TABLE_ENDDRAG_RECT" val="57*175*774*187"/>
</p:tagLst>
</file>

<file path=ppt/tags/tag4.xml><?xml version="1.0" encoding="utf-8"?>
<p:tagLst xmlns:p="http://schemas.openxmlformats.org/presentationml/2006/main">
  <p:tag name="AS_OS" val="Unix 3.10 unknown"/>
  <p:tag name="AS_RELEASE_DATE" val="2020.11.30"/>
  <p:tag name="AS_TITLE" val="Aspose.Slides for Java"/>
  <p:tag name="AS_VERSION" val="20.11"/>
  <p:tag name="COMMONDATA" val="eyJoZGlkIjoiY2JmNzI1MDBkNGEwMjFhZDVkYzIwM2ZlODJhZTNhYzYifQ=="/>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s2evova">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8400</Words>
  <PresentationFormat/>
  <Paragraphs>491</Paragraphs>
  <Slides>27</Slides>
  <Notes>3</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27</vt:i4>
      </vt:variant>
    </vt:vector>
  </HeadingPairs>
  <TitlesOfParts>
    <vt:vector size="41" baseType="lpstr">
      <vt:lpstr>Arial</vt:lpstr>
      <vt:lpstr>宋体</vt:lpstr>
      <vt:lpstr>Wingdings</vt:lpstr>
      <vt:lpstr>方正胖娃简体</vt:lpstr>
      <vt:lpstr>方正大标宋简体</vt:lpstr>
      <vt:lpstr>方正北魏楷书简体</vt:lpstr>
      <vt:lpstr>楷体_GB2312</vt:lpstr>
      <vt:lpstr>微软雅黑</vt:lpstr>
      <vt:lpstr>楷体</vt:lpstr>
      <vt:lpstr>Arial Unicode MS</vt:lpstr>
      <vt:lpstr>等线</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2022-08-31T16:56:00Z</cp:lastPrinted>
  <dcterms:created xsi:type="dcterms:W3CDTF">2022-08-31T11:37:36Z</dcterms:created>
  <dcterms:modified xsi:type="dcterms:W3CDTF">2022-08-31T11:37:36Z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27B8934FF3DE472FBCBDD36B175745BE</vt:lpwstr>
  </property>
  <property fmtid="{D5CDD505-2E9C-101B-9397-08002B2CF9AE}" pid="3" name="KSOProductBuildVer">
    <vt:lpwstr>2052-11.1.0.12353</vt:lpwstr>
  </property>
</Properties>
</file>