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87" r:id="rId5"/>
    <p:sldId id="276" r:id="rId6"/>
    <p:sldId id="275" r:id="rId7"/>
    <p:sldId id="277" r:id="rId8"/>
    <p:sldId id="288" r:id="rId9"/>
    <p:sldId id="266" r:id="rId10"/>
    <p:sldId id="257" r:id="rId11"/>
    <p:sldId id="289" r:id="rId12"/>
    <p:sldId id="290" r:id="rId13"/>
    <p:sldId id="291" r:id="rId14"/>
    <p:sldId id="260" r:id="rId15"/>
    <p:sldId id="299" r:id="rId16"/>
    <p:sldId id="300" r:id="rId17"/>
    <p:sldId id="301" r:id="rId18"/>
    <p:sldId id="302" r:id="rId19"/>
    <p:sldId id="265" r:id="rId20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33"/>
    <a:srgbClr val="F0F8A6"/>
    <a:srgbClr val="660066"/>
    <a:srgbClr val="A50021"/>
    <a:srgbClr val="3366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64" autoAdjust="0"/>
  </p:normalViewPr>
  <p:slideViewPr>
    <p:cSldViewPr showGuides="1">
      <p:cViewPr>
        <p:scale>
          <a:sx n="100" d="100"/>
          <a:sy n="100" d="100"/>
        </p:scale>
        <p:origin x="-516" y="120"/>
      </p:cViewPr>
      <p:guideLst>
        <p:guide orient="horz" pos="1706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571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1463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altLang="en-US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8" Type="http://schemas.openxmlformats.org/officeDocument/2006/relationships/image" Target="../media/image17.emf"/><Relationship Id="rId7" Type="http://schemas.openxmlformats.org/officeDocument/2006/relationships/image" Target="../media/image16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3" Type="http://schemas.openxmlformats.org/officeDocument/2006/relationships/image" Target="../media/image12.emf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29.emf"/><Relationship Id="rId2" Type="http://schemas.openxmlformats.org/officeDocument/2006/relationships/image" Target="../media/image11.emf"/><Relationship Id="rId19" Type="http://schemas.openxmlformats.org/officeDocument/2006/relationships/image" Target="../media/image28.emf"/><Relationship Id="rId18" Type="http://schemas.openxmlformats.org/officeDocument/2006/relationships/image" Target="../media/image27.emf"/><Relationship Id="rId17" Type="http://schemas.openxmlformats.org/officeDocument/2006/relationships/image" Target="../media/image26.emf"/><Relationship Id="rId16" Type="http://schemas.openxmlformats.org/officeDocument/2006/relationships/image" Target="../media/image25.emf"/><Relationship Id="rId15" Type="http://schemas.openxmlformats.org/officeDocument/2006/relationships/image" Target="../media/image24.emf"/><Relationship Id="rId14" Type="http://schemas.openxmlformats.org/officeDocument/2006/relationships/image" Target="../media/image23.emf"/><Relationship Id="rId13" Type="http://schemas.openxmlformats.org/officeDocument/2006/relationships/image" Target="../media/image22.emf"/><Relationship Id="rId12" Type="http://schemas.openxmlformats.org/officeDocument/2006/relationships/image" Target="../media/image21.emf"/><Relationship Id="rId11" Type="http://schemas.openxmlformats.org/officeDocument/2006/relationships/image" Target="../media/image20.emf"/><Relationship Id="rId10" Type="http://schemas.openxmlformats.org/officeDocument/2006/relationships/image" Target="../media/image19.emf"/><Relationship Id="rId1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NULL" TargetMode="External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4102"/>
          <p:cNvSpPr txBox="1"/>
          <p:nvPr/>
        </p:nvSpPr>
        <p:spPr>
          <a:xfrm>
            <a:off x="1049338" y="1538288"/>
            <a:ext cx="43148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A5002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第一单元  古代中国的政治制度</a:t>
            </a:r>
            <a:endParaRPr lang="zh-CN" altLang="en-US" sz="2400" dirty="0">
              <a:solidFill>
                <a:srgbClr val="A5002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075" name="文本框 4103"/>
          <p:cNvSpPr txBox="1"/>
          <p:nvPr/>
        </p:nvSpPr>
        <p:spPr>
          <a:xfrm>
            <a:off x="1711325" y="2222183"/>
            <a:ext cx="350266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660066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第</a:t>
            </a:r>
            <a:r>
              <a:rPr lang="en-US" altLang="zh-CN" sz="2000" b="1" dirty="0">
                <a:solidFill>
                  <a:srgbClr val="660066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zh-CN" altLang="en-US" sz="2000" b="1" dirty="0">
                <a:solidFill>
                  <a:srgbClr val="660066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讲 古代中国政治制度总论</a:t>
            </a:r>
            <a:endParaRPr lang="zh-CN" altLang="en-US" sz="2000" b="1" dirty="0">
              <a:solidFill>
                <a:srgbClr val="660066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3" name="文本框 4102"/>
          <p:cNvSpPr txBox="1"/>
          <p:nvPr/>
        </p:nvSpPr>
        <p:spPr>
          <a:xfrm>
            <a:off x="-317" y="-317"/>
            <a:ext cx="559689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宋体" panose="02010600030101010101" pitchFamily="2" charset="-122"/>
              </a:rPr>
              <a:t>202</a:t>
            </a:r>
            <a:r>
              <a:rPr lang="en-US" sz="3600" b="1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宋体" panose="02010600030101010101" pitchFamily="2" charset="-122"/>
              </a:rPr>
              <a:t>3</a:t>
            </a:r>
            <a:r>
              <a:rPr lang="zh-CN" sz="3600" b="1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宋体" panose="02010600030101010101" pitchFamily="2" charset="-122"/>
              </a:rPr>
              <a:t>届</a:t>
            </a:r>
            <a:r>
              <a:rPr lang="zh-CN" altLang="en-US" sz="3600" b="1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宋体" panose="02010600030101010101" pitchFamily="2" charset="-122"/>
              </a:rPr>
              <a:t>高考课件</a:t>
            </a:r>
            <a:r>
              <a:rPr lang="en-US" altLang="zh-CN" sz="3600" b="1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宋体" panose="02010600030101010101" pitchFamily="2" charset="-122"/>
              </a:rPr>
              <a:t>·</a:t>
            </a:r>
            <a:r>
              <a:rPr lang="zh-CN" altLang="en-US" sz="3600" b="1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宋体" panose="02010600030101010101" pitchFamily="2" charset="-122"/>
              </a:rPr>
              <a:t>一轮复习</a:t>
            </a:r>
            <a:endParaRPr lang="zh-CN" altLang="en-US" sz="3600" b="1" noProof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60" y="428625"/>
            <a:ext cx="90868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（2）中央集权：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①矛盾：</a:t>
            </a:r>
            <a:r>
              <a:rPr lang="zh-CN" altLang="en-US" sz="240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中央与地方的矛盾演化；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②演化：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秦汉至明清，地方机构不断调整，郡县制→郡国并行制→行省制→权分三</a:t>
            </a:r>
            <a:r>
              <a:rPr lang="zh-CN" altLang="en-US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司；</a:t>
            </a:r>
            <a:endParaRPr lang="en-US" altLang="zh-CN" sz="24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dirty="0" smtClean="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③趋势：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体现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了地方日益听命于中央，中央集权不断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强化。</a:t>
            </a:r>
            <a:endParaRPr lang="zh-CN" altLang="en-US" sz="2400" dirty="0" smtClean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60" y="2388870"/>
            <a:ext cx="90868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（3）选官制度：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①演化：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先秦世卿世禄制→秦朝任官制→汉朝察举制→魏晋九品中正制→隋唐科举制，选官制度日趋完善，一定程度上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体现了公平、公正原则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②本质：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巩固封建专制集权统治的手段。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162"/>
          <p:cNvSpPr/>
          <p:nvPr/>
        </p:nvSpPr>
        <p:spPr>
          <a:xfrm>
            <a:off x="2663825" y="0"/>
            <a:ext cx="6480175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2400" dirty="0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理知识  固基础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</a:t>
            </a:r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阶段特征</a:t>
            </a:r>
            <a:endParaRPr lang="zh-CN" altLang="en-US" sz="2400" dirty="0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6147"/>
          <p:cNvSpPr txBox="1"/>
          <p:nvPr/>
        </p:nvSpPr>
        <p:spPr>
          <a:xfrm>
            <a:off x="123820" y="2206628"/>
            <a:ext cx="1402080" cy="829945"/>
          </a:xfrm>
          <a:prstGeom prst="rect">
            <a:avLst/>
          </a:prstGeom>
          <a:noFill/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古代中国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政治制度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7170" name="文本框 6148"/>
          <p:cNvSpPr txBox="1"/>
          <p:nvPr/>
        </p:nvSpPr>
        <p:spPr>
          <a:xfrm>
            <a:off x="1819941" y="607074"/>
            <a:ext cx="2011680" cy="460375"/>
          </a:xfrm>
          <a:prstGeom prst="rect">
            <a:avLst/>
          </a:prstGeom>
          <a:noFill/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远古政治制度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7171" name="文本框 6149"/>
          <p:cNvSpPr txBox="1"/>
          <p:nvPr/>
        </p:nvSpPr>
        <p:spPr>
          <a:xfrm>
            <a:off x="1819941" y="2167572"/>
            <a:ext cx="2011680" cy="460375"/>
          </a:xfrm>
          <a:prstGeom prst="rect">
            <a:avLst/>
          </a:prstGeom>
          <a:noFill/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早期政治制度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7172" name="文本框 6150"/>
          <p:cNvSpPr txBox="1"/>
          <p:nvPr/>
        </p:nvSpPr>
        <p:spPr>
          <a:xfrm>
            <a:off x="1820545" y="4060190"/>
            <a:ext cx="2065655" cy="460375"/>
          </a:xfrm>
          <a:prstGeom prst="rect">
            <a:avLst/>
          </a:prstGeom>
          <a:noFill/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专制集权制度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" name="文本框 6148"/>
          <p:cNvSpPr txBox="1"/>
          <p:nvPr/>
        </p:nvSpPr>
        <p:spPr>
          <a:xfrm>
            <a:off x="4251990" y="607074"/>
            <a:ext cx="2926080" cy="460375"/>
          </a:xfrm>
          <a:prstGeom prst="rect">
            <a:avLst/>
          </a:prstGeom>
          <a:noFill/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远古时代</a:t>
            </a:r>
            <a:r>
              <a:rPr lang="en-US" altLang="zh-CN" sz="2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“</a:t>
            </a:r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禅让制</a:t>
            </a:r>
            <a:r>
              <a:rPr lang="en-US" altLang="zh-CN" sz="2400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”</a:t>
            </a:r>
            <a:endParaRPr lang="en-US" altLang="zh-CN" sz="2400" dirty="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3" name="文本框 6148"/>
          <p:cNvSpPr txBox="1"/>
          <p:nvPr/>
        </p:nvSpPr>
        <p:spPr>
          <a:xfrm>
            <a:off x="4108450" y="1351280"/>
            <a:ext cx="932815" cy="460375"/>
          </a:xfrm>
          <a:prstGeom prst="rect">
            <a:avLst/>
          </a:prstGeom>
          <a:noFill/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夏朝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4" name="文本框 6148"/>
          <p:cNvSpPr txBox="1"/>
          <p:nvPr/>
        </p:nvSpPr>
        <p:spPr>
          <a:xfrm>
            <a:off x="4108450" y="1978025"/>
            <a:ext cx="932815" cy="460375"/>
          </a:xfrm>
          <a:prstGeom prst="rect">
            <a:avLst/>
          </a:prstGeom>
          <a:noFill/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商朝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5" name="文本框 6148"/>
          <p:cNvSpPr txBox="1"/>
          <p:nvPr/>
        </p:nvSpPr>
        <p:spPr>
          <a:xfrm>
            <a:off x="4108450" y="3071495"/>
            <a:ext cx="932815" cy="460375"/>
          </a:xfrm>
          <a:prstGeom prst="rect">
            <a:avLst/>
          </a:prstGeom>
          <a:noFill/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周朝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6564" y="1978322"/>
            <a:ext cx="1402080" cy="4603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  <a:sym typeface="+mn-ea"/>
              </a:rPr>
              <a:t>内外服制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16564" y="1351590"/>
            <a:ext cx="1706880" cy="4603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  <a:sym typeface="+mn-ea"/>
              </a:rPr>
              <a:t>王位世袭制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16564" y="2548565"/>
            <a:ext cx="1097280" cy="4603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</a:rPr>
              <a:t>分封制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16564" y="3009575"/>
            <a:ext cx="1097280" cy="4603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  <a:sym typeface="+mn-ea"/>
              </a:rPr>
              <a:t>宗法制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16564" y="3472490"/>
            <a:ext cx="1097280" cy="4603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幼圆" panose="02010509060101010101" charset="-122"/>
                <a:ea typeface="幼圆" panose="02010509060101010101" charset="-122"/>
                <a:sym typeface="+mn-ea"/>
              </a:rPr>
              <a:t>礼乐制</a:t>
            </a:r>
            <a:endParaRPr lang="zh-CN" altLang="en-US" sz="2400" dirty="0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sp>
        <p:nvSpPr>
          <p:cNvPr id="20" name="矩形 3162"/>
          <p:cNvSpPr/>
          <p:nvPr/>
        </p:nvSpPr>
        <p:spPr>
          <a:xfrm>
            <a:off x="2663825" y="0"/>
            <a:ext cx="6480175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2400" dirty="0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理知识  固基础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</a:t>
            </a:r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知识结构</a:t>
            </a:r>
            <a:endParaRPr lang="zh-CN" altLang="en-US" sz="2400" dirty="0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241" y="851524"/>
            <a:ext cx="162560" cy="33578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526" y="1494466"/>
            <a:ext cx="89919" cy="185738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2347" y="2637473"/>
            <a:ext cx="102765" cy="1143009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3886843" y="708648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02240" y="1494466"/>
            <a:ext cx="28575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102240" y="2137408"/>
            <a:ext cx="28575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bldLvl="0" animBg="1"/>
      <p:bldP spid="7170" grpId="0" bldLvl="0" animBg="1"/>
      <p:bldP spid="7171" grpId="0" bldLvl="0" animBg="1"/>
      <p:bldP spid="7172" grpId="0" bldLvl="0" animBg="1"/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6147"/>
          <p:cNvSpPr txBox="1"/>
          <p:nvPr/>
        </p:nvSpPr>
        <p:spPr>
          <a:xfrm>
            <a:off x="250825" y="2681288"/>
            <a:ext cx="879475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专制集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权制度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文本框 6148"/>
          <p:cNvSpPr txBox="1"/>
          <p:nvPr/>
        </p:nvSpPr>
        <p:spPr>
          <a:xfrm>
            <a:off x="1547813" y="809625"/>
            <a:ext cx="650875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君主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专制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文本框 6149"/>
          <p:cNvSpPr txBox="1"/>
          <p:nvPr/>
        </p:nvSpPr>
        <p:spPr>
          <a:xfrm>
            <a:off x="1547813" y="2681288"/>
            <a:ext cx="650875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中央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集权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文本框 6150"/>
          <p:cNvSpPr txBox="1"/>
          <p:nvPr/>
        </p:nvSpPr>
        <p:spPr>
          <a:xfrm>
            <a:off x="1547813" y="4262438"/>
            <a:ext cx="650875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选官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制度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文本框 6151"/>
          <p:cNvSpPr txBox="1"/>
          <p:nvPr/>
        </p:nvSpPr>
        <p:spPr>
          <a:xfrm>
            <a:off x="2627313" y="484188"/>
            <a:ext cx="468312" cy="1358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秦 皇帝制度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文本框 6152"/>
          <p:cNvSpPr txBox="1"/>
          <p:nvPr/>
        </p:nvSpPr>
        <p:spPr>
          <a:xfrm>
            <a:off x="3275013" y="484188"/>
            <a:ext cx="468312" cy="1587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秦 三公九卿制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5" name="文本框 6153"/>
          <p:cNvSpPr txBox="1"/>
          <p:nvPr/>
        </p:nvSpPr>
        <p:spPr>
          <a:xfrm>
            <a:off x="3924300" y="484188"/>
            <a:ext cx="468313" cy="1587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汉 中外朝制度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文本框 6154"/>
          <p:cNvSpPr txBox="1"/>
          <p:nvPr/>
        </p:nvSpPr>
        <p:spPr>
          <a:xfrm>
            <a:off x="4572000" y="484188"/>
            <a:ext cx="468313" cy="1587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唐 三省六部制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7" name="文本框 6155"/>
          <p:cNvSpPr txBox="1"/>
          <p:nvPr/>
        </p:nvSpPr>
        <p:spPr>
          <a:xfrm>
            <a:off x="5219700" y="484188"/>
            <a:ext cx="468313" cy="1587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宋 二府三司制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8" name="文本框 6156"/>
          <p:cNvSpPr txBox="1"/>
          <p:nvPr/>
        </p:nvSpPr>
        <p:spPr>
          <a:xfrm>
            <a:off x="5867400" y="484188"/>
            <a:ext cx="468313" cy="1587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元 一省二院制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9" name="文本框 6157"/>
          <p:cNvSpPr txBox="1"/>
          <p:nvPr/>
        </p:nvSpPr>
        <p:spPr>
          <a:xfrm>
            <a:off x="6525260" y="484188"/>
            <a:ext cx="459740" cy="17551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明 废丞相设内阁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0" name="文本框 6158"/>
          <p:cNvSpPr txBox="1"/>
          <p:nvPr/>
        </p:nvSpPr>
        <p:spPr>
          <a:xfrm>
            <a:off x="7164388" y="484188"/>
            <a:ext cx="468312" cy="1130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清 军机处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1" name="文本框 6159"/>
          <p:cNvSpPr txBox="1"/>
          <p:nvPr/>
        </p:nvSpPr>
        <p:spPr>
          <a:xfrm>
            <a:off x="7956550" y="777875"/>
            <a:ext cx="669925" cy="1219200"/>
          </a:xfrm>
          <a:prstGeom prst="rect">
            <a:avLst/>
          </a:prstGeom>
          <a:noFill/>
          <a:ln w="28575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相权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削弱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皇权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加强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2" name="文本框 6160"/>
          <p:cNvSpPr txBox="1"/>
          <p:nvPr/>
        </p:nvSpPr>
        <p:spPr>
          <a:xfrm>
            <a:off x="2627313" y="2355850"/>
            <a:ext cx="468312" cy="1473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秦 郡县制度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3" name="文本框 6161"/>
          <p:cNvSpPr txBox="1"/>
          <p:nvPr/>
        </p:nvSpPr>
        <p:spPr>
          <a:xfrm>
            <a:off x="3924300" y="2355850"/>
            <a:ext cx="468313" cy="13589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汉 郡国制度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4" name="文本框 6162"/>
          <p:cNvSpPr txBox="1"/>
          <p:nvPr/>
        </p:nvSpPr>
        <p:spPr>
          <a:xfrm>
            <a:off x="4572000" y="2355850"/>
            <a:ext cx="468313" cy="13589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唐 节镇制度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5" name="文本框 6163"/>
          <p:cNvSpPr txBox="1"/>
          <p:nvPr/>
        </p:nvSpPr>
        <p:spPr>
          <a:xfrm>
            <a:off x="5219700" y="2355850"/>
            <a:ext cx="468313" cy="13589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宋 文官制度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6" name="文本框 6164"/>
          <p:cNvSpPr txBox="1"/>
          <p:nvPr/>
        </p:nvSpPr>
        <p:spPr>
          <a:xfrm>
            <a:off x="5867400" y="2355850"/>
            <a:ext cx="468313" cy="13589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元 行省制度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7" name="文本框 6165"/>
          <p:cNvSpPr txBox="1"/>
          <p:nvPr/>
        </p:nvSpPr>
        <p:spPr>
          <a:xfrm>
            <a:off x="6516688" y="2355850"/>
            <a:ext cx="468312" cy="18161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明 废行省设三司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8" name="文本框 6166"/>
          <p:cNvSpPr txBox="1"/>
          <p:nvPr/>
        </p:nvSpPr>
        <p:spPr>
          <a:xfrm>
            <a:off x="7380288" y="2649538"/>
            <a:ext cx="1127125" cy="1219200"/>
          </a:xfrm>
          <a:prstGeom prst="rect">
            <a:avLst/>
          </a:prstGeom>
          <a:noFill/>
          <a:ln w="28575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地方权力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削弱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中央权力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加强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9" name="文本框 6167"/>
          <p:cNvSpPr txBox="1"/>
          <p:nvPr/>
        </p:nvSpPr>
        <p:spPr>
          <a:xfrm>
            <a:off x="2627313" y="4265613"/>
            <a:ext cx="1108075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汉   朝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察举制度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0" name="文本框 6168"/>
          <p:cNvSpPr txBox="1"/>
          <p:nvPr/>
        </p:nvSpPr>
        <p:spPr>
          <a:xfrm>
            <a:off x="4171950" y="4265613"/>
            <a:ext cx="1336675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魏   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九品中正制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1" name="文本框 6169"/>
          <p:cNvSpPr txBox="1"/>
          <p:nvPr/>
        </p:nvSpPr>
        <p:spPr>
          <a:xfrm>
            <a:off x="5913438" y="4262438"/>
            <a:ext cx="1108075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隋唐宋元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科举制度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2" name="文本框 6170"/>
          <p:cNvSpPr txBox="1"/>
          <p:nvPr/>
        </p:nvSpPr>
        <p:spPr>
          <a:xfrm>
            <a:off x="7424738" y="4262438"/>
            <a:ext cx="1108075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明   朝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八股取士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193" name="组合 6171"/>
          <p:cNvGrpSpPr/>
          <p:nvPr/>
        </p:nvGrpSpPr>
        <p:grpSpPr>
          <a:xfrm>
            <a:off x="1116013" y="1096963"/>
            <a:ext cx="431800" cy="3600450"/>
            <a:chOff x="1066" y="758"/>
            <a:chExt cx="272" cy="2268"/>
          </a:xfrm>
        </p:grpSpPr>
        <p:sp>
          <p:nvSpPr>
            <p:cNvPr id="7194" name="直接连接符 6172"/>
            <p:cNvSpPr/>
            <p:nvPr/>
          </p:nvSpPr>
          <p:spPr>
            <a:xfrm>
              <a:off x="1202" y="758"/>
              <a:ext cx="0" cy="2268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95" name="直接连接符 6173"/>
            <p:cNvSpPr/>
            <p:nvPr/>
          </p:nvSpPr>
          <p:spPr>
            <a:xfrm>
              <a:off x="1066" y="1938"/>
              <a:ext cx="272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96" name="直接连接符 6174"/>
            <p:cNvSpPr/>
            <p:nvPr/>
          </p:nvSpPr>
          <p:spPr>
            <a:xfrm>
              <a:off x="1202" y="758"/>
              <a:ext cx="136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97" name="直接连接符 6175"/>
            <p:cNvSpPr/>
            <p:nvPr/>
          </p:nvSpPr>
          <p:spPr>
            <a:xfrm>
              <a:off x="1202" y="3026"/>
              <a:ext cx="136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7198" name="直接连接符 6176"/>
          <p:cNvSpPr/>
          <p:nvPr/>
        </p:nvSpPr>
        <p:spPr>
          <a:xfrm>
            <a:off x="2627313" y="809625"/>
            <a:ext cx="431800" cy="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99" name="直接连接符 6177"/>
          <p:cNvSpPr/>
          <p:nvPr/>
        </p:nvSpPr>
        <p:spPr>
          <a:xfrm>
            <a:off x="3275013" y="809625"/>
            <a:ext cx="431800" cy="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0" name="直接连接符 6178"/>
          <p:cNvSpPr/>
          <p:nvPr/>
        </p:nvSpPr>
        <p:spPr>
          <a:xfrm>
            <a:off x="3924300" y="809625"/>
            <a:ext cx="431800" cy="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1" name="直接连接符 6179"/>
          <p:cNvSpPr/>
          <p:nvPr/>
        </p:nvSpPr>
        <p:spPr>
          <a:xfrm>
            <a:off x="4572000" y="809625"/>
            <a:ext cx="431800" cy="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2" name="直接连接符 6180"/>
          <p:cNvSpPr/>
          <p:nvPr/>
        </p:nvSpPr>
        <p:spPr>
          <a:xfrm>
            <a:off x="5219700" y="809625"/>
            <a:ext cx="431800" cy="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3" name="直接连接符 6181"/>
          <p:cNvSpPr/>
          <p:nvPr/>
        </p:nvSpPr>
        <p:spPr>
          <a:xfrm>
            <a:off x="5867400" y="809625"/>
            <a:ext cx="431800" cy="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4" name="直接连接符 6182"/>
          <p:cNvSpPr/>
          <p:nvPr/>
        </p:nvSpPr>
        <p:spPr>
          <a:xfrm>
            <a:off x="6516688" y="809625"/>
            <a:ext cx="431800" cy="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5" name="直接连接符 6183"/>
          <p:cNvSpPr/>
          <p:nvPr/>
        </p:nvSpPr>
        <p:spPr>
          <a:xfrm>
            <a:off x="7164388" y="809625"/>
            <a:ext cx="431800" cy="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6" name="直接连接符 6184"/>
          <p:cNvSpPr/>
          <p:nvPr/>
        </p:nvSpPr>
        <p:spPr>
          <a:xfrm>
            <a:off x="2627313" y="2681288"/>
            <a:ext cx="431800" cy="0"/>
          </a:xfrm>
          <a:prstGeom prst="line">
            <a:avLst/>
          </a:prstGeom>
          <a:ln w="1270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7" name="直接连接符 6185"/>
          <p:cNvSpPr/>
          <p:nvPr/>
        </p:nvSpPr>
        <p:spPr>
          <a:xfrm>
            <a:off x="3924300" y="2681288"/>
            <a:ext cx="431800" cy="0"/>
          </a:xfrm>
          <a:prstGeom prst="line">
            <a:avLst/>
          </a:prstGeom>
          <a:ln w="1270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8" name="直接连接符 6186"/>
          <p:cNvSpPr/>
          <p:nvPr/>
        </p:nvSpPr>
        <p:spPr>
          <a:xfrm>
            <a:off x="4572000" y="2681288"/>
            <a:ext cx="431800" cy="0"/>
          </a:xfrm>
          <a:prstGeom prst="line">
            <a:avLst/>
          </a:prstGeom>
          <a:ln w="1270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9" name="直接连接符 6187"/>
          <p:cNvSpPr/>
          <p:nvPr/>
        </p:nvSpPr>
        <p:spPr>
          <a:xfrm>
            <a:off x="5219700" y="2681288"/>
            <a:ext cx="431800" cy="0"/>
          </a:xfrm>
          <a:prstGeom prst="line">
            <a:avLst/>
          </a:prstGeom>
          <a:ln w="1270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10" name="直接连接符 6188"/>
          <p:cNvSpPr/>
          <p:nvPr/>
        </p:nvSpPr>
        <p:spPr>
          <a:xfrm>
            <a:off x="5867400" y="2681288"/>
            <a:ext cx="431800" cy="0"/>
          </a:xfrm>
          <a:prstGeom prst="line">
            <a:avLst/>
          </a:prstGeom>
          <a:ln w="1270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11" name="直接连接符 6189"/>
          <p:cNvSpPr/>
          <p:nvPr/>
        </p:nvSpPr>
        <p:spPr>
          <a:xfrm>
            <a:off x="6516688" y="2681288"/>
            <a:ext cx="431800" cy="0"/>
          </a:xfrm>
          <a:prstGeom prst="line">
            <a:avLst/>
          </a:prstGeom>
          <a:ln w="1270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13" name="直接连接符 6191"/>
          <p:cNvSpPr/>
          <p:nvPr/>
        </p:nvSpPr>
        <p:spPr>
          <a:xfrm>
            <a:off x="2195513" y="1133475"/>
            <a:ext cx="431800" cy="0"/>
          </a:xfrm>
          <a:prstGeom prst="line">
            <a:avLst/>
          </a:prstGeom>
          <a:ln w="5715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14" name="直接连接符 6192"/>
          <p:cNvSpPr/>
          <p:nvPr/>
        </p:nvSpPr>
        <p:spPr>
          <a:xfrm>
            <a:off x="2195513" y="3005138"/>
            <a:ext cx="431800" cy="0"/>
          </a:xfrm>
          <a:prstGeom prst="line">
            <a:avLst/>
          </a:prstGeom>
          <a:ln w="5715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15" name="直接连接符 6193"/>
          <p:cNvSpPr/>
          <p:nvPr/>
        </p:nvSpPr>
        <p:spPr>
          <a:xfrm>
            <a:off x="2195513" y="4589463"/>
            <a:ext cx="431800" cy="0"/>
          </a:xfrm>
          <a:prstGeom prst="line">
            <a:avLst/>
          </a:prstGeom>
          <a:ln w="5715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16" name="右大括号 6194"/>
          <p:cNvSpPr/>
          <p:nvPr/>
        </p:nvSpPr>
        <p:spPr>
          <a:xfrm>
            <a:off x="7740650" y="484188"/>
            <a:ext cx="71438" cy="1800225"/>
          </a:xfrm>
          <a:prstGeom prst="rightBrace">
            <a:avLst>
              <a:gd name="adj1" fmla="val 209881"/>
              <a:gd name="adj2" fmla="val 50000"/>
            </a:avLst>
          </a:prstGeom>
          <a:noFill/>
          <a:ln w="28575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17" name="右大括号 6195"/>
          <p:cNvSpPr/>
          <p:nvPr/>
        </p:nvSpPr>
        <p:spPr>
          <a:xfrm>
            <a:off x="7164388" y="2357438"/>
            <a:ext cx="71437" cy="1800225"/>
          </a:xfrm>
          <a:prstGeom prst="rightBrace">
            <a:avLst>
              <a:gd name="adj1" fmla="val 209884"/>
              <a:gd name="adj2" fmla="val 50000"/>
            </a:avLst>
          </a:prstGeom>
          <a:noFill/>
          <a:ln w="28575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18" name="直接连接符 6197"/>
          <p:cNvSpPr/>
          <p:nvPr/>
        </p:nvSpPr>
        <p:spPr>
          <a:xfrm>
            <a:off x="5508625" y="4589463"/>
            <a:ext cx="431800" cy="0"/>
          </a:xfrm>
          <a:prstGeom prst="line">
            <a:avLst/>
          </a:prstGeom>
          <a:ln w="28575" cap="flat" cmpd="sng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219" name="直接连接符 6198"/>
          <p:cNvSpPr/>
          <p:nvPr/>
        </p:nvSpPr>
        <p:spPr>
          <a:xfrm>
            <a:off x="7021513" y="4589463"/>
            <a:ext cx="431800" cy="0"/>
          </a:xfrm>
          <a:prstGeom prst="line">
            <a:avLst/>
          </a:prstGeom>
          <a:ln w="28575" cap="flat" cmpd="sng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220" name="直接连接符 6201"/>
          <p:cNvSpPr/>
          <p:nvPr/>
        </p:nvSpPr>
        <p:spPr>
          <a:xfrm>
            <a:off x="3779838" y="4589463"/>
            <a:ext cx="360362" cy="0"/>
          </a:xfrm>
          <a:prstGeom prst="line">
            <a:avLst/>
          </a:prstGeom>
          <a:ln w="28575" cap="flat" cmpd="sng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4" name="矩形 3162"/>
          <p:cNvSpPr/>
          <p:nvPr/>
        </p:nvSpPr>
        <p:spPr>
          <a:xfrm>
            <a:off x="2663825" y="0"/>
            <a:ext cx="6480175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2400" dirty="0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理知识  固基础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</a:t>
            </a:r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知识结构</a:t>
            </a:r>
            <a:endParaRPr lang="zh-CN" altLang="en-US" sz="2400" dirty="0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3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2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5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3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1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bldLvl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216" grpId="0" animBg="1"/>
      <p:bldP spid="72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-3810" y="450215"/>
            <a:ext cx="913257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7030A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【题文】</a:t>
            </a:r>
            <a:r>
              <a:rPr lang="zh-CN" altLang="en-US" sz="200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阅读材料，完成下列要求。</a:t>
            </a:r>
            <a:endParaRPr lang="zh-CN" altLang="en-US" sz="2000">
              <a:solidFill>
                <a:srgbClr val="000099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材料一、朱元璋推翻元朝的统治建立明朝政府后，积极发展同周边国家的关系，重新确立了以明朝为宗主国的地区安全合作体系。在这一体系下，凡是与明朝建立宗藩关系的国家，都须经过明朝的认可与册封，发生王位更替时，也要经过明王朝的许可，新王也须得到明朝的册封，这也被藩属国视作其政权合法性的标志。在这种宗藩关系下，明朝与藩属国之间，虽然名义上是君臣关系，但实际上对藩属国的内政并不干预，即使藩属国之间发生王位争夺的政变，明朝也很少出兵，而仅仅是对篡夺王位者予以道义上的谴责，或者积极从中斡旋。一般情况下，新的国王也会主动与明朝缓和关系，尽量争取明朝的册封和认可，这也是其寻求合法性与巩固权力所必需的。由此可见，明朝与藩属国的关系不同于西方的殖民侵略，对于这一点，即使是西方学者也有着清醒的认识，如美国著名汉学家费正清就指出，明朝与藩属国的关系，“不是一种侵略性的帝国主义”，而是“表现出传统的‘文化主义’”。 </a:t>
            </a:r>
            <a:endParaRPr lang="zh-CN" altLang="en-US" sz="2000">
              <a:solidFill>
                <a:srgbClr val="000099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zh-CN" altLang="en-US" sz="200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——摘编自张献忠《略论中华文明没有侵略和称霸的基因》</a:t>
            </a:r>
            <a:endParaRPr lang="zh-CN" altLang="en-US" sz="2000">
              <a:solidFill>
                <a:srgbClr val="000099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670" y="438785"/>
            <a:ext cx="90912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（1）根据材料一并结合所学知识，指出明朝宗藩关系的特点，并分析其弊端。</a:t>
            </a:r>
            <a:endParaRPr lang="zh-CN" altLang="en-US" sz="2400">
              <a:solidFill>
                <a:srgbClr val="000099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035" y="1416050"/>
            <a:ext cx="909129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特点：①注重地区安全与稳定；②二者关系较松散（宗主国基本不干预藩属国的内政或藩属国相对独立）；③双方政治地位不平等；④经济联系以朝贡贸易为主；⑤处理双方关系以怀柔、安抚为主。 </a:t>
            </a:r>
            <a:endParaRPr lang="zh-CN" altLang="en-US" sz="240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240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zh-CN" altLang="en-US" sz="240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弊端：①助长明朝统治者唯我独尊的自大心理，不利于近代平等外交关系的建立；②厚往薄来的朝贡贸易造成了财政紧张；③松散的宗藩关系缺乏稳定性，不利于抵御西方的侵。</a:t>
            </a:r>
            <a:endParaRPr lang="zh-CN" altLang="en-US" sz="240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0" y="445135"/>
            <a:ext cx="912177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材料二、美国无疑将变成一个帝国，但并不是历史上罗马帝国、中华帝国、阿拉伯帝国、蒙古帝国和俄罗斯帝国那种单纯幅员扩张所形成的帝国，也不是英法等欧洲国家那种建立在直接控制基础上的殖民帝国，而是一种新型的帝国。它以强大的生产能力和贸易能力为基础，要求其商品和影响力能够自由进入世界各地，同时尽可能地减少对海外领土的直接控制以便节约政治和财政成本。用一句话归纳，美国作为一个国家是有边界的，作为帝国则是无边界的。这种帝国发展的逻辑正是无孔不入的资本的逻辑。不论是否有意，美国的海军扩建一开始就不是针对英国海上霸权的，甚至可以说美国从未认真考虑过和英国进行一场海上较量。一些国会议员虽然叫嚷“美国舰队应该主宰大西洋西部和太平洋东部”，但在实际部署上，美国海军在大西洋方向完全处于防御态势，其战略构想以默认英国皇家海军对大西洋的控制为前提。这一点是与德国1897年以后海军扩建最大的区别，后者的矛头恰恰明确指向英国。 </a:t>
            </a:r>
            <a:endParaRPr lang="zh-CN" altLang="en-US" sz="2000">
              <a:solidFill>
                <a:srgbClr val="000099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zh-CN" altLang="en-US" sz="200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——摘编自徐弃郁《帝国定型：美国的1890</a:t>
            </a:r>
            <a:r>
              <a:rPr lang="en-US" altLang="zh-CN" sz="200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00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1900》</a:t>
            </a:r>
            <a:endParaRPr lang="zh-CN" altLang="en-US" sz="2000">
              <a:solidFill>
                <a:srgbClr val="000099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670" y="413385"/>
            <a:ext cx="90805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（2）根据材料二并结合所学知识，概括指出美国崛起方式不同于传统大国的地方，并分析其影响。 </a:t>
            </a:r>
            <a:endParaRPr lang="zh-CN" altLang="en-US" sz="2400">
              <a:solidFill>
                <a:srgbClr val="000099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750" y="1198245"/>
            <a:ext cx="90805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不同：①不以单纯领土扩张为目的，而是建立“无边界的资本帝国”；②不与传统大国（英国）军事争锋，积极扩张自己的实力。 </a:t>
            </a:r>
            <a:endParaRPr lang="zh-CN" altLang="en-US" sz="240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240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zh-CN" altLang="en-US" sz="240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影响：①促进美国崛起，使其成为“世界国家”；②客观上推动世界经济联系加强；③侵犯了相关国家的主权完整及经济利益。</a:t>
            </a:r>
            <a:endParaRPr lang="zh-CN" altLang="en-US" sz="240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50" y="3883660"/>
            <a:ext cx="871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因素：①经济发展水平；②文化理念；③世界各地的联系程度；</a:t>
            </a:r>
            <a:endParaRPr lang="zh-CN" altLang="en-US" sz="240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④时代背景。</a:t>
            </a:r>
            <a:endParaRPr lang="zh-CN" altLang="en-US" sz="240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670" y="3053715"/>
            <a:ext cx="8869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（3）根据上述材料并结合所学知识，概括影响大国之路不同走向</a:t>
            </a:r>
            <a:endParaRPr lang="zh-CN" altLang="en-US" sz="2400">
              <a:solidFill>
                <a:srgbClr val="000099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的主要因素。</a:t>
            </a:r>
            <a:endParaRPr lang="zh-CN" altLang="en-US" sz="2400">
              <a:solidFill>
                <a:srgbClr val="000099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05" y="1981835"/>
            <a:ext cx="1541145" cy="1463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" y="1327785"/>
            <a:ext cx="3275171" cy="240220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1833753" y="755303"/>
            <a:ext cx="1156772" cy="64448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820000">
            <a:off x="7989570" y="2407285"/>
            <a:ext cx="483870" cy="3257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20000">
            <a:off x="5248910" y="798830"/>
            <a:ext cx="396240" cy="3854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17875" y="2072640"/>
            <a:ext cx="443484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TopLeft"/>
              <a:lightRig rig="soft" dir="t">
                <a:rot lat="0" lon="0" rev="0"/>
              </a:lightRig>
            </a:scene3d>
            <a:sp3d extrusionH="336550" prstMaterial="plastic">
              <a:extrusionClr>
                <a:srgbClr val="77DEFB"/>
              </a:extrusionClr>
            </a:sp3d>
          </a:bodyPr>
          <a:lstStyle/>
          <a:p>
            <a:pPr lvl="0" algn="l"/>
            <a:r>
              <a:rPr lang="zh-CN" altLang="zh-CN" sz="6000" b="1">
                <a:solidFill>
                  <a:srgbClr val="BC18B2"/>
                </a:solidFill>
                <a:effectLst>
                  <a:outerShdw blurRad="60007" dist="310007" dir="7680000" sy="30000" kx="1300200" algn="ctr" rotWithShape="0">
                    <a:srgbClr val="5B9BD5">
                      <a:lumMod val="50000"/>
                      <a:alpha val="32000"/>
                    </a:srgbClr>
                  </a:outerShdw>
                </a:effectLst>
                <a:sym typeface="+mn-ea"/>
              </a:rPr>
              <a:t>中古史总论</a:t>
            </a:r>
            <a:endParaRPr lang="zh-CN" altLang="zh-CN" sz="6000" b="1">
              <a:solidFill>
                <a:srgbClr val="BC18B2"/>
              </a:solidFill>
              <a:effectLst>
                <a:outerShdw blurRad="60007" dist="310007" dir="7680000" sy="30000" kx="1300200" algn="ctr" rotWithShape="0">
                  <a:srgbClr val="5B9BD5">
                    <a:lumMod val="50000"/>
                    <a:alpha val="32000"/>
                  </a:srgb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820000">
            <a:off x="8116570" y="2534285"/>
            <a:ext cx="483870" cy="325755"/>
          </a:xfrm>
          <a:prstGeom prst="rect">
            <a:avLst/>
          </a:prstGeom>
        </p:spPr>
      </p:pic>
      <p:sp>
        <p:nvSpPr>
          <p:cNvPr id="5125" name="矩形 12295"/>
          <p:cNvSpPr/>
          <p:nvPr/>
        </p:nvSpPr>
        <p:spPr>
          <a:xfrm>
            <a:off x="2663825" y="0"/>
            <a:ext cx="6480175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2400" dirty="0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理知识  固基础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古代史纲</a:t>
            </a:r>
            <a:endParaRPr lang="zh-CN" altLang="en-US" sz="2400" dirty="0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085" y="795962"/>
            <a:ext cx="50355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夏朝</a:t>
            </a:r>
            <a:endParaRPr lang="zh-CN" altLang="en-US" sz="1200"/>
          </a:p>
        </p:txBody>
      </p:sp>
      <p:sp>
        <p:nvSpPr>
          <p:cNvPr id="4" name="文本框 3"/>
          <p:cNvSpPr txBox="1"/>
          <p:nvPr/>
        </p:nvSpPr>
        <p:spPr>
          <a:xfrm>
            <a:off x="55245" y="1415085"/>
            <a:ext cx="50355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商朝</a:t>
            </a:r>
            <a:endParaRPr lang="zh-CN" altLang="en-US" sz="1200"/>
          </a:p>
        </p:txBody>
      </p:sp>
      <p:sp>
        <p:nvSpPr>
          <p:cNvPr id="5" name="文本框 4"/>
          <p:cNvSpPr txBox="1"/>
          <p:nvPr/>
        </p:nvSpPr>
        <p:spPr>
          <a:xfrm>
            <a:off x="45085" y="2053895"/>
            <a:ext cx="50355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西周</a:t>
            </a:r>
            <a:endParaRPr lang="zh-CN" altLang="en-US" sz="1200"/>
          </a:p>
        </p:txBody>
      </p:sp>
      <p:sp>
        <p:nvSpPr>
          <p:cNvPr id="6" name="文本框 5"/>
          <p:cNvSpPr txBox="1"/>
          <p:nvPr/>
        </p:nvSpPr>
        <p:spPr>
          <a:xfrm>
            <a:off x="55245" y="2652395"/>
            <a:ext cx="50355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东周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673735" y="2362200"/>
            <a:ext cx="50355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春秋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662940" y="2990850"/>
            <a:ext cx="50355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战国</a:t>
            </a:r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1343660" y="2877820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秦</a:t>
            </a:r>
            <a:endParaRPr lang="zh-CN" altLang="en-US" sz="1200"/>
          </a:p>
          <a:p>
            <a:r>
              <a:rPr lang="zh-CN" altLang="en-US" sz="1200"/>
              <a:t>朝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1879600" y="2877820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西汉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2374900" y="2877820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东汉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2900680" y="2263775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曹魏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2900680" y="2877820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蜀汉</a:t>
            </a:r>
            <a:endParaRPr lang="zh-CN" altLang="en-US" sz="1200"/>
          </a:p>
        </p:txBody>
      </p:sp>
      <p:sp>
        <p:nvSpPr>
          <p:cNvPr id="15" name="文本框 14"/>
          <p:cNvSpPr txBox="1"/>
          <p:nvPr/>
        </p:nvSpPr>
        <p:spPr>
          <a:xfrm>
            <a:off x="2900680" y="3475990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孙吴</a:t>
            </a:r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3364865" y="2877820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西晋</a:t>
            </a:r>
            <a:endParaRPr lang="zh-CN" altLang="en-US" sz="1200"/>
          </a:p>
        </p:txBody>
      </p:sp>
      <p:sp>
        <p:nvSpPr>
          <p:cNvPr id="19" name="文本框 18"/>
          <p:cNvSpPr txBox="1"/>
          <p:nvPr/>
        </p:nvSpPr>
        <p:spPr>
          <a:xfrm>
            <a:off x="3848735" y="2192020"/>
            <a:ext cx="328295" cy="64516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十六国</a:t>
            </a:r>
            <a:endParaRPr lang="zh-CN" altLang="en-US" sz="1200"/>
          </a:p>
        </p:txBody>
      </p:sp>
      <p:sp>
        <p:nvSpPr>
          <p:cNvPr id="20" name="文本框 19"/>
          <p:cNvSpPr txBox="1"/>
          <p:nvPr/>
        </p:nvSpPr>
        <p:spPr>
          <a:xfrm>
            <a:off x="3859530" y="3397885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东晋</a:t>
            </a:r>
            <a:endParaRPr lang="zh-CN" altLang="en-US" sz="1200"/>
          </a:p>
        </p:txBody>
      </p:sp>
      <p:sp>
        <p:nvSpPr>
          <p:cNvPr id="21" name="文本框 20"/>
          <p:cNvSpPr txBox="1"/>
          <p:nvPr/>
        </p:nvSpPr>
        <p:spPr>
          <a:xfrm>
            <a:off x="4395470" y="2270125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北魏</a:t>
            </a:r>
            <a:endParaRPr lang="zh-CN" altLang="en-US" sz="1200"/>
          </a:p>
        </p:txBody>
      </p:sp>
      <p:sp>
        <p:nvSpPr>
          <p:cNvPr id="22" name="文本框 21"/>
          <p:cNvSpPr txBox="1"/>
          <p:nvPr/>
        </p:nvSpPr>
        <p:spPr>
          <a:xfrm>
            <a:off x="4879975" y="1830070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东魏</a:t>
            </a:r>
            <a:endParaRPr lang="zh-CN" altLang="en-US" sz="1200"/>
          </a:p>
        </p:txBody>
      </p:sp>
      <p:sp>
        <p:nvSpPr>
          <p:cNvPr id="23" name="文本框 22"/>
          <p:cNvSpPr txBox="1"/>
          <p:nvPr/>
        </p:nvSpPr>
        <p:spPr>
          <a:xfrm>
            <a:off x="5394960" y="1828165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北齐</a:t>
            </a:r>
            <a:endParaRPr lang="zh-CN" altLang="en-US" sz="1200"/>
          </a:p>
        </p:txBody>
      </p:sp>
      <p:sp>
        <p:nvSpPr>
          <p:cNvPr id="24" name="文本框 23"/>
          <p:cNvSpPr txBox="1"/>
          <p:nvPr/>
        </p:nvSpPr>
        <p:spPr>
          <a:xfrm>
            <a:off x="4879975" y="2658745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西魏</a:t>
            </a:r>
            <a:endParaRPr lang="zh-CN" altLang="en-US" sz="1200"/>
          </a:p>
        </p:txBody>
      </p:sp>
      <p:sp>
        <p:nvSpPr>
          <p:cNvPr id="25" name="文本框 24"/>
          <p:cNvSpPr txBox="1"/>
          <p:nvPr/>
        </p:nvSpPr>
        <p:spPr>
          <a:xfrm>
            <a:off x="5394960" y="2658745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北周</a:t>
            </a:r>
            <a:endParaRPr lang="zh-CN" altLang="en-US" sz="1200"/>
          </a:p>
        </p:txBody>
      </p:sp>
      <p:sp>
        <p:nvSpPr>
          <p:cNvPr id="26" name="文本框 25"/>
          <p:cNvSpPr txBox="1"/>
          <p:nvPr/>
        </p:nvSpPr>
        <p:spPr>
          <a:xfrm>
            <a:off x="5910580" y="2658745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隋朝</a:t>
            </a:r>
            <a:endParaRPr lang="zh-CN" altLang="en-US" sz="1200"/>
          </a:p>
        </p:txBody>
      </p:sp>
      <p:sp>
        <p:nvSpPr>
          <p:cNvPr id="27" name="文本框 26"/>
          <p:cNvSpPr txBox="1"/>
          <p:nvPr/>
        </p:nvSpPr>
        <p:spPr>
          <a:xfrm>
            <a:off x="6395720" y="2658745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唐朝</a:t>
            </a:r>
            <a:endParaRPr lang="zh-CN" altLang="en-US" sz="1200"/>
          </a:p>
        </p:txBody>
      </p:sp>
      <p:sp>
        <p:nvSpPr>
          <p:cNvPr id="28" name="文本框 27"/>
          <p:cNvSpPr txBox="1"/>
          <p:nvPr/>
        </p:nvSpPr>
        <p:spPr>
          <a:xfrm>
            <a:off x="6880860" y="2658745"/>
            <a:ext cx="54038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五代十国</a:t>
            </a:r>
            <a:endParaRPr lang="zh-CN" altLang="en-US" sz="1200"/>
          </a:p>
        </p:txBody>
      </p:sp>
      <p:sp>
        <p:nvSpPr>
          <p:cNvPr id="31" name="文本框 30"/>
          <p:cNvSpPr txBox="1"/>
          <p:nvPr/>
        </p:nvSpPr>
        <p:spPr>
          <a:xfrm>
            <a:off x="7612380" y="2658745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北宋</a:t>
            </a:r>
            <a:endParaRPr lang="zh-CN" altLang="en-US" sz="1200"/>
          </a:p>
        </p:txBody>
      </p:sp>
      <p:sp>
        <p:nvSpPr>
          <p:cNvPr id="32" name="文本框 31"/>
          <p:cNvSpPr txBox="1"/>
          <p:nvPr/>
        </p:nvSpPr>
        <p:spPr>
          <a:xfrm>
            <a:off x="8108950" y="2649220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南宋</a:t>
            </a:r>
            <a:endParaRPr lang="zh-CN" altLang="en-US" sz="1200"/>
          </a:p>
        </p:txBody>
      </p:sp>
      <p:sp>
        <p:nvSpPr>
          <p:cNvPr id="33" name="文本框 32"/>
          <p:cNvSpPr txBox="1"/>
          <p:nvPr/>
        </p:nvSpPr>
        <p:spPr>
          <a:xfrm>
            <a:off x="8620760" y="2019300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元朝</a:t>
            </a:r>
            <a:endParaRPr lang="zh-CN" altLang="en-US" sz="1200"/>
          </a:p>
        </p:txBody>
      </p:sp>
      <p:sp>
        <p:nvSpPr>
          <p:cNvPr id="34" name="文本框 33"/>
          <p:cNvSpPr txBox="1"/>
          <p:nvPr/>
        </p:nvSpPr>
        <p:spPr>
          <a:xfrm>
            <a:off x="8620760" y="2927985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明朝</a:t>
            </a:r>
            <a:endParaRPr lang="zh-CN" altLang="en-US" sz="1200"/>
          </a:p>
        </p:txBody>
      </p:sp>
      <p:sp>
        <p:nvSpPr>
          <p:cNvPr id="35" name="文本框 34"/>
          <p:cNvSpPr txBox="1"/>
          <p:nvPr/>
        </p:nvSpPr>
        <p:spPr>
          <a:xfrm>
            <a:off x="8620760" y="3763010"/>
            <a:ext cx="328295" cy="460375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清朝</a:t>
            </a:r>
            <a:endParaRPr lang="zh-CN" altLang="en-US" sz="1200"/>
          </a:p>
        </p:txBody>
      </p:sp>
      <p:sp>
        <p:nvSpPr>
          <p:cNvPr id="36" name="文本框 35"/>
          <p:cNvSpPr txBox="1"/>
          <p:nvPr/>
        </p:nvSpPr>
        <p:spPr>
          <a:xfrm>
            <a:off x="7475220" y="1463675"/>
            <a:ext cx="929640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/>
              <a:t>大  夏  国</a:t>
            </a:r>
            <a:endParaRPr lang="zh-CN" altLang="en-US" sz="1200"/>
          </a:p>
        </p:txBody>
      </p:sp>
      <p:sp>
        <p:nvSpPr>
          <p:cNvPr id="37" name="文本框 36"/>
          <p:cNvSpPr txBox="1"/>
          <p:nvPr/>
        </p:nvSpPr>
        <p:spPr>
          <a:xfrm>
            <a:off x="4743456" y="1291590"/>
            <a:ext cx="544830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北朝</a:t>
            </a:r>
            <a:endParaRPr lang="zh-CN" altLang="en-US" sz="1200"/>
          </a:p>
        </p:txBody>
      </p:sp>
      <p:sp>
        <p:nvSpPr>
          <p:cNvPr id="38" name="文本框 37"/>
          <p:cNvSpPr txBox="1"/>
          <p:nvPr/>
        </p:nvSpPr>
        <p:spPr>
          <a:xfrm>
            <a:off x="4395470" y="3475990"/>
            <a:ext cx="32829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宋</a:t>
            </a:r>
            <a:endParaRPr lang="zh-CN" altLang="en-US" sz="1200"/>
          </a:p>
        </p:txBody>
      </p:sp>
      <p:sp>
        <p:nvSpPr>
          <p:cNvPr id="39" name="文本框 38"/>
          <p:cNvSpPr txBox="1"/>
          <p:nvPr/>
        </p:nvSpPr>
        <p:spPr>
          <a:xfrm>
            <a:off x="4972685" y="3475990"/>
            <a:ext cx="32829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齐</a:t>
            </a:r>
            <a:endParaRPr lang="zh-CN" altLang="en-US" sz="1200"/>
          </a:p>
        </p:txBody>
      </p:sp>
      <p:sp>
        <p:nvSpPr>
          <p:cNvPr id="40" name="文本框 39"/>
          <p:cNvSpPr txBox="1"/>
          <p:nvPr/>
        </p:nvSpPr>
        <p:spPr>
          <a:xfrm>
            <a:off x="5539740" y="3475990"/>
            <a:ext cx="32829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梁</a:t>
            </a:r>
            <a:endParaRPr lang="zh-CN" altLang="en-US" sz="1200"/>
          </a:p>
        </p:txBody>
      </p:sp>
      <p:sp>
        <p:nvSpPr>
          <p:cNvPr id="41" name="文本框 40"/>
          <p:cNvSpPr txBox="1"/>
          <p:nvPr/>
        </p:nvSpPr>
        <p:spPr>
          <a:xfrm>
            <a:off x="6096000" y="3475990"/>
            <a:ext cx="32829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陈</a:t>
            </a:r>
            <a:endParaRPr lang="zh-CN" altLang="en-US" sz="1200"/>
          </a:p>
        </p:txBody>
      </p:sp>
      <p:sp>
        <p:nvSpPr>
          <p:cNvPr id="42" name="文本框 41"/>
          <p:cNvSpPr txBox="1"/>
          <p:nvPr/>
        </p:nvSpPr>
        <p:spPr>
          <a:xfrm>
            <a:off x="5153025" y="4177030"/>
            <a:ext cx="505460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南朝</a:t>
            </a:r>
            <a:endParaRPr lang="zh-CN" altLang="en-US" sz="1200"/>
          </a:p>
        </p:txBody>
      </p:sp>
      <p:sp>
        <p:nvSpPr>
          <p:cNvPr id="43" name="文本框 42"/>
          <p:cNvSpPr txBox="1"/>
          <p:nvPr/>
        </p:nvSpPr>
        <p:spPr>
          <a:xfrm>
            <a:off x="7075805" y="2019300"/>
            <a:ext cx="50355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辽国</a:t>
            </a:r>
            <a:endParaRPr lang="zh-CN" altLang="en-US" sz="1200"/>
          </a:p>
        </p:txBody>
      </p:sp>
      <p:sp>
        <p:nvSpPr>
          <p:cNvPr id="44" name="文本框 43"/>
          <p:cNvSpPr txBox="1"/>
          <p:nvPr/>
        </p:nvSpPr>
        <p:spPr>
          <a:xfrm>
            <a:off x="7901305" y="2009775"/>
            <a:ext cx="503555" cy="2755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/>
              <a:t>金国</a:t>
            </a:r>
            <a:endParaRPr lang="zh-CN" altLang="en-US" sz="120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9870" y="2643505"/>
            <a:ext cx="130810" cy="929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241675" y="2643505"/>
            <a:ext cx="130810" cy="9296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0" y="2477770"/>
            <a:ext cx="103505" cy="7359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8720" y="2649220"/>
            <a:ext cx="130810" cy="929640"/>
          </a:xfrm>
          <a:prstGeom prst="rect">
            <a:avLst/>
          </a:prstGeom>
        </p:spPr>
      </p:pic>
      <p:sp>
        <p:nvSpPr>
          <p:cNvPr id="54" name="右箭头 53"/>
          <p:cNvSpPr/>
          <p:nvPr/>
        </p:nvSpPr>
        <p:spPr>
          <a:xfrm>
            <a:off x="1175385" y="3057525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右箭头 54"/>
          <p:cNvSpPr/>
          <p:nvPr/>
        </p:nvSpPr>
        <p:spPr>
          <a:xfrm>
            <a:off x="1671955" y="3057525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右箭头 55"/>
          <p:cNvSpPr/>
          <p:nvPr/>
        </p:nvSpPr>
        <p:spPr>
          <a:xfrm>
            <a:off x="2206625" y="3057525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3765" y="2032000"/>
            <a:ext cx="130810" cy="929640"/>
          </a:xfrm>
          <a:prstGeom prst="rect">
            <a:avLst/>
          </a:prstGeom>
        </p:spPr>
      </p:pic>
      <p:sp>
        <p:nvSpPr>
          <p:cNvPr id="58" name="右箭头 57"/>
          <p:cNvSpPr/>
          <p:nvPr/>
        </p:nvSpPr>
        <p:spPr>
          <a:xfrm>
            <a:off x="4187825" y="2479675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右箭头 58"/>
          <p:cNvSpPr/>
          <p:nvPr/>
        </p:nvSpPr>
        <p:spPr>
          <a:xfrm>
            <a:off x="5226685" y="2032000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右箭头 59"/>
          <p:cNvSpPr/>
          <p:nvPr/>
        </p:nvSpPr>
        <p:spPr>
          <a:xfrm>
            <a:off x="5208270" y="2832100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>
            <a:off x="5742305" y="2837180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右箭头 61"/>
          <p:cNvSpPr/>
          <p:nvPr/>
        </p:nvSpPr>
        <p:spPr>
          <a:xfrm>
            <a:off x="6227445" y="2837180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右箭头 62"/>
          <p:cNvSpPr/>
          <p:nvPr/>
        </p:nvSpPr>
        <p:spPr>
          <a:xfrm>
            <a:off x="6712585" y="2837180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右箭头 63"/>
          <p:cNvSpPr/>
          <p:nvPr/>
        </p:nvSpPr>
        <p:spPr>
          <a:xfrm>
            <a:off x="4187825" y="3571240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右箭头 64"/>
          <p:cNvSpPr/>
          <p:nvPr/>
        </p:nvSpPr>
        <p:spPr>
          <a:xfrm rot="16200000">
            <a:off x="6066790" y="3272155"/>
            <a:ext cx="23050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右箭头 65"/>
          <p:cNvSpPr/>
          <p:nvPr/>
        </p:nvSpPr>
        <p:spPr>
          <a:xfrm>
            <a:off x="4723765" y="3571240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右箭头 66"/>
          <p:cNvSpPr/>
          <p:nvPr/>
        </p:nvSpPr>
        <p:spPr>
          <a:xfrm>
            <a:off x="5329555" y="3577590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右箭头 67"/>
          <p:cNvSpPr/>
          <p:nvPr/>
        </p:nvSpPr>
        <p:spPr>
          <a:xfrm>
            <a:off x="5910580" y="3577590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右箭头 68"/>
          <p:cNvSpPr/>
          <p:nvPr/>
        </p:nvSpPr>
        <p:spPr>
          <a:xfrm>
            <a:off x="7421245" y="2837180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右箭头 69"/>
          <p:cNvSpPr/>
          <p:nvPr/>
        </p:nvSpPr>
        <p:spPr>
          <a:xfrm>
            <a:off x="7940675" y="2837180"/>
            <a:ext cx="16827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箭头连接符 70"/>
          <p:cNvCxnSpPr>
            <a:stCxn id="31" idx="0"/>
            <a:endCxn id="43" idx="2"/>
          </p:cNvCxnSpPr>
          <p:nvPr/>
        </p:nvCxnSpPr>
        <p:spPr>
          <a:xfrm flipH="1" flipV="1">
            <a:off x="7327900" y="2294890"/>
            <a:ext cx="448945" cy="36385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endCxn id="44" idx="2"/>
          </p:cNvCxnSpPr>
          <p:nvPr/>
        </p:nvCxnSpPr>
        <p:spPr>
          <a:xfrm flipV="1">
            <a:off x="7773035" y="2285365"/>
            <a:ext cx="380365" cy="3486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右箭头 72"/>
          <p:cNvSpPr/>
          <p:nvPr/>
        </p:nvSpPr>
        <p:spPr>
          <a:xfrm rot="5400000">
            <a:off x="8669655" y="2651760"/>
            <a:ext cx="23050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右箭头 73"/>
          <p:cNvSpPr/>
          <p:nvPr/>
        </p:nvSpPr>
        <p:spPr>
          <a:xfrm rot="5400000">
            <a:off x="8669655" y="3534410"/>
            <a:ext cx="23050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987931" y="1283970"/>
            <a:ext cx="108585" cy="774065"/>
          </a:xfrm>
          <a:prstGeom prst="rect">
            <a:avLst/>
          </a:prstGeom>
        </p:spPr>
      </p:pic>
      <p:sp>
        <p:nvSpPr>
          <p:cNvPr id="76" name="矩形 75"/>
          <p:cNvSpPr/>
          <p:nvPr/>
        </p:nvSpPr>
        <p:spPr>
          <a:xfrm>
            <a:off x="4357686" y="1779905"/>
            <a:ext cx="1437959" cy="1440180"/>
          </a:xfrm>
          <a:prstGeom prst="rect">
            <a:avLst/>
          </a:prstGeom>
          <a:solidFill>
            <a:srgbClr val="FF00FF">
              <a:alpha val="11000"/>
            </a:srgbClr>
          </a:solidFill>
          <a:ln w="44450" cmpd="sng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4321810" y="3397885"/>
            <a:ext cx="2192655" cy="460375"/>
          </a:xfrm>
          <a:prstGeom prst="rect">
            <a:avLst/>
          </a:prstGeom>
          <a:solidFill>
            <a:srgbClr val="FF00FF">
              <a:alpha val="11000"/>
            </a:srgbClr>
          </a:solidFill>
          <a:ln w="44450" cmpd="sng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5327650" y="3201670"/>
            <a:ext cx="155575" cy="1651000"/>
          </a:xfrm>
          <a:prstGeom prst="rect">
            <a:avLst/>
          </a:prstGeom>
        </p:spPr>
      </p:pic>
      <p:cxnSp>
        <p:nvCxnSpPr>
          <p:cNvPr id="79" name="直接箭头连接符 78"/>
          <p:cNvCxnSpPr/>
          <p:nvPr/>
        </p:nvCxnSpPr>
        <p:spPr>
          <a:xfrm>
            <a:off x="8251825" y="2329180"/>
            <a:ext cx="0" cy="26797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437245" y="1624330"/>
            <a:ext cx="175895" cy="1254125"/>
          </a:xfrm>
          <a:prstGeom prst="rect">
            <a:avLst/>
          </a:prstGeom>
        </p:spPr>
      </p:pic>
      <p:sp>
        <p:nvSpPr>
          <p:cNvPr id="81" name="右箭头 80"/>
          <p:cNvSpPr/>
          <p:nvPr/>
        </p:nvSpPr>
        <p:spPr>
          <a:xfrm>
            <a:off x="7612380" y="2115185"/>
            <a:ext cx="24828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5" name="矩形 12295"/>
          <p:cNvSpPr/>
          <p:nvPr/>
        </p:nvSpPr>
        <p:spPr>
          <a:xfrm>
            <a:off x="2663825" y="0"/>
            <a:ext cx="6480175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2400" b="1" dirty="0">
                <a:solidFill>
                  <a:srgbClr val="FF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理知识  固基础                   朝代更替</a:t>
            </a:r>
            <a:endParaRPr lang="zh-CN" altLang="en-US" sz="2400" b="1" dirty="0">
              <a:solidFill>
                <a:srgbClr val="FFFF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2" name="右箭头 81"/>
          <p:cNvSpPr/>
          <p:nvPr/>
        </p:nvSpPr>
        <p:spPr>
          <a:xfrm rot="5400000">
            <a:off x="155862" y="1195367"/>
            <a:ext cx="23050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右箭头 82"/>
          <p:cNvSpPr/>
          <p:nvPr/>
        </p:nvSpPr>
        <p:spPr>
          <a:xfrm rot="5400000">
            <a:off x="155862" y="1838309"/>
            <a:ext cx="23050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右箭头 83"/>
          <p:cNvSpPr/>
          <p:nvPr/>
        </p:nvSpPr>
        <p:spPr>
          <a:xfrm rot="5400000">
            <a:off x="155862" y="2426004"/>
            <a:ext cx="23050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右箭头 84"/>
          <p:cNvSpPr/>
          <p:nvPr/>
        </p:nvSpPr>
        <p:spPr>
          <a:xfrm rot="5400000">
            <a:off x="798804" y="2773046"/>
            <a:ext cx="230505" cy="113665"/>
          </a:xfrm>
          <a:prstGeom prst="right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293110" y="415925"/>
            <a:ext cx="26250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7030A0"/>
                </a:solidFill>
                <a:latin typeface="华文隶书" panose="02010800040101010101" charset="-122"/>
                <a:ea typeface="华文隶书" panose="02010800040101010101" charset="-122"/>
              </a:rPr>
              <a:t>古代王朝更替</a:t>
            </a:r>
            <a:endParaRPr lang="zh-CN" altLang="en-US" sz="3200" b="1">
              <a:solidFill>
                <a:srgbClr val="7030A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6" grpId="0" animBg="1"/>
      <p:bldP spid="77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1465" y="443865"/>
            <a:ext cx="1957070" cy="5118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5" y="1612900"/>
            <a:ext cx="1957070" cy="5118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65" y="3759835"/>
            <a:ext cx="1957070" cy="5118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175" y="1270000"/>
            <a:ext cx="168275" cy="11976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885" y="1135380"/>
            <a:ext cx="2987040" cy="3136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885" y="1489710"/>
            <a:ext cx="2987040" cy="304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885" y="1910080"/>
            <a:ext cx="2987040" cy="3079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8885" y="2281555"/>
            <a:ext cx="2987040" cy="307975"/>
          </a:xfrm>
          <a:prstGeom prst="rect">
            <a:avLst/>
          </a:prstGeom>
          <a:noFill/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8885" y="2744470"/>
            <a:ext cx="3901440" cy="3079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8885" y="3115310"/>
            <a:ext cx="3901440" cy="3079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8885" y="3519805"/>
            <a:ext cx="3901440" cy="3048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8885" y="3898900"/>
            <a:ext cx="3901440" cy="3079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8885" y="4292600"/>
            <a:ext cx="3901440" cy="3079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8885" y="4660900"/>
            <a:ext cx="3901440" cy="3079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1490" y="1270000"/>
            <a:ext cx="130810" cy="80772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48500" y="1436370"/>
            <a:ext cx="359410" cy="4114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78775" y="1661160"/>
            <a:ext cx="472440" cy="3079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59535" y="660400"/>
            <a:ext cx="162560" cy="335788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5685" y="2889250"/>
            <a:ext cx="151765" cy="197612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58430" y="660400"/>
            <a:ext cx="137160" cy="23101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5965" y="1092200"/>
            <a:ext cx="551815" cy="25400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</a:rPr>
              <a:t>中国古代历史分期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3" name="矩形 12295"/>
          <p:cNvSpPr/>
          <p:nvPr/>
        </p:nvSpPr>
        <p:spPr>
          <a:xfrm>
            <a:off x="2663825" y="0"/>
            <a:ext cx="6480175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2400" dirty="0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理知识  固基础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历史分期</a:t>
            </a:r>
            <a:endParaRPr lang="zh-CN" altLang="en-US" sz="2400" dirty="0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315" y="727710"/>
            <a:ext cx="31578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</a:rPr>
              <a:t>中国古代史总体特点：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090" y="1343660"/>
            <a:ext cx="5414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/>
              <a:t>① 社会在分裂与统一交替中向前发展；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466090" y="1961515"/>
            <a:ext cx="5189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/>
              <a:t>② 统一是中国历史的主流；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466090" y="2630170"/>
            <a:ext cx="83223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/>
              <a:t>③ 中国是世界上四大文明古国中唯一历史延绵不断的国家；</a:t>
            </a:r>
            <a:endParaRPr lang="zh-CN" altLang="en-US" sz="2400" dirty="0"/>
          </a:p>
        </p:txBody>
      </p:sp>
      <p:sp>
        <p:nvSpPr>
          <p:cNvPr id="6" name="矩形 12295"/>
          <p:cNvSpPr/>
          <p:nvPr/>
        </p:nvSpPr>
        <p:spPr>
          <a:xfrm>
            <a:off x="2663825" y="0"/>
            <a:ext cx="6480175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2400" dirty="0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理知识  固基础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</a:t>
            </a:r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历史特点</a:t>
            </a:r>
            <a:endParaRPr lang="zh-CN" altLang="en-US" sz="2400" dirty="0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05" y="1981835"/>
            <a:ext cx="1541145" cy="1463675"/>
          </a:xfrm>
          <a:prstGeom prst="rect">
            <a:avLst/>
          </a:prstGeom>
        </p:spPr>
      </p:pic>
      <p:sp>
        <p:nvSpPr>
          <p:cNvPr id="5125" name="矩形 12295"/>
          <p:cNvSpPr/>
          <p:nvPr/>
        </p:nvSpPr>
        <p:spPr>
          <a:xfrm>
            <a:off x="2663825" y="0"/>
            <a:ext cx="6480175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2400" dirty="0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理知识  固基础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单元总论</a:t>
            </a:r>
            <a:endParaRPr lang="zh-CN" altLang="en-US" sz="2400" dirty="0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" y="1327785"/>
            <a:ext cx="3275171" cy="240220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7658" r="1349" b="16129"/>
          <a:stretch>
            <a:fillRect/>
          </a:stretch>
        </p:blipFill>
        <p:spPr>
          <a:xfrm>
            <a:off x="1833753" y="755303"/>
            <a:ext cx="1156772" cy="64448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820000">
            <a:off x="7989570" y="2407285"/>
            <a:ext cx="483870" cy="3257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20000">
            <a:off x="5248910" y="798830"/>
            <a:ext cx="396240" cy="3854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17875" y="2072640"/>
            <a:ext cx="488823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TopLeft"/>
              <a:lightRig rig="soft" dir="t">
                <a:rot lat="0" lon="0" rev="0"/>
              </a:lightRig>
            </a:scene3d>
            <a:sp3d extrusionH="336550" prstMaterial="plastic">
              <a:extrusionClr>
                <a:srgbClr val="77DEFB"/>
              </a:extrusionClr>
            </a:sp3d>
          </a:bodyPr>
          <a:lstStyle/>
          <a:p>
            <a:pPr lvl="0" algn="l"/>
            <a:r>
              <a:rPr lang="zh-CN" altLang="zh-CN" sz="6000" b="1">
                <a:solidFill>
                  <a:srgbClr val="BC18B2"/>
                </a:solidFill>
                <a:effectLst>
                  <a:outerShdw blurRad="60007" dist="310007" dir="7680000" sy="30000" kx="1300200" algn="ctr" rotWithShape="0">
                    <a:srgbClr val="5B9BD5">
                      <a:lumMod val="50000"/>
                      <a:alpha val="32000"/>
                    </a:srgbClr>
                  </a:outerShdw>
                </a:effectLst>
                <a:sym typeface="+mn-ea"/>
              </a:rPr>
              <a:t>古代政制总论</a:t>
            </a:r>
            <a:endParaRPr lang="zh-CN" altLang="zh-CN" sz="6000" b="1">
              <a:solidFill>
                <a:srgbClr val="BC18B2"/>
              </a:solidFill>
              <a:effectLst>
                <a:outerShdw blurRad="60007" dist="310007" dir="7680000" sy="30000" kx="1300200" algn="ctr" rotWithShape="0">
                  <a:srgbClr val="5B9BD5">
                    <a:lumMod val="50000"/>
                    <a:alpha val="32000"/>
                  </a:srgb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820000">
            <a:off x="8116570" y="2534285"/>
            <a:ext cx="483870" cy="325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矩形 12291"/>
          <p:cNvSpPr/>
          <p:nvPr/>
        </p:nvSpPr>
        <p:spPr>
          <a:xfrm>
            <a:off x="-34925" y="19716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12292" descr="E:/工作-文件（勿动）/陈丽课件/一轮稿件/历史/一轮·历史课件/教师用书WORD/92.TIF"/>
          <p:cNvPicPr>
            <a:picLocks noChangeAspect="1"/>
          </p:cNvPicPr>
          <p:nvPr/>
        </p:nvPicPr>
        <p:blipFill>
          <a:blip r:embed="rId1" r:link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tretch>
            <a:fillRect/>
          </a:stretch>
        </p:blipFill>
        <p:spPr>
          <a:xfrm>
            <a:off x="254000" y="1347788"/>
            <a:ext cx="8820150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12293"/>
          <p:cNvSpPr/>
          <p:nvPr/>
        </p:nvSpPr>
        <p:spPr>
          <a:xfrm>
            <a:off x="-34925" y="19669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图片 12294" descr="E:/工作-文件（勿动）/陈丽课件/一轮稿件/历史/一轮·历史课件/教师用书WORD/93.TIF"/>
          <p:cNvPicPr>
            <a:picLocks noChangeAspect="1"/>
          </p:cNvPicPr>
          <p:nvPr/>
        </p:nvPicPr>
        <p:blipFill>
          <a:blip r:embed="rId3" r:link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095" y="3227070"/>
            <a:ext cx="8569325" cy="141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矩形 12295"/>
          <p:cNvSpPr/>
          <p:nvPr/>
        </p:nvSpPr>
        <p:spPr>
          <a:xfrm>
            <a:off x="2663825" y="0"/>
            <a:ext cx="6480175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2400" dirty="0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理知识  固基础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</a:t>
            </a:r>
            <a:r>
              <a:rPr lang="zh-CN" altLang="en-US" sz="2400" dirty="0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时空坐标</a:t>
            </a:r>
            <a:endParaRPr lang="zh-CN" altLang="en-US" sz="2400" dirty="0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3162"/>
          <p:cNvSpPr/>
          <p:nvPr/>
        </p:nvSpPr>
        <p:spPr>
          <a:xfrm>
            <a:off x="2663825" y="0"/>
            <a:ext cx="6480175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2400" dirty="0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理知识  固基础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</a:t>
            </a:r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阶段特征</a:t>
            </a:r>
            <a:endParaRPr lang="zh-CN" altLang="en-US" sz="2400" dirty="0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8160" y="1539240"/>
            <a:ext cx="8107680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7030A0"/>
                </a:solidFill>
              </a:rPr>
              <a:t>古代中国的政治制度发展演变的两大阶段：</a:t>
            </a:r>
            <a:endParaRPr lang="zh-CN" altLang="en-US" sz="2400" b="1" dirty="0">
              <a:solidFill>
                <a:srgbClr val="7030A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rgbClr val="C00000"/>
                </a:solidFill>
              </a:rPr>
              <a:t>第一阶段：</a:t>
            </a:r>
            <a:r>
              <a:rPr lang="zh-CN" altLang="en-US" sz="2400" dirty="0"/>
              <a:t>三代时期早期政治制度的形成；</a:t>
            </a:r>
            <a:endParaRPr lang="zh-CN" altLang="en-US" sz="2400" dirty="0"/>
          </a:p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rgbClr val="C00000"/>
                </a:solidFill>
              </a:rPr>
              <a:t>第二阶段：</a:t>
            </a:r>
            <a:r>
              <a:rPr lang="zh-CN" altLang="en-US" sz="2400" dirty="0"/>
              <a:t>秦汉至明清君主专制主义中央集权制度的发展；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435" y="419100"/>
            <a:ext cx="75285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第一阶段：夏商周三代时期是中华政治文明形成阶段；</a:t>
            </a:r>
            <a:endParaRPr lang="zh-CN" altLang="en-US" sz="2400" b="1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435" y="808990"/>
            <a:ext cx="88696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）早期国家政治制度受宗族关系影响明显；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）西周利用宗法制和分封制相结合确立了严密的控制体系；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）春秋战国时期，争霸兼并战争频繁，分封制逐渐崩溃瓦解；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80" y="1914525"/>
            <a:ext cx="75285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第二阶段：秦汉至明清时期是中华政治文明发展阶段；</a:t>
            </a:r>
            <a:endParaRPr lang="zh-CN" altLang="en-US" sz="2400" b="1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435" y="2283460"/>
            <a:ext cx="904811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）君主专制：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①矛盾：</a:t>
            </a:r>
            <a:r>
              <a:rPr lang="zh-CN" altLang="en-US" sz="240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君权与相权的矛盾；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②创立：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秦始皇创立君主专制主义中央集权制度，摆脱了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血缘政治模式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，走向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官僚政治集权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统治。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③演化：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秦汉唐宋明清，中央机构由三公九卿到三省六部，再到中书省、枢密院并重，直至明初废除丞相，设内阁、</a:t>
            </a:r>
            <a:r>
              <a:rPr lang="zh-CN" altLang="en-US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军机处。</a:t>
            </a:r>
            <a:endParaRPr lang="en-US" altLang="zh-CN" sz="24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dirty="0" smtClean="0">
                <a:solidFill>
                  <a:srgbClr val="0000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④趋势：</a:t>
            </a:r>
            <a:r>
              <a:rPr lang="zh-CN" altLang="en-US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反映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了皇权不断加强、相权不断削弱直至废除</a:t>
            </a:r>
            <a:r>
              <a:rPr lang="zh-CN" altLang="en-US" sz="2400" dirty="0" smtClean="0">
                <a:latin typeface="宋体" panose="02010600030101010101" pitchFamily="2" charset="-122"/>
                <a:cs typeface="宋体" panose="02010600030101010101" pitchFamily="2" charset="-122"/>
              </a:rPr>
              <a:t>废除。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3162"/>
          <p:cNvSpPr/>
          <p:nvPr/>
        </p:nvSpPr>
        <p:spPr>
          <a:xfrm>
            <a:off x="2663825" y="0"/>
            <a:ext cx="6480175" cy="4841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2400" dirty="0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理知识  固基础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</a:t>
            </a:r>
            <a:r>
              <a:rPr lang="zh-CN" altLang="en-US" sz="24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阶段特征</a:t>
            </a:r>
            <a:endParaRPr lang="zh-CN" altLang="en-US" sz="2400" dirty="0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DOC_GUID" val="{b80b1c4e-87b9-4050-875b-4f56da3b1993}"/>
  <p:tag name="COMMONDATA" val="eyJoZGlkIjoiYWVkMjhmZmMzYzFhMjIyNGYyZjkzYTNkOWEyYzRjNTg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2592</Words>
  <PresentationFormat>全屏显示(16:9)</PresentationFormat>
  <Paragraphs>260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方正兰亭黑简体</vt:lpstr>
      <vt:lpstr>黑体</vt:lpstr>
      <vt:lpstr>仿宋_GB2312</vt:lpstr>
      <vt:lpstr>楷体_GB2312</vt:lpstr>
      <vt:lpstr>新宋体</vt:lpstr>
      <vt:lpstr>华文隶书</vt:lpstr>
      <vt:lpstr>幼圆</vt:lpstr>
      <vt:lpstr>仿宋</vt:lpstr>
      <vt:lpstr>微软雅黑</vt:lpstr>
      <vt:lpstr>Calibri</vt:lpstr>
      <vt:lpstr>Arial Unicode MS</vt:lpstr>
      <vt:lpstr>华文行楷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2017-11-14T07:47:00Z</dcterms:created>
  <dcterms:modified xsi:type="dcterms:W3CDTF">2022-08-12T10:03:40Z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99D271A2E7FE4BB7887487C36A2A4FFB</vt:lpwstr>
  </property>
</Properties>
</file>