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685" r:id="rId3"/>
    <p:sldId id="684" r:id="rId4"/>
    <p:sldId id="687" r:id="rId5"/>
    <p:sldId id="690" r:id="rId6"/>
    <p:sldId id="688" r:id="rId7"/>
    <p:sldId id="692" r:id="rId8"/>
    <p:sldId id="693" r:id="rId9"/>
    <p:sldId id="696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  <p:cmAuthor id="0" name="xkb1.com" initials="" lastIdx="0" clrIdx="0"/>
  <p:cmAuthor id="2" name="微软用户" initials="" lastIdx="0" clrIdx="0"/>
  <p:cmAuthor id="8" name="xiaoxuan Zeng" initials="x" lastIdx="0" clrIdx="0"/>
  <p:cmAuthor id="9" name="dongyu" initials="d" lastIdx="0" clrIdx="8"/>
  <p:cmAuthor id="4" name="zhang yishuai" initials="zy" lastIdx="0" clrIdx="3"/>
  <p:cmAuthor id="5" name="www.xkb1.com" initials="w" lastIdx="0" clrIdx="1"/>
  <p:cmAuthor id="75" name="作者" initials="A" lastIdx="0" clrIdx="24"/>
  <p:cmAuthor id="6" name="user" initials="u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2" y="-96"/>
      </p:cViewPr>
      <p:guideLst>
        <p:guide orient="horz" pos="215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8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4"/>
          <p:cNvGrpSpPr/>
          <p:nvPr userDrawn="1"/>
        </p:nvGrpSpPr>
        <p:grpSpPr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076" name="文本框 26"/>
            <p:cNvSpPr txBox="1"/>
            <p:nvPr/>
          </p:nvSpPr>
          <p:spPr>
            <a:xfrm>
              <a:off x="2394545" y="858985"/>
              <a:ext cx="4354910" cy="8289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pPr lvl="0" algn="ctr"/>
              <a:r>
                <a:rPr lang="zh-CN" altLang="en-US" sz="3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  <a:endPara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7" name="Freeform 5"/>
            <p:cNvSpPr/>
            <p:nvPr/>
          </p:nvSpPr>
          <p:spPr>
            <a:xfrm>
              <a:off x="3519776" y="1413210"/>
              <a:ext cx="2104450" cy="327136"/>
            </a:xfrm>
            <a:custGeom>
              <a:avLst/>
              <a:gdLst>
                <a:gd name="G0" fmla="val 0"/>
              </a:gdLst>
              <a:ahLst/>
              <a:cxnLst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</a:cxnLst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/>
          <p:nvPr userDrawn="1"/>
        </p:nvGrpSpPr>
        <p:grpSpPr>
          <a:xfrm>
            <a:off x="3194051" y="476250"/>
            <a:ext cx="5803900" cy="881063"/>
            <a:chOff x="2394545" y="858985"/>
            <a:chExt cx="4354910" cy="881361"/>
          </a:xfrm>
        </p:grpSpPr>
        <p:sp>
          <p:nvSpPr>
            <p:cNvPr id="5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赤壁之战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520595" y="1413210"/>
              <a:ext cx="2104397" cy="327136"/>
            </a:xfrm>
            <a:custGeom>
              <a:avLst/>
              <a:gdLst>
                <a:gd name="T0" fmla="*/ 2147483647 w 1378"/>
                <a:gd name="T1" fmla="*/ 2147483647 h 248"/>
                <a:gd name="T2" fmla="*/ 2147483647 w 1378"/>
                <a:gd name="T3" fmla="*/ 2147483647 h 248"/>
                <a:gd name="T4" fmla="*/ 2147483647 w 1378"/>
                <a:gd name="T5" fmla="*/ 2147483647 h 248"/>
                <a:gd name="T6" fmla="*/ 2147483647 w 1378"/>
                <a:gd name="T7" fmla="*/ 2147483647 h 248"/>
                <a:gd name="T8" fmla="*/ 2147483647 w 1378"/>
                <a:gd name="T9" fmla="*/ 2147483647 h 248"/>
                <a:gd name="T10" fmla="*/ 2147483647 w 1378"/>
                <a:gd name="T11" fmla="*/ 2147483647 h 248"/>
                <a:gd name="T12" fmla="*/ 2147483647 w 1378"/>
                <a:gd name="T13" fmla="*/ 2147483647 h 248"/>
                <a:gd name="T14" fmla="*/ 2147483647 w 1378"/>
                <a:gd name="T15" fmla="*/ 2147483647 h 248"/>
                <a:gd name="T16" fmla="*/ 2147483647 w 1378"/>
                <a:gd name="T17" fmla="*/ 2147483647 h 248"/>
                <a:gd name="T18" fmla="*/ 2147483647 w 1378"/>
                <a:gd name="T19" fmla="*/ 2147483647 h 248"/>
                <a:gd name="T20" fmla="*/ 2147483647 w 1378"/>
                <a:gd name="T21" fmla="*/ 2147483647 h 248"/>
                <a:gd name="T22" fmla="*/ 2147483647 w 1378"/>
                <a:gd name="T23" fmla="*/ 2147483647 h 248"/>
                <a:gd name="T24" fmla="*/ 2147483647 w 1378"/>
                <a:gd name="T25" fmla="*/ 2147483647 h 248"/>
                <a:gd name="T26" fmla="*/ 2147483647 w 1378"/>
                <a:gd name="T27" fmla="*/ 2147483647 h 248"/>
                <a:gd name="T28" fmla="*/ 2147483647 w 1378"/>
                <a:gd name="T29" fmla="*/ 2147483647 h 248"/>
                <a:gd name="T30" fmla="*/ 2147483647 w 1378"/>
                <a:gd name="T31" fmla="*/ 2147483647 h 248"/>
                <a:gd name="T32" fmla="*/ 2147483647 w 1378"/>
                <a:gd name="T33" fmla="*/ 2147483647 h 248"/>
                <a:gd name="T34" fmla="*/ 2147483647 w 1378"/>
                <a:gd name="T35" fmla="*/ 2147483647 h 248"/>
                <a:gd name="T36" fmla="*/ 2147483647 w 1378"/>
                <a:gd name="T37" fmla="*/ 2147483647 h 248"/>
                <a:gd name="T38" fmla="*/ 2147483647 w 1378"/>
                <a:gd name="T39" fmla="*/ 2147483647 h 248"/>
                <a:gd name="T40" fmla="*/ 2147483647 w 1378"/>
                <a:gd name="T41" fmla="*/ 2147483647 h 248"/>
                <a:gd name="T42" fmla="*/ 2147483647 w 1378"/>
                <a:gd name="T43" fmla="*/ 2147483647 h 248"/>
                <a:gd name="T44" fmla="*/ 2147483647 w 1378"/>
                <a:gd name="T45" fmla="*/ 2147483647 h 248"/>
                <a:gd name="T46" fmla="*/ 2147483647 w 1378"/>
                <a:gd name="T47" fmla="*/ 2147483647 h 248"/>
                <a:gd name="T48" fmla="*/ 2147483647 w 1378"/>
                <a:gd name="T49" fmla="*/ 2147483647 h 248"/>
                <a:gd name="T50" fmla="*/ 2147483647 w 1378"/>
                <a:gd name="T51" fmla="*/ 2147483647 h 248"/>
                <a:gd name="T52" fmla="*/ 2147483647 w 1378"/>
                <a:gd name="T53" fmla="*/ 2147483647 h 248"/>
                <a:gd name="T54" fmla="*/ 2147483647 w 1378"/>
                <a:gd name="T55" fmla="*/ 2147483647 h 248"/>
                <a:gd name="T56" fmla="*/ 2147483647 w 1378"/>
                <a:gd name="T57" fmla="*/ 2147483647 h 248"/>
                <a:gd name="T58" fmla="*/ 0 w 1378"/>
                <a:gd name="T59" fmla="*/ 2147483647 h 248"/>
                <a:gd name="T60" fmla="*/ 2147483647 w 1378"/>
                <a:gd name="T61" fmla="*/ 2147483647 h 248"/>
                <a:gd name="T62" fmla="*/ 2147483647 w 1378"/>
                <a:gd name="T63" fmla="*/ 2147483647 h 248"/>
                <a:gd name="T64" fmla="*/ 2147483647 w 1378"/>
                <a:gd name="T65" fmla="*/ 2147483647 h 248"/>
                <a:gd name="T66" fmla="*/ 2147483647 w 1378"/>
                <a:gd name="T67" fmla="*/ 2147483647 h 248"/>
                <a:gd name="T68" fmla="*/ 2147483647 w 1378"/>
                <a:gd name="T69" fmla="*/ 2147483647 h 248"/>
                <a:gd name="T70" fmla="*/ 2147483647 w 1378"/>
                <a:gd name="T71" fmla="*/ 2147483647 h 248"/>
                <a:gd name="T72" fmla="*/ 2147483647 w 1378"/>
                <a:gd name="T73" fmla="*/ 2147483647 h 248"/>
                <a:gd name="T74" fmla="*/ 2147483647 w 1378"/>
                <a:gd name="T75" fmla="*/ 2147483647 h 248"/>
                <a:gd name="T76" fmla="*/ 2147483647 w 1378"/>
                <a:gd name="T77" fmla="*/ 2147483647 h 248"/>
                <a:gd name="T78" fmla="*/ 2147483647 w 1378"/>
                <a:gd name="T79" fmla="*/ 2147483647 h 248"/>
                <a:gd name="T80" fmla="*/ 2147483647 w 1378"/>
                <a:gd name="T81" fmla="*/ 2147483647 h 248"/>
                <a:gd name="T82" fmla="*/ 2147483647 w 1378"/>
                <a:gd name="T83" fmla="*/ 2147483647 h 248"/>
                <a:gd name="T84" fmla="*/ 2147483647 w 1378"/>
                <a:gd name="T85" fmla="*/ 2147483647 h 248"/>
                <a:gd name="T86" fmla="*/ 2147483647 w 1378"/>
                <a:gd name="T87" fmla="*/ 2147483647 h 248"/>
                <a:gd name="T88" fmla="*/ 2147483647 w 1378"/>
                <a:gd name="T89" fmla="*/ 2147483647 h 248"/>
                <a:gd name="T90" fmla="*/ 2147483647 w 1378"/>
                <a:gd name="T91" fmla="*/ 2147483647 h 248"/>
                <a:gd name="T92" fmla="*/ 2147483647 w 1378"/>
                <a:gd name="T93" fmla="*/ 2147483647 h 248"/>
                <a:gd name="T94" fmla="*/ 2147483647 w 1378"/>
                <a:gd name="T95" fmla="*/ 2147483647 h 248"/>
                <a:gd name="T96" fmla="*/ 2147483647 w 1378"/>
                <a:gd name="T97" fmla="*/ 2147483647 h 248"/>
                <a:gd name="T98" fmla="*/ 2147483647 w 1378"/>
                <a:gd name="T99" fmla="*/ 2147483647 h 248"/>
                <a:gd name="T100" fmla="*/ 2147483647 w 1378"/>
                <a:gd name="T101" fmla="*/ 2147483647 h 248"/>
                <a:gd name="T102" fmla="*/ 2147483647 w 1378"/>
                <a:gd name="T103" fmla="*/ 2147483647 h 248"/>
                <a:gd name="T104" fmla="*/ 2147483647 w 1378"/>
                <a:gd name="T105" fmla="*/ 2147483647 h 248"/>
                <a:gd name="T106" fmla="*/ 2147483647 w 1378"/>
                <a:gd name="T107" fmla="*/ 2147483647 h 248"/>
                <a:gd name="T108" fmla="*/ 2147483647 w 1378"/>
                <a:gd name="T109" fmla="*/ 2147483647 h 248"/>
                <a:gd name="T110" fmla="*/ 2147483647 w 1378"/>
                <a:gd name="T111" fmla="*/ 2147483647 h 248"/>
                <a:gd name="T112" fmla="*/ 2147483647 w 1378"/>
                <a:gd name="T113" fmla="*/ 2147483647 h 248"/>
                <a:gd name="T114" fmla="*/ 2147483647 w 1378"/>
                <a:gd name="T115" fmla="*/ 2147483647 h 248"/>
                <a:gd name="T116" fmla="*/ 2147483647 w 1378"/>
                <a:gd name="T117" fmla="*/ 2147483647 h 248"/>
                <a:gd name="T118" fmla="*/ 2147483647 w 1378"/>
                <a:gd name="T119" fmla="*/ 2147483647 h 248"/>
                <a:gd name="T120" fmla="*/ 2147483647 w 1378"/>
                <a:gd name="T121" fmla="*/ 2147483647 h 248"/>
                <a:gd name="T122" fmla="*/ 2147483647 w 1378"/>
                <a:gd name="T123" fmla="*/ 2147483647 h 248"/>
                <a:gd name="T124" fmla="*/ 2147483647 w 1378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8" name="文本占位符 2"/>
          <p:cNvSpPr>
            <a:spLocks noGrp="1"/>
          </p:cNvSpPr>
          <p:nvPr>
            <p:ph type="body" idx="1"/>
          </p:nvPr>
        </p:nvSpPr>
        <p:spPr>
          <a:xfrm>
            <a:off x="1186789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29" name="内容占位符 3"/>
          <p:cNvSpPr>
            <a:spLocks noGrp="1"/>
          </p:cNvSpPr>
          <p:nvPr>
            <p:ph sz="half" idx="2"/>
          </p:nvPr>
        </p:nvSpPr>
        <p:spPr>
          <a:xfrm>
            <a:off x="1186789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31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0" name="内容占位符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2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5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971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Calibri Light" panose="020F0302020204030204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2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部编版初中历史九年级上册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9620" y="2008505"/>
            <a:ext cx="84696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第一单元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古代亚非文明（奴隶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社会）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第二课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古代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两河流域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1555" y="5008245"/>
            <a:ext cx="4404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南京求真中学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孙夏静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Picture 18" descr="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848360"/>
            <a:ext cx="6036945" cy="600964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403340" y="847725"/>
            <a:ext cx="3611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地理位置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7475" y="1557020"/>
            <a:ext cx="991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两河：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70050" y="1633855"/>
            <a:ext cx="8537575" cy="1827530"/>
            <a:chOff x="2630" y="2573"/>
            <a:chExt cx="13445" cy="2878"/>
          </a:xfrm>
        </p:grpSpPr>
        <p:sp>
          <p:nvSpPr>
            <p:cNvPr id="5" name="文本框 4"/>
            <p:cNvSpPr txBox="1"/>
            <p:nvPr/>
          </p:nvSpPr>
          <p:spPr>
            <a:xfrm>
              <a:off x="12493" y="2573"/>
              <a:ext cx="35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幼发拉底河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630" y="4293"/>
              <a:ext cx="2207" cy="115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wrap="square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02740" y="998855"/>
            <a:ext cx="8604885" cy="1727200"/>
            <a:chOff x="2524" y="1573"/>
            <a:chExt cx="13551" cy="2720"/>
          </a:xfrm>
        </p:grpSpPr>
        <p:sp>
          <p:nvSpPr>
            <p:cNvPr id="6" name="文本框 5"/>
            <p:cNvSpPr txBox="1"/>
            <p:nvPr/>
          </p:nvSpPr>
          <p:spPr>
            <a:xfrm>
              <a:off x="12493" y="3471"/>
              <a:ext cx="35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底格里斯河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524" y="1573"/>
              <a:ext cx="2207" cy="115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wrap="square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467475" y="3322320"/>
            <a:ext cx="1766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两河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流域：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24635" y="1921510"/>
            <a:ext cx="10073005" cy="1990090"/>
            <a:chOff x="2401" y="3026"/>
            <a:chExt cx="15863" cy="3134"/>
          </a:xfrm>
        </p:grpSpPr>
        <p:sp>
          <p:nvSpPr>
            <p:cNvPr id="12" name="文本框 11"/>
            <p:cNvSpPr txBox="1"/>
            <p:nvPr/>
          </p:nvSpPr>
          <p:spPr>
            <a:xfrm>
              <a:off x="13359" y="5338"/>
              <a:ext cx="49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“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美索不达米亚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endPara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401" y="3026"/>
              <a:ext cx="2207" cy="115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wrap="square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 rot="20100000">
            <a:off x="3314065" y="3125470"/>
            <a:ext cx="959485" cy="1907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53835" y="4041775"/>
            <a:ext cx="54648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（今伊拉克首都巴格达为中心的狭长地带）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71585" y="955675"/>
            <a:ext cx="1530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680" y="51435"/>
            <a:ext cx="39808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古代两河流域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右箭头 6"/>
          <p:cNvSpPr/>
          <p:nvPr/>
        </p:nvSpPr>
        <p:spPr>
          <a:xfrm>
            <a:off x="300990" y="3611880"/>
            <a:ext cx="11459210" cy="3124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30" y="2118995"/>
            <a:ext cx="1971040" cy="4921250"/>
            <a:chOff x="18" y="3337"/>
            <a:chExt cx="3104" cy="7750"/>
          </a:xfrm>
        </p:grpSpPr>
        <p:sp>
          <p:nvSpPr>
            <p:cNvPr id="8" name="上箭头 7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" y="3337"/>
              <a:ext cx="310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出现若干个以城市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为中心小国家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约公元前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3500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7490" y="1019810"/>
            <a:ext cx="568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古代两河流域文明的发展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历程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4225" y="2063750"/>
            <a:ext cx="6301740" cy="4340225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3890645" y="3287395"/>
            <a:ext cx="2856865" cy="215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0" y="2063115"/>
            <a:ext cx="3103245" cy="4340225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5227320" y="4268470"/>
            <a:ext cx="1423035" cy="54991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6680" y="51435"/>
            <a:ext cx="39808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古代两河流域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右箭头 6"/>
          <p:cNvSpPr/>
          <p:nvPr/>
        </p:nvSpPr>
        <p:spPr>
          <a:xfrm>
            <a:off x="300990" y="3611880"/>
            <a:ext cx="11459210" cy="3124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30" y="2118995"/>
            <a:ext cx="1971040" cy="4921250"/>
            <a:chOff x="18" y="3337"/>
            <a:chExt cx="3104" cy="7750"/>
          </a:xfrm>
        </p:grpSpPr>
        <p:sp>
          <p:nvSpPr>
            <p:cNvPr id="8" name="上箭头 7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" y="3337"/>
              <a:ext cx="310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出现若干个以城市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为中心小国家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约公元前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3500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7490" y="1019810"/>
            <a:ext cx="568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古代两河流域文明的发展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历程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4225" y="2063750"/>
            <a:ext cx="6301740" cy="4340225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3890645" y="3287395"/>
            <a:ext cx="2856865" cy="215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5227320" y="4268470"/>
            <a:ext cx="1423035" cy="54991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180580" y="5128260"/>
            <a:ext cx="1175385" cy="70814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95115" y="2118995"/>
            <a:ext cx="7955915" cy="3787140"/>
            <a:chOff x="6449" y="3337"/>
            <a:chExt cx="12529" cy="5964"/>
          </a:xfrm>
        </p:grpSpPr>
        <p:sp>
          <p:nvSpPr>
            <p:cNvPr id="2" name="椭圆 1"/>
            <p:cNvSpPr/>
            <p:nvPr/>
          </p:nvSpPr>
          <p:spPr>
            <a:xfrm>
              <a:off x="6449" y="7588"/>
              <a:ext cx="2224" cy="74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pic>
          <p:nvPicPr>
            <p:cNvPr id="48" name="图片 47" descr="013000002977171231879254432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60" y="3337"/>
              <a:ext cx="5219" cy="5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文本框 4"/>
          <p:cNvSpPr txBox="1"/>
          <p:nvPr/>
        </p:nvSpPr>
        <p:spPr>
          <a:xfrm>
            <a:off x="106680" y="51435"/>
            <a:ext cx="39808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古代两河流域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右箭头 6"/>
          <p:cNvSpPr/>
          <p:nvPr/>
        </p:nvSpPr>
        <p:spPr>
          <a:xfrm>
            <a:off x="300990" y="3611880"/>
            <a:ext cx="11459210" cy="3124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30" y="2118995"/>
            <a:ext cx="1971040" cy="4921250"/>
            <a:chOff x="18" y="3337"/>
            <a:chExt cx="3104" cy="7750"/>
          </a:xfrm>
        </p:grpSpPr>
        <p:sp>
          <p:nvSpPr>
            <p:cNvPr id="8" name="上箭头 7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" y="3337"/>
              <a:ext cx="310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出现若干个以城市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为中心小国家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约公元前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3500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63800" y="2762885"/>
            <a:ext cx="1497330" cy="4277360"/>
            <a:chOff x="237" y="4351"/>
            <a:chExt cx="2358" cy="6736"/>
          </a:xfrm>
        </p:grpSpPr>
        <p:sp>
          <p:nvSpPr>
            <p:cNvPr id="13" name="上箭头 12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7" y="4351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初步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统一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约公元前</a:t>
              </a:r>
              <a:r>
                <a:rPr 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24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6680" y="51435"/>
            <a:ext cx="39808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古代两河流域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7490" y="1019810"/>
            <a:ext cx="568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古代两河流域文明的发展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历程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01060" y="3924300"/>
            <a:ext cx="613410" cy="2636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（阿卡德王国）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5474" name="Picture 2" descr="https://p1.ssl.qhmsg.com/t01ccee43c81180b4f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86860" y="1540510"/>
            <a:ext cx="1741805" cy="2084705"/>
          </a:xfrm>
          <a:prstGeom prst="rect">
            <a:avLst/>
          </a:prstGeom>
          <a:noFill/>
        </p:spPr>
      </p:pic>
      <p:grpSp>
        <p:nvGrpSpPr>
          <p:cNvPr id="2" name="组合 1"/>
          <p:cNvGrpSpPr/>
          <p:nvPr/>
        </p:nvGrpSpPr>
        <p:grpSpPr>
          <a:xfrm>
            <a:off x="6140450" y="2487930"/>
            <a:ext cx="1840865" cy="4552315"/>
            <a:chOff x="-143" y="3918"/>
            <a:chExt cx="2899" cy="7169"/>
          </a:xfrm>
        </p:grpSpPr>
        <p:sp>
          <p:nvSpPr>
            <p:cNvPr id="3" name="上箭头 2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143" y="3918"/>
              <a:ext cx="28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第六代国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王汉谟拉比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18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60570" y="969645"/>
            <a:ext cx="5355590" cy="6069965"/>
            <a:chOff x="7182" y="1527"/>
            <a:chExt cx="8434" cy="9559"/>
          </a:xfrm>
        </p:grpSpPr>
        <p:grpSp>
          <p:nvGrpSpPr>
            <p:cNvPr id="4" name="组合 3"/>
            <p:cNvGrpSpPr/>
            <p:nvPr/>
          </p:nvGrpSpPr>
          <p:grpSpPr>
            <a:xfrm>
              <a:off x="7182" y="3918"/>
              <a:ext cx="2544" cy="7169"/>
              <a:chOff x="9" y="3918"/>
              <a:chExt cx="2544" cy="7169"/>
            </a:xfrm>
          </p:grpSpPr>
          <p:sp>
            <p:nvSpPr>
              <p:cNvPr id="5" name="上箭头 4"/>
              <p:cNvSpPr/>
              <p:nvPr/>
            </p:nvSpPr>
            <p:spPr>
              <a:xfrm>
                <a:off x="1102" y="5390"/>
                <a:ext cx="357" cy="476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" y="3918"/>
                <a:ext cx="2544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/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古巴比伦王国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诞生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47" y="6180"/>
                <a:ext cx="966" cy="490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约公元前</a:t>
                </a:r>
                <a:r>
                  <a:rPr lang="en-US" altLang="zh-CN" sz="2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19</a:t>
                </a:r>
                <a:r>
                  <a:rPr lang="zh-CN" altLang="en-US" sz="2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世纪</a:t>
                </a:r>
                <a:endPara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626" y="1527"/>
              <a:ext cx="4990" cy="2562"/>
              <a:chOff x="10626" y="1527"/>
              <a:chExt cx="4990" cy="256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2" name="云形 21"/>
              <p:cNvSpPr/>
              <p:nvPr/>
            </p:nvSpPr>
            <p:spPr>
              <a:xfrm>
                <a:off x="10626" y="1527"/>
                <a:ext cx="4991" cy="2563"/>
              </a:xfrm>
              <a:prstGeom prst="cloud">
                <a:avLst/>
              </a:prstGeom>
              <a:grpFill/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1048" y="1865"/>
                <a:ext cx="4185" cy="18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古巴比伦王国是古代两河流域文明发展的一个高峰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7157720" y="3924300"/>
            <a:ext cx="921385" cy="2636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（古巴比伦王国最强盛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时期）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106680" y="51435"/>
            <a:ext cx="301053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古巴比伦王国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905" y="1110615"/>
            <a:ext cx="208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第六代国王：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8740" y="1110615"/>
            <a:ext cx="173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汉谟拉比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5905" y="2529840"/>
            <a:ext cx="2672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在位时采取的措施：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276600" y="2046605"/>
            <a:ext cx="193675" cy="1315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18890" y="1790065"/>
            <a:ext cx="4646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对外：采取各个击破的策略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3345" y="2990215"/>
            <a:ext cx="7114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对内：实行君主专制制度，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加强中央集权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330055" y="917575"/>
            <a:ext cx="2359025" cy="3025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255905" y="3361690"/>
            <a:ext cx="2672080" cy="2640330"/>
            <a:chOff x="403" y="5294"/>
            <a:chExt cx="4208" cy="4158"/>
          </a:xfrm>
        </p:grpSpPr>
        <p:grpSp>
          <p:nvGrpSpPr>
            <p:cNvPr id="13" name="组合 12"/>
            <p:cNvGrpSpPr/>
            <p:nvPr/>
          </p:nvGrpSpPr>
          <p:grpSpPr>
            <a:xfrm>
              <a:off x="403" y="5294"/>
              <a:ext cx="4208" cy="3485"/>
              <a:chOff x="403" y="5294"/>
              <a:chExt cx="4208" cy="3485"/>
            </a:xfrm>
          </p:grpSpPr>
          <p:sp>
            <p:nvSpPr>
              <p:cNvPr id="8" name="下箭头 7"/>
              <p:cNvSpPr/>
              <p:nvPr/>
            </p:nvSpPr>
            <p:spPr>
              <a:xfrm>
                <a:off x="1935" y="5294"/>
                <a:ext cx="730" cy="1902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03" y="8055"/>
                <a:ext cx="420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贡献：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左大括号 9"/>
            <p:cNvSpPr/>
            <p:nvPr/>
          </p:nvSpPr>
          <p:spPr>
            <a:xfrm>
              <a:off x="4124" y="7382"/>
              <a:ext cx="305" cy="20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17215" y="4428490"/>
            <a:ext cx="8289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①、完成了两河流域中下游地区的统一事业，建立了统一、强大的奴隶制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7215" y="5575300"/>
            <a:ext cx="8289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②、制定了一部较为系统和完整的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法典。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106680" y="51435"/>
            <a:ext cx="359283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《汉谟拉比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法典》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905" y="1110615"/>
            <a:ext cx="208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制定者：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8740" y="1110615"/>
            <a:ext cx="173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汉谟拉比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4" descr="http://a3.att.hudong.com/83/97/0130000028041112483397546043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97970" y="1916410"/>
            <a:ext cx="2911491" cy="30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>
          <a:xfrm>
            <a:off x="5173980" y="2350770"/>
            <a:ext cx="2049780" cy="1282700"/>
            <a:chOff x="8148" y="3702"/>
            <a:chExt cx="3228" cy="2020"/>
          </a:xfrm>
        </p:grpSpPr>
        <p:sp>
          <p:nvSpPr>
            <p:cNvPr id="16" name="椭圆 15"/>
            <p:cNvSpPr/>
            <p:nvPr/>
          </p:nvSpPr>
          <p:spPr>
            <a:xfrm>
              <a:off x="8148" y="3702"/>
              <a:ext cx="2054" cy="20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24" y="3804"/>
              <a:ext cx="853" cy="1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太阳神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52825" y="2186305"/>
            <a:ext cx="1521460" cy="1887855"/>
            <a:chOff x="5595" y="3443"/>
            <a:chExt cx="2396" cy="2973"/>
          </a:xfrm>
        </p:grpSpPr>
        <p:sp>
          <p:nvSpPr>
            <p:cNvPr id="17" name="椭圆 16"/>
            <p:cNvSpPr/>
            <p:nvPr/>
          </p:nvSpPr>
          <p:spPr>
            <a:xfrm>
              <a:off x="5826" y="3443"/>
              <a:ext cx="2054" cy="20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95" y="5692"/>
              <a:ext cx="2397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汉谟拉比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3985" y="1926590"/>
            <a:ext cx="3319780" cy="4897120"/>
            <a:chOff x="211" y="3034"/>
            <a:chExt cx="5228" cy="7712"/>
          </a:xfrm>
        </p:grpSpPr>
        <p:pic>
          <p:nvPicPr>
            <p:cNvPr id="21508" name="图片 21507" descr="967346496153387824120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" y="3034"/>
              <a:ext cx="5228" cy="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211" y="5639"/>
              <a:ext cx="869" cy="510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《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汉谟拉比法典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》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石柱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520430" y="1264285"/>
            <a:ext cx="3460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迄今已知世界上第一部较为完整的成文法典。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597910" y="5088890"/>
            <a:ext cx="4366260" cy="459740"/>
            <a:chOff x="5666" y="8014"/>
            <a:chExt cx="6876" cy="724"/>
          </a:xfrm>
        </p:grpSpPr>
        <p:sp>
          <p:nvSpPr>
            <p:cNvPr id="27" name="文本框 26"/>
            <p:cNvSpPr txBox="1"/>
            <p:nvPr/>
          </p:nvSpPr>
          <p:spPr>
            <a:xfrm>
              <a:off x="5666" y="8014"/>
              <a:ext cx="142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特点：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94" y="8014"/>
              <a:ext cx="544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君权神授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26960" y="1264285"/>
            <a:ext cx="908685" cy="1793240"/>
            <a:chOff x="11696" y="1991"/>
            <a:chExt cx="1431" cy="2824"/>
          </a:xfrm>
        </p:grpSpPr>
        <p:sp>
          <p:nvSpPr>
            <p:cNvPr id="25" name="文本框 24"/>
            <p:cNvSpPr txBox="1"/>
            <p:nvPr/>
          </p:nvSpPr>
          <p:spPr>
            <a:xfrm>
              <a:off x="11696" y="1991"/>
              <a:ext cx="142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地位：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99" y="4091"/>
              <a:ext cx="142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内容：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" y="1724660"/>
            <a:ext cx="7224395" cy="5099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35645" y="2643505"/>
            <a:ext cx="3342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①三个严格的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社会等级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5645" y="3244850"/>
            <a:ext cx="3709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②家庭奴隶制是古巴比伦的一大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特征。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3740" y="4111625"/>
            <a:ext cx="3709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③商品经济在古巴比伦比较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活跃。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6800" y="5204460"/>
            <a:ext cx="906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目的：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95970" y="5225415"/>
            <a:ext cx="3709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为了维护奴隶主阶级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利益。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16800" y="6062980"/>
            <a:ext cx="906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意义：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16620" y="6064250"/>
            <a:ext cx="3709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P8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" y="1724660"/>
            <a:ext cx="7165975" cy="5099050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2122805" y="4866005"/>
            <a:ext cx="2319020" cy="12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55833" y="4942803"/>
            <a:ext cx="6879653" cy="510928"/>
            <a:chOff x="420" y="8361"/>
            <a:chExt cx="11685" cy="204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0826" y="8361"/>
              <a:ext cx="127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420" y="8549"/>
              <a:ext cx="2271" cy="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>
            <a:off x="406400" y="3769360"/>
            <a:ext cx="631825" cy="88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7" grpId="0"/>
      <p:bldP spid="8" grpId="0"/>
      <p:bldP spid="9" grpId="0"/>
      <p:bldP spid="11" grpId="0"/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右箭头 6"/>
          <p:cNvSpPr/>
          <p:nvPr/>
        </p:nvSpPr>
        <p:spPr>
          <a:xfrm>
            <a:off x="300990" y="3611880"/>
            <a:ext cx="11459210" cy="3124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30" y="2118995"/>
            <a:ext cx="1971040" cy="4921250"/>
            <a:chOff x="18" y="3337"/>
            <a:chExt cx="3104" cy="7750"/>
          </a:xfrm>
        </p:grpSpPr>
        <p:sp>
          <p:nvSpPr>
            <p:cNvPr id="8" name="上箭头 7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" y="3337"/>
              <a:ext cx="310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出现若干个以城市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为中心小国家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约公元前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3500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63800" y="2762885"/>
            <a:ext cx="1497330" cy="4277360"/>
            <a:chOff x="237" y="4351"/>
            <a:chExt cx="2358" cy="6736"/>
          </a:xfrm>
        </p:grpSpPr>
        <p:sp>
          <p:nvSpPr>
            <p:cNvPr id="13" name="上箭头 12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7" y="4351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初步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统一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约公元前</a:t>
              </a:r>
              <a:r>
                <a:rPr 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24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6680" y="51435"/>
            <a:ext cx="39808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古代两河流域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7490" y="1019810"/>
            <a:ext cx="568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古代两河流域文明的发展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历程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01060" y="3924300"/>
            <a:ext cx="613410" cy="2636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（阿卡德王国）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40450" y="2487930"/>
            <a:ext cx="1840865" cy="4552315"/>
            <a:chOff x="-143" y="3918"/>
            <a:chExt cx="2899" cy="7169"/>
          </a:xfrm>
        </p:grpSpPr>
        <p:sp>
          <p:nvSpPr>
            <p:cNvPr id="3" name="上箭头 2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143" y="3918"/>
              <a:ext cx="28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第六代国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王汉谟拉比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18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60570" y="969645"/>
            <a:ext cx="5355590" cy="6069965"/>
            <a:chOff x="7182" y="1527"/>
            <a:chExt cx="8434" cy="9559"/>
          </a:xfrm>
        </p:grpSpPr>
        <p:grpSp>
          <p:nvGrpSpPr>
            <p:cNvPr id="4" name="组合 3"/>
            <p:cNvGrpSpPr/>
            <p:nvPr/>
          </p:nvGrpSpPr>
          <p:grpSpPr>
            <a:xfrm>
              <a:off x="7182" y="3918"/>
              <a:ext cx="2544" cy="7169"/>
              <a:chOff x="9" y="3918"/>
              <a:chExt cx="2544" cy="7169"/>
            </a:xfrm>
          </p:grpSpPr>
          <p:sp>
            <p:nvSpPr>
              <p:cNvPr id="5" name="上箭头 4"/>
              <p:cNvSpPr/>
              <p:nvPr/>
            </p:nvSpPr>
            <p:spPr>
              <a:xfrm>
                <a:off x="1102" y="5390"/>
                <a:ext cx="357" cy="476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" y="3918"/>
                <a:ext cx="2544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/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古巴比伦王国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诞生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47" y="6180"/>
                <a:ext cx="966" cy="490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约公元前</a:t>
                </a:r>
                <a:r>
                  <a:rPr lang="en-US" altLang="zh-CN" sz="2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19</a:t>
                </a:r>
                <a:r>
                  <a:rPr lang="zh-CN" altLang="en-US" sz="28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世纪</a:t>
                </a:r>
                <a:endPara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626" y="1527"/>
              <a:ext cx="4990" cy="2562"/>
              <a:chOff x="10626" y="1527"/>
              <a:chExt cx="4990" cy="256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2" name="云形 21"/>
              <p:cNvSpPr/>
              <p:nvPr/>
            </p:nvSpPr>
            <p:spPr>
              <a:xfrm>
                <a:off x="10626" y="1527"/>
                <a:ext cx="4991" cy="2563"/>
              </a:xfrm>
              <a:prstGeom prst="cloud">
                <a:avLst/>
              </a:prstGeom>
              <a:grpFill/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1048" y="1865"/>
                <a:ext cx="4185" cy="18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古巴比伦王国是古代两河流域文明发展的一个高峰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7157720" y="3924300"/>
            <a:ext cx="921385" cy="2636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（古巴比伦王国最强盛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时期）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981315" y="2495550"/>
            <a:ext cx="1497330" cy="4559935"/>
            <a:chOff x="198" y="3906"/>
            <a:chExt cx="2358" cy="7181"/>
          </a:xfrm>
        </p:grpSpPr>
        <p:sp>
          <p:nvSpPr>
            <p:cNvPr id="24" name="上箭头 23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98" y="3906"/>
              <a:ext cx="235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古巴比伦王国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灭亡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1595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19285" y="2498090"/>
            <a:ext cx="1497330" cy="4559935"/>
            <a:chOff x="198" y="3906"/>
            <a:chExt cx="2358" cy="7181"/>
          </a:xfrm>
        </p:grpSpPr>
        <p:sp>
          <p:nvSpPr>
            <p:cNvPr id="31" name="上箭头 30"/>
            <p:cNvSpPr/>
            <p:nvPr/>
          </p:nvSpPr>
          <p:spPr>
            <a:xfrm>
              <a:off x="1102" y="5390"/>
              <a:ext cx="357" cy="47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8" y="3906"/>
              <a:ext cx="235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新巴比伦王国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灭亡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47" y="6180"/>
              <a:ext cx="966" cy="4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539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0481310" y="3942080"/>
            <a:ext cx="551815" cy="2636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（空中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花园）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464,&quot;width&quot;:9507}"/>
</p:tagLst>
</file>

<file path=ppt/tags/tag2.xml><?xml version="1.0" encoding="utf-8"?>
<p:tagLst xmlns:p="http://schemas.openxmlformats.org/presentationml/2006/main">
  <p:tag name="COMMONDATA" val="eyJoZGlkIjoiNDI2ODE0NDQ1MmExNjE5MDFhNWVkYTkzNWU2NzM3ZmYifQ=="/>
</p:tagLst>
</file>

<file path=ppt/theme/theme1.xml><?xml version="1.0" encoding="utf-8"?>
<a:theme xmlns:a="http://schemas.openxmlformats.org/drawingml/2006/main" name="2_Office 主题">
  <a:themeElements>
    <a:clrScheme name="Default Color Scheme">
      <a:dk1>
        <a:srgbClr val="000000"/>
      </a:dk1>
      <a:lt1>
        <a:srgbClr val="FFFFFF"/>
      </a:lt1>
      <a:dk2>
        <a:srgbClr val="FEFAC9"/>
      </a:dk2>
      <a:lt2>
        <a:srgbClr val="444D26"/>
      </a:lt2>
      <a:accent1>
        <a:srgbClr val="25B7C0"/>
      </a:accent1>
      <a:accent2>
        <a:srgbClr val="F6A5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CF059"/>
        </a:solidFill>
        <a:ln>
          <a:noFill/>
        </a:ln>
      </a:spPr>
      <a:bodyPr vert="horz" lIns="91440" tIns="45720" rIns="91440" bIns="45720" anchor="t">
        <a:spAutoFit/>
      </a:bodyPr>
      <a:lstStyle>
        <a:defPPr lvl="0" indent="-685800" algn="ctr" eaLnBrk="1" latinLnBrk="1" hangingPunct="1">
          <a:buFontTx/>
          <a:buNone/>
          <a:defRPr lang="zh-CN" altLang="en-US" sz="2800" b="1">
            <a:effectLst>
              <a:outerShdw blurRad="38100" dist="38100" dir="2700000" algn="tl">
                <a:srgbClr val="C0C0C0"/>
              </a:outerShdw>
            </a:effectLst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FEFAC9"/>
        </a:dk2>
        <a:lt2>
          <a:srgbClr val="444D26"/>
        </a:lt2>
        <a:accent1>
          <a:srgbClr val="25B7C0"/>
        </a:accent1>
        <a:accent2>
          <a:srgbClr val="F6A500"/>
        </a:accent2>
        <a:accent3>
          <a:srgbClr val="FFFFFF"/>
        </a:accent3>
        <a:accent4>
          <a:srgbClr val="000000"/>
        </a:accent4>
        <a:accent5>
          <a:srgbClr val="ACD8DC"/>
        </a:accent5>
        <a:accent6>
          <a:srgbClr val="DF9500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PresentationFormat>自定义</PresentationFormat>
  <Paragraphs>159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Calibri Light</vt:lpstr>
      <vt:lpstr>Calibri Light</vt:lpstr>
      <vt:lpstr>Arial Black</vt:lpstr>
      <vt:lpstr>Calibri</vt:lpstr>
      <vt:lpstr>黑体</vt:lpstr>
      <vt:lpstr>楷体</vt:lpstr>
      <vt:lpstr>楷体_GB2312</vt:lpstr>
      <vt:lpstr>方正宋刻本秀楷简体</vt:lpstr>
      <vt:lpstr>Arial Unicode MS</vt:lpstr>
      <vt:lpstr>苏新诗柳楷简</vt:lpstr>
      <vt:lpstr>Times New Roman</vt:lpstr>
      <vt:lpstr>仿宋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2017-07-11T14:04:00Z</dcterms:created>
  <dcterms:modified xsi:type="dcterms:W3CDTF">2022-06-21T09:03:48Z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D661B98765A04B77BB6A2DE3F33AE36D</vt:lpwstr>
  </property>
</Properties>
</file>