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63" r:id="rId2"/>
    <p:sldId id="259" r:id="rId3"/>
    <p:sldId id="260" r:id="rId4"/>
    <p:sldId id="270" r:id="rId5"/>
    <p:sldId id="272" r:id="rId6"/>
    <p:sldId id="274" r:id="rId7"/>
    <p:sldId id="275" r:id="rId8"/>
    <p:sldId id="276" r:id="rId9"/>
    <p:sldId id="279" r:id="rId10"/>
    <p:sldId id="278" r:id="rId11"/>
    <p:sldId id="280" r:id="rId12"/>
    <p:sldId id="277" r:id="rId13"/>
    <p:sldId id="288" r:id="rId14"/>
    <p:sldId id="296" r:id="rId15"/>
    <p:sldId id="303" r:id="rId16"/>
    <p:sldId id="297" r:id="rId17"/>
    <p:sldId id="286" r:id="rId18"/>
    <p:sldId id="287" r:id="rId19"/>
    <p:sldId id="298" r:id="rId20"/>
    <p:sldId id="309"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用户" initials="W用" lastIdx="0" clrIdx="0"/>
  <p:cmAuthor id="1" name="Administrator" initials="A" lastIdx="0" clrIdx="0"/>
  <p:cmAuthor id="2" name="微软用户" initials="微" lastIdx="0" clrIdx="0"/>
  <p:cmAuthor id="3" name="新课标第一网" initials="新" lastIdx="0" clrIdx="0"/>
  <p:cmAuthor id="4" name="王习习" initials="王" lastIdx="0" clrIdx="0"/>
  <p:cmAuthor id="75" name="作者" initials="A" lastIdx="0" clrIdx="24"/>
  <p:cmAuthor id="6" name="lenovo" initials="l"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71" autoAdjust="0"/>
    <p:restoredTop sz="94660"/>
  </p:normalViewPr>
  <p:slideViewPr>
    <p:cSldViewPr snapToGrid="0">
      <p:cViewPr varScale="1">
        <p:scale>
          <a:sx n="84" d="100"/>
          <a:sy n="84" d="100"/>
        </p:scale>
        <p:origin x="734" y="8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2022/7/23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058658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929146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124351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TextEdit="1"/>
          </p:cNvSpPr>
          <p:nvPr>
            <p:ph type="sldImg"/>
          </p:nvPr>
        </p:nvSpPr>
        <p:spPr>
          <a:ln>
            <a:solidFill>
              <a:srgbClr val="000000"/>
            </a:solidFill>
            <a:miter/>
          </a:ln>
        </p:spPr>
      </p:sp>
      <p:sp>
        <p:nvSpPr>
          <p:cNvPr id="34818" name="备注占位符 2"/>
          <p:cNvSpPr>
            <a:spLocks noGrp="1"/>
          </p:cNvSpPr>
          <p:nvPr>
            <p:ph type="body" idx="1"/>
          </p:nvPr>
        </p:nvSpPr>
        <p:spPr>
          <a:noFill/>
          <a:ln>
            <a:noFill/>
          </a:ln>
        </p:spPr>
        <p:txBody>
          <a:bodyPr wrap="square" lIns="91440" tIns="45720" rIns="91440" bIns="45720" anchor="t"/>
          <a:lstStyle/>
          <a:p>
            <a:pPr lvl="0" eaLnBrk="1" hangingPunct="1"/>
            <a:endParaRPr lang="zh-CN" altLang="en-US"/>
          </a:p>
        </p:txBody>
      </p:sp>
      <p:sp>
        <p:nvSpPr>
          <p:cNvPr id="34819" name="灯片编号占位符 3"/>
          <p:cNvSpPr txBox="1">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indent="0" algn="r"/>
            <a:fld id="{9A0DB2DC-4C9A-4742-B13C-FB6460FD3503}" type="slidenum">
              <a:rPr lang="zh-CN" altLang="en-US" sz="1200">
                <a:latin typeface="Calibri"/>
                <a:ea typeface="宋体" panose="02010600030101010101" pitchFamily="2" charset="-122"/>
              </a:rPr>
              <a:t>14</a:t>
            </a:fld>
            <a:endParaRPr lang="zh-CN" altLang="en-US" sz="1200">
              <a:latin typeface="Calibri"/>
              <a:ea typeface="宋体" panose="02010600030101010101" pitchFamily="2" charset="-122"/>
            </a:endParaRPr>
          </a:p>
        </p:txBody>
      </p:sp>
    </p:spTree>
    <p:extLst>
      <p:ext uri="{BB962C8B-B14F-4D97-AF65-F5344CB8AC3E}">
        <p14:creationId xmlns:p14="http://schemas.microsoft.com/office/powerpoint/2010/main" val="2815918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2022/7/23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2022/7/23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2022/7/23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2022/7/23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3.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2.png"/><Relationship Id="rId2" Type="http://schemas.openxmlformats.org/officeDocument/2006/relationships/tags" Target="../tags/tag3.xml"/><Relationship Id="rId16" Type="http://schemas.openxmlformats.org/officeDocument/2006/relationships/image" Target="../media/image6.jpe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1.xml"/><Relationship Id="rId5" Type="http://schemas.openxmlformats.org/officeDocument/2006/relationships/tags" Target="../tags/tag6.xml"/><Relationship Id="rId15" Type="http://schemas.openxmlformats.org/officeDocument/2006/relationships/image" Target="../media/image5.jpeg"/><Relationship Id="rId10" Type="http://schemas.openxmlformats.org/officeDocument/2006/relationships/slideLayout" Target="../slideLayouts/slideLayout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2" Type="http://schemas.openxmlformats.org/officeDocument/2006/relationships/tags" Target="../tags/tag14.xml"/><Relationship Id="rId16"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tags" Target="../tags/tag27.xml"/><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D2E6B50-FFE1-815D-4D48-DC73A2335955}"/>
              </a:ext>
            </a:extLst>
          </p:cNvPr>
          <p:cNvPicPr>
            <a:picLocks noChangeAspect="1"/>
          </p:cNvPicPr>
          <p:nvPr/>
        </p:nvPicPr>
        <p:blipFill>
          <a:blip r:embed="rId12"/>
          <a:stretch>
            <a:fillRect/>
          </a:stretch>
        </p:blipFill>
        <p:spPr>
          <a:xfrm>
            <a:off x="0" y="1"/>
            <a:ext cx="12192000" cy="6947340"/>
          </a:xfrm>
          <a:prstGeom prst="rect">
            <a:avLst/>
          </a:prstGeom>
        </p:spPr>
      </p:pic>
      <p:sp>
        <p:nvSpPr>
          <p:cNvPr id="14" name="文本框 13"/>
          <p:cNvSpPr txBox="1"/>
          <p:nvPr/>
        </p:nvSpPr>
        <p:spPr>
          <a:xfrm>
            <a:off x="1188721" y="512041"/>
            <a:ext cx="8031354" cy="1656415"/>
          </a:xfrm>
          <a:prstGeom prst="rect">
            <a:avLst/>
          </a:prstGeom>
          <a:noFill/>
        </p:spPr>
        <p:txBody>
          <a:bodyPr wrap="square" rtlCol="0">
            <a:spAutoFit/>
          </a:bodyPr>
          <a:lstStyle/>
          <a:p>
            <a:pPr algn="ctr">
              <a:lnSpc>
                <a:spcPct val="150000"/>
              </a:lnSpc>
            </a:pPr>
            <a:r>
              <a:rPr lang="zh-CN" altLang="en-US" sz="3600" b="1" dirty="0">
                <a:latin typeface="微软雅黑" panose="020B0503020204020204" charset="-122"/>
                <a:ea typeface="微软雅黑" panose="020B0503020204020204" charset="-122"/>
              </a:rPr>
              <a:t>第七单元   </a:t>
            </a:r>
            <a:endParaRPr lang="en-US" altLang="zh-CN" sz="3600" b="1" dirty="0">
              <a:latin typeface="微软雅黑" panose="020B0503020204020204" charset="-122"/>
              <a:ea typeface="微软雅黑" panose="020B0503020204020204" charset="-122"/>
            </a:endParaRPr>
          </a:p>
          <a:p>
            <a:pPr algn="ctr">
              <a:lnSpc>
                <a:spcPct val="150000"/>
              </a:lnSpc>
            </a:pPr>
            <a:r>
              <a:rPr lang="zh-CN" altLang="en-US" sz="3600" b="1" dirty="0">
                <a:latin typeface="微软雅黑" panose="020B0503020204020204" charset="-122"/>
                <a:ea typeface="微软雅黑" panose="020B0503020204020204" charset="-122"/>
              </a:rPr>
              <a:t>工业革命和国际共产主义运动的兴起</a:t>
            </a:r>
          </a:p>
        </p:txBody>
      </p:sp>
      <p:pic>
        <p:nvPicPr>
          <p:cNvPr id="8" name="Picture 4" descr="　　瓦特改良的蒸汽机"/>
          <p:cNvPicPr>
            <a:picLocks noChangeAspect="1"/>
          </p:cNvPicPr>
          <p:nvPr/>
        </p:nvPicPr>
        <p:blipFill>
          <a:blip r:embed="rId13">
            <a:clrChange>
              <a:clrFrom>
                <a:srgbClr val="FFFFFF"/>
              </a:clrFrom>
              <a:clrTo>
                <a:srgbClr val="FFFFFF">
                  <a:alpha val="0"/>
                </a:srgbClr>
              </a:clrTo>
            </a:clrChange>
          </a:blip>
          <a:srcRect l="2669" t="8546" r="9521" b="9488"/>
          <a:stretch>
            <a:fillRect/>
          </a:stretch>
        </p:blipFill>
        <p:spPr>
          <a:xfrm>
            <a:off x="168848" y="3231022"/>
            <a:ext cx="3214179" cy="3365754"/>
          </a:xfrm>
          <a:prstGeom prst="rect">
            <a:avLst/>
          </a:prstGeom>
          <a:solidFill>
            <a:schemeClr val="bg1"/>
          </a:solidFill>
          <a:ln w="9525">
            <a:noFill/>
          </a:ln>
        </p:spPr>
      </p:pic>
      <p:grpSp>
        <p:nvGrpSpPr>
          <p:cNvPr id="9" name="组合 8">
            <a:extLst>
              <a:ext uri="{FF2B5EF4-FFF2-40B4-BE49-F238E27FC236}">
                <a16:creationId xmlns:a16="http://schemas.microsoft.com/office/drawing/2014/main" id="{50B56760-11A5-6A43-8CDB-1CB79C587CCF}"/>
              </a:ext>
            </a:extLst>
          </p:cNvPr>
          <p:cNvGrpSpPr/>
          <p:nvPr>
            <p:custDataLst>
              <p:tags r:id="rId1"/>
            </p:custDataLst>
          </p:nvPr>
        </p:nvGrpSpPr>
        <p:grpSpPr>
          <a:xfrm>
            <a:off x="3479611" y="3202816"/>
            <a:ext cx="2957765" cy="3409125"/>
            <a:chOff x="13439" y="4760"/>
            <a:chExt cx="4923" cy="5656"/>
          </a:xfrm>
        </p:grpSpPr>
        <p:pic>
          <p:nvPicPr>
            <p:cNvPr id="11" name="图片 10">
              <a:extLst>
                <a:ext uri="{FF2B5EF4-FFF2-40B4-BE49-F238E27FC236}">
                  <a16:creationId xmlns:a16="http://schemas.microsoft.com/office/drawing/2014/main" id="{CD280266-47CC-88E9-2804-9B4002CBE30F}"/>
                </a:ext>
              </a:extLst>
            </p:cNvPr>
            <p:cNvPicPr>
              <a:picLocks noChangeAspect="1"/>
            </p:cNvPicPr>
            <p:nvPr>
              <p:custDataLst>
                <p:tags r:id="rId8"/>
              </p:custDataLst>
            </p:nvPr>
          </p:nvPicPr>
          <p:blipFill>
            <a:blip r:embed="rId14">
              <a:extLst>
                <a:ext uri="{28A0092B-C50C-407E-A947-70E740481C1C}">
                  <a14:useLocalDpi xmlns:a14="http://schemas.microsoft.com/office/drawing/2010/main" val="0"/>
                </a:ext>
              </a:extLst>
            </a:blip>
            <a:stretch>
              <a:fillRect/>
            </a:stretch>
          </p:blipFill>
          <p:spPr>
            <a:xfrm>
              <a:off x="13439" y="4760"/>
              <a:ext cx="4923" cy="4986"/>
            </a:xfrm>
            <a:prstGeom prst="rect">
              <a:avLst/>
            </a:prstGeom>
          </p:spPr>
        </p:pic>
        <p:sp>
          <p:nvSpPr>
            <p:cNvPr id="12" name="文本框 11">
              <a:extLst>
                <a:ext uri="{FF2B5EF4-FFF2-40B4-BE49-F238E27FC236}">
                  <a16:creationId xmlns:a16="http://schemas.microsoft.com/office/drawing/2014/main" id="{B7E311C2-0774-996D-4523-AC945FE09298}"/>
                </a:ext>
              </a:extLst>
            </p:cNvPr>
            <p:cNvSpPr txBox="1"/>
            <p:nvPr>
              <p:custDataLst>
                <p:tags r:id="rId9"/>
              </p:custDataLst>
            </p:nvPr>
          </p:nvSpPr>
          <p:spPr>
            <a:xfrm>
              <a:off x="13440" y="9720"/>
              <a:ext cx="4922" cy="696"/>
            </a:xfrm>
            <a:prstGeom prst="rect">
              <a:avLst/>
            </a:prstGeom>
            <a:solidFill>
              <a:schemeClr val="bg1">
                <a:lumMod val="95000"/>
                <a:alpha val="87000"/>
              </a:schemeClr>
            </a:solidFill>
          </p:spPr>
          <p:txBody>
            <a:bodyPr wrap="square" rtlCol="0">
              <a:spAutoFit/>
            </a:bodyPr>
            <a:lstStyle/>
            <a:p>
              <a:pPr algn="ctr"/>
              <a:r>
                <a:rPr sz="2275" b="1">
                  <a:latin typeface="仿宋"/>
                  <a:ea typeface="仿宋" panose="02010609060101010101" charset="-122"/>
                </a:rPr>
                <a:t>斯蒂芬森</a:t>
              </a:r>
              <a:r>
                <a:rPr lang="en-US" sz="2275" b="1">
                  <a:latin typeface="仿宋"/>
                  <a:ea typeface="仿宋" panose="02010609060101010101" charset="-122"/>
                </a:rPr>
                <a:t>——</a:t>
              </a:r>
              <a:r>
                <a:rPr sz="2275" b="1">
                  <a:latin typeface="仿宋"/>
                  <a:ea typeface="仿宋" panose="02010609060101010101" charset="-122"/>
                </a:rPr>
                <a:t>火车之父</a:t>
              </a:r>
            </a:p>
          </p:txBody>
        </p:sp>
      </p:grpSp>
      <p:grpSp>
        <p:nvGrpSpPr>
          <p:cNvPr id="13" name="组合 12">
            <a:extLst>
              <a:ext uri="{FF2B5EF4-FFF2-40B4-BE49-F238E27FC236}">
                <a16:creationId xmlns:a16="http://schemas.microsoft.com/office/drawing/2014/main" id="{8022DE86-B0DD-A0A8-6DA7-5FFCF8E2520C}"/>
              </a:ext>
            </a:extLst>
          </p:cNvPr>
          <p:cNvGrpSpPr/>
          <p:nvPr>
            <p:custDataLst>
              <p:tags r:id="rId2"/>
            </p:custDataLst>
          </p:nvPr>
        </p:nvGrpSpPr>
        <p:grpSpPr>
          <a:xfrm>
            <a:off x="6533960" y="3202816"/>
            <a:ext cx="2597267" cy="3452495"/>
            <a:chOff x="1270" y="3348"/>
            <a:chExt cx="5371" cy="6485"/>
          </a:xfrm>
        </p:grpSpPr>
        <p:pic>
          <p:nvPicPr>
            <p:cNvPr id="15" name="图片 19459" descr="马克思">
              <a:extLst>
                <a:ext uri="{FF2B5EF4-FFF2-40B4-BE49-F238E27FC236}">
                  <a16:creationId xmlns:a16="http://schemas.microsoft.com/office/drawing/2014/main" id="{C6BF1356-CDEE-0471-A23F-F47A40CB58C6}"/>
                </a:ext>
              </a:extLst>
            </p:cNvPr>
            <p:cNvPicPr>
              <a:picLocks noChangeAspect="1"/>
            </p:cNvPicPr>
            <p:nvPr>
              <p:custDataLst>
                <p:tags r:id="rId6"/>
              </p:custDataLst>
            </p:nvPr>
          </p:nvPicPr>
          <p:blipFill>
            <a:blip r:embed="rId15"/>
            <a:stretch>
              <a:fillRect/>
            </a:stretch>
          </p:blipFill>
          <p:spPr bwMode="auto">
            <a:xfrm>
              <a:off x="1270" y="3348"/>
              <a:ext cx="5355" cy="6485"/>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15">
              <a:extLst>
                <a:ext uri="{FF2B5EF4-FFF2-40B4-BE49-F238E27FC236}">
                  <a16:creationId xmlns:a16="http://schemas.microsoft.com/office/drawing/2014/main" id="{CF43963A-B989-5BA1-3B88-95BC221A7C82}"/>
                </a:ext>
              </a:extLst>
            </p:cNvPr>
            <p:cNvSpPr txBox="1"/>
            <p:nvPr>
              <p:custDataLst>
                <p:tags r:id="rId7"/>
              </p:custDataLst>
            </p:nvPr>
          </p:nvSpPr>
          <p:spPr bwMode="auto">
            <a:xfrm>
              <a:off x="1286" y="8039"/>
              <a:ext cx="5355" cy="1790"/>
            </a:xfrm>
            <a:prstGeom prst="rect">
              <a:avLst/>
            </a:prstGeom>
            <a:solidFill>
              <a:schemeClr val="bg2">
                <a:alpha val="69000"/>
              </a:schemeClr>
            </a:solidFill>
          </p:spPr>
          <p:txBody>
            <a:bodyPr wrap="square" rtlCol="0">
              <a:spAutoFit/>
            </a:bodyPr>
            <a:lstStyle/>
            <a:p>
              <a:pPr algn="ctr" defTabSz="685800">
                <a:lnSpc>
                  <a:spcPct val="100000"/>
                </a:lnSpc>
                <a:defRPr/>
              </a:pPr>
              <a:r>
                <a:rPr lang="zh-CN" altLang="en-US" sz="2000" b="1">
                  <a:solidFill>
                    <a:schemeClr val="tx1"/>
                  </a:solidFill>
                  <a:latin typeface="微软雅黑" panose="020B0503020204020204" charset="-122"/>
                  <a:ea typeface="微软雅黑" panose="020B0503020204020204" charset="-122"/>
                </a:rPr>
                <a:t>卡尔</a:t>
              </a:r>
              <a:r>
                <a:rPr lang="en-US" altLang="zh-CN" sz="2000" b="1">
                  <a:solidFill>
                    <a:schemeClr val="tx1"/>
                  </a:solidFill>
                  <a:latin typeface="微软雅黑" panose="020B0503020204020204" charset="-122"/>
                  <a:ea typeface="微软雅黑" panose="020B0503020204020204" charset="-122"/>
                </a:rPr>
                <a:t>·</a:t>
              </a:r>
              <a:r>
                <a:rPr lang="zh-CN" altLang="en-US" sz="2000" b="1">
                  <a:solidFill>
                    <a:schemeClr val="tx1"/>
                  </a:solidFill>
                  <a:latin typeface="微软雅黑" panose="020B0503020204020204" charset="-122"/>
                  <a:ea typeface="微软雅黑" panose="020B0503020204020204" charset="-122"/>
                </a:rPr>
                <a:t>马克思</a:t>
              </a:r>
              <a:endParaRPr lang="en-US" altLang="zh-CN" sz="2000" b="1">
                <a:solidFill>
                  <a:schemeClr val="tx1"/>
                </a:solidFill>
                <a:latin typeface="微软雅黑" panose="020B0503020204020204" charset="-122"/>
                <a:ea typeface="微软雅黑" panose="020B0503020204020204" charset="-122"/>
              </a:endParaRPr>
            </a:p>
            <a:p>
              <a:pPr algn="ctr" defTabSz="685800">
                <a:lnSpc>
                  <a:spcPct val="100000"/>
                </a:lnSpc>
                <a:defRPr/>
              </a:pPr>
              <a:r>
                <a:rPr lang="en-US" altLang="zh-CN" sz="2000" b="1" err="1">
                  <a:solidFill>
                    <a:schemeClr val="tx1"/>
                  </a:solidFill>
                  <a:latin typeface="微软雅黑" panose="020B0503020204020204" charset="-122"/>
                  <a:ea typeface="微软雅黑" panose="020B0503020204020204" charset="-122"/>
                </a:rPr>
                <a:t>Karl·marx</a:t>
              </a:r>
            </a:p>
            <a:p>
              <a:pPr algn="ctr" defTabSz="685800">
                <a:lnSpc>
                  <a:spcPct val="100000"/>
                </a:lnSpc>
                <a:defRPr/>
              </a:pPr>
              <a:r>
                <a:rPr lang="en-US" altLang="zh-CN" sz="1600" b="1">
                  <a:solidFill>
                    <a:schemeClr val="tx1"/>
                  </a:solidFill>
                  <a:latin typeface="微软雅黑" panose="020B0503020204020204" charset="-122"/>
                  <a:ea typeface="微软雅黑" panose="020B0503020204020204" charset="-122"/>
                </a:rPr>
                <a:t>1818.5.5—1883.3.14</a:t>
              </a:r>
            </a:p>
          </p:txBody>
        </p:sp>
      </p:grpSp>
      <p:grpSp>
        <p:nvGrpSpPr>
          <p:cNvPr id="17" name="组合 16">
            <a:extLst>
              <a:ext uri="{FF2B5EF4-FFF2-40B4-BE49-F238E27FC236}">
                <a16:creationId xmlns:a16="http://schemas.microsoft.com/office/drawing/2014/main" id="{45D852A3-6A0D-9A32-6C46-9230CEDA99CE}"/>
              </a:ext>
            </a:extLst>
          </p:cNvPr>
          <p:cNvGrpSpPr/>
          <p:nvPr>
            <p:custDataLst>
              <p:tags r:id="rId3"/>
            </p:custDataLst>
          </p:nvPr>
        </p:nvGrpSpPr>
        <p:grpSpPr>
          <a:xfrm>
            <a:off x="9220074" y="3231022"/>
            <a:ext cx="2604770" cy="3452495"/>
            <a:chOff x="1270" y="3348"/>
            <a:chExt cx="5297" cy="6375"/>
          </a:xfrm>
        </p:grpSpPr>
        <p:pic>
          <p:nvPicPr>
            <p:cNvPr id="18" name="图片 20481" descr="恩格斯">
              <a:extLst>
                <a:ext uri="{FF2B5EF4-FFF2-40B4-BE49-F238E27FC236}">
                  <a16:creationId xmlns:a16="http://schemas.microsoft.com/office/drawing/2014/main" id="{C10748F8-2CB9-3D11-10B9-9BDA56F14ECF}"/>
                </a:ext>
              </a:extLst>
            </p:cNvPr>
            <p:cNvPicPr>
              <a:picLocks noChangeAspect="1"/>
            </p:cNvPicPr>
            <p:nvPr>
              <p:custDataLst>
                <p:tags r:id="rId4"/>
              </p:custDataLst>
            </p:nvPr>
          </p:nvPicPr>
          <p:blipFill>
            <a:blip r:embed="rId16"/>
            <a:stretch>
              <a:fillRect/>
            </a:stretch>
          </p:blipFill>
          <p:spPr bwMode="auto">
            <a:xfrm flipH="1">
              <a:off x="1270" y="3348"/>
              <a:ext cx="5294" cy="6371"/>
            </a:xfrm>
            <a:prstGeom prst="rect">
              <a:avLst/>
            </a:prstGeom>
            <a:noFill/>
            <a:extLst>
              <a:ext uri="{909E8E84-426E-40DD-AFC4-6F175D3DCCD1}">
                <a14:hiddenFill xmlns:a14="http://schemas.microsoft.com/office/drawing/2010/main">
                  <a:solidFill>
                    <a:srgbClr val="FFFFFF"/>
                  </a:solidFill>
                </a14:hiddenFill>
              </a:ext>
            </a:extLst>
          </p:spPr>
        </p:pic>
        <p:sp>
          <p:nvSpPr>
            <p:cNvPr id="19" name="文本框 18">
              <a:extLst>
                <a:ext uri="{FF2B5EF4-FFF2-40B4-BE49-F238E27FC236}">
                  <a16:creationId xmlns:a16="http://schemas.microsoft.com/office/drawing/2014/main" id="{AD609D5D-7258-23BA-B466-68CD0908B367}"/>
                </a:ext>
              </a:extLst>
            </p:cNvPr>
            <p:cNvSpPr txBox="1"/>
            <p:nvPr>
              <p:custDataLst>
                <p:tags r:id="rId5"/>
              </p:custDataLst>
            </p:nvPr>
          </p:nvSpPr>
          <p:spPr bwMode="auto">
            <a:xfrm>
              <a:off x="1270" y="7486"/>
              <a:ext cx="5297" cy="2237"/>
            </a:xfrm>
            <a:prstGeom prst="rect">
              <a:avLst/>
            </a:prstGeom>
            <a:solidFill>
              <a:schemeClr val="bg2">
                <a:alpha val="68000"/>
              </a:schemeClr>
            </a:solidFill>
          </p:spPr>
          <p:txBody>
            <a:bodyPr wrap="square" rtlCol="0">
              <a:spAutoFit/>
            </a:bodyPr>
            <a:lstStyle/>
            <a:p>
              <a:pPr algn="ctr" defTabSz="685800">
                <a:lnSpc>
                  <a:spcPct val="130000"/>
                </a:lnSpc>
                <a:defRPr/>
              </a:pPr>
              <a:r>
                <a:rPr lang="zh-CN" altLang="en-US" sz="2000" b="1">
                  <a:solidFill>
                    <a:schemeClr val="tx1"/>
                  </a:solidFill>
                  <a:latin typeface="微软雅黑" panose="020B0503020204020204" charset="-122"/>
                  <a:ea typeface="微软雅黑" panose="020B0503020204020204" charset="-122"/>
                </a:rPr>
                <a:t>弗里德里希</a:t>
              </a:r>
              <a:r>
                <a:rPr lang="en-US" altLang="zh-CN" sz="2000" b="1">
                  <a:solidFill>
                    <a:schemeClr val="tx1"/>
                  </a:solidFill>
                  <a:latin typeface="微软雅黑" panose="020B0503020204020204" charset="-122"/>
                  <a:ea typeface="微软雅黑" panose="020B0503020204020204" charset="-122"/>
                </a:rPr>
                <a:t>·</a:t>
              </a:r>
              <a:r>
                <a:rPr lang="zh-CN" altLang="en-US" sz="2000" b="1">
                  <a:solidFill>
                    <a:schemeClr val="tx1"/>
                  </a:solidFill>
                  <a:latin typeface="微软雅黑" panose="020B0503020204020204" charset="-122"/>
                  <a:ea typeface="微软雅黑" panose="020B0503020204020204" charset="-122"/>
                </a:rPr>
                <a:t>恩格斯</a:t>
              </a:r>
              <a:endParaRPr lang="en-US" altLang="zh-CN" sz="2000" b="1">
                <a:solidFill>
                  <a:schemeClr val="tx1"/>
                </a:solidFill>
                <a:latin typeface="微软雅黑" panose="020B0503020204020204" charset="-122"/>
                <a:ea typeface="微软雅黑" panose="020B0503020204020204" charset="-122"/>
              </a:endParaRPr>
            </a:p>
            <a:p>
              <a:pPr algn="ctr" defTabSz="685800">
                <a:lnSpc>
                  <a:spcPct val="130000"/>
                </a:lnSpc>
                <a:defRPr/>
              </a:pPr>
              <a:r>
                <a:rPr lang="en-US" altLang="zh-CN" sz="2000" b="1" err="1">
                  <a:solidFill>
                    <a:schemeClr val="tx1"/>
                  </a:solidFill>
                  <a:latin typeface="微软雅黑" panose="020B0503020204020204" charset="-122"/>
                  <a:ea typeface="微软雅黑" panose="020B0503020204020204" charset="-122"/>
                </a:rPr>
                <a:t>Friedrich·engels</a:t>
              </a:r>
              <a:endParaRPr lang="en-US" altLang="zh-CN" sz="2000" b="1">
                <a:solidFill>
                  <a:schemeClr val="tx1"/>
                </a:solidFill>
                <a:latin typeface="微软雅黑" panose="020B0503020204020204" charset="-122"/>
                <a:ea typeface="微软雅黑" panose="020B0503020204020204" charset="-122"/>
              </a:endParaRPr>
            </a:p>
            <a:p>
              <a:pPr algn="ctr" defTabSz="685800">
                <a:lnSpc>
                  <a:spcPct val="130000"/>
                </a:lnSpc>
                <a:defRPr/>
              </a:pPr>
              <a:r>
                <a:rPr lang="en-US" altLang="zh-CN" sz="1600" b="1">
                  <a:solidFill>
                    <a:schemeClr val="tx1"/>
                  </a:solidFill>
                  <a:latin typeface="微软雅黑" panose="020B0503020204020204" charset="-122"/>
                  <a:ea typeface="微软雅黑" panose="020B0503020204020204" charset="-122"/>
                </a:rPr>
                <a:t>1820.11.28—1895.8.5</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矩形 29697"/>
          <p:cNvSpPr>
            <a:spLocks noChangeArrowheads="1"/>
          </p:cNvSpPr>
          <p:nvPr/>
        </p:nvSpPr>
        <p:spPr bwMode="auto">
          <a:xfrm>
            <a:off x="699136" y="1122047"/>
            <a:ext cx="10793095" cy="2122805"/>
          </a:xfrm>
          <a:prstGeom prst="rect">
            <a:avLst/>
          </a:prstGeom>
          <a:solidFill>
            <a:schemeClr val="bg1"/>
          </a:solidFill>
          <a:ln w="76200" cmpd="tri">
            <a:solidFill>
              <a:srgbClr val="FFCC99"/>
            </a:solidFill>
            <a:prstDash val="sysDot"/>
            <a:miter lim="800000"/>
          </a:ln>
        </p:spPr>
        <p:txBody>
          <a:bodyPr wrap="square">
            <a:spAutoFit/>
          </a:bodyPr>
          <a:lstStyle/>
          <a:p>
            <a:pPr indent="304800"/>
            <a:r>
              <a:rPr lang="zh-CN" altLang="zh-CN" sz="4400" b="1" dirty="0">
                <a:latin typeface="楷体" panose="02010609060101010101" charset="-122"/>
                <a:ea typeface="楷体" panose="02010609060101010101" charset="-122"/>
              </a:rPr>
              <a:t>材料五：</a:t>
            </a:r>
            <a:r>
              <a:rPr lang="en-US" altLang="zh-CN" sz="4400" b="1" dirty="0">
                <a:latin typeface="楷体" panose="02010609060101010101" charset="-122"/>
                <a:ea typeface="楷体" panose="02010609060101010101" charset="-122"/>
              </a:rPr>
              <a:t>1851</a:t>
            </a:r>
            <a:r>
              <a:rPr lang="zh-CN" altLang="en-US" sz="4400" b="1" dirty="0">
                <a:latin typeface="楷体" panose="02010609060101010101" charset="-122"/>
                <a:ea typeface="楷体" panose="02010609060101010101" charset="-122"/>
              </a:rPr>
              <a:t>年英国城市人口占全国的</a:t>
            </a:r>
            <a:r>
              <a:rPr lang="en-US" altLang="zh-CN" sz="4400" b="1" dirty="0">
                <a:solidFill>
                  <a:srgbClr val="FF0000"/>
                </a:solidFill>
                <a:latin typeface="楷体" panose="02010609060101010101" charset="-122"/>
                <a:ea typeface="楷体" panose="02010609060101010101" charset="-122"/>
              </a:rPr>
              <a:t>52%</a:t>
            </a:r>
            <a:r>
              <a:rPr lang="zh-CN" altLang="en-US" sz="4400" b="1" dirty="0">
                <a:latin typeface="楷体" panose="02010609060101010101" charset="-122"/>
                <a:ea typeface="楷体" panose="02010609060101010101" charset="-122"/>
              </a:rPr>
              <a:t>，</a:t>
            </a:r>
            <a:r>
              <a:rPr lang="en-US" altLang="zh-CN" sz="4400" b="1" dirty="0">
                <a:latin typeface="楷体" panose="02010609060101010101" charset="-122"/>
                <a:ea typeface="楷体" panose="02010609060101010101" charset="-122"/>
              </a:rPr>
              <a:t>1890</a:t>
            </a:r>
            <a:r>
              <a:rPr lang="zh-CN" altLang="en-US" sz="4400" b="1" dirty="0">
                <a:latin typeface="楷体" panose="02010609060101010101" charset="-122"/>
                <a:ea typeface="楷体" panose="02010609060101010101" charset="-122"/>
              </a:rPr>
              <a:t>年占</a:t>
            </a:r>
            <a:r>
              <a:rPr lang="en-US" altLang="zh-CN" sz="4400" b="1" dirty="0">
                <a:solidFill>
                  <a:srgbClr val="FF0000"/>
                </a:solidFill>
                <a:latin typeface="楷体" panose="02010609060101010101" charset="-122"/>
                <a:ea typeface="楷体" panose="02010609060101010101" charset="-122"/>
              </a:rPr>
              <a:t>90%</a:t>
            </a:r>
            <a:r>
              <a:rPr lang="zh-CN" altLang="en-US" sz="4400" b="1" dirty="0">
                <a:latin typeface="楷体" panose="02010609060101010101" charset="-122"/>
                <a:ea typeface="楷体" panose="02010609060101010101" charset="-122"/>
              </a:rPr>
              <a:t>，英国城市化规模以空前速度发展。</a:t>
            </a:r>
          </a:p>
        </p:txBody>
      </p:sp>
      <p:sp>
        <p:nvSpPr>
          <p:cNvPr id="41987" name="Text Box 3"/>
          <p:cNvSpPr txBox="1">
            <a:spLocks noChangeArrowheads="1"/>
          </p:cNvSpPr>
          <p:nvPr/>
        </p:nvSpPr>
        <p:spPr bwMode="auto">
          <a:xfrm>
            <a:off x="2622550" y="3714115"/>
            <a:ext cx="4036695" cy="7067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defTabSz="914400" eaLnBrk="1" hangingPunct="1">
              <a:spcBef>
                <a:spcPct val="50000"/>
              </a:spcBef>
              <a:buClrTx/>
              <a:buSzTx/>
              <a:buFontTx/>
              <a:defRPr/>
            </a:pPr>
            <a:r>
              <a:rPr lang="en-US" altLang="zh-CN" sz="4000" b="1">
                <a:solidFill>
                  <a:srgbClr val="0000FF"/>
                </a:solidFill>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sym typeface="+mn-ea"/>
              </a:rPr>
              <a:t>5</a:t>
            </a:r>
            <a:r>
              <a:rPr lang="zh-CN" altLang="en-US" sz="4000" b="1">
                <a:solidFill>
                  <a:srgbClr val="0000FF"/>
                </a:solidFill>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sym typeface="+mn-ea"/>
              </a:rPr>
              <a:t>、</a:t>
            </a:r>
            <a:r>
              <a:rPr lang="en-US" altLang="zh-CN" sz="4000" b="1" noProof="0" err="1">
                <a:solidFill>
                  <a:srgbClr val="0000FF"/>
                </a:solidFill>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sym typeface="+mn-ea"/>
              </a:rPr>
              <a:t>城市化加速</a:t>
            </a:r>
            <a:endParaRPr kumimoji="0" lang="en-US" altLang="zh-CN" sz="4000" b="1" kern="1200" cap="none" spc="0" normalizeH="0" baseline="0" noProof="0">
              <a:solidFill>
                <a:srgbClr val="0000FF"/>
              </a:solidFill>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blinds(horizontal)">
                                      <p:cBhvr>
                                        <p:cTn id="7"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2"/>
          <p:cNvSpPr/>
          <p:nvPr/>
        </p:nvSpPr>
        <p:spPr>
          <a:xfrm>
            <a:off x="466090" y="596265"/>
            <a:ext cx="6799580" cy="3599815"/>
          </a:xfrm>
          <a:prstGeom prst="rect">
            <a:avLst/>
          </a:prstGeom>
          <a:solidFill>
            <a:schemeClr val="bg1"/>
          </a:solidFill>
          <a:ln w="9525">
            <a:noFill/>
          </a:ln>
        </p:spPr>
        <p:txBody>
          <a:bodyPr wrap="square">
            <a:spAutoFit/>
          </a:bodyPr>
          <a:lstStyle/>
          <a:p>
            <a:pPr eaLnBrk="1" hangingPunct="1"/>
            <a:r>
              <a:rPr lang="en-US" altLang="zh-CN" sz="3600" dirty="0">
                <a:solidFill>
                  <a:srgbClr val="0000CC"/>
                </a:solidFill>
                <a:latin typeface="宋体" panose="02010600030101010101" pitchFamily="2" charset="-122"/>
              </a:rPr>
              <a:t>  </a:t>
            </a:r>
            <a:r>
              <a:rPr lang="zh-CN" altLang="en-US" sz="3200" dirty="0">
                <a:latin typeface="黑体" panose="02010609060101010101" pitchFamily="49" charset="-122"/>
                <a:ea typeface="黑体" panose="02010609060101010101" pitchFamily="49" charset="-122"/>
              </a:rPr>
              <a:t>材料六： 一些工业发展的城市和工矿区人口密集、物流量大，煤的燃烧量急剧增加，大气污染的环境问题不断发生。如</a:t>
            </a:r>
            <a:r>
              <a:rPr lang="en-US" altLang="zh-CN" sz="3200" dirty="0">
                <a:latin typeface="黑体" panose="02010609060101010101" pitchFamily="49" charset="-122"/>
                <a:ea typeface="黑体" panose="02010609060101010101" pitchFamily="49" charset="-122"/>
              </a:rPr>
              <a:t>1873</a:t>
            </a:r>
            <a:r>
              <a:rPr lang="zh-CN" altLang="en-US" sz="3200" dirty="0">
                <a:latin typeface="黑体" panose="02010609060101010101" pitchFamily="49" charset="-122"/>
                <a:ea typeface="黑体" panose="02010609060101010101" pitchFamily="49" charset="-122"/>
              </a:rPr>
              <a:t>、</a:t>
            </a:r>
            <a:r>
              <a:rPr lang="en-US" altLang="zh-CN" sz="3200" dirty="0">
                <a:latin typeface="黑体" panose="02010609060101010101" pitchFamily="49" charset="-122"/>
                <a:ea typeface="黑体" panose="02010609060101010101" pitchFamily="49" charset="-122"/>
              </a:rPr>
              <a:t>1880</a:t>
            </a:r>
            <a:r>
              <a:rPr lang="zh-CN" altLang="en-US" sz="3200" dirty="0">
                <a:latin typeface="黑体" panose="02010609060101010101" pitchFamily="49" charset="-122"/>
                <a:ea typeface="黑体" panose="02010609060101010101" pitchFamily="49" charset="-122"/>
              </a:rPr>
              <a:t>、</a:t>
            </a:r>
            <a:r>
              <a:rPr lang="en-US" altLang="zh-CN" sz="3200" dirty="0">
                <a:latin typeface="黑体" panose="02010609060101010101" pitchFamily="49" charset="-122"/>
                <a:ea typeface="黑体" panose="02010609060101010101" pitchFamily="49" charset="-122"/>
              </a:rPr>
              <a:t>1882</a:t>
            </a:r>
            <a:r>
              <a:rPr lang="zh-CN" altLang="en-US" sz="3200" dirty="0">
                <a:latin typeface="黑体" panose="02010609060101010101" pitchFamily="49" charset="-122"/>
                <a:ea typeface="黑体" panose="02010609060101010101" pitchFamily="49" charset="-122"/>
              </a:rPr>
              <a:t>、</a:t>
            </a:r>
            <a:r>
              <a:rPr lang="en-US" altLang="zh-CN" sz="3200" dirty="0">
                <a:latin typeface="黑体" panose="02010609060101010101" pitchFamily="49" charset="-122"/>
                <a:ea typeface="黑体" panose="02010609060101010101" pitchFamily="49" charset="-122"/>
              </a:rPr>
              <a:t>1891</a:t>
            </a:r>
            <a:r>
              <a:rPr lang="zh-CN" altLang="en-US" sz="3200" dirty="0">
                <a:latin typeface="黑体" panose="02010609060101010101" pitchFamily="49" charset="-122"/>
                <a:ea typeface="黑体" panose="02010609060101010101" pitchFamily="49" charset="-122"/>
              </a:rPr>
              <a:t>、</a:t>
            </a:r>
            <a:r>
              <a:rPr lang="en-US" altLang="zh-CN" sz="3200" dirty="0">
                <a:latin typeface="黑体" panose="02010609060101010101" pitchFamily="49" charset="-122"/>
                <a:ea typeface="黑体" panose="02010609060101010101" pitchFamily="49" charset="-122"/>
              </a:rPr>
              <a:t>1892</a:t>
            </a:r>
            <a:r>
              <a:rPr lang="zh-CN" altLang="en-US" sz="3200" dirty="0">
                <a:latin typeface="黑体" panose="02010609060101010101" pitchFamily="49" charset="-122"/>
                <a:ea typeface="黑体" panose="02010609060101010101" pitchFamily="49" charset="-122"/>
              </a:rPr>
              <a:t>年，英国伦敦多次发生可怕的有毒烟雾事件。 </a:t>
            </a:r>
          </a:p>
          <a:p>
            <a:pPr eaLnBrk="1" hangingPunct="1"/>
            <a:r>
              <a:rPr lang="en-US" altLang="zh-CN" sz="3200" dirty="0">
                <a:latin typeface="黑体" panose="02010609060101010101" pitchFamily="49" charset="-122"/>
                <a:ea typeface="黑体" panose="02010609060101010101" pitchFamily="49" charset="-122"/>
              </a:rPr>
              <a:t>  ——</a:t>
            </a:r>
            <a:r>
              <a:rPr lang="zh-CN" altLang="en-US" sz="3200" dirty="0">
                <a:latin typeface="黑体" panose="02010609060101010101" pitchFamily="49" charset="-122"/>
                <a:ea typeface="黑体" panose="02010609060101010101" pitchFamily="49" charset="-122"/>
              </a:rPr>
              <a:t>刘少康</a:t>
            </a:r>
            <a:r>
              <a:rPr lang="en-US" altLang="zh-CN" sz="3200" dirty="0">
                <a:latin typeface="黑体" panose="02010609060101010101" pitchFamily="49" charset="-122"/>
                <a:ea typeface="黑体" panose="02010609060101010101" pitchFamily="49" charset="-122"/>
              </a:rPr>
              <a:t>《</a:t>
            </a:r>
            <a:r>
              <a:rPr lang="zh-CN" altLang="en-US" sz="3200" dirty="0">
                <a:latin typeface="黑体" panose="02010609060101010101" pitchFamily="49" charset="-122"/>
                <a:ea typeface="黑体" panose="02010609060101010101" pitchFamily="49" charset="-122"/>
              </a:rPr>
              <a:t>环境与环境保护导论</a:t>
            </a:r>
            <a:r>
              <a:rPr lang="en-US" altLang="zh-CN" sz="3200" dirty="0">
                <a:latin typeface="黑体" panose="02010609060101010101" pitchFamily="49" charset="-122"/>
                <a:ea typeface="黑体" panose="02010609060101010101" pitchFamily="49" charset="-122"/>
              </a:rPr>
              <a:t>》</a:t>
            </a:r>
          </a:p>
        </p:txBody>
      </p:sp>
      <p:sp>
        <p:nvSpPr>
          <p:cNvPr id="64515" name="Text Box 5"/>
          <p:cNvSpPr txBox="1"/>
          <p:nvPr/>
        </p:nvSpPr>
        <p:spPr>
          <a:xfrm>
            <a:off x="575945" y="4813300"/>
            <a:ext cx="5036185" cy="583565"/>
          </a:xfrm>
          <a:prstGeom prst="rect">
            <a:avLst/>
          </a:prstGeom>
          <a:solidFill>
            <a:schemeClr val="bg1"/>
          </a:solidFill>
          <a:ln w="9525">
            <a:noFill/>
          </a:ln>
        </p:spPr>
        <p:txBody>
          <a:bodyPr wrap="square">
            <a:spAutoFit/>
          </a:bodyPr>
          <a:lstStyle/>
          <a:p>
            <a:pPr eaLnBrk="1" hangingPunct="1"/>
            <a:r>
              <a:rPr lang="en-US" altLang="zh-CN" sz="3200" b="1" dirty="0">
                <a:solidFill>
                  <a:srgbClr val="0000FF"/>
                </a:solidFill>
                <a:latin typeface="黑体" panose="02010609060101010101" pitchFamily="49" charset="-122"/>
                <a:ea typeface="黑体" panose="02010609060101010101" pitchFamily="49" charset="-122"/>
              </a:rPr>
              <a:t>  6</a:t>
            </a:r>
            <a:r>
              <a:rPr lang="zh-CN" altLang="en-US" sz="3200" b="1" dirty="0">
                <a:solidFill>
                  <a:srgbClr val="0000FF"/>
                </a:solidFill>
                <a:latin typeface="黑体" panose="02010609060101010101" pitchFamily="49" charset="-122"/>
                <a:ea typeface="黑体" panose="02010609060101010101" pitchFamily="49" charset="-122"/>
              </a:rPr>
              <a:t>、产生严重的环境污染</a:t>
            </a:r>
          </a:p>
        </p:txBody>
      </p:sp>
      <p:pic>
        <p:nvPicPr>
          <p:cNvPr id="31748" name="Picture 4" descr="xin_230903261706281418887"/>
          <p:cNvPicPr>
            <a:picLocks noChangeAspect="1"/>
          </p:cNvPicPr>
          <p:nvPr/>
        </p:nvPicPr>
        <p:blipFill>
          <a:blip r:embed="rId2"/>
          <a:stretch>
            <a:fillRect/>
          </a:stretch>
        </p:blipFill>
        <p:spPr>
          <a:xfrm>
            <a:off x="7383780" y="187325"/>
            <a:ext cx="4356100" cy="3811270"/>
          </a:xfrm>
          <a:prstGeom prst="rect">
            <a:avLst/>
          </a:prstGeom>
          <a:noFill/>
          <a:ln w="9525">
            <a:noFill/>
          </a:ln>
        </p:spPr>
      </p:pic>
      <p:sp>
        <p:nvSpPr>
          <p:cNvPr id="4" name=" 5"/>
          <p:cNvSpPr/>
          <p:nvPr/>
        </p:nvSpPr>
        <p:spPr>
          <a:xfrm>
            <a:off x="1622425" y="2992120"/>
            <a:ext cx="2328545" cy="804545"/>
          </a:xfrm>
          <a:prstGeom prst="ellipse">
            <a:avLst/>
          </a:prstGeom>
          <a:noFill/>
          <a:ln w="60325" cmpd="sng">
            <a:solidFill>
              <a:srgbClr val="FF0000"/>
            </a:solidFill>
            <a:prstDash val="soli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b="1">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64515"/>
                                        </p:tgtEl>
                                        <p:attrNameLst>
                                          <p:attrName>style.visibility</p:attrName>
                                        </p:attrNameLst>
                                      </p:cBhvr>
                                      <p:to>
                                        <p:strVal val="visible"/>
                                      </p:to>
                                    </p:set>
                                    <p:animEffect transition="in" filter="plus(in)">
                                      <p:cBhvr>
                                        <p:cTn id="13" dur="500"/>
                                        <p:tgtEl>
                                          <p:spTgt spid="64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404495" y="284480"/>
            <a:ext cx="6066155" cy="4030980"/>
          </a:xfrm>
          <a:prstGeom prst="rect">
            <a:avLst/>
          </a:prstGeom>
          <a:solidFill>
            <a:schemeClr val="bg1"/>
          </a:solidFill>
          <a:ln>
            <a:noFill/>
          </a:ln>
          <a:effectLst/>
        </p:spPr>
        <p:txBody>
          <a:bodyPr wrap="square">
            <a:spAutoFit/>
          </a:bodyPr>
          <a:lstStyle/>
          <a:p>
            <a:pPr marR="0" defTabSz="914400" eaLnBrk="1" hangingPunct="1">
              <a:spcBef>
                <a:spcPct val="50000"/>
              </a:spcBef>
              <a:buClrTx/>
              <a:buSzTx/>
              <a:buFontTx/>
              <a:defRPr/>
            </a:pPr>
            <a:r>
              <a:rPr kumimoji="0" lang="zh-CN" altLang="en-US" sz="3200" b="1" kern="1200" cap="none" spc="0" normalizeH="0" baseline="0" noProof="0"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材料七：</a:t>
            </a:r>
            <a:r>
              <a:rPr kumimoji="0" lang="zh-CN" altLang="en-US" sz="3200" b="1" kern="1200" cap="none" spc="0" normalizeH="0" baseline="0" noProof="0" dirty="0">
                <a:effectLst/>
                <a:latin typeface="宋体" panose="02010600030101010101" pitchFamily="2" charset="-122"/>
                <a:ea typeface="宋体" panose="02010600030101010101" pitchFamily="2" charset="-122"/>
                <a:cs typeface="宋体" panose="02010600030101010101" pitchFamily="2" charset="-122"/>
                <a:sym typeface="+mn-ea"/>
              </a:rPr>
              <a:t> 工业革命期间，英国工业资本家大量增加并逐渐形成了工业资产阶级。在英国，到</a:t>
            </a:r>
            <a:r>
              <a:rPr kumimoji="0" lang="en-US" altLang="zh-CN" sz="3200" b="1" kern="1200" cap="none" spc="0" normalizeH="0" baseline="0" noProof="0" dirty="0">
                <a:effectLst/>
                <a:latin typeface="宋体" panose="02010600030101010101" pitchFamily="2" charset="-122"/>
                <a:ea typeface="宋体" panose="02010600030101010101" pitchFamily="2" charset="-122"/>
                <a:cs typeface="宋体" panose="02010600030101010101" pitchFamily="2" charset="-122"/>
                <a:sym typeface="+mn-ea"/>
              </a:rPr>
              <a:t>19</a:t>
            </a:r>
            <a:r>
              <a:rPr kumimoji="0" lang="zh-CN" altLang="en-US" sz="3200" b="1" kern="1200" cap="none" spc="0" normalizeH="0" baseline="0" noProof="0" dirty="0">
                <a:effectLst/>
                <a:latin typeface="宋体" panose="02010600030101010101" pitchFamily="2" charset="-122"/>
                <a:ea typeface="宋体" panose="02010600030101010101" pitchFamily="2" charset="-122"/>
                <a:cs typeface="宋体" panose="02010600030101010101" pitchFamily="2" charset="-122"/>
                <a:sym typeface="+mn-ea"/>
              </a:rPr>
              <a:t>世纪</a:t>
            </a:r>
            <a:r>
              <a:rPr kumimoji="0" lang="en-US" altLang="zh-CN" sz="3200" b="1" kern="1200" cap="none" spc="0" normalizeH="0" baseline="0" noProof="0" dirty="0">
                <a:effectLst/>
                <a:latin typeface="宋体" panose="02010600030101010101" pitchFamily="2" charset="-122"/>
                <a:ea typeface="宋体" panose="02010600030101010101" pitchFamily="2" charset="-122"/>
                <a:cs typeface="宋体" panose="02010600030101010101" pitchFamily="2" charset="-122"/>
                <a:sym typeface="+mn-ea"/>
              </a:rPr>
              <a:t>20</a:t>
            </a:r>
            <a:r>
              <a:rPr kumimoji="0" lang="zh-CN" altLang="en-US" sz="3200" b="1" kern="1200" cap="none" spc="0" normalizeH="0" baseline="0" noProof="0" dirty="0">
                <a:effectLst/>
                <a:latin typeface="宋体" panose="02010600030101010101" pitchFamily="2" charset="-122"/>
                <a:ea typeface="宋体" panose="02010600030101010101" pitchFamily="2" charset="-122"/>
                <a:cs typeface="宋体" panose="02010600030101010101" pitchFamily="2" charset="-122"/>
                <a:sym typeface="+mn-ea"/>
              </a:rPr>
              <a:t>年代，英国已有</a:t>
            </a:r>
            <a:r>
              <a:rPr kumimoji="0" lang="en-US" altLang="zh-CN" sz="3200" b="1" kern="1200" cap="none" spc="0" normalizeH="0" baseline="0" noProof="0" dirty="0">
                <a:effectLst/>
                <a:latin typeface="宋体" panose="02010600030101010101" pitchFamily="2" charset="-122"/>
                <a:ea typeface="宋体" panose="02010600030101010101" pitchFamily="2" charset="-122"/>
                <a:cs typeface="宋体" panose="02010600030101010101" pitchFamily="2" charset="-122"/>
                <a:sym typeface="+mn-ea"/>
              </a:rPr>
              <a:t>200</a:t>
            </a:r>
            <a:r>
              <a:rPr kumimoji="0" lang="zh-CN" altLang="en-US" sz="3200" b="1" kern="1200" cap="none" spc="0" normalizeH="0" baseline="0" noProof="0" dirty="0">
                <a:effectLst/>
                <a:latin typeface="宋体" panose="02010600030101010101" pitchFamily="2" charset="-122"/>
                <a:ea typeface="宋体" panose="02010600030101010101" pitchFamily="2" charset="-122"/>
                <a:cs typeface="宋体" panose="02010600030101010101" pitchFamily="2" charset="-122"/>
                <a:sym typeface="+mn-ea"/>
              </a:rPr>
              <a:t>万工厂工人和运输工人，工业无产阶级也正式形成。掌握生产资料的资产阶级为了获取利润，无情地剥削无产阶级。</a:t>
            </a:r>
          </a:p>
        </p:txBody>
      </p:sp>
      <p:sp>
        <p:nvSpPr>
          <p:cNvPr id="41987" name="Text Box 3"/>
          <p:cNvSpPr txBox="1">
            <a:spLocks noChangeArrowheads="1"/>
          </p:cNvSpPr>
          <p:nvPr/>
        </p:nvSpPr>
        <p:spPr bwMode="auto">
          <a:xfrm>
            <a:off x="404495" y="5168771"/>
            <a:ext cx="8355457" cy="107721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defTabSz="914400" eaLnBrk="1" hangingPunct="1">
              <a:spcBef>
                <a:spcPct val="50000"/>
              </a:spcBef>
              <a:buClrTx/>
              <a:buSzTx/>
              <a:buFontTx/>
              <a:defRPr/>
            </a:pPr>
            <a:r>
              <a:rPr lang="en-US" altLang="zh-CN" sz="3200" b="1" dirty="0">
                <a:solidFill>
                  <a:srgbClr val="0000FF"/>
                </a:solidFill>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sym typeface="+mn-ea"/>
              </a:rPr>
              <a:t>7</a:t>
            </a:r>
            <a:r>
              <a:rPr lang="zh-CN" altLang="en-US" sz="3200" b="1" dirty="0">
                <a:solidFill>
                  <a:srgbClr val="0000FF"/>
                </a:solidFill>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sym typeface="+mn-ea"/>
              </a:rPr>
              <a:t>、</a:t>
            </a:r>
            <a:r>
              <a:rPr kumimoji="0" lang="zh-CN" altLang="en-US" sz="3200" b="1" kern="1200" cap="none" spc="0" normalizeH="0" baseline="0" noProof="0" dirty="0">
                <a:solidFill>
                  <a:srgbClr val="0000FF"/>
                </a:solidFill>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sym typeface="+mn-ea"/>
              </a:rPr>
              <a:t>产生了现代</a:t>
            </a:r>
            <a:r>
              <a:rPr kumimoji="0" lang="zh-CN" altLang="en-US" sz="32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sym typeface="+mn-ea"/>
              </a:rPr>
              <a:t>工业资产阶级</a:t>
            </a:r>
            <a:r>
              <a:rPr kumimoji="0" lang="zh-CN" altLang="en-US" sz="3200" b="1" kern="1200" cap="none" spc="0" normalizeH="0" baseline="0" noProof="0" dirty="0">
                <a:solidFill>
                  <a:srgbClr val="0000FF"/>
                </a:solidFill>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sym typeface="+mn-ea"/>
              </a:rPr>
              <a:t>和</a:t>
            </a:r>
            <a:r>
              <a:rPr kumimoji="0" lang="zh-CN" altLang="en-US" sz="32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sym typeface="+mn-ea"/>
              </a:rPr>
              <a:t>工业无产阶级</a:t>
            </a:r>
            <a:r>
              <a:rPr kumimoji="0" lang="zh-CN" altLang="en-US" sz="3200" b="1" kern="1200" cap="none" spc="0" normalizeH="0" baseline="0" noProof="0" dirty="0">
                <a:solidFill>
                  <a:srgbClr val="0000FF"/>
                </a:solidFill>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sym typeface="+mn-ea"/>
              </a:rPr>
              <a:t>两大对立的阶级 ，两个阶级的矛盾日益尖锐。</a:t>
            </a:r>
          </a:p>
        </p:txBody>
      </p:sp>
      <p:sp>
        <p:nvSpPr>
          <p:cNvPr id="28677" name="Line 6"/>
          <p:cNvSpPr/>
          <p:nvPr/>
        </p:nvSpPr>
        <p:spPr>
          <a:xfrm>
            <a:off x="8520430" y="4344353"/>
            <a:ext cx="2305051" cy="0"/>
          </a:xfrm>
          <a:prstGeom prst="line">
            <a:avLst/>
          </a:prstGeom>
          <a:ln w="38100" cap="flat" cmpd="sng">
            <a:solidFill>
              <a:srgbClr val="FF0000"/>
            </a:solidFill>
            <a:prstDash val="solid"/>
            <a:headEnd type="none" w="med" len="med"/>
            <a:tailEnd type="none" w="med" len="med"/>
          </a:ln>
        </p:spPr>
        <p:txBody>
          <a:bodyPr/>
          <a:lstStyle/>
          <a:p>
            <a:endParaRPr/>
          </a:p>
        </p:txBody>
      </p:sp>
      <p:pic>
        <p:nvPicPr>
          <p:cNvPr id="28680" name="图片 147457" descr="c899ab42641b623173f05de4"/>
          <p:cNvPicPr>
            <a:picLocks noChangeAspect="1"/>
          </p:cNvPicPr>
          <p:nvPr/>
        </p:nvPicPr>
        <p:blipFill>
          <a:blip r:embed="rId2"/>
          <a:stretch>
            <a:fillRect/>
          </a:stretch>
        </p:blipFill>
        <p:spPr>
          <a:xfrm>
            <a:off x="6855460" y="161925"/>
            <a:ext cx="4111625" cy="4521835"/>
          </a:xfrm>
          <a:prstGeom prst="rect">
            <a:avLst/>
          </a:prstGeom>
          <a:noFill/>
          <a:ln w="9525">
            <a:noFill/>
          </a:ln>
        </p:spPr>
      </p:pic>
      <p:sp>
        <p:nvSpPr>
          <p:cNvPr id="4" name=" 5"/>
          <p:cNvSpPr/>
          <p:nvPr/>
        </p:nvSpPr>
        <p:spPr>
          <a:xfrm>
            <a:off x="819785" y="1150620"/>
            <a:ext cx="2879725" cy="741680"/>
          </a:xfrm>
          <a:prstGeom prst="ellipse">
            <a:avLst/>
          </a:prstGeom>
          <a:noFill/>
          <a:ln w="60325" cmpd="sng">
            <a:solidFill>
              <a:srgbClr val="FF0000"/>
            </a:solidFill>
            <a:prstDash val="soli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b="1">
              <a:solidFill>
                <a:srgbClr val="FFFFFF"/>
              </a:solidFill>
            </a:endParaRPr>
          </a:p>
        </p:txBody>
      </p:sp>
      <p:sp>
        <p:nvSpPr>
          <p:cNvPr id="2" name=" 5"/>
          <p:cNvSpPr/>
          <p:nvPr/>
        </p:nvSpPr>
        <p:spPr>
          <a:xfrm>
            <a:off x="4117340" y="2223770"/>
            <a:ext cx="2155825" cy="710565"/>
          </a:xfrm>
          <a:prstGeom prst="ellipse">
            <a:avLst/>
          </a:prstGeom>
          <a:noFill/>
          <a:ln w="60325" cmpd="sng">
            <a:solidFill>
              <a:srgbClr val="FF0000"/>
            </a:solidFill>
            <a:prstDash val="soli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b="1">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1987"/>
                                        </p:tgtEl>
                                        <p:attrNameLst>
                                          <p:attrName>style.visibility</p:attrName>
                                        </p:attrNameLst>
                                      </p:cBhvr>
                                      <p:to>
                                        <p:strVal val="visible"/>
                                      </p:to>
                                    </p:set>
                                    <p:animEffect transition="in" filter="blinds(horizontal)">
                                      <p:cBhvr>
                                        <p:cTn id="19"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p:bldP spid="4"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9" name="矩形 9"/>
          <p:cNvSpPr/>
          <p:nvPr/>
        </p:nvSpPr>
        <p:spPr>
          <a:xfrm>
            <a:off x="2636067" y="691506"/>
            <a:ext cx="6408739" cy="584200"/>
          </a:xfrm>
          <a:prstGeom prst="rect">
            <a:avLst/>
          </a:prstGeom>
          <a:solidFill>
            <a:srgbClr val="FFC000"/>
          </a:solidFill>
          <a:ln w="9525">
            <a:noFill/>
          </a:ln>
        </p:spPr>
        <p:txBody>
          <a:bodyPr wrap="none"/>
          <a:lstStyle/>
          <a:p>
            <a:pPr algn="l" eaLnBrk="0" fontAlgn="base" hangingPunct="0"/>
            <a:r>
              <a:rPr lang="zh-CN" altLang="en-US" sz="3600" b="1" strike="noStrike" noProof="1">
                <a:effectLst/>
                <a:latin typeface="宋体" panose="02010600030101010101" pitchFamily="2" charset="-122"/>
                <a:ea typeface="宋体" panose="02010600030101010101" pitchFamily="2" charset="-122"/>
                <a:cs typeface="+mn-cs"/>
                <a:sym typeface="楷体" panose="02010609060101010101" charset="-122"/>
              </a:rPr>
              <a:t>重难点四：马克思理论的内容</a:t>
            </a:r>
          </a:p>
        </p:txBody>
      </p:sp>
      <p:cxnSp>
        <p:nvCxnSpPr>
          <p:cNvPr id="19" name="直接箭头连接符 18">
            <a:extLst>
              <a:ext uri="{FF2B5EF4-FFF2-40B4-BE49-F238E27FC236}">
                <a16:creationId xmlns:a16="http://schemas.microsoft.com/office/drawing/2014/main" id="{7ACE618C-11A0-924D-F6AD-445A2CC3EC82}"/>
              </a:ext>
            </a:extLst>
          </p:cNvPr>
          <p:cNvCxnSpPr/>
          <p:nvPr>
            <p:custDataLst>
              <p:tags r:id="rId1"/>
            </p:custDataLst>
          </p:nvPr>
        </p:nvCxnSpPr>
        <p:spPr>
          <a:xfrm flipH="1">
            <a:off x="3326765" y="2499355"/>
            <a:ext cx="852805" cy="554990"/>
          </a:xfrm>
          <a:prstGeom prst="straightConnector1">
            <a:avLst/>
          </a:prstGeom>
          <a:solidFill>
            <a:srgbClr val="C00000"/>
          </a:solidFill>
          <a:ln w="762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0" name="TextBox 65">
            <a:extLst>
              <a:ext uri="{FF2B5EF4-FFF2-40B4-BE49-F238E27FC236}">
                <a16:creationId xmlns:a16="http://schemas.microsoft.com/office/drawing/2014/main" id="{E9505E80-CC35-E3A7-48DE-EEDAA28B0C27}"/>
              </a:ext>
            </a:extLst>
          </p:cNvPr>
          <p:cNvSpPr txBox="1"/>
          <p:nvPr>
            <p:custDataLst>
              <p:tags r:id="rId2"/>
            </p:custDataLst>
          </p:nvPr>
        </p:nvSpPr>
        <p:spPr>
          <a:xfrm>
            <a:off x="3781714" y="1797676"/>
            <a:ext cx="4023611" cy="583565"/>
          </a:xfrm>
          <a:prstGeom prst="rect">
            <a:avLst/>
          </a:prstGeom>
          <a:solidFill>
            <a:srgbClr val="C00000"/>
          </a:solidFill>
          <a:ln w="50800" cmpd="dbl">
            <a:noFill/>
          </a:ln>
          <a:effectLst>
            <a:outerShdw blurRad="88900" dist="38100" dir="18900000" sx="102000" sy="102000" algn="bl" rotWithShape="0">
              <a:prstClr val="black">
                <a:alpha val="50000"/>
              </a:prstClr>
            </a:outerShdw>
          </a:effectLst>
        </p:spPr>
        <p:txBody>
          <a:bodyPr wrap="square" rtlCol="0">
            <a:spAutoFit/>
          </a:bodyPr>
          <a:lstStyle/>
          <a:p>
            <a:pPr algn="ctr" defTabSz="685800">
              <a:defRPr/>
            </a:pPr>
            <a:r>
              <a:rPr lang="zh-CN" altLang="en-US" sz="3200" dirty="0">
                <a:solidFill>
                  <a:schemeClr val="bg1"/>
                </a:soli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rPr>
              <a:t>人类</a:t>
            </a:r>
            <a:r>
              <a:rPr lang="zh-CN" altLang="en-US" sz="2800" b="1" dirty="0">
                <a:solidFill>
                  <a:prstClr val="white"/>
                </a:soli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rPr>
              <a:t>思想三大优秀成果</a:t>
            </a:r>
          </a:p>
        </p:txBody>
      </p:sp>
      <p:sp>
        <p:nvSpPr>
          <p:cNvPr id="21" name="TextBox 65">
            <a:extLst>
              <a:ext uri="{FF2B5EF4-FFF2-40B4-BE49-F238E27FC236}">
                <a16:creationId xmlns:a16="http://schemas.microsoft.com/office/drawing/2014/main" id="{8213E507-D040-0482-58F6-174B3148A06B}"/>
              </a:ext>
            </a:extLst>
          </p:cNvPr>
          <p:cNvSpPr txBox="1"/>
          <p:nvPr>
            <p:custDataLst>
              <p:tags r:id="rId3"/>
            </p:custDataLst>
          </p:nvPr>
        </p:nvSpPr>
        <p:spPr>
          <a:xfrm>
            <a:off x="1349113" y="3281686"/>
            <a:ext cx="2830457" cy="521970"/>
          </a:xfrm>
          <a:prstGeom prst="rect">
            <a:avLst/>
          </a:prstGeom>
          <a:solidFill>
            <a:srgbClr val="00B050"/>
          </a:solidFill>
          <a:ln w="50800" cmpd="dbl">
            <a:noFill/>
          </a:ln>
          <a:effectLst>
            <a:outerShdw blurRad="88900" dist="38100" dir="18900000" sx="102000" sy="102000" algn="bl" rotWithShape="0">
              <a:prstClr val="black">
                <a:alpha val="50000"/>
              </a:prstClr>
            </a:outerShdw>
          </a:effectLst>
        </p:spPr>
        <p:txBody>
          <a:bodyPr wrap="square" rtlCol="0">
            <a:spAutoFit/>
          </a:bodyPr>
          <a:lstStyle/>
          <a:p>
            <a:pPr algn="ctr" defTabSz="685800">
              <a:defRPr/>
            </a:pPr>
            <a:r>
              <a:rPr lang="zh-CN" altLang="en-US" sz="2800" b="1" dirty="0">
                <a:solidFill>
                  <a:prstClr val="white"/>
                </a:soli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rPr>
              <a:t>德意志古典哲学</a:t>
            </a:r>
          </a:p>
        </p:txBody>
      </p:sp>
      <p:sp>
        <p:nvSpPr>
          <p:cNvPr id="22" name="TextBox 65">
            <a:extLst>
              <a:ext uri="{FF2B5EF4-FFF2-40B4-BE49-F238E27FC236}">
                <a16:creationId xmlns:a16="http://schemas.microsoft.com/office/drawing/2014/main" id="{8736EB91-64E2-AAE6-630F-48752F8FA78C}"/>
              </a:ext>
            </a:extLst>
          </p:cNvPr>
          <p:cNvSpPr txBox="1"/>
          <p:nvPr>
            <p:custDataLst>
              <p:tags r:id="rId4"/>
            </p:custDataLst>
          </p:nvPr>
        </p:nvSpPr>
        <p:spPr>
          <a:xfrm>
            <a:off x="4275137" y="3291849"/>
            <a:ext cx="3449955" cy="521970"/>
          </a:xfrm>
          <a:prstGeom prst="rect">
            <a:avLst/>
          </a:prstGeom>
          <a:solidFill>
            <a:srgbClr val="0000FF"/>
          </a:solidFill>
          <a:ln w="50800" cmpd="dbl">
            <a:noFill/>
          </a:ln>
          <a:effectLst>
            <a:outerShdw blurRad="88900" dist="38100" dir="18900000" sx="102000" sy="102000" algn="bl" rotWithShape="0">
              <a:prstClr val="black">
                <a:alpha val="50000"/>
              </a:prstClr>
            </a:outerShdw>
          </a:effectLst>
        </p:spPr>
        <p:txBody>
          <a:bodyPr wrap="square" rtlCol="0">
            <a:spAutoFit/>
          </a:bodyPr>
          <a:lstStyle/>
          <a:p>
            <a:pPr algn="ctr" defTabSz="685800">
              <a:defRPr/>
            </a:pPr>
            <a:r>
              <a:rPr lang="zh-CN" altLang="en-US" sz="2800" b="1" dirty="0">
                <a:solidFill>
                  <a:prstClr val="white"/>
                </a:soli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rPr>
              <a:t>英国古典政治经济学</a:t>
            </a:r>
          </a:p>
        </p:txBody>
      </p:sp>
      <p:sp>
        <p:nvSpPr>
          <p:cNvPr id="23" name="TextBox 65">
            <a:extLst>
              <a:ext uri="{FF2B5EF4-FFF2-40B4-BE49-F238E27FC236}">
                <a16:creationId xmlns:a16="http://schemas.microsoft.com/office/drawing/2014/main" id="{3E2958B6-8DCE-2CD8-AE5F-DD94EFF47897}"/>
              </a:ext>
            </a:extLst>
          </p:cNvPr>
          <p:cNvSpPr txBox="1"/>
          <p:nvPr>
            <p:custDataLst>
              <p:tags r:id="rId5"/>
            </p:custDataLst>
          </p:nvPr>
        </p:nvSpPr>
        <p:spPr>
          <a:xfrm>
            <a:off x="7805325" y="3291849"/>
            <a:ext cx="3249930" cy="521970"/>
          </a:xfrm>
          <a:prstGeom prst="rect">
            <a:avLst/>
          </a:prstGeom>
          <a:solidFill>
            <a:srgbClr val="002060"/>
          </a:solidFill>
          <a:ln w="50800" cmpd="dbl">
            <a:noFill/>
          </a:ln>
          <a:effectLst>
            <a:outerShdw blurRad="88900" dist="38100" dir="18900000" sx="102000" sy="102000" algn="bl" rotWithShape="0">
              <a:prstClr val="black">
                <a:alpha val="50000"/>
              </a:prstClr>
            </a:outerShdw>
          </a:effectLst>
        </p:spPr>
        <p:txBody>
          <a:bodyPr wrap="square" rtlCol="0">
            <a:spAutoFit/>
          </a:bodyPr>
          <a:lstStyle/>
          <a:p>
            <a:pPr algn="ctr" defTabSz="685800">
              <a:defRPr/>
            </a:pPr>
            <a:r>
              <a:rPr lang="zh-CN" altLang="en-US" sz="2800" b="1" dirty="0">
                <a:solidFill>
                  <a:prstClr val="white"/>
                </a:soli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rPr>
              <a:t>英法空想社会主义</a:t>
            </a:r>
          </a:p>
        </p:txBody>
      </p:sp>
      <p:sp>
        <p:nvSpPr>
          <p:cNvPr id="24" name="TextBox 65">
            <a:extLst>
              <a:ext uri="{FF2B5EF4-FFF2-40B4-BE49-F238E27FC236}">
                <a16:creationId xmlns:a16="http://schemas.microsoft.com/office/drawing/2014/main" id="{9E8D3D02-332A-88AF-A783-54F3B065CFCA}"/>
              </a:ext>
            </a:extLst>
          </p:cNvPr>
          <p:cNvSpPr txBox="1"/>
          <p:nvPr>
            <p:custDataLst>
              <p:tags r:id="rId6"/>
            </p:custDataLst>
          </p:nvPr>
        </p:nvSpPr>
        <p:spPr>
          <a:xfrm>
            <a:off x="1220839" y="4647144"/>
            <a:ext cx="2830457" cy="521970"/>
          </a:xfrm>
          <a:prstGeom prst="rect">
            <a:avLst/>
          </a:prstGeom>
          <a:solidFill>
            <a:srgbClr val="00B050"/>
          </a:solidFill>
          <a:ln w="50800" cmpd="dbl">
            <a:noFill/>
          </a:ln>
          <a:effectLst>
            <a:outerShdw blurRad="88900" dist="38100" dir="18900000" sx="102000" sy="102000" algn="bl" rotWithShape="0">
              <a:prstClr val="black">
                <a:alpha val="50000"/>
              </a:prstClr>
            </a:outerShdw>
          </a:effectLst>
        </p:spPr>
        <p:txBody>
          <a:bodyPr wrap="square" rtlCol="0">
            <a:spAutoFit/>
          </a:bodyPr>
          <a:lstStyle/>
          <a:p>
            <a:pPr algn="ctr" defTabSz="685800">
              <a:defRPr/>
            </a:pPr>
            <a:r>
              <a:rPr lang="zh-CN" altLang="en-US" sz="2800" b="1" dirty="0">
                <a:solidFill>
                  <a:prstClr val="white"/>
                </a:soli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rPr>
              <a:t>马克思主义哲学</a:t>
            </a:r>
          </a:p>
        </p:txBody>
      </p:sp>
      <p:sp>
        <p:nvSpPr>
          <p:cNvPr id="25" name="TextBox 65">
            <a:extLst>
              <a:ext uri="{FF2B5EF4-FFF2-40B4-BE49-F238E27FC236}">
                <a16:creationId xmlns:a16="http://schemas.microsoft.com/office/drawing/2014/main" id="{7B771886-8E3E-A140-C415-8475892D1E1D}"/>
              </a:ext>
            </a:extLst>
          </p:cNvPr>
          <p:cNvSpPr txBox="1"/>
          <p:nvPr>
            <p:custDataLst>
              <p:tags r:id="rId7"/>
            </p:custDataLst>
          </p:nvPr>
        </p:nvSpPr>
        <p:spPr>
          <a:xfrm>
            <a:off x="4216703" y="4734092"/>
            <a:ext cx="3454400" cy="521970"/>
          </a:xfrm>
          <a:prstGeom prst="rect">
            <a:avLst/>
          </a:prstGeom>
          <a:solidFill>
            <a:srgbClr val="0000FF"/>
          </a:solidFill>
          <a:ln w="50800" cmpd="dbl">
            <a:noFill/>
          </a:ln>
          <a:effectLst>
            <a:outerShdw blurRad="88900" dist="38100" dir="18900000" sx="102000" sy="102000" algn="bl" rotWithShape="0">
              <a:prstClr val="black">
                <a:alpha val="50000"/>
              </a:prstClr>
            </a:outerShdw>
          </a:effectLst>
        </p:spPr>
        <p:txBody>
          <a:bodyPr wrap="square" rtlCol="0">
            <a:spAutoFit/>
          </a:bodyPr>
          <a:lstStyle/>
          <a:p>
            <a:pPr algn="ctr" defTabSz="685800">
              <a:defRPr/>
            </a:pPr>
            <a:r>
              <a:rPr lang="zh-CN" altLang="en-US" sz="2800" b="1" dirty="0">
                <a:solidFill>
                  <a:prstClr val="white"/>
                </a:soli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rPr>
              <a:t>政治经济学</a:t>
            </a:r>
          </a:p>
        </p:txBody>
      </p:sp>
      <p:sp>
        <p:nvSpPr>
          <p:cNvPr id="26" name="TextBox 65">
            <a:extLst>
              <a:ext uri="{FF2B5EF4-FFF2-40B4-BE49-F238E27FC236}">
                <a16:creationId xmlns:a16="http://schemas.microsoft.com/office/drawing/2014/main" id="{EC03B40E-64DB-3548-7902-2AFC9483E676}"/>
              </a:ext>
            </a:extLst>
          </p:cNvPr>
          <p:cNvSpPr txBox="1"/>
          <p:nvPr>
            <p:custDataLst>
              <p:tags r:id="rId8"/>
            </p:custDataLst>
          </p:nvPr>
        </p:nvSpPr>
        <p:spPr>
          <a:xfrm>
            <a:off x="7826280" y="4772569"/>
            <a:ext cx="3208020" cy="521970"/>
          </a:xfrm>
          <a:prstGeom prst="rect">
            <a:avLst/>
          </a:prstGeom>
          <a:solidFill>
            <a:srgbClr val="002060"/>
          </a:solidFill>
          <a:ln w="50800" cmpd="dbl">
            <a:noFill/>
          </a:ln>
          <a:effectLst>
            <a:outerShdw blurRad="88900" dist="38100" dir="18900000" sx="102000" sy="102000" algn="bl" rotWithShape="0">
              <a:prstClr val="black">
                <a:alpha val="50000"/>
              </a:prstClr>
            </a:outerShdw>
          </a:effectLst>
        </p:spPr>
        <p:txBody>
          <a:bodyPr wrap="square" rtlCol="0">
            <a:spAutoFit/>
          </a:bodyPr>
          <a:lstStyle/>
          <a:p>
            <a:pPr algn="ctr" defTabSz="685800">
              <a:defRPr/>
            </a:pPr>
            <a:r>
              <a:rPr lang="zh-CN" altLang="en-US" sz="2800" b="1" dirty="0">
                <a:solidFill>
                  <a:prstClr val="white"/>
                </a:soli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rPr>
              <a:t>科学社会主义</a:t>
            </a:r>
          </a:p>
        </p:txBody>
      </p:sp>
      <p:sp>
        <p:nvSpPr>
          <p:cNvPr id="27" name="TextBox 65">
            <a:extLst>
              <a:ext uri="{FF2B5EF4-FFF2-40B4-BE49-F238E27FC236}">
                <a16:creationId xmlns:a16="http://schemas.microsoft.com/office/drawing/2014/main" id="{296BFF8B-8E8A-0672-287B-918305F6663A}"/>
              </a:ext>
            </a:extLst>
          </p:cNvPr>
          <p:cNvSpPr txBox="1"/>
          <p:nvPr>
            <p:custDataLst>
              <p:tags r:id="rId9"/>
            </p:custDataLst>
          </p:nvPr>
        </p:nvSpPr>
        <p:spPr>
          <a:xfrm>
            <a:off x="3832209" y="5969053"/>
            <a:ext cx="4324379" cy="521970"/>
          </a:xfrm>
          <a:prstGeom prst="rect">
            <a:avLst/>
          </a:prstGeom>
          <a:solidFill>
            <a:srgbClr val="C00000"/>
          </a:solidFill>
          <a:ln w="50800" cmpd="dbl">
            <a:noFill/>
          </a:ln>
          <a:effectLst>
            <a:outerShdw blurRad="88900" dist="38100" dir="18900000" sx="102000" sy="102000" algn="bl" rotWithShape="0">
              <a:prstClr val="black">
                <a:alpha val="50000"/>
              </a:prstClr>
            </a:outerShdw>
          </a:effectLst>
        </p:spPr>
        <p:txBody>
          <a:bodyPr wrap="square" rtlCol="0">
            <a:spAutoFit/>
          </a:bodyPr>
          <a:lstStyle/>
          <a:p>
            <a:pPr algn="ctr" defTabSz="685800">
              <a:defRPr/>
            </a:pPr>
            <a:r>
              <a:rPr lang="zh-CN" altLang="en-US" sz="2800" b="1" dirty="0">
                <a:solidFill>
                  <a:prstClr val="white"/>
                </a:soli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rPr>
              <a:t>马克思主义三个组成部分</a:t>
            </a:r>
          </a:p>
        </p:txBody>
      </p:sp>
      <p:cxnSp>
        <p:nvCxnSpPr>
          <p:cNvPr id="28" name="直接箭头连接符 27">
            <a:extLst>
              <a:ext uri="{FF2B5EF4-FFF2-40B4-BE49-F238E27FC236}">
                <a16:creationId xmlns:a16="http://schemas.microsoft.com/office/drawing/2014/main" id="{7B612055-0B5F-8F8A-E920-8EC9515964DB}"/>
              </a:ext>
            </a:extLst>
          </p:cNvPr>
          <p:cNvCxnSpPr/>
          <p:nvPr>
            <p:custDataLst>
              <p:tags r:id="rId10"/>
            </p:custDataLst>
          </p:nvPr>
        </p:nvCxnSpPr>
        <p:spPr>
          <a:xfrm flipH="1">
            <a:off x="5789074" y="2506975"/>
            <a:ext cx="4445" cy="547370"/>
          </a:xfrm>
          <a:prstGeom prst="straightConnector1">
            <a:avLst/>
          </a:prstGeom>
          <a:solidFill>
            <a:srgbClr val="C00000"/>
          </a:solidFill>
          <a:ln w="762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9" name="直接箭头连接符 28">
            <a:extLst>
              <a:ext uri="{FF2B5EF4-FFF2-40B4-BE49-F238E27FC236}">
                <a16:creationId xmlns:a16="http://schemas.microsoft.com/office/drawing/2014/main" id="{23B6C07C-2BFD-B5B6-EB8F-4C36A404827E}"/>
              </a:ext>
            </a:extLst>
          </p:cNvPr>
          <p:cNvCxnSpPr/>
          <p:nvPr>
            <p:custDataLst>
              <p:tags r:id="rId11"/>
            </p:custDataLst>
          </p:nvPr>
        </p:nvCxnSpPr>
        <p:spPr>
          <a:xfrm>
            <a:off x="7402513" y="2485442"/>
            <a:ext cx="703580" cy="554990"/>
          </a:xfrm>
          <a:prstGeom prst="straightConnector1">
            <a:avLst/>
          </a:prstGeom>
          <a:solidFill>
            <a:srgbClr val="C00000"/>
          </a:solidFill>
          <a:ln w="762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0" name="直接箭头连接符 29">
            <a:extLst>
              <a:ext uri="{FF2B5EF4-FFF2-40B4-BE49-F238E27FC236}">
                <a16:creationId xmlns:a16="http://schemas.microsoft.com/office/drawing/2014/main" id="{5D946D0E-49A4-5F1C-74B6-D1B700DEFB2B}"/>
              </a:ext>
            </a:extLst>
          </p:cNvPr>
          <p:cNvCxnSpPr/>
          <p:nvPr>
            <p:custDataLst>
              <p:tags r:id="rId12"/>
            </p:custDataLst>
          </p:nvPr>
        </p:nvCxnSpPr>
        <p:spPr>
          <a:xfrm flipH="1">
            <a:off x="2657025" y="3911346"/>
            <a:ext cx="5715" cy="539115"/>
          </a:xfrm>
          <a:prstGeom prst="straightConnector1">
            <a:avLst/>
          </a:prstGeom>
          <a:solidFill>
            <a:srgbClr val="C00000"/>
          </a:solidFill>
          <a:ln w="762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1" name="矩形 30">
            <a:extLst>
              <a:ext uri="{FF2B5EF4-FFF2-40B4-BE49-F238E27FC236}">
                <a16:creationId xmlns:a16="http://schemas.microsoft.com/office/drawing/2014/main" id="{DE9182DD-EC41-2249-E5C7-E2849023BB46}"/>
              </a:ext>
            </a:extLst>
          </p:cNvPr>
          <p:cNvSpPr/>
          <p:nvPr>
            <p:custDataLst>
              <p:tags r:id="rId13"/>
            </p:custDataLst>
          </p:nvPr>
        </p:nvSpPr>
        <p:spPr>
          <a:xfrm>
            <a:off x="5287484" y="5463593"/>
            <a:ext cx="1581150" cy="505460"/>
          </a:xfrm>
          <a:prstGeom prst="rect">
            <a:avLst/>
          </a:prstGeom>
          <a:noFill/>
          <a:ln>
            <a:noFill/>
          </a:ln>
          <a:extLst>
            <a:ext uri="{909E8E84-426E-40DD-AFC4-6F175D3DCCD1}">
              <a14:hiddenFill xmlns:a14="http://schemas.microsoft.com/office/drawing/2010/main">
                <a:solidFill>
                  <a:srgbClr val="C00000"/>
                </a:solidFill>
              </a14:hiddenFill>
            </a:ext>
          </a:extLst>
        </p:spPr>
        <p:txBody>
          <a:bodyPr wrap="none" lIns="75596" tIns="37798" rIns="75596" bIns="37798">
            <a:spAutoFit/>
          </a:bodyPr>
          <a:lstStyle/>
          <a:p>
            <a:pPr algn="ctr"/>
            <a:r>
              <a:rPr lang="zh-CN" altLang="en-US" sz="2800" b="1" dirty="0">
                <a:ln w="9525">
                  <a:solidFill>
                    <a:schemeClr val="bg1"/>
                  </a:solidFill>
                  <a:prstDash val="solid"/>
                </a:ln>
                <a:effectLst>
                  <a:outerShdw blurRad="12700" dist="38100" dir="2700000" algn="tl" rotWithShape="0">
                    <a:schemeClr val="bg1">
                      <a:lumMod val="50000"/>
                    </a:schemeClr>
                  </a:outerShdw>
                </a:effectLst>
                <a:latin typeface="方正粗黑宋简体" panose="02000000000000000000" charset="-122"/>
                <a:ea typeface="方正粗黑宋简体" panose="02000000000000000000" charset="-122"/>
              </a:rPr>
              <a:t>批判继承</a:t>
            </a:r>
          </a:p>
        </p:txBody>
      </p:sp>
      <p:cxnSp>
        <p:nvCxnSpPr>
          <p:cNvPr id="32" name="直接箭头连接符 31">
            <a:extLst>
              <a:ext uri="{FF2B5EF4-FFF2-40B4-BE49-F238E27FC236}">
                <a16:creationId xmlns:a16="http://schemas.microsoft.com/office/drawing/2014/main" id="{3CE6994A-BFD0-2F1C-5C74-25338B1062D9}"/>
              </a:ext>
            </a:extLst>
          </p:cNvPr>
          <p:cNvCxnSpPr/>
          <p:nvPr>
            <p:custDataLst>
              <p:tags r:id="rId14"/>
            </p:custDataLst>
          </p:nvPr>
        </p:nvCxnSpPr>
        <p:spPr>
          <a:xfrm flipH="1">
            <a:off x="5994399" y="4030889"/>
            <a:ext cx="5715" cy="539115"/>
          </a:xfrm>
          <a:prstGeom prst="straightConnector1">
            <a:avLst/>
          </a:prstGeom>
          <a:solidFill>
            <a:srgbClr val="C00000"/>
          </a:solidFill>
          <a:ln w="762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3" name="直接箭头连接符 32">
            <a:extLst>
              <a:ext uri="{FF2B5EF4-FFF2-40B4-BE49-F238E27FC236}">
                <a16:creationId xmlns:a16="http://schemas.microsoft.com/office/drawing/2014/main" id="{18932C11-0C20-217C-A2E1-8E60E95EAF42}"/>
              </a:ext>
            </a:extLst>
          </p:cNvPr>
          <p:cNvCxnSpPr/>
          <p:nvPr>
            <p:custDataLst>
              <p:tags r:id="rId15"/>
            </p:custDataLst>
          </p:nvPr>
        </p:nvCxnSpPr>
        <p:spPr>
          <a:xfrm flipH="1">
            <a:off x="9182989" y="4180903"/>
            <a:ext cx="5715" cy="539115"/>
          </a:xfrm>
          <a:prstGeom prst="straightConnector1">
            <a:avLst/>
          </a:prstGeom>
          <a:solidFill>
            <a:srgbClr val="C00000"/>
          </a:solidFill>
          <a:ln w="76200">
            <a:solidFill>
              <a:schemeClr val="tx1"/>
            </a:solidFill>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500"/>
                                        <p:tgtEl>
                                          <p:spTgt spid="2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up)">
                                      <p:cBhvr>
                                        <p:cTn id="13" dur="500"/>
                                        <p:tgtEl>
                                          <p:spTgt spid="2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up)">
                                      <p:cBhvr>
                                        <p:cTn id="16" dur="500"/>
                                        <p:tgtEl>
                                          <p:spTgt spid="22"/>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par>
                                <p:cTn id="20" presetID="22" presetClass="entr" presetSubtype="1"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500"/>
                                        <p:tgtEl>
                                          <p:spTgt spid="28"/>
                                        </p:tgtEl>
                                      </p:cBhvr>
                                    </p:animEffect>
                                  </p:childTnLst>
                                </p:cTn>
                              </p:par>
                              <p:par>
                                <p:cTn id="23" presetID="22" presetClass="entr" presetSubtype="1"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up)">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500"/>
                                        <p:tgtEl>
                                          <p:spTgt spid="24"/>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up)">
                                      <p:cBhvr>
                                        <p:cTn id="33" dur="500"/>
                                        <p:tgtEl>
                                          <p:spTgt spid="25"/>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up)">
                                      <p:cBhvr>
                                        <p:cTn id="36" dur="500"/>
                                        <p:tgtEl>
                                          <p:spTgt spid="26"/>
                                        </p:tgtEl>
                                      </p:cBhvr>
                                    </p:animEffect>
                                  </p:childTnLst>
                                </p:cTn>
                              </p:par>
                              <p:par>
                                <p:cTn id="37" presetID="22" presetClass="entr" presetSubtype="1"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up)">
                                      <p:cBhvr>
                                        <p:cTn id="39" dur="500"/>
                                        <p:tgtEl>
                                          <p:spTgt spid="30"/>
                                        </p:tgtEl>
                                      </p:cBhvr>
                                    </p:animEffect>
                                  </p:childTnLst>
                                </p:cTn>
                              </p:par>
                              <p:par>
                                <p:cTn id="40" presetID="22" presetClass="entr" presetSubtype="1"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up)">
                                      <p:cBhvr>
                                        <p:cTn id="42" dur="500"/>
                                        <p:tgtEl>
                                          <p:spTgt spid="32"/>
                                        </p:tgtEl>
                                      </p:cBhvr>
                                    </p:animEffect>
                                  </p:childTnLst>
                                </p:cTn>
                              </p:par>
                              <p:par>
                                <p:cTn id="43" presetID="22" presetClass="entr" presetSubtype="1"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up)">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up)">
                                      <p:cBhvr>
                                        <p:cTn id="50" dur="500"/>
                                        <p:tgtEl>
                                          <p:spTgt spid="27"/>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up)">
                                      <p:cBhvr>
                                        <p:cTn id="5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文本框 15361"/>
          <p:cNvSpPr txBox="1"/>
          <p:nvPr/>
        </p:nvSpPr>
        <p:spPr>
          <a:xfrm>
            <a:off x="609727" y="1534795"/>
            <a:ext cx="11170920" cy="4401205"/>
          </a:xfrm>
          <a:prstGeom prst="rect">
            <a:avLst/>
          </a:prstGeom>
          <a:solidFill>
            <a:schemeClr val="bg1"/>
          </a:solidFill>
          <a:ln w="9525">
            <a:noFill/>
          </a:ln>
        </p:spPr>
        <p:txBody>
          <a:bodyPr wrap="square" anchor="t">
            <a:spAutoFit/>
          </a:bodyPr>
          <a:lstStyle/>
          <a:p>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1848</a:t>
            </a:r>
            <a:r>
              <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年</a:t>
            </a: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共产党宣言</a:t>
            </a: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的发表，标志着马克思主义的诞生。</a:t>
            </a:r>
          </a:p>
          <a:p>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、马克思主义是科学的理论</a:t>
            </a: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创造性地揭示了人类社会发展</a:t>
            </a:r>
          </a:p>
          <a:p>
            <a:r>
              <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   规律。资本主义社会必将被没有阶级剥削和压迫的共产主</a:t>
            </a:r>
          </a:p>
          <a:p>
            <a:r>
              <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   义社会所取代</a:t>
            </a:r>
            <a:r>
              <a:rPr lang="zh-CN" altLang="zh-CN" sz="2800" b="1" dirty="0">
                <a:solidFill>
                  <a:srgbClr val="0000FF"/>
                </a:solidFill>
                <a:latin typeface="宋体" panose="02010600030101010101" pitchFamily="2" charset="-122"/>
                <a:sym typeface="Wingdings" panose="05000000000000000000" pitchFamily="2" charset="2"/>
              </a:rPr>
              <a:t>。</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3</a:t>
            </a:r>
            <a:r>
              <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、马克思主义是人民的理论，第一次创立了人民实现自身解</a:t>
            </a:r>
          </a:p>
          <a:p>
            <a:r>
              <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   放的思想体系。</a:t>
            </a:r>
          </a:p>
          <a:p>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4</a:t>
            </a:r>
            <a:r>
              <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、马克思主义是实践的理论</a:t>
            </a: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指引着人民改造世界的行动。</a:t>
            </a:r>
          </a:p>
          <a:p>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5</a:t>
            </a:r>
            <a:r>
              <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、马克思主义是不断发展的开放的理论</a:t>
            </a: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始终站在时代前沿。</a:t>
            </a:r>
          </a:p>
          <a:p>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6</a:t>
            </a:r>
            <a:r>
              <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、从此</a:t>
            </a: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无产阶级的斗争有了科学理论的指导，国际共产主义运</a:t>
            </a: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动兴起并蓬勃发展。</a:t>
            </a:r>
          </a:p>
        </p:txBody>
      </p:sp>
      <p:sp>
        <p:nvSpPr>
          <p:cNvPr id="33794" name="文本框 15362"/>
          <p:cNvSpPr txBox="1"/>
          <p:nvPr/>
        </p:nvSpPr>
        <p:spPr>
          <a:xfrm>
            <a:off x="9674860" y="152400"/>
            <a:ext cx="459740" cy="6096000"/>
          </a:xfrm>
          <a:prstGeom prst="rect">
            <a:avLst/>
          </a:prstGeom>
          <a:noFill/>
          <a:ln w="9525">
            <a:noFill/>
          </a:ln>
        </p:spPr>
        <p:txBody>
          <a:bodyPr vert="eaVert" anchor="t">
            <a:spAutoFit/>
          </a:bodyPr>
          <a:lstStyle/>
          <a:p>
            <a:pPr>
              <a:spcBef>
                <a:spcPct val="50000"/>
              </a:spcBef>
            </a:pPr>
            <a:endParaRPr lang="zh-CN" altLang="zh-CN">
              <a:latin typeface="Arial" panose="020B0604020202020204" pitchFamily="34" charset="0"/>
              <a:ea typeface="宋体" panose="02010600030101010101" pitchFamily="2" charset="-122"/>
            </a:endParaRPr>
          </a:p>
        </p:txBody>
      </p:sp>
      <p:sp>
        <p:nvSpPr>
          <p:cNvPr id="33796" name="文本框 1"/>
          <p:cNvSpPr txBox="1"/>
          <p:nvPr/>
        </p:nvSpPr>
        <p:spPr>
          <a:xfrm>
            <a:off x="909955" y="340995"/>
            <a:ext cx="8568690" cy="645160"/>
          </a:xfrm>
          <a:prstGeom prst="rect">
            <a:avLst/>
          </a:prstGeom>
          <a:solidFill>
            <a:srgbClr val="FFC000"/>
          </a:solidFill>
          <a:ln w="9525">
            <a:noFill/>
          </a:ln>
        </p:spPr>
        <p:txBody>
          <a:bodyPr wrap="square" anchor="t">
            <a:spAutoFit/>
          </a:bodyPr>
          <a:lstStyle/>
          <a:p>
            <a:r>
              <a:rPr lang="zh-CN" altLang="en-US" sz="3600" b="1" dirty="0">
                <a:solidFill>
                  <a:srgbClr val="FF0000"/>
                </a:solidFill>
                <a:latin typeface="Calibri"/>
                <a:ea typeface="宋体" panose="02010600030101010101" pitchFamily="2" charset="-122"/>
              </a:rPr>
              <a:t>重难点五：</a:t>
            </a:r>
            <a:r>
              <a:rPr lang="zh-CN" sz="36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马克思主义诞生</a:t>
            </a:r>
            <a:r>
              <a:rPr lang="zh-CN" altLang="en-US" sz="36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的</a:t>
            </a:r>
            <a:r>
              <a:rPr lang="zh-CN" altLang="en-US" sz="3600" b="1" dirty="0">
                <a:solidFill>
                  <a:srgbClr val="FF0000"/>
                </a:solidFill>
                <a:latin typeface="Calibri"/>
                <a:ea typeface="宋体" panose="02010600030101010101" pitchFamily="2" charset="-122"/>
              </a:rPr>
              <a:t>历史意义</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1" presetClass="entr" presetSubtype="1" fill="hold" nodeType="clickEffect">
                                  <p:stCondLst>
                                    <p:cond delay="0"/>
                                  </p:stCondLst>
                                  <p:childTnLst>
                                    <p:set>
                                      <p:cBhvr>
                                        <p:cTn id="6" dur="500" fill="hold">
                                          <p:stCondLst>
                                            <p:cond delay="0"/>
                                          </p:stCondLst>
                                        </p:cTn>
                                        <p:tgtEl>
                                          <p:spTgt spid="15362">
                                            <p:txEl>
                                              <p:pRg st="0" end="0"/>
                                            </p:txEl>
                                          </p:spTgt>
                                        </p:tgtEl>
                                        <p:attrNameLst>
                                          <p:attrName>style.visibility</p:attrName>
                                        </p:attrNameLst>
                                      </p:cBhvr>
                                      <p:to>
                                        <p:strVal val="visible"/>
                                      </p:to>
                                    </p:set>
                                    <p:animEffect transition="in" filter="wheel(1)">
                                      <p:cBhvr>
                                        <p:cTn id="7" dur="500"/>
                                        <p:tgtEl>
                                          <p:spTgt spid="15362">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5362">
                                            <p:txEl>
                                              <p:pRg st="1" end="1"/>
                                            </p:txEl>
                                          </p:spTgt>
                                        </p:tgtEl>
                                        <p:attrNameLst>
                                          <p:attrName>style.visibility</p:attrName>
                                        </p:attrNameLst>
                                      </p:cBhvr>
                                      <p:to>
                                        <p:strVal val="visible"/>
                                      </p:to>
                                    </p:set>
                                    <p:anim calcmode="lin" valueType="num">
                                      <p:cBhvr additive="base">
                                        <p:cTn id="12" dur="500" fill="hold"/>
                                        <p:tgtEl>
                                          <p:spTgt spid="1536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362">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5362">
                                            <p:txEl>
                                              <p:pRg st="2" end="2"/>
                                            </p:txEl>
                                          </p:spTgt>
                                        </p:tgtEl>
                                        <p:attrNameLst>
                                          <p:attrName>style.visibility</p:attrName>
                                        </p:attrNameLst>
                                      </p:cBhvr>
                                      <p:to>
                                        <p:strVal val="visible"/>
                                      </p:to>
                                    </p:set>
                                    <p:anim calcmode="lin" valueType="num">
                                      <p:cBhvr additive="base">
                                        <p:cTn id="16" dur="5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5362">
                                            <p:txEl>
                                              <p:pRg st="2" end="2"/>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500"/>
                            </p:stCondLst>
                            <p:childTnLst>
                              <p:par>
                                <p:cTn id="19" presetID="2" presetClass="entr" presetSubtype="4" fill="hold" nodeType="afterEffect">
                                  <p:stCondLst>
                                    <p:cond delay="0"/>
                                  </p:stCondLst>
                                  <p:childTnLst>
                                    <p:set>
                                      <p:cBhvr>
                                        <p:cTn id="20" dur="500" fill="hold">
                                          <p:stCondLst>
                                            <p:cond delay="0"/>
                                          </p:stCondLst>
                                        </p:cTn>
                                        <p:tgtEl>
                                          <p:spTgt spid="15362">
                                            <p:txEl>
                                              <p:pRg st="3" end="3"/>
                                            </p:txEl>
                                          </p:spTgt>
                                        </p:tgtEl>
                                        <p:attrNameLst>
                                          <p:attrName>style.visibility</p:attrName>
                                        </p:attrNameLst>
                                      </p:cBhvr>
                                      <p:to>
                                        <p:strVal val="visible"/>
                                      </p:to>
                                    </p:set>
                                    <p:anim calcmode="lin" valueType="num">
                                      <p:cBhvr additive="base">
                                        <p:cTn id="21" dur="500" fill="hold"/>
                                        <p:tgtEl>
                                          <p:spTgt spid="1536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36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5362">
                                            <p:txEl>
                                              <p:pRg st="4" end="4"/>
                                            </p:txEl>
                                          </p:spTgt>
                                        </p:tgtEl>
                                        <p:attrNameLst>
                                          <p:attrName>style.visibility</p:attrName>
                                        </p:attrNameLst>
                                      </p:cBhvr>
                                      <p:to>
                                        <p:strVal val="visible"/>
                                      </p:to>
                                    </p:set>
                                    <p:animEffect transition="in" filter="barn(inVertical)">
                                      <p:cBhvr>
                                        <p:cTn id="27" dur="500"/>
                                        <p:tgtEl>
                                          <p:spTgt spid="15362">
                                            <p:txEl>
                                              <p:pRg st="4" end="4"/>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15362">
                                            <p:txEl>
                                              <p:pRg st="5" end="5"/>
                                            </p:txEl>
                                          </p:spTgt>
                                        </p:tgtEl>
                                        <p:attrNameLst>
                                          <p:attrName>style.visibility</p:attrName>
                                        </p:attrNameLst>
                                      </p:cBhvr>
                                      <p:to>
                                        <p:strVal val="visible"/>
                                      </p:to>
                                    </p:set>
                                    <p:animEffect transition="in" filter="barn(inVertical)">
                                      <p:cBhvr>
                                        <p:cTn id="30" dur="500"/>
                                        <p:tgtEl>
                                          <p:spTgt spid="15362">
                                            <p:txEl>
                                              <p:pRg st="5" end="5"/>
                                            </p:txEl>
                                          </p:spTgt>
                                        </p:tgtEl>
                                      </p:cBhvr>
                                    </p:animEffect>
                                  </p:childTnLst>
                                </p:cTn>
                              </p:par>
                            </p:childTnLst>
                          </p:cTn>
                        </p:par>
                      </p:childTnLst>
                    </p:cTn>
                  </p:par>
                  <p:par>
                    <p:cTn id="31" fill="hold" nodeType="clickPar">
                      <p:stCondLst>
                        <p:cond delay="indefinite"/>
                      </p:stCondLst>
                      <p:childTnLst>
                        <p:par>
                          <p:cTn id="32" fill="hold" nodeType="afterGroup">
                            <p:stCondLst>
                              <p:cond delay="0"/>
                            </p:stCondLst>
                            <p:childTnLst>
                              <p:par>
                                <p:cTn id="33" presetID="8" presetClass="entr" presetSubtype="16" fill="hold" nodeType="clickEffect">
                                  <p:stCondLst>
                                    <p:cond delay="0"/>
                                  </p:stCondLst>
                                  <p:childTnLst>
                                    <p:set>
                                      <p:cBhvr>
                                        <p:cTn id="34" dur="500" fill="hold">
                                          <p:stCondLst>
                                            <p:cond delay="0"/>
                                          </p:stCondLst>
                                        </p:cTn>
                                        <p:tgtEl>
                                          <p:spTgt spid="15362">
                                            <p:txEl>
                                              <p:pRg st="6" end="6"/>
                                            </p:txEl>
                                          </p:spTgt>
                                        </p:tgtEl>
                                        <p:attrNameLst>
                                          <p:attrName>style.visibility</p:attrName>
                                        </p:attrNameLst>
                                      </p:cBhvr>
                                      <p:to>
                                        <p:strVal val="visible"/>
                                      </p:to>
                                    </p:set>
                                    <p:animEffect transition="in" filter="diamond(in)">
                                      <p:cBhvr>
                                        <p:cTn id="35" dur="500"/>
                                        <p:tgtEl>
                                          <p:spTgt spid="15362">
                                            <p:txEl>
                                              <p:pRg st="6" end="6"/>
                                            </p:txEl>
                                          </p:spTgt>
                                        </p:tgtEl>
                                      </p:cBhvr>
                                    </p:animEffect>
                                  </p:childTnLst>
                                </p:cTn>
                              </p:par>
                            </p:childTnLst>
                          </p:cTn>
                        </p:par>
                      </p:childTnLst>
                    </p:cTn>
                  </p:par>
                  <p:par>
                    <p:cTn id="36" fill="hold" nodeType="clickPar">
                      <p:stCondLst>
                        <p:cond delay="indefinite"/>
                      </p:stCondLst>
                      <p:childTnLst>
                        <p:par>
                          <p:cTn id="37" fill="hold" nodeType="afterGroup">
                            <p:stCondLst>
                              <p:cond delay="0"/>
                            </p:stCondLst>
                            <p:childTnLst>
                              <p:par>
                                <p:cTn id="38" presetID="2" presetClass="entr" presetSubtype="4" fill="hold" nodeType="clickEffect">
                                  <p:stCondLst>
                                    <p:cond delay="0"/>
                                  </p:stCondLst>
                                  <p:childTnLst>
                                    <p:set>
                                      <p:cBhvr>
                                        <p:cTn id="39" dur="500" fill="hold">
                                          <p:stCondLst>
                                            <p:cond delay="0"/>
                                          </p:stCondLst>
                                        </p:cTn>
                                        <p:tgtEl>
                                          <p:spTgt spid="15362">
                                            <p:txEl>
                                              <p:pRg st="7" end="7"/>
                                            </p:txEl>
                                          </p:spTgt>
                                        </p:tgtEl>
                                        <p:attrNameLst>
                                          <p:attrName>style.visibility</p:attrName>
                                        </p:attrNameLst>
                                      </p:cBhvr>
                                      <p:to>
                                        <p:strVal val="visible"/>
                                      </p:to>
                                    </p:set>
                                    <p:anim calcmode="lin" valueType="num">
                                      <p:cBhvr additive="base">
                                        <p:cTn id="40" dur="500" fill="hold"/>
                                        <p:tgtEl>
                                          <p:spTgt spid="15362">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536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after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15362">
                                            <p:txEl>
                                              <p:pRg st="8" end="8"/>
                                            </p:txEl>
                                          </p:spTgt>
                                        </p:tgtEl>
                                        <p:attrNameLst>
                                          <p:attrName>style.visibility</p:attrName>
                                        </p:attrNameLst>
                                      </p:cBhvr>
                                      <p:to>
                                        <p:strVal val="visible"/>
                                      </p:to>
                                    </p:set>
                                    <p:animEffect transition="in" filter="blinds(horizontal)">
                                      <p:cBhvr>
                                        <p:cTn id="46" dur="500"/>
                                        <p:tgtEl>
                                          <p:spTgt spid="15362">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5362">
                                            <p:txEl>
                                              <p:pRg st="9" end="9"/>
                                            </p:txEl>
                                          </p:spTgt>
                                        </p:tgtEl>
                                        <p:attrNameLst>
                                          <p:attrName>style.visibility</p:attrName>
                                        </p:attrNameLst>
                                      </p:cBhvr>
                                      <p:to>
                                        <p:strVal val="visible"/>
                                      </p:to>
                                    </p:set>
                                    <p:animEffect transition="in" filter="blinds(horizontal)">
                                      <p:cBhvr>
                                        <p:cTn id="51" dur="500"/>
                                        <p:tgtEl>
                                          <p:spTgt spid="1536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306043643"/>
              </p:ext>
            </p:extLst>
          </p:nvPr>
        </p:nvGraphicFramePr>
        <p:xfrm>
          <a:off x="441960" y="1647444"/>
          <a:ext cx="11069320" cy="3933190"/>
        </p:xfrm>
        <a:graphic>
          <a:graphicData uri="http://schemas.openxmlformats.org/drawingml/2006/table">
            <a:tbl>
              <a:tblPr firstRow="1" bandRow="1">
                <a:tableStyleId>{5940675A-B579-460E-94D1-54222C63F5DA}</a:tableStyleId>
              </a:tblPr>
              <a:tblGrid>
                <a:gridCol w="1798955">
                  <a:extLst>
                    <a:ext uri="{9D8B030D-6E8A-4147-A177-3AD203B41FA5}">
                      <a16:colId xmlns:a16="http://schemas.microsoft.com/office/drawing/2014/main" val="20000"/>
                    </a:ext>
                  </a:extLst>
                </a:gridCol>
                <a:gridCol w="2145030">
                  <a:extLst>
                    <a:ext uri="{9D8B030D-6E8A-4147-A177-3AD203B41FA5}">
                      <a16:colId xmlns:a16="http://schemas.microsoft.com/office/drawing/2014/main" val="20001"/>
                    </a:ext>
                  </a:extLst>
                </a:gridCol>
                <a:gridCol w="2703830">
                  <a:extLst>
                    <a:ext uri="{9D8B030D-6E8A-4147-A177-3AD203B41FA5}">
                      <a16:colId xmlns:a16="http://schemas.microsoft.com/office/drawing/2014/main" val="20002"/>
                    </a:ext>
                  </a:extLst>
                </a:gridCol>
                <a:gridCol w="2202815">
                  <a:extLst>
                    <a:ext uri="{9D8B030D-6E8A-4147-A177-3AD203B41FA5}">
                      <a16:colId xmlns:a16="http://schemas.microsoft.com/office/drawing/2014/main" val="20003"/>
                    </a:ext>
                  </a:extLst>
                </a:gridCol>
                <a:gridCol w="2218690">
                  <a:extLst>
                    <a:ext uri="{9D8B030D-6E8A-4147-A177-3AD203B41FA5}">
                      <a16:colId xmlns:a16="http://schemas.microsoft.com/office/drawing/2014/main" val="20004"/>
                    </a:ext>
                  </a:extLst>
                </a:gridCol>
              </a:tblGrid>
              <a:tr h="460375">
                <a:tc>
                  <a:txBody>
                    <a:bodyPr/>
                    <a:lstStyle/>
                    <a:p>
                      <a:pPr indent="0">
                        <a:buNone/>
                      </a:pP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latin typeface="宋体" panose="02010600030101010101" pitchFamily="2" charset="-122"/>
                          <a:ea typeface="宋体" panose="02010600030101010101" pitchFamily="2" charset="-122"/>
                          <a:cs typeface="宋体" panose="02010600030101010101" pitchFamily="2" charset="-122"/>
                        </a:rPr>
                        <a:t>统治阶级</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latin typeface="宋体" panose="02010600030101010101" pitchFamily="2" charset="-122"/>
                          <a:ea typeface="宋体" panose="02010600030101010101" pitchFamily="2" charset="-122"/>
                          <a:cs typeface="宋体" panose="02010600030101010101" pitchFamily="2" charset="-122"/>
                        </a:rPr>
                        <a:t>被统治阶级</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latin typeface="宋体" panose="02010600030101010101" pitchFamily="2" charset="-122"/>
                          <a:ea typeface="宋体" panose="02010600030101010101" pitchFamily="2" charset="-122"/>
                          <a:cs typeface="宋体" panose="02010600030101010101" pitchFamily="2" charset="-122"/>
                        </a:rPr>
                        <a:t>使用工具</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latin typeface="宋体" panose="02010600030101010101" pitchFamily="2" charset="-122"/>
                          <a:ea typeface="宋体" panose="02010600030101010101" pitchFamily="2" charset="-122"/>
                          <a:cs typeface="宋体" panose="02010600030101010101" pitchFamily="2" charset="-122"/>
                        </a:rPr>
                        <a:t>剥削方式</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4675">
                <a:tc>
                  <a:txBody>
                    <a:bodyPr/>
                    <a:lstStyle/>
                    <a:p>
                      <a:pPr indent="0">
                        <a:buNone/>
                      </a:pPr>
                      <a:r>
                        <a:rPr lang="en-US" sz="2800" b="1" dirty="0" err="1">
                          <a:latin typeface="宋体" panose="02010600030101010101" pitchFamily="2" charset="-122"/>
                          <a:ea typeface="宋体" panose="02010600030101010101" pitchFamily="2" charset="-122"/>
                          <a:cs typeface="宋体" panose="02010600030101010101" pitchFamily="2" charset="-122"/>
                        </a:rPr>
                        <a:t>原始社会</a:t>
                      </a:r>
                      <a:endParaRPr lang="en-US" altLang="en-US" sz="28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buNone/>
                      </a:pPr>
                      <a:r>
                        <a:rPr lang="en-US" sz="2800" b="1">
                          <a:latin typeface="宋体" panose="02010600030101010101" pitchFamily="2" charset="-122"/>
                          <a:ea typeface="宋体" panose="02010600030101010101" pitchFamily="2" charset="-122"/>
                          <a:cs typeface="宋体" panose="02010600030101010101" pitchFamily="2" charset="-122"/>
                        </a:rPr>
                        <a:t>          无</a:t>
                      </a:r>
                      <a:r>
                        <a:rPr lang="zh-CN" altLang="en-US" sz="2800" b="1">
                          <a:latin typeface="宋体" panose="02010600030101010101" pitchFamily="2" charset="-122"/>
                          <a:ea typeface="宋体" panose="02010600030101010101" pitchFamily="2" charset="-122"/>
                          <a:cs typeface="宋体" panose="02010600030101010101" pitchFamily="2" charset="-122"/>
                        </a:rPr>
                        <a:t>阶级</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latin typeface="宋体" panose="02010600030101010101" pitchFamily="2" charset="-122"/>
                          <a:ea typeface="宋体" panose="02010600030101010101" pitchFamily="2" charset="-122"/>
                          <a:cs typeface="宋体" panose="02010600030101010101" pitchFamily="2" charset="-122"/>
                        </a:rPr>
                        <a:t>石器</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latin typeface="宋体" panose="02010600030101010101" pitchFamily="2" charset="-122"/>
                          <a:ea typeface="宋体" panose="02010600030101010101" pitchFamily="2" charset="-122"/>
                          <a:cs typeface="宋体" panose="02010600030101010101" pitchFamily="2" charset="-122"/>
                        </a:rPr>
                        <a:t>无</a:t>
                      </a:r>
                      <a:r>
                        <a:rPr lang="zh-CN" altLang="en-US" sz="2800" b="1">
                          <a:latin typeface="宋体" panose="02010600030101010101" pitchFamily="2" charset="-122"/>
                          <a:ea typeface="宋体" panose="02010600030101010101" pitchFamily="2" charset="-122"/>
                          <a:cs typeface="宋体" panose="02010600030101010101" pitchFamily="2" charset="-122"/>
                        </a:rPr>
                        <a:t>剥削</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0865">
                <a:tc>
                  <a:txBody>
                    <a:bodyPr/>
                    <a:lstStyle/>
                    <a:p>
                      <a:pPr indent="0">
                        <a:buNone/>
                      </a:pPr>
                      <a:r>
                        <a:rPr lang="en-US" sz="2800" b="1">
                          <a:latin typeface="宋体" panose="02010600030101010101" pitchFamily="2" charset="-122"/>
                          <a:ea typeface="宋体" panose="02010600030101010101" pitchFamily="2" charset="-122"/>
                          <a:cs typeface="宋体" panose="02010600030101010101" pitchFamily="2" charset="-122"/>
                        </a:rPr>
                        <a:t>奴隶社会</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dirty="0" err="1">
                          <a:solidFill>
                            <a:srgbClr val="FF0000"/>
                          </a:solidFill>
                          <a:latin typeface="宋体" panose="02010600030101010101" pitchFamily="2" charset="-122"/>
                          <a:ea typeface="宋体" panose="02010600030101010101" pitchFamily="2" charset="-122"/>
                          <a:cs typeface="宋体" panose="02010600030101010101" pitchFamily="2" charset="-122"/>
                        </a:rPr>
                        <a:t>奴隶主阶级</a:t>
                      </a:r>
                      <a:endParaRPr lang="en-US"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dirty="0" err="1">
                          <a:solidFill>
                            <a:srgbClr val="0000FF"/>
                          </a:solidFill>
                          <a:latin typeface="宋体" panose="02010600030101010101" pitchFamily="2" charset="-122"/>
                          <a:ea typeface="宋体" panose="02010600030101010101" pitchFamily="2" charset="-122"/>
                          <a:cs typeface="宋体" panose="02010600030101010101" pitchFamily="2" charset="-122"/>
                        </a:rPr>
                        <a:t>奴隶</a:t>
                      </a:r>
                      <a:endParaRPr lang="en-US"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latin typeface="宋体" panose="02010600030101010101" pitchFamily="2" charset="-122"/>
                          <a:ea typeface="宋体" panose="02010600030101010101" pitchFamily="2" charset="-122"/>
                          <a:cs typeface="宋体" panose="02010600030101010101" pitchFamily="2" charset="-122"/>
                        </a:rPr>
                        <a:t>青铜器</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solidFill>
                            <a:srgbClr val="333333"/>
                          </a:solidFill>
                          <a:latin typeface="宋体" panose="02010600030101010101" pitchFamily="2" charset="-122"/>
                          <a:ea typeface="宋体" panose="02010600030101010101" pitchFamily="2" charset="-122"/>
                          <a:cs typeface="宋体" panose="02010600030101010101" pitchFamily="2" charset="-122"/>
                        </a:rPr>
                        <a:t>实行超经济奴役</a:t>
                      </a:r>
                      <a:endParaRPr lang="en-US" altLang="en-US" sz="2400" b="1">
                        <a:solidFill>
                          <a:srgbClr val="333333"/>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9740">
                <a:tc>
                  <a:txBody>
                    <a:bodyPr/>
                    <a:lstStyle/>
                    <a:p>
                      <a:pPr indent="0">
                        <a:buNone/>
                      </a:pPr>
                      <a:r>
                        <a:rPr lang="en-US" sz="2800" b="1">
                          <a:latin typeface="宋体" panose="02010600030101010101" pitchFamily="2" charset="-122"/>
                          <a:ea typeface="宋体" panose="02010600030101010101" pitchFamily="2" charset="-122"/>
                          <a:cs typeface="宋体" panose="02010600030101010101" pitchFamily="2" charset="-122"/>
                        </a:rPr>
                        <a:t>封建社会</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dirty="0" err="1">
                          <a:solidFill>
                            <a:srgbClr val="FF0000"/>
                          </a:solidFill>
                          <a:latin typeface="宋体" panose="02010600030101010101" pitchFamily="2" charset="-122"/>
                          <a:ea typeface="宋体" panose="02010600030101010101" pitchFamily="2" charset="-122"/>
                          <a:cs typeface="宋体" panose="02010600030101010101" pitchFamily="2" charset="-122"/>
                        </a:rPr>
                        <a:t>地主阶级</a:t>
                      </a:r>
                      <a:endParaRPr lang="en-US"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dirty="0" err="1">
                          <a:solidFill>
                            <a:srgbClr val="0000FF"/>
                          </a:solidFill>
                          <a:latin typeface="宋体" panose="02010600030101010101" pitchFamily="2" charset="-122"/>
                          <a:ea typeface="宋体" panose="02010600030101010101" pitchFamily="2" charset="-122"/>
                          <a:cs typeface="宋体" panose="02010600030101010101" pitchFamily="2" charset="-122"/>
                        </a:rPr>
                        <a:t>农民阶级</a:t>
                      </a:r>
                      <a:endParaRPr lang="en-US"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latin typeface="宋体" panose="02010600030101010101" pitchFamily="2" charset="-122"/>
                          <a:ea typeface="宋体" panose="02010600030101010101" pitchFamily="2" charset="-122"/>
                          <a:cs typeface="宋体" panose="02010600030101010101" pitchFamily="2" charset="-122"/>
                        </a:rPr>
                        <a:t>铁器</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latin typeface="宋体" panose="02010600030101010101" pitchFamily="2" charset="-122"/>
                          <a:ea typeface="宋体" panose="02010600030101010101" pitchFamily="2" charset="-122"/>
                          <a:cs typeface="宋体" panose="02010600030101010101" pitchFamily="2" charset="-122"/>
                        </a:rPr>
                        <a:t>收取地租</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88670">
                <a:tc>
                  <a:txBody>
                    <a:bodyPr/>
                    <a:lstStyle/>
                    <a:p>
                      <a:pPr indent="0">
                        <a:buNone/>
                      </a:pPr>
                      <a:r>
                        <a:rPr lang="en-US" sz="2800" b="1">
                          <a:latin typeface="宋体" panose="02010600030101010101" pitchFamily="2" charset="-122"/>
                          <a:ea typeface="宋体" panose="02010600030101010101" pitchFamily="2" charset="-122"/>
                          <a:cs typeface="宋体" panose="02010600030101010101" pitchFamily="2" charset="-122"/>
                        </a:rPr>
                        <a:t>资本主义</a:t>
                      </a:r>
                    </a:p>
                    <a:p>
                      <a:pPr indent="0">
                        <a:buNone/>
                      </a:pPr>
                      <a:r>
                        <a:rPr lang="en-US" sz="2800" b="1">
                          <a:latin typeface="宋体" panose="02010600030101010101" pitchFamily="2" charset="-122"/>
                          <a:ea typeface="宋体" panose="02010600030101010101" pitchFamily="2" charset="-122"/>
                          <a:cs typeface="宋体" panose="02010600030101010101" pitchFamily="2" charset="-122"/>
                        </a:rPr>
                        <a:t>  社会</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dirty="0" err="1">
                          <a:solidFill>
                            <a:srgbClr val="FF0000"/>
                          </a:solidFill>
                          <a:latin typeface="宋体" panose="02010600030101010101" pitchFamily="2" charset="-122"/>
                          <a:ea typeface="宋体" panose="02010600030101010101" pitchFamily="2" charset="-122"/>
                          <a:cs typeface="宋体" panose="02010600030101010101" pitchFamily="2" charset="-122"/>
                        </a:rPr>
                        <a:t>资产阶级</a:t>
                      </a:r>
                      <a:endParaRPr 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en-US" sz="2400" b="1" dirty="0" err="1">
                          <a:solidFill>
                            <a:srgbClr val="FF0000"/>
                          </a:solidFill>
                          <a:latin typeface="宋体" panose="02010600030101010101" pitchFamily="2" charset="-122"/>
                          <a:ea typeface="宋体" panose="02010600030101010101" pitchFamily="2" charset="-122"/>
                          <a:cs typeface="宋体" panose="02010600030101010101" pitchFamily="2" charset="-122"/>
                        </a:rPr>
                        <a:t>资本家</a:t>
                      </a:r>
                      <a:r>
                        <a:rPr 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endParaRPr lang="en-US"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dirty="0" err="1">
                          <a:solidFill>
                            <a:srgbClr val="0000FF"/>
                          </a:solidFill>
                          <a:latin typeface="宋体" panose="02010600030101010101" pitchFamily="2" charset="-122"/>
                          <a:ea typeface="宋体" panose="02010600030101010101" pitchFamily="2" charset="-122"/>
                          <a:cs typeface="宋体" panose="02010600030101010101" pitchFamily="2" charset="-122"/>
                        </a:rPr>
                        <a:t>无产阶级</a:t>
                      </a:r>
                      <a:endParaRPr lang="en-US" sz="2400" b="1" dirty="0">
                        <a:solidFill>
                          <a:srgbClr val="0000FF"/>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2400" b="1" dirty="0">
                          <a:solidFill>
                            <a:srgbClr val="0000FF"/>
                          </a:solidFill>
                          <a:latin typeface="宋体" panose="02010600030101010101" pitchFamily="2" charset="-122"/>
                          <a:ea typeface="宋体" panose="02010600030101010101" pitchFamily="2" charset="-122"/>
                          <a:cs typeface="宋体" panose="02010600030101010101" pitchFamily="2" charset="-122"/>
                        </a:rPr>
                        <a:t>（</a:t>
                      </a:r>
                      <a:r>
                        <a:rPr lang="en-US" sz="2400" b="1" dirty="0" err="1">
                          <a:solidFill>
                            <a:srgbClr val="0000FF"/>
                          </a:solidFill>
                          <a:latin typeface="宋体" panose="02010600030101010101" pitchFamily="2" charset="-122"/>
                          <a:ea typeface="宋体" panose="02010600030101010101" pitchFamily="2" charset="-122"/>
                          <a:cs typeface="宋体" panose="02010600030101010101" pitchFamily="2" charset="-122"/>
                        </a:rPr>
                        <a:t>工人</a:t>
                      </a:r>
                      <a:r>
                        <a:rPr lang="en-US" sz="2400" b="1" dirty="0">
                          <a:solidFill>
                            <a:srgbClr val="0000FF"/>
                          </a:solidFill>
                          <a:latin typeface="宋体" panose="02010600030101010101" pitchFamily="2" charset="-122"/>
                          <a:ea typeface="宋体" panose="02010600030101010101" pitchFamily="2" charset="-122"/>
                          <a:cs typeface="宋体" panose="02010600030101010101" pitchFamily="2" charset="-122"/>
                        </a:rPr>
                        <a:t>）</a:t>
                      </a:r>
                      <a:endParaRPr lang="en-US" altLang="en-US" sz="2400" b="1" dirty="0">
                        <a:solidFill>
                          <a:srgbClr val="0000FF"/>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latin typeface="宋体" panose="02010600030101010101" pitchFamily="2" charset="-122"/>
                          <a:ea typeface="宋体" panose="02010600030101010101" pitchFamily="2" charset="-122"/>
                          <a:cs typeface="宋体" panose="02010600030101010101" pitchFamily="2" charset="-122"/>
                        </a:rPr>
                        <a:t>进入机器制造机器阶段</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latin typeface="宋体" panose="02010600030101010101" pitchFamily="2" charset="-122"/>
                          <a:ea typeface="宋体" panose="02010600030101010101" pitchFamily="2" charset="-122"/>
                          <a:cs typeface="宋体" panose="02010600030101010101" pitchFamily="2" charset="-122"/>
                        </a:rPr>
                        <a:t>占有剩余价值 </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89305">
                <a:tc>
                  <a:txBody>
                    <a:bodyPr/>
                    <a:lstStyle/>
                    <a:p>
                      <a:pPr indent="0">
                        <a:buNone/>
                      </a:pPr>
                      <a:r>
                        <a:rPr lang="en-US" sz="2800" b="1">
                          <a:latin typeface="宋体" panose="02010600030101010101" pitchFamily="2" charset="-122"/>
                          <a:ea typeface="宋体" panose="02010600030101010101" pitchFamily="2" charset="-122"/>
                          <a:cs typeface="宋体" panose="02010600030101010101" pitchFamily="2" charset="-122"/>
                        </a:rPr>
                        <a:t>共产主义</a:t>
                      </a:r>
                    </a:p>
                    <a:p>
                      <a:pPr indent="0">
                        <a:buNone/>
                      </a:pPr>
                      <a:r>
                        <a:rPr lang="en-US" sz="2800" b="1">
                          <a:latin typeface="宋体" panose="02010600030101010101" pitchFamily="2" charset="-122"/>
                          <a:ea typeface="宋体" panose="02010600030101010101" pitchFamily="2" charset="-122"/>
                          <a:cs typeface="宋体" panose="02010600030101010101" pitchFamily="2" charset="-122"/>
                        </a:rPr>
                        <a:t>  社会</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buNone/>
                      </a:pPr>
                      <a:r>
                        <a:rPr lang="en-US" sz="2800" b="1" dirty="0">
                          <a:latin typeface="宋体" panose="02010600030101010101" pitchFamily="2" charset="-122"/>
                          <a:ea typeface="宋体" panose="02010600030101010101" pitchFamily="2" charset="-122"/>
                          <a:cs typeface="宋体" panose="02010600030101010101" pitchFamily="2" charset="-122"/>
                        </a:rPr>
                        <a:t>          </a:t>
                      </a:r>
                      <a:r>
                        <a:rPr lang="en-US" sz="2800" b="1" dirty="0" err="1">
                          <a:latin typeface="宋体" panose="02010600030101010101" pitchFamily="2" charset="-122"/>
                          <a:ea typeface="宋体" panose="02010600030101010101" pitchFamily="2" charset="-122"/>
                          <a:cs typeface="宋体" panose="02010600030101010101" pitchFamily="2" charset="-122"/>
                        </a:rPr>
                        <a:t>无阶级</a:t>
                      </a:r>
                      <a:endParaRPr lang="en-US" altLang="en-US" sz="28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2800" b="1">
                          <a:latin typeface="宋体" panose="02010600030101010101" pitchFamily="2" charset="-122"/>
                          <a:ea typeface="宋体" panose="02010600030101010101" pitchFamily="2" charset="-122"/>
                          <a:cs typeface="宋体" panose="02010600030101010101" pitchFamily="2" charset="-122"/>
                        </a:rPr>
                        <a:t>生产力发达</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dirty="0">
                          <a:latin typeface="宋体" panose="02010600030101010101" pitchFamily="2" charset="-122"/>
                          <a:ea typeface="宋体" panose="02010600030101010101" pitchFamily="2" charset="-122"/>
                          <a:cs typeface="宋体" panose="02010600030101010101" pitchFamily="2" charset="-122"/>
                        </a:rPr>
                        <a:t>   </a:t>
                      </a:r>
                      <a:r>
                        <a:rPr lang="en-US" sz="2800" b="1" dirty="0" err="1">
                          <a:latin typeface="宋体" panose="02010600030101010101" pitchFamily="2" charset="-122"/>
                          <a:ea typeface="宋体" panose="02010600030101010101" pitchFamily="2" charset="-122"/>
                          <a:cs typeface="宋体" panose="02010600030101010101" pitchFamily="2" charset="-122"/>
                        </a:rPr>
                        <a:t>无剥削</a:t>
                      </a:r>
                      <a:endParaRPr lang="en-US" altLang="en-US" sz="28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 name="文本框 2"/>
          <p:cNvSpPr txBox="1"/>
          <p:nvPr/>
        </p:nvSpPr>
        <p:spPr>
          <a:xfrm>
            <a:off x="441960" y="360680"/>
            <a:ext cx="11068685" cy="521970"/>
          </a:xfrm>
          <a:prstGeom prst="rect">
            <a:avLst/>
          </a:prstGeom>
          <a:solidFill>
            <a:srgbClr val="FFC000"/>
          </a:solidFill>
        </p:spPr>
        <p:txBody>
          <a:bodyPr wrap="square" rtlCol="0">
            <a:spAutoFit/>
          </a:bodyPr>
          <a:lstStyle/>
          <a:p>
            <a:pPr>
              <a:lnSpc>
                <a:spcPct val="100000"/>
              </a:lnSpc>
            </a:pPr>
            <a:r>
              <a:rPr lang="zh-CN" altLang="en-US" sz="2800" b="1"/>
              <a:t>生产力决定生产关系，生产关系要适应生产力的发展</a:t>
            </a:r>
            <a:r>
              <a:rPr lang="en-US" altLang="zh-CN" sz="2800" b="1"/>
              <a:t>---</a:t>
            </a:r>
            <a:r>
              <a:rPr lang="zh-CN" altLang="en-US" sz="2800" b="1">
                <a:solidFill>
                  <a:srgbClr val="FF0000"/>
                </a:solidFill>
              </a:rPr>
              <a:t>五种社会形态。</a:t>
            </a:r>
          </a:p>
        </p:txBody>
      </p:sp>
      <p:sp>
        <p:nvSpPr>
          <p:cNvPr id="5" name=" 5"/>
          <p:cNvSpPr/>
          <p:nvPr/>
        </p:nvSpPr>
        <p:spPr>
          <a:xfrm>
            <a:off x="2121154" y="3808603"/>
            <a:ext cx="4152900" cy="915670"/>
          </a:xfrm>
          <a:prstGeom prst="ellipse">
            <a:avLst/>
          </a:prstGeom>
          <a:noFill/>
          <a:ln w="60325" cmpd="sng">
            <a:solidFill>
              <a:srgbClr val="FF0000"/>
            </a:solidFill>
            <a:prstDash val="soli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b="1">
              <a:solidFill>
                <a:srgbClr val="FFFFFF"/>
              </a:solidFill>
            </a:endParaRPr>
          </a:p>
        </p:txBody>
      </p:sp>
      <p:sp>
        <p:nvSpPr>
          <p:cNvPr id="6" name=" 5"/>
          <p:cNvSpPr/>
          <p:nvPr/>
        </p:nvSpPr>
        <p:spPr>
          <a:xfrm>
            <a:off x="3493643" y="4747387"/>
            <a:ext cx="2298065" cy="741680"/>
          </a:xfrm>
          <a:prstGeom prst="ellipse">
            <a:avLst/>
          </a:prstGeom>
          <a:noFill/>
          <a:ln w="60325" cmpd="sng">
            <a:solidFill>
              <a:srgbClr val="FF0000"/>
            </a:solidFill>
            <a:prstDash val="soli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b="1">
              <a:solidFill>
                <a:srgbClr val="FFFFFF"/>
              </a:solidFill>
            </a:endParaRPr>
          </a:p>
        </p:txBody>
      </p:sp>
      <p:sp>
        <p:nvSpPr>
          <p:cNvPr id="7" name=" 5"/>
          <p:cNvSpPr/>
          <p:nvPr/>
        </p:nvSpPr>
        <p:spPr>
          <a:xfrm>
            <a:off x="9341485" y="3808603"/>
            <a:ext cx="1906270" cy="631825"/>
          </a:xfrm>
          <a:prstGeom prst="ellipse">
            <a:avLst/>
          </a:prstGeom>
          <a:noFill/>
          <a:ln w="60325" cmpd="sng">
            <a:solidFill>
              <a:srgbClr val="FF0000"/>
            </a:solidFill>
            <a:prstDash val="soli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b="1">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p:nvPr/>
        </p:nvSpPr>
        <p:spPr>
          <a:xfrm>
            <a:off x="1014983" y="136525"/>
            <a:ext cx="7788021" cy="706755"/>
          </a:xfrm>
          <a:prstGeom prst="rect">
            <a:avLst/>
          </a:prstGeom>
          <a:solidFill>
            <a:srgbClr val="FFC000"/>
          </a:solidFill>
          <a:ln w="9525">
            <a:solidFill>
              <a:schemeClr val="accent1"/>
            </a:solidFill>
          </a:ln>
        </p:spPr>
        <p:txBody>
          <a:bodyPr wrap="square">
            <a:spAutoFit/>
          </a:bodyPr>
          <a:lstStyle/>
          <a:p>
            <a:pPr algn="ctr"/>
            <a:r>
              <a:rPr lang="zh-CN" altLang="en-US" sz="4000" b="1" dirty="0">
                <a:solidFill>
                  <a:srgbClr val="FF0000"/>
                </a:solidFill>
                <a:latin typeface="Times New Roman" panose="02020603050405020304" pitchFamily="18" charset="0"/>
                <a:ea typeface="黑体" panose="02010609060101010101" pitchFamily="49" charset="-122"/>
              </a:rPr>
              <a:t>重难点六：第一国际和巴黎公社</a:t>
            </a:r>
          </a:p>
        </p:txBody>
      </p:sp>
      <p:sp>
        <p:nvSpPr>
          <p:cNvPr id="15363" name="Text Box 4"/>
          <p:cNvSpPr txBox="1"/>
          <p:nvPr/>
        </p:nvSpPr>
        <p:spPr>
          <a:xfrm>
            <a:off x="2425065" y="969645"/>
            <a:ext cx="9655175" cy="1383665"/>
          </a:xfrm>
          <a:prstGeom prst="rect">
            <a:avLst/>
          </a:prstGeom>
          <a:noFill/>
          <a:ln w="9525">
            <a:noFill/>
          </a:ln>
        </p:spPr>
        <p:txBody>
          <a:bodyPr wrap="square">
            <a:spAutoFit/>
          </a:bodyPr>
          <a:lstStyle/>
          <a:p>
            <a:r>
              <a:rPr lang="zh-CN" altLang="en-US" sz="2800" b="1">
                <a:solidFill>
                  <a:srgbClr val="000099"/>
                </a:solidFill>
                <a:latin typeface="Calibri"/>
                <a:ea typeface="黑体" panose="02010609060101010101" pitchFamily="49" charset="-122"/>
              </a:rPr>
              <a:t>①</a:t>
            </a:r>
            <a:r>
              <a:rPr lang="zh-CN" altLang="en-US" sz="2800" b="1">
                <a:solidFill>
                  <a:srgbClr val="000099"/>
                </a:solidFill>
                <a:latin typeface="黑体" panose="02010609060101010101" pitchFamily="49" charset="-122"/>
                <a:ea typeface="黑体" panose="02010609060101010101" pitchFamily="49" charset="-122"/>
              </a:rPr>
              <a:t>第一国际成立后，在各国以</a:t>
            </a:r>
            <a:r>
              <a:rPr lang="zh-CN" altLang="en-US" sz="2800" b="1">
                <a:solidFill>
                  <a:srgbClr val="FF0000"/>
                </a:solidFill>
                <a:latin typeface="黑体" panose="02010609060101010101" pitchFamily="49" charset="-122"/>
                <a:ea typeface="黑体" panose="02010609060101010101" pitchFamily="49" charset="-122"/>
              </a:rPr>
              <a:t>提高工资、缩短工时、改善劳动条件</a:t>
            </a:r>
            <a:r>
              <a:rPr lang="zh-CN" altLang="en-US" sz="2800" b="1">
                <a:solidFill>
                  <a:srgbClr val="000099"/>
                </a:solidFill>
                <a:latin typeface="黑体" panose="02010609060101010101" pitchFamily="49" charset="-122"/>
                <a:ea typeface="黑体" panose="02010609060101010101" pitchFamily="49" charset="-122"/>
              </a:rPr>
              <a:t>为目标进行经济斗争。</a:t>
            </a:r>
          </a:p>
          <a:p>
            <a:r>
              <a:rPr lang="zh-CN" altLang="en-US" sz="2800" b="1">
                <a:solidFill>
                  <a:srgbClr val="000099"/>
                </a:solidFill>
                <a:latin typeface="Calibri"/>
                <a:ea typeface="黑体" panose="02010609060101010101" pitchFamily="49" charset="-122"/>
              </a:rPr>
              <a:t>②</a:t>
            </a:r>
            <a:r>
              <a:rPr lang="en-US" altLang="zh-CN" sz="2800" b="1">
                <a:solidFill>
                  <a:srgbClr val="000099"/>
                </a:solidFill>
                <a:latin typeface="黑体" panose="02010609060101010101" pitchFamily="49" charset="-122"/>
                <a:ea typeface="黑体" panose="02010609060101010101" pitchFamily="49" charset="-122"/>
              </a:rPr>
              <a:t>1870</a:t>
            </a:r>
            <a:r>
              <a:rPr lang="zh-CN" altLang="en-US" sz="2800" b="1">
                <a:solidFill>
                  <a:srgbClr val="000099"/>
                </a:solidFill>
                <a:latin typeface="黑体" panose="02010609060101010101" pitchFamily="49" charset="-122"/>
                <a:ea typeface="黑体" panose="02010609060101010101" pitchFamily="49" charset="-122"/>
              </a:rPr>
              <a:t>年普法战争中法国失败，社会矛盾激化。</a:t>
            </a:r>
          </a:p>
        </p:txBody>
      </p:sp>
      <p:sp>
        <p:nvSpPr>
          <p:cNvPr id="15364" name="Text Box 5"/>
          <p:cNvSpPr txBox="1"/>
          <p:nvPr/>
        </p:nvSpPr>
        <p:spPr>
          <a:xfrm>
            <a:off x="2425065" y="2482215"/>
            <a:ext cx="8714740" cy="953135"/>
          </a:xfrm>
          <a:prstGeom prst="rect">
            <a:avLst/>
          </a:prstGeom>
          <a:noFill/>
          <a:ln w="9525">
            <a:noFill/>
          </a:ln>
        </p:spPr>
        <p:txBody>
          <a:bodyPr wrap="square">
            <a:spAutoFit/>
          </a:bodyPr>
          <a:lstStyle/>
          <a:p>
            <a:r>
              <a:rPr lang="en-US" altLang="zh-CN" sz="2800" b="1">
                <a:solidFill>
                  <a:srgbClr val="FF0000"/>
                </a:solidFill>
                <a:latin typeface="黑体" panose="02010609060101010101" pitchFamily="49" charset="-122"/>
                <a:ea typeface="黑体" panose="02010609060101010101" pitchFamily="49" charset="-122"/>
              </a:rPr>
              <a:t>1871</a:t>
            </a:r>
            <a:r>
              <a:rPr lang="zh-CN" altLang="en-US" sz="2800" b="1">
                <a:solidFill>
                  <a:srgbClr val="FF0000"/>
                </a:solidFill>
                <a:latin typeface="黑体" panose="02010609060101010101" pitchFamily="49" charset="-122"/>
                <a:ea typeface="黑体" panose="02010609060101010101" pitchFamily="49" charset="-122"/>
              </a:rPr>
              <a:t>年</a:t>
            </a:r>
            <a:r>
              <a:rPr lang="en-US" altLang="zh-CN" sz="2800" b="1">
                <a:solidFill>
                  <a:srgbClr val="000099"/>
                </a:solidFill>
                <a:latin typeface="黑体" panose="02010609060101010101" pitchFamily="49" charset="-122"/>
                <a:ea typeface="黑体" panose="02010609060101010101" pitchFamily="49" charset="-122"/>
              </a:rPr>
              <a:t>3</a:t>
            </a:r>
            <a:r>
              <a:rPr lang="zh-CN" altLang="en-US" sz="2800" b="1">
                <a:solidFill>
                  <a:srgbClr val="000099"/>
                </a:solidFill>
                <a:latin typeface="黑体" panose="02010609060101010101" pitchFamily="49" charset="-122"/>
                <a:ea typeface="黑体" panose="02010609060101010101" pitchFamily="49" charset="-122"/>
              </a:rPr>
              <a:t>月，巴黎无产阶级和人民群众举行武装起义，推翻了资产阶级反动统治。</a:t>
            </a:r>
          </a:p>
        </p:txBody>
      </p:sp>
      <p:sp>
        <p:nvSpPr>
          <p:cNvPr id="15365" name="Rectangle 6"/>
          <p:cNvSpPr/>
          <p:nvPr/>
        </p:nvSpPr>
        <p:spPr>
          <a:xfrm>
            <a:off x="480378" y="969328"/>
            <a:ext cx="2952750" cy="583565"/>
          </a:xfrm>
          <a:prstGeom prst="rect">
            <a:avLst/>
          </a:prstGeom>
          <a:noFill/>
          <a:ln w="9525">
            <a:noFill/>
          </a:ln>
        </p:spPr>
        <p:txBody>
          <a:bodyPr>
            <a:spAutoFit/>
          </a:bodyPr>
          <a:lstStyle/>
          <a:p>
            <a:r>
              <a:rPr lang="en-US" altLang="zh-CN" sz="3200" b="1">
                <a:latin typeface="黑体" panose="02010609060101010101" pitchFamily="49" charset="-122"/>
                <a:ea typeface="黑体" panose="02010609060101010101" pitchFamily="49" charset="-122"/>
              </a:rPr>
              <a:t>1</a:t>
            </a:r>
            <a:r>
              <a:rPr lang="zh-CN" altLang="en-US" sz="3200" b="1">
                <a:latin typeface="黑体" panose="02010609060101010101" pitchFamily="49" charset="-122"/>
                <a:ea typeface="黑体" panose="02010609060101010101" pitchFamily="49" charset="-122"/>
              </a:rPr>
              <a:t>、背景：</a:t>
            </a:r>
            <a:endParaRPr lang="zh-CN" altLang="en-US" sz="3200" b="1" i="1">
              <a:latin typeface="黑体" panose="02010609060101010101" pitchFamily="49" charset="-122"/>
              <a:ea typeface="黑体" panose="02010609060101010101" pitchFamily="49" charset="-122"/>
            </a:endParaRPr>
          </a:p>
        </p:txBody>
      </p:sp>
      <p:sp>
        <p:nvSpPr>
          <p:cNvPr id="15366" name="Rectangle 11"/>
          <p:cNvSpPr/>
          <p:nvPr/>
        </p:nvSpPr>
        <p:spPr>
          <a:xfrm>
            <a:off x="480378" y="2482215"/>
            <a:ext cx="1944687" cy="583565"/>
          </a:xfrm>
          <a:prstGeom prst="rect">
            <a:avLst/>
          </a:prstGeom>
          <a:noFill/>
          <a:ln w="9525">
            <a:noFill/>
          </a:ln>
        </p:spPr>
        <p:txBody>
          <a:bodyPr>
            <a:spAutoFit/>
          </a:bodyPr>
          <a:lstStyle/>
          <a:p>
            <a:r>
              <a:rPr lang="en-US" altLang="zh-CN" sz="3200" b="1">
                <a:latin typeface="黑体" panose="02010609060101010101" pitchFamily="49" charset="-122"/>
                <a:ea typeface="黑体" panose="02010609060101010101" pitchFamily="49" charset="-122"/>
              </a:rPr>
              <a:t>2</a:t>
            </a:r>
            <a:r>
              <a:rPr lang="zh-CN" altLang="en-US" sz="3200" b="1">
                <a:latin typeface="黑体" panose="02010609060101010101" pitchFamily="49" charset="-122"/>
                <a:ea typeface="黑体" panose="02010609060101010101" pitchFamily="49" charset="-122"/>
              </a:rPr>
              <a:t>、时间：</a:t>
            </a:r>
          </a:p>
        </p:txBody>
      </p:sp>
      <p:sp>
        <p:nvSpPr>
          <p:cNvPr id="15369" name="Text Box 8">
            <a:hlinkClick r:id="rId2" action="ppaction://hlinksldjump"/>
          </p:cNvPr>
          <p:cNvSpPr txBox="1"/>
          <p:nvPr/>
        </p:nvSpPr>
        <p:spPr>
          <a:xfrm>
            <a:off x="480695" y="4379278"/>
            <a:ext cx="4608513" cy="583565"/>
          </a:xfrm>
          <a:prstGeom prst="rect">
            <a:avLst/>
          </a:prstGeom>
          <a:noFill/>
          <a:ln w="9525">
            <a:noFill/>
          </a:ln>
        </p:spPr>
        <p:txBody>
          <a:bodyPr>
            <a:spAutoFit/>
          </a:bodyPr>
          <a:lstStyle/>
          <a:p>
            <a:r>
              <a:rPr lang="en-US" altLang="zh-CN" sz="3200" b="1">
                <a:latin typeface="黑体" panose="02010609060101010101" pitchFamily="49" charset="-122"/>
                <a:ea typeface="黑体" panose="02010609060101010101" pitchFamily="49" charset="-122"/>
              </a:rPr>
              <a:t>4</a:t>
            </a:r>
            <a:r>
              <a:rPr lang="zh-CN" altLang="en-US" sz="3200" b="1">
                <a:latin typeface="黑体" panose="02010609060101010101" pitchFamily="49" charset="-122"/>
                <a:ea typeface="黑体" panose="02010609060101010101" pitchFamily="49" charset="-122"/>
              </a:rPr>
              <a:t>、巴黎公社的结果：</a:t>
            </a:r>
          </a:p>
        </p:txBody>
      </p:sp>
      <p:sp>
        <p:nvSpPr>
          <p:cNvPr id="15370" name="Rectangle 15"/>
          <p:cNvSpPr/>
          <p:nvPr/>
        </p:nvSpPr>
        <p:spPr>
          <a:xfrm>
            <a:off x="2208149" y="4962843"/>
            <a:ext cx="7127876" cy="954107"/>
          </a:xfrm>
          <a:prstGeom prst="rect">
            <a:avLst/>
          </a:prstGeom>
          <a:noFill/>
          <a:ln w="9525">
            <a:noFill/>
          </a:ln>
        </p:spPr>
        <p:txBody>
          <a:bodyPr wrap="square">
            <a:spAutoFit/>
          </a:bodyPr>
          <a:lstStyle/>
          <a:p>
            <a:r>
              <a:rPr lang="zh-CN" altLang="en-US" sz="2800" b="1" dirty="0">
                <a:solidFill>
                  <a:srgbClr val="000099"/>
                </a:solidFill>
                <a:latin typeface="黑体" panose="02010609060101010101" pitchFamily="49" charset="-122"/>
                <a:ea typeface="黑体" panose="02010609060101010101" pitchFamily="49" charset="-122"/>
              </a:rPr>
              <a:t>处在资本主义上升阶段，遭到法国资产阶级反动政府与普军的联合反扑，</a:t>
            </a:r>
            <a:r>
              <a:rPr lang="zh-CN" altLang="en-US" sz="2800" b="1" dirty="0">
                <a:solidFill>
                  <a:srgbClr val="FF0000"/>
                </a:solidFill>
                <a:latin typeface="黑体" panose="02010609060101010101" pitchFamily="49" charset="-122"/>
                <a:ea typeface="黑体" panose="02010609060101010101" pitchFamily="49" charset="-122"/>
              </a:rPr>
              <a:t>公社失败</a:t>
            </a:r>
            <a:r>
              <a:rPr lang="zh-CN" altLang="en-US" sz="2800" b="1" dirty="0">
                <a:solidFill>
                  <a:srgbClr val="000099"/>
                </a:solidFill>
                <a:latin typeface="黑体" panose="02010609060101010101" pitchFamily="49" charset="-122"/>
                <a:ea typeface="黑体" panose="02010609060101010101" pitchFamily="49" charset="-122"/>
              </a:rPr>
              <a:t>。</a:t>
            </a:r>
          </a:p>
        </p:txBody>
      </p:sp>
      <p:sp>
        <p:nvSpPr>
          <p:cNvPr id="15375" name="Text Box 8">
            <a:hlinkClick r:id="rId2" action="ppaction://hlinksldjump"/>
          </p:cNvPr>
          <p:cNvSpPr txBox="1"/>
          <p:nvPr/>
        </p:nvSpPr>
        <p:spPr>
          <a:xfrm>
            <a:off x="480695" y="3563620"/>
            <a:ext cx="2312670" cy="583565"/>
          </a:xfrm>
          <a:prstGeom prst="rect">
            <a:avLst/>
          </a:prstGeom>
          <a:noFill/>
          <a:ln w="9525">
            <a:noFill/>
          </a:ln>
        </p:spPr>
        <p:txBody>
          <a:bodyPr wrap="square">
            <a:spAutoFit/>
          </a:bodyPr>
          <a:lstStyle/>
          <a:p>
            <a:r>
              <a:rPr lang="en-US" altLang="zh-CN" sz="3200" b="1">
                <a:latin typeface="黑体" panose="02010609060101010101" pitchFamily="49" charset="-122"/>
                <a:ea typeface="黑体" panose="02010609060101010101" pitchFamily="49" charset="-122"/>
              </a:rPr>
              <a:t>3</a:t>
            </a:r>
            <a:r>
              <a:rPr lang="zh-CN" altLang="en-US" sz="3200" b="1">
                <a:latin typeface="黑体" panose="02010609060101010101" pitchFamily="49" charset="-122"/>
                <a:ea typeface="黑体" panose="02010609060101010101" pitchFamily="49" charset="-122"/>
              </a:rPr>
              <a:t>、性质：</a:t>
            </a:r>
          </a:p>
        </p:txBody>
      </p:sp>
      <p:sp>
        <p:nvSpPr>
          <p:cNvPr id="33807" name="Rectangle 15"/>
          <p:cNvSpPr/>
          <p:nvPr/>
        </p:nvSpPr>
        <p:spPr>
          <a:xfrm>
            <a:off x="2425065" y="3625215"/>
            <a:ext cx="5097780" cy="521970"/>
          </a:xfrm>
          <a:prstGeom prst="rect">
            <a:avLst/>
          </a:prstGeom>
          <a:noFill/>
          <a:ln w="9525">
            <a:noFill/>
          </a:ln>
        </p:spPr>
        <p:txBody>
          <a:bodyPr wrap="square">
            <a:spAutoFit/>
          </a:bodyPr>
          <a:lstStyle/>
          <a:p>
            <a:r>
              <a:rPr lang="zh-CN" altLang="en-US" sz="2800" b="1">
                <a:solidFill>
                  <a:srgbClr val="FF0000"/>
                </a:solidFill>
                <a:latin typeface="黑体" panose="02010609060101010101" pitchFamily="49" charset="-122"/>
                <a:ea typeface="黑体" panose="02010609060101010101" pitchFamily="49" charset="-122"/>
              </a:rPr>
              <a:t>世界上第一个无产阶级政权</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ppt_x"/>
                                          </p:val>
                                        </p:tav>
                                        <p:tav tm="100000">
                                          <p:val>
                                            <p:strVal val="#ppt_x"/>
                                          </p:val>
                                        </p:tav>
                                      </p:tavLst>
                                    </p:anim>
                                    <p:anim calcmode="lin" valueType="num">
                                      <p:cBhvr additive="base">
                                        <p:cTn id="8"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4"/>
                                        </p:tgtEl>
                                        <p:attrNameLst>
                                          <p:attrName>style.visibility</p:attrName>
                                        </p:attrNameLst>
                                      </p:cBhvr>
                                      <p:to>
                                        <p:strVal val="visible"/>
                                      </p:to>
                                    </p:set>
                                    <p:anim calcmode="lin" valueType="num">
                                      <p:cBhvr additive="base">
                                        <p:cTn id="13" dur="500" fill="hold"/>
                                        <p:tgtEl>
                                          <p:spTgt spid="15364"/>
                                        </p:tgtEl>
                                        <p:attrNameLst>
                                          <p:attrName>ppt_x</p:attrName>
                                        </p:attrNameLst>
                                      </p:cBhvr>
                                      <p:tavLst>
                                        <p:tav tm="0">
                                          <p:val>
                                            <p:strVal val="#ppt_x"/>
                                          </p:val>
                                        </p:tav>
                                        <p:tav tm="100000">
                                          <p:val>
                                            <p:strVal val="#ppt_x"/>
                                          </p:val>
                                        </p:tav>
                                      </p:tavLst>
                                    </p:anim>
                                    <p:anim calcmode="lin" valueType="num">
                                      <p:cBhvr additive="base">
                                        <p:cTn id="14"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807"/>
                                        </p:tgtEl>
                                        <p:attrNameLst>
                                          <p:attrName>style.visibility</p:attrName>
                                        </p:attrNameLst>
                                      </p:cBhvr>
                                      <p:to>
                                        <p:strVal val="visible"/>
                                      </p:to>
                                    </p:set>
                                    <p:anim calcmode="lin" valueType="num">
                                      <p:cBhvr additive="base">
                                        <p:cTn id="19" dur="500" fill="hold"/>
                                        <p:tgtEl>
                                          <p:spTgt spid="33807"/>
                                        </p:tgtEl>
                                        <p:attrNameLst>
                                          <p:attrName>ppt_x</p:attrName>
                                        </p:attrNameLst>
                                      </p:cBhvr>
                                      <p:tavLst>
                                        <p:tav tm="0">
                                          <p:val>
                                            <p:strVal val="#ppt_x"/>
                                          </p:val>
                                        </p:tav>
                                        <p:tav tm="100000">
                                          <p:val>
                                            <p:strVal val="#ppt_x"/>
                                          </p:val>
                                        </p:tav>
                                      </p:tavLst>
                                    </p:anim>
                                    <p:anim calcmode="lin" valueType="num">
                                      <p:cBhvr additive="base">
                                        <p:cTn id="20" dur="500" fill="hold"/>
                                        <p:tgtEl>
                                          <p:spTgt spid="3380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70"/>
                                        </p:tgtEl>
                                        <p:attrNameLst>
                                          <p:attrName>style.visibility</p:attrName>
                                        </p:attrNameLst>
                                      </p:cBhvr>
                                      <p:to>
                                        <p:strVal val="visible"/>
                                      </p:to>
                                    </p:set>
                                    <p:anim calcmode="lin" valueType="num">
                                      <p:cBhvr additive="base">
                                        <p:cTn id="25" dur="500" fill="hold"/>
                                        <p:tgtEl>
                                          <p:spTgt spid="15370"/>
                                        </p:tgtEl>
                                        <p:attrNameLst>
                                          <p:attrName>ppt_x</p:attrName>
                                        </p:attrNameLst>
                                      </p:cBhvr>
                                      <p:tavLst>
                                        <p:tav tm="0">
                                          <p:val>
                                            <p:strVal val="#ppt_x"/>
                                          </p:val>
                                        </p:tav>
                                        <p:tav tm="100000">
                                          <p:val>
                                            <p:strVal val="#ppt_x"/>
                                          </p:val>
                                        </p:tav>
                                      </p:tavLst>
                                    </p:anim>
                                    <p:anim calcmode="lin" valueType="num">
                                      <p:cBhvr additive="base">
                                        <p:cTn id="26" dur="500" fill="hold"/>
                                        <p:tgtEl>
                                          <p:spTgt spid="153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15370" grpId="0"/>
      <p:bldP spid="3380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矩形 9"/>
          <p:cNvSpPr>
            <a:spLocks noChangeArrowheads="1"/>
          </p:cNvSpPr>
          <p:nvPr/>
        </p:nvSpPr>
        <p:spPr bwMode="auto">
          <a:xfrm>
            <a:off x="1167130" y="428625"/>
            <a:ext cx="10109200" cy="6000750"/>
          </a:xfrm>
          <a:prstGeom prst="rect">
            <a:avLst/>
          </a:prstGeom>
          <a:noFill/>
          <a:ln w="9525">
            <a:noFill/>
            <a:miter lim="800000"/>
          </a:ln>
        </p:spPr>
        <p:txBody>
          <a:bodyPr wrap="square">
            <a:spAutoFit/>
          </a:bodyPr>
          <a:lstStyle/>
          <a:p>
            <a:pPr>
              <a:lnSpc>
                <a:spcPct val="150000"/>
              </a:lnSpc>
            </a:pPr>
            <a:r>
              <a:rPr lang="zh-CN" altLang="zh-CN" sz="3200" b="1">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【典型例题】</a:t>
            </a:r>
            <a:endParaRPr lang="en-US" altLang="zh-CN" sz="3200" b="1">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altLang="zh-CN" sz="3200" b="1">
                <a:latin typeface="宋体" panose="02010600030101010101" pitchFamily="2" charset="-122"/>
                <a:ea typeface="宋体" panose="02010600030101010101" pitchFamily="2" charset="-122"/>
                <a:cs typeface="宋体" panose="02010600030101010101" pitchFamily="2" charset="-122"/>
              </a:rPr>
              <a:t>1</a:t>
            </a:r>
            <a:r>
              <a:rPr lang="zh-CN" altLang="en-US" sz="3200" b="1">
                <a:latin typeface="宋体" panose="02010600030101010101" pitchFamily="2" charset="-122"/>
                <a:ea typeface="宋体" panose="02010600030101010101" pitchFamily="2" charset="-122"/>
                <a:cs typeface="宋体" panose="02010600030101010101" pitchFamily="2" charset="-122"/>
              </a:rPr>
              <a:t>、</a:t>
            </a:r>
            <a:r>
              <a:rPr lang="en-US" altLang="zh-CN" sz="3200" b="1">
                <a:latin typeface="宋体" panose="02010600030101010101" pitchFamily="2" charset="-122"/>
                <a:ea typeface="宋体" panose="02010600030101010101" pitchFamily="2" charset="-122"/>
                <a:cs typeface="宋体" panose="02010600030101010101" pitchFamily="2" charset="-122"/>
              </a:rPr>
              <a:t>18</a:t>
            </a:r>
            <a:r>
              <a:rPr lang="zh-CN" altLang="en-US" sz="3200" b="1">
                <a:latin typeface="宋体" panose="02010600030101010101" pitchFamily="2" charset="-122"/>
                <a:ea typeface="宋体" panose="02010600030101010101" pitchFamily="2" charset="-122"/>
                <a:cs typeface="宋体" panose="02010600030101010101" pitchFamily="2" charset="-122"/>
              </a:rPr>
              <a:t>世纪末到</a:t>
            </a:r>
            <a:r>
              <a:rPr lang="en-US" altLang="zh-CN" sz="3200" b="1">
                <a:latin typeface="宋体" panose="02010600030101010101" pitchFamily="2" charset="-122"/>
                <a:ea typeface="宋体" panose="02010600030101010101" pitchFamily="2" charset="-122"/>
                <a:cs typeface="宋体" panose="02010600030101010101" pitchFamily="2" charset="-122"/>
              </a:rPr>
              <a:t>19</a:t>
            </a:r>
            <a:r>
              <a:rPr lang="zh-CN" altLang="en-US" sz="3200" b="1">
                <a:latin typeface="宋体" panose="02010600030101010101" pitchFamily="2" charset="-122"/>
                <a:ea typeface="宋体" panose="02010600030101010101" pitchFamily="2" charset="-122"/>
                <a:cs typeface="宋体" panose="02010600030101010101" pitchFamily="2" charset="-122"/>
              </a:rPr>
              <a:t>世纪初，英国的许多棉纺织厂陆续从交通不便的河谷搬到了交通便利人口密集的城市附近。出现这种变化的主要原因是（        ）</a:t>
            </a:r>
          </a:p>
          <a:p>
            <a:pPr>
              <a:lnSpc>
                <a:spcPct val="150000"/>
              </a:lnSpc>
            </a:pPr>
            <a:r>
              <a:rPr lang="en-US" altLang="zh-CN" sz="3200" b="1">
                <a:latin typeface="宋体" panose="02010600030101010101" pitchFamily="2" charset="-122"/>
                <a:ea typeface="宋体" panose="02010600030101010101" pitchFamily="2" charset="-122"/>
                <a:cs typeface="宋体" panose="02010600030101010101" pitchFamily="2" charset="-122"/>
              </a:rPr>
              <a:t>A</a:t>
            </a:r>
            <a:r>
              <a:rPr lang="zh-CN" altLang="en-US" sz="3200" b="1">
                <a:latin typeface="宋体" panose="02010600030101010101" pitchFamily="2" charset="-122"/>
                <a:ea typeface="宋体" panose="02010600030101010101" pitchFamily="2" charset="-122"/>
                <a:cs typeface="宋体" panose="02010600030101010101" pitchFamily="2" charset="-122"/>
              </a:rPr>
              <a:t>．哈格里夫斯发明了珍妮纺纱机  </a:t>
            </a:r>
            <a:endParaRPr lang="en-US" altLang="zh-CN" sz="3200" b="1">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altLang="zh-CN" sz="3200" b="1">
                <a:latin typeface="宋体" panose="02010600030101010101" pitchFamily="2" charset="-122"/>
                <a:ea typeface="宋体" panose="02010600030101010101" pitchFamily="2" charset="-122"/>
                <a:cs typeface="宋体" panose="02010600030101010101" pitchFamily="2" charset="-122"/>
              </a:rPr>
              <a:t>B</a:t>
            </a:r>
            <a:r>
              <a:rPr lang="zh-CN" altLang="en-US" sz="3200" b="1">
                <a:latin typeface="宋体" panose="02010600030101010101" pitchFamily="2" charset="-122"/>
                <a:ea typeface="宋体" panose="02010600030101010101" pitchFamily="2" charset="-122"/>
                <a:cs typeface="宋体" panose="02010600030101010101" pitchFamily="2" charset="-122"/>
              </a:rPr>
              <a:t>．瓦特改良了蒸汽机   </a:t>
            </a:r>
          </a:p>
          <a:p>
            <a:pPr>
              <a:lnSpc>
                <a:spcPct val="150000"/>
              </a:lnSpc>
            </a:pPr>
            <a:r>
              <a:rPr lang="en-US" altLang="zh-CN" sz="3200" b="1">
                <a:latin typeface="宋体" panose="02010600030101010101" pitchFamily="2" charset="-122"/>
                <a:ea typeface="宋体" panose="02010600030101010101" pitchFamily="2" charset="-122"/>
                <a:cs typeface="宋体" panose="02010600030101010101" pitchFamily="2" charset="-122"/>
              </a:rPr>
              <a:t>C</a:t>
            </a:r>
            <a:r>
              <a:rPr lang="zh-CN" altLang="en-US" sz="3200" b="1">
                <a:latin typeface="宋体" panose="02010600030101010101" pitchFamily="2" charset="-122"/>
                <a:ea typeface="宋体" panose="02010600030101010101" pitchFamily="2" charset="-122"/>
                <a:cs typeface="宋体" panose="02010600030101010101" pitchFamily="2" charset="-122"/>
              </a:rPr>
              <a:t>．斯蒂芬森发明了蒸汽机车     </a:t>
            </a:r>
            <a:endParaRPr lang="en-US" altLang="zh-CN" sz="3200" b="1">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altLang="zh-CN" sz="3200" b="1">
                <a:latin typeface="宋体" panose="02010600030101010101" pitchFamily="2" charset="-122"/>
                <a:ea typeface="宋体" panose="02010600030101010101" pitchFamily="2" charset="-122"/>
                <a:cs typeface="宋体" panose="02010600030101010101" pitchFamily="2" charset="-122"/>
              </a:rPr>
              <a:t>D</a:t>
            </a:r>
            <a:r>
              <a:rPr lang="zh-CN" altLang="en-US" sz="3200" b="1">
                <a:latin typeface="宋体" panose="02010600030101010101" pitchFamily="2" charset="-122"/>
                <a:ea typeface="宋体" panose="02010600030101010101" pitchFamily="2" charset="-122"/>
                <a:cs typeface="宋体" panose="02010600030101010101" pitchFamily="2" charset="-122"/>
              </a:rPr>
              <a:t>．凯伊发明了飞梭</a:t>
            </a:r>
          </a:p>
        </p:txBody>
      </p:sp>
      <p:sp>
        <p:nvSpPr>
          <p:cNvPr id="3" name="矩形 2"/>
          <p:cNvSpPr/>
          <p:nvPr/>
        </p:nvSpPr>
        <p:spPr>
          <a:xfrm flipH="1">
            <a:off x="7048500" y="2498090"/>
            <a:ext cx="742950" cy="1198880"/>
          </a:xfrm>
          <a:prstGeom prst="rect">
            <a:avLst/>
          </a:prstGeom>
          <a:noFill/>
          <a:ln>
            <a:noFill/>
          </a:ln>
        </p:spPr>
        <p:txBody>
          <a:bodyPr wrap="square">
            <a:spAutoFit/>
          </a:bodyPr>
          <a:lstStyle/>
          <a:p>
            <a:pPr algn="ctr" fontAlgn="auto">
              <a:spcBef>
                <a:spcPct val="0"/>
              </a:spcBef>
              <a:spcAft>
                <a:spcPct val="0"/>
              </a:spcAft>
              <a:defRPr/>
            </a:pPr>
            <a:r>
              <a:rPr lang="en-US" altLang="zh-CN" sz="7200" b="1">
                <a:ln w="22225">
                  <a:solidFill>
                    <a:schemeClr val="accent2"/>
                  </a:solidFill>
                  <a:prstDash val="solid"/>
                </a:ln>
                <a:solidFill>
                  <a:schemeClr val="accent2">
                    <a:lumMod val="40000"/>
                    <a:lumOff val="60000"/>
                  </a:schemeClr>
                </a:solidFill>
                <a:latin typeface="+mn-lt"/>
                <a:ea typeface="+mn-ea"/>
              </a:rPr>
              <a:t>B</a:t>
            </a:r>
          </a:p>
        </p:txBody>
      </p:sp>
      <p:sp>
        <p:nvSpPr>
          <p:cNvPr id="167" name=" 167"/>
          <p:cNvSpPr/>
          <p:nvPr/>
        </p:nvSpPr>
        <p:spPr>
          <a:xfrm>
            <a:off x="5395595" y="2083435"/>
            <a:ext cx="1652905" cy="614045"/>
          </a:xfrm>
          <a:prstGeom prst="roundRect">
            <a:avLst/>
          </a:prstGeom>
          <a:noFill/>
          <a:ln w="412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2" name=" 167"/>
          <p:cNvSpPr/>
          <p:nvPr/>
        </p:nvSpPr>
        <p:spPr>
          <a:xfrm>
            <a:off x="1278890" y="2083435"/>
            <a:ext cx="2862580" cy="614045"/>
          </a:xfrm>
          <a:prstGeom prst="roundRect">
            <a:avLst/>
          </a:prstGeom>
          <a:noFill/>
          <a:ln w="412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4" name=" 167"/>
          <p:cNvSpPr/>
          <p:nvPr/>
        </p:nvSpPr>
        <p:spPr>
          <a:xfrm>
            <a:off x="1720215" y="1344930"/>
            <a:ext cx="4011295" cy="614045"/>
          </a:xfrm>
          <a:prstGeom prst="roundRect">
            <a:avLst/>
          </a:prstGeom>
          <a:noFill/>
          <a:ln w="412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227" name=" 227"/>
          <p:cNvSpPr/>
          <p:nvPr/>
        </p:nvSpPr>
        <p:spPr>
          <a:xfrm>
            <a:off x="4625975" y="668655"/>
            <a:ext cx="2422525" cy="676275"/>
          </a:xfrm>
          <a:prstGeom prst="wedgeEllipseCallout">
            <a:avLst>
              <a:gd name="adj1" fmla="val -25046"/>
              <a:gd name="adj2" fmla="val 656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7" name="文本框 6"/>
          <p:cNvSpPr txBox="1"/>
          <p:nvPr/>
        </p:nvSpPr>
        <p:spPr>
          <a:xfrm>
            <a:off x="5034915" y="699770"/>
            <a:ext cx="1668145" cy="645160"/>
          </a:xfrm>
          <a:prstGeom prst="rect">
            <a:avLst/>
          </a:prstGeom>
          <a:noFill/>
        </p:spPr>
        <p:txBody>
          <a:bodyPr wrap="square" rtlCol="0">
            <a:spAutoFit/>
          </a:bodyPr>
          <a:lstStyle/>
          <a:p>
            <a:r>
              <a:rPr lang="en-US" altLang="zh-CN" sz="3600"/>
              <a:t>1800</a:t>
            </a:r>
            <a:r>
              <a:rPr lang="zh-CN" altLang="en-US" sz="3600"/>
              <a:t>年</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7"/>
                                        </p:tgtEl>
                                        <p:attrNameLst>
                                          <p:attrName>style.visibility</p:attrName>
                                        </p:attrNameLst>
                                      </p:cBhvr>
                                      <p:to>
                                        <p:strVal val="visible"/>
                                      </p:to>
                                    </p:set>
                                    <p:anim calcmode="lin" valueType="num">
                                      <p:cBhvr additive="base">
                                        <p:cTn id="13" dur="500" fill="hold"/>
                                        <p:tgtEl>
                                          <p:spTgt spid="227"/>
                                        </p:tgtEl>
                                        <p:attrNameLst>
                                          <p:attrName>ppt_x</p:attrName>
                                        </p:attrNameLst>
                                      </p:cBhvr>
                                      <p:tavLst>
                                        <p:tav tm="0">
                                          <p:val>
                                            <p:strVal val="#ppt_x"/>
                                          </p:val>
                                        </p:tav>
                                        <p:tav tm="100000">
                                          <p:val>
                                            <p:strVal val="#ppt_x"/>
                                          </p:val>
                                        </p:tav>
                                      </p:tavLst>
                                    </p:anim>
                                    <p:anim calcmode="lin" valueType="num">
                                      <p:cBhvr additive="base">
                                        <p:cTn id="14" dur="500" fill="hold"/>
                                        <p:tgtEl>
                                          <p:spTgt spid="22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ppt_x</p:attrName>
                                        </p:attrNameLst>
                                      </p:cBhvr>
                                      <p:tavLst>
                                        <p:tav tm="0">
                                          <p:val>
                                            <p:strVal val="#ppt_x"/>
                                          </p:val>
                                        </p:tav>
                                        <p:tav tm="100000">
                                          <p:val>
                                            <p:strVal val="#ppt_x"/>
                                          </p:val>
                                        </p:tav>
                                      </p:tavLst>
                                    </p:anim>
                                    <p:anim calcmode="lin" valueType="num">
                                      <p:cBhvr>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P spid="2" grpId="0" animBg="1"/>
      <p:bldP spid="4" grpId="0" animBg="1"/>
      <p:bldP spid="227"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4045" y="571500"/>
            <a:ext cx="11204575" cy="5262245"/>
          </a:xfrm>
          <a:prstGeom prst="rect">
            <a:avLst/>
          </a:prstGeom>
        </p:spPr>
        <p:txBody>
          <a:bodyPr wrap="square">
            <a:spAutoFit/>
          </a:bodyPr>
          <a:lstStyle/>
          <a:p>
            <a:pPr fontAlgn="auto">
              <a:lnSpc>
                <a:spcPct val="150000"/>
              </a:lnSpc>
              <a:spcBef>
                <a:spcPct val="0"/>
              </a:spcBef>
              <a:spcAft>
                <a:spcPct val="0"/>
              </a:spcAft>
              <a:defRPr/>
            </a:pPr>
            <a:r>
              <a:rPr lang="zh-CN" altLang="zh-CN" sz="3200" b="1">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【典型例题】</a:t>
            </a:r>
            <a:endParaRPr lang="en-US" altLang="zh-CN" sz="3200" b="1">
              <a:solidFill>
                <a:prstClr val="black"/>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spcBef>
                <a:spcPct val="0"/>
              </a:spcBef>
              <a:spcAft>
                <a:spcPct val="0"/>
              </a:spcAft>
              <a:defRPr/>
            </a:pPr>
            <a:r>
              <a:rPr lang="en-US" altLang="zh-CN" sz="3200" b="1">
                <a:solidFill>
                  <a:prstClr val="black"/>
                </a:solidFill>
                <a:latin typeface="宋体" panose="02010600030101010101" pitchFamily="2" charset="-122"/>
                <a:ea typeface="宋体" panose="02010600030101010101" pitchFamily="2" charset="-122"/>
                <a:cs typeface="宋体" panose="02010600030101010101" pitchFamily="2" charset="-122"/>
              </a:rPr>
              <a:t>2.</a:t>
            </a:r>
            <a:r>
              <a:rPr lang="zh-CN" altLang="en-US" sz="3200" b="1">
                <a:solidFill>
                  <a:prstClr val="black"/>
                </a:solidFill>
                <a:latin typeface="宋体" panose="02010600030101010101" pitchFamily="2" charset="-122"/>
                <a:ea typeface="宋体" panose="02010600030101010101" pitchFamily="2" charset="-122"/>
                <a:cs typeface="宋体" panose="02010600030101010101" pitchFamily="2" charset="-122"/>
              </a:rPr>
              <a:t>“</a:t>
            </a:r>
            <a:r>
              <a:rPr lang="en-US" altLang="zh-CN" sz="3200" b="1">
                <a:solidFill>
                  <a:prstClr val="black"/>
                </a:solidFill>
                <a:latin typeface="宋体" panose="02010600030101010101" pitchFamily="2" charset="-122"/>
                <a:ea typeface="宋体" panose="02010600030101010101" pitchFamily="2" charset="-122"/>
                <a:cs typeface="宋体" panose="02010600030101010101" pitchFamily="2" charset="-122"/>
              </a:rPr>
              <a:t>1700</a:t>
            </a:r>
            <a:r>
              <a:rPr lang="zh-CN" altLang="en-US" sz="3200" b="1">
                <a:solidFill>
                  <a:prstClr val="black"/>
                </a:solidFill>
                <a:latin typeface="宋体" panose="02010600030101010101" pitchFamily="2" charset="-122"/>
                <a:ea typeface="宋体" panose="02010600030101010101" pitchFamily="2" charset="-122"/>
                <a:cs typeface="宋体" panose="02010600030101010101" pitchFamily="2" charset="-122"/>
              </a:rPr>
              <a:t>年时，英国总人口中尚有</a:t>
            </a:r>
            <a:r>
              <a:rPr lang="en-US" altLang="zh-CN" sz="3200" b="1">
                <a:solidFill>
                  <a:prstClr val="black"/>
                </a:solidFill>
                <a:latin typeface="宋体" panose="02010600030101010101" pitchFamily="2" charset="-122"/>
                <a:ea typeface="宋体" panose="02010600030101010101" pitchFamily="2" charset="-122"/>
                <a:cs typeface="宋体" panose="02010600030101010101" pitchFamily="2" charset="-122"/>
              </a:rPr>
              <a:t>60%</a:t>
            </a:r>
            <a:r>
              <a:rPr lang="zh-CN" altLang="en-US" sz="3200" b="1">
                <a:solidFill>
                  <a:prstClr val="black"/>
                </a:solidFill>
                <a:latin typeface="宋体" panose="02010600030101010101" pitchFamily="2" charset="-122"/>
                <a:ea typeface="宋体" panose="02010600030101010101" pitchFamily="2" charset="-122"/>
                <a:cs typeface="宋体" panose="02010600030101010101" pitchFamily="2" charset="-122"/>
              </a:rPr>
              <a:t>在田野耕作，而到</a:t>
            </a:r>
            <a:r>
              <a:rPr lang="en-US" altLang="zh-CN" sz="3200" b="1">
                <a:solidFill>
                  <a:prstClr val="black"/>
                </a:solidFill>
                <a:latin typeface="宋体" panose="02010600030101010101" pitchFamily="2" charset="-122"/>
                <a:ea typeface="宋体" panose="02010600030101010101" pitchFamily="2" charset="-122"/>
                <a:cs typeface="宋体" panose="02010600030101010101" pitchFamily="2" charset="-122"/>
              </a:rPr>
              <a:t>18</a:t>
            </a:r>
            <a:r>
              <a:rPr lang="zh-CN" altLang="en-US" sz="3200" b="1">
                <a:solidFill>
                  <a:prstClr val="black"/>
                </a:solidFill>
                <a:latin typeface="宋体" panose="02010600030101010101" pitchFamily="2" charset="-122"/>
                <a:ea typeface="宋体" panose="02010600030101010101" pitchFamily="2" charset="-122"/>
                <a:cs typeface="宋体" panose="02010600030101010101" pitchFamily="2" charset="-122"/>
              </a:rPr>
              <a:t>世纪末时，只剩不到</a:t>
            </a:r>
            <a:r>
              <a:rPr lang="en-US" altLang="zh-CN" sz="3200" b="1">
                <a:solidFill>
                  <a:prstClr val="black"/>
                </a:solidFill>
                <a:latin typeface="宋体" panose="02010600030101010101" pitchFamily="2" charset="-122"/>
                <a:ea typeface="宋体" panose="02010600030101010101" pitchFamily="2" charset="-122"/>
                <a:cs typeface="宋体" panose="02010600030101010101" pitchFamily="2" charset="-122"/>
              </a:rPr>
              <a:t>33%</a:t>
            </a:r>
            <a:r>
              <a:rPr lang="zh-CN" altLang="en-US" sz="3200" b="1">
                <a:solidFill>
                  <a:prstClr val="black"/>
                </a:solidFill>
                <a:latin typeface="宋体" panose="02010600030101010101" pitchFamily="2" charset="-122"/>
                <a:ea typeface="宋体" panose="02010600030101010101" pitchFamily="2" charset="-122"/>
                <a:cs typeface="宋体" panose="02010600030101010101" pitchFamily="2" charset="-122"/>
              </a:rPr>
              <a:t>。”这一现象出现主要是由于（     ）</a:t>
            </a:r>
            <a:endParaRPr lang="en-US" altLang="zh-CN" sz="3200" b="1">
              <a:solidFill>
                <a:prstClr val="black"/>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spcBef>
                <a:spcPct val="0"/>
              </a:spcBef>
              <a:spcAft>
                <a:spcPct val="0"/>
              </a:spcAft>
              <a:defRPr/>
            </a:pPr>
            <a:r>
              <a:rPr lang="en-US" altLang="zh-CN" sz="3200" b="1">
                <a:solidFill>
                  <a:prstClr val="black"/>
                </a:solidFill>
                <a:latin typeface="宋体" panose="02010600030101010101" pitchFamily="2" charset="-122"/>
                <a:ea typeface="宋体" panose="02010600030101010101" pitchFamily="2" charset="-122"/>
                <a:cs typeface="宋体" panose="02010600030101010101" pitchFamily="2" charset="-122"/>
              </a:rPr>
              <a:t>A</a:t>
            </a:r>
            <a:r>
              <a:rPr lang="zh-CN" altLang="en-US" sz="3200" b="1">
                <a:solidFill>
                  <a:prstClr val="black"/>
                </a:solidFill>
                <a:latin typeface="宋体" panose="02010600030101010101" pitchFamily="2" charset="-122"/>
                <a:ea typeface="宋体" panose="02010600030101010101" pitchFamily="2" charset="-122"/>
                <a:cs typeface="宋体" panose="02010600030101010101" pitchFamily="2" charset="-122"/>
              </a:rPr>
              <a:t>．交通发达促进人口无序迁移  </a:t>
            </a:r>
            <a:endParaRPr lang="en-US" altLang="zh-CN" sz="3200" b="1">
              <a:solidFill>
                <a:prstClr val="black"/>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spcBef>
                <a:spcPct val="0"/>
              </a:spcBef>
              <a:spcAft>
                <a:spcPct val="0"/>
              </a:spcAft>
              <a:defRPr/>
            </a:pPr>
            <a:r>
              <a:rPr lang="en-US" altLang="zh-CN" sz="3200" b="1">
                <a:solidFill>
                  <a:prstClr val="black"/>
                </a:solidFill>
                <a:latin typeface="宋体" panose="02010600030101010101" pitchFamily="2" charset="-122"/>
                <a:ea typeface="宋体" panose="02010600030101010101" pitchFamily="2" charset="-122"/>
                <a:cs typeface="宋体" panose="02010600030101010101" pitchFamily="2" charset="-122"/>
              </a:rPr>
              <a:t>B</a:t>
            </a:r>
            <a:r>
              <a:rPr lang="zh-CN" altLang="en-US" sz="3200" b="1">
                <a:solidFill>
                  <a:prstClr val="black"/>
                </a:solidFill>
                <a:latin typeface="宋体" panose="02010600030101010101" pitchFamily="2" charset="-122"/>
                <a:ea typeface="宋体" panose="02010600030101010101" pitchFamily="2" charset="-122"/>
                <a:cs typeface="宋体" panose="02010600030101010101" pitchFamily="2" charset="-122"/>
              </a:rPr>
              <a:t>．环境污染导致人口死亡</a:t>
            </a:r>
            <a:endParaRPr lang="en-US" altLang="zh-CN" sz="3200" b="1">
              <a:solidFill>
                <a:prstClr val="black"/>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spcBef>
                <a:spcPct val="0"/>
              </a:spcBef>
              <a:spcAft>
                <a:spcPct val="0"/>
              </a:spcAft>
              <a:defRPr/>
            </a:pPr>
            <a:r>
              <a:rPr lang="en-US" altLang="zh-CN" sz="3200" b="1">
                <a:solidFill>
                  <a:prstClr val="black"/>
                </a:solidFill>
                <a:latin typeface="宋体" panose="02010600030101010101" pitchFamily="2" charset="-122"/>
                <a:ea typeface="宋体" panose="02010600030101010101" pitchFamily="2" charset="-122"/>
                <a:cs typeface="宋体" panose="02010600030101010101" pitchFamily="2" charset="-122"/>
              </a:rPr>
              <a:t>C</a:t>
            </a:r>
            <a:r>
              <a:rPr lang="zh-CN" altLang="en-US" sz="3200" b="1">
                <a:solidFill>
                  <a:prstClr val="black"/>
                </a:solidFill>
                <a:latin typeface="宋体" panose="02010600030101010101" pitchFamily="2" charset="-122"/>
                <a:ea typeface="宋体" panose="02010600030101010101" pitchFamily="2" charset="-122"/>
                <a:cs typeface="宋体" panose="02010600030101010101" pitchFamily="2" charset="-122"/>
              </a:rPr>
              <a:t>．工业革命导致经济结构变化   </a:t>
            </a:r>
            <a:endParaRPr lang="en-US" altLang="zh-CN" sz="3200" b="1">
              <a:solidFill>
                <a:prstClr val="black"/>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spcBef>
                <a:spcPct val="0"/>
              </a:spcBef>
              <a:spcAft>
                <a:spcPct val="0"/>
              </a:spcAft>
              <a:defRPr/>
            </a:pPr>
            <a:r>
              <a:rPr lang="en-US" altLang="zh-CN" sz="3200" b="1">
                <a:solidFill>
                  <a:prstClr val="black"/>
                </a:solidFill>
                <a:latin typeface="宋体" panose="02010600030101010101" pitchFamily="2" charset="-122"/>
                <a:ea typeface="宋体" panose="02010600030101010101" pitchFamily="2" charset="-122"/>
                <a:cs typeface="宋体" panose="02010600030101010101" pitchFamily="2" charset="-122"/>
              </a:rPr>
              <a:t>D</a:t>
            </a:r>
            <a:r>
              <a:rPr lang="zh-CN" altLang="en-US" sz="3200" b="1">
                <a:solidFill>
                  <a:prstClr val="black"/>
                </a:solidFill>
                <a:latin typeface="宋体" panose="02010600030101010101" pitchFamily="2" charset="-122"/>
                <a:ea typeface="宋体" panose="02010600030101010101" pitchFamily="2" charset="-122"/>
                <a:cs typeface="宋体" panose="02010600030101010101" pitchFamily="2" charset="-122"/>
              </a:rPr>
              <a:t>．水土流失耕地渐成沙漠</a:t>
            </a:r>
            <a:endParaRPr lang="en-US" altLang="zh-CN" sz="2400" b="1" kern="100">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10437516" y="1947540"/>
            <a:ext cx="806631" cy="1200329"/>
          </a:xfrm>
          <a:prstGeom prst="rect">
            <a:avLst/>
          </a:prstGeom>
          <a:noFill/>
          <a:ln>
            <a:noFill/>
          </a:ln>
        </p:spPr>
        <p:txBody>
          <a:bodyPr wrap="none">
            <a:spAutoFit/>
          </a:bodyPr>
          <a:lstStyle/>
          <a:p>
            <a:pPr algn="ctr" fontAlgn="auto">
              <a:spcBef>
                <a:spcPct val="0"/>
              </a:spcBef>
              <a:spcAft>
                <a:spcPct val="0"/>
              </a:spcAft>
              <a:defRPr/>
            </a:pPr>
            <a:r>
              <a:rPr lang="en-US" altLang="zh-CN" sz="7200" b="1">
                <a:ln w="22225">
                  <a:solidFill>
                    <a:schemeClr val="accent2"/>
                  </a:solidFill>
                  <a:prstDash val="solid"/>
                </a:ln>
                <a:solidFill>
                  <a:schemeClr val="accent2">
                    <a:lumMod val="40000"/>
                    <a:lumOff val="60000"/>
                  </a:schemeClr>
                </a:solidFill>
                <a:latin typeface="+mn-lt"/>
                <a:ea typeface="+mn-ea"/>
              </a:rPr>
              <a:t>C</a:t>
            </a:r>
          </a:p>
        </p:txBody>
      </p:sp>
      <p:sp>
        <p:nvSpPr>
          <p:cNvPr id="167" name=" 167"/>
          <p:cNvSpPr/>
          <p:nvPr/>
        </p:nvSpPr>
        <p:spPr>
          <a:xfrm>
            <a:off x="1478280" y="1501775"/>
            <a:ext cx="1652905" cy="614045"/>
          </a:xfrm>
          <a:prstGeom prst="roundRect">
            <a:avLst/>
          </a:prstGeom>
          <a:noFill/>
          <a:ln w="412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4" name=" 167"/>
          <p:cNvSpPr/>
          <p:nvPr/>
        </p:nvSpPr>
        <p:spPr>
          <a:xfrm>
            <a:off x="10322560" y="1501775"/>
            <a:ext cx="1496060" cy="614045"/>
          </a:xfrm>
          <a:prstGeom prst="roundRect">
            <a:avLst/>
          </a:prstGeom>
          <a:noFill/>
          <a:ln w="412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5" name=" 167"/>
          <p:cNvSpPr/>
          <p:nvPr/>
        </p:nvSpPr>
        <p:spPr>
          <a:xfrm>
            <a:off x="6452235" y="1501775"/>
            <a:ext cx="1055370" cy="614045"/>
          </a:xfrm>
          <a:prstGeom prst="roundRect">
            <a:avLst/>
          </a:prstGeom>
          <a:noFill/>
          <a:ln w="412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6" name=" 167"/>
          <p:cNvSpPr/>
          <p:nvPr/>
        </p:nvSpPr>
        <p:spPr>
          <a:xfrm>
            <a:off x="3225800" y="2240915"/>
            <a:ext cx="1699260" cy="614045"/>
          </a:xfrm>
          <a:prstGeom prst="roundRect">
            <a:avLst/>
          </a:prstGeom>
          <a:noFill/>
          <a:ln w="412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7" name=" 167"/>
          <p:cNvSpPr/>
          <p:nvPr/>
        </p:nvSpPr>
        <p:spPr>
          <a:xfrm>
            <a:off x="4770120" y="1501775"/>
            <a:ext cx="835660" cy="614045"/>
          </a:xfrm>
          <a:prstGeom prst="roundRect">
            <a:avLst/>
          </a:prstGeom>
          <a:noFill/>
          <a:ln w="412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ppt_x</p:attrName>
                                        </p:attrNameLst>
                                      </p:cBhvr>
                                      <p:tavLst>
                                        <p:tav tm="0">
                                          <p:val>
                                            <p:strVal val="#ppt_x"/>
                                          </p:val>
                                        </p:tav>
                                        <p:tav tm="100000">
                                          <p:val>
                                            <p:strVal val="#ppt_x"/>
                                          </p:val>
                                        </p:tav>
                                      </p:tavLst>
                                    </p:anim>
                                    <p:anim calcmode="lin" valueType="num">
                                      <p:cBhvr>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873760" y="774065"/>
            <a:ext cx="10414635" cy="4523105"/>
          </a:xfrm>
          <a:prstGeom prst="rect">
            <a:avLst/>
          </a:prstGeom>
          <a:noFill/>
          <a:ln w="9525">
            <a:noFill/>
            <a:miter lim="800000"/>
          </a:ln>
          <a:effectLst/>
        </p:spPr>
        <p:txBody>
          <a:bodyPr vert="horz" wrap="square" lIns="91440" tIns="45720" rIns="91440" bIns="45720" numCol="1" anchor="ctr" anchorCtr="0" compatLnSpc="1">
            <a:spAutoFit/>
          </a:bodyPr>
          <a:lstStyle/>
          <a:p>
            <a:pPr lvl="0" fontAlgn="base">
              <a:spcBef>
                <a:spcPct val="0"/>
              </a:spcBef>
              <a:spcAft>
                <a:spcPct val="0"/>
              </a:spcAft>
            </a:pPr>
            <a:r>
              <a:rPr lang="zh-CN" altLang="zh-CN" sz="3200" b="1">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【典型例题】</a:t>
            </a:r>
            <a:endParaRPr lang="en-US" altLang="zh-CN" sz="3200" b="1">
              <a:latin typeface="宋体" panose="02010600030101010101" pitchFamily="2" charset="-122"/>
              <a:ea typeface="宋体" panose="02010600030101010101" pitchFamily="2" charset="-122"/>
              <a:cs typeface="宋体" panose="02010600030101010101" pitchFamily="2" charset="-122"/>
            </a:endParaRPr>
          </a:p>
          <a:p>
            <a:pPr lvl="0" fontAlgn="base">
              <a:spcBef>
                <a:spcPct val="0"/>
              </a:spcBef>
              <a:spcAft>
                <a:spcPct val="0"/>
              </a:spcAft>
            </a:pPr>
            <a:r>
              <a:rPr lang="en-US" altLang="zh-CN" sz="3200" b="1">
                <a:latin typeface="宋体" panose="02010600030101010101" pitchFamily="2" charset="-122"/>
                <a:ea typeface="宋体" panose="02010600030101010101" pitchFamily="2" charset="-122"/>
                <a:cs typeface="宋体" panose="02010600030101010101" pitchFamily="2" charset="-122"/>
              </a:rPr>
              <a:t>3. </a:t>
            </a:r>
            <a:r>
              <a:rPr lang="zh-CN" altLang="en-US" sz="3200" b="1">
                <a:latin typeface="宋体" panose="02010600030101010101" pitchFamily="2" charset="-122"/>
                <a:ea typeface="宋体" panose="02010600030101010101" pitchFamily="2" charset="-122"/>
                <a:cs typeface="宋体" panose="02010600030101010101" pitchFamily="2" charset="-122"/>
              </a:rPr>
              <a:t>在</a:t>
            </a:r>
            <a:r>
              <a:rPr lang="en-US" altLang="zh-CN" sz="3200" b="1">
                <a:latin typeface="宋体" panose="02010600030101010101" pitchFamily="2" charset="-122"/>
                <a:ea typeface="宋体" panose="02010600030101010101" pitchFamily="2" charset="-122"/>
                <a:cs typeface="宋体" panose="02010600030101010101" pitchFamily="2" charset="-122"/>
              </a:rPr>
              <a:t>《</a:t>
            </a:r>
            <a:r>
              <a:rPr lang="zh-CN" altLang="en-US" sz="3200" b="1">
                <a:latin typeface="宋体" panose="02010600030101010101" pitchFamily="2" charset="-122"/>
                <a:ea typeface="宋体" panose="02010600030101010101" pitchFamily="2" charset="-122"/>
                <a:cs typeface="宋体" panose="02010600030101010101" pitchFamily="2" charset="-122"/>
              </a:rPr>
              <a:t>共产党宣言</a:t>
            </a:r>
            <a:r>
              <a:rPr lang="en-US" altLang="zh-CN" sz="3200" b="1">
                <a:latin typeface="宋体" panose="02010600030101010101" pitchFamily="2" charset="-122"/>
                <a:ea typeface="宋体" panose="02010600030101010101" pitchFamily="2" charset="-122"/>
                <a:cs typeface="宋体" panose="02010600030101010101" pitchFamily="2" charset="-122"/>
              </a:rPr>
              <a:t>》</a:t>
            </a:r>
            <a:r>
              <a:rPr lang="zh-CN" altLang="en-US" sz="3200" b="1">
                <a:latin typeface="宋体" panose="02010600030101010101" pitchFamily="2" charset="-122"/>
                <a:ea typeface="宋体" panose="02010600030101010101" pitchFamily="2" charset="-122"/>
                <a:cs typeface="宋体" panose="02010600030101010101" pitchFamily="2" charset="-122"/>
              </a:rPr>
              <a:t>的影响下</a:t>
            </a:r>
            <a:r>
              <a:rPr lang="en-US" altLang="zh-CN" sz="3200" b="1">
                <a:latin typeface="宋体" panose="02010600030101010101" pitchFamily="2" charset="-122"/>
                <a:ea typeface="宋体" panose="02010600030101010101" pitchFamily="2" charset="-122"/>
                <a:cs typeface="宋体" panose="02010600030101010101" pitchFamily="2" charset="-122"/>
              </a:rPr>
              <a:t>,1864</a:t>
            </a:r>
            <a:r>
              <a:rPr lang="zh-CN" altLang="en-US" sz="3200" b="1">
                <a:latin typeface="宋体" panose="02010600030101010101" pitchFamily="2" charset="-122"/>
                <a:ea typeface="宋体" panose="02010600030101010101" pitchFamily="2" charset="-122"/>
                <a:cs typeface="宋体" panose="02010600030101010101" pitchFamily="2" charset="-122"/>
              </a:rPr>
              <a:t>年</a:t>
            </a:r>
            <a:r>
              <a:rPr lang="en-US" altLang="zh-CN" sz="3200" b="1">
                <a:latin typeface="宋体" panose="02010600030101010101" pitchFamily="2" charset="-122"/>
                <a:ea typeface="宋体" panose="02010600030101010101" pitchFamily="2" charset="-122"/>
                <a:cs typeface="宋体" panose="02010600030101010101" pitchFamily="2" charset="-122"/>
              </a:rPr>
              <a:t>,</a:t>
            </a:r>
            <a:r>
              <a:rPr lang="zh-CN" altLang="en-US" sz="3200" b="1">
                <a:latin typeface="宋体" panose="02010600030101010101" pitchFamily="2" charset="-122"/>
                <a:ea typeface="宋体" panose="02010600030101010101" pitchFamily="2" charset="-122"/>
                <a:cs typeface="宋体" panose="02010600030101010101" pitchFamily="2" charset="-122"/>
              </a:rPr>
              <a:t>欧洲各国工人建立国际工人协会</a:t>
            </a:r>
            <a:r>
              <a:rPr lang="en-US" altLang="zh-CN" sz="3200" b="1">
                <a:latin typeface="宋体" panose="02010600030101010101" pitchFamily="2" charset="-122"/>
                <a:ea typeface="宋体" panose="02010600030101010101" pitchFamily="2" charset="-122"/>
                <a:cs typeface="宋体" panose="02010600030101010101" pitchFamily="2" charset="-122"/>
              </a:rPr>
              <a:t>(</a:t>
            </a:r>
            <a:r>
              <a:rPr lang="zh-CN" altLang="en-US" sz="3200" b="1">
                <a:latin typeface="宋体" panose="02010600030101010101" pitchFamily="2" charset="-122"/>
                <a:ea typeface="宋体" panose="02010600030101010101" pitchFamily="2" charset="-122"/>
                <a:cs typeface="宋体" panose="02010600030101010101" pitchFamily="2" charset="-122"/>
              </a:rPr>
              <a:t>史称第一国际</a:t>
            </a:r>
            <a:r>
              <a:rPr lang="en-US" altLang="zh-CN" sz="3200" b="1">
                <a:latin typeface="宋体" panose="02010600030101010101" pitchFamily="2" charset="-122"/>
                <a:ea typeface="宋体" panose="02010600030101010101" pitchFamily="2" charset="-122"/>
                <a:cs typeface="宋体" panose="02010600030101010101" pitchFamily="2" charset="-122"/>
              </a:rPr>
              <a:t>),1871</a:t>
            </a:r>
            <a:r>
              <a:rPr lang="zh-CN" altLang="en-US" sz="3200" b="1">
                <a:latin typeface="宋体" panose="02010600030101010101" pitchFamily="2" charset="-122"/>
                <a:ea typeface="宋体" panose="02010600030101010101" pitchFamily="2" charset="-122"/>
                <a:cs typeface="宋体" panose="02010600030101010101" pitchFamily="2" charset="-122"/>
              </a:rPr>
              <a:t>年巴黎公社成立</a:t>
            </a:r>
            <a:r>
              <a:rPr lang="en-US" altLang="zh-CN" sz="3200" b="1">
                <a:latin typeface="宋体" panose="02010600030101010101" pitchFamily="2" charset="-122"/>
                <a:ea typeface="宋体" panose="02010600030101010101" pitchFamily="2" charset="-122"/>
                <a:cs typeface="宋体" panose="02010600030101010101" pitchFamily="2" charset="-122"/>
              </a:rPr>
              <a:t>,</a:t>
            </a:r>
            <a:r>
              <a:rPr lang="zh-CN" altLang="en-US" sz="3200" b="1">
                <a:latin typeface="宋体" panose="02010600030101010101" pitchFamily="2" charset="-122"/>
                <a:ea typeface="宋体" panose="02010600030101010101" pitchFamily="2" charset="-122"/>
                <a:cs typeface="宋体" panose="02010600030101010101" pitchFamily="2" charset="-122"/>
              </a:rPr>
              <a:t>随后的俄国十月革命、中国的新民主主义革命等相继展开。这表明马克思主义诞生</a:t>
            </a:r>
            <a:r>
              <a:rPr lang="en-US" altLang="zh-CN" sz="3200" b="1">
                <a:latin typeface="宋体" panose="02010600030101010101" pitchFamily="2" charset="-122"/>
                <a:ea typeface="宋体" panose="02010600030101010101" pitchFamily="2" charset="-122"/>
                <a:cs typeface="宋体" panose="02010600030101010101" pitchFamily="2" charset="-122"/>
              </a:rPr>
              <a:t>(</a:t>
            </a:r>
            <a:r>
              <a:rPr lang="zh-CN" altLang="en-US" sz="3200" b="1">
                <a:latin typeface="宋体" panose="02010600030101010101" pitchFamily="2" charset="-122"/>
                <a:ea typeface="宋体" panose="02010600030101010101" pitchFamily="2" charset="-122"/>
                <a:cs typeface="宋体" panose="02010600030101010101" pitchFamily="2" charset="-122"/>
              </a:rPr>
              <a:t>　　</a:t>
            </a:r>
            <a:r>
              <a:rPr lang="en-US" altLang="zh-CN" sz="3200" b="1">
                <a:latin typeface="宋体" panose="02010600030101010101" pitchFamily="2" charset="-122"/>
                <a:ea typeface="宋体" panose="02010600030101010101" pitchFamily="2" charset="-122"/>
                <a:cs typeface="宋体" panose="02010600030101010101" pitchFamily="2" charset="-122"/>
              </a:rPr>
              <a:t>)</a:t>
            </a:r>
          </a:p>
          <a:p>
            <a:pPr lvl="0" fontAlgn="base">
              <a:spcBef>
                <a:spcPct val="0"/>
              </a:spcBef>
              <a:spcAft>
                <a:spcPct val="0"/>
              </a:spcAft>
            </a:pPr>
            <a:r>
              <a:rPr lang="en-US" altLang="zh-CN" sz="3200" b="1">
                <a:latin typeface="宋体" panose="02010600030101010101" pitchFamily="2" charset="-122"/>
                <a:ea typeface="宋体" panose="02010600030101010101" pitchFamily="2" charset="-122"/>
                <a:cs typeface="宋体" panose="02010600030101010101" pitchFamily="2" charset="-122"/>
              </a:rPr>
              <a:t> A.</a:t>
            </a:r>
            <a:r>
              <a:rPr lang="zh-CN" altLang="en-US" sz="3200" b="1">
                <a:latin typeface="宋体" panose="02010600030101010101" pitchFamily="2" charset="-122"/>
                <a:ea typeface="宋体" panose="02010600030101010101" pitchFamily="2" charset="-122"/>
                <a:cs typeface="宋体" panose="02010600030101010101" pitchFamily="2" charset="-122"/>
              </a:rPr>
              <a:t>只适合欧洲的无产阶级革命</a:t>
            </a:r>
          </a:p>
          <a:p>
            <a:pPr lvl="0" fontAlgn="base">
              <a:spcBef>
                <a:spcPct val="0"/>
              </a:spcBef>
              <a:spcAft>
                <a:spcPct val="0"/>
              </a:spcAft>
            </a:pPr>
            <a:r>
              <a:rPr lang="en-US" altLang="zh-CN" sz="3200" b="1">
                <a:latin typeface="宋体" panose="02010600030101010101" pitchFamily="2" charset="-122"/>
                <a:ea typeface="宋体" panose="02010600030101010101" pitchFamily="2" charset="-122"/>
                <a:cs typeface="宋体" panose="02010600030101010101" pitchFamily="2" charset="-122"/>
              </a:rPr>
              <a:t> B.</a:t>
            </a:r>
            <a:r>
              <a:rPr lang="zh-CN" altLang="en-US" sz="3200" b="1">
                <a:latin typeface="宋体" panose="02010600030101010101" pitchFamily="2" charset="-122"/>
                <a:ea typeface="宋体" panose="02010600030101010101" pitchFamily="2" charset="-122"/>
                <a:cs typeface="宋体" panose="02010600030101010101" pitchFamily="2" charset="-122"/>
              </a:rPr>
              <a:t>是中西方无产阶级革命经验的总结</a:t>
            </a:r>
          </a:p>
          <a:p>
            <a:pPr lvl="0" fontAlgn="base">
              <a:spcBef>
                <a:spcPct val="0"/>
              </a:spcBef>
              <a:spcAft>
                <a:spcPct val="0"/>
              </a:spcAft>
            </a:pPr>
            <a:r>
              <a:rPr lang="en-US" altLang="zh-CN" sz="3200" b="1">
                <a:latin typeface="宋体" panose="02010600030101010101" pitchFamily="2" charset="-122"/>
                <a:ea typeface="宋体" panose="02010600030101010101" pitchFamily="2" charset="-122"/>
                <a:cs typeface="宋体" panose="02010600030101010101" pitchFamily="2" charset="-122"/>
              </a:rPr>
              <a:t> C.</a:t>
            </a:r>
            <a:r>
              <a:rPr lang="zh-CN" altLang="en-US" sz="3200" b="1">
                <a:latin typeface="宋体" panose="02010600030101010101" pitchFamily="2" charset="-122"/>
                <a:ea typeface="宋体" panose="02010600030101010101" pitchFamily="2" charset="-122"/>
                <a:cs typeface="宋体" panose="02010600030101010101" pitchFamily="2" charset="-122"/>
              </a:rPr>
              <a:t>只适合中俄两国的暴力革命</a:t>
            </a:r>
          </a:p>
          <a:p>
            <a:pPr lvl="0" fontAlgn="base">
              <a:spcBef>
                <a:spcPct val="0"/>
              </a:spcBef>
              <a:spcAft>
                <a:spcPct val="0"/>
              </a:spcAft>
            </a:pPr>
            <a:r>
              <a:rPr lang="en-US" altLang="zh-CN" sz="3200" b="1">
                <a:latin typeface="宋体" panose="02010600030101010101" pitchFamily="2" charset="-122"/>
                <a:ea typeface="宋体" panose="02010600030101010101" pitchFamily="2" charset="-122"/>
                <a:cs typeface="宋体" panose="02010600030101010101" pitchFamily="2" charset="-122"/>
              </a:rPr>
              <a:t> D.</a:t>
            </a:r>
            <a:r>
              <a:rPr lang="zh-CN" altLang="en-US" sz="3200" b="1">
                <a:latin typeface="宋体" panose="02010600030101010101" pitchFamily="2" charset="-122"/>
                <a:ea typeface="宋体" panose="02010600030101010101" pitchFamily="2" charset="-122"/>
                <a:cs typeface="宋体" panose="02010600030101010101" pitchFamily="2" charset="-122"/>
              </a:rPr>
              <a:t>极大地推动了世界无产阶级革命运动</a:t>
            </a:r>
            <a:endParaRPr kumimoji="0" lang="zh-CN" altLang="en-US" sz="32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6" name="矩形 5"/>
          <p:cNvSpPr/>
          <p:nvPr/>
        </p:nvSpPr>
        <p:spPr>
          <a:xfrm>
            <a:off x="5340734" y="2574223"/>
            <a:ext cx="620684" cy="923330"/>
          </a:xfrm>
          <a:prstGeom prst="rect">
            <a:avLst/>
          </a:prstGeom>
          <a:noFill/>
        </p:spPr>
        <p:txBody>
          <a:bodyPr wrap="none" lIns="91440" tIns="45720" rIns="91440" bIns="45720">
            <a:spAutoFit/>
          </a:bodyPr>
          <a:lstStyle/>
          <a:p>
            <a:pPr algn="ctr"/>
            <a:r>
              <a:rPr lang="en-US" altLang="zh-CN" sz="5400"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a:t>
            </a:r>
            <a:endParaRPr lang="zh-CN" altLang="en-US" sz="5400"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67" name=" 167"/>
          <p:cNvSpPr/>
          <p:nvPr/>
        </p:nvSpPr>
        <p:spPr>
          <a:xfrm>
            <a:off x="2186305" y="1249680"/>
            <a:ext cx="2502535" cy="614045"/>
          </a:xfrm>
          <a:prstGeom prst="roundRect">
            <a:avLst/>
          </a:prstGeom>
          <a:noFill/>
          <a:ln w="412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2" name=" 167"/>
          <p:cNvSpPr/>
          <p:nvPr/>
        </p:nvSpPr>
        <p:spPr>
          <a:xfrm>
            <a:off x="2186305" y="1863725"/>
            <a:ext cx="1652905" cy="473075"/>
          </a:xfrm>
          <a:prstGeom prst="roundRect">
            <a:avLst/>
          </a:prstGeom>
          <a:noFill/>
          <a:ln w="412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3" name=" 167"/>
          <p:cNvSpPr/>
          <p:nvPr/>
        </p:nvSpPr>
        <p:spPr>
          <a:xfrm>
            <a:off x="8148320" y="1768475"/>
            <a:ext cx="1652905" cy="614045"/>
          </a:xfrm>
          <a:prstGeom prst="roundRect">
            <a:avLst/>
          </a:prstGeom>
          <a:noFill/>
          <a:ln w="412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4" name=" 167"/>
          <p:cNvSpPr/>
          <p:nvPr/>
        </p:nvSpPr>
        <p:spPr>
          <a:xfrm>
            <a:off x="1809115" y="2337435"/>
            <a:ext cx="2454910" cy="501650"/>
          </a:xfrm>
          <a:prstGeom prst="roundRect">
            <a:avLst/>
          </a:prstGeom>
          <a:noFill/>
          <a:ln w="412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5" name=" 167"/>
          <p:cNvSpPr/>
          <p:nvPr/>
        </p:nvSpPr>
        <p:spPr>
          <a:xfrm>
            <a:off x="4688840" y="2226310"/>
            <a:ext cx="4043680" cy="612140"/>
          </a:xfrm>
          <a:prstGeom prst="roundRect">
            <a:avLst/>
          </a:prstGeom>
          <a:noFill/>
          <a:ln w="412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7" grpId="0" animBg="1"/>
      <p:bldP spid="2" grpId="0" animBg="1"/>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33"/>
          <p:cNvGrpSpPr/>
          <p:nvPr/>
        </p:nvGrpSpPr>
        <p:grpSpPr>
          <a:xfrm>
            <a:off x="465455" y="767080"/>
            <a:ext cx="11073765" cy="5982970"/>
            <a:chOff x="2359" y="2311"/>
            <a:chExt cx="3394" cy="1685"/>
          </a:xfrm>
        </p:grpSpPr>
        <p:sp>
          <p:nvSpPr>
            <p:cNvPr id="4" name="Freeform 434"/>
            <p:cNvSpPr/>
            <p:nvPr/>
          </p:nvSpPr>
          <p:spPr>
            <a:xfrm>
              <a:off x="3401" y="2311"/>
              <a:ext cx="446" cy="239"/>
            </a:xfrm>
            <a:custGeom>
              <a:avLst/>
              <a:gdLst>
                <a:gd name="txL" fmla="*/ 0 w 446"/>
                <a:gd name="txT" fmla="*/ 0 h 239"/>
                <a:gd name="txR" fmla="*/ 446 w 446"/>
                <a:gd name="txB" fmla="*/ 239 h 239"/>
              </a:gdLst>
              <a:ahLst/>
              <a:cxnLst>
                <a:cxn ang="0">
                  <a:pos x="369" y="3"/>
                </a:cxn>
                <a:cxn ang="0">
                  <a:pos x="360" y="7"/>
                </a:cxn>
                <a:cxn ang="0">
                  <a:pos x="387" y="10"/>
                </a:cxn>
                <a:cxn ang="0">
                  <a:pos x="386" y="13"/>
                </a:cxn>
                <a:cxn ang="0">
                  <a:pos x="360" y="16"/>
                </a:cxn>
                <a:cxn ang="0">
                  <a:pos x="364" y="20"/>
                </a:cxn>
                <a:cxn ang="0">
                  <a:pos x="406" y="13"/>
                </a:cxn>
                <a:cxn ang="0">
                  <a:pos x="444" y="14"/>
                </a:cxn>
                <a:cxn ang="0">
                  <a:pos x="442" y="22"/>
                </a:cxn>
                <a:cxn ang="0">
                  <a:pos x="412" y="24"/>
                </a:cxn>
                <a:cxn ang="0">
                  <a:pos x="387" y="34"/>
                </a:cxn>
                <a:cxn ang="0">
                  <a:pos x="376" y="46"/>
                </a:cxn>
                <a:cxn ang="0">
                  <a:pos x="389" y="54"/>
                </a:cxn>
                <a:cxn ang="0">
                  <a:pos x="376" y="57"/>
                </a:cxn>
                <a:cxn ang="0">
                  <a:pos x="364" y="63"/>
                </a:cxn>
                <a:cxn ang="0">
                  <a:pos x="376" y="67"/>
                </a:cxn>
                <a:cxn ang="0">
                  <a:pos x="376" y="73"/>
                </a:cxn>
                <a:cxn ang="0">
                  <a:pos x="386" y="76"/>
                </a:cxn>
                <a:cxn ang="0">
                  <a:pos x="367" y="79"/>
                </a:cxn>
                <a:cxn ang="0">
                  <a:pos x="359" y="89"/>
                </a:cxn>
                <a:cxn ang="0">
                  <a:pos x="340" y="96"/>
                </a:cxn>
                <a:cxn ang="0">
                  <a:pos x="337" y="107"/>
                </a:cxn>
                <a:cxn ang="0">
                  <a:pos x="337" y="110"/>
                </a:cxn>
                <a:cxn ang="0">
                  <a:pos x="339" y="120"/>
                </a:cxn>
                <a:cxn ang="0">
                  <a:pos x="307" y="113"/>
                </a:cxn>
                <a:cxn ang="0">
                  <a:pos x="303" y="119"/>
                </a:cxn>
                <a:cxn ang="0">
                  <a:pos x="297" y="124"/>
                </a:cxn>
                <a:cxn ang="0">
                  <a:pos x="329" y="127"/>
                </a:cxn>
                <a:cxn ang="0">
                  <a:pos x="306" y="140"/>
                </a:cxn>
                <a:cxn ang="0">
                  <a:pos x="263" y="149"/>
                </a:cxn>
                <a:cxn ang="0">
                  <a:pos x="219" y="171"/>
                </a:cxn>
                <a:cxn ang="0">
                  <a:pos x="176" y="179"/>
                </a:cxn>
                <a:cxn ang="0">
                  <a:pos x="160" y="197"/>
                </a:cxn>
                <a:cxn ang="0">
                  <a:pos x="137" y="216"/>
                </a:cxn>
                <a:cxn ang="0">
                  <a:pos x="112" y="239"/>
                </a:cxn>
                <a:cxn ang="0">
                  <a:pos x="87" y="230"/>
                </a:cxn>
                <a:cxn ang="0">
                  <a:pos x="67" y="196"/>
                </a:cxn>
                <a:cxn ang="0">
                  <a:pos x="73" y="187"/>
                </a:cxn>
                <a:cxn ang="0">
                  <a:pos x="66" y="190"/>
                </a:cxn>
                <a:cxn ang="0">
                  <a:pos x="76" y="149"/>
                </a:cxn>
                <a:cxn ang="0">
                  <a:pos x="86" y="151"/>
                </a:cxn>
                <a:cxn ang="0">
                  <a:pos x="90" y="147"/>
                </a:cxn>
                <a:cxn ang="0">
                  <a:pos x="107" y="133"/>
                </a:cxn>
                <a:cxn ang="0">
                  <a:pos x="96" y="110"/>
                </a:cxn>
                <a:cxn ang="0">
                  <a:pos x="83" y="103"/>
                </a:cxn>
                <a:cxn ang="0">
                  <a:pos x="90" y="89"/>
                </a:cxn>
                <a:cxn ang="0">
                  <a:pos x="77" y="67"/>
                </a:cxn>
                <a:cxn ang="0">
                  <a:pos x="29" y="64"/>
                </a:cxn>
                <a:cxn ang="0">
                  <a:pos x="12" y="59"/>
                </a:cxn>
                <a:cxn ang="0">
                  <a:pos x="28" y="56"/>
                </a:cxn>
                <a:cxn ang="0">
                  <a:pos x="39" y="56"/>
                </a:cxn>
                <a:cxn ang="0">
                  <a:pos x="25" y="52"/>
                </a:cxn>
                <a:cxn ang="0">
                  <a:pos x="6" y="50"/>
                </a:cxn>
                <a:cxn ang="0">
                  <a:pos x="2" y="44"/>
                </a:cxn>
                <a:cxn ang="0">
                  <a:pos x="23" y="37"/>
                </a:cxn>
                <a:cxn ang="0">
                  <a:pos x="59" y="36"/>
                </a:cxn>
                <a:cxn ang="0">
                  <a:pos x="67" y="24"/>
                </a:cxn>
                <a:cxn ang="0">
                  <a:pos x="123" y="17"/>
                </a:cxn>
                <a:cxn ang="0">
                  <a:pos x="166" y="14"/>
                </a:cxn>
                <a:cxn ang="0">
                  <a:pos x="220" y="10"/>
                </a:cxn>
                <a:cxn ang="0">
                  <a:pos x="293" y="4"/>
                </a:cxn>
                <a:cxn ang="0">
                  <a:pos x="326" y="2"/>
                </a:cxn>
              </a:cxnLst>
              <a:rect l="txL" t="txT" r="txR" b="txB"/>
              <a:pathLst>
                <a:path w="446" h="239">
                  <a:moveTo>
                    <a:pt x="332" y="0"/>
                  </a:moveTo>
                  <a:lnTo>
                    <a:pt x="350" y="2"/>
                  </a:lnTo>
                  <a:lnTo>
                    <a:pt x="369" y="3"/>
                  </a:lnTo>
                  <a:lnTo>
                    <a:pt x="370" y="4"/>
                  </a:lnTo>
                  <a:lnTo>
                    <a:pt x="370" y="6"/>
                  </a:lnTo>
                  <a:lnTo>
                    <a:pt x="360" y="7"/>
                  </a:lnTo>
                  <a:lnTo>
                    <a:pt x="352" y="9"/>
                  </a:lnTo>
                  <a:lnTo>
                    <a:pt x="370" y="9"/>
                  </a:lnTo>
                  <a:lnTo>
                    <a:pt x="387" y="10"/>
                  </a:lnTo>
                  <a:lnTo>
                    <a:pt x="387" y="12"/>
                  </a:lnTo>
                  <a:lnTo>
                    <a:pt x="386" y="13"/>
                  </a:lnTo>
                  <a:lnTo>
                    <a:pt x="383" y="14"/>
                  </a:lnTo>
                  <a:lnTo>
                    <a:pt x="372" y="14"/>
                  </a:lnTo>
                  <a:lnTo>
                    <a:pt x="360" y="16"/>
                  </a:lnTo>
                  <a:lnTo>
                    <a:pt x="360" y="17"/>
                  </a:lnTo>
                  <a:lnTo>
                    <a:pt x="360" y="20"/>
                  </a:lnTo>
                  <a:lnTo>
                    <a:pt x="364" y="20"/>
                  </a:lnTo>
                  <a:lnTo>
                    <a:pt x="367" y="20"/>
                  </a:lnTo>
                  <a:lnTo>
                    <a:pt x="386" y="16"/>
                  </a:lnTo>
                  <a:lnTo>
                    <a:pt x="406" y="13"/>
                  </a:lnTo>
                  <a:lnTo>
                    <a:pt x="426" y="12"/>
                  </a:lnTo>
                  <a:lnTo>
                    <a:pt x="444" y="13"/>
                  </a:lnTo>
                  <a:lnTo>
                    <a:pt x="444" y="14"/>
                  </a:lnTo>
                  <a:lnTo>
                    <a:pt x="446" y="16"/>
                  </a:lnTo>
                  <a:lnTo>
                    <a:pt x="444" y="19"/>
                  </a:lnTo>
                  <a:lnTo>
                    <a:pt x="442" y="22"/>
                  </a:lnTo>
                  <a:lnTo>
                    <a:pt x="432" y="22"/>
                  </a:lnTo>
                  <a:lnTo>
                    <a:pt x="422" y="23"/>
                  </a:lnTo>
                  <a:lnTo>
                    <a:pt x="412" y="24"/>
                  </a:lnTo>
                  <a:lnTo>
                    <a:pt x="403" y="27"/>
                  </a:lnTo>
                  <a:lnTo>
                    <a:pt x="394" y="30"/>
                  </a:lnTo>
                  <a:lnTo>
                    <a:pt x="387" y="34"/>
                  </a:lnTo>
                  <a:lnTo>
                    <a:pt x="380" y="37"/>
                  </a:lnTo>
                  <a:lnTo>
                    <a:pt x="374" y="42"/>
                  </a:lnTo>
                  <a:lnTo>
                    <a:pt x="376" y="46"/>
                  </a:lnTo>
                  <a:lnTo>
                    <a:pt x="376" y="50"/>
                  </a:lnTo>
                  <a:lnTo>
                    <a:pt x="383" y="53"/>
                  </a:lnTo>
                  <a:lnTo>
                    <a:pt x="389" y="54"/>
                  </a:lnTo>
                  <a:lnTo>
                    <a:pt x="389" y="56"/>
                  </a:lnTo>
                  <a:lnTo>
                    <a:pt x="387" y="57"/>
                  </a:lnTo>
                  <a:lnTo>
                    <a:pt x="376" y="57"/>
                  </a:lnTo>
                  <a:lnTo>
                    <a:pt x="364" y="59"/>
                  </a:lnTo>
                  <a:lnTo>
                    <a:pt x="364" y="60"/>
                  </a:lnTo>
                  <a:lnTo>
                    <a:pt x="364" y="63"/>
                  </a:lnTo>
                  <a:lnTo>
                    <a:pt x="370" y="63"/>
                  </a:lnTo>
                  <a:lnTo>
                    <a:pt x="374" y="64"/>
                  </a:lnTo>
                  <a:lnTo>
                    <a:pt x="376" y="67"/>
                  </a:lnTo>
                  <a:lnTo>
                    <a:pt x="376" y="72"/>
                  </a:lnTo>
                  <a:lnTo>
                    <a:pt x="376" y="73"/>
                  </a:lnTo>
                  <a:lnTo>
                    <a:pt x="382" y="73"/>
                  </a:lnTo>
                  <a:lnTo>
                    <a:pt x="386" y="73"/>
                  </a:lnTo>
                  <a:lnTo>
                    <a:pt x="386" y="76"/>
                  </a:lnTo>
                  <a:lnTo>
                    <a:pt x="384" y="79"/>
                  </a:lnTo>
                  <a:lnTo>
                    <a:pt x="376" y="79"/>
                  </a:lnTo>
                  <a:lnTo>
                    <a:pt x="367" y="79"/>
                  </a:lnTo>
                  <a:lnTo>
                    <a:pt x="367" y="83"/>
                  </a:lnTo>
                  <a:lnTo>
                    <a:pt x="367" y="87"/>
                  </a:lnTo>
                  <a:lnTo>
                    <a:pt x="359" y="89"/>
                  </a:lnTo>
                  <a:lnTo>
                    <a:pt x="353" y="90"/>
                  </a:lnTo>
                  <a:lnTo>
                    <a:pt x="347" y="93"/>
                  </a:lnTo>
                  <a:lnTo>
                    <a:pt x="340" y="96"/>
                  </a:lnTo>
                  <a:lnTo>
                    <a:pt x="342" y="102"/>
                  </a:lnTo>
                  <a:lnTo>
                    <a:pt x="343" y="107"/>
                  </a:lnTo>
                  <a:lnTo>
                    <a:pt x="337" y="107"/>
                  </a:lnTo>
                  <a:lnTo>
                    <a:pt x="332" y="107"/>
                  </a:lnTo>
                  <a:lnTo>
                    <a:pt x="336" y="109"/>
                  </a:lnTo>
                  <a:lnTo>
                    <a:pt x="337" y="110"/>
                  </a:lnTo>
                  <a:lnTo>
                    <a:pt x="339" y="113"/>
                  </a:lnTo>
                  <a:lnTo>
                    <a:pt x="340" y="119"/>
                  </a:lnTo>
                  <a:lnTo>
                    <a:pt x="339" y="120"/>
                  </a:lnTo>
                  <a:lnTo>
                    <a:pt x="339" y="121"/>
                  </a:lnTo>
                  <a:lnTo>
                    <a:pt x="322" y="117"/>
                  </a:lnTo>
                  <a:lnTo>
                    <a:pt x="307" y="113"/>
                  </a:lnTo>
                  <a:lnTo>
                    <a:pt x="309" y="116"/>
                  </a:lnTo>
                  <a:lnTo>
                    <a:pt x="310" y="119"/>
                  </a:lnTo>
                  <a:lnTo>
                    <a:pt x="303" y="119"/>
                  </a:lnTo>
                  <a:lnTo>
                    <a:pt x="297" y="119"/>
                  </a:lnTo>
                  <a:lnTo>
                    <a:pt x="297" y="121"/>
                  </a:lnTo>
                  <a:lnTo>
                    <a:pt x="297" y="124"/>
                  </a:lnTo>
                  <a:lnTo>
                    <a:pt x="313" y="124"/>
                  </a:lnTo>
                  <a:lnTo>
                    <a:pt x="327" y="124"/>
                  </a:lnTo>
                  <a:lnTo>
                    <a:pt x="329" y="127"/>
                  </a:lnTo>
                  <a:lnTo>
                    <a:pt x="329" y="131"/>
                  </a:lnTo>
                  <a:lnTo>
                    <a:pt x="317" y="136"/>
                  </a:lnTo>
                  <a:lnTo>
                    <a:pt x="306" y="140"/>
                  </a:lnTo>
                  <a:lnTo>
                    <a:pt x="294" y="143"/>
                  </a:lnTo>
                  <a:lnTo>
                    <a:pt x="285" y="147"/>
                  </a:lnTo>
                  <a:lnTo>
                    <a:pt x="263" y="149"/>
                  </a:lnTo>
                  <a:lnTo>
                    <a:pt x="243" y="150"/>
                  </a:lnTo>
                  <a:lnTo>
                    <a:pt x="232" y="161"/>
                  </a:lnTo>
                  <a:lnTo>
                    <a:pt x="219" y="171"/>
                  </a:lnTo>
                  <a:lnTo>
                    <a:pt x="207" y="174"/>
                  </a:lnTo>
                  <a:lnTo>
                    <a:pt x="192" y="177"/>
                  </a:lnTo>
                  <a:lnTo>
                    <a:pt x="176" y="179"/>
                  </a:lnTo>
                  <a:lnTo>
                    <a:pt x="163" y="181"/>
                  </a:lnTo>
                  <a:lnTo>
                    <a:pt x="162" y="190"/>
                  </a:lnTo>
                  <a:lnTo>
                    <a:pt x="160" y="197"/>
                  </a:lnTo>
                  <a:lnTo>
                    <a:pt x="149" y="204"/>
                  </a:lnTo>
                  <a:lnTo>
                    <a:pt x="139" y="210"/>
                  </a:lnTo>
                  <a:lnTo>
                    <a:pt x="137" y="216"/>
                  </a:lnTo>
                  <a:lnTo>
                    <a:pt x="136" y="221"/>
                  </a:lnTo>
                  <a:lnTo>
                    <a:pt x="125" y="230"/>
                  </a:lnTo>
                  <a:lnTo>
                    <a:pt x="112" y="239"/>
                  </a:lnTo>
                  <a:lnTo>
                    <a:pt x="105" y="233"/>
                  </a:lnTo>
                  <a:lnTo>
                    <a:pt x="95" y="229"/>
                  </a:lnTo>
                  <a:lnTo>
                    <a:pt x="87" y="230"/>
                  </a:lnTo>
                  <a:lnTo>
                    <a:pt x="80" y="230"/>
                  </a:lnTo>
                  <a:lnTo>
                    <a:pt x="75" y="213"/>
                  </a:lnTo>
                  <a:lnTo>
                    <a:pt x="67" y="196"/>
                  </a:lnTo>
                  <a:lnTo>
                    <a:pt x="72" y="191"/>
                  </a:lnTo>
                  <a:lnTo>
                    <a:pt x="76" y="187"/>
                  </a:lnTo>
                  <a:lnTo>
                    <a:pt x="73" y="187"/>
                  </a:lnTo>
                  <a:lnTo>
                    <a:pt x="70" y="187"/>
                  </a:lnTo>
                  <a:lnTo>
                    <a:pt x="69" y="189"/>
                  </a:lnTo>
                  <a:lnTo>
                    <a:pt x="66" y="190"/>
                  </a:lnTo>
                  <a:lnTo>
                    <a:pt x="70" y="170"/>
                  </a:lnTo>
                  <a:lnTo>
                    <a:pt x="76" y="149"/>
                  </a:lnTo>
                  <a:lnTo>
                    <a:pt x="77" y="149"/>
                  </a:lnTo>
                  <a:lnTo>
                    <a:pt x="82" y="150"/>
                  </a:lnTo>
                  <a:lnTo>
                    <a:pt x="86" y="151"/>
                  </a:lnTo>
                  <a:lnTo>
                    <a:pt x="89" y="151"/>
                  </a:lnTo>
                  <a:lnTo>
                    <a:pt x="93" y="150"/>
                  </a:lnTo>
                  <a:lnTo>
                    <a:pt x="90" y="147"/>
                  </a:lnTo>
                  <a:lnTo>
                    <a:pt x="89" y="144"/>
                  </a:lnTo>
                  <a:lnTo>
                    <a:pt x="99" y="139"/>
                  </a:lnTo>
                  <a:lnTo>
                    <a:pt x="107" y="133"/>
                  </a:lnTo>
                  <a:lnTo>
                    <a:pt x="106" y="121"/>
                  </a:lnTo>
                  <a:lnTo>
                    <a:pt x="103" y="110"/>
                  </a:lnTo>
                  <a:lnTo>
                    <a:pt x="96" y="110"/>
                  </a:lnTo>
                  <a:lnTo>
                    <a:pt x="90" y="109"/>
                  </a:lnTo>
                  <a:lnTo>
                    <a:pt x="86" y="107"/>
                  </a:lnTo>
                  <a:lnTo>
                    <a:pt x="83" y="103"/>
                  </a:lnTo>
                  <a:lnTo>
                    <a:pt x="86" y="99"/>
                  </a:lnTo>
                  <a:lnTo>
                    <a:pt x="89" y="94"/>
                  </a:lnTo>
                  <a:lnTo>
                    <a:pt x="90" y="89"/>
                  </a:lnTo>
                  <a:lnTo>
                    <a:pt x="92" y="82"/>
                  </a:lnTo>
                  <a:lnTo>
                    <a:pt x="83" y="76"/>
                  </a:lnTo>
                  <a:lnTo>
                    <a:pt x="77" y="67"/>
                  </a:lnTo>
                  <a:lnTo>
                    <a:pt x="60" y="66"/>
                  </a:lnTo>
                  <a:lnTo>
                    <a:pt x="45" y="66"/>
                  </a:lnTo>
                  <a:lnTo>
                    <a:pt x="29" y="64"/>
                  </a:lnTo>
                  <a:lnTo>
                    <a:pt x="12" y="64"/>
                  </a:lnTo>
                  <a:lnTo>
                    <a:pt x="12" y="62"/>
                  </a:lnTo>
                  <a:lnTo>
                    <a:pt x="12" y="59"/>
                  </a:lnTo>
                  <a:lnTo>
                    <a:pt x="13" y="57"/>
                  </a:lnTo>
                  <a:lnTo>
                    <a:pt x="15" y="56"/>
                  </a:lnTo>
                  <a:lnTo>
                    <a:pt x="28" y="56"/>
                  </a:lnTo>
                  <a:lnTo>
                    <a:pt x="39" y="57"/>
                  </a:lnTo>
                  <a:lnTo>
                    <a:pt x="39" y="56"/>
                  </a:lnTo>
                  <a:lnTo>
                    <a:pt x="38" y="53"/>
                  </a:lnTo>
                  <a:lnTo>
                    <a:pt x="36" y="50"/>
                  </a:lnTo>
                  <a:lnTo>
                    <a:pt x="25" y="52"/>
                  </a:lnTo>
                  <a:lnTo>
                    <a:pt x="15" y="52"/>
                  </a:lnTo>
                  <a:lnTo>
                    <a:pt x="10" y="52"/>
                  </a:lnTo>
                  <a:lnTo>
                    <a:pt x="6" y="50"/>
                  </a:lnTo>
                  <a:lnTo>
                    <a:pt x="3" y="49"/>
                  </a:lnTo>
                  <a:lnTo>
                    <a:pt x="0" y="46"/>
                  </a:lnTo>
                  <a:lnTo>
                    <a:pt x="2" y="44"/>
                  </a:lnTo>
                  <a:lnTo>
                    <a:pt x="5" y="42"/>
                  </a:lnTo>
                  <a:lnTo>
                    <a:pt x="15" y="39"/>
                  </a:lnTo>
                  <a:lnTo>
                    <a:pt x="23" y="37"/>
                  </a:lnTo>
                  <a:lnTo>
                    <a:pt x="32" y="36"/>
                  </a:lnTo>
                  <a:lnTo>
                    <a:pt x="42" y="36"/>
                  </a:lnTo>
                  <a:lnTo>
                    <a:pt x="59" y="36"/>
                  </a:lnTo>
                  <a:lnTo>
                    <a:pt x="76" y="36"/>
                  </a:lnTo>
                  <a:lnTo>
                    <a:pt x="72" y="30"/>
                  </a:lnTo>
                  <a:lnTo>
                    <a:pt x="67" y="24"/>
                  </a:lnTo>
                  <a:lnTo>
                    <a:pt x="87" y="23"/>
                  </a:lnTo>
                  <a:lnTo>
                    <a:pt x="106" y="22"/>
                  </a:lnTo>
                  <a:lnTo>
                    <a:pt x="123" y="17"/>
                  </a:lnTo>
                  <a:lnTo>
                    <a:pt x="140" y="12"/>
                  </a:lnTo>
                  <a:lnTo>
                    <a:pt x="153" y="13"/>
                  </a:lnTo>
                  <a:lnTo>
                    <a:pt x="166" y="14"/>
                  </a:lnTo>
                  <a:lnTo>
                    <a:pt x="180" y="14"/>
                  </a:lnTo>
                  <a:lnTo>
                    <a:pt x="193" y="13"/>
                  </a:lnTo>
                  <a:lnTo>
                    <a:pt x="220" y="10"/>
                  </a:lnTo>
                  <a:lnTo>
                    <a:pt x="249" y="6"/>
                  </a:lnTo>
                  <a:lnTo>
                    <a:pt x="267" y="4"/>
                  </a:lnTo>
                  <a:lnTo>
                    <a:pt x="293" y="4"/>
                  </a:lnTo>
                  <a:lnTo>
                    <a:pt x="306" y="3"/>
                  </a:lnTo>
                  <a:lnTo>
                    <a:pt x="317" y="3"/>
                  </a:lnTo>
                  <a:lnTo>
                    <a:pt x="326" y="2"/>
                  </a:lnTo>
                  <a:lnTo>
                    <a:pt x="332"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6" name="Freeform 435"/>
            <p:cNvSpPr/>
            <p:nvPr/>
          </p:nvSpPr>
          <p:spPr>
            <a:xfrm>
              <a:off x="3276" y="2315"/>
              <a:ext cx="234" cy="63"/>
            </a:xfrm>
            <a:custGeom>
              <a:avLst/>
              <a:gdLst>
                <a:gd name="txL" fmla="*/ 0 w 234"/>
                <a:gd name="txT" fmla="*/ 0 h 63"/>
                <a:gd name="txR" fmla="*/ 234 w 234"/>
                <a:gd name="txB" fmla="*/ 63 h 63"/>
              </a:gdLst>
              <a:ahLst/>
              <a:cxnLst>
                <a:cxn ang="0">
                  <a:pos x="175" y="2"/>
                </a:cxn>
                <a:cxn ang="0">
                  <a:pos x="214" y="5"/>
                </a:cxn>
                <a:cxn ang="0">
                  <a:pos x="234" y="8"/>
                </a:cxn>
                <a:cxn ang="0">
                  <a:pos x="211" y="12"/>
                </a:cxn>
                <a:cxn ang="0">
                  <a:pos x="180" y="20"/>
                </a:cxn>
                <a:cxn ang="0">
                  <a:pos x="145" y="28"/>
                </a:cxn>
                <a:cxn ang="0">
                  <a:pos x="114" y="30"/>
                </a:cxn>
                <a:cxn ang="0">
                  <a:pos x="100" y="33"/>
                </a:cxn>
                <a:cxn ang="0">
                  <a:pos x="104" y="35"/>
                </a:cxn>
                <a:cxn ang="0">
                  <a:pos x="108" y="39"/>
                </a:cxn>
                <a:cxn ang="0">
                  <a:pos x="107" y="42"/>
                </a:cxn>
                <a:cxn ang="0">
                  <a:pos x="93" y="45"/>
                </a:cxn>
                <a:cxn ang="0">
                  <a:pos x="71" y="56"/>
                </a:cxn>
                <a:cxn ang="0">
                  <a:pos x="53" y="63"/>
                </a:cxn>
                <a:cxn ang="0">
                  <a:pos x="13" y="59"/>
                </a:cxn>
                <a:cxn ang="0">
                  <a:pos x="0" y="56"/>
                </a:cxn>
                <a:cxn ang="0">
                  <a:pos x="0" y="53"/>
                </a:cxn>
                <a:cxn ang="0">
                  <a:pos x="11" y="53"/>
                </a:cxn>
                <a:cxn ang="0">
                  <a:pos x="30" y="50"/>
                </a:cxn>
                <a:cxn ang="0">
                  <a:pos x="38" y="46"/>
                </a:cxn>
                <a:cxn ang="0">
                  <a:pos x="40" y="43"/>
                </a:cxn>
                <a:cxn ang="0">
                  <a:pos x="47" y="40"/>
                </a:cxn>
                <a:cxn ang="0">
                  <a:pos x="51" y="38"/>
                </a:cxn>
                <a:cxn ang="0">
                  <a:pos x="53" y="38"/>
                </a:cxn>
                <a:cxn ang="0">
                  <a:pos x="61" y="38"/>
                </a:cxn>
                <a:cxn ang="0">
                  <a:pos x="60" y="33"/>
                </a:cxn>
                <a:cxn ang="0">
                  <a:pos x="57" y="26"/>
                </a:cxn>
                <a:cxn ang="0">
                  <a:pos x="73" y="26"/>
                </a:cxn>
                <a:cxn ang="0">
                  <a:pos x="88" y="26"/>
                </a:cxn>
                <a:cxn ang="0">
                  <a:pos x="98" y="22"/>
                </a:cxn>
                <a:cxn ang="0">
                  <a:pos x="110" y="20"/>
                </a:cxn>
                <a:cxn ang="0">
                  <a:pos x="120" y="18"/>
                </a:cxn>
                <a:cxn ang="0">
                  <a:pos x="107" y="18"/>
                </a:cxn>
                <a:cxn ang="0">
                  <a:pos x="80" y="16"/>
                </a:cxn>
                <a:cxn ang="0">
                  <a:pos x="64" y="13"/>
                </a:cxn>
                <a:cxn ang="0">
                  <a:pos x="57" y="9"/>
                </a:cxn>
                <a:cxn ang="0">
                  <a:pos x="83" y="6"/>
                </a:cxn>
                <a:cxn ang="0">
                  <a:pos x="123" y="6"/>
                </a:cxn>
                <a:cxn ang="0">
                  <a:pos x="145" y="3"/>
                </a:cxn>
              </a:cxnLst>
              <a:rect l="txL" t="txT" r="txR" b="txB"/>
              <a:pathLst>
                <a:path w="234" h="62">
                  <a:moveTo>
                    <a:pt x="155" y="0"/>
                  </a:moveTo>
                  <a:lnTo>
                    <a:pt x="175" y="2"/>
                  </a:lnTo>
                  <a:lnTo>
                    <a:pt x="194" y="3"/>
                  </a:lnTo>
                  <a:lnTo>
                    <a:pt x="214" y="5"/>
                  </a:lnTo>
                  <a:lnTo>
                    <a:pt x="234" y="6"/>
                  </a:lnTo>
                  <a:lnTo>
                    <a:pt x="234" y="8"/>
                  </a:lnTo>
                  <a:lnTo>
                    <a:pt x="232" y="9"/>
                  </a:lnTo>
                  <a:lnTo>
                    <a:pt x="211" y="12"/>
                  </a:lnTo>
                  <a:lnTo>
                    <a:pt x="194" y="16"/>
                  </a:lnTo>
                  <a:lnTo>
                    <a:pt x="180" y="20"/>
                  </a:lnTo>
                  <a:lnTo>
                    <a:pt x="161" y="26"/>
                  </a:lnTo>
                  <a:lnTo>
                    <a:pt x="145" y="28"/>
                  </a:lnTo>
                  <a:lnTo>
                    <a:pt x="130" y="29"/>
                  </a:lnTo>
                  <a:lnTo>
                    <a:pt x="114" y="30"/>
                  </a:lnTo>
                  <a:lnTo>
                    <a:pt x="100" y="32"/>
                  </a:lnTo>
                  <a:lnTo>
                    <a:pt x="100" y="33"/>
                  </a:lnTo>
                  <a:lnTo>
                    <a:pt x="104" y="35"/>
                  </a:lnTo>
                  <a:lnTo>
                    <a:pt x="108" y="35"/>
                  </a:lnTo>
                  <a:lnTo>
                    <a:pt x="108" y="39"/>
                  </a:lnTo>
                  <a:lnTo>
                    <a:pt x="108" y="42"/>
                  </a:lnTo>
                  <a:lnTo>
                    <a:pt x="107" y="42"/>
                  </a:lnTo>
                  <a:lnTo>
                    <a:pt x="105" y="42"/>
                  </a:lnTo>
                  <a:lnTo>
                    <a:pt x="93" y="45"/>
                  </a:lnTo>
                  <a:lnTo>
                    <a:pt x="78" y="48"/>
                  </a:lnTo>
                  <a:lnTo>
                    <a:pt x="71" y="56"/>
                  </a:lnTo>
                  <a:lnTo>
                    <a:pt x="63" y="63"/>
                  </a:lnTo>
                  <a:lnTo>
                    <a:pt x="53" y="63"/>
                  </a:lnTo>
                  <a:lnTo>
                    <a:pt x="33" y="60"/>
                  </a:lnTo>
                  <a:lnTo>
                    <a:pt x="13" y="59"/>
                  </a:lnTo>
                  <a:lnTo>
                    <a:pt x="1" y="58"/>
                  </a:lnTo>
                  <a:lnTo>
                    <a:pt x="0" y="56"/>
                  </a:lnTo>
                  <a:lnTo>
                    <a:pt x="0" y="55"/>
                  </a:lnTo>
                  <a:lnTo>
                    <a:pt x="0" y="53"/>
                  </a:lnTo>
                  <a:lnTo>
                    <a:pt x="11" y="53"/>
                  </a:lnTo>
                  <a:lnTo>
                    <a:pt x="24" y="52"/>
                  </a:lnTo>
                  <a:lnTo>
                    <a:pt x="30" y="50"/>
                  </a:lnTo>
                  <a:lnTo>
                    <a:pt x="35" y="49"/>
                  </a:lnTo>
                  <a:lnTo>
                    <a:pt x="38" y="46"/>
                  </a:lnTo>
                  <a:lnTo>
                    <a:pt x="40" y="43"/>
                  </a:lnTo>
                  <a:lnTo>
                    <a:pt x="40" y="42"/>
                  </a:lnTo>
                  <a:lnTo>
                    <a:pt x="47" y="40"/>
                  </a:lnTo>
                  <a:lnTo>
                    <a:pt x="55" y="39"/>
                  </a:lnTo>
                  <a:lnTo>
                    <a:pt x="51" y="38"/>
                  </a:lnTo>
                  <a:lnTo>
                    <a:pt x="47" y="36"/>
                  </a:lnTo>
                  <a:lnTo>
                    <a:pt x="53" y="38"/>
                  </a:lnTo>
                  <a:lnTo>
                    <a:pt x="57" y="38"/>
                  </a:lnTo>
                  <a:lnTo>
                    <a:pt x="61" y="38"/>
                  </a:lnTo>
                  <a:lnTo>
                    <a:pt x="64" y="36"/>
                  </a:lnTo>
                  <a:lnTo>
                    <a:pt x="60" y="33"/>
                  </a:lnTo>
                  <a:lnTo>
                    <a:pt x="57" y="29"/>
                  </a:lnTo>
                  <a:lnTo>
                    <a:pt x="57" y="26"/>
                  </a:lnTo>
                  <a:lnTo>
                    <a:pt x="58" y="23"/>
                  </a:lnTo>
                  <a:lnTo>
                    <a:pt x="73" y="26"/>
                  </a:lnTo>
                  <a:lnTo>
                    <a:pt x="85" y="30"/>
                  </a:lnTo>
                  <a:lnTo>
                    <a:pt x="88" y="26"/>
                  </a:lnTo>
                  <a:lnTo>
                    <a:pt x="93" y="25"/>
                  </a:lnTo>
                  <a:lnTo>
                    <a:pt x="98" y="22"/>
                  </a:lnTo>
                  <a:lnTo>
                    <a:pt x="104" y="22"/>
                  </a:lnTo>
                  <a:lnTo>
                    <a:pt x="110" y="20"/>
                  </a:lnTo>
                  <a:lnTo>
                    <a:pt x="115" y="19"/>
                  </a:lnTo>
                  <a:lnTo>
                    <a:pt x="120" y="18"/>
                  </a:lnTo>
                  <a:lnTo>
                    <a:pt x="124" y="15"/>
                  </a:lnTo>
                  <a:lnTo>
                    <a:pt x="107" y="18"/>
                  </a:lnTo>
                  <a:lnTo>
                    <a:pt x="90" y="18"/>
                  </a:lnTo>
                  <a:lnTo>
                    <a:pt x="80" y="16"/>
                  </a:lnTo>
                  <a:lnTo>
                    <a:pt x="73" y="15"/>
                  </a:lnTo>
                  <a:lnTo>
                    <a:pt x="64" y="13"/>
                  </a:lnTo>
                  <a:lnTo>
                    <a:pt x="57" y="10"/>
                  </a:lnTo>
                  <a:lnTo>
                    <a:pt x="57" y="9"/>
                  </a:lnTo>
                  <a:lnTo>
                    <a:pt x="58" y="8"/>
                  </a:lnTo>
                  <a:lnTo>
                    <a:pt x="83" y="6"/>
                  </a:lnTo>
                  <a:lnTo>
                    <a:pt x="110" y="6"/>
                  </a:lnTo>
                  <a:lnTo>
                    <a:pt x="123" y="6"/>
                  </a:lnTo>
                  <a:lnTo>
                    <a:pt x="134" y="6"/>
                  </a:lnTo>
                  <a:lnTo>
                    <a:pt x="145" y="3"/>
                  </a:lnTo>
                  <a:lnTo>
                    <a:pt x="155"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8" name="Freeform 436"/>
            <p:cNvSpPr/>
            <p:nvPr/>
          </p:nvSpPr>
          <p:spPr>
            <a:xfrm>
              <a:off x="4565" y="2328"/>
              <a:ext cx="64" cy="23"/>
            </a:xfrm>
            <a:custGeom>
              <a:avLst/>
              <a:gdLst>
                <a:gd name="txL" fmla="*/ 0 w 64"/>
                <a:gd name="txT" fmla="*/ 0 h 23"/>
                <a:gd name="txR" fmla="*/ 64 w 64"/>
                <a:gd name="txB" fmla="*/ 23 h 23"/>
              </a:gdLst>
              <a:ahLst/>
              <a:cxnLst>
                <a:cxn ang="0">
                  <a:pos x="0" y="12"/>
                </a:cxn>
                <a:cxn ang="0">
                  <a:pos x="0" y="6"/>
                </a:cxn>
                <a:cxn ang="0">
                  <a:pos x="0" y="0"/>
                </a:cxn>
                <a:cxn ang="0">
                  <a:pos x="16" y="0"/>
                </a:cxn>
                <a:cxn ang="0">
                  <a:pos x="34" y="2"/>
                </a:cxn>
                <a:cxn ang="0">
                  <a:pos x="49" y="10"/>
                </a:cxn>
                <a:cxn ang="0">
                  <a:pos x="64" y="17"/>
                </a:cxn>
                <a:cxn ang="0">
                  <a:pos x="64" y="20"/>
                </a:cxn>
                <a:cxn ang="0">
                  <a:pos x="64" y="23"/>
                </a:cxn>
                <a:cxn ang="0">
                  <a:pos x="61" y="23"/>
                </a:cxn>
                <a:cxn ang="0">
                  <a:pos x="57" y="23"/>
                </a:cxn>
                <a:cxn ang="0">
                  <a:pos x="44" y="20"/>
                </a:cxn>
                <a:cxn ang="0">
                  <a:pos x="29" y="16"/>
                </a:cxn>
                <a:cxn ang="0">
                  <a:pos x="11" y="13"/>
                </a:cxn>
                <a:cxn ang="0">
                  <a:pos x="0" y="12"/>
                </a:cxn>
              </a:cxnLst>
              <a:rect l="txL" t="txT" r="txR" b="txB"/>
              <a:pathLst>
                <a:path w="64" h="23">
                  <a:moveTo>
                    <a:pt x="0" y="12"/>
                  </a:moveTo>
                  <a:lnTo>
                    <a:pt x="0" y="6"/>
                  </a:lnTo>
                  <a:lnTo>
                    <a:pt x="0" y="0"/>
                  </a:lnTo>
                  <a:lnTo>
                    <a:pt x="16" y="0"/>
                  </a:lnTo>
                  <a:lnTo>
                    <a:pt x="34" y="2"/>
                  </a:lnTo>
                  <a:lnTo>
                    <a:pt x="49" y="10"/>
                  </a:lnTo>
                  <a:lnTo>
                    <a:pt x="64" y="17"/>
                  </a:lnTo>
                  <a:lnTo>
                    <a:pt x="64" y="20"/>
                  </a:lnTo>
                  <a:lnTo>
                    <a:pt x="64" y="23"/>
                  </a:lnTo>
                  <a:lnTo>
                    <a:pt x="61" y="23"/>
                  </a:lnTo>
                  <a:lnTo>
                    <a:pt x="57" y="23"/>
                  </a:lnTo>
                  <a:lnTo>
                    <a:pt x="44" y="20"/>
                  </a:lnTo>
                  <a:lnTo>
                    <a:pt x="29" y="16"/>
                  </a:lnTo>
                  <a:lnTo>
                    <a:pt x="11" y="13"/>
                  </a:lnTo>
                  <a:lnTo>
                    <a:pt x="0" y="12"/>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9" name="Freeform 437"/>
            <p:cNvSpPr/>
            <p:nvPr/>
          </p:nvSpPr>
          <p:spPr>
            <a:xfrm>
              <a:off x="3250" y="2330"/>
              <a:ext cx="70" cy="27"/>
            </a:xfrm>
            <a:custGeom>
              <a:avLst/>
              <a:gdLst>
                <a:gd name="txL" fmla="*/ 0 w 70"/>
                <a:gd name="txT" fmla="*/ 0 h 27"/>
                <a:gd name="txR" fmla="*/ 70 w 70"/>
                <a:gd name="txB" fmla="*/ 27 h 27"/>
              </a:gdLst>
              <a:ahLst/>
              <a:cxnLst>
                <a:cxn ang="0">
                  <a:pos x="33" y="0"/>
                </a:cxn>
                <a:cxn ang="0">
                  <a:pos x="39" y="0"/>
                </a:cxn>
                <a:cxn ang="0">
                  <a:pos x="46" y="1"/>
                </a:cxn>
                <a:cxn ang="0">
                  <a:pos x="51" y="3"/>
                </a:cxn>
                <a:cxn ang="0">
                  <a:pos x="56" y="5"/>
                </a:cxn>
                <a:cxn ang="0">
                  <a:pos x="61" y="8"/>
                </a:cxn>
                <a:cxn ang="0">
                  <a:pos x="64" y="11"/>
                </a:cxn>
                <a:cxn ang="0">
                  <a:pos x="67" y="15"/>
                </a:cxn>
                <a:cxn ang="0">
                  <a:pos x="70" y="20"/>
                </a:cxn>
                <a:cxn ang="0">
                  <a:pos x="69" y="20"/>
                </a:cxn>
                <a:cxn ang="0">
                  <a:pos x="67" y="20"/>
                </a:cxn>
                <a:cxn ang="0">
                  <a:pos x="56" y="24"/>
                </a:cxn>
                <a:cxn ang="0">
                  <a:pos x="43" y="25"/>
                </a:cxn>
                <a:cxn ang="0">
                  <a:pos x="31" y="27"/>
                </a:cxn>
                <a:cxn ang="0">
                  <a:pos x="24" y="27"/>
                </a:cxn>
                <a:cxn ang="0">
                  <a:pos x="17" y="25"/>
                </a:cxn>
                <a:cxn ang="0">
                  <a:pos x="10" y="21"/>
                </a:cxn>
                <a:cxn ang="0">
                  <a:pos x="4" y="17"/>
                </a:cxn>
                <a:cxn ang="0">
                  <a:pos x="0" y="11"/>
                </a:cxn>
                <a:cxn ang="0">
                  <a:pos x="9" y="11"/>
                </a:cxn>
                <a:cxn ang="0">
                  <a:pos x="17" y="8"/>
                </a:cxn>
                <a:cxn ang="0">
                  <a:pos x="26" y="4"/>
                </a:cxn>
                <a:cxn ang="0">
                  <a:pos x="33" y="0"/>
                </a:cxn>
              </a:cxnLst>
              <a:rect l="txL" t="txT" r="txR" b="txB"/>
              <a:pathLst>
                <a:path w="70" h="27">
                  <a:moveTo>
                    <a:pt x="33" y="0"/>
                  </a:moveTo>
                  <a:lnTo>
                    <a:pt x="39" y="0"/>
                  </a:lnTo>
                  <a:lnTo>
                    <a:pt x="46" y="1"/>
                  </a:lnTo>
                  <a:lnTo>
                    <a:pt x="51" y="3"/>
                  </a:lnTo>
                  <a:lnTo>
                    <a:pt x="56" y="5"/>
                  </a:lnTo>
                  <a:lnTo>
                    <a:pt x="61" y="8"/>
                  </a:lnTo>
                  <a:lnTo>
                    <a:pt x="64" y="11"/>
                  </a:lnTo>
                  <a:lnTo>
                    <a:pt x="67" y="15"/>
                  </a:lnTo>
                  <a:lnTo>
                    <a:pt x="70" y="20"/>
                  </a:lnTo>
                  <a:lnTo>
                    <a:pt x="69" y="20"/>
                  </a:lnTo>
                  <a:lnTo>
                    <a:pt x="67" y="20"/>
                  </a:lnTo>
                  <a:lnTo>
                    <a:pt x="56" y="24"/>
                  </a:lnTo>
                  <a:lnTo>
                    <a:pt x="43" y="25"/>
                  </a:lnTo>
                  <a:lnTo>
                    <a:pt x="31" y="27"/>
                  </a:lnTo>
                  <a:lnTo>
                    <a:pt x="24" y="27"/>
                  </a:lnTo>
                  <a:lnTo>
                    <a:pt x="17" y="25"/>
                  </a:lnTo>
                  <a:lnTo>
                    <a:pt x="10" y="21"/>
                  </a:lnTo>
                  <a:lnTo>
                    <a:pt x="4" y="17"/>
                  </a:lnTo>
                  <a:lnTo>
                    <a:pt x="0" y="11"/>
                  </a:lnTo>
                  <a:lnTo>
                    <a:pt x="9" y="11"/>
                  </a:lnTo>
                  <a:lnTo>
                    <a:pt x="17" y="8"/>
                  </a:lnTo>
                  <a:lnTo>
                    <a:pt x="26" y="4"/>
                  </a:lnTo>
                  <a:lnTo>
                    <a:pt x="33"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10" name="Freeform 438"/>
            <p:cNvSpPr/>
            <p:nvPr/>
          </p:nvSpPr>
          <p:spPr>
            <a:xfrm>
              <a:off x="4062" y="2338"/>
              <a:ext cx="3" cy="1"/>
            </a:xfrm>
            <a:custGeom>
              <a:avLst/>
              <a:gdLst>
                <a:gd name="txL" fmla="*/ 0 w 3"/>
                <a:gd name="txT" fmla="*/ 0 h 1"/>
                <a:gd name="txR" fmla="*/ 3 w 3"/>
                <a:gd name="txB" fmla="*/ 1 h 1"/>
              </a:gdLst>
              <a:ahLst/>
              <a:cxnLst>
                <a:cxn ang="0">
                  <a:pos x="0" y="0"/>
                </a:cxn>
                <a:cxn ang="0">
                  <a:pos x="2" y="0"/>
                </a:cxn>
                <a:cxn ang="0">
                  <a:pos x="3" y="0"/>
                </a:cxn>
                <a:cxn ang="0">
                  <a:pos x="2" y="0"/>
                </a:cxn>
                <a:cxn ang="0">
                  <a:pos x="0" y="0"/>
                </a:cxn>
              </a:cxnLst>
              <a:rect l="txL" t="txT" r="txR" b="txB"/>
              <a:pathLst>
                <a:path w="3" h="1">
                  <a:moveTo>
                    <a:pt x="0" y="0"/>
                  </a:moveTo>
                  <a:lnTo>
                    <a:pt x="2" y="0"/>
                  </a:lnTo>
                  <a:lnTo>
                    <a:pt x="3" y="0"/>
                  </a:lnTo>
                  <a:lnTo>
                    <a:pt x="2" y="0"/>
                  </a:lnTo>
                  <a:lnTo>
                    <a:pt x="0"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14" name="Freeform 439"/>
            <p:cNvSpPr/>
            <p:nvPr/>
          </p:nvSpPr>
          <p:spPr>
            <a:xfrm>
              <a:off x="4070" y="2338"/>
              <a:ext cx="48" cy="12"/>
            </a:xfrm>
            <a:custGeom>
              <a:avLst/>
              <a:gdLst>
                <a:gd name="txL" fmla="*/ 0 w 48"/>
                <a:gd name="txT" fmla="*/ 0 h 12"/>
                <a:gd name="txR" fmla="*/ 48 w 48"/>
                <a:gd name="txB" fmla="*/ 12 h 12"/>
              </a:gdLst>
              <a:ahLst/>
              <a:cxnLst>
                <a:cxn ang="0">
                  <a:pos x="0" y="0"/>
                </a:cxn>
                <a:cxn ang="0">
                  <a:pos x="11" y="0"/>
                </a:cxn>
                <a:cxn ang="0">
                  <a:pos x="24" y="2"/>
                </a:cxn>
                <a:cxn ang="0">
                  <a:pos x="35" y="2"/>
                </a:cxn>
                <a:cxn ang="0">
                  <a:pos x="48" y="2"/>
                </a:cxn>
                <a:cxn ang="0">
                  <a:pos x="48" y="3"/>
                </a:cxn>
                <a:cxn ang="0">
                  <a:pos x="48" y="3"/>
                </a:cxn>
                <a:cxn ang="0">
                  <a:pos x="48" y="5"/>
                </a:cxn>
                <a:cxn ang="0">
                  <a:pos x="48" y="6"/>
                </a:cxn>
                <a:cxn ang="0">
                  <a:pos x="40" y="9"/>
                </a:cxn>
                <a:cxn ang="0">
                  <a:pos x="30" y="12"/>
                </a:cxn>
                <a:cxn ang="0">
                  <a:pos x="20" y="12"/>
                </a:cxn>
                <a:cxn ang="0">
                  <a:pos x="8" y="10"/>
                </a:cxn>
                <a:cxn ang="0">
                  <a:pos x="4" y="6"/>
                </a:cxn>
                <a:cxn ang="0">
                  <a:pos x="0" y="0"/>
                </a:cxn>
              </a:cxnLst>
              <a:rect l="txL" t="txT" r="txR" b="txB"/>
              <a:pathLst>
                <a:path w="48" h="12">
                  <a:moveTo>
                    <a:pt x="0" y="0"/>
                  </a:moveTo>
                  <a:lnTo>
                    <a:pt x="11" y="0"/>
                  </a:lnTo>
                  <a:lnTo>
                    <a:pt x="24" y="2"/>
                  </a:lnTo>
                  <a:lnTo>
                    <a:pt x="35" y="2"/>
                  </a:lnTo>
                  <a:lnTo>
                    <a:pt x="48" y="2"/>
                  </a:lnTo>
                  <a:lnTo>
                    <a:pt x="48" y="3"/>
                  </a:lnTo>
                  <a:lnTo>
                    <a:pt x="48" y="5"/>
                  </a:lnTo>
                  <a:lnTo>
                    <a:pt x="48" y="6"/>
                  </a:lnTo>
                  <a:lnTo>
                    <a:pt x="40" y="9"/>
                  </a:lnTo>
                  <a:lnTo>
                    <a:pt x="30" y="12"/>
                  </a:lnTo>
                  <a:lnTo>
                    <a:pt x="20" y="12"/>
                  </a:lnTo>
                  <a:lnTo>
                    <a:pt x="8" y="10"/>
                  </a:lnTo>
                  <a:lnTo>
                    <a:pt x="4" y="6"/>
                  </a:lnTo>
                  <a:lnTo>
                    <a:pt x="0"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18" name="Freeform 440"/>
            <p:cNvSpPr/>
            <p:nvPr/>
          </p:nvSpPr>
          <p:spPr>
            <a:xfrm>
              <a:off x="3177" y="2344"/>
              <a:ext cx="36" cy="14"/>
            </a:xfrm>
            <a:custGeom>
              <a:avLst/>
              <a:gdLst>
                <a:gd name="txL" fmla="*/ 0 w 36"/>
                <a:gd name="txT" fmla="*/ 0 h 14"/>
                <a:gd name="txR" fmla="*/ 36 w 36"/>
                <a:gd name="txB" fmla="*/ 14 h 14"/>
              </a:gdLst>
              <a:ahLst/>
              <a:cxnLst>
                <a:cxn ang="0">
                  <a:pos x="19" y="0"/>
                </a:cxn>
                <a:cxn ang="0">
                  <a:pos x="27" y="3"/>
                </a:cxn>
                <a:cxn ang="0">
                  <a:pos x="36" y="4"/>
                </a:cxn>
                <a:cxn ang="0">
                  <a:pos x="36" y="6"/>
                </a:cxn>
                <a:cxn ang="0">
                  <a:pos x="36" y="6"/>
                </a:cxn>
                <a:cxn ang="0">
                  <a:pos x="34" y="9"/>
                </a:cxn>
                <a:cxn ang="0">
                  <a:pos x="34" y="11"/>
                </a:cxn>
                <a:cxn ang="0">
                  <a:pos x="30" y="13"/>
                </a:cxn>
                <a:cxn ang="0">
                  <a:pos x="26" y="14"/>
                </a:cxn>
                <a:cxn ang="0">
                  <a:pos x="13" y="11"/>
                </a:cxn>
                <a:cxn ang="0">
                  <a:pos x="0" y="9"/>
                </a:cxn>
                <a:cxn ang="0">
                  <a:pos x="9" y="4"/>
                </a:cxn>
                <a:cxn ang="0">
                  <a:pos x="19" y="0"/>
                </a:cxn>
              </a:cxnLst>
              <a:rect l="txL" t="txT" r="txR" b="txB"/>
              <a:pathLst>
                <a:path w="36" h="14">
                  <a:moveTo>
                    <a:pt x="19" y="0"/>
                  </a:moveTo>
                  <a:lnTo>
                    <a:pt x="27" y="3"/>
                  </a:lnTo>
                  <a:lnTo>
                    <a:pt x="36" y="4"/>
                  </a:lnTo>
                  <a:lnTo>
                    <a:pt x="36" y="6"/>
                  </a:lnTo>
                  <a:lnTo>
                    <a:pt x="34" y="9"/>
                  </a:lnTo>
                  <a:lnTo>
                    <a:pt x="34" y="11"/>
                  </a:lnTo>
                  <a:lnTo>
                    <a:pt x="30" y="13"/>
                  </a:lnTo>
                  <a:lnTo>
                    <a:pt x="26" y="14"/>
                  </a:lnTo>
                  <a:lnTo>
                    <a:pt x="13" y="11"/>
                  </a:lnTo>
                  <a:lnTo>
                    <a:pt x="0" y="9"/>
                  </a:lnTo>
                  <a:lnTo>
                    <a:pt x="9" y="4"/>
                  </a:lnTo>
                  <a:lnTo>
                    <a:pt x="19"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19" name="Freeform 441"/>
            <p:cNvSpPr/>
            <p:nvPr/>
          </p:nvSpPr>
          <p:spPr>
            <a:xfrm>
              <a:off x="4005" y="2344"/>
              <a:ext cx="63" cy="31"/>
            </a:xfrm>
            <a:custGeom>
              <a:avLst/>
              <a:gdLst>
                <a:gd name="txL" fmla="*/ 0 w 63"/>
                <a:gd name="txT" fmla="*/ 0 h 31"/>
                <a:gd name="txR" fmla="*/ 63 w 63"/>
                <a:gd name="txB" fmla="*/ 31 h 31"/>
              </a:gdLst>
              <a:ahLst/>
              <a:cxnLst>
                <a:cxn ang="0">
                  <a:pos x="0" y="0"/>
                </a:cxn>
                <a:cxn ang="0">
                  <a:pos x="13" y="1"/>
                </a:cxn>
                <a:cxn ang="0">
                  <a:pos x="30" y="1"/>
                </a:cxn>
                <a:cxn ang="0">
                  <a:pos x="47" y="3"/>
                </a:cxn>
                <a:cxn ang="0">
                  <a:pos x="59" y="4"/>
                </a:cxn>
                <a:cxn ang="0">
                  <a:pos x="60" y="6"/>
                </a:cxn>
                <a:cxn ang="0">
                  <a:pos x="63" y="7"/>
                </a:cxn>
                <a:cxn ang="0">
                  <a:pos x="63" y="9"/>
                </a:cxn>
                <a:cxn ang="0">
                  <a:pos x="63" y="10"/>
                </a:cxn>
                <a:cxn ang="0">
                  <a:pos x="52" y="21"/>
                </a:cxn>
                <a:cxn ang="0">
                  <a:pos x="40" y="31"/>
                </a:cxn>
                <a:cxn ang="0">
                  <a:pos x="36" y="30"/>
                </a:cxn>
                <a:cxn ang="0">
                  <a:pos x="32" y="30"/>
                </a:cxn>
                <a:cxn ang="0">
                  <a:pos x="25" y="24"/>
                </a:cxn>
                <a:cxn ang="0">
                  <a:pos x="15" y="17"/>
                </a:cxn>
                <a:cxn ang="0">
                  <a:pos x="5" y="7"/>
                </a:cxn>
                <a:cxn ang="0">
                  <a:pos x="0" y="0"/>
                </a:cxn>
              </a:cxnLst>
              <a:rect l="txL" t="txT" r="txR" b="txB"/>
              <a:pathLst>
                <a:path w="62" h="31">
                  <a:moveTo>
                    <a:pt x="0" y="0"/>
                  </a:moveTo>
                  <a:lnTo>
                    <a:pt x="13" y="1"/>
                  </a:lnTo>
                  <a:lnTo>
                    <a:pt x="30" y="1"/>
                  </a:lnTo>
                  <a:lnTo>
                    <a:pt x="47" y="3"/>
                  </a:lnTo>
                  <a:lnTo>
                    <a:pt x="59" y="4"/>
                  </a:lnTo>
                  <a:lnTo>
                    <a:pt x="60" y="6"/>
                  </a:lnTo>
                  <a:lnTo>
                    <a:pt x="63" y="7"/>
                  </a:lnTo>
                  <a:lnTo>
                    <a:pt x="63" y="9"/>
                  </a:lnTo>
                  <a:lnTo>
                    <a:pt x="63" y="10"/>
                  </a:lnTo>
                  <a:lnTo>
                    <a:pt x="52" y="21"/>
                  </a:lnTo>
                  <a:lnTo>
                    <a:pt x="40" y="31"/>
                  </a:lnTo>
                  <a:lnTo>
                    <a:pt x="36" y="30"/>
                  </a:lnTo>
                  <a:lnTo>
                    <a:pt x="32" y="30"/>
                  </a:lnTo>
                  <a:lnTo>
                    <a:pt x="25" y="24"/>
                  </a:lnTo>
                  <a:lnTo>
                    <a:pt x="15" y="17"/>
                  </a:lnTo>
                  <a:lnTo>
                    <a:pt x="5" y="7"/>
                  </a:lnTo>
                  <a:lnTo>
                    <a:pt x="0"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21" name="Freeform 442"/>
            <p:cNvSpPr/>
            <p:nvPr/>
          </p:nvSpPr>
          <p:spPr>
            <a:xfrm>
              <a:off x="3224" y="2347"/>
              <a:ext cx="20" cy="16"/>
            </a:xfrm>
            <a:custGeom>
              <a:avLst/>
              <a:gdLst>
                <a:gd name="txL" fmla="*/ 0 w 20"/>
                <a:gd name="txT" fmla="*/ 0 h 16"/>
                <a:gd name="txR" fmla="*/ 20 w 20"/>
                <a:gd name="txB" fmla="*/ 16 h 16"/>
              </a:gdLst>
              <a:ahLst/>
              <a:cxnLst>
                <a:cxn ang="0">
                  <a:pos x="6" y="0"/>
                </a:cxn>
                <a:cxn ang="0">
                  <a:pos x="7" y="0"/>
                </a:cxn>
                <a:cxn ang="0">
                  <a:pos x="10" y="0"/>
                </a:cxn>
                <a:cxn ang="0">
                  <a:pos x="16" y="7"/>
                </a:cxn>
                <a:cxn ang="0">
                  <a:pos x="20" y="13"/>
                </a:cxn>
                <a:cxn ang="0">
                  <a:pos x="20" y="14"/>
                </a:cxn>
                <a:cxn ang="0">
                  <a:pos x="19" y="16"/>
                </a:cxn>
                <a:cxn ang="0">
                  <a:pos x="12" y="16"/>
                </a:cxn>
                <a:cxn ang="0">
                  <a:pos x="6" y="14"/>
                </a:cxn>
                <a:cxn ang="0">
                  <a:pos x="2" y="11"/>
                </a:cxn>
                <a:cxn ang="0">
                  <a:pos x="0" y="4"/>
                </a:cxn>
                <a:cxn ang="0">
                  <a:pos x="3" y="3"/>
                </a:cxn>
                <a:cxn ang="0">
                  <a:pos x="6" y="0"/>
                </a:cxn>
              </a:cxnLst>
              <a:rect l="txL" t="txT" r="txR" b="txB"/>
              <a:pathLst>
                <a:path w="20" h="16">
                  <a:moveTo>
                    <a:pt x="6" y="0"/>
                  </a:moveTo>
                  <a:lnTo>
                    <a:pt x="7" y="0"/>
                  </a:lnTo>
                  <a:lnTo>
                    <a:pt x="10" y="0"/>
                  </a:lnTo>
                  <a:lnTo>
                    <a:pt x="16" y="7"/>
                  </a:lnTo>
                  <a:lnTo>
                    <a:pt x="20" y="13"/>
                  </a:lnTo>
                  <a:lnTo>
                    <a:pt x="20" y="14"/>
                  </a:lnTo>
                  <a:lnTo>
                    <a:pt x="19" y="16"/>
                  </a:lnTo>
                  <a:lnTo>
                    <a:pt x="12" y="16"/>
                  </a:lnTo>
                  <a:lnTo>
                    <a:pt x="6" y="14"/>
                  </a:lnTo>
                  <a:lnTo>
                    <a:pt x="2" y="11"/>
                  </a:lnTo>
                  <a:lnTo>
                    <a:pt x="0" y="4"/>
                  </a:lnTo>
                  <a:lnTo>
                    <a:pt x="3" y="3"/>
                  </a:lnTo>
                  <a:lnTo>
                    <a:pt x="6"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22" name="Freeform 443"/>
            <p:cNvSpPr/>
            <p:nvPr/>
          </p:nvSpPr>
          <p:spPr>
            <a:xfrm>
              <a:off x="3104" y="2350"/>
              <a:ext cx="36" cy="17"/>
            </a:xfrm>
            <a:custGeom>
              <a:avLst/>
              <a:gdLst>
                <a:gd name="txL" fmla="*/ 0 w 36"/>
                <a:gd name="txT" fmla="*/ 0 h 17"/>
                <a:gd name="txR" fmla="*/ 36 w 36"/>
                <a:gd name="txB" fmla="*/ 17 h 17"/>
              </a:gdLst>
              <a:ahLst/>
              <a:cxnLst>
                <a:cxn ang="0">
                  <a:pos x="19" y="0"/>
                </a:cxn>
                <a:cxn ang="0">
                  <a:pos x="28" y="1"/>
                </a:cxn>
                <a:cxn ang="0">
                  <a:pos x="36" y="1"/>
                </a:cxn>
                <a:cxn ang="0">
                  <a:pos x="36" y="3"/>
                </a:cxn>
                <a:cxn ang="0">
                  <a:pos x="36" y="3"/>
                </a:cxn>
                <a:cxn ang="0">
                  <a:pos x="36" y="4"/>
                </a:cxn>
                <a:cxn ang="0">
                  <a:pos x="36" y="4"/>
                </a:cxn>
                <a:cxn ang="0">
                  <a:pos x="29" y="10"/>
                </a:cxn>
                <a:cxn ang="0">
                  <a:pos x="19" y="14"/>
                </a:cxn>
                <a:cxn ang="0">
                  <a:pos x="15" y="17"/>
                </a:cxn>
                <a:cxn ang="0">
                  <a:pos x="9" y="17"/>
                </a:cxn>
                <a:cxn ang="0">
                  <a:pos x="5" y="15"/>
                </a:cxn>
                <a:cxn ang="0">
                  <a:pos x="0" y="11"/>
                </a:cxn>
                <a:cxn ang="0">
                  <a:pos x="9" y="5"/>
                </a:cxn>
                <a:cxn ang="0">
                  <a:pos x="19" y="0"/>
                </a:cxn>
              </a:cxnLst>
              <a:rect l="txL" t="txT" r="txR" b="txB"/>
              <a:pathLst>
                <a:path w="36" h="17">
                  <a:moveTo>
                    <a:pt x="19" y="0"/>
                  </a:moveTo>
                  <a:lnTo>
                    <a:pt x="28" y="1"/>
                  </a:lnTo>
                  <a:lnTo>
                    <a:pt x="36" y="1"/>
                  </a:lnTo>
                  <a:lnTo>
                    <a:pt x="36" y="3"/>
                  </a:lnTo>
                  <a:lnTo>
                    <a:pt x="36" y="4"/>
                  </a:lnTo>
                  <a:lnTo>
                    <a:pt x="29" y="10"/>
                  </a:lnTo>
                  <a:lnTo>
                    <a:pt x="19" y="14"/>
                  </a:lnTo>
                  <a:lnTo>
                    <a:pt x="15" y="17"/>
                  </a:lnTo>
                  <a:lnTo>
                    <a:pt x="9" y="17"/>
                  </a:lnTo>
                  <a:lnTo>
                    <a:pt x="5" y="15"/>
                  </a:lnTo>
                  <a:lnTo>
                    <a:pt x="0" y="11"/>
                  </a:lnTo>
                  <a:lnTo>
                    <a:pt x="9" y="5"/>
                  </a:lnTo>
                  <a:lnTo>
                    <a:pt x="19"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23" name="Freeform 444"/>
            <p:cNvSpPr/>
            <p:nvPr/>
          </p:nvSpPr>
          <p:spPr>
            <a:xfrm>
              <a:off x="4638" y="2350"/>
              <a:ext cx="34" cy="10"/>
            </a:xfrm>
            <a:custGeom>
              <a:avLst/>
              <a:gdLst>
                <a:gd name="txL" fmla="*/ 0 w 34"/>
                <a:gd name="txT" fmla="*/ 0 h 10"/>
                <a:gd name="txR" fmla="*/ 34 w 34"/>
                <a:gd name="txB" fmla="*/ 10 h 10"/>
              </a:gdLst>
              <a:ahLst/>
              <a:cxnLst>
                <a:cxn ang="0">
                  <a:pos x="34" y="8"/>
                </a:cxn>
                <a:cxn ang="0">
                  <a:pos x="23" y="10"/>
                </a:cxn>
                <a:cxn ang="0">
                  <a:pos x="14" y="8"/>
                </a:cxn>
                <a:cxn ang="0">
                  <a:pos x="7" y="7"/>
                </a:cxn>
                <a:cxn ang="0">
                  <a:pos x="0" y="1"/>
                </a:cxn>
                <a:cxn ang="0">
                  <a:pos x="0" y="1"/>
                </a:cxn>
                <a:cxn ang="0">
                  <a:pos x="0" y="0"/>
                </a:cxn>
                <a:cxn ang="0">
                  <a:pos x="17" y="1"/>
                </a:cxn>
                <a:cxn ang="0">
                  <a:pos x="34" y="1"/>
                </a:cxn>
                <a:cxn ang="0">
                  <a:pos x="34" y="5"/>
                </a:cxn>
                <a:cxn ang="0">
                  <a:pos x="34" y="8"/>
                </a:cxn>
              </a:cxnLst>
              <a:rect l="txL" t="txT" r="txR" b="txB"/>
              <a:pathLst>
                <a:path w="34" h="10">
                  <a:moveTo>
                    <a:pt x="34" y="8"/>
                  </a:moveTo>
                  <a:lnTo>
                    <a:pt x="23" y="10"/>
                  </a:lnTo>
                  <a:lnTo>
                    <a:pt x="14" y="8"/>
                  </a:lnTo>
                  <a:lnTo>
                    <a:pt x="7" y="7"/>
                  </a:lnTo>
                  <a:lnTo>
                    <a:pt x="0" y="1"/>
                  </a:lnTo>
                  <a:lnTo>
                    <a:pt x="0" y="0"/>
                  </a:lnTo>
                  <a:lnTo>
                    <a:pt x="17" y="1"/>
                  </a:lnTo>
                  <a:lnTo>
                    <a:pt x="34" y="1"/>
                  </a:lnTo>
                  <a:lnTo>
                    <a:pt x="34" y="5"/>
                  </a:lnTo>
                  <a:lnTo>
                    <a:pt x="34" y="8"/>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24" name="Freeform 445"/>
            <p:cNvSpPr/>
            <p:nvPr/>
          </p:nvSpPr>
          <p:spPr>
            <a:xfrm>
              <a:off x="3010" y="2358"/>
              <a:ext cx="130" cy="30"/>
            </a:xfrm>
            <a:custGeom>
              <a:avLst/>
              <a:gdLst>
                <a:gd name="txL" fmla="*/ 0 w 130"/>
                <a:gd name="txT" fmla="*/ 0 h 30"/>
                <a:gd name="txR" fmla="*/ 130 w 130"/>
                <a:gd name="txB" fmla="*/ 30 h 30"/>
              </a:gdLst>
              <a:ahLst/>
              <a:cxnLst>
                <a:cxn ang="0">
                  <a:pos x="64" y="0"/>
                </a:cxn>
                <a:cxn ang="0">
                  <a:pos x="70" y="2"/>
                </a:cxn>
                <a:cxn ang="0">
                  <a:pos x="74" y="3"/>
                </a:cxn>
                <a:cxn ang="0">
                  <a:pos x="76" y="12"/>
                </a:cxn>
                <a:cxn ang="0">
                  <a:pos x="77" y="20"/>
                </a:cxn>
                <a:cxn ang="0">
                  <a:pos x="79" y="20"/>
                </a:cxn>
                <a:cxn ang="0">
                  <a:pos x="80" y="22"/>
                </a:cxn>
                <a:cxn ang="0">
                  <a:pos x="94" y="19"/>
                </a:cxn>
                <a:cxn ang="0">
                  <a:pos x="104" y="15"/>
                </a:cxn>
                <a:cxn ang="0">
                  <a:pos x="112" y="15"/>
                </a:cxn>
                <a:cxn ang="0">
                  <a:pos x="119" y="17"/>
                </a:cxn>
                <a:cxn ang="0">
                  <a:pos x="124" y="20"/>
                </a:cxn>
                <a:cxn ang="0">
                  <a:pos x="130" y="23"/>
                </a:cxn>
                <a:cxn ang="0">
                  <a:pos x="130" y="26"/>
                </a:cxn>
                <a:cxn ang="0">
                  <a:pos x="129" y="29"/>
                </a:cxn>
                <a:cxn ang="0">
                  <a:pos x="113" y="29"/>
                </a:cxn>
                <a:cxn ang="0">
                  <a:pos x="96" y="30"/>
                </a:cxn>
                <a:cxn ang="0">
                  <a:pos x="94" y="27"/>
                </a:cxn>
                <a:cxn ang="0">
                  <a:pos x="94" y="26"/>
                </a:cxn>
                <a:cxn ang="0">
                  <a:pos x="93" y="26"/>
                </a:cxn>
                <a:cxn ang="0">
                  <a:pos x="90" y="25"/>
                </a:cxn>
                <a:cxn ang="0">
                  <a:pos x="84" y="27"/>
                </a:cxn>
                <a:cxn ang="0">
                  <a:pos x="77" y="29"/>
                </a:cxn>
                <a:cxn ang="0">
                  <a:pos x="70" y="27"/>
                </a:cxn>
                <a:cxn ang="0">
                  <a:pos x="64" y="26"/>
                </a:cxn>
                <a:cxn ang="0">
                  <a:pos x="59" y="23"/>
                </a:cxn>
                <a:cxn ang="0">
                  <a:pos x="53" y="20"/>
                </a:cxn>
                <a:cxn ang="0">
                  <a:pos x="47" y="19"/>
                </a:cxn>
                <a:cxn ang="0">
                  <a:pos x="43" y="19"/>
                </a:cxn>
                <a:cxn ang="0">
                  <a:pos x="42" y="22"/>
                </a:cxn>
                <a:cxn ang="0">
                  <a:pos x="39" y="25"/>
                </a:cxn>
                <a:cxn ang="0">
                  <a:pos x="37" y="25"/>
                </a:cxn>
                <a:cxn ang="0">
                  <a:pos x="32" y="26"/>
                </a:cxn>
                <a:cxn ang="0">
                  <a:pos x="16" y="22"/>
                </a:cxn>
                <a:cxn ang="0">
                  <a:pos x="0" y="16"/>
                </a:cxn>
                <a:cxn ang="0">
                  <a:pos x="12" y="15"/>
                </a:cxn>
                <a:cxn ang="0">
                  <a:pos x="30" y="10"/>
                </a:cxn>
                <a:cxn ang="0">
                  <a:pos x="52" y="6"/>
                </a:cxn>
                <a:cxn ang="0">
                  <a:pos x="64" y="0"/>
                </a:cxn>
              </a:cxnLst>
              <a:rect l="txL" t="txT" r="txR" b="txB"/>
              <a:pathLst>
                <a:path w="130" h="30">
                  <a:moveTo>
                    <a:pt x="64" y="0"/>
                  </a:moveTo>
                  <a:lnTo>
                    <a:pt x="70" y="2"/>
                  </a:lnTo>
                  <a:lnTo>
                    <a:pt x="74" y="3"/>
                  </a:lnTo>
                  <a:lnTo>
                    <a:pt x="76" y="12"/>
                  </a:lnTo>
                  <a:lnTo>
                    <a:pt x="77" y="20"/>
                  </a:lnTo>
                  <a:lnTo>
                    <a:pt x="79" y="20"/>
                  </a:lnTo>
                  <a:lnTo>
                    <a:pt x="80" y="22"/>
                  </a:lnTo>
                  <a:lnTo>
                    <a:pt x="94" y="19"/>
                  </a:lnTo>
                  <a:lnTo>
                    <a:pt x="104" y="15"/>
                  </a:lnTo>
                  <a:lnTo>
                    <a:pt x="112" y="15"/>
                  </a:lnTo>
                  <a:lnTo>
                    <a:pt x="119" y="17"/>
                  </a:lnTo>
                  <a:lnTo>
                    <a:pt x="124" y="20"/>
                  </a:lnTo>
                  <a:lnTo>
                    <a:pt x="130" y="23"/>
                  </a:lnTo>
                  <a:lnTo>
                    <a:pt x="130" y="26"/>
                  </a:lnTo>
                  <a:lnTo>
                    <a:pt x="129" y="29"/>
                  </a:lnTo>
                  <a:lnTo>
                    <a:pt x="113" y="29"/>
                  </a:lnTo>
                  <a:lnTo>
                    <a:pt x="96" y="30"/>
                  </a:lnTo>
                  <a:lnTo>
                    <a:pt x="94" y="27"/>
                  </a:lnTo>
                  <a:lnTo>
                    <a:pt x="94" y="26"/>
                  </a:lnTo>
                  <a:lnTo>
                    <a:pt x="93" y="26"/>
                  </a:lnTo>
                  <a:lnTo>
                    <a:pt x="90" y="25"/>
                  </a:lnTo>
                  <a:lnTo>
                    <a:pt x="84" y="27"/>
                  </a:lnTo>
                  <a:lnTo>
                    <a:pt x="77" y="29"/>
                  </a:lnTo>
                  <a:lnTo>
                    <a:pt x="70" y="27"/>
                  </a:lnTo>
                  <a:lnTo>
                    <a:pt x="64" y="26"/>
                  </a:lnTo>
                  <a:lnTo>
                    <a:pt x="59" y="23"/>
                  </a:lnTo>
                  <a:lnTo>
                    <a:pt x="53" y="20"/>
                  </a:lnTo>
                  <a:lnTo>
                    <a:pt x="47" y="19"/>
                  </a:lnTo>
                  <a:lnTo>
                    <a:pt x="43" y="19"/>
                  </a:lnTo>
                  <a:lnTo>
                    <a:pt x="42" y="22"/>
                  </a:lnTo>
                  <a:lnTo>
                    <a:pt x="39" y="25"/>
                  </a:lnTo>
                  <a:lnTo>
                    <a:pt x="37" y="25"/>
                  </a:lnTo>
                  <a:lnTo>
                    <a:pt x="32" y="26"/>
                  </a:lnTo>
                  <a:lnTo>
                    <a:pt x="16" y="22"/>
                  </a:lnTo>
                  <a:lnTo>
                    <a:pt x="0" y="16"/>
                  </a:lnTo>
                  <a:lnTo>
                    <a:pt x="12" y="15"/>
                  </a:lnTo>
                  <a:lnTo>
                    <a:pt x="30" y="10"/>
                  </a:lnTo>
                  <a:lnTo>
                    <a:pt x="52" y="6"/>
                  </a:lnTo>
                  <a:lnTo>
                    <a:pt x="64"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25" name="Freeform 446"/>
            <p:cNvSpPr/>
            <p:nvPr/>
          </p:nvSpPr>
          <p:spPr>
            <a:xfrm>
              <a:off x="3693" y="2365"/>
              <a:ext cx="1819" cy="1375"/>
            </a:xfrm>
            <a:custGeom>
              <a:avLst/>
              <a:gdLst>
                <a:gd name="txL" fmla="*/ 0 w 1819"/>
                <a:gd name="txT" fmla="*/ 0 h 1375"/>
                <a:gd name="txR" fmla="*/ 1819 w 1819"/>
                <a:gd name="txB" fmla="*/ 1375 h 1375"/>
              </a:gdLst>
              <a:ahLst/>
              <a:cxnLst>
                <a:cxn ang="0">
                  <a:pos x="1369" y="59"/>
                </a:cxn>
                <a:cxn ang="0">
                  <a:pos x="1617" y="89"/>
                </a:cxn>
                <a:cxn ang="0">
                  <a:pos x="1819" y="136"/>
                </a:cxn>
                <a:cxn ang="0">
                  <a:pos x="1784" y="156"/>
                </a:cxn>
                <a:cxn ang="0">
                  <a:pos x="1689" y="205"/>
                </a:cxn>
                <a:cxn ang="0">
                  <a:pos x="1664" y="247"/>
                </a:cxn>
                <a:cxn ang="0">
                  <a:pos x="1624" y="166"/>
                </a:cxn>
                <a:cxn ang="0">
                  <a:pos x="1494" y="213"/>
                </a:cxn>
                <a:cxn ang="0">
                  <a:pos x="1606" y="316"/>
                </a:cxn>
                <a:cxn ang="0">
                  <a:pos x="1573" y="306"/>
                </a:cxn>
                <a:cxn ang="0">
                  <a:pos x="1530" y="427"/>
                </a:cxn>
                <a:cxn ang="0">
                  <a:pos x="1530" y="473"/>
                </a:cxn>
                <a:cxn ang="0">
                  <a:pos x="1436" y="434"/>
                </a:cxn>
                <a:cxn ang="0">
                  <a:pos x="1474" y="472"/>
                </a:cxn>
                <a:cxn ang="0">
                  <a:pos x="1492" y="556"/>
                </a:cxn>
                <a:cxn ang="0">
                  <a:pos x="1433" y="654"/>
                </a:cxn>
                <a:cxn ang="0">
                  <a:pos x="1383" y="730"/>
                </a:cxn>
                <a:cxn ang="0">
                  <a:pos x="1323" y="774"/>
                </a:cxn>
                <a:cxn ang="0">
                  <a:pos x="1333" y="856"/>
                </a:cxn>
                <a:cxn ang="0">
                  <a:pos x="1297" y="844"/>
                </a:cxn>
                <a:cxn ang="0">
                  <a:pos x="1273" y="737"/>
                </a:cxn>
                <a:cxn ang="0">
                  <a:pos x="1198" y="650"/>
                </a:cxn>
                <a:cxn ang="0">
                  <a:pos x="1090" y="734"/>
                </a:cxn>
                <a:cxn ang="0">
                  <a:pos x="993" y="674"/>
                </a:cxn>
                <a:cxn ang="0">
                  <a:pos x="968" y="646"/>
                </a:cxn>
                <a:cxn ang="0">
                  <a:pos x="765" y="593"/>
                </a:cxn>
                <a:cxn ang="0">
                  <a:pos x="791" y="629"/>
                </a:cxn>
                <a:cxn ang="0">
                  <a:pos x="748" y="751"/>
                </a:cxn>
                <a:cxn ang="0">
                  <a:pos x="624" y="669"/>
                </a:cxn>
                <a:cxn ang="0">
                  <a:pos x="551" y="567"/>
                </a:cxn>
                <a:cxn ang="0">
                  <a:pos x="641" y="744"/>
                </a:cxn>
                <a:cxn ang="0">
                  <a:pos x="719" y="891"/>
                </a:cxn>
                <a:cxn ang="0">
                  <a:pos x="641" y="1095"/>
                </a:cxn>
                <a:cxn ang="0">
                  <a:pos x="576" y="1227"/>
                </a:cxn>
                <a:cxn ang="0">
                  <a:pos x="491" y="1355"/>
                </a:cxn>
                <a:cxn ang="0">
                  <a:pos x="332" y="1183"/>
                </a:cxn>
                <a:cxn ang="0">
                  <a:pos x="289" y="937"/>
                </a:cxn>
                <a:cxn ang="0">
                  <a:pos x="162" y="876"/>
                </a:cxn>
                <a:cxn ang="0">
                  <a:pos x="10" y="763"/>
                </a:cxn>
                <a:cxn ang="0">
                  <a:pos x="42" y="597"/>
                </a:cxn>
                <a:cxn ang="0">
                  <a:pos x="135" y="483"/>
                </a:cxn>
                <a:cxn ang="0">
                  <a:pos x="181" y="382"/>
                </a:cxn>
                <a:cxn ang="0">
                  <a:pos x="184" y="310"/>
                </a:cxn>
                <a:cxn ang="0">
                  <a:pos x="311" y="226"/>
                </a:cxn>
                <a:cxn ang="0">
                  <a:pos x="399" y="245"/>
                </a:cxn>
                <a:cxn ang="0">
                  <a:pos x="471" y="182"/>
                </a:cxn>
                <a:cxn ang="0">
                  <a:pos x="428" y="119"/>
                </a:cxn>
                <a:cxn ang="0">
                  <a:pos x="361" y="223"/>
                </a:cxn>
                <a:cxn ang="0">
                  <a:pos x="285" y="205"/>
                </a:cxn>
                <a:cxn ang="0">
                  <a:pos x="374" y="79"/>
                </a:cxn>
                <a:cxn ang="0">
                  <a:pos x="562" y="116"/>
                </a:cxn>
                <a:cxn ang="0">
                  <a:pos x="549" y="132"/>
                </a:cxn>
                <a:cxn ang="0">
                  <a:pos x="599" y="110"/>
                </a:cxn>
                <a:cxn ang="0">
                  <a:pos x="696" y="70"/>
                </a:cxn>
                <a:cxn ang="0">
                  <a:pos x="799" y="63"/>
                </a:cxn>
                <a:cxn ang="0">
                  <a:pos x="846" y="90"/>
                </a:cxn>
                <a:cxn ang="0">
                  <a:pos x="836" y="65"/>
                </a:cxn>
                <a:cxn ang="0">
                  <a:pos x="849" y="36"/>
                </a:cxn>
                <a:cxn ang="0">
                  <a:pos x="978" y="0"/>
                </a:cxn>
                <a:cxn ang="0">
                  <a:pos x="1052" y="43"/>
                </a:cxn>
                <a:cxn ang="0">
                  <a:pos x="1242" y="56"/>
                </a:cxn>
              </a:cxnLst>
              <a:rect l="txL" t="txT" r="txR" b="txB"/>
              <a:pathLst>
                <a:path w="1819" h="1375">
                  <a:moveTo>
                    <a:pt x="1272" y="66"/>
                  </a:moveTo>
                  <a:lnTo>
                    <a:pt x="1272" y="62"/>
                  </a:lnTo>
                  <a:lnTo>
                    <a:pt x="1272" y="59"/>
                  </a:lnTo>
                  <a:lnTo>
                    <a:pt x="1286" y="60"/>
                  </a:lnTo>
                  <a:lnTo>
                    <a:pt x="1302" y="62"/>
                  </a:lnTo>
                  <a:lnTo>
                    <a:pt x="1317" y="63"/>
                  </a:lnTo>
                  <a:lnTo>
                    <a:pt x="1333" y="65"/>
                  </a:lnTo>
                  <a:lnTo>
                    <a:pt x="1333" y="63"/>
                  </a:lnTo>
                  <a:lnTo>
                    <a:pt x="1335" y="62"/>
                  </a:lnTo>
                  <a:lnTo>
                    <a:pt x="1330" y="59"/>
                  </a:lnTo>
                  <a:lnTo>
                    <a:pt x="1327" y="56"/>
                  </a:lnTo>
                  <a:lnTo>
                    <a:pt x="1325" y="53"/>
                  </a:lnTo>
                  <a:lnTo>
                    <a:pt x="1323" y="48"/>
                  </a:lnTo>
                  <a:lnTo>
                    <a:pt x="1337" y="48"/>
                  </a:lnTo>
                  <a:lnTo>
                    <a:pt x="1350" y="49"/>
                  </a:lnTo>
                  <a:lnTo>
                    <a:pt x="1356" y="50"/>
                  </a:lnTo>
                  <a:lnTo>
                    <a:pt x="1362" y="52"/>
                  </a:lnTo>
                  <a:lnTo>
                    <a:pt x="1366" y="55"/>
                  </a:lnTo>
                  <a:lnTo>
                    <a:pt x="1369" y="59"/>
                  </a:lnTo>
                  <a:lnTo>
                    <a:pt x="1377" y="55"/>
                  </a:lnTo>
                  <a:lnTo>
                    <a:pt x="1385" y="53"/>
                  </a:lnTo>
                  <a:lnTo>
                    <a:pt x="1390" y="53"/>
                  </a:lnTo>
                  <a:lnTo>
                    <a:pt x="1396" y="53"/>
                  </a:lnTo>
                  <a:lnTo>
                    <a:pt x="1406" y="58"/>
                  </a:lnTo>
                  <a:lnTo>
                    <a:pt x="1417" y="65"/>
                  </a:lnTo>
                  <a:lnTo>
                    <a:pt x="1435" y="65"/>
                  </a:lnTo>
                  <a:lnTo>
                    <a:pt x="1452" y="65"/>
                  </a:lnTo>
                  <a:lnTo>
                    <a:pt x="1467" y="66"/>
                  </a:lnTo>
                  <a:lnTo>
                    <a:pt x="1484" y="66"/>
                  </a:lnTo>
                  <a:lnTo>
                    <a:pt x="1504" y="72"/>
                  </a:lnTo>
                  <a:lnTo>
                    <a:pt x="1524" y="79"/>
                  </a:lnTo>
                  <a:lnTo>
                    <a:pt x="1542" y="79"/>
                  </a:lnTo>
                  <a:lnTo>
                    <a:pt x="1557" y="80"/>
                  </a:lnTo>
                  <a:lnTo>
                    <a:pt x="1573" y="80"/>
                  </a:lnTo>
                  <a:lnTo>
                    <a:pt x="1590" y="80"/>
                  </a:lnTo>
                  <a:lnTo>
                    <a:pt x="1602" y="86"/>
                  </a:lnTo>
                  <a:lnTo>
                    <a:pt x="1617" y="89"/>
                  </a:lnTo>
                  <a:lnTo>
                    <a:pt x="1617" y="87"/>
                  </a:lnTo>
                  <a:lnTo>
                    <a:pt x="1616" y="85"/>
                  </a:lnTo>
                  <a:lnTo>
                    <a:pt x="1613" y="82"/>
                  </a:lnTo>
                  <a:lnTo>
                    <a:pt x="1606" y="80"/>
                  </a:lnTo>
                  <a:lnTo>
                    <a:pt x="1600" y="77"/>
                  </a:lnTo>
                  <a:lnTo>
                    <a:pt x="1600" y="76"/>
                  </a:lnTo>
                  <a:lnTo>
                    <a:pt x="1600" y="75"/>
                  </a:lnTo>
                  <a:lnTo>
                    <a:pt x="1600" y="73"/>
                  </a:lnTo>
                  <a:lnTo>
                    <a:pt x="1602" y="72"/>
                  </a:lnTo>
                  <a:lnTo>
                    <a:pt x="1623" y="72"/>
                  </a:lnTo>
                  <a:lnTo>
                    <a:pt x="1646" y="76"/>
                  </a:lnTo>
                  <a:lnTo>
                    <a:pt x="1667" y="80"/>
                  </a:lnTo>
                  <a:lnTo>
                    <a:pt x="1687" y="86"/>
                  </a:lnTo>
                  <a:lnTo>
                    <a:pt x="1727" y="99"/>
                  </a:lnTo>
                  <a:lnTo>
                    <a:pt x="1764" y="112"/>
                  </a:lnTo>
                  <a:lnTo>
                    <a:pt x="1787" y="113"/>
                  </a:lnTo>
                  <a:lnTo>
                    <a:pt x="1807" y="117"/>
                  </a:lnTo>
                  <a:lnTo>
                    <a:pt x="1813" y="126"/>
                  </a:lnTo>
                  <a:lnTo>
                    <a:pt x="1819" y="136"/>
                  </a:lnTo>
                  <a:lnTo>
                    <a:pt x="1800" y="133"/>
                  </a:lnTo>
                  <a:lnTo>
                    <a:pt x="1776" y="127"/>
                  </a:lnTo>
                  <a:lnTo>
                    <a:pt x="1763" y="125"/>
                  </a:lnTo>
                  <a:lnTo>
                    <a:pt x="1753" y="123"/>
                  </a:lnTo>
                  <a:lnTo>
                    <a:pt x="1744" y="122"/>
                  </a:lnTo>
                  <a:lnTo>
                    <a:pt x="1740" y="123"/>
                  </a:lnTo>
                  <a:lnTo>
                    <a:pt x="1743" y="126"/>
                  </a:lnTo>
                  <a:lnTo>
                    <a:pt x="1746" y="130"/>
                  </a:lnTo>
                  <a:lnTo>
                    <a:pt x="1737" y="130"/>
                  </a:lnTo>
                  <a:lnTo>
                    <a:pt x="1729" y="132"/>
                  </a:lnTo>
                  <a:lnTo>
                    <a:pt x="1729" y="133"/>
                  </a:lnTo>
                  <a:lnTo>
                    <a:pt x="1737" y="133"/>
                  </a:lnTo>
                  <a:lnTo>
                    <a:pt x="1744" y="136"/>
                  </a:lnTo>
                  <a:lnTo>
                    <a:pt x="1750" y="137"/>
                  </a:lnTo>
                  <a:lnTo>
                    <a:pt x="1757" y="140"/>
                  </a:lnTo>
                  <a:lnTo>
                    <a:pt x="1770" y="146"/>
                  </a:lnTo>
                  <a:lnTo>
                    <a:pt x="1784" y="152"/>
                  </a:lnTo>
                  <a:lnTo>
                    <a:pt x="1784" y="156"/>
                  </a:lnTo>
                  <a:lnTo>
                    <a:pt x="1784" y="160"/>
                  </a:lnTo>
                  <a:lnTo>
                    <a:pt x="1783" y="162"/>
                  </a:lnTo>
                  <a:lnTo>
                    <a:pt x="1781" y="163"/>
                  </a:lnTo>
                  <a:lnTo>
                    <a:pt x="1767" y="162"/>
                  </a:lnTo>
                  <a:lnTo>
                    <a:pt x="1753" y="165"/>
                  </a:lnTo>
                  <a:lnTo>
                    <a:pt x="1749" y="166"/>
                  </a:lnTo>
                  <a:lnTo>
                    <a:pt x="1744" y="170"/>
                  </a:lnTo>
                  <a:lnTo>
                    <a:pt x="1740" y="176"/>
                  </a:lnTo>
                  <a:lnTo>
                    <a:pt x="1739" y="185"/>
                  </a:lnTo>
                  <a:lnTo>
                    <a:pt x="1731" y="186"/>
                  </a:lnTo>
                  <a:lnTo>
                    <a:pt x="1724" y="186"/>
                  </a:lnTo>
                  <a:lnTo>
                    <a:pt x="1723" y="182"/>
                  </a:lnTo>
                  <a:lnTo>
                    <a:pt x="1720" y="179"/>
                  </a:lnTo>
                  <a:lnTo>
                    <a:pt x="1710" y="180"/>
                  </a:lnTo>
                  <a:lnTo>
                    <a:pt x="1700" y="183"/>
                  </a:lnTo>
                  <a:lnTo>
                    <a:pt x="1690" y="187"/>
                  </a:lnTo>
                  <a:lnTo>
                    <a:pt x="1683" y="193"/>
                  </a:lnTo>
                  <a:lnTo>
                    <a:pt x="1686" y="200"/>
                  </a:lnTo>
                  <a:lnTo>
                    <a:pt x="1689" y="205"/>
                  </a:lnTo>
                  <a:lnTo>
                    <a:pt x="1692" y="207"/>
                  </a:lnTo>
                  <a:lnTo>
                    <a:pt x="1694" y="210"/>
                  </a:lnTo>
                  <a:lnTo>
                    <a:pt x="1702" y="213"/>
                  </a:lnTo>
                  <a:lnTo>
                    <a:pt x="1713" y="219"/>
                  </a:lnTo>
                  <a:lnTo>
                    <a:pt x="1714" y="226"/>
                  </a:lnTo>
                  <a:lnTo>
                    <a:pt x="1716" y="235"/>
                  </a:lnTo>
                  <a:lnTo>
                    <a:pt x="1720" y="235"/>
                  </a:lnTo>
                  <a:lnTo>
                    <a:pt x="1723" y="237"/>
                  </a:lnTo>
                  <a:lnTo>
                    <a:pt x="1726" y="245"/>
                  </a:lnTo>
                  <a:lnTo>
                    <a:pt x="1727" y="252"/>
                  </a:lnTo>
                  <a:lnTo>
                    <a:pt x="1727" y="259"/>
                  </a:lnTo>
                  <a:lnTo>
                    <a:pt x="1727" y="266"/>
                  </a:lnTo>
                  <a:lnTo>
                    <a:pt x="1727" y="277"/>
                  </a:lnTo>
                  <a:lnTo>
                    <a:pt x="1727" y="290"/>
                  </a:lnTo>
                  <a:lnTo>
                    <a:pt x="1723" y="290"/>
                  </a:lnTo>
                  <a:lnTo>
                    <a:pt x="1717" y="290"/>
                  </a:lnTo>
                  <a:lnTo>
                    <a:pt x="1700" y="277"/>
                  </a:lnTo>
                  <a:lnTo>
                    <a:pt x="1682" y="263"/>
                  </a:lnTo>
                  <a:lnTo>
                    <a:pt x="1664" y="247"/>
                  </a:lnTo>
                  <a:lnTo>
                    <a:pt x="1650" y="232"/>
                  </a:lnTo>
                  <a:lnTo>
                    <a:pt x="1652" y="222"/>
                  </a:lnTo>
                  <a:lnTo>
                    <a:pt x="1653" y="212"/>
                  </a:lnTo>
                  <a:lnTo>
                    <a:pt x="1657" y="202"/>
                  </a:lnTo>
                  <a:lnTo>
                    <a:pt x="1660" y="193"/>
                  </a:lnTo>
                  <a:lnTo>
                    <a:pt x="1663" y="185"/>
                  </a:lnTo>
                  <a:lnTo>
                    <a:pt x="1664" y="176"/>
                  </a:lnTo>
                  <a:lnTo>
                    <a:pt x="1664" y="167"/>
                  </a:lnTo>
                  <a:lnTo>
                    <a:pt x="1662" y="160"/>
                  </a:lnTo>
                  <a:lnTo>
                    <a:pt x="1656" y="160"/>
                  </a:lnTo>
                  <a:lnTo>
                    <a:pt x="1650" y="160"/>
                  </a:lnTo>
                  <a:lnTo>
                    <a:pt x="1649" y="166"/>
                  </a:lnTo>
                  <a:lnTo>
                    <a:pt x="1649" y="173"/>
                  </a:lnTo>
                  <a:lnTo>
                    <a:pt x="1646" y="173"/>
                  </a:lnTo>
                  <a:lnTo>
                    <a:pt x="1644" y="175"/>
                  </a:lnTo>
                  <a:lnTo>
                    <a:pt x="1639" y="175"/>
                  </a:lnTo>
                  <a:lnTo>
                    <a:pt x="1633" y="176"/>
                  </a:lnTo>
                  <a:lnTo>
                    <a:pt x="1629" y="170"/>
                  </a:lnTo>
                  <a:lnTo>
                    <a:pt x="1624" y="166"/>
                  </a:lnTo>
                  <a:lnTo>
                    <a:pt x="1619" y="166"/>
                  </a:lnTo>
                  <a:lnTo>
                    <a:pt x="1614" y="166"/>
                  </a:lnTo>
                  <a:lnTo>
                    <a:pt x="1609" y="166"/>
                  </a:lnTo>
                  <a:lnTo>
                    <a:pt x="1606" y="169"/>
                  </a:lnTo>
                  <a:lnTo>
                    <a:pt x="1603" y="170"/>
                  </a:lnTo>
                  <a:lnTo>
                    <a:pt x="1600" y="173"/>
                  </a:lnTo>
                  <a:lnTo>
                    <a:pt x="1600" y="180"/>
                  </a:lnTo>
                  <a:lnTo>
                    <a:pt x="1600" y="187"/>
                  </a:lnTo>
                  <a:lnTo>
                    <a:pt x="1603" y="190"/>
                  </a:lnTo>
                  <a:lnTo>
                    <a:pt x="1607" y="192"/>
                  </a:lnTo>
                  <a:lnTo>
                    <a:pt x="1606" y="193"/>
                  </a:lnTo>
                  <a:lnTo>
                    <a:pt x="1606" y="195"/>
                  </a:lnTo>
                  <a:lnTo>
                    <a:pt x="1582" y="196"/>
                  </a:lnTo>
                  <a:lnTo>
                    <a:pt x="1553" y="196"/>
                  </a:lnTo>
                  <a:lnTo>
                    <a:pt x="1539" y="195"/>
                  </a:lnTo>
                  <a:lnTo>
                    <a:pt x="1524" y="196"/>
                  </a:lnTo>
                  <a:lnTo>
                    <a:pt x="1512" y="197"/>
                  </a:lnTo>
                  <a:lnTo>
                    <a:pt x="1499" y="200"/>
                  </a:lnTo>
                  <a:lnTo>
                    <a:pt x="1494" y="213"/>
                  </a:lnTo>
                  <a:lnTo>
                    <a:pt x="1490" y="227"/>
                  </a:lnTo>
                  <a:lnTo>
                    <a:pt x="1484" y="239"/>
                  </a:lnTo>
                  <a:lnTo>
                    <a:pt x="1480" y="250"/>
                  </a:lnTo>
                  <a:lnTo>
                    <a:pt x="1496" y="257"/>
                  </a:lnTo>
                  <a:lnTo>
                    <a:pt x="1510" y="262"/>
                  </a:lnTo>
                  <a:lnTo>
                    <a:pt x="1520" y="259"/>
                  </a:lnTo>
                  <a:lnTo>
                    <a:pt x="1534" y="256"/>
                  </a:lnTo>
                  <a:lnTo>
                    <a:pt x="1539" y="263"/>
                  </a:lnTo>
                  <a:lnTo>
                    <a:pt x="1544" y="267"/>
                  </a:lnTo>
                  <a:lnTo>
                    <a:pt x="1552" y="273"/>
                  </a:lnTo>
                  <a:lnTo>
                    <a:pt x="1559" y="277"/>
                  </a:lnTo>
                  <a:lnTo>
                    <a:pt x="1557" y="266"/>
                  </a:lnTo>
                  <a:lnTo>
                    <a:pt x="1556" y="256"/>
                  </a:lnTo>
                  <a:lnTo>
                    <a:pt x="1569" y="267"/>
                  </a:lnTo>
                  <a:lnTo>
                    <a:pt x="1590" y="287"/>
                  </a:lnTo>
                  <a:lnTo>
                    <a:pt x="1612" y="307"/>
                  </a:lnTo>
                  <a:lnTo>
                    <a:pt x="1623" y="322"/>
                  </a:lnTo>
                  <a:lnTo>
                    <a:pt x="1614" y="319"/>
                  </a:lnTo>
                  <a:lnTo>
                    <a:pt x="1606" y="316"/>
                  </a:lnTo>
                  <a:lnTo>
                    <a:pt x="1606" y="317"/>
                  </a:lnTo>
                  <a:lnTo>
                    <a:pt x="1606" y="319"/>
                  </a:lnTo>
                  <a:lnTo>
                    <a:pt x="1620" y="334"/>
                  </a:lnTo>
                  <a:lnTo>
                    <a:pt x="1632" y="352"/>
                  </a:lnTo>
                  <a:lnTo>
                    <a:pt x="1632" y="353"/>
                  </a:lnTo>
                  <a:lnTo>
                    <a:pt x="1630" y="353"/>
                  </a:lnTo>
                  <a:lnTo>
                    <a:pt x="1623" y="353"/>
                  </a:lnTo>
                  <a:lnTo>
                    <a:pt x="1616" y="352"/>
                  </a:lnTo>
                  <a:lnTo>
                    <a:pt x="1613" y="343"/>
                  </a:lnTo>
                  <a:lnTo>
                    <a:pt x="1607" y="333"/>
                  </a:lnTo>
                  <a:lnTo>
                    <a:pt x="1602" y="323"/>
                  </a:lnTo>
                  <a:lnTo>
                    <a:pt x="1593" y="312"/>
                  </a:lnTo>
                  <a:lnTo>
                    <a:pt x="1586" y="300"/>
                  </a:lnTo>
                  <a:lnTo>
                    <a:pt x="1577" y="290"/>
                  </a:lnTo>
                  <a:lnTo>
                    <a:pt x="1570" y="283"/>
                  </a:lnTo>
                  <a:lnTo>
                    <a:pt x="1563" y="279"/>
                  </a:lnTo>
                  <a:lnTo>
                    <a:pt x="1563" y="280"/>
                  </a:lnTo>
                  <a:lnTo>
                    <a:pt x="1563" y="283"/>
                  </a:lnTo>
                  <a:lnTo>
                    <a:pt x="1573" y="306"/>
                  </a:lnTo>
                  <a:lnTo>
                    <a:pt x="1579" y="326"/>
                  </a:lnTo>
                  <a:lnTo>
                    <a:pt x="1580" y="334"/>
                  </a:lnTo>
                  <a:lnTo>
                    <a:pt x="1579" y="346"/>
                  </a:lnTo>
                  <a:lnTo>
                    <a:pt x="1576" y="359"/>
                  </a:lnTo>
                  <a:lnTo>
                    <a:pt x="1572" y="374"/>
                  </a:lnTo>
                  <a:lnTo>
                    <a:pt x="1570" y="380"/>
                  </a:lnTo>
                  <a:lnTo>
                    <a:pt x="1570" y="386"/>
                  </a:lnTo>
                  <a:lnTo>
                    <a:pt x="1570" y="389"/>
                  </a:lnTo>
                  <a:lnTo>
                    <a:pt x="1566" y="393"/>
                  </a:lnTo>
                  <a:lnTo>
                    <a:pt x="1559" y="396"/>
                  </a:lnTo>
                  <a:lnTo>
                    <a:pt x="1552" y="396"/>
                  </a:lnTo>
                  <a:lnTo>
                    <a:pt x="1544" y="396"/>
                  </a:lnTo>
                  <a:lnTo>
                    <a:pt x="1536" y="394"/>
                  </a:lnTo>
                  <a:lnTo>
                    <a:pt x="1532" y="399"/>
                  </a:lnTo>
                  <a:lnTo>
                    <a:pt x="1527" y="403"/>
                  </a:lnTo>
                  <a:lnTo>
                    <a:pt x="1532" y="412"/>
                  </a:lnTo>
                  <a:lnTo>
                    <a:pt x="1536" y="420"/>
                  </a:lnTo>
                  <a:lnTo>
                    <a:pt x="1533" y="424"/>
                  </a:lnTo>
                  <a:lnTo>
                    <a:pt x="1530" y="427"/>
                  </a:lnTo>
                  <a:lnTo>
                    <a:pt x="1527" y="429"/>
                  </a:lnTo>
                  <a:lnTo>
                    <a:pt x="1523" y="432"/>
                  </a:lnTo>
                  <a:lnTo>
                    <a:pt x="1523" y="437"/>
                  </a:lnTo>
                  <a:lnTo>
                    <a:pt x="1523" y="443"/>
                  </a:lnTo>
                  <a:lnTo>
                    <a:pt x="1529" y="444"/>
                  </a:lnTo>
                  <a:lnTo>
                    <a:pt x="1536" y="449"/>
                  </a:lnTo>
                  <a:lnTo>
                    <a:pt x="1542" y="453"/>
                  </a:lnTo>
                  <a:lnTo>
                    <a:pt x="1547" y="459"/>
                  </a:lnTo>
                  <a:lnTo>
                    <a:pt x="1552" y="464"/>
                  </a:lnTo>
                  <a:lnTo>
                    <a:pt x="1556" y="472"/>
                  </a:lnTo>
                  <a:lnTo>
                    <a:pt x="1559" y="477"/>
                  </a:lnTo>
                  <a:lnTo>
                    <a:pt x="1560" y="484"/>
                  </a:lnTo>
                  <a:lnTo>
                    <a:pt x="1552" y="494"/>
                  </a:lnTo>
                  <a:lnTo>
                    <a:pt x="1543" y="503"/>
                  </a:lnTo>
                  <a:lnTo>
                    <a:pt x="1537" y="503"/>
                  </a:lnTo>
                  <a:lnTo>
                    <a:pt x="1533" y="500"/>
                  </a:lnTo>
                  <a:lnTo>
                    <a:pt x="1533" y="487"/>
                  </a:lnTo>
                  <a:lnTo>
                    <a:pt x="1532" y="477"/>
                  </a:lnTo>
                  <a:lnTo>
                    <a:pt x="1530" y="473"/>
                  </a:lnTo>
                  <a:lnTo>
                    <a:pt x="1527" y="469"/>
                  </a:lnTo>
                  <a:lnTo>
                    <a:pt x="1526" y="464"/>
                  </a:lnTo>
                  <a:lnTo>
                    <a:pt x="1522" y="462"/>
                  </a:lnTo>
                  <a:lnTo>
                    <a:pt x="1510" y="459"/>
                  </a:lnTo>
                  <a:lnTo>
                    <a:pt x="1500" y="456"/>
                  </a:lnTo>
                  <a:lnTo>
                    <a:pt x="1500" y="447"/>
                  </a:lnTo>
                  <a:lnTo>
                    <a:pt x="1500" y="443"/>
                  </a:lnTo>
                  <a:lnTo>
                    <a:pt x="1499" y="439"/>
                  </a:lnTo>
                  <a:lnTo>
                    <a:pt x="1496" y="434"/>
                  </a:lnTo>
                  <a:lnTo>
                    <a:pt x="1484" y="434"/>
                  </a:lnTo>
                  <a:lnTo>
                    <a:pt x="1476" y="437"/>
                  </a:lnTo>
                  <a:lnTo>
                    <a:pt x="1469" y="440"/>
                  </a:lnTo>
                  <a:lnTo>
                    <a:pt x="1460" y="444"/>
                  </a:lnTo>
                  <a:lnTo>
                    <a:pt x="1460" y="433"/>
                  </a:lnTo>
                  <a:lnTo>
                    <a:pt x="1457" y="424"/>
                  </a:lnTo>
                  <a:lnTo>
                    <a:pt x="1452" y="423"/>
                  </a:lnTo>
                  <a:lnTo>
                    <a:pt x="1445" y="422"/>
                  </a:lnTo>
                  <a:lnTo>
                    <a:pt x="1442" y="429"/>
                  </a:lnTo>
                  <a:lnTo>
                    <a:pt x="1436" y="434"/>
                  </a:lnTo>
                  <a:lnTo>
                    <a:pt x="1430" y="439"/>
                  </a:lnTo>
                  <a:lnTo>
                    <a:pt x="1423" y="442"/>
                  </a:lnTo>
                  <a:lnTo>
                    <a:pt x="1425" y="447"/>
                  </a:lnTo>
                  <a:lnTo>
                    <a:pt x="1426" y="454"/>
                  </a:lnTo>
                  <a:lnTo>
                    <a:pt x="1432" y="456"/>
                  </a:lnTo>
                  <a:lnTo>
                    <a:pt x="1436" y="456"/>
                  </a:lnTo>
                  <a:lnTo>
                    <a:pt x="1439" y="459"/>
                  </a:lnTo>
                  <a:lnTo>
                    <a:pt x="1442" y="460"/>
                  </a:lnTo>
                  <a:lnTo>
                    <a:pt x="1445" y="462"/>
                  </a:lnTo>
                  <a:lnTo>
                    <a:pt x="1447" y="464"/>
                  </a:lnTo>
                  <a:lnTo>
                    <a:pt x="1450" y="466"/>
                  </a:lnTo>
                  <a:lnTo>
                    <a:pt x="1456" y="466"/>
                  </a:lnTo>
                  <a:lnTo>
                    <a:pt x="1459" y="463"/>
                  </a:lnTo>
                  <a:lnTo>
                    <a:pt x="1460" y="462"/>
                  </a:lnTo>
                  <a:lnTo>
                    <a:pt x="1464" y="460"/>
                  </a:lnTo>
                  <a:lnTo>
                    <a:pt x="1467" y="460"/>
                  </a:lnTo>
                  <a:lnTo>
                    <a:pt x="1476" y="463"/>
                  </a:lnTo>
                  <a:lnTo>
                    <a:pt x="1482" y="466"/>
                  </a:lnTo>
                  <a:lnTo>
                    <a:pt x="1474" y="472"/>
                  </a:lnTo>
                  <a:lnTo>
                    <a:pt x="1469" y="477"/>
                  </a:lnTo>
                  <a:lnTo>
                    <a:pt x="1466" y="480"/>
                  </a:lnTo>
                  <a:lnTo>
                    <a:pt x="1463" y="483"/>
                  </a:lnTo>
                  <a:lnTo>
                    <a:pt x="1462" y="487"/>
                  </a:lnTo>
                  <a:lnTo>
                    <a:pt x="1460" y="493"/>
                  </a:lnTo>
                  <a:lnTo>
                    <a:pt x="1464" y="500"/>
                  </a:lnTo>
                  <a:lnTo>
                    <a:pt x="1469" y="506"/>
                  </a:lnTo>
                  <a:lnTo>
                    <a:pt x="1473" y="510"/>
                  </a:lnTo>
                  <a:lnTo>
                    <a:pt x="1479" y="516"/>
                  </a:lnTo>
                  <a:lnTo>
                    <a:pt x="1489" y="524"/>
                  </a:lnTo>
                  <a:lnTo>
                    <a:pt x="1499" y="534"/>
                  </a:lnTo>
                  <a:lnTo>
                    <a:pt x="1496" y="536"/>
                  </a:lnTo>
                  <a:lnTo>
                    <a:pt x="1494" y="536"/>
                  </a:lnTo>
                  <a:lnTo>
                    <a:pt x="1494" y="537"/>
                  </a:lnTo>
                  <a:lnTo>
                    <a:pt x="1494" y="540"/>
                  </a:lnTo>
                  <a:lnTo>
                    <a:pt x="1499" y="542"/>
                  </a:lnTo>
                  <a:lnTo>
                    <a:pt x="1503" y="544"/>
                  </a:lnTo>
                  <a:lnTo>
                    <a:pt x="1497" y="550"/>
                  </a:lnTo>
                  <a:lnTo>
                    <a:pt x="1492" y="556"/>
                  </a:lnTo>
                  <a:lnTo>
                    <a:pt x="1493" y="556"/>
                  </a:lnTo>
                  <a:lnTo>
                    <a:pt x="1494" y="556"/>
                  </a:lnTo>
                  <a:lnTo>
                    <a:pt x="1503" y="557"/>
                  </a:lnTo>
                  <a:lnTo>
                    <a:pt x="1509" y="561"/>
                  </a:lnTo>
                  <a:lnTo>
                    <a:pt x="1510" y="566"/>
                  </a:lnTo>
                  <a:lnTo>
                    <a:pt x="1509" y="569"/>
                  </a:lnTo>
                  <a:lnTo>
                    <a:pt x="1509" y="571"/>
                  </a:lnTo>
                  <a:lnTo>
                    <a:pt x="1507" y="574"/>
                  </a:lnTo>
                  <a:lnTo>
                    <a:pt x="1503" y="580"/>
                  </a:lnTo>
                  <a:lnTo>
                    <a:pt x="1500" y="586"/>
                  </a:lnTo>
                  <a:lnTo>
                    <a:pt x="1492" y="607"/>
                  </a:lnTo>
                  <a:lnTo>
                    <a:pt x="1484" y="626"/>
                  </a:lnTo>
                  <a:lnTo>
                    <a:pt x="1480" y="634"/>
                  </a:lnTo>
                  <a:lnTo>
                    <a:pt x="1473" y="641"/>
                  </a:lnTo>
                  <a:lnTo>
                    <a:pt x="1466" y="647"/>
                  </a:lnTo>
                  <a:lnTo>
                    <a:pt x="1455" y="653"/>
                  </a:lnTo>
                  <a:lnTo>
                    <a:pt x="1442" y="653"/>
                  </a:lnTo>
                  <a:lnTo>
                    <a:pt x="1433" y="651"/>
                  </a:lnTo>
                  <a:lnTo>
                    <a:pt x="1433" y="654"/>
                  </a:lnTo>
                  <a:lnTo>
                    <a:pt x="1433" y="659"/>
                  </a:lnTo>
                  <a:lnTo>
                    <a:pt x="1423" y="661"/>
                  </a:lnTo>
                  <a:lnTo>
                    <a:pt x="1415" y="666"/>
                  </a:lnTo>
                  <a:lnTo>
                    <a:pt x="1409" y="671"/>
                  </a:lnTo>
                  <a:lnTo>
                    <a:pt x="1403" y="677"/>
                  </a:lnTo>
                  <a:lnTo>
                    <a:pt x="1400" y="673"/>
                  </a:lnTo>
                  <a:lnTo>
                    <a:pt x="1396" y="667"/>
                  </a:lnTo>
                  <a:lnTo>
                    <a:pt x="1395" y="666"/>
                  </a:lnTo>
                  <a:lnTo>
                    <a:pt x="1390" y="664"/>
                  </a:lnTo>
                  <a:lnTo>
                    <a:pt x="1386" y="663"/>
                  </a:lnTo>
                  <a:lnTo>
                    <a:pt x="1380" y="661"/>
                  </a:lnTo>
                  <a:lnTo>
                    <a:pt x="1370" y="670"/>
                  </a:lnTo>
                  <a:lnTo>
                    <a:pt x="1363" y="679"/>
                  </a:lnTo>
                  <a:lnTo>
                    <a:pt x="1360" y="684"/>
                  </a:lnTo>
                  <a:lnTo>
                    <a:pt x="1359" y="691"/>
                  </a:lnTo>
                  <a:lnTo>
                    <a:pt x="1357" y="699"/>
                  </a:lnTo>
                  <a:lnTo>
                    <a:pt x="1357" y="709"/>
                  </a:lnTo>
                  <a:lnTo>
                    <a:pt x="1370" y="719"/>
                  </a:lnTo>
                  <a:lnTo>
                    <a:pt x="1383" y="730"/>
                  </a:lnTo>
                  <a:lnTo>
                    <a:pt x="1390" y="736"/>
                  </a:lnTo>
                  <a:lnTo>
                    <a:pt x="1396" y="741"/>
                  </a:lnTo>
                  <a:lnTo>
                    <a:pt x="1400" y="749"/>
                  </a:lnTo>
                  <a:lnTo>
                    <a:pt x="1405" y="756"/>
                  </a:lnTo>
                  <a:lnTo>
                    <a:pt x="1407" y="774"/>
                  </a:lnTo>
                  <a:lnTo>
                    <a:pt x="1409" y="791"/>
                  </a:lnTo>
                  <a:lnTo>
                    <a:pt x="1392" y="810"/>
                  </a:lnTo>
                  <a:lnTo>
                    <a:pt x="1373" y="828"/>
                  </a:lnTo>
                  <a:lnTo>
                    <a:pt x="1366" y="828"/>
                  </a:lnTo>
                  <a:lnTo>
                    <a:pt x="1360" y="826"/>
                  </a:lnTo>
                  <a:lnTo>
                    <a:pt x="1362" y="818"/>
                  </a:lnTo>
                  <a:lnTo>
                    <a:pt x="1365" y="814"/>
                  </a:lnTo>
                  <a:lnTo>
                    <a:pt x="1363" y="813"/>
                  </a:lnTo>
                  <a:lnTo>
                    <a:pt x="1362" y="813"/>
                  </a:lnTo>
                  <a:lnTo>
                    <a:pt x="1352" y="807"/>
                  </a:lnTo>
                  <a:lnTo>
                    <a:pt x="1340" y="803"/>
                  </a:lnTo>
                  <a:lnTo>
                    <a:pt x="1337" y="793"/>
                  </a:lnTo>
                  <a:lnTo>
                    <a:pt x="1336" y="784"/>
                  </a:lnTo>
                  <a:lnTo>
                    <a:pt x="1323" y="774"/>
                  </a:lnTo>
                  <a:lnTo>
                    <a:pt x="1309" y="767"/>
                  </a:lnTo>
                  <a:lnTo>
                    <a:pt x="1307" y="767"/>
                  </a:lnTo>
                  <a:lnTo>
                    <a:pt x="1305" y="769"/>
                  </a:lnTo>
                  <a:lnTo>
                    <a:pt x="1303" y="771"/>
                  </a:lnTo>
                  <a:lnTo>
                    <a:pt x="1302" y="774"/>
                  </a:lnTo>
                  <a:lnTo>
                    <a:pt x="1303" y="780"/>
                  </a:lnTo>
                  <a:lnTo>
                    <a:pt x="1303" y="786"/>
                  </a:lnTo>
                  <a:lnTo>
                    <a:pt x="1302" y="791"/>
                  </a:lnTo>
                  <a:lnTo>
                    <a:pt x="1300" y="797"/>
                  </a:lnTo>
                  <a:lnTo>
                    <a:pt x="1299" y="808"/>
                  </a:lnTo>
                  <a:lnTo>
                    <a:pt x="1299" y="820"/>
                  </a:lnTo>
                  <a:lnTo>
                    <a:pt x="1305" y="824"/>
                  </a:lnTo>
                  <a:lnTo>
                    <a:pt x="1309" y="827"/>
                  </a:lnTo>
                  <a:lnTo>
                    <a:pt x="1310" y="836"/>
                  </a:lnTo>
                  <a:lnTo>
                    <a:pt x="1312" y="844"/>
                  </a:lnTo>
                  <a:lnTo>
                    <a:pt x="1316" y="846"/>
                  </a:lnTo>
                  <a:lnTo>
                    <a:pt x="1322" y="846"/>
                  </a:lnTo>
                  <a:lnTo>
                    <a:pt x="1327" y="851"/>
                  </a:lnTo>
                  <a:lnTo>
                    <a:pt x="1333" y="856"/>
                  </a:lnTo>
                  <a:lnTo>
                    <a:pt x="1337" y="861"/>
                  </a:lnTo>
                  <a:lnTo>
                    <a:pt x="1342" y="867"/>
                  </a:lnTo>
                  <a:lnTo>
                    <a:pt x="1345" y="874"/>
                  </a:lnTo>
                  <a:lnTo>
                    <a:pt x="1346" y="881"/>
                  </a:lnTo>
                  <a:lnTo>
                    <a:pt x="1347" y="891"/>
                  </a:lnTo>
                  <a:lnTo>
                    <a:pt x="1347" y="900"/>
                  </a:lnTo>
                  <a:lnTo>
                    <a:pt x="1352" y="898"/>
                  </a:lnTo>
                  <a:lnTo>
                    <a:pt x="1356" y="897"/>
                  </a:lnTo>
                  <a:lnTo>
                    <a:pt x="1356" y="901"/>
                  </a:lnTo>
                  <a:lnTo>
                    <a:pt x="1356" y="906"/>
                  </a:lnTo>
                  <a:lnTo>
                    <a:pt x="1353" y="913"/>
                  </a:lnTo>
                  <a:lnTo>
                    <a:pt x="1350" y="921"/>
                  </a:lnTo>
                  <a:lnTo>
                    <a:pt x="1340" y="913"/>
                  </a:lnTo>
                  <a:lnTo>
                    <a:pt x="1332" y="903"/>
                  </a:lnTo>
                  <a:lnTo>
                    <a:pt x="1325" y="891"/>
                  </a:lnTo>
                  <a:lnTo>
                    <a:pt x="1317" y="880"/>
                  </a:lnTo>
                  <a:lnTo>
                    <a:pt x="1310" y="867"/>
                  </a:lnTo>
                  <a:lnTo>
                    <a:pt x="1305" y="856"/>
                  </a:lnTo>
                  <a:lnTo>
                    <a:pt x="1297" y="844"/>
                  </a:lnTo>
                  <a:lnTo>
                    <a:pt x="1289" y="833"/>
                  </a:lnTo>
                  <a:lnTo>
                    <a:pt x="1290" y="807"/>
                  </a:lnTo>
                  <a:lnTo>
                    <a:pt x="1290" y="784"/>
                  </a:lnTo>
                  <a:lnTo>
                    <a:pt x="1289" y="774"/>
                  </a:lnTo>
                  <a:lnTo>
                    <a:pt x="1286" y="764"/>
                  </a:lnTo>
                  <a:lnTo>
                    <a:pt x="1280" y="756"/>
                  </a:lnTo>
                  <a:lnTo>
                    <a:pt x="1273" y="749"/>
                  </a:lnTo>
                  <a:lnTo>
                    <a:pt x="1269" y="750"/>
                  </a:lnTo>
                  <a:lnTo>
                    <a:pt x="1266" y="750"/>
                  </a:lnTo>
                  <a:lnTo>
                    <a:pt x="1263" y="750"/>
                  </a:lnTo>
                  <a:lnTo>
                    <a:pt x="1259" y="749"/>
                  </a:lnTo>
                  <a:lnTo>
                    <a:pt x="1259" y="747"/>
                  </a:lnTo>
                  <a:lnTo>
                    <a:pt x="1260" y="744"/>
                  </a:lnTo>
                  <a:lnTo>
                    <a:pt x="1260" y="740"/>
                  </a:lnTo>
                  <a:lnTo>
                    <a:pt x="1266" y="741"/>
                  </a:lnTo>
                  <a:lnTo>
                    <a:pt x="1269" y="741"/>
                  </a:lnTo>
                  <a:lnTo>
                    <a:pt x="1270" y="741"/>
                  </a:lnTo>
                  <a:lnTo>
                    <a:pt x="1273" y="737"/>
                  </a:lnTo>
                  <a:lnTo>
                    <a:pt x="1273" y="736"/>
                  </a:lnTo>
                  <a:lnTo>
                    <a:pt x="1275" y="733"/>
                  </a:lnTo>
                  <a:lnTo>
                    <a:pt x="1270" y="726"/>
                  </a:lnTo>
                  <a:lnTo>
                    <a:pt x="1266" y="719"/>
                  </a:lnTo>
                  <a:lnTo>
                    <a:pt x="1257" y="729"/>
                  </a:lnTo>
                  <a:lnTo>
                    <a:pt x="1247" y="737"/>
                  </a:lnTo>
                  <a:lnTo>
                    <a:pt x="1242" y="734"/>
                  </a:lnTo>
                  <a:lnTo>
                    <a:pt x="1235" y="731"/>
                  </a:lnTo>
                  <a:lnTo>
                    <a:pt x="1236" y="721"/>
                  </a:lnTo>
                  <a:lnTo>
                    <a:pt x="1236" y="713"/>
                  </a:lnTo>
                  <a:lnTo>
                    <a:pt x="1233" y="707"/>
                  </a:lnTo>
                  <a:lnTo>
                    <a:pt x="1230" y="701"/>
                  </a:lnTo>
                  <a:lnTo>
                    <a:pt x="1220" y="690"/>
                  </a:lnTo>
                  <a:lnTo>
                    <a:pt x="1209" y="677"/>
                  </a:lnTo>
                  <a:lnTo>
                    <a:pt x="1206" y="669"/>
                  </a:lnTo>
                  <a:lnTo>
                    <a:pt x="1203" y="660"/>
                  </a:lnTo>
                  <a:lnTo>
                    <a:pt x="1202" y="657"/>
                  </a:lnTo>
                  <a:lnTo>
                    <a:pt x="1200" y="653"/>
                  </a:lnTo>
                  <a:lnTo>
                    <a:pt x="1198" y="650"/>
                  </a:lnTo>
                  <a:lnTo>
                    <a:pt x="1193" y="647"/>
                  </a:lnTo>
                  <a:lnTo>
                    <a:pt x="1190" y="650"/>
                  </a:lnTo>
                  <a:lnTo>
                    <a:pt x="1186" y="653"/>
                  </a:lnTo>
                  <a:lnTo>
                    <a:pt x="1185" y="649"/>
                  </a:lnTo>
                  <a:lnTo>
                    <a:pt x="1183" y="644"/>
                  </a:lnTo>
                  <a:lnTo>
                    <a:pt x="1182" y="641"/>
                  </a:lnTo>
                  <a:lnTo>
                    <a:pt x="1179" y="640"/>
                  </a:lnTo>
                  <a:lnTo>
                    <a:pt x="1178" y="650"/>
                  </a:lnTo>
                  <a:lnTo>
                    <a:pt x="1176" y="657"/>
                  </a:lnTo>
                  <a:lnTo>
                    <a:pt x="1168" y="659"/>
                  </a:lnTo>
                  <a:lnTo>
                    <a:pt x="1160" y="660"/>
                  </a:lnTo>
                  <a:lnTo>
                    <a:pt x="1155" y="663"/>
                  </a:lnTo>
                  <a:lnTo>
                    <a:pt x="1149" y="666"/>
                  </a:lnTo>
                  <a:lnTo>
                    <a:pt x="1145" y="677"/>
                  </a:lnTo>
                  <a:lnTo>
                    <a:pt x="1140" y="687"/>
                  </a:lnTo>
                  <a:lnTo>
                    <a:pt x="1126" y="700"/>
                  </a:lnTo>
                  <a:lnTo>
                    <a:pt x="1108" y="717"/>
                  </a:lnTo>
                  <a:lnTo>
                    <a:pt x="1099" y="726"/>
                  </a:lnTo>
                  <a:lnTo>
                    <a:pt x="1090" y="734"/>
                  </a:lnTo>
                  <a:lnTo>
                    <a:pt x="1085" y="743"/>
                  </a:lnTo>
                  <a:lnTo>
                    <a:pt x="1082" y="750"/>
                  </a:lnTo>
                  <a:lnTo>
                    <a:pt x="1085" y="761"/>
                  </a:lnTo>
                  <a:lnTo>
                    <a:pt x="1086" y="774"/>
                  </a:lnTo>
                  <a:lnTo>
                    <a:pt x="1085" y="787"/>
                  </a:lnTo>
                  <a:lnTo>
                    <a:pt x="1082" y="798"/>
                  </a:lnTo>
                  <a:lnTo>
                    <a:pt x="1073" y="820"/>
                  </a:lnTo>
                  <a:lnTo>
                    <a:pt x="1068" y="837"/>
                  </a:lnTo>
                  <a:lnTo>
                    <a:pt x="1062" y="836"/>
                  </a:lnTo>
                  <a:lnTo>
                    <a:pt x="1058" y="833"/>
                  </a:lnTo>
                  <a:lnTo>
                    <a:pt x="1052" y="827"/>
                  </a:lnTo>
                  <a:lnTo>
                    <a:pt x="1046" y="820"/>
                  </a:lnTo>
                  <a:lnTo>
                    <a:pt x="1036" y="803"/>
                  </a:lnTo>
                  <a:lnTo>
                    <a:pt x="1025" y="781"/>
                  </a:lnTo>
                  <a:lnTo>
                    <a:pt x="1006" y="739"/>
                  </a:lnTo>
                  <a:lnTo>
                    <a:pt x="995" y="707"/>
                  </a:lnTo>
                  <a:lnTo>
                    <a:pt x="993" y="694"/>
                  </a:lnTo>
                  <a:lnTo>
                    <a:pt x="993" y="681"/>
                  </a:lnTo>
                  <a:lnTo>
                    <a:pt x="993" y="674"/>
                  </a:lnTo>
                  <a:lnTo>
                    <a:pt x="993" y="669"/>
                  </a:lnTo>
                  <a:lnTo>
                    <a:pt x="992" y="663"/>
                  </a:lnTo>
                  <a:lnTo>
                    <a:pt x="989" y="659"/>
                  </a:lnTo>
                  <a:lnTo>
                    <a:pt x="986" y="660"/>
                  </a:lnTo>
                  <a:lnTo>
                    <a:pt x="983" y="663"/>
                  </a:lnTo>
                  <a:lnTo>
                    <a:pt x="983" y="670"/>
                  </a:lnTo>
                  <a:lnTo>
                    <a:pt x="982" y="674"/>
                  </a:lnTo>
                  <a:lnTo>
                    <a:pt x="980" y="676"/>
                  </a:lnTo>
                  <a:lnTo>
                    <a:pt x="979" y="676"/>
                  </a:lnTo>
                  <a:lnTo>
                    <a:pt x="975" y="676"/>
                  </a:lnTo>
                  <a:lnTo>
                    <a:pt x="969" y="674"/>
                  </a:lnTo>
                  <a:lnTo>
                    <a:pt x="963" y="671"/>
                  </a:lnTo>
                  <a:lnTo>
                    <a:pt x="959" y="667"/>
                  </a:lnTo>
                  <a:lnTo>
                    <a:pt x="955" y="663"/>
                  </a:lnTo>
                  <a:lnTo>
                    <a:pt x="952" y="657"/>
                  </a:lnTo>
                  <a:lnTo>
                    <a:pt x="961" y="653"/>
                  </a:lnTo>
                  <a:lnTo>
                    <a:pt x="968" y="647"/>
                  </a:lnTo>
                  <a:lnTo>
                    <a:pt x="968" y="646"/>
                  </a:lnTo>
                  <a:lnTo>
                    <a:pt x="956" y="647"/>
                  </a:lnTo>
                  <a:lnTo>
                    <a:pt x="945" y="647"/>
                  </a:lnTo>
                  <a:lnTo>
                    <a:pt x="941" y="639"/>
                  </a:lnTo>
                  <a:lnTo>
                    <a:pt x="932" y="630"/>
                  </a:lnTo>
                  <a:lnTo>
                    <a:pt x="923" y="621"/>
                  </a:lnTo>
                  <a:lnTo>
                    <a:pt x="916" y="616"/>
                  </a:lnTo>
                  <a:lnTo>
                    <a:pt x="883" y="619"/>
                  </a:lnTo>
                  <a:lnTo>
                    <a:pt x="853" y="621"/>
                  </a:lnTo>
                  <a:lnTo>
                    <a:pt x="846" y="621"/>
                  </a:lnTo>
                  <a:lnTo>
                    <a:pt x="839" y="620"/>
                  </a:lnTo>
                  <a:lnTo>
                    <a:pt x="833" y="619"/>
                  </a:lnTo>
                  <a:lnTo>
                    <a:pt x="828" y="616"/>
                  </a:lnTo>
                  <a:lnTo>
                    <a:pt x="823" y="613"/>
                  </a:lnTo>
                  <a:lnTo>
                    <a:pt x="819" y="609"/>
                  </a:lnTo>
                  <a:lnTo>
                    <a:pt x="815" y="603"/>
                  </a:lnTo>
                  <a:lnTo>
                    <a:pt x="812" y="596"/>
                  </a:lnTo>
                  <a:lnTo>
                    <a:pt x="792" y="596"/>
                  </a:lnTo>
                  <a:lnTo>
                    <a:pt x="773" y="596"/>
                  </a:lnTo>
                  <a:lnTo>
                    <a:pt x="765" y="593"/>
                  </a:lnTo>
                  <a:lnTo>
                    <a:pt x="758" y="590"/>
                  </a:lnTo>
                  <a:lnTo>
                    <a:pt x="751" y="584"/>
                  </a:lnTo>
                  <a:lnTo>
                    <a:pt x="745" y="576"/>
                  </a:lnTo>
                  <a:lnTo>
                    <a:pt x="741" y="569"/>
                  </a:lnTo>
                  <a:lnTo>
                    <a:pt x="738" y="563"/>
                  </a:lnTo>
                  <a:lnTo>
                    <a:pt x="735" y="559"/>
                  </a:lnTo>
                  <a:lnTo>
                    <a:pt x="729" y="553"/>
                  </a:lnTo>
                  <a:lnTo>
                    <a:pt x="722" y="553"/>
                  </a:lnTo>
                  <a:lnTo>
                    <a:pt x="715" y="554"/>
                  </a:lnTo>
                  <a:lnTo>
                    <a:pt x="716" y="564"/>
                  </a:lnTo>
                  <a:lnTo>
                    <a:pt x="721" y="576"/>
                  </a:lnTo>
                  <a:lnTo>
                    <a:pt x="728" y="587"/>
                  </a:lnTo>
                  <a:lnTo>
                    <a:pt x="735" y="599"/>
                  </a:lnTo>
                  <a:lnTo>
                    <a:pt x="751" y="620"/>
                  </a:lnTo>
                  <a:lnTo>
                    <a:pt x="765" y="634"/>
                  </a:lnTo>
                  <a:lnTo>
                    <a:pt x="773" y="634"/>
                  </a:lnTo>
                  <a:lnTo>
                    <a:pt x="779" y="634"/>
                  </a:lnTo>
                  <a:lnTo>
                    <a:pt x="785" y="631"/>
                  </a:lnTo>
                  <a:lnTo>
                    <a:pt x="791" y="629"/>
                  </a:lnTo>
                  <a:lnTo>
                    <a:pt x="792" y="621"/>
                  </a:lnTo>
                  <a:lnTo>
                    <a:pt x="793" y="613"/>
                  </a:lnTo>
                  <a:lnTo>
                    <a:pt x="798" y="607"/>
                  </a:lnTo>
                  <a:lnTo>
                    <a:pt x="803" y="603"/>
                  </a:lnTo>
                  <a:lnTo>
                    <a:pt x="805" y="611"/>
                  </a:lnTo>
                  <a:lnTo>
                    <a:pt x="809" y="619"/>
                  </a:lnTo>
                  <a:lnTo>
                    <a:pt x="815" y="626"/>
                  </a:lnTo>
                  <a:lnTo>
                    <a:pt x="821" y="631"/>
                  </a:lnTo>
                  <a:lnTo>
                    <a:pt x="835" y="641"/>
                  </a:lnTo>
                  <a:lnTo>
                    <a:pt x="848" y="651"/>
                  </a:lnTo>
                  <a:lnTo>
                    <a:pt x="846" y="659"/>
                  </a:lnTo>
                  <a:lnTo>
                    <a:pt x="842" y="669"/>
                  </a:lnTo>
                  <a:lnTo>
                    <a:pt x="836" y="679"/>
                  </a:lnTo>
                  <a:lnTo>
                    <a:pt x="829" y="690"/>
                  </a:lnTo>
                  <a:lnTo>
                    <a:pt x="816" y="710"/>
                  </a:lnTo>
                  <a:lnTo>
                    <a:pt x="806" y="721"/>
                  </a:lnTo>
                  <a:lnTo>
                    <a:pt x="785" y="731"/>
                  </a:lnTo>
                  <a:lnTo>
                    <a:pt x="765" y="741"/>
                  </a:lnTo>
                  <a:lnTo>
                    <a:pt x="748" y="751"/>
                  </a:lnTo>
                  <a:lnTo>
                    <a:pt x="728" y="763"/>
                  </a:lnTo>
                  <a:lnTo>
                    <a:pt x="721" y="767"/>
                  </a:lnTo>
                  <a:lnTo>
                    <a:pt x="715" y="767"/>
                  </a:lnTo>
                  <a:lnTo>
                    <a:pt x="711" y="767"/>
                  </a:lnTo>
                  <a:lnTo>
                    <a:pt x="706" y="767"/>
                  </a:lnTo>
                  <a:lnTo>
                    <a:pt x="704" y="767"/>
                  </a:lnTo>
                  <a:lnTo>
                    <a:pt x="699" y="770"/>
                  </a:lnTo>
                  <a:lnTo>
                    <a:pt x="695" y="774"/>
                  </a:lnTo>
                  <a:lnTo>
                    <a:pt x="688" y="783"/>
                  </a:lnTo>
                  <a:lnTo>
                    <a:pt x="682" y="781"/>
                  </a:lnTo>
                  <a:lnTo>
                    <a:pt x="676" y="780"/>
                  </a:lnTo>
                  <a:lnTo>
                    <a:pt x="675" y="780"/>
                  </a:lnTo>
                  <a:lnTo>
                    <a:pt x="674" y="780"/>
                  </a:lnTo>
                  <a:lnTo>
                    <a:pt x="674" y="760"/>
                  </a:lnTo>
                  <a:lnTo>
                    <a:pt x="669" y="743"/>
                  </a:lnTo>
                  <a:lnTo>
                    <a:pt x="665" y="729"/>
                  </a:lnTo>
                  <a:lnTo>
                    <a:pt x="658" y="716"/>
                  </a:lnTo>
                  <a:lnTo>
                    <a:pt x="641" y="691"/>
                  </a:lnTo>
                  <a:lnTo>
                    <a:pt x="624" y="669"/>
                  </a:lnTo>
                  <a:lnTo>
                    <a:pt x="618" y="653"/>
                  </a:lnTo>
                  <a:lnTo>
                    <a:pt x="615" y="639"/>
                  </a:lnTo>
                  <a:lnTo>
                    <a:pt x="612" y="631"/>
                  </a:lnTo>
                  <a:lnTo>
                    <a:pt x="608" y="626"/>
                  </a:lnTo>
                  <a:lnTo>
                    <a:pt x="602" y="621"/>
                  </a:lnTo>
                  <a:lnTo>
                    <a:pt x="594" y="619"/>
                  </a:lnTo>
                  <a:lnTo>
                    <a:pt x="594" y="611"/>
                  </a:lnTo>
                  <a:lnTo>
                    <a:pt x="592" y="604"/>
                  </a:lnTo>
                  <a:lnTo>
                    <a:pt x="589" y="599"/>
                  </a:lnTo>
                  <a:lnTo>
                    <a:pt x="586" y="593"/>
                  </a:lnTo>
                  <a:lnTo>
                    <a:pt x="579" y="584"/>
                  </a:lnTo>
                  <a:lnTo>
                    <a:pt x="571" y="576"/>
                  </a:lnTo>
                  <a:lnTo>
                    <a:pt x="568" y="577"/>
                  </a:lnTo>
                  <a:lnTo>
                    <a:pt x="564" y="579"/>
                  </a:lnTo>
                  <a:lnTo>
                    <a:pt x="559" y="579"/>
                  </a:lnTo>
                  <a:lnTo>
                    <a:pt x="555" y="577"/>
                  </a:lnTo>
                  <a:lnTo>
                    <a:pt x="555" y="571"/>
                  </a:lnTo>
                  <a:lnTo>
                    <a:pt x="554" y="569"/>
                  </a:lnTo>
                  <a:lnTo>
                    <a:pt x="551" y="567"/>
                  </a:lnTo>
                  <a:lnTo>
                    <a:pt x="545" y="566"/>
                  </a:lnTo>
                  <a:lnTo>
                    <a:pt x="548" y="574"/>
                  </a:lnTo>
                  <a:lnTo>
                    <a:pt x="551" y="581"/>
                  </a:lnTo>
                  <a:lnTo>
                    <a:pt x="555" y="587"/>
                  </a:lnTo>
                  <a:lnTo>
                    <a:pt x="559" y="593"/>
                  </a:lnTo>
                  <a:lnTo>
                    <a:pt x="569" y="604"/>
                  </a:lnTo>
                  <a:lnTo>
                    <a:pt x="578" y="616"/>
                  </a:lnTo>
                  <a:lnTo>
                    <a:pt x="579" y="630"/>
                  </a:lnTo>
                  <a:lnTo>
                    <a:pt x="582" y="644"/>
                  </a:lnTo>
                  <a:lnTo>
                    <a:pt x="589" y="649"/>
                  </a:lnTo>
                  <a:lnTo>
                    <a:pt x="596" y="653"/>
                  </a:lnTo>
                  <a:lnTo>
                    <a:pt x="602" y="673"/>
                  </a:lnTo>
                  <a:lnTo>
                    <a:pt x="608" y="693"/>
                  </a:lnTo>
                  <a:lnTo>
                    <a:pt x="615" y="703"/>
                  </a:lnTo>
                  <a:lnTo>
                    <a:pt x="622" y="714"/>
                  </a:lnTo>
                  <a:lnTo>
                    <a:pt x="622" y="721"/>
                  </a:lnTo>
                  <a:lnTo>
                    <a:pt x="622" y="729"/>
                  </a:lnTo>
                  <a:lnTo>
                    <a:pt x="632" y="736"/>
                  </a:lnTo>
                  <a:lnTo>
                    <a:pt x="641" y="744"/>
                  </a:lnTo>
                  <a:lnTo>
                    <a:pt x="651" y="757"/>
                  </a:lnTo>
                  <a:lnTo>
                    <a:pt x="661" y="771"/>
                  </a:lnTo>
                  <a:lnTo>
                    <a:pt x="671" y="786"/>
                  </a:lnTo>
                  <a:lnTo>
                    <a:pt x="682" y="800"/>
                  </a:lnTo>
                  <a:lnTo>
                    <a:pt x="682" y="801"/>
                  </a:lnTo>
                  <a:lnTo>
                    <a:pt x="682" y="804"/>
                  </a:lnTo>
                  <a:lnTo>
                    <a:pt x="689" y="804"/>
                  </a:lnTo>
                  <a:lnTo>
                    <a:pt x="696" y="804"/>
                  </a:lnTo>
                  <a:lnTo>
                    <a:pt x="711" y="800"/>
                  </a:lnTo>
                  <a:lnTo>
                    <a:pt x="728" y="797"/>
                  </a:lnTo>
                  <a:lnTo>
                    <a:pt x="743" y="794"/>
                  </a:lnTo>
                  <a:lnTo>
                    <a:pt x="759" y="790"/>
                  </a:lnTo>
                  <a:lnTo>
                    <a:pt x="758" y="808"/>
                  </a:lnTo>
                  <a:lnTo>
                    <a:pt x="755" y="824"/>
                  </a:lnTo>
                  <a:lnTo>
                    <a:pt x="751" y="840"/>
                  </a:lnTo>
                  <a:lnTo>
                    <a:pt x="745" y="854"/>
                  </a:lnTo>
                  <a:lnTo>
                    <a:pt x="738" y="867"/>
                  </a:lnTo>
                  <a:lnTo>
                    <a:pt x="729" y="880"/>
                  </a:lnTo>
                  <a:lnTo>
                    <a:pt x="719" y="891"/>
                  </a:lnTo>
                  <a:lnTo>
                    <a:pt x="709" y="901"/>
                  </a:lnTo>
                  <a:lnTo>
                    <a:pt x="688" y="923"/>
                  </a:lnTo>
                  <a:lnTo>
                    <a:pt x="666" y="943"/>
                  </a:lnTo>
                  <a:lnTo>
                    <a:pt x="655" y="953"/>
                  </a:lnTo>
                  <a:lnTo>
                    <a:pt x="646" y="963"/>
                  </a:lnTo>
                  <a:lnTo>
                    <a:pt x="636" y="973"/>
                  </a:lnTo>
                  <a:lnTo>
                    <a:pt x="629" y="984"/>
                  </a:lnTo>
                  <a:lnTo>
                    <a:pt x="625" y="991"/>
                  </a:lnTo>
                  <a:lnTo>
                    <a:pt x="624" y="998"/>
                  </a:lnTo>
                  <a:lnTo>
                    <a:pt x="624" y="1004"/>
                  </a:lnTo>
                  <a:lnTo>
                    <a:pt x="625" y="1010"/>
                  </a:lnTo>
                  <a:lnTo>
                    <a:pt x="629" y="1021"/>
                  </a:lnTo>
                  <a:lnTo>
                    <a:pt x="634" y="1033"/>
                  </a:lnTo>
                  <a:lnTo>
                    <a:pt x="629" y="1045"/>
                  </a:lnTo>
                  <a:lnTo>
                    <a:pt x="625" y="1057"/>
                  </a:lnTo>
                  <a:lnTo>
                    <a:pt x="632" y="1064"/>
                  </a:lnTo>
                  <a:lnTo>
                    <a:pt x="636" y="1073"/>
                  </a:lnTo>
                  <a:lnTo>
                    <a:pt x="639" y="1083"/>
                  </a:lnTo>
                  <a:lnTo>
                    <a:pt x="641" y="1095"/>
                  </a:lnTo>
                  <a:lnTo>
                    <a:pt x="639" y="1108"/>
                  </a:lnTo>
                  <a:lnTo>
                    <a:pt x="638" y="1120"/>
                  </a:lnTo>
                  <a:lnTo>
                    <a:pt x="635" y="1128"/>
                  </a:lnTo>
                  <a:lnTo>
                    <a:pt x="632" y="1135"/>
                  </a:lnTo>
                  <a:lnTo>
                    <a:pt x="628" y="1141"/>
                  </a:lnTo>
                  <a:lnTo>
                    <a:pt x="624" y="1147"/>
                  </a:lnTo>
                  <a:lnTo>
                    <a:pt x="619" y="1151"/>
                  </a:lnTo>
                  <a:lnTo>
                    <a:pt x="614" y="1154"/>
                  </a:lnTo>
                  <a:lnTo>
                    <a:pt x="602" y="1161"/>
                  </a:lnTo>
                  <a:lnTo>
                    <a:pt x="591" y="1168"/>
                  </a:lnTo>
                  <a:lnTo>
                    <a:pt x="586" y="1173"/>
                  </a:lnTo>
                  <a:lnTo>
                    <a:pt x="582" y="1178"/>
                  </a:lnTo>
                  <a:lnTo>
                    <a:pt x="578" y="1184"/>
                  </a:lnTo>
                  <a:lnTo>
                    <a:pt x="574" y="1193"/>
                  </a:lnTo>
                  <a:lnTo>
                    <a:pt x="572" y="1200"/>
                  </a:lnTo>
                  <a:lnTo>
                    <a:pt x="572" y="1207"/>
                  </a:lnTo>
                  <a:lnTo>
                    <a:pt x="574" y="1214"/>
                  </a:lnTo>
                  <a:lnTo>
                    <a:pt x="575" y="1221"/>
                  </a:lnTo>
                  <a:lnTo>
                    <a:pt x="576" y="1227"/>
                  </a:lnTo>
                  <a:lnTo>
                    <a:pt x="576" y="1234"/>
                  </a:lnTo>
                  <a:lnTo>
                    <a:pt x="576" y="1241"/>
                  </a:lnTo>
                  <a:lnTo>
                    <a:pt x="576" y="1248"/>
                  </a:lnTo>
                  <a:lnTo>
                    <a:pt x="568" y="1250"/>
                  </a:lnTo>
                  <a:lnTo>
                    <a:pt x="561" y="1254"/>
                  </a:lnTo>
                  <a:lnTo>
                    <a:pt x="555" y="1258"/>
                  </a:lnTo>
                  <a:lnTo>
                    <a:pt x="549" y="1263"/>
                  </a:lnTo>
                  <a:lnTo>
                    <a:pt x="554" y="1271"/>
                  </a:lnTo>
                  <a:lnTo>
                    <a:pt x="555" y="1282"/>
                  </a:lnTo>
                  <a:lnTo>
                    <a:pt x="551" y="1287"/>
                  </a:lnTo>
                  <a:lnTo>
                    <a:pt x="546" y="1290"/>
                  </a:lnTo>
                  <a:lnTo>
                    <a:pt x="544" y="1294"/>
                  </a:lnTo>
                  <a:lnTo>
                    <a:pt x="542" y="1298"/>
                  </a:lnTo>
                  <a:lnTo>
                    <a:pt x="539" y="1307"/>
                  </a:lnTo>
                  <a:lnTo>
                    <a:pt x="534" y="1318"/>
                  </a:lnTo>
                  <a:lnTo>
                    <a:pt x="525" y="1331"/>
                  </a:lnTo>
                  <a:lnTo>
                    <a:pt x="515" y="1341"/>
                  </a:lnTo>
                  <a:lnTo>
                    <a:pt x="504" y="1350"/>
                  </a:lnTo>
                  <a:lnTo>
                    <a:pt x="491" y="1355"/>
                  </a:lnTo>
                  <a:lnTo>
                    <a:pt x="461" y="1362"/>
                  </a:lnTo>
                  <a:lnTo>
                    <a:pt x="427" y="1370"/>
                  </a:lnTo>
                  <a:lnTo>
                    <a:pt x="417" y="1372"/>
                  </a:lnTo>
                  <a:lnTo>
                    <a:pt x="408" y="1374"/>
                  </a:lnTo>
                  <a:lnTo>
                    <a:pt x="404" y="1375"/>
                  </a:lnTo>
                  <a:lnTo>
                    <a:pt x="399" y="1375"/>
                  </a:lnTo>
                  <a:lnTo>
                    <a:pt x="394" y="1374"/>
                  </a:lnTo>
                  <a:lnTo>
                    <a:pt x="389" y="1371"/>
                  </a:lnTo>
                  <a:lnTo>
                    <a:pt x="388" y="1351"/>
                  </a:lnTo>
                  <a:lnTo>
                    <a:pt x="384" y="1330"/>
                  </a:lnTo>
                  <a:lnTo>
                    <a:pt x="371" y="1310"/>
                  </a:lnTo>
                  <a:lnTo>
                    <a:pt x="358" y="1291"/>
                  </a:lnTo>
                  <a:lnTo>
                    <a:pt x="354" y="1267"/>
                  </a:lnTo>
                  <a:lnTo>
                    <a:pt x="351" y="1241"/>
                  </a:lnTo>
                  <a:lnTo>
                    <a:pt x="351" y="1228"/>
                  </a:lnTo>
                  <a:lnTo>
                    <a:pt x="348" y="1217"/>
                  </a:lnTo>
                  <a:lnTo>
                    <a:pt x="347" y="1204"/>
                  </a:lnTo>
                  <a:lnTo>
                    <a:pt x="342" y="1194"/>
                  </a:lnTo>
                  <a:lnTo>
                    <a:pt x="332" y="1183"/>
                  </a:lnTo>
                  <a:lnTo>
                    <a:pt x="322" y="1173"/>
                  </a:lnTo>
                  <a:lnTo>
                    <a:pt x="319" y="1158"/>
                  </a:lnTo>
                  <a:lnTo>
                    <a:pt x="319" y="1147"/>
                  </a:lnTo>
                  <a:lnTo>
                    <a:pt x="322" y="1135"/>
                  </a:lnTo>
                  <a:lnTo>
                    <a:pt x="325" y="1124"/>
                  </a:lnTo>
                  <a:lnTo>
                    <a:pt x="335" y="1105"/>
                  </a:lnTo>
                  <a:lnTo>
                    <a:pt x="342" y="1088"/>
                  </a:lnTo>
                  <a:lnTo>
                    <a:pt x="344" y="1078"/>
                  </a:lnTo>
                  <a:lnTo>
                    <a:pt x="344" y="1065"/>
                  </a:lnTo>
                  <a:lnTo>
                    <a:pt x="341" y="1051"/>
                  </a:lnTo>
                  <a:lnTo>
                    <a:pt x="337" y="1037"/>
                  </a:lnTo>
                  <a:lnTo>
                    <a:pt x="328" y="1011"/>
                  </a:lnTo>
                  <a:lnTo>
                    <a:pt x="321" y="994"/>
                  </a:lnTo>
                  <a:lnTo>
                    <a:pt x="307" y="980"/>
                  </a:lnTo>
                  <a:lnTo>
                    <a:pt x="294" y="967"/>
                  </a:lnTo>
                  <a:lnTo>
                    <a:pt x="291" y="960"/>
                  </a:lnTo>
                  <a:lnTo>
                    <a:pt x="289" y="953"/>
                  </a:lnTo>
                  <a:lnTo>
                    <a:pt x="289" y="944"/>
                  </a:lnTo>
                  <a:lnTo>
                    <a:pt x="289" y="937"/>
                  </a:lnTo>
                  <a:lnTo>
                    <a:pt x="292" y="921"/>
                  </a:lnTo>
                  <a:lnTo>
                    <a:pt x="295" y="907"/>
                  </a:lnTo>
                  <a:lnTo>
                    <a:pt x="297" y="901"/>
                  </a:lnTo>
                  <a:lnTo>
                    <a:pt x="295" y="896"/>
                  </a:lnTo>
                  <a:lnTo>
                    <a:pt x="294" y="890"/>
                  </a:lnTo>
                  <a:lnTo>
                    <a:pt x="291" y="886"/>
                  </a:lnTo>
                  <a:lnTo>
                    <a:pt x="285" y="881"/>
                  </a:lnTo>
                  <a:lnTo>
                    <a:pt x="278" y="880"/>
                  </a:lnTo>
                  <a:lnTo>
                    <a:pt x="268" y="877"/>
                  </a:lnTo>
                  <a:lnTo>
                    <a:pt x="254" y="877"/>
                  </a:lnTo>
                  <a:lnTo>
                    <a:pt x="254" y="871"/>
                  </a:lnTo>
                  <a:lnTo>
                    <a:pt x="252" y="866"/>
                  </a:lnTo>
                  <a:lnTo>
                    <a:pt x="241" y="863"/>
                  </a:lnTo>
                  <a:lnTo>
                    <a:pt x="231" y="861"/>
                  </a:lnTo>
                  <a:lnTo>
                    <a:pt x="221" y="861"/>
                  </a:lnTo>
                  <a:lnTo>
                    <a:pt x="214" y="863"/>
                  </a:lnTo>
                  <a:lnTo>
                    <a:pt x="195" y="868"/>
                  </a:lnTo>
                  <a:lnTo>
                    <a:pt x="175" y="876"/>
                  </a:lnTo>
                  <a:lnTo>
                    <a:pt x="162" y="876"/>
                  </a:lnTo>
                  <a:lnTo>
                    <a:pt x="150" y="874"/>
                  </a:lnTo>
                  <a:lnTo>
                    <a:pt x="138" y="873"/>
                  </a:lnTo>
                  <a:lnTo>
                    <a:pt x="125" y="873"/>
                  </a:lnTo>
                  <a:lnTo>
                    <a:pt x="121" y="876"/>
                  </a:lnTo>
                  <a:lnTo>
                    <a:pt x="117" y="878"/>
                  </a:lnTo>
                  <a:lnTo>
                    <a:pt x="111" y="880"/>
                  </a:lnTo>
                  <a:lnTo>
                    <a:pt x="102" y="881"/>
                  </a:lnTo>
                  <a:lnTo>
                    <a:pt x="90" y="870"/>
                  </a:lnTo>
                  <a:lnTo>
                    <a:pt x="77" y="860"/>
                  </a:lnTo>
                  <a:lnTo>
                    <a:pt x="64" y="848"/>
                  </a:lnTo>
                  <a:lnTo>
                    <a:pt x="51" y="837"/>
                  </a:lnTo>
                  <a:lnTo>
                    <a:pt x="48" y="827"/>
                  </a:lnTo>
                  <a:lnTo>
                    <a:pt x="44" y="817"/>
                  </a:lnTo>
                  <a:lnTo>
                    <a:pt x="37" y="810"/>
                  </a:lnTo>
                  <a:lnTo>
                    <a:pt x="25" y="801"/>
                  </a:lnTo>
                  <a:lnTo>
                    <a:pt x="14" y="793"/>
                  </a:lnTo>
                  <a:lnTo>
                    <a:pt x="8" y="784"/>
                  </a:lnTo>
                  <a:lnTo>
                    <a:pt x="8" y="774"/>
                  </a:lnTo>
                  <a:lnTo>
                    <a:pt x="10" y="763"/>
                  </a:lnTo>
                  <a:lnTo>
                    <a:pt x="5" y="759"/>
                  </a:lnTo>
                  <a:lnTo>
                    <a:pt x="1" y="756"/>
                  </a:lnTo>
                  <a:lnTo>
                    <a:pt x="0" y="750"/>
                  </a:lnTo>
                  <a:lnTo>
                    <a:pt x="1" y="744"/>
                  </a:lnTo>
                  <a:lnTo>
                    <a:pt x="2" y="740"/>
                  </a:lnTo>
                  <a:lnTo>
                    <a:pt x="5" y="734"/>
                  </a:lnTo>
                  <a:lnTo>
                    <a:pt x="11" y="726"/>
                  </a:lnTo>
                  <a:lnTo>
                    <a:pt x="15" y="717"/>
                  </a:lnTo>
                  <a:lnTo>
                    <a:pt x="17" y="709"/>
                  </a:lnTo>
                  <a:lnTo>
                    <a:pt x="17" y="700"/>
                  </a:lnTo>
                  <a:lnTo>
                    <a:pt x="15" y="693"/>
                  </a:lnTo>
                  <a:lnTo>
                    <a:pt x="14" y="687"/>
                  </a:lnTo>
                  <a:lnTo>
                    <a:pt x="8" y="676"/>
                  </a:lnTo>
                  <a:lnTo>
                    <a:pt x="5" y="663"/>
                  </a:lnTo>
                  <a:lnTo>
                    <a:pt x="14" y="644"/>
                  </a:lnTo>
                  <a:lnTo>
                    <a:pt x="24" y="624"/>
                  </a:lnTo>
                  <a:lnTo>
                    <a:pt x="30" y="614"/>
                  </a:lnTo>
                  <a:lnTo>
                    <a:pt x="35" y="606"/>
                  </a:lnTo>
                  <a:lnTo>
                    <a:pt x="42" y="597"/>
                  </a:lnTo>
                  <a:lnTo>
                    <a:pt x="51" y="591"/>
                  </a:lnTo>
                  <a:lnTo>
                    <a:pt x="60" y="584"/>
                  </a:lnTo>
                  <a:lnTo>
                    <a:pt x="70" y="579"/>
                  </a:lnTo>
                  <a:lnTo>
                    <a:pt x="80" y="573"/>
                  </a:lnTo>
                  <a:lnTo>
                    <a:pt x="87" y="564"/>
                  </a:lnTo>
                  <a:lnTo>
                    <a:pt x="88" y="549"/>
                  </a:lnTo>
                  <a:lnTo>
                    <a:pt x="90" y="534"/>
                  </a:lnTo>
                  <a:lnTo>
                    <a:pt x="92" y="529"/>
                  </a:lnTo>
                  <a:lnTo>
                    <a:pt x="97" y="524"/>
                  </a:lnTo>
                  <a:lnTo>
                    <a:pt x="100" y="520"/>
                  </a:lnTo>
                  <a:lnTo>
                    <a:pt x="104" y="517"/>
                  </a:lnTo>
                  <a:lnTo>
                    <a:pt x="112" y="513"/>
                  </a:lnTo>
                  <a:lnTo>
                    <a:pt x="121" y="509"/>
                  </a:lnTo>
                  <a:lnTo>
                    <a:pt x="124" y="506"/>
                  </a:lnTo>
                  <a:lnTo>
                    <a:pt x="128" y="503"/>
                  </a:lnTo>
                  <a:lnTo>
                    <a:pt x="131" y="499"/>
                  </a:lnTo>
                  <a:lnTo>
                    <a:pt x="132" y="494"/>
                  </a:lnTo>
                  <a:lnTo>
                    <a:pt x="134" y="489"/>
                  </a:lnTo>
                  <a:lnTo>
                    <a:pt x="135" y="483"/>
                  </a:lnTo>
                  <a:lnTo>
                    <a:pt x="134" y="474"/>
                  </a:lnTo>
                  <a:lnTo>
                    <a:pt x="132" y="464"/>
                  </a:lnTo>
                  <a:lnTo>
                    <a:pt x="118" y="466"/>
                  </a:lnTo>
                  <a:lnTo>
                    <a:pt x="104" y="466"/>
                  </a:lnTo>
                  <a:lnTo>
                    <a:pt x="102" y="449"/>
                  </a:lnTo>
                  <a:lnTo>
                    <a:pt x="105" y="432"/>
                  </a:lnTo>
                  <a:lnTo>
                    <a:pt x="107" y="423"/>
                  </a:lnTo>
                  <a:lnTo>
                    <a:pt x="110" y="416"/>
                  </a:lnTo>
                  <a:lnTo>
                    <a:pt x="114" y="410"/>
                  </a:lnTo>
                  <a:lnTo>
                    <a:pt x="118" y="404"/>
                  </a:lnTo>
                  <a:lnTo>
                    <a:pt x="115" y="402"/>
                  </a:lnTo>
                  <a:lnTo>
                    <a:pt x="112" y="399"/>
                  </a:lnTo>
                  <a:lnTo>
                    <a:pt x="111" y="394"/>
                  </a:lnTo>
                  <a:lnTo>
                    <a:pt x="110" y="389"/>
                  </a:lnTo>
                  <a:lnTo>
                    <a:pt x="128" y="386"/>
                  </a:lnTo>
                  <a:lnTo>
                    <a:pt x="151" y="384"/>
                  </a:lnTo>
                  <a:lnTo>
                    <a:pt x="161" y="384"/>
                  </a:lnTo>
                  <a:lnTo>
                    <a:pt x="172" y="383"/>
                  </a:lnTo>
                  <a:lnTo>
                    <a:pt x="181" y="382"/>
                  </a:lnTo>
                  <a:lnTo>
                    <a:pt x="190" y="379"/>
                  </a:lnTo>
                  <a:lnTo>
                    <a:pt x="191" y="369"/>
                  </a:lnTo>
                  <a:lnTo>
                    <a:pt x="190" y="359"/>
                  </a:lnTo>
                  <a:lnTo>
                    <a:pt x="188" y="352"/>
                  </a:lnTo>
                  <a:lnTo>
                    <a:pt x="184" y="344"/>
                  </a:lnTo>
                  <a:lnTo>
                    <a:pt x="180" y="339"/>
                  </a:lnTo>
                  <a:lnTo>
                    <a:pt x="172" y="334"/>
                  </a:lnTo>
                  <a:lnTo>
                    <a:pt x="165" y="330"/>
                  </a:lnTo>
                  <a:lnTo>
                    <a:pt x="158" y="329"/>
                  </a:lnTo>
                  <a:lnTo>
                    <a:pt x="158" y="324"/>
                  </a:lnTo>
                  <a:lnTo>
                    <a:pt x="158" y="322"/>
                  </a:lnTo>
                  <a:lnTo>
                    <a:pt x="160" y="322"/>
                  </a:lnTo>
                  <a:lnTo>
                    <a:pt x="161" y="322"/>
                  </a:lnTo>
                  <a:lnTo>
                    <a:pt x="167" y="320"/>
                  </a:lnTo>
                  <a:lnTo>
                    <a:pt x="172" y="320"/>
                  </a:lnTo>
                  <a:lnTo>
                    <a:pt x="178" y="322"/>
                  </a:lnTo>
                  <a:lnTo>
                    <a:pt x="184" y="323"/>
                  </a:lnTo>
                  <a:lnTo>
                    <a:pt x="184" y="316"/>
                  </a:lnTo>
                  <a:lnTo>
                    <a:pt x="184" y="310"/>
                  </a:lnTo>
                  <a:lnTo>
                    <a:pt x="197" y="312"/>
                  </a:lnTo>
                  <a:lnTo>
                    <a:pt x="204" y="310"/>
                  </a:lnTo>
                  <a:lnTo>
                    <a:pt x="210" y="309"/>
                  </a:lnTo>
                  <a:lnTo>
                    <a:pt x="214" y="306"/>
                  </a:lnTo>
                  <a:lnTo>
                    <a:pt x="221" y="297"/>
                  </a:lnTo>
                  <a:lnTo>
                    <a:pt x="232" y="287"/>
                  </a:lnTo>
                  <a:lnTo>
                    <a:pt x="244" y="285"/>
                  </a:lnTo>
                  <a:lnTo>
                    <a:pt x="255" y="280"/>
                  </a:lnTo>
                  <a:lnTo>
                    <a:pt x="264" y="269"/>
                  </a:lnTo>
                  <a:lnTo>
                    <a:pt x="272" y="257"/>
                  </a:lnTo>
                  <a:lnTo>
                    <a:pt x="282" y="256"/>
                  </a:lnTo>
                  <a:lnTo>
                    <a:pt x="292" y="255"/>
                  </a:lnTo>
                  <a:lnTo>
                    <a:pt x="289" y="247"/>
                  </a:lnTo>
                  <a:lnTo>
                    <a:pt x="287" y="240"/>
                  </a:lnTo>
                  <a:lnTo>
                    <a:pt x="285" y="232"/>
                  </a:lnTo>
                  <a:lnTo>
                    <a:pt x="287" y="223"/>
                  </a:lnTo>
                  <a:lnTo>
                    <a:pt x="298" y="223"/>
                  </a:lnTo>
                  <a:lnTo>
                    <a:pt x="308" y="225"/>
                  </a:lnTo>
                  <a:lnTo>
                    <a:pt x="311" y="226"/>
                  </a:lnTo>
                  <a:lnTo>
                    <a:pt x="312" y="227"/>
                  </a:lnTo>
                  <a:lnTo>
                    <a:pt x="312" y="229"/>
                  </a:lnTo>
                  <a:lnTo>
                    <a:pt x="312" y="230"/>
                  </a:lnTo>
                  <a:lnTo>
                    <a:pt x="307" y="233"/>
                  </a:lnTo>
                  <a:lnTo>
                    <a:pt x="301" y="237"/>
                  </a:lnTo>
                  <a:lnTo>
                    <a:pt x="302" y="243"/>
                  </a:lnTo>
                  <a:lnTo>
                    <a:pt x="302" y="249"/>
                  </a:lnTo>
                  <a:lnTo>
                    <a:pt x="305" y="253"/>
                  </a:lnTo>
                  <a:lnTo>
                    <a:pt x="307" y="256"/>
                  </a:lnTo>
                  <a:lnTo>
                    <a:pt x="308" y="256"/>
                  </a:lnTo>
                  <a:lnTo>
                    <a:pt x="318" y="253"/>
                  </a:lnTo>
                  <a:lnTo>
                    <a:pt x="328" y="250"/>
                  </a:lnTo>
                  <a:lnTo>
                    <a:pt x="334" y="256"/>
                  </a:lnTo>
                  <a:lnTo>
                    <a:pt x="339" y="260"/>
                  </a:lnTo>
                  <a:lnTo>
                    <a:pt x="354" y="253"/>
                  </a:lnTo>
                  <a:lnTo>
                    <a:pt x="367" y="247"/>
                  </a:lnTo>
                  <a:lnTo>
                    <a:pt x="382" y="247"/>
                  </a:lnTo>
                  <a:lnTo>
                    <a:pt x="399" y="245"/>
                  </a:lnTo>
                  <a:lnTo>
                    <a:pt x="405" y="230"/>
                  </a:lnTo>
                  <a:lnTo>
                    <a:pt x="412" y="216"/>
                  </a:lnTo>
                  <a:lnTo>
                    <a:pt x="419" y="215"/>
                  </a:lnTo>
                  <a:lnTo>
                    <a:pt x="425" y="216"/>
                  </a:lnTo>
                  <a:lnTo>
                    <a:pt x="431" y="219"/>
                  </a:lnTo>
                  <a:lnTo>
                    <a:pt x="435" y="220"/>
                  </a:lnTo>
                  <a:lnTo>
                    <a:pt x="437" y="217"/>
                  </a:lnTo>
                  <a:lnTo>
                    <a:pt x="439" y="215"/>
                  </a:lnTo>
                  <a:lnTo>
                    <a:pt x="434" y="207"/>
                  </a:lnTo>
                  <a:lnTo>
                    <a:pt x="429" y="202"/>
                  </a:lnTo>
                  <a:lnTo>
                    <a:pt x="429" y="197"/>
                  </a:lnTo>
                  <a:lnTo>
                    <a:pt x="429" y="192"/>
                  </a:lnTo>
                  <a:lnTo>
                    <a:pt x="444" y="195"/>
                  </a:lnTo>
                  <a:lnTo>
                    <a:pt x="458" y="195"/>
                  </a:lnTo>
                  <a:lnTo>
                    <a:pt x="465" y="195"/>
                  </a:lnTo>
                  <a:lnTo>
                    <a:pt x="471" y="192"/>
                  </a:lnTo>
                  <a:lnTo>
                    <a:pt x="475" y="189"/>
                  </a:lnTo>
                  <a:lnTo>
                    <a:pt x="479" y="183"/>
                  </a:lnTo>
                  <a:lnTo>
                    <a:pt x="471" y="182"/>
                  </a:lnTo>
                  <a:lnTo>
                    <a:pt x="462" y="180"/>
                  </a:lnTo>
                  <a:lnTo>
                    <a:pt x="452" y="182"/>
                  </a:lnTo>
                  <a:lnTo>
                    <a:pt x="444" y="182"/>
                  </a:lnTo>
                  <a:lnTo>
                    <a:pt x="434" y="182"/>
                  </a:lnTo>
                  <a:lnTo>
                    <a:pt x="424" y="182"/>
                  </a:lnTo>
                  <a:lnTo>
                    <a:pt x="415" y="180"/>
                  </a:lnTo>
                  <a:lnTo>
                    <a:pt x="407" y="176"/>
                  </a:lnTo>
                  <a:lnTo>
                    <a:pt x="407" y="175"/>
                  </a:lnTo>
                  <a:lnTo>
                    <a:pt x="407" y="173"/>
                  </a:lnTo>
                  <a:lnTo>
                    <a:pt x="407" y="165"/>
                  </a:lnTo>
                  <a:lnTo>
                    <a:pt x="405" y="155"/>
                  </a:lnTo>
                  <a:lnTo>
                    <a:pt x="421" y="145"/>
                  </a:lnTo>
                  <a:lnTo>
                    <a:pt x="435" y="133"/>
                  </a:lnTo>
                  <a:lnTo>
                    <a:pt x="434" y="127"/>
                  </a:lnTo>
                  <a:lnTo>
                    <a:pt x="434" y="125"/>
                  </a:lnTo>
                  <a:lnTo>
                    <a:pt x="431" y="122"/>
                  </a:lnTo>
                  <a:lnTo>
                    <a:pt x="429" y="119"/>
                  </a:lnTo>
                  <a:lnTo>
                    <a:pt x="428" y="119"/>
                  </a:lnTo>
                  <a:lnTo>
                    <a:pt x="419" y="120"/>
                  </a:lnTo>
                  <a:lnTo>
                    <a:pt x="411" y="123"/>
                  </a:lnTo>
                  <a:lnTo>
                    <a:pt x="402" y="127"/>
                  </a:lnTo>
                  <a:lnTo>
                    <a:pt x="395" y="133"/>
                  </a:lnTo>
                  <a:lnTo>
                    <a:pt x="381" y="146"/>
                  </a:lnTo>
                  <a:lnTo>
                    <a:pt x="369" y="156"/>
                  </a:lnTo>
                  <a:lnTo>
                    <a:pt x="369" y="166"/>
                  </a:lnTo>
                  <a:lnTo>
                    <a:pt x="371" y="175"/>
                  </a:lnTo>
                  <a:lnTo>
                    <a:pt x="372" y="179"/>
                  </a:lnTo>
                  <a:lnTo>
                    <a:pt x="377" y="182"/>
                  </a:lnTo>
                  <a:lnTo>
                    <a:pt x="381" y="185"/>
                  </a:lnTo>
                  <a:lnTo>
                    <a:pt x="385" y="186"/>
                  </a:lnTo>
                  <a:lnTo>
                    <a:pt x="384" y="189"/>
                  </a:lnTo>
                  <a:lnTo>
                    <a:pt x="384" y="192"/>
                  </a:lnTo>
                  <a:lnTo>
                    <a:pt x="372" y="196"/>
                  </a:lnTo>
                  <a:lnTo>
                    <a:pt x="362" y="202"/>
                  </a:lnTo>
                  <a:lnTo>
                    <a:pt x="365" y="209"/>
                  </a:lnTo>
                  <a:lnTo>
                    <a:pt x="364" y="216"/>
                  </a:lnTo>
                  <a:lnTo>
                    <a:pt x="361" y="223"/>
                  </a:lnTo>
                  <a:lnTo>
                    <a:pt x="357" y="229"/>
                  </a:lnTo>
                  <a:lnTo>
                    <a:pt x="349" y="230"/>
                  </a:lnTo>
                  <a:lnTo>
                    <a:pt x="342" y="232"/>
                  </a:lnTo>
                  <a:lnTo>
                    <a:pt x="342" y="236"/>
                  </a:lnTo>
                  <a:lnTo>
                    <a:pt x="341" y="237"/>
                  </a:lnTo>
                  <a:lnTo>
                    <a:pt x="341" y="240"/>
                  </a:lnTo>
                  <a:lnTo>
                    <a:pt x="338" y="242"/>
                  </a:lnTo>
                  <a:lnTo>
                    <a:pt x="334" y="237"/>
                  </a:lnTo>
                  <a:lnTo>
                    <a:pt x="331" y="233"/>
                  </a:lnTo>
                  <a:lnTo>
                    <a:pt x="327" y="227"/>
                  </a:lnTo>
                  <a:lnTo>
                    <a:pt x="324" y="220"/>
                  </a:lnTo>
                  <a:lnTo>
                    <a:pt x="321" y="206"/>
                  </a:lnTo>
                  <a:lnTo>
                    <a:pt x="319" y="192"/>
                  </a:lnTo>
                  <a:lnTo>
                    <a:pt x="311" y="193"/>
                  </a:lnTo>
                  <a:lnTo>
                    <a:pt x="304" y="195"/>
                  </a:lnTo>
                  <a:lnTo>
                    <a:pt x="299" y="197"/>
                  </a:lnTo>
                  <a:lnTo>
                    <a:pt x="294" y="200"/>
                  </a:lnTo>
                  <a:lnTo>
                    <a:pt x="289" y="203"/>
                  </a:lnTo>
                  <a:lnTo>
                    <a:pt x="285" y="205"/>
                  </a:lnTo>
                  <a:lnTo>
                    <a:pt x="278" y="207"/>
                  </a:lnTo>
                  <a:lnTo>
                    <a:pt x="271" y="207"/>
                  </a:lnTo>
                  <a:lnTo>
                    <a:pt x="271" y="206"/>
                  </a:lnTo>
                  <a:lnTo>
                    <a:pt x="271" y="205"/>
                  </a:lnTo>
                  <a:lnTo>
                    <a:pt x="267" y="197"/>
                  </a:lnTo>
                  <a:lnTo>
                    <a:pt x="262" y="186"/>
                  </a:lnTo>
                  <a:lnTo>
                    <a:pt x="259" y="175"/>
                  </a:lnTo>
                  <a:lnTo>
                    <a:pt x="258" y="166"/>
                  </a:lnTo>
                  <a:lnTo>
                    <a:pt x="271" y="160"/>
                  </a:lnTo>
                  <a:lnTo>
                    <a:pt x="287" y="153"/>
                  </a:lnTo>
                  <a:lnTo>
                    <a:pt x="301" y="147"/>
                  </a:lnTo>
                  <a:lnTo>
                    <a:pt x="314" y="139"/>
                  </a:lnTo>
                  <a:lnTo>
                    <a:pt x="325" y="123"/>
                  </a:lnTo>
                  <a:lnTo>
                    <a:pt x="344" y="97"/>
                  </a:lnTo>
                  <a:lnTo>
                    <a:pt x="354" y="87"/>
                  </a:lnTo>
                  <a:lnTo>
                    <a:pt x="364" y="79"/>
                  </a:lnTo>
                  <a:lnTo>
                    <a:pt x="368" y="77"/>
                  </a:lnTo>
                  <a:lnTo>
                    <a:pt x="371" y="77"/>
                  </a:lnTo>
                  <a:lnTo>
                    <a:pt x="374" y="79"/>
                  </a:lnTo>
                  <a:lnTo>
                    <a:pt x="377" y="83"/>
                  </a:lnTo>
                  <a:lnTo>
                    <a:pt x="387" y="76"/>
                  </a:lnTo>
                  <a:lnTo>
                    <a:pt x="398" y="72"/>
                  </a:lnTo>
                  <a:lnTo>
                    <a:pt x="409" y="69"/>
                  </a:lnTo>
                  <a:lnTo>
                    <a:pt x="419" y="67"/>
                  </a:lnTo>
                  <a:lnTo>
                    <a:pt x="442" y="67"/>
                  </a:lnTo>
                  <a:lnTo>
                    <a:pt x="467" y="70"/>
                  </a:lnTo>
                  <a:lnTo>
                    <a:pt x="467" y="75"/>
                  </a:lnTo>
                  <a:lnTo>
                    <a:pt x="465" y="79"/>
                  </a:lnTo>
                  <a:lnTo>
                    <a:pt x="481" y="79"/>
                  </a:lnTo>
                  <a:lnTo>
                    <a:pt x="495" y="80"/>
                  </a:lnTo>
                  <a:lnTo>
                    <a:pt x="509" y="82"/>
                  </a:lnTo>
                  <a:lnTo>
                    <a:pt x="524" y="86"/>
                  </a:lnTo>
                  <a:lnTo>
                    <a:pt x="536" y="90"/>
                  </a:lnTo>
                  <a:lnTo>
                    <a:pt x="549" y="96"/>
                  </a:lnTo>
                  <a:lnTo>
                    <a:pt x="559" y="103"/>
                  </a:lnTo>
                  <a:lnTo>
                    <a:pt x="566" y="113"/>
                  </a:lnTo>
                  <a:lnTo>
                    <a:pt x="565" y="115"/>
                  </a:lnTo>
                  <a:lnTo>
                    <a:pt x="562" y="116"/>
                  </a:lnTo>
                  <a:lnTo>
                    <a:pt x="554" y="117"/>
                  </a:lnTo>
                  <a:lnTo>
                    <a:pt x="545" y="117"/>
                  </a:lnTo>
                  <a:lnTo>
                    <a:pt x="536" y="117"/>
                  </a:lnTo>
                  <a:lnTo>
                    <a:pt x="528" y="115"/>
                  </a:lnTo>
                  <a:lnTo>
                    <a:pt x="509" y="109"/>
                  </a:lnTo>
                  <a:lnTo>
                    <a:pt x="494" y="106"/>
                  </a:lnTo>
                  <a:lnTo>
                    <a:pt x="494" y="107"/>
                  </a:lnTo>
                  <a:lnTo>
                    <a:pt x="504" y="119"/>
                  </a:lnTo>
                  <a:lnTo>
                    <a:pt x="514" y="130"/>
                  </a:lnTo>
                  <a:lnTo>
                    <a:pt x="519" y="135"/>
                  </a:lnTo>
                  <a:lnTo>
                    <a:pt x="525" y="139"/>
                  </a:lnTo>
                  <a:lnTo>
                    <a:pt x="534" y="143"/>
                  </a:lnTo>
                  <a:lnTo>
                    <a:pt x="542" y="145"/>
                  </a:lnTo>
                  <a:lnTo>
                    <a:pt x="538" y="137"/>
                  </a:lnTo>
                  <a:lnTo>
                    <a:pt x="535" y="129"/>
                  </a:lnTo>
                  <a:lnTo>
                    <a:pt x="536" y="127"/>
                  </a:lnTo>
                  <a:lnTo>
                    <a:pt x="538" y="126"/>
                  </a:lnTo>
                  <a:lnTo>
                    <a:pt x="549" y="132"/>
                  </a:lnTo>
                  <a:lnTo>
                    <a:pt x="562" y="135"/>
                  </a:lnTo>
                  <a:lnTo>
                    <a:pt x="562" y="133"/>
                  </a:lnTo>
                  <a:lnTo>
                    <a:pt x="562" y="130"/>
                  </a:lnTo>
                  <a:lnTo>
                    <a:pt x="559" y="129"/>
                  </a:lnTo>
                  <a:lnTo>
                    <a:pt x="558" y="125"/>
                  </a:lnTo>
                  <a:lnTo>
                    <a:pt x="571" y="117"/>
                  </a:lnTo>
                  <a:lnTo>
                    <a:pt x="586" y="112"/>
                  </a:lnTo>
                  <a:lnTo>
                    <a:pt x="585" y="99"/>
                  </a:lnTo>
                  <a:lnTo>
                    <a:pt x="584" y="87"/>
                  </a:lnTo>
                  <a:lnTo>
                    <a:pt x="596" y="90"/>
                  </a:lnTo>
                  <a:lnTo>
                    <a:pt x="606" y="93"/>
                  </a:lnTo>
                  <a:lnTo>
                    <a:pt x="608" y="95"/>
                  </a:lnTo>
                  <a:lnTo>
                    <a:pt x="608" y="96"/>
                  </a:lnTo>
                  <a:lnTo>
                    <a:pt x="608" y="97"/>
                  </a:lnTo>
                  <a:lnTo>
                    <a:pt x="606" y="99"/>
                  </a:lnTo>
                  <a:lnTo>
                    <a:pt x="604" y="100"/>
                  </a:lnTo>
                  <a:lnTo>
                    <a:pt x="599" y="100"/>
                  </a:lnTo>
                  <a:lnTo>
                    <a:pt x="599" y="106"/>
                  </a:lnTo>
                  <a:lnTo>
                    <a:pt x="599" y="110"/>
                  </a:lnTo>
                  <a:lnTo>
                    <a:pt x="608" y="109"/>
                  </a:lnTo>
                  <a:lnTo>
                    <a:pt x="616" y="106"/>
                  </a:lnTo>
                  <a:lnTo>
                    <a:pt x="624" y="103"/>
                  </a:lnTo>
                  <a:lnTo>
                    <a:pt x="629" y="99"/>
                  </a:lnTo>
                  <a:lnTo>
                    <a:pt x="636" y="95"/>
                  </a:lnTo>
                  <a:lnTo>
                    <a:pt x="645" y="92"/>
                  </a:lnTo>
                  <a:lnTo>
                    <a:pt x="654" y="89"/>
                  </a:lnTo>
                  <a:lnTo>
                    <a:pt x="665" y="87"/>
                  </a:lnTo>
                  <a:lnTo>
                    <a:pt x="665" y="92"/>
                  </a:lnTo>
                  <a:lnTo>
                    <a:pt x="665" y="95"/>
                  </a:lnTo>
                  <a:lnTo>
                    <a:pt x="679" y="95"/>
                  </a:lnTo>
                  <a:lnTo>
                    <a:pt x="694" y="92"/>
                  </a:lnTo>
                  <a:lnTo>
                    <a:pt x="708" y="89"/>
                  </a:lnTo>
                  <a:lnTo>
                    <a:pt x="719" y="85"/>
                  </a:lnTo>
                  <a:lnTo>
                    <a:pt x="718" y="83"/>
                  </a:lnTo>
                  <a:lnTo>
                    <a:pt x="716" y="80"/>
                  </a:lnTo>
                  <a:lnTo>
                    <a:pt x="706" y="79"/>
                  </a:lnTo>
                  <a:lnTo>
                    <a:pt x="698" y="76"/>
                  </a:lnTo>
                  <a:lnTo>
                    <a:pt x="696" y="70"/>
                  </a:lnTo>
                  <a:lnTo>
                    <a:pt x="696" y="66"/>
                  </a:lnTo>
                  <a:lnTo>
                    <a:pt x="718" y="72"/>
                  </a:lnTo>
                  <a:lnTo>
                    <a:pt x="741" y="79"/>
                  </a:lnTo>
                  <a:lnTo>
                    <a:pt x="763" y="87"/>
                  </a:lnTo>
                  <a:lnTo>
                    <a:pt x="786" y="93"/>
                  </a:lnTo>
                  <a:lnTo>
                    <a:pt x="789" y="92"/>
                  </a:lnTo>
                  <a:lnTo>
                    <a:pt x="791" y="89"/>
                  </a:lnTo>
                  <a:lnTo>
                    <a:pt x="773" y="79"/>
                  </a:lnTo>
                  <a:lnTo>
                    <a:pt x="759" y="70"/>
                  </a:lnTo>
                  <a:lnTo>
                    <a:pt x="759" y="62"/>
                  </a:lnTo>
                  <a:lnTo>
                    <a:pt x="761" y="55"/>
                  </a:lnTo>
                  <a:lnTo>
                    <a:pt x="763" y="49"/>
                  </a:lnTo>
                  <a:lnTo>
                    <a:pt x="765" y="45"/>
                  </a:lnTo>
                  <a:lnTo>
                    <a:pt x="768" y="43"/>
                  </a:lnTo>
                  <a:lnTo>
                    <a:pt x="771" y="40"/>
                  </a:lnTo>
                  <a:lnTo>
                    <a:pt x="782" y="45"/>
                  </a:lnTo>
                  <a:lnTo>
                    <a:pt x="795" y="48"/>
                  </a:lnTo>
                  <a:lnTo>
                    <a:pt x="796" y="56"/>
                  </a:lnTo>
                  <a:lnTo>
                    <a:pt x="799" y="63"/>
                  </a:lnTo>
                  <a:lnTo>
                    <a:pt x="803" y="69"/>
                  </a:lnTo>
                  <a:lnTo>
                    <a:pt x="809" y="75"/>
                  </a:lnTo>
                  <a:lnTo>
                    <a:pt x="815" y="80"/>
                  </a:lnTo>
                  <a:lnTo>
                    <a:pt x="819" y="86"/>
                  </a:lnTo>
                  <a:lnTo>
                    <a:pt x="823" y="92"/>
                  </a:lnTo>
                  <a:lnTo>
                    <a:pt x="826" y="97"/>
                  </a:lnTo>
                  <a:lnTo>
                    <a:pt x="821" y="103"/>
                  </a:lnTo>
                  <a:lnTo>
                    <a:pt x="815" y="110"/>
                  </a:lnTo>
                  <a:lnTo>
                    <a:pt x="818" y="113"/>
                  </a:lnTo>
                  <a:lnTo>
                    <a:pt x="821" y="117"/>
                  </a:lnTo>
                  <a:lnTo>
                    <a:pt x="825" y="117"/>
                  </a:lnTo>
                  <a:lnTo>
                    <a:pt x="829" y="117"/>
                  </a:lnTo>
                  <a:lnTo>
                    <a:pt x="835" y="112"/>
                  </a:lnTo>
                  <a:lnTo>
                    <a:pt x="839" y="107"/>
                  </a:lnTo>
                  <a:lnTo>
                    <a:pt x="839" y="97"/>
                  </a:lnTo>
                  <a:lnTo>
                    <a:pt x="835" y="90"/>
                  </a:lnTo>
                  <a:lnTo>
                    <a:pt x="835" y="89"/>
                  </a:lnTo>
                  <a:lnTo>
                    <a:pt x="846" y="90"/>
                  </a:lnTo>
                  <a:lnTo>
                    <a:pt x="855" y="92"/>
                  </a:lnTo>
                  <a:lnTo>
                    <a:pt x="856" y="96"/>
                  </a:lnTo>
                  <a:lnTo>
                    <a:pt x="856" y="97"/>
                  </a:lnTo>
                  <a:lnTo>
                    <a:pt x="859" y="97"/>
                  </a:lnTo>
                  <a:lnTo>
                    <a:pt x="863" y="97"/>
                  </a:lnTo>
                  <a:lnTo>
                    <a:pt x="862" y="96"/>
                  </a:lnTo>
                  <a:lnTo>
                    <a:pt x="861" y="95"/>
                  </a:lnTo>
                  <a:lnTo>
                    <a:pt x="858" y="90"/>
                  </a:lnTo>
                  <a:lnTo>
                    <a:pt x="855" y="86"/>
                  </a:lnTo>
                  <a:lnTo>
                    <a:pt x="842" y="86"/>
                  </a:lnTo>
                  <a:lnTo>
                    <a:pt x="829" y="86"/>
                  </a:lnTo>
                  <a:lnTo>
                    <a:pt x="819" y="72"/>
                  </a:lnTo>
                  <a:lnTo>
                    <a:pt x="809" y="59"/>
                  </a:lnTo>
                  <a:lnTo>
                    <a:pt x="811" y="53"/>
                  </a:lnTo>
                  <a:lnTo>
                    <a:pt x="812" y="50"/>
                  </a:lnTo>
                  <a:lnTo>
                    <a:pt x="819" y="56"/>
                  </a:lnTo>
                  <a:lnTo>
                    <a:pt x="826" y="62"/>
                  </a:lnTo>
                  <a:lnTo>
                    <a:pt x="831" y="63"/>
                  </a:lnTo>
                  <a:lnTo>
                    <a:pt x="836" y="65"/>
                  </a:lnTo>
                  <a:lnTo>
                    <a:pt x="842" y="65"/>
                  </a:lnTo>
                  <a:lnTo>
                    <a:pt x="848" y="63"/>
                  </a:lnTo>
                  <a:lnTo>
                    <a:pt x="839" y="60"/>
                  </a:lnTo>
                  <a:lnTo>
                    <a:pt x="832" y="58"/>
                  </a:lnTo>
                  <a:lnTo>
                    <a:pt x="832" y="52"/>
                  </a:lnTo>
                  <a:lnTo>
                    <a:pt x="832" y="46"/>
                  </a:lnTo>
                  <a:lnTo>
                    <a:pt x="845" y="50"/>
                  </a:lnTo>
                  <a:lnTo>
                    <a:pt x="856" y="56"/>
                  </a:lnTo>
                  <a:lnTo>
                    <a:pt x="861" y="58"/>
                  </a:lnTo>
                  <a:lnTo>
                    <a:pt x="866" y="59"/>
                  </a:lnTo>
                  <a:lnTo>
                    <a:pt x="872" y="60"/>
                  </a:lnTo>
                  <a:lnTo>
                    <a:pt x="878" y="60"/>
                  </a:lnTo>
                  <a:lnTo>
                    <a:pt x="876" y="58"/>
                  </a:lnTo>
                  <a:lnTo>
                    <a:pt x="875" y="56"/>
                  </a:lnTo>
                  <a:lnTo>
                    <a:pt x="861" y="49"/>
                  </a:lnTo>
                  <a:lnTo>
                    <a:pt x="848" y="43"/>
                  </a:lnTo>
                  <a:lnTo>
                    <a:pt x="848" y="40"/>
                  </a:lnTo>
                  <a:lnTo>
                    <a:pt x="848" y="38"/>
                  </a:lnTo>
                  <a:lnTo>
                    <a:pt x="849" y="36"/>
                  </a:lnTo>
                  <a:lnTo>
                    <a:pt x="851" y="35"/>
                  </a:lnTo>
                  <a:lnTo>
                    <a:pt x="863" y="35"/>
                  </a:lnTo>
                  <a:lnTo>
                    <a:pt x="875" y="36"/>
                  </a:lnTo>
                  <a:lnTo>
                    <a:pt x="885" y="38"/>
                  </a:lnTo>
                  <a:lnTo>
                    <a:pt x="896" y="39"/>
                  </a:lnTo>
                  <a:lnTo>
                    <a:pt x="896" y="38"/>
                  </a:lnTo>
                  <a:lnTo>
                    <a:pt x="892" y="35"/>
                  </a:lnTo>
                  <a:lnTo>
                    <a:pt x="889" y="32"/>
                  </a:lnTo>
                  <a:lnTo>
                    <a:pt x="888" y="28"/>
                  </a:lnTo>
                  <a:lnTo>
                    <a:pt x="888" y="22"/>
                  </a:lnTo>
                  <a:lnTo>
                    <a:pt x="901" y="22"/>
                  </a:lnTo>
                  <a:lnTo>
                    <a:pt x="915" y="22"/>
                  </a:lnTo>
                  <a:lnTo>
                    <a:pt x="928" y="20"/>
                  </a:lnTo>
                  <a:lnTo>
                    <a:pt x="939" y="18"/>
                  </a:lnTo>
                  <a:lnTo>
                    <a:pt x="952" y="15"/>
                  </a:lnTo>
                  <a:lnTo>
                    <a:pt x="962" y="10"/>
                  </a:lnTo>
                  <a:lnTo>
                    <a:pt x="971" y="6"/>
                  </a:lnTo>
                  <a:lnTo>
                    <a:pt x="978" y="0"/>
                  </a:lnTo>
                  <a:lnTo>
                    <a:pt x="992" y="0"/>
                  </a:lnTo>
                  <a:lnTo>
                    <a:pt x="1002" y="2"/>
                  </a:lnTo>
                  <a:lnTo>
                    <a:pt x="1010" y="6"/>
                  </a:lnTo>
                  <a:lnTo>
                    <a:pt x="1019" y="10"/>
                  </a:lnTo>
                  <a:lnTo>
                    <a:pt x="1040" y="10"/>
                  </a:lnTo>
                  <a:lnTo>
                    <a:pt x="1062" y="10"/>
                  </a:lnTo>
                  <a:lnTo>
                    <a:pt x="1066" y="16"/>
                  </a:lnTo>
                  <a:lnTo>
                    <a:pt x="1072" y="22"/>
                  </a:lnTo>
                  <a:lnTo>
                    <a:pt x="1073" y="25"/>
                  </a:lnTo>
                  <a:lnTo>
                    <a:pt x="1075" y="29"/>
                  </a:lnTo>
                  <a:lnTo>
                    <a:pt x="1073" y="29"/>
                  </a:lnTo>
                  <a:lnTo>
                    <a:pt x="1072" y="29"/>
                  </a:lnTo>
                  <a:lnTo>
                    <a:pt x="1065" y="32"/>
                  </a:lnTo>
                  <a:lnTo>
                    <a:pt x="1059" y="33"/>
                  </a:lnTo>
                  <a:lnTo>
                    <a:pt x="1055" y="36"/>
                  </a:lnTo>
                  <a:lnTo>
                    <a:pt x="1050" y="42"/>
                  </a:lnTo>
                  <a:lnTo>
                    <a:pt x="1050" y="43"/>
                  </a:lnTo>
                  <a:lnTo>
                    <a:pt x="1052" y="43"/>
                  </a:lnTo>
                  <a:lnTo>
                    <a:pt x="1055" y="43"/>
                  </a:lnTo>
                  <a:lnTo>
                    <a:pt x="1059" y="43"/>
                  </a:lnTo>
                  <a:lnTo>
                    <a:pt x="1063" y="42"/>
                  </a:lnTo>
                  <a:lnTo>
                    <a:pt x="1068" y="39"/>
                  </a:lnTo>
                  <a:lnTo>
                    <a:pt x="1073" y="36"/>
                  </a:lnTo>
                  <a:lnTo>
                    <a:pt x="1080" y="33"/>
                  </a:lnTo>
                  <a:lnTo>
                    <a:pt x="1086" y="32"/>
                  </a:lnTo>
                  <a:lnTo>
                    <a:pt x="1093" y="32"/>
                  </a:lnTo>
                  <a:lnTo>
                    <a:pt x="1099" y="33"/>
                  </a:lnTo>
                  <a:lnTo>
                    <a:pt x="1118" y="39"/>
                  </a:lnTo>
                  <a:lnTo>
                    <a:pt x="1139" y="43"/>
                  </a:lnTo>
                  <a:lnTo>
                    <a:pt x="1160" y="46"/>
                  </a:lnTo>
                  <a:lnTo>
                    <a:pt x="1182" y="46"/>
                  </a:lnTo>
                  <a:lnTo>
                    <a:pt x="1183" y="43"/>
                  </a:lnTo>
                  <a:lnTo>
                    <a:pt x="1186" y="39"/>
                  </a:lnTo>
                  <a:lnTo>
                    <a:pt x="1202" y="40"/>
                  </a:lnTo>
                  <a:lnTo>
                    <a:pt x="1220" y="42"/>
                  </a:lnTo>
                  <a:lnTo>
                    <a:pt x="1232" y="49"/>
                  </a:lnTo>
                  <a:lnTo>
                    <a:pt x="1242" y="56"/>
                  </a:lnTo>
                  <a:lnTo>
                    <a:pt x="1247" y="60"/>
                  </a:lnTo>
                  <a:lnTo>
                    <a:pt x="1255" y="63"/>
                  </a:lnTo>
                  <a:lnTo>
                    <a:pt x="1262" y="65"/>
                  </a:lnTo>
                  <a:lnTo>
                    <a:pt x="1272" y="66"/>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26" name="Freeform 447"/>
            <p:cNvSpPr/>
            <p:nvPr/>
          </p:nvSpPr>
          <p:spPr>
            <a:xfrm>
              <a:off x="4328" y="2368"/>
              <a:ext cx="101" cy="64"/>
            </a:xfrm>
            <a:custGeom>
              <a:avLst/>
              <a:gdLst>
                <a:gd name="txL" fmla="*/ 0 w 101"/>
                <a:gd name="txT" fmla="*/ 0 h 64"/>
                <a:gd name="txR" fmla="*/ 101 w 101"/>
                <a:gd name="txB" fmla="*/ 64 h 64"/>
              </a:gdLst>
              <a:ahLst/>
              <a:cxnLst>
                <a:cxn ang="0">
                  <a:pos x="101" y="13"/>
                </a:cxn>
                <a:cxn ang="0">
                  <a:pos x="89" y="13"/>
                </a:cxn>
                <a:cxn ang="0">
                  <a:pos x="77" y="13"/>
                </a:cxn>
                <a:cxn ang="0">
                  <a:pos x="67" y="15"/>
                </a:cxn>
                <a:cxn ang="0">
                  <a:pos x="57" y="17"/>
                </a:cxn>
                <a:cxn ang="0">
                  <a:pos x="47" y="20"/>
                </a:cxn>
                <a:cxn ang="0">
                  <a:pos x="40" y="25"/>
                </a:cxn>
                <a:cxn ang="0">
                  <a:pos x="33" y="30"/>
                </a:cxn>
                <a:cxn ang="0">
                  <a:pos x="29" y="37"/>
                </a:cxn>
                <a:cxn ang="0">
                  <a:pos x="29" y="45"/>
                </a:cxn>
                <a:cxn ang="0">
                  <a:pos x="27" y="53"/>
                </a:cxn>
                <a:cxn ang="0">
                  <a:pos x="33" y="55"/>
                </a:cxn>
                <a:cxn ang="0">
                  <a:pos x="40" y="57"/>
                </a:cxn>
                <a:cxn ang="0">
                  <a:pos x="47" y="60"/>
                </a:cxn>
                <a:cxn ang="0">
                  <a:pos x="51" y="64"/>
                </a:cxn>
                <a:cxn ang="0">
                  <a:pos x="33" y="64"/>
                </a:cxn>
                <a:cxn ang="0">
                  <a:pos x="16" y="64"/>
                </a:cxn>
                <a:cxn ang="0">
                  <a:pos x="13" y="60"/>
                </a:cxn>
                <a:cxn ang="0">
                  <a:pos x="10" y="57"/>
                </a:cxn>
                <a:cxn ang="0">
                  <a:pos x="6" y="56"/>
                </a:cxn>
                <a:cxn ang="0">
                  <a:pos x="0" y="56"/>
                </a:cxn>
                <a:cxn ang="0">
                  <a:pos x="0" y="46"/>
                </a:cxn>
                <a:cxn ang="0">
                  <a:pos x="3" y="39"/>
                </a:cxn>
                <a:cxn ang="0">
                  <a:pos x="11" y="36"/>
                </a:cxn>
                <a:cxn ang="0">
                  <a:pos x="20" y="33"/>
                </a:cxn>
                <a:cxn ang="0">
                  <a:pos x="17" y="30"/>
                </a:cxn>
                <a:cxn ang="0">
                  <a:pos x="14" y="27"/>
                </a:cxn>
                <a:cxn ang="0">
                  <a:pos x="33" y="19"/>
                </a:cxn>
                <a:cxn ang="0">
                  <a:pos x="54" y="9"/>
                </a:cxn>
                <a:cxn ang="0">
                  <a:pos x="66" y="5"/>
                </a:cxn>
                <a:cxn ang="0">
                  <a:pos x="77" y="2"/>
                </a:cxn>
                <a:cxn ang="0">
                  <a:pos x="90" y="0"/>
                </a:cxn>
                <a:cxn ang="0">
                  <a:pos x="101" y="2"/>
                </a:cxn>
                <a:cxn ang="0">
                  <a:pos x="101" y="7"/>
                </a:cxn>
                <a:cxn ang="0">
                  <a:pos x="101" y="13"/>
                </a:cxn>
              </a:cxnLst>
              <a:rect l="txL" t="txT" r="txR" b="txB"/>
              <a:pathLst>
                <a:path w="100" h="64">
                  <a:moveTo>
                    <a:pt x="101" y="13"/>
                  </a:moveTo>
                  <a:lnTo>
                    <a:pt x="89" y="13"/>
                  </a:lnTo>
                  <a:lnTo>
                    <a:pt x="77" y="13"/>
                  </a:lnTo>
                  <a:lnTo>
                    <a:pt x="67" y="15"/>
                  </a:lnTo>
                  <a:lnTo>
                    <a:pt x="57" y="17"/>
                  </a:lnTo>
                  <a:lnTo>
                    <a:pt x="47" y="20"/>
                  </a:lnTo>
                  <a:lnTo>
                    <a:pt x="40" y="25"/>
                  </a:lnTo>
                  <a:lnTo>
                    <a:pt x="33" y="30"/>
                  </a:lnTo>
                  <a:lnTo>
                    <a:pt x="29" y="37"/>
                  </a:lnTo>
                  <a:lnTo>
                    <a:pt x="29" y="45"/>
                  </a:lnTo>
                  <a:lnTo>
                    <a:pt x="27" y="53"/>
                  </a:lnTo>
                  <a:lnTo>
                    <a:pt x="33" y="55"/>
                  </a:lnTo>
                  <a:lnTo>
                    <a:pt x="40" y="57"/>
                  </a:lnTo>
                  <a:lnTo>
                    <a:pt x="47" y="60"/>
                  </a:lnTo>
                  <a:lnTo>
                    <a:pt x="51" y="64"/>
                  </a:lnTo>
                  <a:lnTo>
                    <a:pt x="33" y="64"/>
                  </a:lnTo>
                  <a:lnTo>
                    <a:pt x="16" y="64"/>
                  </a:lnTo>
                  <a:lnTo>
                    <a:pt x="13" y="60"/>
                  </a:lnTo>
                  <a:lnTo>
                    <a:pt x="10" y="57"/>
                  </a:lnTo>
                  <a:lnTo>
                    <a:pt x="6" y="56"/>
                  </a:lnTo>
                  <a:lnTo>
                    <a:pt x="0" y="56"/>
                  </a:lnTo>
                  <a:lnTo>
                    <a:pt x="0" y="46"/>
                  </a:lnTo>
                  <a:lnTo>
                    <a:pt x="3" y="39"/>
                  </a:lnTo>
                  <a:lnTo>
                    <a:pt x="11" y="36"/>
                  </a:lnTo>
                  <a:lnTo>
                    <a:pt x="20" y="33"/>
                  </a:lnTo>
                  <a:lnTo>
                    <a:pt x="17" y="30"/>
                  </a:lnTo>
                  <a:lnTo>
                    <a:pt x="14" y="27"/>
                  </a:lnTo>
                  <a:lnTo>
                    <a:pt x="33" y="19"/>
                  </a:lnTo>
                  <a:lnTo>
                    <a:pt x="54" y="9"/>
                  </a:lnTo>
                  <a:lnTo>
                    <a:pt x="66" y="5"/>
                  </a:lnTo>
                  <a:lnTo>
                    <a:pt x="77" y="2"/>
                  </a:lnTo>
                  <a:lnTo>
                    <a:pt x="90" y="0"/>
                  </a:lnTo>
                  <a:lnTo>
                    <a:pt x="101" y="2"/>
                  </a:lnTo>
                  <a:lnTo>
                    <a:pt x="101" y="7"/>
                  </a:lnTo>
                  <a:lnTo>
                    <a:pt x="101" y="13"/>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27" name="Freeform 448"/>
            <p:cNvSpPr/>
            <p:nvPr/>
          </p:nvSpPr>
          <p:spPr>
            <a:xfrm>
              <a:off x="3150" y="2371"/>
              <a:ext cx="66" cy="16"/>
            </a:xfrm>
            <a:custGeom>
              <a:avLst/>
              <a:gdLst>
                <a:gd name="txL" fmla="*/ 0 w 66"/>
                <a:gd name="txT" fmla="*/ 0 h 16"/>
                <a:gd name="txR" fmla="*/ 66 w 66"/>
                <a:gd name="txB" fmla="*/ 16 h 16"/>
              </a:gdLst>
              <a:ahLst/>
              <a:cxnLst>
                <a:cxn ang="0">
                  <a:pos x="32" y="0"/>
                </a:cxn>
                <a:cxn ang="0">
                  <a:pos x="37" y="0"/>
                </a:cxn>
                <a:cxn ang="0">
                  <a:pos x="42" y="0"/>
                </a:cxn>
                <a:cxn ang="0">
                  <a:pos x="44" y="0"/>
                </a:cxn>
                <a:cxn ang="0">
                  <a:pos x="47" y="3"/>
                </a:cxn>
                <a:cxn ang="0">
                  <a:pos x="46" y="6"/>
                </a:cxn>
                <a:cxn ang="0">
                  <a:pos x="44" y="9"/>
                </a:cxn>
                <a:cxn ang="0">
                  <a:pos x="54" y="10"/>
                </a:cxn>
                <a:cxn ang="0">
                  <a:pos x="66" y="12"/>
                </a:cxn>
                <a:cxn ang="0">
                  <a:pos x="64" y="13"/>
                </a:cxn>
                <a:cxn ang="0">
                  <a:pos x="63" y="16"/>
                </a:cxn>
                <a:cxn ang="0">
                  <a:pos x="46" y="16"/>
                </a:cxn>
                <a:cxn ang="0">
                  <a:pos x="30" y="14"/>
                </a:cxn>
                <a:cxn ang="0">
                  <a:pos x="14" y="12"/>
                </a:cxn>
                <a:cxn ang="0">
                  <a:pos x="0" y="9"/>
                </a:cxn>
                <a:cxn ang="0">
                  <a:pos x="0" y="7"/>
                </a:cxn>
                <a:cxn ang="0">
                  <a:pos x="0" y="6"/>
                </a:cxn>
                <a:cxn ang="0">
                  <a:pos x="2" y="4"/>
                </a:cxn>
                <a:cxn ang="0">
                  <a:pos x="2" y="3"/>
                </a:cxn>
                <a:cxn ang="0">
                  <a:pos x="12" y="3"/>
                </a:cxn>
                <a:cxn ang="0">
                  <a:pos x="19" y="4"/>
                </a:cxn>
                <a:cxn ang="0">
                  <a:pos x="23" y="4"/>
                </a:cxn>
                <a:cxn ang="0">
                  <a:pos x="26" y="4"/>
                </a:cxn>
                <a:cxn ang="0">
                  <a:pos x="29" y="3"/>
                </a:cxn>
                <a:cxn ang="0">
                  <a:pos x="32" y="0"/>
                </a:cxn>
              </a:cxnLst>
              <a:rect l="txL" t="txT" r="txR" b="txB"/>
              <a:pathLst>
                <a:path w="66" h="16">
                  <a:moveTo>
                    <a:pt x="32" y="0"/>
                  </a:moveTo>
                  <a:lnTo>
                    <a:pt x="37" y="0"/>
                  </a:lnTo>
                  <a:lnTo>
                    <a:pt x="42" y="0"/>
                  </a:lnTo>
                  <a:lnTo>
                    <a:pt x="44" y="0"/>
                  </a:lnTo>
                  <a:lnTo>
                    <a:pt x="47" y="3"/>
                  </a:lnTo>
                  <a:lnTo>
                    <a:pt x="46" y="6"/>
                  </a:lnTo>
                  <a:lnTo>
                    <a:pt x="44" y="9"/>
                  </a:lnTo>
                  <a:lnTo>
                    <a:pt x="54" y="10"/>
                  </a:lnTo>
                  <a:lnTo>
                    <a:pt x="66" y="12"/>
                  </a:lnTo>
                  <a:lnTo>
                    <a:pt x="64" y="13"/>
                  </a:lnTo>
                  <a:lnTo>
                    <a:pt x="63" y="16"/>
                  </a:lnTo>
                  <a:lnTo>
                    <a:pt x="46" y="16"/>
                  </a:lnTo>
                  <a:lnTo>
                    <a:pt x="30" y="14"/>
                  </a:lnTo>
                  <a:lnTo>
                    <a:pt x="14" y="12"/>
                  </a:lnTo>
                  <a:lnTo>
                    <a:pt x="0" y="9"/>
                  </a:lnTo>
                  <a:lnTo>
                    <a:pt x="0" y="7"/>
                  </a:lnTo>
                  <a:lnTo>
                    <a:pt x="0" y="6"/>
                  </a:lnTo>
                  <a:lnTo>
                    <a:pt x="2" y="4"/>
                  </a:lnTo>
                  <a:lnTo>
                    <a:pt x="2" y="3"/>
                  </a:lnTo>
                  <a:lnTo>
                    <a:pt x="12" y="3"/>
                  </a:lnTo>
                  <a:lnTo>
                    <a:pt x="19" y="4"/>
                  </a:lnTo>
                  <a:lnTo>
                    <a:pt x="23" y="4"/>
                  </a:lnTo>
                  <a:lnTo>
                    <a:pt x="26" y="4"/>
                  </a:lnTo>
                  <a:lnTo>
                    <a:pt x="29" y="3"/>
                  </a:lnTo>
                  <a:lnTo>
                    <a:pt x="32"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28" name="Freeform 449"/>
            <p:cNvSpPr/>
            <p:nvPr/>
          </p:nvSpPr>
          <p:spPr>
            <a:xfrm>
              <a:off x="3229" y="2373"/>
              <a:ext cx="90" cy="18"/>
            </a:xfrm>
            <a:custGeom>
              <a:avLst/>
              <a:gdLst>
                <a:gd name="txL" fmla="*/ 0 w 90"/>
                <a:gd name="txT" fmla="*/ 0 h 18"/>
                <a:gd name="txR" fmla="*/ 90 w 90"/>
                <a:gd name="txB" fmla="*/ 18 h 18"/>
              </a:gdLst>
              <a:ahLst/>
              <a:cxnLst>
                <a:cxn ang="0">
                  <a:pos x="7" y="0"/>
                </a:cxn>
                <a:cxn ang="0">
                  <a:pos x="11" y="0"/>
                </a:cxn>
                <a:cxn ang="0">
                  <a:pos x="14" y="0"/>
                </a:cxn>
                <a:cxn ang="0">
                  <a:pos x="18" y="0"/>
                </a:cxn>
                <a:cxn ang="0">
                  <a:pos x="21" y="1"/>
                </a:cxn>
                <a:cxn ang="0">
                  <a:pos x="37" y="5"/>
                </a:cxn>
                <a:cxn ang="0">
                  <a:pos x="58" y="8"/>
                </a:cxn>
                <a:cxn ang="0">
                  <a:pos x="80" y="11"/>
                </a:cxn>
                <a:cxn ang="0">
                  <a:pos x="90" y="14"/>
                </a:cxn>
                <a:cxn ang="0">
                  <a:pos x="88" y="15"/>
                </a:cxn>
                <a:cxn ang="0">
                  <a:pos x="88" y="17"/>
                </a:cxn>
                <a:cxn ang="0">
                  <a:pos x="64" y="18"/>
                </a:cxn>
                <a:cxn ang="0">
                  <a:pos x="42" y="18"/>
                </a:cxn>
                <a:cxn ang="0">
                  <a:pos x="21" y="17"/>
                </a:cxn>
                <a:cxn ang="0">
                  <a:pos x="0" y="14"/>
                </a:cxn>
                <a:cxn ang="0">
                  <a:pos x="2" y="5"/>
                </a:cxn>
                <a:cxn ang="0">
                  <a:pos x="7" y="0"/>
                </a:cxn>
              </a:cxnLst>
              <a:rect l="txL" t="txT" r="txR" b="txB"/>
              <a:pathLst>
                <a:path w="90" h="18">
                  <a:moveTo>
                    <a:pt x="7" y="0"/>
                  </a:moveTo>
                  <a:lnTo>
                    <a:pt x="11" y="0"/>
                  </a:lnTo>
                  <a:lnTo>
                    <a:pt x="14" y="0"/>
                  </a:lnTo>
                  <a:lnTo>
                    <a:pt x="18" y="0"/>
                  </a:lnTo>
                  <a:lnTo>
                    <a:pt x="21" y="1"/>
                  </a:lnTo>
                  <a:lnTo>
                    <a:pt x="37" y="5"/>
                  </a:lnTo>
                  <a:lnTo>
                    <a:pt x="58" y="8"/>
                  </a:lnTo>
                  <a:lnTo>
                    <a:pt x="80" y="11"/>
                  </a:lnTo>
                  <a:lnTo>
                    <a:pt x="90" y="14"/>
                  </a:lnTo>
                  <a:lnTo>
                    <a:pt x="88" y="15"/>
                  </a:lnTo>
                  <a:lnTo>
                    <a:pt x="88" y="17"/>
                  </a:lnTo>
                  <a:lnTo>
                    <a:pt x="64" y="18"/>
                  </a:lnTo>
                  <a:lnTo>
                    <a:pt x="42" y="18"/>
                  </a:lnTo>
                  <a:lnTo>
                    <a:pt x="21" y="17"/>
                  </a:lnTo>
                  <a:lnTo>
                    <a:pt x="0" y="14"/>
                  </a:lnTo>
                  <a:lnTo>
                    <a:pt x="2" y="5"/>
                  </a:lnTo>
                  <a:lnTo>
                    <a:pt x="7"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29" name="Freeform 450"/>
            <p:cNvSpPr/>
            <p:nvPr/>
          </p:nvSpPr>
          <p:spPr>
            <a:xfrm>
              <a:off x="4669" y="2375"/>
              <a:ext cx="2" cy="3"/>
            </a:xfrm>
            <a:custGeom>
              <a:avLst/>
              <a:gdLst>
                <a:gd name="txL" fmla="*/ 0 w 2"/>
                <a:gd name="txT" fmla="*/ 0 h 3"/>
                <a:gd name="txR" fmla="*/ 2 w 2"/>
                <a:gd name="txB" fmla="*/ 3 h 3"/>
              </a:gdLst>
              <a:ahLst/>
              <a:cxnLst>
                <a:cxn ang="0">
                  <a:pos x="0" y="0"/>
                </a:cxn>
                <a:cxn ang="0">
                  <a:pos x="2" y="2"/>
                </a:cxn>
                <a:cxn ang="0">
                  <a:pos x="2" y="3"/>
                </a:cxn>
                <a:cxn ang="0">
                  <a:pos x="2" y="2"/>
                </a:cxn>
                <a:cxn ang="0">
                  <a:pos x="0" y="0"/>
                </a:cxn>
              </a:cxnLst>
              <a:rect l="txL" t="txT" r="txR" b="txB"/>
              <a:pathLst>
                <a:path w="2" h="3">
                  <a:moveTo>
                    <a:pt x="0" y="0"/>
                  </a:moveTo>
                  <a:lnTo>
                    <a:pt x="2" y="2"/>
                  </a:lnTo>
                  <a:lnTo>
                    <a:pt x="2" y="3"/>
                  </a:lnTo>
                  <a:lnTo>
                    <a:pt x="2" y="2"/>
                  </a:lnTo>
                  <a:lnTo>
                    <a:pt x="0"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30" name="Freeform 451"/>
            <p:cNvSpPr/>
            <p:nvPr/>
          </p:nvSpPr>
          <p:spPr>
            <a:xfrm>
              <a:off x="4946" y="2380"/>
              <a:ext cx="63" cy="14"/>
            </a:xfrm>
            <a:custGeom>
              <a:avLst/>
              <a:gdLst>
                <a:gd name="txL" fmla="*/ 0 w 63"/>
                <a:gd name="txT" fmla="*/ 0 h 14"/>
                <a:gd name="txR" fmla="*/ 63 w 63"/>
                <a:gd name="txB" fmla="*/ 14 h 14"/>
              </a:gdLst>
              <a:ahLst/>
              <a:cxnLst>
                <a:cxn ang="0">
                  <a:pos x="0" y="0"/>
                </a:cxn>
                <a:cxn ang="0">
                  <a:pos x="16" y="1"/>
                </a:cxn>
                <a:cxn ang="0">
                  <a:pos x="32" y="1"/>
                </a:cxn>
                <a:cxn ang="0">
                  <a:pos x="47" y="3"/>
                </a:cxn>
                <a:cxn ang="0">
                  <a:pos x="63" y="4"/>
                </a:cxn>
                <a:cxn ang="0">
                  <a:pos x="63" y="7"/>
                </a:cxn>
                <a:cxn ang="0">
                  <a:pos x="63" y="10"/>
                </a:cxn>
                <a:cxn ang="0">
                  <a:pos x="56" y="13"/>
                </a:cxn>
                <a:cxn ang="0">
                  <a:pos x="47" y="13"/>
                </a:cxn>
                <a:cxn ang="0">
                  <a:pos x="39" y="14"/>
                </a:cxn>
                <a:cxn ang="0">
                  <a:pos x="30" y="13"/>
                </a:cxn>
                <a:cxn ang="0">
                  <a:pos x="14" y="10"/>
                </a:cxn>
                <a:cxn ang="0">
                  <a:pos x="0" y="4"/>
                </a:cxn>
                <a:cxn ang="0">
                  <a:pos x="0" y="1"/>
                </a:cxn>
                <a:cxn ang="0">
                  <a:pos x="0" y="0"/>
                </a:cxn>
              </a:cxnLst>
              <a:rect l="txL" t="txT" r="txR" b="txB"/>
              <a:pathLst>
                <a:path w="62" h="14">
                  <a:moveTo>
                    <a:pt x="0" y="0"/>
                  </a:moveTo>
                  <a:lnTo>
                    <a:pt x="16" y="1"/>
                  </a:lnTo>
                  <a:lnTo>
                    <a:pt x="32" y="1"/>
                  </a:lnTo>
                  <a:lnTo>
                    <a:pt x="47" y="3"/>
                  </a:lnTo>
                  <a:lnTo>
                    <a:pt x="63" y="4"/>
                  </a:lnTo>
                  <a:lnTo>
                    <a:pt x="63" y="7"/>
                  </a:lnTo>
                  <a:lnTo>
                    <a:pt x="63" y="10"/>
                  </a:lnTo>
                  <a:lnTo>
                    <a:pt x="56" y="13"/>
                  </a:lnTo>
                  <a:lnTo>
                    <a:pt x="47" y="13"/>
                  </a:lnTo>
                  <a:lnTo>
                    <a:pt x="39" y="14"/>
                  </a:lnTo>
                  <a:lnTo>
                    <a:pt x="30" y="13"/>
                  </a:lnTo>
                  <a:lnTo>
                    <a:pt x="14" y="10"/>
                  </a:lnTo>
                  <a:lnTo>
                    <a:pt x="0" y="4"/>
                  </a:lnTo>
                  <a:lnTo>
                    <a:pt x="0" y="1"/>
                  </a:lnTo>
                  <a:lnTo>
                    <a:pt x="0"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31" name="Freeform 452"/>
            <p:cNvSpPr/>
            <p:nvPr/>
          </p:nvSpPr>
          <p:spPr>
            <a:xfrm>
              <a:off x="2936" y="2390"/>
              <a:ext cx="168" cy="60"/>
            </a:xfrm>
            <a:custGeom>
              <a:avLst/>
              <a:gdLst>
                <a:gd name="txL" fmla="*/ 0 w 168"/>
                <a:gd name="txT" fmla="*/ 0 h 60"/>
                <a:gd name="txR" fmla="*/ 168 w 168"/>
                <a:gd name="txB" fmla="*/ 60 h 60"/>
              </a:gdLst>
              <a:ahLst/>
              <a:cxnLst>
                <a:cxn ang="0">
                  <a:pos x="58" y="1"/>
                </a:cxn>
                <a:cxn ang="0">
                  <a:pos x="84" y="5"/>
                </a:cxn>
                <a:cxn ang="0">
                  <a:pos x="91" y="10"/>
                </a:cxn>
                <a:cxn ang="0">
                  <a:pos x="94" y="14"/>
                </a:cxn>
                <a:cxn ang="0">
                  <a:pos x="98" y="15"/>
                </a:cxn>
                <a:cxn ang="0">
                  <a:pos x="104" y="15"/>
                </a:cxn>
                <a:cxn ang="0">
                  <a:pos x="110" y="14"/>
                </a:cxn>
                <a:cxn ang="0">
                  <a:pos x="116" y="18"/>
                </a:cxn>
                <a:cxn ang="0">
                  <a:pos x="120" y="23"/>
                </a:cxn>
                <a:cxn ang="0">
                  <a:pos x="124" y="20"/>
                </a:cxn>
                <a:cxn ang="0">
                  <a:pos x="128" y="17"/>
                </a:cxn>
                <a:cxn ang="0">
                  <a:pos x="133" y="21"/>
                </a:cxn>
                <a:cxn ang="0">
                  <a:pos x="146" y="20"/>
                </a:cxn>
                <a:cxn ang="0">
                  <a:pos x="160" y="14"/>
                </a:cxn>
                <a:cxn ang="0">
                  <a:pos x="164" y="20"/>
                </a:cxn>
                <a:cxn ang="0">
                  <a:pos x="158" y="31"/>
                </a:cxn>
                <a:cxn ang="0">
                  <a:pos x="153" y="40"/>
                </a:cxn>
                <a:cxn ang="0">
                  <a:pos x="160" y="41"/>
                </a:cxn>
                <a:cxn ang="0">
                  <a:pos x="164" y="48"/>
                </a:cxn>
                <a:cxn ang="0">
                  <a:pos x="151" y="57"/>
                </a:cxn>
                <a:cxn ang="0">
                  <a:pos x="128" y="55"/>
                </a:cxn>
                <a:cxn ang="0">
                  <a:pos x="91" y="58"/>
                </a:cxn>
                <a:cxn ang="0">
                  <a:pos x="57" y="58"/>
                </a:cxn>
                <a:cxn ang="0">
                  <a:pos x="37" y="50"/>
                </a:cxn>
                <a:cxn ang="0">
                  <a:pos x="51" y="44"/>
                </a:cxn>
                <a:cxn ang="0">
                  <a:pos x="53" y="41"/>
                </a:cxn>
                <a:cxn ang="0">
                  <a:pos x="40" y="38"/>
                </a:cxn>
                <a:cxn ang="0">
                  <a:pos x="43" y="34"/>
                </a:cxn>
                <a:cxn ang="0">
                  <a:pos x="51" y="35"/>
                </a:cxn>
                <a:cxn ang="0">
                  <a:pos x="61" y="37"/>
                </a:cxn>
                <a:cxn ang="0">
                  <a:pos x="57" y="33"/>
                </a:cxn>
                <a:cxn ang="0">
                  <a:pos x="48" y="28"/>
                </a:cxn>
                <a:cxn ang="0">
                  <a:pos x="53" y="23"/>
                </a:cxn>
                <a:cxn ang="0">
                  <a:pos x="57" y="20"/>
                </a:cxn>
                <a:cxn ang="0">
                  <a:pos x="43" y="23"/>
                </a:cxn>
                <a:cxn ang="0">
                  <a:pos x="24" y="31"/>
                </a:cxn>
                <a:cxn ang="0">
                  <a:pos x="10" y="34"/>
                </a:cxn>
                <a:cxn ang="0">
                  <a:pos x="1" y="27"/>
                </a:cxn>
                <a:cxn ang="0">
                  <a:pos x="14" y="18"/>
                </a:cxn>
                <a:cxn ang="0">
                  <a:pos x="36" y="7"/>
                </a:cxn>
              </a:cxnLst>
              <a:rect l="txL" t="txT" r="txR" b="txB"/>
              <a:pathLst>
                <a:path w="168" h="60">
                  <a:moveTo>
                    <a:pt x="43" y="0"/>
                  </a:moveTo>
                  <a:lnTo>
                    <a:pt x="58" y="1"/>
                  </a:lnTo>
                  <a:lnTo>
                    <a:pt x="73" y="4"/>
                  </a:lnTo>
                  <a:lnTo>
                    <a:pt x="84" y="5"/>
                  </a:lnTo>
                  <a:lnTo>
                    <a:pt x="93" y="4"/>
                  </a:lnTo>
                  <a:lnTo>
                    <a:pt x="91" y="10"/>
                  </a:lnTo>
                  <a:lnTo>
                    <a:pt x="90" y="14"/>
                  </a:lnTo>
                  <a:lnTo>
                    <a:pt x="94" y="14"/>
                  </a:lnTo>
                  <a:lnTo>
                    <a:pt x="97" y="14"/>
                  </a:lnTo>
                  <a:lnTo>
                    <a:pt x="98" y="15"/>
                  </a:lnTo>
                  <a:lnTo>
                    <a:pt x="100" y="18"/>
                  </a:lnTo>
                  <a:lnTo>
                    <a:pt x="104" y="15"/>
                  </a:lnTo>
                  <a:lnTo>
                    <a:pt x="106" y="14"/>
                  </a:lnTo>
                  <a:lnTo>
                    <a:pt x="110" y="14"/>
                  </a:lnTo>
                  <a:lnTo>
                    <a:pt x="116" y="14"/>
                  </a:lnTo>
                  <a:lnTo>
                    <a:pt x="116" y="18"/>
                  </a:lnTo>
                  <a:lnTo>
                    <a:pt x="117" y="23"/>
                  </a:lnTo>
                  <a:lnTo>
                    <a:pt x="120" y="23"/>
                  </a:lnTo>
                  <a:lnTo>
                    <a:pt x="123" y="23"/>
                  </a:lnTo>
                  <a:lnTo>
                    <a:pt x="124" y="20"/>
                  </a:lnTo>
                  <a:lnTo>
                    <a:pt x="126" y="17"/>
                  </a:lnTo>
                  <a:lnTo>
                    <a:pt x="128" y="17"/>
                  </a:lnTo>
                  <a:lnTo>
                    <a:pt x="134" y="15"/>
                  </a:lnTo>
                  <a:lnTo>
                    <a:pt x="133" y="21"/>
                  </a:lnTo>
                  <a:lnTo>
                    <a:pt x="133" y="25"/>
                  </a:lnTo>
                  <a:lnTo>
                    <a:pt x="146" y="20"/>
                  </a:lnTo>
                  <a:lnTo>
                    <a:pt x="156" y="11"/>
                  </a:lnTo>
                  <a:lnTo>
                    <a:pt x="160" y="14"/>
                  </a:lnTo>
                  <a:lnTo>
                    <a:pt x="164" y="15"/>
                  </a:lnTo>
                  <a:lnTo>
                    <a:pt x="164" y="20"/>
                  </a:lnTo>
                  <a:lnTo>
                    <a:pt x="164" y="23"/>
                  </a:lnTo>
                  <a:lnTo>
                    <a:pt x="158" y="31"/>
                  </a:lnTo>
                  <a:lnTo>
                    <a:pt x="153" y="40"/>
                  </a:lnTo>
                  <a:lnTo>
                    <a:pt x="153" y="41"/>
                  </a:lnTo>
                  <a:lnTo>
                    <a:pt x="160" y="41"/>
                  </a:lnTo>
                  <a:lnTo>
                    <a:pt x="168" y="42"/>
                  </a:lnTo>
                  <a:lnTo>
                    <a:pt x="164" y="48"/>
                  </a:lnTo>
                  <a:lnTo>
                    <a:pt x="158" y="52"/>
                  </a:lnTo>
                  <a:lnTo>
                    <a:pt x="151" y="57"/>
                  </a:lnTo>
                  <a:lnTo>
                    <a:pt x="147" y="60"/>
                  </a:lnTo>
                  <a:lnTo>
                    <a:pt x="128" y="55"/>
                  </a:lnTo>
                  <a:lnTo>
                    <a:pt x="113" y="54"/>
                  </a:lnTo>
                  <a:lnTo>
                    <a:pt x="91" y="58"/>
                  </a:lnTo>
                  <a:lnTo>
                    <a:pt x="74" y="60"/>
                  </a:lnTo>
                  <a:lnTo>
                    <a:pt x="57" y="58"/>
                  </a:lnTo>
                  <a:lnTo>
                    <a:pt x="36" y="54"/>
                  </a:lnTo>
                  <a:lnTo>
                    <a:pt x="37" y="50"/>
                  </a:lnTo>
                  <a:lnTo>
                    <a:pt x="37" y="47"/>
                  </a:lnTo>
                  <a:lnTo>
                    <a:pt x="51" y="44"/>
                  </a:lnTo>
                  <a:lnTo>
                    <a:pt x="66" y="41"/>
                  </a:lnTo>
                  <a:lnTo>
                    <a:pt x="53" y="41"/>
                  </a:lnTo>
                  <a:lnTo>
                    <a:pt x="40" y="41"/>
                  </a:lnTo>
                  <a:lnTo>
                    <a:pt x="40" y="38"/>
                  </a:lnTo>
                  <a:lnTo>
                    <a:pt x="40" y="35"/>
                  </a:lnTo>
                  <a:lnTo>
                    <a:pt x="43" y="34"/>
                  </a:lnTo>
                  <a:lnTo>
                    <a:pt x="46" y="34"/>
                  </a:lnTo>
                  <a:lnTo>
                    <a:pt x="51" y="35"/>
                  </a:lnTo>
                  <a:lnTo>
                    <a:pt x="56" y="35"/>
                  </a:lnTo>
                  <a:lnTo>
                    <a:pt x="61" y="37"/>
                  </a:lnTo>
                  <a:lnTo>
                    <a:pt x="67" y="35"/>
                  </a:lnTo>
                  <a:lnTo>
                    <a:pt x="57" y="33"/>
                  </a:lnTo>
                  <a:lnTo>
                    <a:pt x="47" y="31"/>
                  </a:lnTo>
                  <a:lnTo>
                    <a:pt x="48" y="28"/>
                  </a:lnTo>
                  <a:lnTo>
                    <a:pt x="48" y="25"/>
                  </a:lnTo>
                  <a:lnTo>
                    <a:pt x="53" y="23"/>
                  </a:lnTo>
                  <a:lnTo>
                    <a:pt x="57" y="20"/>
                  </a:lnTo>
                  <a:lnTo>
                    <a:pt x="57" y="18"/>
                  </a:lnTo>
                  <a:lnTo>
                    <a:pt x="43" y="23"/>
                  </a:lnTo>
                  <a:lnTo>
                    <a:pt x="30" y="28"/>
                  </a:lnTo>
                  <a:lnTo>
                    <a:pt x="24" y="31"/>
                  </a:lnTo>
                  <a:lnTo>
                    <a:pt x="17" y="33"/>
                  </a:lnTo>
                  <a:lnTo>
                    <a:pt x="10" y="34"/>
                  </a:lnTo>
                  <a:lnTo>
                    <a:pt x="0" y="33"/>
                  </a:lnTo>
                  <a:lnTo>
                    <a:pt x="1" y="27"/>
                  </a:lnTo>
                  <a:lnTo>
                    <a:pt x="1" y="21"/>
                  </a:lnTo>
                  <a:lnTo>
                    <a:pt x="14" y="18"/>
                  </a:lnTo>
                  <a:lnTo>
                    <a:pt x="26" y="14"/>
                  </a:lnTo>
                  <a:lnTo>
                    <a:pt x="36" y="7"/>
                  </a:lnTo>
                  <a:lnTo>
                    <a:pt x="43"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32" name="Freeform 453"/>
            <p:cNvSpPr/>
            <p:nvPr/>
          </p:nvSpPr>
          <p:spPr>
            <a:xfrm>
              <a:off x="3123" y="2397"/>
              <a:ext cx="51" cy="30"/>
            </a:xfrm>
            <a:custGeom>
              <a:avLst/>
              <a:gdLst>
                <a:gd name="txL" fmla="*/ 0 w 51"/>
                <a:gd name="txT" fmla="*/ 0 h 30"/>
                <a:gd name="txR" fmla="*/ 51 w 51"/>
                <a:gd name="txB" fmla="*/ 30 h 30"/>
              </a:gdLst>
              <a:ahLst/>
              <a:cxnLst>
                <a:cxn ang="0">
                  <a:pos x="23" y="0"/>
                </a:cxn>
                <a:cxn ang="0">
                  <a:pos x="37" y="0"/>
                </a:cxn>
                <a:cxn ang="0">
                  <a:pos x="51" y="0"/>
                </a:cxn>
                <a:cxn ang="0">
                  <a:pos x="44" y="8"/>
                </a:cxn>
                <a:cxn ang="0">
                  <a:pos x="37" y="14"/>
                </a:cxn>
                <a:cxn ang="0">
                  <a:pos x="40" y="17"/>
                </a:cxn>
                <a:cxn ang="0">
                  <a:pos x="40" y="20"/>
                </a:cxn>
                <a:cxn ang="0">
                  <a:pos x="37" y="23"/>
                </a:cxn>
                <a:cxn ang="0">
                  <a:pos x="34" y="26"/>
                </a:cxn>
                <a:cxn ang="0">
                  <a:pos x="26" y="24"/>
                </a:cxn>
                <a:cxn ang="0">
                  <a:pos x="20" y="26"/>
                </a:cxn>
                <a:cxn ang="0">
                  <a:pos x="13" y="27"/>
                </a:cxn>
                <a:cxn ang="0">
                  <a:pos x="7" y="30"/>
                </a:cxn>
                <a:cxn ang="0">
                  <a:pos x="7" y="23"/>
                </a:cxn>
                <a:cxn ang="0">
                  <a:pos x="6" y="18"/>
                </a:cxn>
                <a:cxn ang="0">
                  <a:pos x="3" y="16"/>
                </a:cxn>
                <a:cxn ang="0">
                  <a:pos x="0" y="10"/>
                </a:cxn>
                <a:cxn ang="0">
                  <a:pos x="7" y="13"/>
                </a:cxn>
                <a:cxn ang="0">
                  <a:pos x="14" y="14"/>
                </a:cxn>
                <a:cxn ang="0">
                  <a:pos x="19" y="7"/>
                </a:cxn>
                <a:cxn ang="0">
                  <a:pos x="23" y="0"/>
                </a:cxn>
              </a:cxnLst>
              <a:rect l="txL" t="txT" r="txR" b="txB"/>
              <a:pathLst>
                <a:path w="51" h="30">
                  <a:moveTo>
                    <a:pt x="23" y="0"/>
                  </a:moveTo>
                  <a:lnTo>
                    <a:pt x="37" y="0"/>
                  </a:lnTo>
                  <a:lnTo>
                    <a:pt x="51" y="0"/>
                  </a:lnTo>
                  <a:lnTo>
                    <a:pt x="44" y="8"/>
                  </a:lnTo>
                  <a:lnTo>
                    <a:pt x="37" y="14"/>
                  </a:lnTo>
                  <a:lnTo>
                    <a:pt x="40" y="17"/>
                  </a:lnTo>
                  <a:lnTo>
                    <a:pt x="40" y="20"/>
                  </a:lnTo>
                  <a:lnTo>
                    <a:pt x="37" y="23"/>
                  </a:lnTo>
                  <a:lnTo>
                    <a:pt x="34" y="26"/>
                  </a:lnTo>
                  <a:lnTo>
                    <a:pt x="26" y="24"/>
                  </a:lnTo>
                  <a:lnTo>
                    <a:pt x="20" y="26"/>
                  </a:lnTo>
                  <a:lnTo>
                    <a:pt x="13" y="27"/>
                  </a:lnTo>
                  <a:lnTo>
                    <a:pt x="7" y="30"/>
                  </a:lnTo>
                  <a:lnTo>
                    <a:pt x="7" y="23"/>
                  </a:lnTo>
                  <a:lnTo>
                    <a:pt x="6" y="18"/>
                  </a:lnTo>
                  <a:lnTo>
                    <a:pt x="3" y="16"/>
                  </a:lnTo>
                  <a:lnTo>
                    <a:pt x="0" y="10"/>
                  </a:lnTo>
                  <a:lnTo>
                    <a:pt x="7" y="13"/>
                  </a:lnTo>
                  <a:lnTo>
                    <a:pt x="14" y="14"/>
                  </a:lnTo>
                  <a:lnTo>
                    <a:pt x="19" y="7"/>
                  </a:lnTo>
                  <a:lnTo>
                    <a:pt x="23"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33" name="Freeform 454"/>
            <p:cNvSpPr/>
            <p:nvPr/>
          </p:nvSpPr>
          <p:spPr>
            <a:xfrm>
              <a:off x="3177" y="2397"/>
              <a:ext cx="37" cy="23"/>
            </a:xfrm>
            <a:custGeom>
              <a:avLst/>
              <a:gdLst>
                <a:gd name="txL" fmla="*/ 0 w 37"/>
                <a:gd name="txT" fmla="*/ 0 h 23"/>
                <a:gd name="txR" fmla="*/ 37 w 37"/>
                <a:gd name="txB" fmla="*/ 23 h 23"/>
              </a:gdLst>
              <a:ahLst/>
              <a:cxnLst>
                <a:cxn ang="0">
                  <a:pos x="13" y="0"/>
                </a:cxn>
                <a:cxn ang="0">
                  <a:pos x="25" y="0"/>
                </a:cxn>
                <a:cxn ang="0">
                  <a:pos x="36" y="0"/>
                </a:cxn>
                <a:cxn ang="0">
                  <a:pos x="36" y="1"/>
                </a:cxn>
                <a:cxn ang="0">
                  <a:pos x="36" y="3"/>
                </a:cxn>
                <a:cxn ang="0">
                  <a:pos x="36" y="6"/>
                </a:cxn>
                <a:cxn ang="0">
                  <a:pos x="37" y="8"/>
                </a:cxn>
                <a:cxn ang="0">
                  <a:pos x="36" y="10"/>
                </a:cxn>
                <a:cxn ang="0">
                  <a:pos x="36" y="10"/>
                </a:cxn>
                <a:cxn ang="0">
                  <a:pos x="25" y="11"/>
                </a:cxn>
                <a:cxn ang="0">
                  <a:pos x="16" y="13"/>
                </a:cxn>
                <a:cxn ang="0">
                  <a:pos x="9" y="17"/>
                </a:cxn>
                <a:cxn ang="0">
                  <a:pos x="3" y="23"/>
                </a:cxn>
                <a:cxn ang="0">
                  <a:pos x="2" y="21"/>
                </a:cxn>
                <a:cxn ang="0">
                  <a:pos x="0" y="21"/>
                </a:cxn>
                <a:cxn ang="0">
                  <a:pos x="0" y="20"/>
                </a:cxn>
                <a:cxn ang="0">
                  <a:pos x="0" y="18"/>
                </a:cxn>
                <a:cxn ang="0">
                  <a:pos x="2" y="13"/>
                </a:cxn>
                <a:cxn ang="0">
                  <a:pos x="5" y="7"/>
                </a:cxn>
                <a:cxn ang="0">
                  <a:pos x="9" y="4"/>
                </a:cxn>
                <a:cxn ang="0">
                  <a:pos x="13" y="0"/>
                </a:cxn>
              </a:cxnLst>
              <a:rect l="txL" t="txT" r="txR" b="txB"/>
              <a:pathLst>
                <a:path w="37" h="23">
                  <a:moveTo>
                    <a:pt x="13" y="0"/>
                  </a:moveTo>
                  <a:lnTo>
                    <a:pt x="25" y="0"/>
                  </a:lnTo>
                  <a:lnTo>
                    <a:pt x="36" y="0"/>
                  </a:lnTo>
                  <a:lnTo>
                    <a:pt x="36" y="1"/>
                  </a:lnTo>
                  <a:lnTo>
                    <a:pt x="36" y="3"/>
                  </a:lnTo>
                  <a:lnTo>
                    <a:pt x="36" y="6"/>
                  </a:lnTo>
                  <a:lnTo>
                    <a:pt x="37" y="8"/>
                  </a:lnTo>
                  <a:lnTo>
                    <a:pt x="36" y="10"/>
                  </a:lnTo>
                  <a:lnTo>
                    <a:pt x="25" y="11"/>
                  </a:lnTo>
                  <a:lnTo>
                    <a:pt x="16" y="13"/>
                  </a:lnTo>
                  <a:lnTo>
                    <a:pt x="9" y="17"/>
                  </a:lnTo>
                  <a:lnTo>
                    <a:pt x="3" y="23"/>
                  </a:lnTo>
                  <a:lnTo>
                    <a:pt x="2" y="21"/>
                  </a:lnTo>
                  <a:lnTo>
                    <a:pt x="0" y="21"/>
                  </a:lnTo>
                  <a:lnTo>
                    <a:pt x="0" y="20"/>
                  </a:lnTo>
                  <a:lnTo>
                    <a:pt x="0" y="18"/>
                  </a:lnTo>
                  <a:lnTo>
                    <a:pt x="2" y="13"/>
                  </a:lnTo>
                  <a:lnTo>
                    <a:pt x="5" y="7"/>
                  </a:lnTo>
                  <a:lnTo>
                    <a:pt x="9" y="4"/>
                  </a:lnTo>
                  <a:lnTo>
                    <a:pt x="13"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34" name="Freeform 455"/>
            <p:cNvSpPr/>
            <p:nvPr/>
          </p:nvSpPr>
          <p:spPr>
            <a:xfrm>
              <a:off x="2371" y="2397"/>
              <a:ext cx="1120" cy="1599"/>
            </a:xfrm>
            <a:custGeom>
              <a:avLst/>
              <a:gdLst>
                <a:gd name="txL" fmla="*/ 0 w 1120"/>
                <a:gd name="txT" fmla="*/ 0 h 1599"/>
                <a:gd name="txR" fmla="*/ 1120 w 1120"/>
                <a:gd name="txB" fmla="*/ 1599 h 1599"/>
              </a:gdLst>
              <a:ahLst/>
              <a:cxnLst>
                <a:cxn ang="0">
                  <a:pos x="1020" y="74"/>
                </a:cxn>
                <a:cxn ang="0">
                  <a:pos x="972" y="117"/>
                </a:cxn>
                <a:cxn ang="0">
                  <a:pos x="909" y="103"/>
                </a:cxn>
                <a:cxn ang="0">
                  <a:pos x="950" y="75"/>
                </a:cxn>
                <a:cxn ang="0">
                  <a:pos x="866" y="71"/>
                </a:cxn>
                <a:cxn ang="0">
                  <a:pos x="782" y="88"/>
                </a:cxn>
                <a:cxn ang="0">
                  <a:pos x="738" y="108"/>
                </a:cxn>
                <a:cxn ang="0">
                  <a:pos x="682" y="184"/>
                </a:cxn>
                <a:cxn ang="0">
                  <a:pos x="761" y="257"/>
                </a:cxn>
                <a:cxn ang="0">
                  <a:pos x="859" y="124"/>
                </a:cxn>
                <a:cxn ang="0">
                  <a:pos x="943" y="163"/>
                </a:cxn>
                <a:cxn ang="0">
                  <a:pos x="1000" y="234"/>
                </a:cxn>
                <a:cxn ang="0">
                  <a:pos x="852" y="287"/>
                </a:cxn>
                <a:cxn ang="0">
                  <a:pos x="886" y="294"/>
                </a:cxn>
                <a:cxn ang="0">
                  <a:pos x="918" y="327"/>
                </a:cxn>
                <a:cxn ang="0">
                  <a:pos x="883" y="328"/>
                </a:cxn>
                <a:cxn ang="0">
                  <a:pos x="728" y="425"/>
                </a:cxn>
                <a:cxn ang="0">
                  <a:pos x="645" y="574"/>
                </a:cxn>
                <a:cxn ang="0">
                  <a:pos x="512" y="528"/>
                </a:cxn>
                <a:cxn ang="0">
                  <a:pos x="455" y="662"/>
                </a:cxn>
                <a:cxn ang="0">
                  <a:pos x="565" y="639"/>
                </a:cxn>
                <a:cxn ang="0">
                  <a:pos x="588" y="734"/>
                </a:cxn>
                <a:cxn ang="0">
                  <a:pos x="668" y="776"/>
                </a:cxn>
                <a:cxn ang="0">
                  <a:pos x="746" y="762"/>
                </a:cxn>
                <a:cxn ang="0">
                  <a:pos x="868" y="826"/>
                </a:cxn>
                <a:cxn ang="0">
                  <a:pos x="952" y="928"/>
                </a:cxn>
                <a:cxn ang="0">
                  <a:pos x="1073" y="951"/>
                </a:cxn>
                <a:cxn ang="0">
                  <a:pos x="1077" y="1105"/>
                </a:cxn>
                <a:cxn ang="0">
                  <a:pos x="996" y="1223"/>
                </a:cxn>
                <a:cxn ang="0">
                  <a:pos x="925" y="1379"/>
                </a:cxn>
                <a:cxn ang="0">
                  <a:pos x="859" y="1436"/>
                </a:cxn>
                <a:cxn ang="0">
                  <a:pos x="859" y="1543"/>
                </a:cxn>
                <a:cxn ang="0">
                  <a:pos x="792" y="1526"/>
                </a:cxn>
                <a:cxn ang="0">
                  <a:pos x="786" y="1468"/>
                </a:cxn>
                <a:cxn ang="0">
                  <a:pos x="751" y="1358"/>
                </a:cxn>
                <a:cxn ang="0">
                  <a:pos x="668" y="1086"/>
                </a:cxn>
                <a:cxn ang="0">
                  <a:pos x="601" y="929"/>
                </a:cxn>
                <a:cxn ang="0">
                  <a:pos x="635" y="795"/>
                </a:cxn>
                <a:cxn ang="0">
                  <a:pos x="551" y="752"/>
                </a:cxn>
                <a:cxn ang="0">
                  <a:pos x="454" y="702"/>
                </a:cxn>
                <a:cxn ang="0">
                  <a:pos x="325" y="562"/>
                </a:cxn>
                <a:cxn ang="0">
                  <a:pos x="317" y="611"/>
                </a:cxn>
                <a:cxn ang="0">
                  <a:pos x="244" y="462"/>
                </a:cxn>
                <a:cxn ang="0">
                  <a:pos x="307" y="292"/>
                </a:cxn>
                <a:cxn ang="0">
                  <a:pos x="328" y="281"/>
                </a:cxn>
                <a:cxn ang="0">
                  <a:pos x="317" y="174"/>
                </a:cxn>
                <a:cxn ang="0">
                  <a:pos x="225" y="140"/>
                </a:cxn>
                <a:cxn ang="0">
                  <a:pos x="124" y="177"/>
                </a:cxn>
                <a:cxn ang="0">
                  <a:pos x="65" y="191"/>
                </a:cxn>
                <a:cxn ang="0">
                  <a:pos x="71" y="138"/>
                </a:cxn>
                <a:cxn ang="0">
                  <a:pos x="121" y="97"/>
                </a:cxn>
                <a:cxn ang="0">
                  <a:pos x="177" y="55"/>
                </a:cxn>
                <a:cxn ang="0">
                  <a:pos x="469" y="50"/>
                </a:cxn>
                <a:cxn ang="0">
                  <a:pos x="591" y="54"/>
                </a:cxn>
                <a:cxn ang="0">
                  <a:pos x="666" y="57"/>
                </a:cxn>
                <a:cxn ang="0">
                  <a:pos x="743" y="55"/>
                </a:cxn>
                <a:cxn ang="0">
                  <a:pos x="793" y="26"/>
                </a:cxn>
                <a:cxn ang="0">
                  <a:pos x="812" y="71"/>
                </a:cxn>
                <a:cxn ang="0">
                  <a:pos x="863" y="7"/>
                </a:cxn>
                <a:cxn ang="0">
                  <a:pos x="910" y="6"/>
                </a:cxn>
                <a:cxn ang="0">
                  <a:pos x="928" y="10"/>
                </a:cxn>
              </a:cxnLst>
              <a:rect l="txL" t="txT" r="txR" b="txB"/>
              <a:pathLst>
                <a:path w="1120" h="1599">
                  <a:moveTo>
                    <a:pt x="928" y="0"/>
                  </a:moveTo>
                  <a:lnTo>
                    <a:pt x="940" y="1"/>
                  </a:lnTo>
                  <a:lnTo>
                    <a:pt x="953" y="3"/>
                  </a:lnTo>
                  <a:lnTo>
                    <a:pt x="958" y="14"/>
                  </a:lnTo>
                  <a:lnTo>
                    <a:pt x="962" y="27"/>
                  </a:lnTo>
                  <a:lnTo>
                    <a:pt x="969" y="26"/>
                  </a:lnTo>
                  <a:lnTo>
                    <a:pt x="976" y="26"/>
                  </a:lnTo>
                  <a:lnTo>
                    <a:pt x="978" y="30"/>
                  </a:lnTo>
                  <a:lnTo>
                    <a:pt x="978" y="34"/>
                  </a:lnTo>
                  <a:lnTo>
                    <a:pt x="982" y="34"/>
                  </a:lnTo>
                  <a:lnTo>
                    <a:pt x="985" y="34"/>
                  </a:lnTo>
                  <a:lnTo>
                    <a:pt x="985" y="43"/>
                  </a:lnTo>
                  <a:lnTo>
                    <a:pt x="985" y="50"/>
                  </a:lnTo>
                  <a:lnTo>
                    <a:pt x="988" y="55"/>
                  </a:lnTo>
                  <a:lnTo>
                    <a:pt x="990" y="63"/>
                  </a:lnTo>
                  <a:lnTo>
                    <a:pt x="1000" y="65"/>
                  </a:lnTo>
                  <a:lnTo>
                    <a:pt x="1012" y="70"/>
                  </a:lnTo>
                  <a:lnTo>
                    <a:pt x="1020" y="74"/>
                  </a:lnTo>
                  <a:lnTo>
                    <a:pt x="1026" y="81"/>
                  </a:lnTo>
                  <a:lnTo>
                    <a:pt x="1018" y="83"/>
                  </a:lnTo>
                  <a:lnTo>
                    <a:pt x="1010" y="85"/>
                  </a:lnTo>
                  <a:lnTo>
                    <a:pt x="1005" y="90"/>
                  </a:lnTo>
                  <a:lnTo>
                    <a:pt x="999" y="95"/>
                  </a:lnTo>
                  <a:lnTo>
                    <a:pt x="996" y="95"/>
                  </a:lnTo>
                  <a:lnTo>
                    <a:pt x="993" y="95"/>
                  </a:lnTo>
                  <a:lnTo>
                    <a:pt x="993" y="93"/>
                  </a:lnTo>
                  <a:lnTo>
                    <a:pt x="990" y="88"/>
                  </a:lnTo>
                  <a:lnTo>
                    <a:pt x="988" y="85"/>
                  </a:lnTo>
                  <a:lnTo>
                    <a:pt x="983" y="83"/>
                  </a:lnTo>
                  <a:lnTo>
                    <a:pt x="980" y="81"/>
                  </a:lnTo>
                  <a:lnTo>
                    <a:pt x="976" y="80"/>
                  </a:lnTo>
                  <a:lnTo>
                    <a:pt x="973" y="81"/>
                  </a:lnTo>
                  <a:lnTo>
                    <a:pt x="970" y="85"/>
                  </a:lnTo>
                  <a:lnTo>
                    <a:pt x="973" y="98"/>
                  </a:lnTo>
                  <a:lnTo>
                    <a:pt x="978" y="114"/>
                  </a:lnTo>
                  <a:lnTo>
                    <a:pt x="972" y="117"/>
                  </a:lnTo>
                  <a:lnTo>
                    <a:pt x="965" y="120"/>
                  </a:lnTo>
                  <a:lnTo>
                    <a:pt x="959" y="115"/>
                  </a:lnTo>
                  <a:lnTo>
                    <a:pt x="953" y="110"/>
                  </a:lnTo>
                  <a:lnTo>
                    <a:pt x="952" y="110"/>
                  </a:lnTo>
                  <a:lnTo>
                    <a:pt x="950" y="110"/>
                  </a:lnTo>
                  <a:lnTo>
                    <a:pt x="949" y="113"/>
                  </a:lnTo>
                  <a:lnTo>
                    <a:pt x="948" y="114"/>
                  </a:lnTo>
                  <a:lnTo>
                    <a:pt x="953" y="120"/>
                  </a:lnTo>
                  <a:lnTo>
                    <a:pt x="959" y="124"/>
                  </a:lnTo>
                  <a:lnTo>
                    <a:pt x="959" y="128"/>
                  </a:lnTo>
                  <a:lnTo>
                    <a:pt x="959" y="131"/>
                  </a:lnTo>
                  <a:lnTo>
                    <a:pt x="956" y="131"/>
                  </a:lnTo>
                  <a:lnTo>
                    <a:pt x="953" y="131"/>
                  </a:lnTo>
                  <a:lnTo>
                    <a:pt x="938" y="125"/>
                  </a:lnTo>
                  <a:lnTo>
                    <a:pt x="923" y="118"/>
                  </a:lnTo>
                  <a:lnTo>
                    <a:pt x="918" y="114"/>
                  </a:lnTo>
                  <a:lnTo>
                    <a:pt x="912" y="108"/>
                  </a:lnTo>
                  <a:lnTo>
                    <a:pt x="909" y="103"/>
                  </a:lnTo>
                  <a:lnTo>
                    <a:pt x="906" y="95"/>
                  </a:lnTo>
                  <a:lnTo>
                    <a:pt x="915" y="90"/>
                  </a:lnTo>
                  <a:lnTo>
                    <a:pt x="920" y="85"/>
                  </a:lnTo>
                  <a:lnTo>
                    <a:pt x="925" y="83"/>
                  </a:lnTo>
                  <a:lnTo>
                    <a:pt x="929" y="81"/>
                  </a:lnTo>
                  <a:lnTo>
                    <a:pt x="935" y="80"/>
                  </a:lnTo>
                  <a:lnTo>
                    <a:pt x="943" y="80"/>
                  </a:lnTo>
                  <a:lnTo>
                    <a:pt x="945" y="81"/>
                  </a:lnTo>
                  <a:lnTo>
                    <a:pt x="946" y="84"/>
                  </a:lnTo>
                  <a:lnTo>
                    <a:pt x="948" y="84"/>
                  </a:lnTo>
                  <a:lnTo>
                    <a:pt x="950" y="85"/>
                  </a:lnTo>
                  <a:lnTo>
                    <a:pt x="955" y="84"/>
                  </a:lnTo>
                  <a:lnTo>
                    <a:pt x="960" y="83"/>
                  </a:lnTo>
                  <a:lnTo>
                    <a:pt x="960" y="81"/>
                  </a:lnTo>
                  <a:lnTo>
                    <a:pt x="959" y="78"/>
                  </a:lnTo>
                  <a:lnTo>
                    <a:pt x="956" y="77"/>
                  </a:lnTo>
                  <a:lnTo>
                    <a:pt x="950" y="75"/>
                  </a:lnTo>
                  <a:lnTo>
                    <a:pt x="945" y="75"/>
                  </a:lnTo>
                  <a:lnTo>
                    <a:pt x="945" y="68"/>
                  </a:lnTo>
                  <a:lnTo>
                    <a:pt x="946" y="61"/>
                  </a:lnTo>
                  <a:lnTo>
                    <a:pt x="940" y="60"/>
                  </a:lnTo>
                  <a:lnTo>
                    <a:pt x="938" y="57"/>
                  </a:lnTo>
                  <a:lnTo>
                    <a:pt x="933" y="54"/>
                  </a:lnTo>
                  <a:lnTo>
                    <a:pt x="930" y="50"/>
                  </a:lnTo>
                  <a:lnTo>
                    <a:pt x="925" y="43"/>
                  </a:lnTo>
                  <a:lnTo>
                    <a:pt x="918" y="35"/>
                  </a:lnTo>
                  <a:lnTo>
                    <a:pt x="900" y="40"/>
                  </a:lnTo>
                  <a:lnTo>
                    <a:pt x="879" y="43"/>
                  </a:lnTo>
                  <a:lnTo>
                    <a:pt x="879" y="48"/>
                  </a:lnTo>
                  <a:lnTo>
                    <a:pt x="879" y="53"/>
                  </a:lnTo>
                  <a:lnTo>
                    <a:pt x="873" y="57"/>
                  </a:lnTo>
                  <a:lnTo>
                    <a:pt x="868" y="61"/>
                  </a:lnTo>
                  <a:lnTo>
                    <a:pt x="868" y="65"/>
                  </a:lnTo>
                  <a:lnTo>
                    <a:pt x="868" y="68"/>
                  </a:lnTo>
                  <a:lnTo>
                    <a:pt x="866" y="71"/>
                  </a:lnTo>
                  <a:lnTo>
                    <a:pt x="863" y="75"/>
                  </a:lnTo>
                  <a:lnTo>
                    <a:pt x="852" y="75"/>
                  </a:lnTo>
                  <a:lnTo>
                    <a:pt x="840" y="77"/>
                  </a:lnTo>
                  <a:lnTo>
                    <a:pt x="840" y="80"/>
                  </a:lnTo>
                  <a:lnTo>
                    <a:pt x="842" y="83"/>
                  </a:lnTo>
                  <a:lnTo>
                    <a:pt x="835" y="81"/>
                  </a:lnTo>
                  <a:lnTo>
                    <a:pt x="829" y="83"/>
                  </a:lnTo>
                  <a:lnTo>
                    <a:pt x="825" y="83"/>
                  </a:lnTo>
                  <a:lnTo>
                    <a:pt x="819" y="84"/>
                  </a:lnTo>
                  <a:lnTo>
                    <a:pt x="809" y="88"/>
                  </a:lnTo>
                  <a:lnTo>
                    <a:pt x="798" y="91"/>
                  </a:lnTo>
                  <a:lnTo>
                    <a:pt x="793" y="88"/>
                  </a:lnTo>
                  <a:lnTo>
                    <a:pt x="791" y="85"/>
                  </a:lnTo>
                  <a:lnTo>
                    <a:pt x="786" y="84"/>
                  </a:lnTo>
                  <a:lnTo>
                    <a:pt x="779" y="83"/>
                  </a:lnTo>
                  <a:lnTo>
                    <a:pt x="778" y="85"/>
                  </a:lnTo>
                  <a:lnTo>
                    <a:pt x="776" y="88"/>
                  </a:lnTo>
                  <a:lnTo>
                    <a:pt x="782" y="88"/>
                  </a:lnTo>
                  <a:lnTo>
                    <a:pt x="785" y="90"/>
                  </a:lnTo>
                  <a:lnTo>
                    <a:pt x="788" y="93"/>
                  </a:lnTo>
                  <a:lnTo>
                    <a:pt x="791" y="95"/>
                  </a:lnTo>
                  <a:lnTo>
                    <a:pt x="789" y="101"/>
                  </a:lnTo>
                  <a:lnTo>
                    <a:pt x="789" y="105"/>
                  </a:lnTo>
                  <a:lnTo>
                    <a:pt x="775" y="107"/>
                  </a:lnTo>
                  <a:lnTo>
                    <a:pt x="761" y="107"/>
                  </a:lnTo>
                  <a:lnTo>
                    <a:pt x="761" y="111"/>
                  </a:lnTo>
                  <a:lnTo>
                    <a:pt x="761" y="113"/>
                  </a:lnTo>
                  <a:lnTo>
                    <a:pt x="759" y="113"/>
                  </a:lnTo>
                  <a:lnTo>
                    <a:pt x="755" y="113"/>
                  </a:lnTo>
                  <a:lnTo>
                    <a:pt x="751" y="110"/>
                  </a:lnTo>
                  <a:lnTo>
                    <a:pt x="746" y="108"/>
                  </a:lnTo>
                  <a:lnTo>
                    <a:pt x="742" y="107"/>
                  </a:lnTo>
                  <a:lnTo>
                    <a:pt x="736" y="105"/>
                  </a:lnTo>
                  <a:lnTo>
                    <a:pt x="736" y="107"/>
                  </a:lnTo>
                  <a:lnTo>
                    <a:pt x="738" y="108"/>
                  </a:lnTo>
                  <a:lnTo>
                    <a:pt x="739" y="108"/>
                  </a:lnTo>
                  <a:lnTo>
                    <a:pt x="745" y="113"/>
                  </a:lnTo>
                  <a:lnTo>
                    <a:pt x="752" y="117"/>
                  </a:lnTo>
                  <a:lnTo>
                    <a:pt x="741" y="120"/>
                  </a:lnTo>
                  <a:lnTo>
                    <a:pt x="731" y="123"/>
                  </a:lnTo>
                  <a:lnTo>
                    <a:pt x="721" y="127"/>
                  </a:lnTo>
                  <a:lnTo>
                    <a:pt x="712" y="133"/>
                  </a:lnTo>
                  <a:lnTo>
                    <a:pt x="696" y="143"/>
                  </a:lnTo>
                  <a:lnTo>
                    <a:pt x="679" y="153"/>
                  </a:lnTo>
                  <a:lnTo>
                    <a:pt x="679" y="160"/>
                  </a:lnTo>
                  <a:lnTo>
                    <a:pt x="681" y="167"/>
                  </a:lnTo>
                  <a:lnTo>
                    <a:pt x="685" y="170"/>
                  </a:lnTo>
                  <a:lnTo>
                    <a:pt x="691" y="173"/>
                  </a:lnTo>
                  <a:lnTo>
                    <a:pt x="691" y="175"/>
                  </a:lnTo>
                  <a:lnTo>
                    <a:pt x="691" y="180"/>
                  </a:lnTo>
                  <a:lnTo>
                    <a:pt x="686" y="181"/>
                  </a:lnTo>
                  <a:lnTo>
                    <a:pt x="682" y="184"/>
                  </a:lnTo>
                  <a:lnTo>
                    <a:pt x="682" y="185"/>
                  </a:lnTo>
                  <a:lnTo>
                    <a:pt x="693" y="185"/>
                  </a:lnTo>
                  <a:lnTo>
                    <a:pt x="703" y="187"/>
                  </a:lnTo>
                  <a:lnTo>
                    <a:pt x="711" y="190"/>
                  </a:lnTo>
                  <a:lnTo>
                    <a:pt x="715" y="193"/>
                  </a:lnTo>
                  <a:lnTo>
                    <a:pt x="723" y="201"/>
                  </a:lnTo>
                  <a:lnTo>
                    <a:pt x="735" y="210"/>
                  </a:lnTo>
                  <a:lnTo>
                    <a:pt x="746" y="210"/>
                  </a:lnTo>
                  <a:lnTo>
                    <a:pt x="755" y="213"/>
                  </a:lnTo>
                  <a:lnTo>
                    <a:pt x="756" y="218"/>
                  </a:lnTo>
                  <a:lnTo>
                    <a:pt x="755" y="224"/>
                  </a:lnTo>
                  <a:lnTo>
                    <a:pt x="753" y="228"/>
                  </a:lnTo>
                  <a:lnTo>
                    <a:pt x="752" y="234"/>
                  </a:lnTo>
                  <a:lnTo>
                    <a:pt x="751" y="240"/>
                  </a:lnTo>
                  <a:lnTo>
                    <a:pt x="749" y="245"/>
                  </a:lnTo>
                  <a:lnTo>
                    <a:pt x="749" y="251"/>
                  </a:lnTo>
                  <a:lnTo>
                    <a:pt x="752" y="258"/>
                  </a:lnTo>
                  <a:lnTo>
                    <a:pt x="761" y="257"/>
                  </a:lnTo>
                  <a:lnTo>
                    <a:pt x="768" y="257"/>
                  </a:lnTo>
                  <a:lnTo>
                    <a:pt x="775" y="247"/>
                  </a:lnTo>
                  <a:lnTo>
                    <a:pt x="781" y="235"/>
                  </a:lnTo>
                  <a:lnTo>
                    <a:pt x="786" y="223"/>
                  </a:lnTo>
                  <a:lnTo>
                    <a:pt x="791" y="211"/>
                  </a:lnTo>
                  <a:lnTo>
                    <a:pt x="802" y="210"/>
                  </a:lnTo>
                  <a:lnTo>
                    <a:pt x="811" y="205"/>
                  </a:lnTo>
                  <a:lnTo>
                    <a:pt x="819" y="201"/>
                  </a:lnTo>
                  <a:lnTo>
                    <a:pt x="828" y="197"/>
                  </a:lnTo>
                  <a:lnTo>
                    <a:pt x="828" y="181"/>
                  </a:lnTo>
                  <a:lnTo>
                    <a:pt x="828" y="164"/>
                  </a:lnTo>
                  <a:lnTo>
                    <a:pt x="835" y="160"/>
                  </a:lnTo>
                  <a:lnTo>
                    <a:pt x="839" y="154"/>
                  </a:lnTo>
                  <a:lnTo>
                    <a:pt x="842" y="147"/>
                  </a:lnTo>
                  <a:lnTo>
                    <a:pt x="846" y="141"/>
                  </a:lnTo>
                  <a:lnTo>
                    <a:pt x="849" y="134"/>
                  </a:lnTo>
                  <a:lnTo>
                    <a:pt x="853" y="128"/>
                  </a:lnTo>
                  <a:lnTo>
                    <a:pt x="859" y="124"/>
                  </a:lnTo>
                  <a:lnTo>
                    <a:pt x="866" y="121"/>
                  </a:lnTo>
                  <a:lnTo>
                    <a:pt x="870" y="124"/>
                  </a:lnTo>
                  <a:lnTo>
                    <a:pt x="873" y="125"/>
                  </a:lnTo>
                  <a:lnTo>
                    <a:pt x="876" y="127"/>
                  </a:lnTo>
                  <a:lnTo>
                    <a:pt x="879" y="125"/>
                  </a:lnTo>
                  <a:lnTo>
                    <a:pt x="886" y="124"/>
                  </a:lnTo>
                  <a:lnTo>
                    <a:pt x="895" y="121"/>
                  </a:lnTo>
                  <a:lnTo>
                    <a:pt x="898" y="128"/>
                  </a:lnTo>
                  <a:lnTo>
                    <a:pt x="902" y="134"/>
                  </a:lnTo>
                  <a:lnTo>
                    <a:pt x="909" y="138"/>
                  </a:lnTo>
                  <a:lnTo>
                    <a:pt x="915" y="143"/>
                  </a:lnTo>
                  <a:lnTo>
                    <a:pt x="910" y="154"/>
                  </a:lnTo>
                  <a:lnTo>
                    <a:pt x="908" y="165"/>
                  </a:lnTo>
                  <a:lnTo>
                    <a:pt x="913" y="171"/>
                  </a:lnTo>
                  <a:lnTo>
                    <a:pt x="919" y="174"/>
                  </a:lnTo>
                  <a:lnTo>
                    <a:pt x="926" y="173"/>
                  </a:lnTo>
                  <a:lnTo>
                    <a:pt x="932" y="171"/>
                  </a:lnTo>
                  <a:lnTo>
                    <a:pt x="943" y="163"/>
                  </a:lnTo>
                  <a:lnTo>
                    <a:pt x="955" y="153"/>
                  </a:lnTo>
                  <a:lnTo>
                    <a:pt x="958" y="154"/>
                  </a:lnTo>
                  <a:lnTo>
                    <a:pt x="960" y="157"/>
                  </a:lnTo>
                  <a:lnTo>
                    <a:pt x="965" y="171"/>
                  </a:lnTo>
                  <a:lnTo>
                    <a:pt x="968" y="187"/>
                  </a:lnTo>
                  <a:lnTo>
                    <a:pt x="963" y="190"/>
                  </a:lnTo>
                  <a:lnTo>
                    <a:pt x="959" y="193"/>
                  </a:lnTo>
                  <a:lnTo>
                    <a:pt x="962" y="197"/>
                  </a:lnTo>
                  <a:lnTo>
                    <a:pt x="965" y="200"/>
                  </a:lnTo>
                  <a:lnTo>
                    <a:pt x="966" y="204"/>
                  </a:lnTo>
                  <a:lnTo>
                    <a:pt x="966" y="210"/>
                  </a:lnTo>
                  <a:lnTo>
                    <a:pt x="976" y="211"/>
                  </a:lnTo>
                  <a:lnTo>
                    <a:pt x="985" y="211"/>
                  </a:lnTo>
                  <a:lnTo>
                    <a:pt x="988" y="220"/>
                  </a:lnTo>
                  <a:lnTo>
                    <a:pt x="989" y="228"/>
                  </a:lnTo>
                  <a:lnTo>
                    <a:pt x="996" y="228"/>
                  </a:lnTo>
                  <a:lnTo>
                    <a:pt x="1002" y="227"/>
                  </a:lnTo>
                  <a:lnTo>
                    <a:pt x="1000" y="234"/>
                  </a:lnTo>
                  <a:lnTo>
                    <a:pt x="1000" y="241"/>
                  </a:lnTo>
                  <a:lnTo>
                    <a:pt x="995" y="245"/>
                  </a:lnTo>
                  <a:lnTo>
                    <a:pt x="989" y="250"/>
                  </a:lnTo>
                  <a:lnTo>
                    <a:pt x="980" y="255"/>
                  </a:lnTo>
                  <a:lnTo>
                    <a:pt x="972" y="261"/>
                  </a:lnTo>
                  <a:lnTo>
                    <a:pt x="962" y="265"/>
                  </a:lnTo>
                  <a:lnTo>
                    <a:pt x="952" y="270"/>
                  </a:lnTo>
                  <a:lnTo>
                    <a:pt x="943" y="272"/>
                  </a:lnTo>
                  <a:lnTo>
                    <a:pt x="936" y="272"/>
                  </a:lnTo>
                  <a:lnTo>
                    <a:pt x="925" y="271"/>
                  </a:lnTo>
                  <a:lnTo>
                    <a:pt x="910" y="268"/>
                  </a:lnTo>
                  <a:lnTo>
                    <a:pt x="903" y="267"/>
                  </a:lnTo>
                  <a:lnTo>
                    <a:pt x="896" y="265"/>
                  </a:lnTo>
                  <a:lnTo>
                    <a:pt x="888" y="267"/>
                  </a:lnTo>
                  <a:lnTo>
                    <a:pt x="880" y="268"/>
                  </a:lnTo>
                  <a:lnTo>
                    <a:pt x="869" y="275"/>
                  </a:lnTo>
                  <a:lnTo>
                    <a:pt x="858" y="282"/>
                  </a:lnTo>
                  <a:lnTo>
                    <a:pt x="852" y="287"/>
                  </a:lnTo>
                  <a:lnTo>
                    <a:pt x="846" y="290"/>
                  </a:lnTo>
                  <a:lnTo>
                    <a:pt x="840" y="292"/>
                  </a:lnTo>
                  <a:lnTo>
                    <a:pt x="832" y="295"/>
                  </a:lnTo>
                  <a:lnTo>
                    <a:pt x="829" y="301"/>
                  </a:lnTo>
                  <a:lnTo>
                    <a:pt x="826" y="307"/>
                  </a:lnTo>
                  <a:lnTo>
                    <a:pt x="828" y="307"/>
                  </a:lnTo>
                  <a:lnTo>
                    <a:pt x="843" y="297"/>
                  </a:lnTo>
                  <a:lnTo>
                    <a:pt x="859" y="287"/>
                  </a:lnTo>
                  <a:lnTo>
                    <a:pt x="869" y="284"/>
                  </a:lnTo>
                  <a:lnTo>
                    <a:pt x="879" y="281"/>
                  </a:lnTo>
                  <a:lnTo>
                    <a:pt x="889" y="280"/>
                  </a:lnTo>
                  <a:lnTo>
                    <a:pt x="900" y="281"/>
                  </a:lnTo>
                  <a:lnTo>
                    <a:pt x="899" y="287"/>
                  </a:lnTo>
                  <a:lnTo>
                    <a:pt x="899" y="292"/>
                  </a:lnTo>
                  <a:lnTo>
                    <a:pt x="893" y="292"/>
                  </a:lnTo>
                  <a:lnTo>
                    <a:pt x="889" y="292"/>
                  </a:lnTo>
                  <a:lnTo>
                    <a:pt x="886" y="294"/>
                  </a:lnTo>
                  <a:lnTo>
                    <a:pt x="882" y="297"/>
                  </a:lnTo>
                  <a:lnTo>
                    <a:pt x="882" y="298"/>
                  </a:lnTo>
                  <a:lnTo>
                    <a:pt x="886" y="301"/>
                  </a:lnTo>
                  <a:lnTo>
                    <a:pt x="890" y="304"/>
                  </a:lnTo>
                  <a:lnTo>
                    <a:pt x="886" y="307"/>
                  </a:lnTo>
                  <a:lnTo>
                    <a:pt x="882" y="310"/>
                  </a:lnTo>
                  <a:lnTo>
                    <a:pt x="886" y="312"/>
                  </a:lnTo>
                  <a:lnTo>
                    <a:pt x="886" y="314"/>
                  </a:lnTo>
                  <a:lnTo>
                    <a:pt x="888" y="317"/>
                  </a:lnTo>
                  <a:lnTo>
                    <a:pt x="886" y="322"/>
                  </a:lnTo>
                  <a:lnTo>
                    <a:pt x="896" y="325"/>
                  </a:lnTo>
                  <a:lnTo>
                    <a:pt x="903" y="327"/>
                  </a:lnTo>
                  <a:lnTo>
                    <a:pt x="906" y="327"/>
                  </a:lnTo>
                  <a:lnTo>
                    <a:pt x="909" y="327"/>
                  </a:lnTo>
                  <a:lnTo>
                    <a:pt x="913" y="325"/>
                  </a:lnTo>
                  <a:lnTo>
                    <a:pt x="918" y="322"/>
                  </a:lnTo>
                  <a:lnTo>
                    <a:pt x="918" y="327"/>
                  </a:lnTo>
                  <a:lnTo>
                    <a:pt x="918" y="330"/>
                  </a:lnTo>
                  <a:lnTo>
                    <a:pt x="916" y="330"/>
                  </a:lnTo>
                  <a:lnTo>
                    <a:pt x="915" y="330"/>
                  </a:lnTo>
                  <a:lnTo>
                    <a:pt x="902" y="335"/>
                  </a:lnTo>
                  <a:lnTo>
                    <a:pt x="889" y="341"/>
                  </a:lnTo>
                  <a:lnTo>
                    <a:pt x="878" y="347"/>
                  </a:lnTo>
                  <a:lnTo>
                    <a:pt x="865" y="354"/>
                  </a:lnTo>
                  <a:lnTo>
                    <a:pt x="860" y="352"/>
                  </a:lnTo>
                  <a:lnTo>
                    <a:pt x="856" y="351"/>
                  </a:lnTo>
                  <a:lnTo>
                    <a:pt x="855" y="348"/>
                  </a:lnTo>
                  <a:lnTo>
                    <a:pt x="855" y="347"/>
                  </a:lnTo>
                  <a:lnTo>
                    <a:pt x="855" y="344"/>
                  </a:lnTo>
                  <a:lnTo>
                    <a:pt x="856" y="342"/>
                  </a:lnTo>
                  <a:lnTo>
                    <a:pt x="869" y="337"/>
                  </a:lnTo>
                  <a:lnTo>
                    <a:pt x="882" y="332"/>
                  </a:lnTo>
                  <a:lnTo>
                    <a:pt x="883" y="331"/>
                  </a:lnTo>
                  <a:lnTo>
                    <a:pt x="883" y="330"/>
                  </a:lnTo>
                  <a:lnTo>
                    <a:pt x="883" y="328"/>
                  </a:lnTo>
                  <a:lnTo>
                    <a:pt x="882" y="327"/>
                  </a:lnTo>
                  <a:lnTo>
                    <a:pt x="876" y="327"/>
                  </a:lnTo>
                  <a:lnTo>
                    <a:pt x="869" y="325"/>
                  </a:lnTo>
                  <a:lnTo>
                    <a:pt x="862" y="331"/>
                  </a:lnTo>
                  <a:lnTo>
                    <a:pt x="855" y="337"/>
                  </a:lnTo>
                  <a:lnTo>
                    <a:pt x="846" y="341"/>
                  </a:lnTo>
                  <a:lnTo>
                    <a:pt x="836" y="345"/>
                  </a:lnTo>
                  <a:lnTo>
                    <a:pt x="818" y="354"/>
                  </a:lnTo>
                  <a:lnTo>
                    <a:pt x="802" y="362"/>
                  </a:lnTo>
                  <a:lnTo>
                    <a:pt x="801" y="370"/>
                  </a:lnTo>
                  <a:lnTo>
                    <a:pt x="801" y="377"/>
                  </a:lnTo>
                  <a:lnTo>
                    <a:pt x="789" y="381"/>
                  </a:lnTo>
                  <a:lnTo>
                    <a:pt x="776" y="387"/>
                  </a:lnTo>
                  <a:lnTo>
                    <a:pt x="766" y="392"/>
                  </a:lnTo>
                  <a:lnTo>
                    <a:pt x="755" y="400"/>
                  </a:lnTo>
                  <a:lnTo>
                    <a:pt x="745" y="407"/>
                  </a:lnTo>
                  <a:lnTo>
                    <a:pt x="736" y="415"/>
                  </a:lnTo>
                  <a:lnTo>
                    <a:pt x="728" y="425"/>
                  </a:lnTo>
                  <a:lnTo>
                    <a:pt x="722" y="434"/>
                  </a:lnTo>
                  <a:lnTo>
                    <a:pt x="719" y="442"/>
                  </a:lnTo>
                  <a:lnTo>
                    <a:pt x="718" y="450"/>
                  </a:lnTo>
                  <a:lnTo>
                    <a:pt x="715" y="455"/>
                  </a:lnTo>
                  <a:lnTo>
                    <a:pt x="709" y="461"/>
                  </a:lnTo>
                  <a:lnTo>
                    <a:pt x="692" y="471"/>
                  </a:lnTo>
                  <a:lnTo>
                    <a:pt x="672" y="482"/>
                  </a:lnTo>
                  <a:lnTo>
                    <a:pt x="662" y="490"/>
                  </a:lnTo>
                  <a:lnTo>
                    <a:pt x="653" y="497"/>
                  </a:lnTo>
                  <a:lnTo>
                    <a:pt x="646" y="504"/>
                  </a:lnTo>
                  <a:lnTo>
                    <a:pt x="642" y="512"/>
                  </a:lnTo>
                  <a:lnTo>
                    <a:pt x="641" y="519"/>
                  </a:lnTo>
                  <a:lnTo>
                    <a:pt x="641" y="528"/>
                  </a:lnTo>
                  <a:lnTo>
                    <a:pt x="641" y="537"/>
                  </a:lnTo>
                  <a:lnTo>
                    <a:pt x="642" y="545"/>
                  </a:lnTo>
                  <a:lnTo>
                    <a:pt x="643" y="555"/>
                  </a:lnTo>
                  <a:lnTo>
                    <a:pt x="645" y="564"/>
                  </a:lnTo>
                  <a:lnTo>
                    <a:pt x="645" y="574"/>
                  </a:lnTo>
                  <a:lnTo>
                    <a:pt x="643" y="582"/>
                  </a:lnTo>
                  <a:lnTo>
                    <a:pt x="636" y="582"/>
                  </a:lnTo>
                  <a:lnTo>
                    <a:pt x="631" y="581"/>
                  </a:lnTo>
                  <a:lnTo>
                    <a:pt x="626" y="569"/>
                  </a:lnTo>
                  <a:lnTo>
                    <a:pt x="621" y="562"/>
                  </a:lnTo>
                  <a:lnTo>
                    <a:pt x="622" y="548"/>
                  </a:lnTo>
                  <a:lnTo>
                    <a:pt x="622" y="535"/>
                  </a:lnTo>
                  <a:lnTo>
                    <a:pt x="619" y="531"/>
                  </a:lnTo>
                  <a:lnTo>
                    <a:pt x="615" y="527"/>
                  </a:lnTo>
                  <a:lnTo>
                    <a:pt x="609" y="524"/>
                  </a:lnTo>
                  <a:lnTo>
                    <a:pt x="602" y="522"/>
                  </a:lnTo>
                  <a:lnTo>
                    <a:pt x="586" y="519"/>
                  </a:lnTo>
                  <a:lnTo>
                    <a:pt x="574" y="515"/>
                  </a:lnTo>
                  <a:lnTo>
                    <a:pt x="562" y="525"/>
                  </a:lnTo>
                  <a:lnTo>
                    <a:pt x="552" y="534"/>
                  </a:lnTo>
                  <a:lnTo>
                    <a:pt x="539" y="529"/>
                  </a:lnTo>
                  <a:lnTo>
                    <a:pt x="526" y="528"/>
                  </a:lnTo>
                  <a:lnTo>
                    <a:pt x="512" y="528"/>
                  </a:lnTo>
                  <a:lnTo>
                    <a:pt x="499" y="529"/>
                  </a:lnTo>
                  <a:lnTo>
                    <a:pt x="486" y="534"/>
                  </a:lnTo>
                  <a:lnTo>
                    <a:pt x="475" y="541"/>
                  </a:lnTo>
                  <a:lnTo>
                    <a:pt x="469" y="544"/>
                  </a:lnTo>
                  <a:lnTo>
                    <a:pt x="465" y="548"/>
                  </a:lnTo>
                  <a:lnTo>
                    <a:pt x="462" y="554"/>
                  </a:lnTo>
                  <a:lnTo>
                    <a:pt x="458" y="559"/>
                  </a:lnTo>
                  <a:lnTo>
                    <a:pt x="456" y="568"/>
                  </a:lnTo>
                  <a:lnTo>
                    <a:pt x="455" y="578"/>
                  </a:lnTo>
                  <a:lnTo>
                    <a:pt x="451" y="587"/>
                  </a:lnTo>
                  <a:lnTo>
                    <a:pt x="445" y="598"/>
                  </a:lnTo>
                  <a:lnTo>
                    <a:pt x="442" y="604"/>
                  </a:lnTo>
                  <a:lnTo>
                    <a:pt x="441" y="611"/>
                  </a:lnTo>
                  <a:lnTo>
                    <a:pt x="441" y="617"/>
                  </a:lnTo>
                  <a:lnTo>
                    <a:pt x="441" y="624"/>
                  </a:lnTo>
                  <a:lnTo>
                    <a:pt x="444" y="638"/>
                  </a:lnTo>
                  <a:lnTo>
                    <a:pt x="449" y="651"/>
                  </a:lnTo>
                  <a:lnTo>
                    <a:pt x="455" y="662"/>
                  </a:lnTo>
                  <a:lnTo>
                    <a:pt x="461" y="674"/>
                  </a:lnTo>
                  <a:lnTo>
                    <a:pt x="472" y="674"/>
                  </a:lnTo>
                  <a:lnTo>
                    <a:pt x="484" y="672"/>
                  </a:lnTo>
                  <a:lnTo>
                    <a:pt x="494" y="671"/>
                  </a:lnTo>
                  <a:lnTo>
                    <a:pt x="505" y="671"/>
                  </a:lnTo>
                  <a:lnTo>
                    <a:pt x="509" y="662"/>
                  </a:lnTo>
                  <a:lnTo>
                    <a:pt x="514" y="655"/>
                  </a:lnTo>
                  <a:lnTo>
                    <a:pt x="519" y="647"/>
                  </a:lnTo>
                  <a:lnTo>
                    <a:pt x="526" y="639"/>
                  </a:lnTo>
                  <a:lnTo>
                    <a:pt x="534" y="634"/>
                  </a:lnTo>
                  <a:lnTo>
                    <a:pt x="544" y="629"/>
                  </a:lnTo>
                  <a:lnTo>
                    <a:pt x="548" y="629"/>
                  </a:lnTo>
                  <a:lnTo>
                    <a:pt x="554" y="629"/>
                  </a:lnTo>
                  <a:lnTo>
                    <a:pt x="559" y="631"/>
                  </a:lnTo>
                  <a:lnTo>
                    <a:pt x="565" y="634"/>
                  </a:lnTo>
                  <a:lnTo>
                    <a:pt x="565" y="635"/>
                  </a:lnTo>
                  <a:lnTo>
                    <a:pt x="565" y="639"/>
                  </a:lnTo>
                  <a:lnTo>
                    <a:pt x="564" y="642"/>
                  </a:lnTo>
                  <a:lnTo>
                    <a:pt x="558" y="645"/>
                  </a:lnTo>
                  <a:lnTo>
                    <a:pt x="552" y="651"/>
                  </a:lnTo>
                  <a:lnTo>
                    <a:pt x="548" y="658"/>
                  </a:lnTo>
                  <a:lnTo>
                    <a:pt x="544" y="667"/>
                  </a:lnTo>
                  <a:lnTo>
                    <a:pt x="539" y="675"/>
                  </a:lnTo>
                  <a:lnTo>
                    <a:pt x="538" y="684"/>
                  </a:lnTo>
                  <a:lnTo>
                    <a:pt x="536" y="692"/>
                  </a:lnTo>
                  <a:lnTo>
                    <a:pt x="538" y="698"/>
                  </a:lnTo>
                  <a:lnTo>
                    <a:pt x="552" y="701"/>
                  </a:lnTo>
                  <a:lnTo>
                    <a:pt x="565" y="701"/>
                  </a:lnTo>
                  <a:lnTo>
                    <a:pt x="571" y="702"/>
                  </a:lnTo>
                  <a:lnTo>
                    <a:pt x="576" y="702"/>
                  </a:lnTo>
                  <a:lnTo>
                    <a:pt x="584" y="705"/>
                  </a:lnTo>
                  <a:lnTo>
                    <a:pt x="589" y="708"/>
                  </a:lnTo>
                  <a:lnTo>
                    <a:pt x="589" y="711"/>
                  </a:lnTo>
                  <a:lnTo>
                    <a:pt x="591" y="712"/>
                  </a:lnTo>
                  <a:lnTo>
                    <a:pt x="588" y="734"/>
                  </a:lnTo>
                  <a:lnTo>
                    <a:pt x="584" y="752"/>
                  </a:lnTo>
                  <a:lnTo>
                    <a:pt x="584" y="759"/>
                  </a:lnTo>
                  <a:lnTo>
                    <a:pt x="585" y="769"/>
                  </a:lnTo>
                  <a:lnTo>
                    <a:pt x="586" y="779"/>
                  </a:lnTo>
                  <a:lnTo>
                    <a:pt x="591" y="791"/>
                  </a:lnTo>
                  <a:lnTo>
                    <a:pt x="615" y="785"/>
                  </a:lnTo>
                  <a:lnTo>
                    <a:pt x="632" y="784"/>
                  </a:lnTo>
                  <a:lnTo>
                    <a:pt x="638" y="786"/>
                  </a:lnTo>
                  <a:lnTo>
                    <a:pt x="642" y="792"/>
                  </a:lnTo>
                  <a:lnTo>
                    <a:pt x="645" y="798"/>
                  </a:lnTo>
                  <a:lnTo>
                    <a:pt x="648" y="804"/>
                  </a:lnTo>
                  <a:lnTo>
                    <a:pt x="649" y="802"/>
                  </a:lnTo>
                  <a:lnTo>
                    <a:pt x="652" y="801"/>
                  </a:lnTo>
                  <a:lnTo>
                    <a:pt x="656" y="794"/>
                  </a:lnTo>
                  <a:lnTo>
                    <a:pt x="662" y="788"/>
                  </a:lnTo>
                  <a:lnTo>
                    <a:pt x="665" y="785"/>
                  </a:lnTo>
                  <a:lnTo>
                    <a:pt x="666" y="782"/>
                  </a:lnTo>
                  <a:lnTo>
                    <a:pt x="668" y="776"/>
                  </a:lnTo>
                  <a:lnTo>
                    <a:pt x="668" y="771"/>
                  </a:lnTo>
                  <a:lnTo>
                    <a:pt x="679" y="766"/>
                  </a:lnTo>
                  <a:lnTo>
                    <a:pt x="691" y="762"/>
                  </a:lnTo>
                  <a:lnTo>
                    <a:pt x="701" y="758"/>
                  </a:lnTo>
                  <a:lnTo>
                    <a:pt x="712" y="754"/>
                  </a:lnTo>
                  <a:lnTo>
                    <a:pt x="713" y="755"/>
                  </a:lnTo>
                  <a:lnTo>
                    <a:pt x="715" y="755"/>
                  </a:lnTo>
                  <a:lnTo>
                    <a:pt x="712" y="764"/>
                  </a:lnTo>
                  <a:lnTo>
                    <a:pt x="711" y="775"/>
                  </a:lnTo>
                  <a:lnTo>
                    <a:pt x="711" y="781"/>
                  </a:lnTo>
                  <a:lnTo>
                    <a:pt x="712" y="785"/>
                  </a:lnTo>
                  <a:lnTo>
                    <a:pt x="715" y="789"/>
                  </a:lnTo>
                  <a:lnTo>
                    <a:pt x="718" y="792"/>
                  </a:lnTo>
                  <a:lnTo>
                    <a:pt x="718" y="781"/>
                  </a:lnTo>
                  <a:lnTo>
                    <a:pt x="716" y="771"/>
                  </a:lnTo>
                  <a:lnTo>
                    <a:pt x="725" y="765"/>
                  </a:lnTo>
                  <a:lnTo>
                    <a:pt x="735" y="758"/>
                  </a:lnTo>
                  <a:lnTo>
                    <a:pt x="746" y="762"/>
                  </a:lnTo>
                  <a:lnTo>
                    <a:pt x="756" y="768"/>
                  </a:lnTo>
                  <a:lnTo>
                    <a:pt x="768" y="772"/>
                  </a:lnTo>
                  <a:lnTo>
                    <a:pt x="781" y="776"/>
                  </a:lnTo>
                  <a:lnTo>
                    <a:pt x="796" y="774"/>
                  </a:lnTo>
                  <a:lnTo>
                    <a:pt x="811" y="772"/>
                  </a:lnTo>
                  <a:lnTo>
                    <a:pt x="812" y="775"/>
                  </a:lnTo>
                  <a:lnTo>
                    <a:pt x="813" y="778"/>
                  </a:lnTo>
                  <a:lnTo>
                    <a:pt x="815" y="781"/>
                  </a:lnTo>
                  <a:lnTo>
                    <a:pt x="818" y="782"/>
                  </a:lnTo>
                  <a:lnTo>
                    <a:pt x="823" y="785"/>
                  </a:lnTo>
                  <a:lnTo>
                    <a:pt x="829" y="786"/>
                  </a:lnTo>
                  <a:lnTo>
                    <a:pt x="829" y="791"/>
                  </a:lnTo>
                  <a:lnTo>
                    <a:pt x="829" y="795"/>
                  </a:lnTo>
                  <a:lnTo>
                    <a:pt x="840" y="798"/>
                  </a:lnTo>
                  <a:lnTo>
                    <a:pt x="850" y="801"/>
                  </a:lnTo>
                  <a:lnTo>
                    <a:pt x="855" y="811"/>
                  </a:lnTo>
                  <a:lnTo>
                    <a:pt x="860" y="819"/>
                  </a:lnTo>
                  <a:lnTo>
                    <a:pt x="868" y="826"/>
                  </a:lnTo>
                  <a:lnTo>
                    <a:pt x="875" y="834"/>
                  </a:lnTo>
                  <a:lnTo>
                    <a:pt x="892" y="834"/>
                  </a:lnTo>
                  <a:lnTo>
                    <a:pt x="906" y="836"/>
                  </a:lnTo>
                  <a:lnTo>
                    <a:pt x="919" y="841"/>
                  </a:lnTo>
                  <a:lnTo>
                    <a:pt x="929" y="846"/>
                  </a:lnTo>
                  <a:lnTo>
                    <a:pt x="933" y="851"/>
                  </a:lnTo>
                  <a:lnTo>
                    <a:pt x="938" y="856"/>
                  </a:lnTo>
                  <a:lnTo>
                    <a:pt x="942" y="861"/>
                  </a:lnTo>
                  <a:lnTo>
                    <a:pt x="945" y="866"/>
                  </a:lnTo>
                  <a:lnTo>
                    <a:pt x="949" y="879"/>
                  </a:lnTo>
                  <a:lnTo>
                    <a:pt x="950" y="895"/>
                  </a:lnTo>
                  <a:lnTo>
                    <a:pt x="943" y="901"/>
                  </a:lnTo>
                  <a:lnTo>
                    <a:pt x="939" y="908"/>
                  </a:lnTo>
                  <a:lnTo>
                    <a:pt x="935" y="915"/>
                  </a:lnTo>
                  <a:lnTo>
                    <a:pt x="930" y="924"/>
                  </a:lnTo>
                  <a:lnTo>
                    <a:pt x="939" y="922"/>
                  </a:lnTo>
                  <a:lnTo>
                    <a:pt x="946" y="924"/>
                  </a:lnTo>
                  <a:lnTo>
                    <a:pt x="952" y="928"/>
                  </a:lnTo>
                  <a:lnTo>
                    <a:pt x="958" y="934"/>
                  </a:lnTo>
                  <a:lnTo>
                    <a:pt x="965" y="928"/>
                  </a:lnTo>
                  <a:lnTo>
                    <a:pt x="969" y="922"/>
                  </a:lnTo>
                  <a:lnTo>
                    <a:pt x="972" y="919"/>
                  </a:lnTo>
                  <a:lnTo>
                    <a:pt x="975" y="918"/>
                  </a:lnTo>
                  <a:lnTo>
                    <a:pt x="979" y="915"/>
                  </a:lnTo>
                  <a:lnTo>
                    <a:pt x="985" y="914"/>
                  </a:lnTo>
                  <a:lnTo>
                    <a:pt x="995" y="921"/>
                  </a:lnTo>
                  <a:lnTo>
                    <a:pt x="1000" y="926"/>
                  </a:lnTo>
                  <a:lnTo>
                    <a:pt x="1006" y="934"/>
                  </a:lnTo>
                  <a:lnTo>
                    <a:pt x="1012" y="945"/>
                  </a:lnTo>
                  <a:lnTo>
                    <a:pt x="1019" y="942"/>
                  </a:lnTo>
                  <a:lnTo>
                    <a:pt x="1026" y="942"/>
                  </a:lnTo>
                  <a:lnTo>
                    <a:pt x="1035" y="942"/>
                  </a:lnTo>
                  <a:lnTo>
                    <a:pt x="1045" y="942"/>
                  </a:lnTo>
                  <a:lnTo>
                    <a:pt x="1053" y="944"/>
                  </a:lnTo>
                  <a:lnTo>
                    <a:pt x="1063" y="946"/>
                  </a:lnTo>
                  <a:lnTo>
                    <a:pt x="1073" y="951"/>
                  </a:lnTo>
                  <a:lnTo>
                    <a:pt x="1082" y="955"/>
                  </a:lnTo>
                  <a:lnTo>
                    <a:pt x="1090" y="961"/>
                  </a:lnTo>
                  <a:lnTo>
                    <a:pt x="1099" y="966"/>
                  </a:lnTo>
                  <a:lnTo>
                    <a:pt x="1106" y="972"/>
                  </a:lnTo>
                  <a:lnTo>
                    <a:pt x="1112" y="979"/>
                  </a:lnTo>
                  <a:lnTo>
                    <a:pt x="1116" y="986"/>
                  </a:lnTo>
                  <a:lnTo>
                    <a:pt x="1119" y="995"/>
                  </a:lnTo>
                  <a:lnTo>
                    <a:pt x="1120" y="1002"/>
                  </a:lnTo>
                  <a:lnTo>
                    <a:pt x="1120" y="1011"/>
                  </a:lnTo>
                  <a:lnTo>
                    <a:pt x="1117" y="1019"/>
                  </a:lnTo>
                  <a:lnTo>
                    <a:pt x="1113" y="1028"/>
                  </a:lnTo>
                  <a:lnTo>
                    <a:pt x="1109" y="1036"/>
                  </a:lnTo>
                  <a:lnTo>
                    <a:pt x="1103" y="1043"/>
                  </a:lnTo>
                  <a:lnTo>
                    <a:pt x="1090" y="1058"/>
                  </a:lnTo>
                  <a:lnTo>
                    <a:pt x="1079" y="1071"/>
                  </a:lnTo>
                  <a:lnTo>
                    <a:pt x="1079" y="1082"/>
                  </a:lnTo>
                  <a:lnTo>
                    <a:pt x="1079" y="1093"/>
                  </a:lnTo>
                  <a:lnTo>
                    <a:pt x="1077" y="1105"/>
                  </a:lnTo>
                  <a:lnTo>
                    <a:pt x="1077" y="1116"/>
                  </a:lnTo>
                  <a:lnTo>
                    <a:pt x="1077" y="1131"/>
                  </a:lnTo>
                  <a:lnTo>
                    <a:pt x="1076" y="1142"/>
                  </a:lnTo>
                  <a:lnTo>
                    <a:pt x="1075" y="1153"/>
                  </a:lnTo>
                  <a:lnTo>
                    <a:pt x="1072" y="1165"/>
                  </a:lnTo>
                  <a:lnTo>
                    <a:pt x="1068" y="1175"/>
                  </a:lnTo>
                  <a:lnTo>
                    <a:pt x="1063" y="1183"/>
                  </a:lnTo>
                  <a:lnTo>
                    <a:pt x="1058" y="1192"/>
                  </a:lnTo>
                  <a:lnTo>
                    <a:pt x="1052" y="1201"/>
                  </a:lnTo>
                  <a:lnTo>
                    <a:pt x="1042" y="1201"/>
                  </a:lnTo>
                  <a:lnTo>
                    <a:pt x="1033" y="1201"/>
                  </a:lnTo>
                  <a:lnTo>
                    <a:pt x="1026" y="1202"/>
                  </a:lnTo>
                  <a:lnTo>
                    <a:pt x="1019" y="1203"/>
                  </a:lnTo>
                  <a:lnTo>
                    <a:pt x="1013" y="1206"/>
                  </a:lnTo>
                  <a:lnTo>
                    <a:pt x="1008" y="1209"/>
                  </a:lnTo>
                  <a:lnTo>
                    <a:pt x="1003" y="1213"/>
                  </a:lnTo>
                  <a:lnTo>
                    <a:pt x="999" y="1218"/>
                  </a:lnTo>
                  <a:lnTo>
                    <a:pt x="996" y="1223"/>
                  </a:lnTo>
                  <a:lnTo>
                    <a:pt x="993" y="1228"/>
                  </a:lnTo>
                  <a:lnTo>
                    <a:pt x="990" y="1235"/>
                  </a:lnTo>
                  <a:lnTo>
                    <a:pt x="989" y="1241"/>
                  </a:lnTo>
                  <a:lnTo>
                    <a:pt x="986" y="1256"/>
                  </a:lnTo>
                  <a:lnTo>
                    <a:pt x="986" y="1273"/>
                  </a:lnTo>
                  <a:lnTo>
                    <a:pt x="978" y="1280"/>
                  </a:lnTo>
                  <a:lnTo>
                    <a:pt x="970" y="1288"/>
                  </a:lnTo>
                  <a:lnTo>
                    <a:pt x="965" y="1296"/>
                  </a:lnTo>
                  <a:lnTo>
                    <a:pt x="960" y="1305"/>
                  </a:lnTo>
                  <a:lnTo>
                    <a:pt x="953" y="1326"/>
                  </a:lnTo>
                  <a:lnTo>
                    <a:pt x="945" y="1348"/>
                  </a:lnTo>
                  <a:lnTo>
                    <a:pt x="925" y="1346"/>
                  </a:lnTo>
                  <a:lnTo>
                    <a:pt x="906" y="1345"/>
                  </a:lnTo>
                  <a:lnTo>
                    <a:pt x="912" y="1353"/>
                  </a:lnTo>
                  <a:lnTo>
                    <a:pt x="919" y="1363"/>
                  </a:lnTo>
                  <a:lnTo>
                    <a:pt x="922" y="1369"/>
                  </a:lnTo>
                  <a:lnTo>
                    <a:pt x="925" y="1375"/>
                  </a:lnTo>
                  <a:lnTo>
                    <a:pt x="925" y="1379"/>
                  </a:lnTo>
                  <a:lnTo>
                    <a:pt x="923" y="1383"/>
                  </a:lnTo>
                  <a:lnTo>
                    <a:pt x="919" y="1389"/>
                  </a:lnTo>
                  <a:lnTo>
                    <a:pt x="912" y="1393"/>
                  </a:lnTo>
                  <a:lnTo>
                    <a:pt x="905" y="1396"/>
                  </a:lnTo>
                  <a:lnTo>
                    <a:pt x="898" y="1398"/>
                  </a:lnTo>
                  <a:lnTo>
                    <a:pt x="882" y="1399"/>
                  </a:lnTo>
                  <a:lnTo>
                    <a:pt x="869" y="1405"/>
                  </a:lnTo>
                  <a:lnTo>
                    <a:pt x="873" y="1409"/>
                  </a:lnTo>
                  <a:lnTo>
                    <a:pt x="875" y="1415"/>
                  </a:lnTo>
                  <a:lnTo>
                    <a:pt x="876" y="1420"/>
                  </a:lnTo>
                  <a:lnTo>
                    <a:pt x="873" y="1428"/>
                  </a:lnTo>
                  <a:lnTo>
                    <a:pt x="872" y="1428"/>
                  </a:lnTo>
                  <a:lnTo>
                    <a:pt x="862" y="1426"/>
                  </a:lnTo>
                  <a:lnTo>
                    <a:pt x="853" y="1426"/>
                  </a:lnTo>
                  <a:lnTo>
                    <a:pt x="853" y="1428"/>
                  </a:lnTo>
                  <a:lnTo>
                    <a:pt x="859" y="1436"/>
                  </a:lnTo>
                  <a:lnTo>
                    <a:pt x="865" y="1445"/>
                  </a:lnTo>
                  <a:lnTo>
                    <a:pt x="863" y="1462"/>
                  </a:lnTo>
                  <a:lnTo>
                    <a:pt x="859" y="1475"/>
                  </a:lnTo>
                  <a:lnTo>
                    <a:pt x="853" y="1478"/>
                  </a:lnTo>
                  <a:lnTo>
                    <a:pt x="849" y="1480"/>
                  </a:lnTo>
                  <a:lnTo>
                    <a:pt x="849" y="1486"/>
                  </a:lnTo>
                  <a:lnTo>
                    <a:pt x="850" y="1490"/>
                  </a:lnTo>
                  <a:lnTo>
                    <a:pt x="852" y="1493"/>
                  </a:lnTo>
                  <a:lnTo>
                    <a:pt x="855" y="1496"/>
                  </a:lnTo>
                  <a:lnTo>
                    <a:pt x="860" y="1497"/>
                  </a:lnTo>
                  <a:lnTo>
                    <a:pt x="863" y="1499"/>
                  </a:lnTo>
                  <a:lnTo>
                    <a:pt x="868" y="1502"/>
                  </a:lnTo>
                  <a:lnTo>
                    <a:pt x="870" y="1503"/>
                  </a:lnTo>
                  <a:lnTo>
                    <a:pt x="870" y="1512"/>
                  </a:lnTo>
                  <a:lnTo>
                    <a:pt x="869" y="1519"/>
                  </a:lnTo>
                  <a:lnTo>
                    <a:pt x="866" y="1525"/>
                  </a:lnTo>
                  <a:lnTo>
                    <a:pt x="863" y="1530"/>
                  </a:lnTo>
                  <a:lnTo>
                    <a:pt x="859" y="1543"/>
                  </a:lnTo>
                  <a:lnTo>
                    <a:pt x="856" y="1556"/>
                  </a:lnTo>
                  <a:lnTo>
                    <a:pt x="868" y="1565"/>
                  </a:lnTo>
                  <a:lnTo>
                    <a:pt x="886" y="1577"/>
                  </a:lnTo>
                  <a:lnTo>
                    <a:pt x="905" y="1592"/>
                  </a:lnTo>
                  <a:lnTo>
                    <a:pt x="913" y="1599"/>
                  </a:lnTo>
                  <a:lnTo>
                    <a:pt x="892" y="1599"/>
                  </a:lnTo>
                  <a:lnTo>
                    <a:pt x="876" y="1597"/>
                  </a:lnTo>
                  <a:lnTo>
                    <a:pt x="863" y="1593"/>
                  </a:lnTo>
                  <a:lnTo>
                    <a:pt x="852" y="1587"/>
                  </a:lnTo>
                  <a:lnTo>
                    <a:pt x="833" y="1573"/>
                  </a:lnTo>
                  <a:lnTo>
                    <a:pt x="808" y="1555"/>
                  </a:lnTo>
                  <a:lnTo>
                    <a:pt x="809" y="1550"/>
                  </a:lnTo>
                  <a:lnTo>
                    <a:pt x="809" y="1545"/>
                  </a:lnTo>
                  <a:lnTo>
                    <a:pt x="809" y="1543"/>
                  </a:lnTo>
                  <a:lnTo>
                    <a:pt x="809" y="1540"/>
                  </a:lnTo>
                  <a:lnTo>
                    <a:pt x="808" y="1539"/>
                  </a:lnTo>
                  <a:lnTo>
                    <a:pt x="806" y="1537"/>
                  </a:lnTo>
                  <a:lnTo>
                    <a:pt x="792" y="1526"/>
                  </a:lnTo>
                  <a:lnTo>
                    <a:pt x="779" y="1513"/>
                  </a:lnTo>
                  <a:lnTo>
                    <a:pt x="788" y="1513"/>
                  </a:lnTo>
                  <a:lnTo>
                    <a:pt x="796" y="1515"/>
                  </a:lnTo>
                  <a:lnTo>
                    <a:pt x="795" y="1512"/>
                  </a:lnTo>
                  <a:lnTo>
                    <a:pt x="795" y="1510"/>
                  </a:lnTo>
                  <a:lnTo>
                    <a:pt x="788" y="1506"/>
                  </a:lnTo>
                  <a:lnTo>
                    <a:pt x="779" y="1502"/>
                  </a:lnTo>
                  <a:lnTo>
                    <a:pt x="772" y="1496"/>
                  </a:lnTo>
                  <a:lnTo>
                    <a:pt x="768" y="1490"/>
                  </a:lnTo>
                  <a:lnTo>
                    <a:pt x="772" y="1490"/>
                  </a:lnTo>
                  <a:lnTo>
                    <a:pt x="776" y="1489"/>
                  </a:lnTo>
                  <a:lnTo>
                    <a:pt x="776" y="1485"/>
                  </a:lnTo>
                  <a:lnTo>
                    <a:pt x="776" y="1480"/>
                  </a:lnTo>
                  <a:lnTo>
                    <a:pt x="783" y="1480"/>
                  </a:lnTo>
                  <a:lnTo>
                    <a:pt x="791" y="1480"/>
                  </a:lnTo>
                  <a:lnTo>
                    <a:pt x="791" y="1475"/>
                  </a:lnTo>
                  <a:lnTo>
                    <a:pt x="791" y="1470"/>
                  </a:lnTo>
                  <a:lnTo>
                    <a:pt x="786" y="1468"/>
                  </a:lnTo>
                  <a:lnTo>
                    <a:pt x="783" y="1465"/>
                  </a:lnTo>
                  <a:lnTo>
                    <a:pt x="781" y="1462"/>
                  </a:lnTo>
                  <a:lnTo>
                    <a:pt x="781" y="1458"/>
                  </a:lnTo>
                  <a:lnTo>
                    <a:pt x="781" y="1449"/>
                  </a:lnTo>
                  <a:lnTo>
                    <a:pt x="781" y="1438"/>
                  </a:lnTo>
                  <a:lnTo>
                    <a:pt x="776" y="1435"/>
                  </a:lnTo>
                  <a:lnTo>
                    <a:pt x="772" y="1429"/>
                  </a:lnTo>
                  <a:lnTo>
                    <a:pt x="771" y="1429"/>
                  </a:lnTo>
                  <a:lnTo>
                    <a:pt x="769" y="1429"/>
                  </a:lnTo>
                  <a:lnTo>
                    <a:pt x="768" y="1438"/>
                  </a:lnTo>
                  <a:lnTo>
                    <a:pt x="766" y="1446"/>
                  </a:lnTo>
                  <a:lnTo>
                    <a:pt x="765" y="1446"/>
                  </a:lnTo>
                  <a:lnTo>
                    <a:pt x="763" y="1445"/>
                  </a:lnTo>
                  <a:lnTo>
                    <a:pt x="762" y="1426"/>
                  </a:lnTo>
                  <a:lnTo>
                    <a:pt x="759" y="1409"/>
                  </a:lnTo>
                  <a:lnTo>
                    <a:pt x="755" y="1392"/>
                  </a:lnTo>
                  <a:lnTo>
                    <a:pt x="751" y="1373"/>
                  </a:lnTo>
                  <a:lnTo>
                    <a:pt x="751" y="1358"/>
                  </a:lnTo>
                  <a:lnTo>
                    <a:pt x="751" y="1343"/>
                  </a:lnTo>
                  <a:lnTo>
                    <a:pt x="752" y="1328"/>
                  </a:lnTo>
                  <a:lnTo>
                    <a:pt x="752" y="1313"/>
                  </a:lnTo>
                  <a:lnTo>
                    <a:pt x="748" y="1290"/>
                  </a:lnTo>
                  <a:lnTo>
                    <a:pt x="745" y="1265"/>
                  </a:lnTo>
                  <a:lnTo>
                    <a:pt x="743" y="1239"/>
                  </a:lnTo>
                  <a:lnTo>
                    <a:pt x="741" y="1213"/>
                  </a:lnTo>
                  <a:lnTo>
                    <a:pt x="738" y="1192"/>
                  </a:lnTo>
                  <a:lnTo>
                    <a:pt x="738" y="1172"/>
                  </a:lnTo>
                  <a:lnTo>
                    <a:pt x="738" y="1162"/>
                  </a:lnTo>
                  <a:lnTo>
                    <a:pt x="736" y="1152"/>
                  </a:lnTo>
                  <a:lnTo>
                    <a:pt x="735" y="1143"/>
                  </a:lnTo>
                  <a:lnTo>
                    <a:pt x="732" y="1136"/>
                  </a:lnTo>
                  <a:lnTo>
                    <a:pt x="716" y="1129"/>
                  </a:lnTo>
                  <a:lnTo>
                    <a:pt x="703" y="1121"/>
                  </a:lnTo>
                  <a:lnTo>
                    <a:pt x="691" y="1111"/>
                  </a:lnTo>
                  <a:lnTo>
                    <a:pt x="678" y="1099"/>
                  </a:lnTo>
                  <a:lnTo>
                    <a:pt x="668" y="1086"/>
                  </a:lnTo>
                  <a:lnTo>
                    <a:pt x="658" y="1073"/>
                  </a:lnTo>
                  <a:lnTo>
                    <a:pt x="649" y="1059"/>
                  </a:lnTo>
                  <a:lnTo>
                    <a:pt x="642" y="1045"/>
                  </a:lnTo>
                  <a:lnTo>
                    <a:pt x="636" y="1026"/>
                  </a:lnTo>
                  <a:lnTo>
                    <a:pt x="632" y="1009"/>
                  </a:lnTo>
                  <a:lnTo>
                    <a:pt x="615" y="991"/>
                  </a:lnTo>
                  <a:lnTo>
                    <a:pt x="598" y="971"/>
                  </a:lnTo>
                  <a:lnTo>
                    <a:pt x="601" y="958"/>
                  </a:lnTo>
                  <a:lnTo>
                    <a:pt x="606" y="946"/>
                  </a:lnTo>
                  <a:lnTo>
                    <a:pt x="611" y="946"/>
                  </a:lnTo>
                  <a:lnTo>
                    <a:pt x="613" y="946"/>
                  </a:lnTo>
                  <a:lnTo>
                    <a:pt x="615" y="945"/>
                  </a:lnTo>
                  <a:lnTo>
                    <a:pt x="616" y="942"/>
                  </a:lnTo>
                  <a:lnTo>
                    <a:pt x="616" y="941"/>
                  </a:lnTo>
                  <a:lnTo>
                    <a:pt x="615" y="939"/>
                  </a:lnTo>
                  <a:lnTo>
                    <a:pt x="606" y="938"/>
                  </a:lnTo>
                  <a:lnTo>
                    <a:pt x="601" y="935"/>
                  </a:lnTo>
                  <a:lnTo>
                    <a:pt x="601" y="929"/>
                  </a:lnTo>
                  <a:lnTo>
                    <a:pt x="599" y="925"/>
                  </a:lnTo>
                  <a:lnTo>
                    <a:pt x="606" y="909"/>
                  </a:lnTo>
                  <a:lnTo>
                    <a:pt x="612" y="892"/>
                  </a:lnTo>
                  <a:lnTo>
                    <a:pt x="619" y="891"/>
                  </a:lnTo>
                  <a:lnTo>
                    <a:pt x="623" y="891"/>
                  </a:lnTo>
                  <a:lnTo>
                    <a:pt x="625" y="888"/>
                  </a:lnTo>
                  <a:lnTo>
                    <a:pt x="626" y="886"/>
                  </a:lnTo>
                  <a:lnTo>
                    <a:pt x="628" y="881"/>
                  </a:lnTo>
                  <a:lnTo>
                    <a:pt x="632" y="874"/>
                  </a:lnTo>
                  <a:lnTo>
                    <a:pt x="638" y="862"/>
                  </a:lnTo>
                  <a:lnTo>
                    <a:pt x="642" y="851"/>
                  </a:lnTo>
                  <a:lnTo>
                    <a:pt x="642" y="841"/>
                  </a:lnTo>
                  <a:lnTo>
                    <a:pt x="642" y="831"/>
                  </a:lnTo>
                  <a:lnTo>
                    <a:pt x="641" y="822"/>
                  </a:lnTo>
                  <a:lnTo>
                    <a:pt x="639" y="814"/>
                  </a:lnTo>
                  <a:lnTo>
                    <a:pt x="639" y="805"/>
                  </a:lnTo>
                  <a:lnTo>
                    <a:pt x="641" y="796"/>
                  </a:lnTo>
                  <a:lnTo>
                    <a:pt x="635" y="795"/>
                  </a:lnTo>
                  <a:lnTo>
                    <a:pt x="631" y="794"/>
                  </a:lnTo>
                  <a:lnTo>
                    <a:pt x="626" y="794"/>
                  </a:lnTo>
                  <a:lnTo>
                    <a:pt x="621" y="795"/>
                  </a:lnTo>
                  <a:lnTo>
                    <a:pt x="618" y="796"/>
                  </a:lnTo>
                  <a:lnTo>
                    <a:pt x="615" y="798"/>
                  </a:lnTo>
                  <a:lnTo>
                    <a:pt x="616" y="804"/>
                  </a:lnTo>
                  <a:lnTo>
                    <a:pt x="618" y="808"/>
                  </a:lnTo>
                  <a:lnTo>
                    <a:pt x="616" y="811"/>
                  </a:lnTo>
                  <a:lnTo>
                    <a:pt x="611" y="812"/>
                  </a:lnTo>
                  <a:lnTo>
                    <a:pt x="605" y="806"/>
                  </a:lnTo>
                  <a:lnTo>
                    <a:pt x="598" y="804"/>
                  </a:lnTo>
                  <a:lnTo>
                    <a:pt x="591" y="801"/>
                  </a:lnTo>
                  <a:lnTo>
                    <a:pt x="582" y="796"/>
                  </a:lnTo>
                  <a:lnTo>
                    <a:pt x="575" y="791"/>
                  </a:lnTo>
                  <a:lnTo>
                    <a:pt x="568" y="785"/>
                  </a:lnTo>
                  <a:lnTo>
                    <a:pt x="564" y="778"/>
                  </a:lnTo>
                  <a:lnTo>
                    <a:pt x="558" y="769"/>
                  </a:lnTo>
                  <a:lnTo>
                    <a:pt x="551" y="752"/>
                  </a:lnTo>
                  <a:lnTo>
                    <a:pt x="542" y="734"/>
                  </a:lnTo>
                  <a:lnTo>
                    <a:pt x="538" y="732"/>
                  </a:lnTo>
                  <a:lnTo>
                    <a:pt x="535" y="732"/>
                  </a:lnTo>
                  <a:lnTo>
                    <a:pt x="532" y="735"/>
                  </a:lnTo>
                  <a:lnTo>
                    <a:pt x="531" y="739"/>
                  </a:lnTo>
                  <a:lnTo>
                    <a:pt x="522" y="738"/>
                  </a:lnTo>
                  <a:lnTo>
                    <a:pt x="518" y="735"/>
                  </a:lnTo>
                  <a:lnTo>
                    <a:pt x="515" y="731"/>
                  </a:lnTo>
                  <a:lnTo>
                    <a:pt x="509" y="727"/>
                  </a:lnTo>
                  <a:lnTo>
                    <a:pt x="504" y="728"/>
                  </a:lnTo>
                  <a:lnTo>
                    <a:pt x="495" y="728"/>
                  </a:lnTo>
                  <a:lnTo>
                    <a:pt x="484" y="712"/>
                  </a:lnTo>
                  <a:lnTo>
                    <a:pt x="474" y="697"/>
                  </a:lnTo>
                  <a:lnTo>
                    <a:pt x="468" y="695"/>
                  </a:lnTo>
                  <a:lnTo>
                    <a:pt x="464" y="697"/>
                  </a:lnTo>
                  <a:lnTo>
                    <a:pt x="461" y="698"/>
                  </a:lnTo>
                  <a:lnTo>
                    <a:pt x="456" y="699"/>
                  </a:lnTo>
                  <a:lnTo>
                    <a:pt x="454" y="702"/>
                  </a:lnTo>
                  <a:lnTo>
                    <a:pt x="449" y="704"/>
                  </a:lnTo>
                  <a:lnTo>
                    <a:pt x="446" y="705"/>
                  </a:lnTo>
                  <a:lnTo>
                    <a:pt x="442" y="705"/>
                  </a:lnTo>
                  <a:lnTo>
                    <a:pt x="429" y="702"/>
                  </a:lnTo>
                  <a:lnTo>
                    <a:pt x="416" y="698"/>
                  </a:lnTo>
                  <a:lnTo>
                    <a:pt x="404" y="692"/>
                  </a:lnTo>
                  <a:lnTo>
                    <a:pt x="391" y="684"/>
                  </a:lnTo>
                  <a:lnTo>
                    <a:pt x="379" y="677"/>
                  </a:lnTo>
                  <a:lnTo>
                    <a:pt x="368" y="667"/>
                  </a:lnTo>
                  <a:lnTo>
                    <a:pt x="359" y="658"/>
                  </a:lnTo>
                  <a:lnTo>
                    <a:pt x="351" y="649"/>
                  </a:lnTo>
                  <a:lnTo>
                    <a:pt x="354" y="642"/>
                  </a:lnTo>
                  <a:lnTo>
                    <a:pt x="354" y="635"/>
                  </a:lnTo>
                  <a:lnTo>
                    <a:pt x="354" y="627"/>
                  </a:lnTo>
                  <a:lnTo>
                    <a:pt x="351" y="618"/>
                  </a:lnTo>
                  <a:lnTo>
                    <a:pt x="345" y="601"/>
                  </a:lnTo>
                  <a:lnTo>
                    <a:pt x="335" y="582"/>
                  </a:lnTo>
                  <a:lnTo>
                    <a:pt x="325" y="562"/>
                  </a:lnTo>
                  <a:lnTo>
                    <a:pt x="314" y="544"/>
                  </a:lnTo>
                  <a:lnTo>
                    <a:pt x="309" y="534"/>
                  </a:lnTo>
                  <a:lnTo>
                    <a:pt x="307" y="525"/>
                  </a:lnTo>
                  <a:lnTo>
                    <a:pt x="304" y="515"/>
                  </a:lnTo>
                  <a:lnTo>
                    <a:pt x="301" y="507"/>
                  </a:lnTo>
                  <a:lnTo>
                    <a:pt x="298" y="504"/>
                  </a:lnTo>
                  <a:lnTo>
                    <a:pt x="294" y="504"/>
                  </a:lnTo>
                  <a:lnTo>
                    <a:pt x="291" y="502"/>
                  </a:lnTo>
                  <a:lnTo>
                    <a:pt x="287" y="504"/>
                  </a:lnTo>
                  <a:lnTo>
                    <a:pt x="288" y="518"/>
                  </a:lnTo>
                  <a:lnTo>
                    <a:pt x="291" y="532"/>
                  </a:lnTo>
                  <a:lnTo>
                    <a:pt x="295" y="547"/>
                  </a:lnTo>
                  <a:lnTo>
                    <a:pt x="299" y="559"/>
                  </a:lnTo>
                  <a:lnTo>
                    <a:pt x="305" y="572"/>
                  </a:lnTo>
                  <a:lnTo>
                    <a:pt x="309" y="584"/>
                  </a:lnTo>
                  <a:lnTo>
                    <a:pt x="315" y="597"/>
                  </a:lnTo>
                  <a:lnTo>
                    <a:pt x="318" y="611"/>
                  </a:lnTo>
                  <a:lnTo>
                    <a:pt x="317" y="611"/>
                  </a:lnTo>
                  <a:lnTo>
                    <a:pt x="315" y="611"/>
                  </a:lnTo>
                  <a:lnTo>
                    <a:pt x="309" y="611"/>
                  </a:lnTo>
                  <a:lnTo>
                    <a:pt x="307" y="609"/>
                  </a:lnTo>
                  <a:lnTo>
                    <a:pt x="299" y="601"/>
                  </a:lnTo>
                  <a:lnTo>
                    <a:pt x="292" y="594"/>
                  </a:lnTo>
                  <a:lnTo>
                    <a:pt x="294" y="588"/>
                  </a:lnTo>
                  <a:lnTo>
                    <a:pt x="294" y="581"/>
                  </a:lnTo>
                  <a:lnTo>
                    <a:pt x="294" y="577"/>
                  </a:lnTo>
                  <a:lnTo>
                    <a:pt x="291" y="574"/>
                  </a:lnTo>
                  <a:lnTo>
                    <a:pt x="289" y="571"/>
                  </a:lnTo>
                  <a:lnTo>
                    <a:pt x="287" y="568"/>
                  </a:lnTo>
                  <a:lnTo>
                    <a:pt x="279" y="564"/>
                  </a:lnTo>
                  <a:lnTo>
                    <a:pt x="274" y="561"/>
                  </a:lnTo>
                  <a:lnTo>
                    <a:pt x="277" y="555"/>
                  </a:lnTo>
                  <a:lnTo>
                    <a:pt x="281" y="549"/>
                  </a:lnTo>
                  <a:lnTo>
                    <a:pt x="265" y="472"/>
                  </a:lnTo>
                  <a:lnTo>
                    <a:pt x="255" y="467"/>
                  </a:lnTo>
                  <a:lnTo>
                    <a:pt x="244" y="462"/>
                  </a:lnTo>
                  <a:lnTo>
                    <a:pt x="244" y="451"/>
                  </a:lnTo>
                  <a:lnTo>
                    <a:pt x="242" y="442"/>
                  </a:lnTo>
                  <a:lnTo>
                    <a:pt x="244" y="435"/>
                  </a:lnTo>
                  <a:lnTo>
                    <a:pt x="247" y="425"/>
                  </a:lnTo>
                  <a:lnTo>
                    <a:pt x="244" y="424"/>
                  </a:lnTo>
                  <a:lnTo>
                    <a:pt x="242" y="422"/>
                  </a:lnTo>
                  <a:lnTo>
                    <a:pt x="241" y="420"/>
                  </a:lnTo>
                  <a:lnTo>
                    <a:pt x="239" y="417"/>
                  </a:lnTo>
                  <a:lnTo>
                    <a:pt x="239" y="411"/>
                  </a:lnTo>
                  <a:lnTo>
                    <a:pt x="239" y="402"/>
                  </a:lnTo>
                  <a:lnTo>
                    <a:pt x="252" y="375"/>
                  </a:lnTo>
                  <a:lnTo>
                    <a:pt x="269" y="344"/>
                  </a:lnTo>
                  <a:lnTo>
                    <a:pt x="279" y="328"/>
                  </a:lnTo>
                  <a:lnTo>
                    <a:pt x="289" y="314"/>
                  </a:lnTo>
                  <a:lnTo>
                    <a:pt x="299" y="302"/>
                  </a:lnTo>
                  <a:lnTo>
                    <a:pt x="308" y="295"/>
                  </a:lnTo>
                  <a:lnTo>
                    <a:pt x="307" y="294"/>
                  </a:lnTo>
                  <a:lnTo>
                    <a:pt x="307" y="292"/>
                  </a:lnTo>
                  <a:lnTo>
                    <a:pt x="298" y="288"/>
                  </a:lnTo>
                  <a:lnTo>
                    <a:pt x="294" y="282"/>
                  </a:lnTo>
                  <a:lnTo>
                    <a:pt x="289" y="275"/>
                  </a:lnTo>
                  <a:lnTo>
                    <a:pt x="285" y="268"/>
                  </a:lnTo>
                  <a:lnTo>
                    <a:pt x="287" y="265"/>
                  </a:lnTo>
                  <a:lnTo>
                    <a:pt x="287" y="261"/>
                  </a:lnTo>
                  <a:lnTo>
                    <a:pt x="292" y="260"/>
                  </a:lnTo>
                  <a:lnTo>
                    <a:pt x="295" y="260"/>
                  </a:lnTo>
                  <a:lnTo>
                    <a:pt x="299" y="261"/>
                  </a:lnTo>
                  <a:lnTo>
                    <a:pt x="302" y="263"/>
                  </a:lnTo>
                  <a:lnTo>
                    <a:pt x="307" y="267"/>
                  </a:lnTo>
                  <a:lnTo>
                    <a:pt x="309" y="272"/>
                  </a:lnTo>
                  <a:lnTo>
                    <a:pt x="312" y="290"/>
                  </a:lnTo>
                  <a:lnTo>
                    <a:pt x="315" y="305"/>
                  </a:lnTo>
                  <a:lnTo>
                    <a:pt x="317" y="305"/>
                  </a:lnTo>
                  <a:lnTo>
                    <a:pt x="324" y="292"/>
                  </a:lnTo>
                  <a:lnTo>
                    <a:pt x="328" y="281"/>
                  </a:lnTo>
                  <a:lnTo>
                    <a:pt x="317" y="267"/>
                  </a:lnTo>
                  <a:lnTo>
                    <a:pt x="304" y="253"/>
                  </a:lnTo>
                  <a:lnTo>
                    <a:pt x="308" y="247"/>
                  </a:lnTo>
                  <a:lnTo>
                    <a:pt x="308" y="240"/>
                  </a:lnTo>
                  <a:lnTo>
                    <a:pt x="307" y="234"/>
                  </a:lnTo>
                  <a:lnTo>
                    <a:pt x="304" y="227"/>
                  </a:lnTo>
                  <a:lnTo>
                    <a:pt x="314" y="214"/>
                  </a:lnTo>
                  <a:lnTo>
                    <a:pt x="325" y="203"/>
                  </a:lnTo>
                  <a:lnTo>
                    <a:pt x="315" y="203"/>
                  </a:lnTo>
                  <a:lnTo>
                    <a:pt x="308" y="204"/>
                  </a:lnTo>
                  <a:lnTo>
                    <a:pt x="301" y="207"/>
                  </a:lnTo>
                  <a:lnTo>
                    <a:pt x="292" y="210"/>
                  </a:lnTo>
                  <a:lnTo>
                    <a:pt x="301" y="203"/>
                  </a:lnTo>
                  <a:lnTo>
                    <a:pt x="307" y="195"/>
                  </a:lnTo>
                  <a:lnTo>
                    <a:pt x="309" y="191"/>
                  </a:lnTo>
                  <a:lnTo>
                    <a:pt x="312" y="187"/>
                  </a:lnTo>
                  <a:lnTo>
                    <a:pt x="315" y="181"/>
                  </a:lnTo>
                  <a:lnTo>
                    <a:pt x="317" y="174"/>
                  </a:lnTo>
                  <a:lnTo>
                    <a:pt x="311" y="174"/>
                  </a:lnTo>
                  <a:lnTo>
                    <a:pt x="307" y="173"/>
                  </a:lnTo>
                  <a:lnTo>
                    <a:pt x="308" y="171"/>
                  </a:lnTo>
                  <a:lnTo>
                    <a:pt x="311" y="168"/>
                  </a:lnTo>
                  <a:lnTo>
                    <a:pt x="312" y="165"/>
                  </a:lnTo>
                  <a:lnTo>
                    <a:pt x="315" y="164"/>
                  </a:lnTo>
                  <a:lnTo>
                    <a:pt x="315" y="163"/>
                  </a:lnTo>
                  <a:lnTo>
                    <a:pt x="315" y="161"/>
                  </a:lnTo>
                  <a:lnTo>
                    <a:pt x="302" y="165"/>
                  </a:lnTo>
                  <a:lnTo>
                    <a:pt x="291" y="168"/>
                  </a:lnTo>
                  <a:lnTo>
                    <a:pt x="288" y="167"/>
                  </a:lnTo>
                  <a:lnTo>
                    <a:pt x="284" y="165"/>
                  </a:lnTo>
                  <a:lnTo>
                    <a:pt x="287" y="160"/>
                  </a:lnTo>
                  <a:lnTo>
                    <a:pt x="289" y="153"/>
                  </a:lnTo>
                  <a:lnTo>
                    <a:pt x="269" y="150"/>
                  </a:lnTo>
                  <a:lnTo>
                    <a:pt x="251" y="145"/>
                  </a:lnTo>
                  <a:lnTo>
                    <a:pt x="235" y="140"/>
                  </a:lnTo>
                  <a:lnTo>
                    <a:pt x="225" y="140"/>
                  </a:lnTo>
                  <a:lnTo>
                    <a:pt x="218" y="145"/>
                  </a:lnTo>
                  <a:lnTo>
                    <a:pt x="211" y="153"/>
                  </a:lnTo>
                  <a:lnTo>
                    <a:pt x="202" y="154"/>
                  </a:lnTo>
                  <a:lnTo>
                    <a:pt x="195" y="155"/>
                  </a:lnTo>
                  <a:lnTo>
                    <a:pt x="189" y="154"/>
                  </a:lnTo>
                  <a:lnTo>
                    <a:pt x="184" y="153"/>
                  </a:lnTo>
                  <a:lnTo>
                    <a:pt x="178" y="153"/>
                  </a:lnTo>
                  <a:lnTo>
                    <a:pt x="172" y="151"/>
                  </a:lnTo>
                  <a:lnTo>
                    <a:pt x="167" y="151"/>
                  </a:lnTo>
                  <a:lnTo>
                    <a:pt x="161" y="153"/>
                  </a:lnTo>
                  <a:lnTo>
                    <a:pt x="155" y="155"/>
                  </a:lnTo>
                  <a:lnTo>
                    <a:pt x="151" y="160"/>
                  </a:lnTo>
                  <a:lnTo>
                    <a:pt x="148" y="164"/>
                  </a:lnTo>
                  <a:lnTo>
                    <a:pt x="144" y="168"/>
                  </a:lnTo>
                  <a:lnTo>
                    <a:pt x="141" y="171"/>
                  </a:lnTo>
                  <a:lnTo>
                    <a:pt x="135" y="174"/>
                  </a:lnTo>
                  <a:lnTo>
                    <a:pt x="129" y="175"/>
                  </a:lnTo>
                  <a:lnTo>
                    <a:pt x="124" y="177"/>
                  </a:lnTo>
                  <a:lnTo>
                    <a:pt x="111" y="178"/>
                  </a:lnTo>
                  <a:lnTo>
                    <a:pt x="101" y="181"/>
                  </a:lnTo>
                  <a:lnTo>
                    <a:pt x="100" y="185"/>
                  </a:lnTo>
                  <a:lnTo>
                    <a:pt x="98" y="190"/>
                  </a:lnTo>
                  <a:lnTo>
                    <a:pt x="87" y="190"/>
                  </a:lnTo>
                  <a:lnTo>
                    <a:pt x="78" y="191"/>
                  </a:lnTo>
                  <a:lnTo>
                    <a:pt x="70" y="193"/>
                  </a:lnTo>
                  <a:lnTo>
                    <a:pt x="62" y="195"/>
                  </a:lnTo>
                  <a:lnTo>
                    <a:pt x="48" y="203"/>
                  </a:lnTo>
                  <a:lnTo>
                    <a:pt x="32" y="208"/>
                  </a:lnTo>
                  <a:lnTo>
                    <a:pt x="31" y="205"/>
                  </a:lnTo>
                  <a:lnTo>
                    <a:pt x="28" y="203"/>
                  </a:lnTo>
                  <a:lnTo>
                    <a:pt x="15" y="207"/>
                  </a:lnTo>
                  <a:lnTo>
                    <a:pt x="0" y="211"/>
                  </a:lnTo>
                  <a:lnTo>
                    <a:pt x="0" y="210"/>
                  </a:lnTo>
                  <a:lnTo>
                    <a:pt x="1" y="207"/>
                  </a:lnTo>
                  <a:lnTo>
                    <a:pt x="31" y="198"/>
                  </a:lnTo>
                  <a:lnTo>
                    <a:pt x="65" y="191"/>
                  </a:lnTo>
                  <a:lnTo>
                    <a:pt x="81" y="185"/>
                  </a:lnTo>
                  <a:lnTo>
                    <a:pt x="97" y="180"/>
                  </a:lnTo>
                  <a:lnTo>
                    <a:pt x="109" y="174"/>
                  </a:lnTo>
                  <a:lnTo>
                    <a:pt x="119" y="165"/>
                  </a:lnTo>
                  <a:lnTo>
                    <a:pt x="118" y="164"/>
                  </a:lnTo>
                  <a:lnTo>
                    <a:pt x="118" y="163"/>
                  </a:lnTo>
                  <a:lnTo>
                    <a:pt x="97" y="164"/>
                  </a:lnTo>
                  <a:lnTo>
                    <a:pt x="77" y="164"/>
                  </a:lnTo>
                  <a:lnTo>
                    <a:pt x="77" y="163"/>
                  </a:lnTo>
                  <a:lnTo>
                    <a:pt x="77" y="160"/>
                  </a:lnTo>
                  <a:lnTo>
                    <a:pt x="84" y="153"/>
                  </a:lnTo>
                  <a:lnTo>
                    <a:pt x="90" y="144"/>
                  </a:lnTo>
                  <a:lnTo>
                    <a:pt x="81" y="144"/>
                  </a:lnTo>
                  <a:lnTo>
                    <a:pt x="71" y="144"/>
                  </a:lnTo>
                  <a:lnTo>
                    <a:pt x="71" y="141"/>
                  </a:lnTo>
                  <a:lnTo>
                    <a:pt x="71" y="140"/>
                  </a:lnTo>
                  <a:lnTo>
                    <a:pt x="71" y="138"/>
                  </a:lnTo>
                  <a:lnTo>
                    <a:pt x="81" y="130"/>
                  </a:lnTo>
                  <a:lnTo>
                    <a:pt x="90" y="121"/>
                  </a:lnTo>
                  <a:lnTo>
                    <a:pt x="109" y="117"/>
                  </a:lnTo>
                  <a:lnTo>
                    <a:pt x="134" y="114"/>
                  </a:lnTo>
                  <a:lnTo>
                    <a:pt x="144" y="113"/>
                  </a:lnTo>
                  <a:lnTo>
                    <a:pt x="155" y="110"/>
                  </a:lnTo>
                  <a:lnTo>
                    <a:pt x="159" y="107"/>
                  </a:lnTo>
                  <a:lnTo>
                    <a:pt x="162" y="105"/>
                  </a:lnTo>
                  <a:lnTo>
                    <a:pt x="165" y="103"/>
                  </a:lnTo>
                  <a:lnTo>
                    <a:pt x="168" y="98"/>
                  </a:lnTo>
                  <a:lnTo>
                    <a:pt x="157" y="100"/>
                  </a:lnTo>
                  <a:lnTo>
                    <a:pt x="144" y="101"/>
                  </a:lnTo>
                  <a:lnTo>
                    <a:pt x="138" y="101"/>
                  </a:lnTo>
                  <a:lnTo>
                    <a:pt x="132" y="101"/>
                  </a:lnTo>
                  <a:lnTo>
                    <a:pt x="128" y="100"/>
                  </a:lnTo>
                  <a:lnTo>
                    <a:pt x="124" y="98"/>
                  </a:lnTo>
                  <a:lnTo>
                    <a:pt x="122" y="97"/>
                  </a:lnTo>
                  <a:lnTo>
                    <a:pt x="121" y="97"/>
                  </a:lnTo>
                  <a:lnTo>
                    <a:pt x="122" y="91"/>
                  </a:lnTo>
                  <a:lnTo>
                    <a:pt x="124" y="87"/>
                  </a:lnTo>
                  <a:lnTo>
                    <a:pt x="135" y="84"/>
                  </a:lnTo>
                  <a:lnTo>
                    <a:pt x="145" y="81"/>
                  </a:lnTo>
                  <a:lnTo>
                    <a:pt x="157" y="78"/>
                  </a:lnTo>
                  <a:lnTo>
                    <a:pt x="168" y="77"/>
                  </a:lnTo>
                  <a:lnTo>
                    <a:pt x="169" y="81"/>
                  </a:lnTo>
                  <a:lnTo>
                    <a:pt x="171" y="83"/>
                  </a:lnTo>
                  <a:lnTo>
                    <a:pt x="172" y="84"/>
                  </a:lnTo>
                  <a:lnTo>
                    <a:pt x="177" y="85"/>
                  </a:lnTo>
                  <a:lnTo>
                    <a:pt x="184" y="83"/>
                  </a:lnTo>
                  <a:lnTo>
                    <a:pt x="189" y="81"/>
                  </a:lnTo>
                  <a:lnTo>
                    <a:pt x="185" y="74"/>
                  </a:lnTo>
                  <a:lnTo>
                    <a:pt x="181" y="68"/>
                  </a:lnTo>
                  <a:lnTo>
                    <a:pt x="178" y="65"/>
                  </a:lnTo>
                  <a:lnTo>
                    <a:pt x="177" y="63"/>
                  </a:lnTo>
                  <a:lnTo>
                    <a:pt x="177" y="60"/>
                  </a:lnTo>
                  <a:lnTo>
                    <a:pt x="177" y="55"/>
                  </a:lnTo>
                  <a:lnTo>
                    <a:pt x="188" y="54"/>
                  </a:lnTo>
                  <a:lnTo>
                    <a:pt x="201" y="53"/>
                  </a:lnTo>
                  <a:lnTo>
                    <a:pt x="212" y="50"/>
                  </a:lnTo>
                  <a:lnTo>
                    <a:pt x="224" y="48"/>
                  </a:lnTo>
                  <a:lnTo>
                    <a:pt x="241" y="43"/>
                  </a:lnTo>
                  <a:lnTo>
                    <a:pt x="262" y="34"/>
                  </a:lnTo>
                  <a:lnTo>
                    <a:pt x="274" y="30"/>
                  </a:lnTo>
                  <a:lnTo>
                    <a:pt x="285" y="27"/>
                  </a:lnTo>
                  <a:lnTo>
                    <a:pt x="297" y="26"/>
                  </a:lnTo>
                  <a:lnTo>
                    <a:pt x="307" y="26"/>
                  </a:lnTo>
                  <a:lnTo>
                    <a:pt x="334" y="30"/>
                  </a:lnTo>
                  <a:lnTo>
                    <a:pt x="361" y="35"/>
                  </a:lnTo>
                  <a:lnTo>
                    <a:pt x="389" y="41"/>
                  </a:lnTo>
                  <a:lnTo>
                    <a:pt x="416" y="45"/>
                  </a:lnTo>
                  <a:lnTo>
                    <a:pt x="429" y="48"/>
                  </a:lnTo>
                  <a:lnTo>
                    <a:pt x="444" y="50"/>
                  </a:lnTo>
                  <a:lnTo>
                    <a:pt x="456" y="50"/>
                  </a:lnTo>
                  <a:lnTo>
                    <a:pt x="469" y="50"/>
                  </a:lnTo>
                  <a:lnTo>
                    <a:pt x="482" y="48"/>
                  </a:lnTo>
                  <a:lnTo>
                    <a:pt x="495" y="45"/>
                  </a:lnTo>
                  <a:lnTo>
                    <a:pt x="508" y="41"/>
                  </a:lnTo>
                  <a:lnTo>
                    <a:pt x="521" y="37"/>
                  </a:lnTo>
                  <a:lnTo>
                    <a:pt x="524" y="41"/>
                  </a:lnTo>
                  <a:lnTo>
                    <a:pt x="528" y="44"/>
                  </a:lnTo>
                  <a:lnTo>
                    <a:pt x="532" y="45"/>
                  </a:lnTo>
                  <a:lnTo>
                    <a:pt x="541" y="45"/>
                  </a:lnTo>
                  <a:lnTo>
                    <a:pt x="545" y="44"/>
                  </a:lnTo>
                  <a:lnTo>
                    <a:pt x="551" y="43"/>
                  </a:lnTo>
                  <a:lnTo>
                    <a:pt x="556" y="43"/>
                  </a:lnTo>
                  <a:lnTo>
                    <a:pt x="562" y="44"/>
                  </a:lnTo>
                  <a:lnTo>
                    <a:pt x="565" y="48"/>
                  </a:lnTo>
                  <a:lnTo>
                    <a:pt x="569" y="51"/>
                  </a:lnTo>
                  <a:lnTo>
                    <a:pt x="574" y="53"/>
                  </a:lnTo>
                  <a:lnTo>
                    <a:pt x="579" y="53"/>
                  </a:lnTo>
                  <a:lnTo>
                    <a:pt x="585" y="53"/>
                  </a:lnTo>
                  <a:lnTo>
                    <a:pt x="591" y="54"/>
                  </a:lnTo>
                  <a:lnTo>
                    <a:pt x="596" y="55"/>
                  </a:lnTo>
                  <a:lnTo>
                    <a:pt x="601" y="58"/>
                  </a:lnTo>
                  <a:lnTo>
                    <a:pt x="599" y="63"/>
                  </a:lnTo>
                  <a:lnTo>
                    <a:pt x="599" y="67"/>
                  </a:lnTo>
                  <a:lnTo>
                    <a:pt x="619" y="67"/>
                  </a:lnTo>
                  <a:lnTo>
                    <a:pt x="639" y="65"/>
                  </a:lnTo>
                  <a:lnTo>
                    <a:pt x="639" y="71"/>
                  </a:lnTo>
                  <a:lnTo>
                    <a:pt x="641" y="78"/>
                  </a:lnTo>
                  <a:lnTo>
                    <a:pt x="643" y="78"/>
                  </a:lnTo>
                  <a:lnTo>
                    <a:pt x="646" y="78"/>
                  </a:lnTo>
                  <a:lnTo>
                    <a:pt x="648" y="77"/>
                  </a:lnTo>
                  <a:lnTo>
                    <a:pt x="649" y="77"/>
                  </a:lnTo>
                  <a:lnTo>
                    <a:pt x="651" y="73"/>
                  </a:lnTo>
                  <a:lnTo>
                    <a:pt x="652" y="68"/>
                  </a:lnTo>
                  <a:lnTo>
                    <a:pt x="653" y="67"/>
                  </a:lnTo>
                  <a:lnTo>
                    <a:pt x="656" y="64"/>
                  </a:lnTo>
                  <a:lnTo>
                    <a:pt x="661" y="61"/>
                  </a:lnTo>
                  <a:lnTo>
                    <a:pt x="666" y="57"/>
                  </a:lnTo>
                  <a:lnTo>
                    <a:pt x="682" y="58"/>
                  </a:lnTo>
                  <a:lnTo>
                    <a:pt x="703" y="61"/>
                  </a:lnTo>
                  <a:lnTo>
                    <a:pt x="725" y="64"/>
                  </a:lnTo>
                  <a:lnTo>
                    <a:pt x="742" y="67"/>
                  </a:lnTo>
                  <a:lnTo>
                    <a:pt x="742" y="68"/>
                  </a:lnTo>
                  <a:lnTo>
                    <a:pt x="739" y="73"/>
                  </a:lnTo>
                  <a:lnTo>
                    <a:pt x="738" y="77"/>
                  </a:lnTo>
                  <a:lnTo>
                    <a:pt x="738" y="78"/>
                  </a:lnTo>
                  <a:lnTo>
                    <a:pt x="739" y="80"/>
                  </a:lnTo>
                  <a:lnTo>
                    <a:pt x="742" y="78"/>
                  </a:lnTo>
                  <a:lnTo>
                    <a:pt x="746" y="78"/>
                  </a:lnTo>
                  <a:lnTo>
                    <a:pt x="751" y="70"/>
                  </a:lnTo>
                  <a:lnTo>
                    <a:pt x="755" y="64"/>
                  </a:lnTo>
                  <a:lnTo>
                    <a:pt x="755" y="63"/>
                  </a:lnTo>
                  <a:lnTo>
                    <a:pt x="755" y="61"/>
                  </a:lnTo>
                  <a:lnTo>
                    <a:pt x="749" y="58"/>
                  </a:lnTo>
                  <a:lnTo>
                    <a:pt x="743" y="55"/>
                  </a:lnTo>
                  <a:lnTo>
                    <a:pt x="746" y="50"/>
                  </a:lnTo>
                  <a:lnTo>
                    <a:pt x="749" y="44"/>
                  </a:lnTo>
                  <a:lnTo>
                    <a:pt x="755" y="47"/>
                  </a:lnTo>
                  <a:lnTo>
                    <a:pt x="761" y="48"/>
                  </a:lnTo>
                  <a:lnTo>
                    <a:pt x="758" y="53"/>
                  </a:lnTo>
                  <a:lnTo>
                    <a:pt x="753" y="55"/>
                  </a:lnTo>
                  <a:lnTo>
                    <a:pt x="753" y="57"/>
                  </a:lnTo>
                  <a:lnTo>
                    <a:pt x="762" y="58"/>
                  </a:lnTo>
                  <a:lnTo>
                    <a:pt x="771" y="58"/>
                  </a:lnTo>
                  <a:lnTo>
                    <a:pt x="776" y="53"/>
                  </a:lnTo>
                  <a:lnTo>
                    <a:pt x="782" y="48"/>
                  </a:lnTo>
                  <a:lnTo>
                    <a:pt x="776" y="45"/>
                  </a:lnTo>
                  <a:lnTo>
                    <a:pt x="771" y="40"/>
                  </a:lnTo>
                  <a:lnTo>
                    <a:pt x="775" y="34"/>
                  </a:lnTo>
                  <a:lnTo>
                    <a:pt x="779" y="28"/>
                  </a:lnTo>
                  <a:lnTo>
                    <a:pt x="788" y="27"/>
                  </a:lnTo>
                  <a:lnTo>
                    <a:pt x="793" y="26"/>
                  </a:lnTo>
                  <a:lnTo>
                    <a:pt x="799" y="24"/>
                  </a:lnTo>
                  <a:lnTo>
                    <a:pt x="806" y="27"/>
                  </a:lnTo>
                  <a:lnTo>
                    <a:pt x="806" y="31"/>
                  </a:lnTo>
                  <a:lnTo>
                    <a:pt x="806" y="37"/>
                  </a:lnTo>
                  <a:lnTo>
                    <a:pt x="801" y="40"/>
                  </a:lnTo>
                  <a:lnTo>
                    <a:pt x="796" y="44"/>
                  </a:lnTo>
                  <a:lnTo>
                    <a:pt x="801" y="50"/>
                  </a:lnTo>
                  <a:lnTo>
                    <a:pt x="805" y="55"/>
                  </a:lnTo>
                  <a:lnTo>
                    <a:pt x="809" y="53"/>
                  </a:lnTo>
                  <a:lnTo>
                    <a:pt x="813" y="50"/>
                  </a:lnTo>
                  <a:lnTo>
                    <a:pt x="819" y="48"/>
                  </a:lnTo>
                  <a:lnTo>
                    <a:pt x="825" y="50"/>
                  </a:lnTo>
                  <a:lnTo>
                    <a:pt x="823" y="54"/>
                  </a:lnTo>
                  <a:lnTo>
                    <a:pt x="822" y="58"/>
                  </a:lnTo>
                  <a:lnTo>
                    <a:pt x="818" y="61"/>
                  </a:lnTo>
                  <a:lnTo>
                    <a:pt x="813" y="63"/>
                  </a:lnTo>
                  <a:lnTo>
                    <a:pt x="813" y="67"/>
                  </a:lnTo>
                  <a:lnTo>
                    <a:pt x="812" y="71"/>
                  </a:lnTo>
                  <a:lnTo>
                    <a:pt x="816" y="71"/>
                  </a:lnTo>
                  <a:lnTo>
                    <a:pt x="819" y="71"/>
                  </a:lnTo>
                  <a:lnTo>
                    <a:pt x="831" y="67"/>
                  </a:lnTo>
                  <a:lnTo>
                    <a:pt x="843" y="60"/>
                  </a:lnTo>
                  <a:lnTo>
                    <a:pt x="849" y="55"/>
                  </a:lnTo>
                  <a:lnTo>
                    <a:pt x="853" y="51"/>
                  </a:lnTo>
                  <a:lnTo>
                    <a:pt x="858" y="45"/>
                  </a:lnTo>
                  <a:lnTo>
                    <a:pt x="860" y="41"/>
                  </a:lnTo>
                  <a:lnTo>
                    <a:pt x="849" y="37"/>
                  </a:lnTo>
                  <a:lnTo>
                    <a:pt x="833" y="35"/>
                  </a:lnTo>
                  <a:lnTo>
                    <a:pt x="835" y="31"/>
                  </a:lnTo>
                  <a:lnTo>
                    <a:pt x="836" y="30"/>
                  </a:lnTo>
                  <a:lnTo>
                    <a:pt x="839" y="30"/>
                  </a:lnTo>
                  <a:lnTo>
                    <a:pt x="843" y="30"/>
                  </a:lnTo>
                  <a:lnTo>
                    <a:pt x="840" y="26"/>
                  </a:lnTo>
                  <a:lnTo>
                    <a:pt x="839" y="21"/>
                  </a:lnTo>
                  <a:lnTo>
                    <a:pt x="849" y="14"/>
                  </a:lnTo>
                  <a:lnTo>
                    <a:pt x="863" y="7"/>
                  </a:lnTo>
                  <a:lnTo>
                    <a:pt x="870" y="4"/>
                  </a:lnTo>
                  <a:lnTo>
                    <a:pt x="876" y="3"/>
                  </a:lnTo>
                  <a:lnTo>
                    <a:pt x="879" y="4"/>
                  </a:lnTo>
                  <a:lnTo>
                    <a:pt x="880" y="6"/>
                  </a:lnTo>
                  <a:lnTo>
                    <a:pt x="883" y="7"/>
                  </a:lnTo>
                  <a:lnTo>
                    <a:pt x="883" y="10"/>
                  </a:lnTo>
                  <a:lnTo>
                    <a:pt x="876" y="13"/>
                  </a:lnTo>
                  <a:lnTo>
                    <a:pt x="869" y="14"/>
                  </a:lnTo>
                  <a:lnTo>
                    <a:pt x="869" y="21"/>
                  </a:lnTo>
                  <a:lnTo>
                    <a:pt x="869" y="27"/>
                  </a:lnTo>
                  <a:lnTo>
                    <a:pt x="876" y="27"/>
                  </a:lnTo>
                  <a:lnTo>
                    <a:pt x="882" y="27"/>
                  </a:lnTo>
                  <a:lnTo>
                    <a:pt x="880" y="23"/>
                  </a:lnTo>
                  <a:lnTo>
                    <a:pt x="879" y="17"/>
                  </a:lnTo>
                  <a:lnTo>
                    <a:pt x="890" y="13"/>
                  </a:lnTo>
                  <a:lnTo>
                    <a:pt x="900" y="8"/>
                  </a:lnTo>
                  <a:lnTo>
                    <a:pt x="905" y="7"/>
                  </a:lnTo>
                  <a:lnTo>
                    <a:pt x="910" y="6"/>
                  </a:lnTo>
                  <a:lnTo>
                    <a:pt x="918" y="6"/>
                  </a:lnTo>
                  <a:lnTo>
                    <a:pt x="925" y="6"/>
                  </a:lnTo>
                  <a:lnTo>
                    <a:pt x="923" y="10"/>
                  </a:lnTo>
                  <a:lnTo>
                    <a:pt x="922" y="13"/>
                  </a:lnTo>
                  <a:lnTo>
                    <a:pt x="920" y="14"/>
                  </a:lnTo>
                  <a:lnTo>
                    <a:pt x="916" y="16"/>
                  </a:lnTo>
                  <a:lnTo>
                    <a:pt x="918" y="18"/>
                  </a:lnTo>
                  <a:lnTo>
                    <a:pt x="918" y="23"/>
                  </a:lnTo>
                  <a:lnTo>
                    <a:pt x="930" y="21"/>
                  </a:lnTo>
                  <a:lnTo>
                    <a:pt x="943" y="18"/>
                  </a:lnTo>
                  <a:lnTo>
                    <a:pt x="943" y="16"/>
                  </a:lnTo>
                  <a:lnTo>
                    <a:pt x="943" y="11"/>
                  </a:lnTo>
                  <a:lnTo>
                    <a:pt x="942" y="11"/>
                  </a:lnTo>
                  <a:lnTo>
                    <a:pt x="940" y="11"/>
                  </a:lnTo>
                  <a:lnTo>
                    <a:pt x="938" y="13"/>
                  </a:lnTo>
                  <a:lnTo>
                    <a:pt x="935" y="13"/>
                  </a:lnTo>
                  <a:lnTo>
                    <a:pt x="932" y="11"/>
                  </a:lnTo>
                  <a:lnTo>
                    <a:pt x="928" y="10"/>
                  </a:lnTo>
                  <a:lnTo>
                    <a:pt x="928" y="6"/>
                  </a:lnTo>
                  <a:lnTo>
                    <a:pt x="928"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35" name="Freeform 456"/>
            <p:cNvSpPr/>
            <p:nvPr/>
          </p:nvSpPr>
          <p:spPr>
            <a:xfrm>
              <a:off x="3714" y="2410"/>
              <a:ext cx="11" cy="5"/>
            </a:xfrm>
            <a:custGeom>
              <a:avLst/>
              <a:gdLst>
                <a:gd name="txL" fmla="*/ 0 w 11"/>
                <a:gd name="txT" fmla="*/ 0 h 5"/>
                <a:gd name="txR" fmla="*/ 11 w 11"/>
                <a:gd name="txB" fmla="*/ 5 h 5"/>
              </a:gdLst>
              <a:ahLst/>
              <a:cxnLst>
                <a:cxn ang="0">
                  <a:pos x="0" y="0"/>
                </a:cxn>
                <a:cxn ang="0">
                  <a:pos x="1" y="3"/>
                </a:cxn>
                <a:cxn ang="0">
                  <a:pos x="3" y="5"/>
                </a:cxn>
                <a:cxn ang="0">
                  <a:pos x="7" y="5"/>
                </a:cxn>
                <a:cxn ang="0">
                  <a:pos x="11" y="4"/>
                </a:cxn>
                <a:cxn ang="0">
                  <a:pos x="10" y="4"/>
                </a:cxn>
                <a:cxn ang="0">
                  <a:pos x="9" y="4"/>
                </a:cxn>
                <a:cxn ang="0">
                  <a:pos x="4" y="3"/>
                </a:cxn>
                <a:cxn ang="0">
                  <a:pos x="0" y="0"/>
                </a:cxn>
              </a:cxnLst>
              <a:rect l="txL" t="txT" r="txR" b="txB"/>
              <a:pathLst>
                <a:path w="11" h="5">
                  <a:moveTo>
                    <a:pt x="0" y="0"/>
                  </a:moveTo>
                  <a:lnTo>
                    <a:pt x="1" y="3"/>
                  </a:lnTo>
                  <a:lnTo>
                    <a:pt x="3" y="5"/>
                  </a:lnTo>
                  <a:lnTo>
                    <a:pt x="7" y="5"/>
                  </a:lnTo>
                  <a:lnTo>
                    <a:pt x="11" y="4"/>
                  </a:lnTo>
                  <a:lnTo>
                    <a:pt x="10" y="4"/>
                  </a:lnTo>
                  <a:lnTo>
                    <a:pt x="9" y="4"/>
                  </a:lnTo>
                  <a:lnTo>
                    <a:pt x="4" y="3"/>
                  </a:lnTo>
                  <a:lnTo>
                    <a:pt x="0"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36" name="Freeform 457"/>
            <p:cNvSpPr/>
            <p:nvPr/>
          </p:nvSpPr>
          <p:spPr>
            <a:xfrm>
              <a:off x="3476" y="2432"/>
              <a:ext cx="17" cy="13"/>
            </a:xfrm>
            <a:custGeom>
              <a:avLst/>
              <a:gdLst>
                <a:gd name="txL" fmla="*/ 0 w 17"/>
                <a:gd name="txT" fmla="*/ 0 h 13"/>
                <a:gd name="txR" fmla="*/ 17 w 17"/>
                <a:gd name="txB" fmla="*/ 13 h 13"/>
              </a:gdLst>
              <a:ahLst/>
              <a:cxnLst>
                <a:cxn ang="0">
                  <a:pos x="2" y="0"/>
                </a:cxn>
                <a:cxn ang="0">
                  <a:pos x="10" y="0"/>
                </a:cxn>
                <a:cxn ang="0">
                  <a:pos x="17" y="2"/>
                </a:cxn>
                <a:cxn ang="0">
                  <a:pos x="17" y="5"/>
                </a:cxn>
                <a:cxn ang="0">
                  <a:pos x="17" y="8"/>
                </a:cxn>
                <a:cxn ang="0">
                  <a:pos x="14" y="10"/>
                </a:cxn>
                <a:cxn ang="0">
                  <a:pos x="11" y="13"/>
                </a:cxn>
                <a:cxn ang="0">
                  <a:pos x="7" y="12"/>
                </a:cxn>
                <a:cxn ang="0">
                  <a:pos x="2" y="10"/>
                </a:cxn>
                <a:cxn ang="0">
                  <a:pos x="1" y="10"/>
                </a:cxn>
                <a:cxn ang="0">
                  <a:pos x="0" y="10"/>
                </a:cxn>
                <a:cxn ang="0">
                  <a:pos x="1" y="5"/>
                </a:cxn>
                <a:cxn ang="0">
                  <a:pos x="2" y="0"/>
                </a:cxn>
              </a:cxnLst>
              <a:rect l="txL" t="txT" r="txR" b="txB"/>
              <a:pathLst>
                <a:path w="17" h="13">
                  <a:moveTo>
                    <a:pt x="2" y="0"/>
                  </a:moveTo>
                  <a:lnTo>
                    <a:pt x="10" y="0"/>
                  </a:lnTo>
                  <a:lnTo>
                    <a:pt x="17" y="2"/>
                  </a:lnTo>
                  <a:lnTo>
                    <a:pt x="17" y="5"/>
                  </a:lnTo>
                  <a:lnTo>
                    <a:pt x="17" y="8"/>
                  </a:lnTo>
                  <a:lnTo>
                    <a:pt x="14" y="10"/>
                  </a:lnTo>
                  <a:lnTo>
                    <a:pt x="11" y="13"/>
                  </a:lnTo>
                  <a:lnTo>
                    <a:pt x="7" y="12"/>
                  </a:lnTo>
                  <a:lnTo>
                    <a:pt x="2" y="10"/>
                  </a:lnTo>
                  <a:lnTo>
                    <a:pt x="1" y="10"/>
                  </a:lnTo>
                  <a:lnTo>
                    <a:pt x="0" y="10"/>
                  </a:lnTo>
                  <a:lnTo>
                    <a:pt x="1" y="5"/>
                  </a:lnTo>
                  <a:lnTo>
                    <a:pt x="2"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37" name="Freeform 458"/>
            <p:cNvSpPr/>
            <p:nvPr/>
          </p:nvSpPr>
          <p:spPr>
            <a:xfrm>
              <a:off x="3274" y="2457"/>
              <a:ext cx="20" cy="13"/>
            </a:xfrm>
            <a:custGeom>
              <a:avLst/>
              <a:gdLst>
                <a:gd name="txL" fmla="*/ 0 w 20"/>
                <a:gd name="txT" fmla="*/ 0 h 13"/>
                <a:gd name="txR" fmla="*/ 20 w 20"/>
                <a:gd name="txB" fmla="*/ 13 h 13"/>
              </a:gdLst>
              <a:ahLst/>
              <a:cxnLst>
                <a:cxn ang="0">
                  <a:pos x="5" y="0"/>
                </a:cxn>
                <a:cxn ang="0">
                  <a:pos x="12" y="1"/>
                </a:cxn>
                <a:cxn ang="0">
                  <a:pos x="20" y="3"/>
                </a:cxn>
                <a:cxn ang="0">
                  <a:pos x="20" y="4"/>
                </a:cxn>
                <a:cxn ang="0">
                  <a:pos x="20" y="4"/>
                </a:cxn>
                <a:cxn ang="0">
                  <a:pos x="20" y="7"/>
                </a:cxn>
                <a:cxn ang="0">
                  <a:pos x="19" y="8"/>
                </a:cxn>
                <a:cxn ang="0">
                  <a:pos x="13" y="11"/>
                </a:cxn>
                <a:cxn ang="0">
                  <a:pos x="9" y="13"/>
                </a:cxn>
                <a:cxn ang="0">
                  <a:pos x="5" y="11"/>
                </a:cxn>
                <a:cxn ang="0">
                  <a:pos x="0" y="7"/>
                </a:cxn>
                <a:cxn ang="0">
                  <a:pos x="2" y="5"/>
                </a:cxn>
                <a:cxn ang="0">
                  <a:pos x="3" y="4"/>
                </a:cxn>
                <a:cxn ang="0">
                  <a:pos x="3" y="3"/>
                </a:cxn>
                <a:cxn ang="0">
                  <a:pos x="5" y="0"/>
                </a:cxn>
              </a:cxnLst>
              <a:rect l="txL" t="txT" r="txR" b="txB"/>
              <a:pathLst>
                <a:path w="20" h="13">
                  <a:moveTo>
                    <a:pt x="5" y="0"/>
                  </a:moveTo>
                  <a:lnTo>
                    <a:pt x="12" y="1"/>
                  </a:lnTo>
                  <a:lnTo>
                    <a:pt x="20" y="3"/>
                  </a:lnTo>
                  <a:lnTo>
                    <a:pt x="20" y="4"/>
                  </a:lnTo>
                  <a:lnTo>
                    <a:pt x="20" y="7"/>
                  </a:lnTo>
                  <a:lnTo>
                    <a:pt x="19" y="8"/>
                  </a:lnTo>
                  <a:lnTo>
                    <a:pt x="13" y="11"/>
                  </a:lnTo>
                  <a:lnTo>
                    <a:pt x="9" y="13"/>
                  </a:lnTo>
                  <a:lnTo>
                    <a:pt x="5" y="11"/>
                  </a:lnTo>
                  <a:lnTo>
                    <a:pt x="0" y="7"/>
                  </a:lnTo>
                  <a:lnTo>
                    <a:pt x="2" y="5"/>
                  </a:lnTo>
                  <a:lnTo>
                    <a:pt x="3" y="4"/>
                  </a:lnTo>
                  <a:lnTo>
                    <a:pt x="3" y="3"/>
                  </a:lnTo>
                  <a:lnTo>
                    <a:pt x="5"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38" name="Freeform 459"/>
            <p:cNvSpPr/>
            <p:nvPr/>
          </p:nvSpPr>
          <p:spPr>
            <a:xfrm>
              <a:off x="3713" y="2477"/>
              <a:ext cx="82" cy="33"/>
            </a:xfrm>
            <a:custGeom>
              <a:avLst/>
              <a:gdLst>
                <a:gd name="txL" fmla="*/ 0 w 82"/>
                <a:gd name="txT" fmla="*/ 0 h 33"/>
                <a:gd name="txR" fmla="*/ 82 w 82"/>
                <a:gd name="txB" fmla="*/ 33 h 33"/>
              </a:gdLst>
              <a:ahLst/>
              <a:cxnLst>
                <a:cxn ang="0">
                  <a:pos x="4" y="0"/>
                </a:cxn>
                <a:cxn ang="0">
                  <a:pos x="11" y="1"/>
                </a:cxn>
                <a:cxn ang="0">
                  <a:pos x="15" y="3"/>
                </a:cxn>
                <a:cxn ang="0">
                  <a:pos x="18" y="7"/>
                </a:cxn>
                <a:cxn ang="0">
                  <a:pos x="21" y="11"/>
                </a:cxn>
                <a:cxn ang="0">
                  <a:pos x="28" y="5"/>
                </a:cxn>
                <a:cxn ang="0">
                  <a:pos x="35" y="1"/>
                </a:cxn>
                <a:cxn ang="0">
                  <a:pos x="47" y="4"/>
                </a:cxn>
                <a:cxn ang="0">
                  <a:pos x="58" y="4"/>
                </a:cxn>
                <a:cxn ang="0">
                  <a:pos x="64" y="4"/>
                </a:cxn>
                <a:cxn ang="0">
                  <a:pos x="70" y="5"/>
                </a:cxn>
                <a:cxn ang="0">
                  <a:pos x="74" y="7"/>
                </a:cxn>
                <a:cxn ang="0">
                  <a:pos x="80" y="10"/>
                </a:cxn>
                <a:cxn ang="0">
                  <a:pos x="81" y="10"/>
                </a:cxn>
                <a:cxn ang="0">
                  <a:pos x="82" y="10"/>
                </a:cxn>
                <a:cxn ang="0">
                  <a:pos x="81" y="13"/>
                </a:cxn>
                <a:cxn ang="0">
                  <a:pos x="80" y="15"/>
                </a:cxn>
                <a:cxn ang="0">
                  <a:pos x="74" y="21"/>
                </a:cxn>
                <a:cxn ang="0">
                  <a:pos x="65" y="25"/>
                </a:cxn>
                <a:cxn ang="0">
                  <a:pos x="54" y="30"/>
                </a:cxn>
                <a:cxn ang="0">
                  <a:pos x="41" y="33"/>
                </a:cxn>
                <a:cxn ang="0">
                  <a:pos x="30" y="33"/>
                </a:cxn>
                <a:cxn ang="0">
                  <a:pos x="18" y="33"/>
                </a:cxn>
                <a:cxn ang="0">
                  <a:pos x="15" y="30"/>
                </a:cxn>
                <a:cxn ang="0">
                  <a:pos x="12" y="28"/>
                </a:cxn>
                <a:cxn ang="0">
                  <a:pos x="10" y="25"/>
                </a:cxn>
                <a:cxn ang="0">
                  <a:pos x="10" y="21"/>
                </a:cxn>
                <a:cxn ang="0">
                  <a:pos x="7" y="20"/>
                </a:cxn>
                <a:cxn ang="0">
                  <a:pos x="5" y="20"/>
                </a:cxn>
                <a:cxn ang="0">
                  <a:pos x="5" y="18"/>
                </a:cxn>
                <a:cxn ang="0">
                  <a:pos x="4" y="15"/>
                </a:cxn>
                <a:cxn ang="0">
                  <a:pos x="7" y="15"/>
                </a:cxn>
                <a:cxn ang="0">
                  <a:pos x="8" y="15"/>
                </a:cxn>
                <a:cxn ang="0">
                  <a:pos x="4" y="13"/>
                </a:cxn>
                <a:cxn ang="0">
                  <a:pos x="0" y="10"/>
                </a:cxn>
                <a:cxn ang="0">
                  <a:pos x="0" y="8"/>
                </a:cxn>
                <a:cxn ang="0">
                  <a:pos x="0" y="8"/>
                </a:cxn>
                <a:cxn ang="0">
                  <a:pos x="4" y="7"/>
                </a:cxn>
                <a:cxn ang="0">
                  <a:pos x="7" y="5"/>
                </a:cxn>
                <a:cxn ang="0">
                  <a:pos x="5" y="3"/>
                </a:cxn>
                <a:cxn ang="0">
                  <a:pos x="4" y="0"/>
                </a:cxn>
              </a:cxnLst>
              <a:rect l="txL" t="txT" r="txR" b="txB"/>
              <a:pathLst>
                <a:path w="82" h="33">
                  <a:moveTo>
                    <a:pt x="4" y="0"/>
                  </a:moveTo>
                  <a:lnTo>
                    <a:pt x="11" y="1"/>
                  </a:lnTo>
                  <a:lnTo>
                    <a:pt x="15" y="3"/>
                  </a:lnTo>
                  <a:lnTo>
                    <a:pt x="18" y="7"/>
                  </a:lnTo>
                  <a:lnTo>
                    <a:pt x="21" y="11"/>
                  </a:lnTo>
                  <a:lnTo>
                    <a:pt x="28" y="5"/>
                  </a:lnTo>
                  <a:lnTo>
                    <a:pt x="35" y="1"/>
                  </a:lnTo>
                  <a:lnTo>
                    <a:pt x="47" y="4"/>
                  </a:lnTo>
                  <a:lnTo>
                    <a:pt x="58" y="4"/>
                  </a:lnTo>
                  <a:lnTo>
                    <a:pt x="64" y="4"/>
                  </a:lnTo>
                  <a:lnTo>
                    <a:pt x="70" y="5"/>
                  </a:lnTo>
                  <a:lnTo>
                    <a:pt x="74" y="7"/>
                  </a:lnTo>
                  <a:lnTo>
                    <a:pt x="80" y="10"/>
                  </a:lnTo>
                  <a:lnTo>
                    <a:pt x="81" y="10"/>
                  </a:lnTo>
                  <a:lnTo>
                    <a:pt x="82" y="10"/>
                  </a:lnTo>
                  <a:lnTo>
                    <a:pt x="81" y="13"/>
                  </a:lnTo>
                  <a:lnTo>
                    <a:pt x="80" y="15"/>
                  </a:lnTo>
                  <a:lnTo>
                    <a:pt x="74" y="21"/>
                  </a:lnTo>
                  <a:lnTo>
                    <a:pt x="65" y="25"/>
                  </a:lnTo>
                  <a:lnTo>
                    <a:pt x="54" y="30"/>
                  </a:lnTo>
                  <a:lnTo>
                    <a:pt x="41" y="33"/>
                  </a:lnTo>
                  <a:lnTo>
                    <a:pt x="30" y="33"/>
                  </a:lnTo>
                  <a:lnTo>
                    <a:pt x="18" y="33"/>
                  </a:lnTo>
                  <a:lnTo>
                    <a:pt x="15" y="30"/>
                  </a:lnTo>
                  <a:lnTo>
                    <a:pt x="12" y="28"/>
                  </a:lnTo>
                  <a:lnTo>
                    <a:pt x="10" y="25"/>
                  </a:lnTo>
                  <a:lnTo>
                    <a:pt x="10" y="21"/>
                  </a:lnTo>
                  <a:lnTo>
                    <a:pt x="7" y="20"/>
                  </a:lnTo>
                  <a:lnTo>
                    <a:pt x="5" y="20"/>
                  </a:lnTo>
                  <a:lnTo>
                    <a:pt x="5" y="18"/>
                  </a:lnTo>
                  <a:lnTo>
                    <a:pt x="4" y="15"/>
                  </a:lnTo>
                  <a:lnTo>
                    <a:pt x="7" y="15"/>
                  </a:lnTo>
                  <a:lnTo>
                    <a:pt x="8" y="15"/>
                  </a:lnTo>
                  <a:lnTo>
                    <a:pt x="4" y="13"/>
                  </a:lnTo>
                  <a:lnTo>
                    <a:pt x="0" y="10"/>
                  </a:lnTo>
                  <a:lnTo>
                    <a:pt x="0" y="8"/>
                  </a:lnTo>
                  <a:lnTo>
                    <a:pt x="4" y="7"/>
                  </a:lnTo>
                  <a:lnTo>
                    <a:pt x="7" y="5"/>
                  </a:lnTo>
                  <a:lnTo>
                    <a:pt x="5" y="3"/>
                  </a:lnTo>
                  <a:lnTo>
                    <a:pt x="4"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39" name="Freeform 460"/>
            <p:cNvSpPr/>
            <p:nvPr/>
          </p:nvSpPr>
          <p:spPr>
            <a:xfrm>
              <a:off x="3244" y="2485"/>
              <a:ext cx="26" cy="17"/>
            </a:xfrm>
            <a:custGeom>
              <a:avLst/>
              <a:gdLst>
                <a:gd name="txL" fmla="*/ 0 w 26"/>
                <a:gd name="txT" fmla="*/ 0 h 17"/>
                <a:gd name="txR" fmla="*/ 26 w 26"/>
                <a:gd name="txB" fmla="*/ 17 h 17"/>
              </a:gdLst>
              <a:ahLst/>
              <a:cxnLst>
                <a:cxn ang="0">
                  <a:pos x="17" y="0"/>
                </a:cxn>
                <a:cxn ang="0">
                  <a:pos x="22" y="3"/>
                </a:cxn>
                <a:cxn ang="0">
                  <a:pos x="26" y="9"/>
                </a:cxn>
                <a:cxn ang="0">
                  <a:pos x="25" y="12"/>
                </a:cxn>
                <a:cxn ang="0">
                  <a:pos x="25" y="15"/>
                </a:cxn>
                <a:cxn ang="0">
                  <a:pos x="13" y="16"/>
                </a:cxn>
                <a:cxn ang="0">
                  <a:pos x="3" y="17"/>
                </a:cxn>
                <a:cxn ang="0">
                  <a:pos x="2" y="16"/>
                </a:cxn>
                <a:cxn ang="0">
                  <a:pos x="0" y="15"/>
                </a:cxn>
                <a:cxn ang="0">
                  <a:pos x="0" y="13"/>
                </a:cxn>
                <a:cxn ang="0">
                  <a:pos x="0" y="10"/>
                </a:cxn>
                <a:cxn ang="0">
                  <a:pos x="9" y="6"/>
                </a:cxn>
                <a:cxn ang="0">
                  <a:pos x="17" y="0"/>
                </a:cxn>
              </a:cxnLst>
              <a:rect l="txL" t="txT" r="txR" b="txB"/>
              <a:pathLst>
                <a:path w="26" h="17">
                  <a:moveTo>
                    <a:pt x="17" y="0"/>
                  </a:moveTo>
                  <a:lnTo>
                    <a:pt x="22" y="3"/>
                  </a:lnTo>
                  <a:lnTo>
                    <a:pt x="26" y="9"/>
                  </a:lnTo>
                  <a:lnTo>
                    <a:pt x="25" y="12"/>
                  </a:lnTo>
                  <a:lnTo>
                    <a:pt x="25" y="15"/>
                  </a:lnTo>
                  <a:lnTo>
                    <a:pt x="13" y="16"/>
                  </a:lnTo>
                  <a:lnTo>
                    <a:pt x="3" y="17"/>
                  </a:lnTo>
                  <a:lnTo>
                    <a:pt x="2" y="16"/>
                  </a:lnTo>
                  <a:lnTo>
                    <a:pt x="0" y="15"/>
                  </a:lnTo>
                  <a:lnTo>
                    <a:pt x="0" y="13"/>
                  </a:lnTo>
                  <a:lnTo>
                    <a:pt x="0" y="10"/>
                  </a:lnTo>
                  <a:lnTo>
                    <a:pt x="9" y="6"/>
                  </a:lnTo>
                  <a:lnTo>
                    <a:pt x="17"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40" name="Freeform 461"/>
            <p:cNvSpPr/>
            <p:nvPr/>
          </p:nvSpPr>
          <p:spPr>
            <a:xfrm>
              <a:off x="3167" y="2487"/>
              <a:ext cx="52" cy="23"/>
            </a:xfrm>
            <a:custGeom>
              <a:avLst/>
              <a:gdLst>
                <a:gd name="txL" fmla="*/ 0 w 52"/>
                <a:gd name="txT" fmla="*/ 0 h 23"/>
                <a:gd name="txR" fmla="*/ 52 w 52"/>
                <a:gd name="txB" fmla="*/ 23 h 23"/>
              </a:gdLst>
              <a:ahLst/>
              <a:cxnLst>
                <a:cxn ang="0">
                  <a:pos x="17" y="0"/>
                </a:cxn>
                <a:cxn ang="0">
                  <a:pos x="26" y="1"/>
                </a:cxn>
                <a:cxn ang="0">
                  <a:pos x="35" y="4"/>
                </a:cxn>
                <a:cxn ang="0">
                  <a:pos x="43" y="13"/>
                </a:cxn>
                <a:cxn ang="0">
                  <a:pos x="52" y="18"/>
                </a:cxn>
                <a:cxn ang="0">
                  <a:pos x="50" y="20"/>
                </a:cxn>
                <a:cxn ang="0">
                  <a:pos x="50" y="21"/>
                </a:cxn>
                <a:cxn ang="0">
                  <a:pos x="49" y="21"/>
                </a:cxn>
                <a:cxn ang="0">
                  <a:pos x="47" y="21"/>
                </a:cxn>
                <a:cxn ang="0">
                  <a:pos x="35" y="18"/>
                </a:cxn>
                <a:cxn ang="0">
                  <a:pos x="19" y="15"/>
                </a:cxn>
                <a:cxn ang="0">
                  <a:pos x="15" y="18"/>
                </a:cxn>
                <a:cxn ang="0">
                  <a:pos x="12" y="20"/>
                </a:cxn>
                <a:cxn ang="0">
                  <a:pos x="7" y="23"/>
                </a:cxn>
                <a:cxn ang="0">
                  <a:pos x="0" y="23"/>
                </a:cxn>
                <a:cxn ang="0">
                  <a:pos x="7" y="11"/>
                </a:cxn>
                <a:cxn ang="0">
                  <a:pos x="17" y="0"/>
                </a:cxn>
              </a:cxnLst>
              <a:rect l="txL" t="txT" r="txR" b="txB"/>
              <a:pathLst>
                <a:path w="52" h="23">
                  <a:moveTo>
                    <a:pt x="17" y="0"/>
                  </a:moveTo>
                  <a:lnTo>
                    <a:pt x="26" y="1"/>
                  </a:lnTo>
                  <a:lnTo>
                    <a:pt x="35" y="4"/>
                  </a:lnTo>
                  <a:lnTo>
                    <a:pt x="43" y="13"/>
                  </a:lnTo>
                  <a:lnTo>
                    <a:pt x="52" y="18"/>
                  </a:lnTo>
                  <a:lnTo>
                    <a:pt x="50" y="20"/>
                  </a:lnTo>
                  <a:lnTo>
                    <a:pt x="50" y="21"/>
                  </a:lnTo>
                  <a:lnTo>
                    <a:pt x="49" y="21"/>
                  </a:lnTo>
                  <a:lnTo>
                    <a:pt x="47" y="21"/>
                  </a:lnTo>
                  <a:lnTo>
                    <a:pt x="35" y="18"/>
                  </a:lnTo>
                  <a:lnTo>
                    <a:pt x="19" y="15"/>
                  </a:lnTo>
                  <a:lnTo>
                    <a:pt x="15" y="18"/>
                  </a:lnTo>
                  <a:lnTo>
                    <a:pt x="12" y="20"/>
                  </a:lnTo>
                  <a:lnTo>
                    <a:pt x="7" y="23"/>
                  </a:lnTo>
                  <a:lnTo>
                    <a:pt x="0" y="23"/>
                  </a:lnTo>
                  <a:lnTo>
                    <a:pt x="7" y="11"/>
                  </a:lnTo>
                  <a:lnTo>
                    <a:pt x="17"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41" name="Freeform 462"/>
            <p:cNvSpPr/>
            <p:nvPr/>
          </p:nvSpPr>
          <p:spPr>
            <a:xfrm>
              <a:off x="3864" y="2567"/>
              <a:ext cx="14" cy="10"/>
            </a:xfrm>
            <a:custGeom>
              <a:avLst/>
              <a:gdLst>
                <a:gd name="txL" fmla="*/ 0 w 14"/>
                <a:gd name="txT" fmla="*/ 0 h 10"/>
                <a:gd name="txR" fmla="*/ 14 w 14"/>
                <a:gd name="txB" fmla="*/ 10 h 10"/>
              </a:gdLst>
              <a:ahLst/>
              <a:cxnLst>
                <a:cxn ang="0">
                  <a:pos x="0" y="0"/>
                </a:cxn>
                <a:cxn ang="0">
                  <a:pos x="7" y="1"/>
                </a:cxn>
                <a:cxn ang="0">
                  <a:pos x="13" y="3"/>
                </a:cxn>
                <a:cxn ang="0">
                  <a:pos x="14" y="5"/>
                </a:cxn>
                <a:cxn ang="0">
                  <a:pos x="14" y="7"/>
                </a:cxn>
                <a:cxn ang="0">
                  <a:pos x="14" y="8"/>
                </a:cxn>
                <a:cxn ang="0">
                  <a:pos x="14" y="10"/>
                </a:cxn>
                <a:cxn ang="0">
                  <a:pos x="14" y="10"/>
                </a:cxn>
                <a:cxn ang="0">
                  <a:pos x="13" y="10"/>
                </a:cxn>
                <a:cxn ang="0">
                  <a:pos x="4" y="5"/>
                </a:cxn>
                <a:cxn ang="0">
                  <a:pos x="0" y="0"/>
                </a:cxn>
              </a:cxnLst>
              <a:rect l="txL" t="txT" r="txR" b="txB"/>
              <a:pathLst>
                <a:path w="14" h="10">
                  <a:moveTo>
                    <a:pt x="0" y="0"/>
                  </a:moveTo>
                  <a:lnTo>
                    <a:pt x="7" y="1"/>
                  </a:lnTo>
                  <a:lnTo>
                    <a:pt x="13" y="3"/>
                  </a:lnTo>
                  <a:lnTo>
                    <a:pt x="14" y="5"/>
                  </a:lnTo>
                  <a:lnTo>
                    <a:pt x="14" y="7"/>
                  </a:lnTo>
                  <a:lnTo>
                    <a:pt x="14" y="8"/>
                  </a:lnTo>
                  <a:lnTo>
                    <a:pt x="14" y="10"/>
                  </a:lnTo>
                  <a:lnTo>
                    <a:pt x="13" y="10"/>
                  </a:lnTo>
                  <a:lnTo>
                    <a:pt x="4" y="5"/>
                  </a:lnTo>
                  <a:lnTo>
                    <a:pt x="0"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42" name="Freeform 463"/>
            <p:cNvSpPr/>
            <p:nvPr/>
          </p:nvSpPr>
          <p:spPr>
            <a:xfrm>
              <a:off x="2655" y="2577"/>
              <a:ext cx="17" cy="18"/>
            </a:xfrm>
            <a:custGeom>
              <a:avLst/>
              <a:gdLst>
                <a:gd name="txL" fmla="*/ 0 w 17"/>
                <a:gd name="txT" fmla="*/ 0 h 18"/>
                <a:gd name="txR" fmla="*/ 17 w 17"/>
                <a:gd name="txB" fmla="*/ 18 h 18"/>
              </a:gdLst>
              <a:ahLst/>
              <a:cxnLst>
                <a:cxn ang="0">
                  <a:pos x="4" y="0"/>
                </a:cxn>
                <a:cxn ang="0">
                  <a:pos x="5" y="1"/>
                </a:cxn>
                <a:cxn ang="0">
                  <a:pos x="5" y="4"/>
                </a:cxn>
                <a:cxn ang="0">
                  <a:pos x="11" y="3"/>
                </a:cxn>
                <a:cxn ang="0">
                  <a:pos x="17" y="3"/>
                </a:cxn>
                <a:cxn ang="0">
                  <a:pos x="17" y="5"/>
                </a:cxn>
                <a:cxn ang="0">
                  <a:pos x="17" y="8"/>
                </a:cxn>
                <a:cxn ang="0">
                  <a:pos x="15" y="10"/>
                </a:cxn>
                <a:cxn ang="0">
                  <a:pos x="14" y="13"/>
                </a:cxn>
                <a:cxn ang="0">
                  <a:pos x="10" y="14"/>
                </a:cxn>
                <a:cxn ang="0">
                  <a:pos x="5" y="18"/>
                </a:cxn>
                <a:cxn ang="0">
                  <a:pos x="4" y="17"/>
                </a:cxn>
                <a:cxn ang="0">
                  <a:pos x="3" y="17"/>
                </a:cxn>
                <a:cxn ang="0">
                  <a:pos x="1" y="10"/>
                </a:cxn>
                <a:cxn ang="0">
                  <a:pos x="0" y="4"/>
                </a:cxn>
                <a:cxn ang="0">
                  <a:pos x="3" y="1"/>
                </a:cxn>
                <a:cxn ang="0">
                  <a:pos x="4" y="0"/>
                </a:cxn>
              </a:cxnLst>
              <a:rect l="txL" t="txT" r="txR" b="txB"/>
              <a:pathLst>
                <a:path w="17" h="18">
                  <a:moveTo>
                    <a:pt x="4" y="0"/>
                  </a:moveTo>
                  <a:lnTo>
                    <a:pt x="5" y="1"/>
                  </a:lnTo>
                  <a:lnTo>
                    <a:pt x="5" y="4"/>
                  </a:lnTo>
                  <a:lnTo>
                    <a:pt x="11" y="3"/>
                  </a:lnTo>
                  <a:lnTo>
                    <a:pt x="17" y="3"/>
                  </a:lnTo>
                  <a:lnTo>
                    <a:pt x="17" y="5"/>
                  </a:lnTo>
                  <a:lnTo>
                    <a:pt x="17" y="8"/>
                  </a:lnTo>
                  <a:lnTo>
                    <a:pt x="15" y="10"/>
                  </a:lnTo>
                  <a:lnTo>
                    <a:pt x="14" y="13"/>
                  </a:lnTo>
                  <a:lnTo>
                    <a:pt x="10" y="14"/>
                  </a:lnTo>
                  <a:lnTo>
                    <a:pt x="5" y="18"/>
                  </a:lnTo>
                  <a:lnTo>
                    <a:pt x="4" y="17"/>
                  </a:lnTo>
                  <a:lnTo>
                    <a:pt x="3" y="17"/>
                  </a:lnTo>
                  <a:lnTo>
                    <a:pt x="1" y="10"/>
                  </a:lnTo>
                  <a:lnTo>
                    <a:pt x="0" y="4"/>
                  </a:lnTo>
                  <a:lnTo>
                    <a:pt x="3" y="1"/>
                  </a:lnTo>
                  <a:lnTo>
                    <a:pt x="4"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43" name="Freeform 464"/>
            <p:cNvSpPr/>
            <p:nvPr/>
          </p:nvSpPr>
          <p:spPr>
            <a:xfrm>
              <a:off x="3845" y="2580"/>
              <a:ext cx="70" cy="91"/>
            </a:xfrm>
            <a:custGeom>
              <a:avLst/>
              <a:gdLst>
                <a:gd name="txL" fmla="*/ 0 w 70"/>
                <a:gd name="txT" fmla="*/ 0 h 91"/>
                <a:gd name="txR" fmla="*/ 70 w 70"/>
                <a:gd name="txB" fmla="*/ 91 h 91"/>
              </a:gdLst>
              <a:ahLst/>
              <a:cxnLst>
                <a:cxn ang="0">
                  <a:pos x="70" y="55"/>
                </a:cxn>
                <a:cxn ang="0">
                  <a:pos x="70" y="60"/>
                </a:cxn>
                <a:cxn ang="0">
                  <a:pos x="70" y="65"/>
                </a:cxn>
                <a:cxn ang="0">
                  <a:pos x="66" y="65"/>
                </a:cxn>
                <a:cxn ang="0">
                  <a:pos x="62" y="67"/>
                </a:cxn>
                <a:cxn ang="0">
                  <a:pos x="63" y="68"/>
                </a:cxn>
                <a:cxn ang="0">
                  <a:pos x="65" y="71"/>
                </a:cxn>
                <a:cxn ang="0">
                  <a:pos x="68" y="72"/>
                </a:cxn>
                <a:cxn ang="0">
                  <a:pos x="69" y="75"/>
                </a:cxn>
                <a:cxn ang="0">
                  <a:pos x="69" y="77"/>
                </a:cxn>
                <a:cxn ang="0">
                  <a:pos x="69" y="77"/>
                </a:cxn>
                <a:cxn ang="0">
                  <a:pos x="49" y="78"/>
                </a:cxn>
                <a:cxn ang="0">
                  <a:pos x="32" y="81"/>
                </a:cxn>
                <a:cxn ang="0">
                  <a:pos x="15" y="87"/>
                </a:cxn>
                <a:cxn ang="0">
                  <a:pos x="0" y="91"/>
                </a:cxn>
                <a:cxn ang="0">
                  <a:pos x="0" y="91"/>
                </a:cxn>
                <a:cxn ang="0">
                  <a:pos x="0" y="89"/>
                </a:cxn>
                <a:cxn ang="0">
                  <a:pos x="0" y="88"/>
                </a:cxn>
                <a:cxn ang="0">
                  <a:pos x="2" y="85"/>
                </a:cxn>
                <a:cxn ang="0">
                  <a:pos x="12" y="80"/>
                </a:cxn>
                <a:cxn ang="0">
                  <a:pos x="25" y="72"/>
                </a:cxn>
                <a:cxn ang="0">
                  <a:pos x="16" y="71"/>
                </a:cxn>
                <a:cxn ang="0">
                  <a:pos x="9" y="67"/>
                </a:cxn>
                <a:cxn ang="0">
                  <a:pos x="12" y="58"/>
                </a:cxn>
                <a:cxn ang="0">
                  <a:pos x="13" y="51"/>
                </a:cxn>
                <a:cxn ang="0">
                  <a:pos x="22" y="51"/>
                </a:cxn>
                <a:cxn ang="0">
                  <a:pos x="30" y="51"/>
                </a:cxn>
                <a:cxn ang="0">
                  <a:pos x="26" y="37"/>
                </a:cxn>
                <a:cxn ang="0">
                  <a:pos x="19" y="25"/>
                </a:cxn>
                <a:cxn ang="0">
                  <a:pos x="10" y="12"/>
                </a:cxn>
                <a:cxn ang="0">
                  <a:pos x="5" y="1"/>
                </a:cxn>
                <a:cxn ang="0">
                  <a:pos x="5" y="0"/>
                </a:cxn>
                <a:cxn ang="0">
                  <a:pos x="5" y="0"/>
                </a:cxn>
                <a:cxn ang="0">
                  <a:pos x="9" y="0"/>
                </a:cxn>
                <a:cxn ang="0">
                  <a:pos x="15" y="0"/>
                </a:cxn>
                <a:cxn ang="0">
                  <a:pos x="15" y="4"/>
                </a:cxn>
                <a:cxn ang="0">
                  <a:pos x="15" y="8"/>
                </a:cxn>
                <a:cxn ang="0">
                  <a:pos x="16" y="8"/>
                </a:cxn>
                <a:cxn ang="0">
                  <a:pos x="19" y="8"/>
                </a:cxn>
                <a:cxn ang="0">
                  <a:pos x="23" y="5"/>
                </a:cxn>
                <a:cxn ang="0">
                  <a:pos x="26" y="2"/>
                </a:cxn>
                <a:cxn ang="0">
                  <a:pos x="32" y="1"/>
                </a:cxn>
                <a:cxn ang="0">
                  <a:pos x="38" y="1"/>
                </a:cxn>
                <a:cxn ang="0">
                  <a:pos x="39" y="8"/>
                </a:cxn>
                <a:cxn ang="0">
                  <a:pos x="40" y="15"/>
                </a:cxn>
                <a:cxn ang="0">
                  <a:pos x="42" y="24"/>
                </a:cxn>
                <a:cxn ang="0">
                  <a:pos x="46" y="31"/>
                </a:cxn>
                <a:cxn ang="0">
                  <a:pos x="49" y="38"/>
                </a:cxn>
                <a:cxn ang="0">
                  <a:pos x="53" y="45"/>
                </a:cxn>
                <a:cxn ang="0">
                  <a:pos x="58" y="51"/>
                </a:cxn>
                <a:cxn ang="0">
                  <a:pos x="62" y="55"/>
                </a:cxn>
                <a:cxn ang="0">
                  <a:pos x="66" y="55"/>
                </a:cxn>
                <a:cxn ang="0">
                  <a:pos x="70" y="55"/>
                </a:cxn>
              </a:cxnLst>
              <a:rect l="txL" t="txT" r="txR" b="txB"/>
              <a:pathLst>
                <a:path w="70" h="91">
                  <a:moveTo>
                    <a:pt x="70" y="55"/>
                  </a:moveTo>
                  <a:lnTo>
                    <a:pt x="70" y="60"/>
                  </a:lnTo>
                  <a:lnTo>
                    <a:pt x="70" y="65"/>
                  </a:lnTo>
                  <a:lnTo>
                    <a:pt x="66" y="65"/>
                  </a:lnTo>
                  <a:lnTo>
                    <a:pt x="62" y="67"/>
                  </a:lnTo>
                  <a:lnTo>
                    <a:pt x="63" y="68"/>
                  </a:lnTo>
                  <a:lnTo>
                    <a:pt x="65" y="71"/>
                  </a:lnTo>
                  <a:lnTo>
                    <a:pt x="68" y="72"/>
                  </a:lnTo>
                  <a:lnTo>
                    <a:pt x="69" y="75"/>
                  </a:lnTo>
                  <a:lnTo>
                    <a:pt x="69" y="77"/>
                  </a:lnTo>
                  <a:lnTo>
                    <a:pt x="49" y="78"/>
                  </a:lnTo>
                  <a:lnTo>
                    <a:pt x="32" y="81"/>
                  </a:lnTo>
                  <a:lnTo>
                    <a:pt x="15" y="87"/>
                  </a:lnTo>
                  <a:lnTo>
                    <a:pt x="0" y="91"/>
                  </a:lnTo>
                  <a:lnTo>
                    <a:pt x="0" y="89"/>
                  </a:lnTo>
                  <a:lnTo>
                    <a:pt x="0" y="88"/>
                  </a:lnTo>
                  <a:lnTo>
                    <a:pt x="2" y="85"/>
                  </a:lnTo>
                  <a:lnTo>
                    <a:pt x="12" y="80"/>
                  </a:lnTo>
                  <a:lnTo>
                    <a:pt x="25" y="72"/>
                  </a:lnTo>
                  <a:lnTo>
                    <a:pt x="16" y="71"/>
                  </a:lnTo>
                  <a:lnTo>
                    <a:pt x="9" y="67"/>
                  </a:lnTo>
                  <a:lnTo>
                    <a:pt x="12" y="58"/>
                  </a:lnTo>
                  <a:lnTo>
                    <a:pt x="13" y="51"/>
                  </a:lnTo>
                  <a:lnTo>
                    <a:pt x="22" y="51"/>
                  </a:lnTo>
                  <a:lnTo>
                    <a:pt x="30" y="51"/>
                  </a:lnTo>
                  <a:lnTo>
                    <a:pt x="26" y="37"/>
                  </a:lnTo>
                  <a:lnTo>
                    <a:pt x="19" y="25"/>
                  </a:lnTo>
                  <a:lnTo>
                    <a:pt x="10" y="12"/>
                  </a:lnTo>
                  <a:lnTo>
                    <a:pt x="5" y="1"/>
                  </a:lnTo>
                  <a:lnTo>
                    <a:pt x="5" y="0"/>
                  </a:lnTo>
                  <a:lnTo>
                    <a:pt x="9" y="0"/>
                  </a:lnTo>
                  <a:lnTo>
                    <a:pt x="15" y="0"/>
                  </a:lnTo>
                  <a:lnTo>
                    <a:pt x="15" y="4"/>
                  </a:lnTo>
                  <a:lnTo>
                    <a:pt x="15" y="8"/>
                  </a:lnTo>
                  <a:lnTo>
                    <a:pt x="16" y="8"/>
                  </a:lnTo>
                  <a:lnTo>
                    <a:pt x="19" y="8"/>
                  </a:lnTo>
                  <a:lnTo>
                    <a:pt x="23" y="5"/>
                  </a:lnTo>
                  <a:lnTo>
                    <a:pt x="26" y="2"/>
                  </a:lnTo>
                  <a:lnTo>
                    <a:pt x="32" y="1"/>
                  </a:lnTo>
                  <a:lnTo>
                    <a:pt x="38" y="1"/>
                  </a:lnTo>
                  <a:lnTo>
                    <a:pt x="39" y="8"/>
                  </a:lnTo>
                  <a:lnTo>
                    <a:pt x="40" y="15"/>
                  </a:lnTo>
                  <a:lnTo>
                    <a:pt x="42" y="24"/>
                  </a:lnTo>
                  <a:lnTo>
                    <a:pt x="46" y="31"/>
                  </a:lnTo>
                  <a:lnTo>
                    <a:pt x="49" y="38"/>
                  </a:lnTo>
                  <a:lnTo>
                    <a:pt x="53" y="45"/>
                  </a:lnTo>
                  <a:lnTo>
                    <a:pt x="58" y="51"/>
                  </a:lnTo>
                  <a:lnTo>
                    <a:pt x="62" y="55"/>
                  </a:lnTo>
                  <a:lnTo>
                    <a:pt x="66" y="55"/>
                  </a:lnTo>
                  <a:lnTo>
                    <a:pt x="70" y="55"/>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44" name="Freeform 465"/>
            <p:cNvSpPr/>
            <p:nvPr/>
          </p:nvSpPr>
          <p:spPr>
            <a:xfrm>
              <a:off x="2359" y="2610"/>
              <a:ext cx="9" cy="4"/>
            </a:xfrm>
            <a:custGeom>
              <a:avLst/>
              <a:gdLst>
                <a:gd name="txL" fmla="*/ 0 w 9"/>
                <a:gd name="txT" fmla="*/ 0 h 4"/>
                <a:gd name="txR" fmla="*/ 9 w 9"/>
                <a:gd name="txB" fmla="*/ 4 h 4"/>
              </a:gdLst>
              <a:ahLst/>
              <a:cxnLst>
                <a:cxn ang="0">
                  <a:pos x="0" y="0"/>
                </a:cxn>
                <a:cxn ang="0">
                  <a:pos x="4" y="0"/>
                </a:cxn>
                <a:cxn ang="0">
                  <a:pos x="9" y="0"/>
                </a:cxn>
                <a:cxn ang="0">
                  <a:pos x="7" y="1"/>
                </a:cxn>
                <a:cxn ang="0">
                  <a:pos x="7" y="2"/>
                </a:cxn>
                <a:cxn ang="0">
                  <a:pos x="6" y="2"/>
                </a:cxn>
                <a:cxn ang="0">
                  <a:pos x="4" y="2"/>
                </a:cxn>
                <a:cxn ang="0">
                  <a:pos x="2" y="4"/>
                </a:cxn>
                <a:cxn ang="0">
                  <a:pos x="0" y="4"/>
                </a:cxn>
                <a:cxn ang="0">
                  <a:pos x="0" y="2"/>
                </a:cxn>
                <a:cxn ang="0">
                  <a:pos x="0" y="0"/>
                </a:cxn>
              </a:cxnLst>
              <a:rect l="txL" t="txT" r="txR" b="txB"/>
              <a:pathLst>
                <a:path w="9" h="4">
                  <a:moveTo>
                    <a:pt x="0" y="0"/>
                  </a:moveTo>
                  <a:lnTo>
                    <a:pt x="4" y="0"/>
                  </a:lnTo>
                  <a:lnTo>
                    <a:pt x="9" y="0"/>
                  </a:lnTo>
                  <a:lnTo>
                    <a:pt x="7" y="1"/>
                  </a:lnTo>
                  <a:lnTo>
                    <a:pt x="7" y="2"/>
                  </a:lnTo>
                  <a:lnTo>
                    <a:pt x="6" y="2"/>
                  </a:lnTo>
                  <a:lnTo>
                    <a:pt x="4" y="2"/>
                  </a:lnTo>
                  <a:lnTo>
                    <a:pt x="2" y="4"/>
                  </a:lnTo>
                  <a:lnTo>
                    <a:pt x="0" y="4"/>
                  </a:lnTo>
                  <a:lnTo>
                    <a:pt x="0" y="2"/>
                  </a:lnTo>
                  <a:lnTo>
                    <a:pt x="0"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45" name="Freeform 466"/>
            <p:cNvSpPr/>
            <p:nvPr/>
          </p:nvSpPr>
          <p:spPr>
            <a:xfrm>
              <a:off x="3798" y="2611"/>
              <a:ext cx="49" cy="40"/>
            </a:xfrm>
            <a:custGeom>
              <a:avLst/>
              <a:gdLst>
                <a:gd name="txL" fmla="*/ 0 w 49"/>
                <a:gd name="txT" fmla="*/ 0 h 40"/>
                <a:gd name="txR" fmla="*/ 49 w 49"/>
                <a:gd name="txB" fmla="*/ 40 h 40"/>
              </a:gdLst>
              <a:ahLst/>
              <a:cxnLst>
                <a:cxn ang="0">
                  <a:pos x="23" y="0"/>
                </a:cxn>
                <a:cxn ang="0">
                  <a:pos x="36" y="1"/>
                </a:cxn>
                <a:cxn ang="0">
                  <a:pos x="49" y="1"/>
                </a:cxn>
                <a:cxn ang="0">
                  <a:pos x="49" y="3"/>
                </a:cxn>
                <a:cxn ang="0">
                  <a:pos x="49" y="3"/>
                </a:cxn>
                <a:cxn ang="0">
                  <a:pos x="45" y="14"/>
                </a:cxn>
                <a:cxn ang="0">
                  <a:pos x="42" y="27"/>
                </a:cxn>
                <a:cxn ang="0">
                  <a:pos x="35" y="31"/>
                </a:cxn>
                <a:cxn ang="0">
                  <a:pos x="25" y="36"/>
                </a:cxn>
                <a:cxn ang="0">
                  <a:pos x="20" y="39"/>
                </a:cxn>
                <a:cxn ang="0">
                  <a:pos x="15" y="40"/>
                </a:cxn>
                <a:cxn ang="0">
                  <a:pos x="10" y="40"/>
                </a:cxn>
                <a:cxn ang="0">
                  <a:pos x="6" y="40"/>
                </a:cxn>
                <a:cxn ang="0">
                  <a:pos x="3" y="39"/>
                </a:cxn>
                <a:cxn ang="0">
                  <a:pos x="0" y="37"/>
                </a:cxn>
                <a:cxn ang="0">
                  <a:pos x="5" y="23"/>
                </a:cxn>
                <a:cxn ang="0">
                  <a:pos x="10" y="9"/>
                </a:cxn>
                <a:cxn ang="0">
                  <a:pos x="17" y="6"/>
                </a:cxn>
                <a:cxn ang="0">
                  <a:pos x="23" y="0"/>
                </a:cxn>
              </a:cxnLst>
              <a:rect l="txL" t="txT" r="txR" b="txB"/>
              <a:pathLst>
                <a:path w="49" h="40">
                  <a:moveTo>
                    <a:pt x="23" y="0"/>
                  </a:moveTo>
                  <a:lnTo>
                    <a:pt x="36" y="1"/>
                  </a:lnTo>
                  <a:lnTo>
                    <a:pt x="49" y="1"/>
                  </a:lnTo>
                  <a:lnTo>
                    <a:pt x="49" y="3"/>
                  </a:lnTo>
                  <a:lnTo>
                    <a:pt x="45" y="14"/>
                  </a:lnTo>
                  <a:lnTo>
                    <a:pt x="42" y="27"/>
                  </a:lnTo>
                  <a:lnTo>
                    <a:pt x="35" y="31"/>
                  </a:lnTo>
                  <a:lnTo>
                    <a:pt x="25" y="36"/>
                  </a:lnTo>
                  <a:lnTo>
                    <a:pt x="20" y="39"/>
                  </a:lnTo>
                  <a:lnTo>
                    <a:pt x="15" y="40"/>
                  </a:lnTo>
                  <a:lnTo>
                    <a:pt x="10" y="40"/>
                  </a:lnTo>
                  <a:lnTo>
                    <a:pt x="6" y="40"/>
                  </a:lnTo>
                  <a:lnTo>
                    <a:pt x="3" y="39"/>
                  </a:lnTo>
                  <a:lnTo>
                    <a:pt x="0" y="37"/>
                  </a:lnTo>
                  <a:lnTo>
                    <a:pt x="5" y="23"/>
                  </a:lnTo>
                  <a:lnTo>
                    <a:pt x="10" y="9"/>
                  </a:lnTo>
                  <a:lnTo>
                    <a:pt x="17" y="6"/>
                  </a:lnTo>
                  <a:lnTo>
                    <a:pt x="23"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46" name="Freeform 467"/>
            <p:cNvSpPr/>
            <p:nvPr/>
          </p:nvSpPr>
          <p:spPr>
            <a:xfrm>
              <a:off x="2643" y="2620"/>
              <a:ext cx="12" cy="18"/>
            </a:xfrm>
            <a:custGeom>
              <a:avLst/>
              <a:gdLst>
                <a:gd name="txL" fmla="*/ 0 w 12"/>
                <a:gd name="txT" fmla="*/ 0 h 18"/>
                <a:gd name="txR" fmla="*/ 12 w 12"/>
                <a:gd name="txB" fmla="*/ 18 h 18"/>
              </a:gdLst>
              <a:ahLst/>
              <a:cxnLst>
                <a:cxn ang="0">
                  <a:pos x="7" y="0"/>
                </a:cxn>
                <a:cxn ang="0">
                  <a:pos x="10" y="0"/>
                </a:cxn>
                <a:cxn ang="0">
                  <a:pos x="12" y="0"/>
                </a:cxn>
                <a:cxn ang="0">
                  <a:pos x="10" y="5"/>
                </a:cxn>
                <a:cxn ang="0">
                  <a:pos x="9" y="10"/>
                </a:cxn>
                <a:cxn ang="0">
                  <a:pos x="6" y="14"/>
                </a:cxn>
                <a:cxn ang="0">
                  <a:pos x="3" y="18"/>
                </a:cxn>
                <a:cxn ang="0">
                  <a:pos x="2" y="17"/>
                </a:cxn>
                <a:cxn ang="0">
                  <a:pos x="0" y="17"/>
                </a:cxn>
                <a:cxn ang="0">
                  <a:pos x="0" y="12"/>
                </a:cxn>
                <a:cxn ang="0">
                  <a:pos x="0" y="7"/>
                </a:cxn>
                <a:cxn ang="0">
                  <a:pos x="3" y="4"/>
                </a:cxn>
                <a:cxn ang="0">
                  <a:pos x="7" y="0"/>
                </a:cxn>
              </a:cxnLst>
              <a:rect l="txL" t="txT" r="txR" b="txB"/>
              <a:pathLst>
                <a:path w="12" h="18">
                  <a:moveTo>
                    <a:pt x="7" y="0"/>
                  </a:moveTo>
                  <a:lnTo>
                    <a:pt x="10" y="0"/>
                  </a:lnTo>
                  <a:lnTo>
                    <a:pt x="12" y="0"/>
                  </a:lnTo>
                  <a:lnTo>
                    <a:pt x="10" y="5"/>
                  </a:lnTo>
                  <a:lnTo>
                    <a:pt x="9" y="10"/>
                  </a:lnTo>
                  <a:lnTo>
                    <a:pt x="6" y="14"/>
                  </a:lnTo>
                  <a:lnTo>
                    <a:pt x="3" y="18"/>
                  </a:lnTo>
                  <a:lnTo>
                    <a:pt x="2" y="17"/>
                  </a:lnTo>
                  <a:lnTo>
                    <a:pt x="0" y="17"/>
                  </a:lnTo>
                  <a:lnTo>
                    <a:pt x="0" y="12"/>
                  </a:lnTo>
                  <a:lnTo>
                    <a:pt x="0" y="7"/>
                  </a:lnTo>
                  <a:lnTo>
                    <a:pt x="3" y="4"/>
                  </a:lnTo>
                  <a:lnTo>
                    <a:pt x="7"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47" name="Freeform 468"/>
            <p:cNvSpPr/>
            <p:nvPr/>
          </p:nvSpPr>
          <p:spPr>
            <a:xfrm>
              <a:off x="3317" y="2654"/>
              <a:ext cx="63" cy="57"/>
            </a:xfrm>
            <a:custGeom>
              <a:avLst/>
              <a:gdLst>
                <a:gd name="txL" fmla="*/ 0 w 63"/>
                <a:gd name="txT" fmla="*/ 0 h 57"/>
                <a:gd name="txR" fmla="*/ 63 w 63"/>
                <a:gd name="txB" fmla="*/ 57 h 57"/>
              </a:gdLst>
              <a:ahLst/>
              <a:cxnLst>
                <a:cxn ang="0">
                  <a:pos x="36" y="0"/>
                </a:cxn>
                <a:cxn ang="0">
                  <a:pos x="39" y="3"/>
                </a:cxn>
                <a:cxn ang="0">
                  <a:pos x="39" y="6"/>
                </a:cxn>
                <a:cxn ang="0">
                  <a:pos x="39" y="7"/>
                </a:cxn>
                <a:cxn ang="0">
                  <a:pos x="37" y="10"/>
                </a:cxn>
                <a:cxn ang="0">
                  <a:pos x="34" y="14"/>
                </a:cxn>
                <a:cxn ang="0">
                  <a:pos x="30" y="17"/>
                </a:cxn>
                <a:cxn ang="0">
                  <a:pos x="34" y="17"/>
                </a:cxn>
                <a:cxn ang="0">
                  <a:pos x="37" y="17"/>
                </a:cxn>
                <a:cxn ang="0">
                  <a:pos x="37" y="21"/>
                </a:cxn>
                <a:cxn ang="0">
                  <a:pos x="37" y="25"/>
                </a:cxn>
                <a:cxn ang="0">
                  <a:pos x="40" y="24"/>
                </a:cxn>
                <a:cxn ang="0">
                  <a:pos x="43" y="21"/>
                </a:cxn>
                <a:cxn ang="0">
                  <a:pos x="47" y="20"/>
                </a:cxn>
                <a:cxn ang="0">
                  <a:pos x="53" y="18"/>
                </a:cxn>
                <a:cxn ang="0">
                  <a:pos x="57" y="20"/>
                </a:cxn>
                <a:cxn ang="0">
                  <a:pos x="63" y="21"/>
                </a:cxn>
                <a:cxn ang="0">
                  <a:pos x="59" y="38"/>
                </a:cxn>
                <a:cxn ang="0">
                  <a:pos x="56" y="57"/>
                </a:cxn>
                <a:cxn ang="0">
                  <a:pos x="50" y="57"/>
                </a:cxn>
                <a:cxn ang="0">
                  <a:pos x="44" y="57"/>
                </a:cxn>
                <a:cxn ang="0">
                  <a:pos x="43" y="57"/>
                </a:cxn>
                <a:cxn ang="0">
                  <a:pos x="40" y="55"/>
                </a:cxn>
                <a:cxn ang="0">
                  <a:pos x="40" y="51"/>
                </a:cxn>
                <a:cxn ang="0">
                  <a:pos x="39" y="48"/>
                </a:cxn>
                <a:cxn ang="0">
                  <a:pos x="37" y="50"/>
                </a:cxn>
                <a:cxn ang="0">
                  <a:pos x="34" y="51"/>
                </a:cxn>
                <a:cxn ang="0">
                  <a:pos x="32" y="55"/>
                </a:cxn>
                <a:cxn ang="0">
                  <a:pos x="27" y="57"/>
                </a:cxn>
                <a:cxn ang="0">
                  <a:pos x="24" y="51"/>
                </a:cxn>
                <a:cxn ang="0">
                  <a:pos x="22" y="45"/>
                </a:cxn>
                <a:cxn ang="0">
                  <a:pos x="12" y="45"/>
                </a:cxn>
                <a:cxn ang="0">
                  <a:pos x="2" y="47"/>
                </a:cxn>
                <a:cxn ang="0">
                  <a:pos x="0" y="41"/>
                </a:cxn>
                <a:cxn ang="0">
                  <a:pos x="0" y="37"/>
                </a:cxn>
                <a:cxn ang="0">
                  <a:pos x="9" y="30"/>
                </a:cxn>
                <a:cxn ang="0">
                  <a:pos x="20" y="20"/>
                </a:cxn>
                <a:cxn ang="0">
                  <a:pos x="30" y="10"/>
                </a:cxn>
                <a:cxn ang="0">
                  <a:pos x="36" y="0"/>
                </a:cxn>
              </a:cxnLst>
              <a:rect l="txL" t="txT" r="txR" b="txB"/>
              <a:pathLst>
                <a:path w="62" h="57">
                  <a:moveTo>
                    <a:pt x="36" y="0"/>
                  </a:moveTo>
                  <a:lnTo>
                    <a:pt x="39" y="3"/>
                  </a:lnTo>
                  <a:lnTo>
                    <a:pt x="39" y="6"/>
                  </a:lnTo>
                  <a:lnTo>
                    <a:pt x="39" y="7"/>
                  </a:lnTo>
                  <a:lnTo>
                    <a:pt x="37" y="10"/>
                  </a:lnTo>
                  <a:lnTo>
                    <a:pt x="34" y="14"/>
                  </a:lnTo>
                  <a:lnTo>
                    <a:pt x="30" y="17"/>
                  </a:lnTo>
                  <a:lnTo>
                    <a:pt x="34" y="17"/>
                  </a:lnTo>
                  <a:lnTo>
                    <a:pt x="37" y="17"/>
                  </a:lnTo>
                  <a:lnTo>
                    <a:pt x="37" y="21"/>
                  </a:lnTo>
                  <a:lnTo>
                    <a:pt x="37" y="25"/>
                  </a:lnTo>
                  <a:lnTo>
                    <a:pt x="40" y="24"/>
                  </a:lnTo>
                  <a:lnTo>
                    <a:pt x="43" y="21"/>
                  </a:lnTo>
                  <a:lnTo>
                    <a:pt x="47" y="20"/>
                  </a:lnTo>
                  <a:lnTo>
                    <a:pt x="53" y="18"/>
                  </a:lnTo>
                  <a:lnTo>
                    <a:pt x="57" y="20"/>
                  </a:lnTo>
                  <a:lnTo>
                    <a:pt x="63" y="21"/>
                  </a:lnTo>
                  <a:lnTo>
                    <a:pt x="59" y="38"/>
                  </a:lnTo>
                  <a:lnTo>
                    <a:pt x="56" y="57"/>
                  </a:lnTo>
                  <a:lnTo>
                    <a:pt x="50" y="57"/>
                  </a:lnTo>
                  <a:lnTo>
                    <a:pt x="44" y="57"/>
                  </a:lnTo>
                  <a:lnTo>
                    <a:pt x="43" y="57"/>
                  </a:lnTo>
                  <a:lnTo>
                    <a:pt x="40" y="55"/>
                  </a:lnTo>
                  <a:lnTo>
                    <a:pt x="40" y="51"/>
                  </a:lnTo>
                  <a:lnTo>
                    <a:pt x="39" y="48"/>
                  </a:lnTo>
                  <a:lnTo>
                    <a:pt x="37" y="50"/>
                  </a:lnTo>
                  <a:lnTo>
                    <a:pt x="34" y="51"/>
                  </a:lnTo>
                  <a:lnTo>
                    <a:pt x="32" y="55"/>
                  </a:lnTo>
                  <a:lnTo>
                    <a:pt x="27" y="57"/>
                  </a:lnTo>
                  <a:lnTo>
                    <a:pt x="24" y="51"/>
                  </a:lnTo>
                  <a:lnTo>
                    <a:pt x="22" y="45"/>
                  </a:lnTo>
                  <a:lnTo>
                    <a:pt x="12" y="45"/>
                  </a:lnTo>
                  <a:lnTo>
                    <a:pt x="2" y="47"/>
                  </a:lnTo>
                  <a:lnTo>
                    <a:pt x="0" y="41"/>
                  </a:lnTo>
                  <a:lnTo>
                    <a:pt x="0" y="37"/>
                  </a:lnTo>
                  <a:lnTo>
                    <a:pt x="9" y="30"/>
                  </a:lnTo>
                  <a:lnTo>
                    <a:pt x="20" y="20"/>
                  </a:lnTo>
                  <a:lnTo>
                    <a:pt x="30" y="10"/>
                  </a:lnTo>
                  <a:lnTo>
                    <a:pt x="36"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48" name="Freeform 469"/>
            <p:cNvSpPr/>
            <p:nvPr/>
          </p:nvSpPr>
          <p:spPr>
            <a:xfrm>
              <a:off x="2987" y="2684"/>
              <a:ext cx="106" cy="85"/>
            </a:xfrm>
            <a:custGeom>
              <a:avLst/>
              <a:gdLst>
                <a:gd name="txL" fmla="*/ 0 w 106"/>
                <a:gd name="txT" fmla="*/ 0 h 85"/>
                <a:gd name="txR" fmla="*/ 106 w 106"/>
                <a:gd name="txB" fmla="*/ 85 h 85"/>
              </a:gdLst>
              <a:ahLst/>
              <a:cxnLst>
                <a:cxn ang="0">
                  <a:pos x="43" y="0"/>
                </a:cxn>
                <a:cxn ang="0">
                  <a:pos x="39" y="3"/>
                </a:cxn>
                <a:cxn ang="0">
                  <a:pos x="33" y="7"/>
                </a:cxn>
                <a:cxn ang="0">
                  <a:pos x="26" y="8"/>
                </a:cxn>
                <a:cxn ang="0">
                  <a:pos x="20" y="11"/>
                </a:cxn>
                <a:cxn ang="0">
                  <a:pos x="15" y="14"/>
                </a:cxn>
                <a:cxn ang="0">
                  <a:pos x="9" y="17"/>
                </a:cxn>
                <a:cxn ang="0">
                  <a:pos x="5" y="21"/>
                </a:cxn>
                <a:cxn ang="0">
                  <a:pos x="0" y="27"/>
                </a:cxn>
                <a:cxn ang="0">
                  <a:pos x="2" y="28"/>
                </a:cxn>
                <a:cxn ang="0">
                  <a:pos x="2" y="30"/>
                </a:cxn>
                <a:cxn ang="0">
                  <a:pos x="10" y="28"/>
                </a:cxn>
                <a:cxn ang="0">
                  <a:pos x="17" y="27"/>
                </a:cxn>
                <a:cxn ang="0">
                  <a:pos x="22" y="23"/>
                </a:cxn>
                <a:cxn ang="0">
                  <a:pos x="29" y="20"/>
                </a:cxn>
                <a:cxn ang="0">
                  <a:pos x="45" y="25"/>
                </a:cxn>
                <a:cxn ang="0">
                  <a:pos x="63" y="31"/>
                </a:cxn>
                <a:cxn ang="0">
                  <a:pos x="62" y="33"/>
                </a:cxn>
                <a:cxn ang="0">
                  <a:pos x="62" y="34"/>
                </a:cxn>
                <a:cxn ang="0">
                  <a:pos x="50" y="37"/>
                </a:cxn>
                <a:cxn ang="0">
                  <a:pos x="42" y="41"/>
                </a:cxn>
                <a:cxn ang="0">
                  <a:pos x="33" y="45"/>
                </a:cxn>
                <a:cxn ang="0">
                  <a:pos x="27" y="51"/>
                </a:cxn>
                <a:cxn ang="0">
                  <a:pos x="22" y="58"/>
                </a:cxn>
                <a:cxn ang="0">
                  <a:pos x="17" y="65"/>
                </a:cxn>
                <a:cxn ang="0">
                  <a:pos x="13" y="74"/>
                </a:cxn>
                <a:cxn ang="0">
                  <a:pos x="10" y="84"/>
                </a:cxn>
                <a:cxn ang="0">
                  <a:pos x="10" y="85"/>
                </a:cxn>
                <a:cxn ang="0">
                  <a:pos x="12" y="85"/>
                </a:cxn>
                <a:cxn ang="0">
                  <a:pos x="17" y="85"/>
                </a:cxn>
                <a:cxn ang="0">
                  <a:pos x="23" y="85"/>
                </a:cxn>
                <a:cxn ang="0">
                  <a:pos x="30" y="70"/>
                </a:cxn>
                <a:cxn ang="0">
                  <a:pos x="37" y="55"/>
                </a:cxn>
                <a:cxn ang="0">
                  <a:pos x="43" y="50"/>
                </a:cxn>
                <a:cxn ang="0">
                  <a:pos x="49" y="45"/>
                </a:cxn>
                <a:cxn ang="0">
                  <a:pos x="56" y="41"/>
                </a:cxn>
                <a:cxn ang="0">
                  <a:pos x="66" y="38"/>
                </a:cxn>
                <a:cxn ang="0">
                  <a:pos x="66" y="40"/>
                </a:cxn>
                <a:cxn ang="0">
                  <a:pos x="66" y="41"/>
                </a:cxn>
                <a:cxn ang="0">
                  <a:pos x="67" y="48"/>
                </a:cxn>
                <a:cxn ang="0">
                  <a:pos x="66" y="54"/>
                </a:cxn>
                <a:cxn ang="0">
                  <a:pos x="65" y="60"/>
                </a:cxn>
                <a:cxn ang="0">
                  <a:pos x="63" y="65"/>
                </a:cxn>
                <a:cxn ang="0">
                  <a:pos x="70" y="65"/>
                </a:cxn>
                <a:cxn ang="0">
                  <a:pos x="77" y="67"/>
                </a:cxn>
                <a:cxn ang="0">
                  <a:pos x="85" y="58"/>
                </a:cxn>
                <a:cxn ang="0">
                  <a:pos x="92" y="48"/>
                </a:cxn>
                <a:cxn ang="0">
                  <a:pos x="97" y="51"/>
                </a:cxn>
                <a:cxn ang="0">
                  <a:pos x="105" y="50"/>
                </a:cxn>
                <a:cxn ang="0">
                  <a:pos x="106" y="48"/>
                </a:cxn>
                <a:cxn ang="0">
                  <a:pos x="106" y="47"/>
                </a:cxn>
                <a:cxn ang="0">
                  <a:pos x="87" y="35"/>
                </a:cxn>
                <a:cxn ang="0">
                  <a:pos x="70" y="25"/>
                </a:cxn>
                <a:cxn ang="0">
                  <a:pos x="72" y="20"/>
                </a:cxn>
                <a:cxn ang="0">
                  <a:pos x="73" y="15"/>
                </a:cxn>
                <a:cxn ang="0">
                  <a:pos x="66" y="8"/>
                </a:cxn>
                <a:cxn ang="0">
                  <a:pos x="59" y="3"/>
                </a:cxn>
                <a:cxn ang="0">
                  <a:pos x="52" y="1"/>
                </a:cxn>
                <a:cxn ang="0">
                  <a:pos x="43" y="0"/>
                </a:cxn>
              </a:cxnLst>
              <a:rect l="txL" t="txT" r="txR" b="txB"/>
              <a:pathLst>
                <a:path w="105" h="85">
                  <a:moveTo>
                    <a:pt x="43" y="0"/>
                  </a:moveTo>
                  <a:lnTo>
                    <a:pt x="39" y="3"/>
                  </a:lnTo>
                  <a:lnTo>
                    <a:pt x="33" y="7"/>
                  </a:lnTo>
                  <a:lnTo>
                    <a:pt x="26" y="8"/>
                  </a:lnTo>
                  <a:lnTo>
                    <a:pt x="20" y="11"/>
                  </a:lnTo>
                  <a:lnTo>
                    <a:pt x="15" y="14"/>
                  </a:lnTo>
                  <a:lnTo>
                    <a:pt x="9" y="17"/>
                  </a:lnTo>
                  <a:lnTo>
                    <a:pt x="5" y="21"/>
                  </a:lnTo>
                  <a:lnTo>
                    <a:pt x="0" y="27"/>
                  </a:lnTo>
                  <a:lnTo>
                    <a:pt x="2" y="28"/>
                  </a:lnTo>
                  <a:lnTo>
                    <a:pt x="2" y="30"/>
                  </a:lnTo>
                  <a:lnTo>
                    <a:pt x="10" y="28"/>
                  </a:lnTo>
                  <a:lnTo>
                    <a:pt x="17" y="27"/>
                  </a:lnTo>
                  <a:lnTo>
                    <a:pt x="22" y="23"/>
                  </a:lnTo>
                  <a:lnTo>
                    <a:pt x="29" y="20"/>
                  </a:lnTo>
                  <a:lnTo>
                    <a:pt x="45" y="25"/>
                  </a:lnTo>
                  <a:lnTo>
                    <a:pt x="63" y="31"/>
                  </a:lnTo>
                  <a:lnTo>
                    <a:pt x="62" y="33"/>
                  </a:lnTo>
                  <a:lnTo>
                    <a:pt x="62" y="34"/>
                  </a:lnTo>
                  <a:lnTo>
                    <a:pt x="50" y="37"/>
                  </a:lnTo>
                  <a:lnTo>
                    <a:pt x="42" y="41"/>
                  </a:lnTo>
                  <a:lnTo>
                    <a:pt x="33" y="45"/>
                  </a:lnTo>
                  <a:lnTo>
                    <a:pt x="27" y="51"/>
                  </a:lnTo>
                  <a:lnTo>
                    <a:pt x="22" y="58"/>
                  </a:lnTo>
                  <a:lnTo>
                    <a:pt x="17" y="65"/>
                  </a:lnTo>
                  <a:lnTo>
                    <a:pt x="13" y="74"/>
                  </a:lnTo>
                  <a:lnTo>
                    <a:pt x="10" y="84"/>
                  </a:lnTo>
                  <a:lnTo>
                    <a:pt x="10" y="85"/>
                  </a:lnTo>
                  <a:lnTo>
                    <a:pt x="12" y="85"/>
                  </a:lnTo>
                  <a:lnTo>
                    <a:pt x="17" y="85"/>
                  </a:lnTo>
                  <a:lnTo>
                    <a:pt x="23" y="85"/>
                  </a:lnTo>
                  <a:lnTo>
                    <a:pt x="30" y="70"/>
                  </a:lnTo>
                  <a:lnTo>
                    <a:pt x="37" y="55"/>
                  </a:lnTo>
                  <a:lnTo>
                    <a:pt x="43" y="50"/>
                  </a:lnTo>
                  <a:lnTo>
                    <a:pt x="49" y="45"/>
                  </a:lnTo>
                  <a:lnTo>
                    <a:pt x="56" y="41"/>
                  </a:lnTo>
                  <a:lnTo>
                    <a:pt x="66" y="38"/>
                  </a:lnTo>
                  <a:lnTo>
                    <a:pt x="66" y="40"/>
                  </a:lnTo>
                  <a:lnTo>
                    <a:pt x="66" y="41"/>
                  </a:lnTo>
                  <a:lnTo>
                    <a:pt x="67" y="48"/>
                  </a:lnTo>
                  <a:lnTo>
                    <a:pt x="66" y="54"/>
                  </a:lnTo>
                  <a:lnTo>
                    <a:pt x="65" y="60"/>
                  </a:lnTo>
                  <a:lnTo>
                    <a:pt x="63" y="65"/>
                  </a:lnTo>
                  <a:lnTo>
                    <a:pt x="70" y="65"/>
                  </a:lnTo>
                  <a:lnTo>
                    <a:pt x="77" y="67"/>
                  </a:lnTo>
                  <a:lnTo>
                    <a:pt x="85" y="58"/>
                  </a:lnTo>
                  <a:lnTo>
                    <a:pt x="92" y="48"/>
                  </a:lnTo>
                  <a:lnTo>
                    <a:pt x="97" y="51"/>
                  </a:lnTo>
                  <a:lnTo>
                    <a:pt x="105" y="50"/>
                  </a:lnTo>
                  <a:lnTo>
                    <a:pt x="106" y="48"/>
                  </a:lnTo>
                  <a:lnTo>
                    <a:pt x="106" y="47"/>
                  </a:lnTo>
                  <a:lnTo>
                    <a:pt x="87" y="35"/>
                  </a:lnTo>
                  <a:lnTo>
                    <a:pt x="70" y="25"/>
                  </a:lnTo>
                  <a:lnTo>
                    <a:pt x="72" y="20"/>
                  </a:lnTo>
                  <a:lnTo>
                    <a:pt x="73" y="15"/>
                  </a:lnTo>
                  <a:lnTo>
                    <a:pt x="66" y="8"/>
                  </a:lnTo>
                  <a:lnTo>
                    <a:pt x="59" y="3"/>
                  </a:lnTo>
                  <a:lnTo>
                    <a:pt x="52" y="1"/>
                  </a:lnTo>
                  <a:lnTo>
                    <a:pt x="43"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49" name="Freeform 470"/>
            <p:cNvSpPr/>
            <p:nvPr/>
          </p:nvSpPr>
          <p:spPr>
            <a:xfrm>
              <a:off x="4170" y="2701"/>
              <a:ext cx="157" cy="90"/>
            </a:xfrm>
            <a:custGeom>
              <a:avLst/>
              <a:gdLst>
                <a:gd name="txL" fmla="*/ 0 w 157"/>
                <a:gd name="txT" fmla="*/ 0 h 90"/>
                <a:gd name="txR" fmla="*/ 157 w 157"/>
                <a:gd name="txB" fmla="*/ 90 h 90"/>
              </a:gdLst>
              <a:ahLst/>
              <a:cxnLst>
                <a:cxn ang="0">
                  <a:pos x="51" y="20"/>
                </a:cxn>
                <a:cxn ang="0">
                  <a:pos x="39" y="14"/>
                </a:cxn>
                <a:cxn ang="0">
                  <a:pos x="29" y="14"/>
                </a:cxn>
                <a:cxn ang="0">
                  <a:pos x="22" y="23"/>
                </a:cxn>
                <a:cxn ang="0">
                  <a:pos x="17" y="31"/>
                </a:cxn>
                <a:cxn ang="0">
                  <a:pos x="11" y="46"/>
                </a:cxn>
                <a:cxn ang="0">
                  <a:pos x="11" y="70"/>
                </a:cxn>
                <a:cxn ang="0">
                  <a:pos x="5" y="87"/>
                </a:cxn>
                <a:cxn ang="0">
                  <a:pos x="9" y="88"/>
                </a:cxn>
                <a:cxn ang="0">
                  <a:pos x="29" y="84"/>
                </a:cxn>
                <a:cxn ang="0">
                  <a:pos x="57" y="74"/>
                </a:cxn>
                <a:cxn ang="0">
                  <a:pos x="75" y="67"/>
                </a:cxn>
                <a:cxn ang="0">
                  <a:pos x="82" y="67"/>
                </a:cxn>
                <a:cxn ang="0">
                  <a:pos x="91" y="70"/>
                </a:cxn>
                <a:cxn ang="0">
                  <a:pos x="99" y="78"/>
                </a:cxn>
                <a:cxn ang="0">
                  <a:pos x="118" y="81"/>
                </a:cxn>
                <a:cxn ang="0">
                  <a:pos x="144" y="78"/>
                </a:cxn>
                <a:cxn ang="0">
                  <a:pos x="157" y="76"/>
                </a:cxn>
                <a:cxn ang="0">
                  <a:pos x="149" y="70"/>
                </a:cxn>
                <a:cxn ang="0">
                  <a:pos x="142" y="61"/>
                </a:cxn>
                <a:cxn ang="0">
                  <a:pos x="135" y="53"/>
                </a:cxn>
                <a:cxn ang="0">
                  <a:pos x="119" y="47"/>
                </a:cxn>
                <a:cxn ang="0">
                  <a:pos x="107" y="38"/>
                </a:cxn>
                <a:cxn ang="0">
                  <a:pos x="101" y="31"/>
                </a:cxn>
                <a:cxn ang="0">
                  <a:pos x="101" y="26"/>
                </a:cxn>
                <a:cxn ang="0">
                  <a:pos x="105" y="21"/>
                </a:cxn>
                <a:cxn ang="0">
                  <a:pos x="109" y="20"/>
                </a:cxn>
                <a:cxn ang="0">
                  <a:pos x="107" y="17"/>
                </a:cxn>
                <a:cxn ang="0">
                  <a:pos x="111" y="13"/>
                </a:cxn>
                <a:cxn ang="0">
                  <a:pos x="117" y="4"/>
                </a:cxn>
                <a:cxn ang="0">
                  <a:pos x="111" y="1"/>
                </a:cxn>
                <a:cxn ang="0">
                  <a:pos x="101" y="6"/>
                </a:cxn>
                <a:cxn ang="0">
                  <a:pos x="84" y="14"/>
                </a:cxn>
                <a:cxn ang="0">
                  <a:pos x="75" y="18"/>
                </a:cxn>
                <a:cxn ang="0">
                  <a:pos x="79" y="21"/>
                </a:cxn>
                <a:cxn ang="0">
                  <a:pos x="82" y="24"/>
                </a:cxn>
                <a:cxn ang="0">
                  <a:pos x="82" y="31"/>
                </a:cxn>
                <a:cxn ang="0">
                  <a:pos x="75" y="36"/>
                </a:cxn>
                <a:cxn ang="0">
                  <a:pos x="67" y="40"/>
                </a:cxn>
                <a:cxn ang="0">
                  <a:pos x="58" y="31"/>
                </a:cxn>
              </a:cxnLst>
              <a:rect l="txL" t="txT" r="txR" b="txB"/>
              <a:pathLst>
                <a:path w="157" h="90">
                  <a:moveTo>
                    <a:pt x="58" y="23"/>
                  </a:moveTo>
                  <a:lnTo>
                    <a:pt x="51" y="20"/>
                  </a:lnTo>
                  <a:lnTo>
                    <a:pt x="42" y="16"/>
                  </a:lnTo>
                  <a:lnTo>
                    <a:pt x="39" y="14"/>
                  </a:lnTo>
                  <a:lnTo>
                    <a:pt x="35" y="13"/>
                  </a:lnTo>
                  <a:lnTo>
                    <a:pt x="29" y="14"/>
                  </a:lnTo>
                  <a:lnTo>
                    <a:pt x="24" y="16"/>
                  </a:lnTo>
                  <a:lnTo>
                    <a:pt x="22" y="23"/>
                  </a:lnTo>
                  <a:lnTo>
                    <a:pt x="21" y="28"/>
                  </a:lnTo>
                  <a:lnTo>
                    <a:pt x="17" y="31"/>
                  </a:lnTo>
                  <a:lnTo>
                    <a:pt x="11" y="33"/>
                  </a:lnTo>
                  <a:lnTo>
                    <a:pt x="11" y="46"/>
                  </a:lnTo>
                  <a:lnTo>
                    <a:pt x="11" y="57"/>
                  </a:lnTo>
                  <a:lnTo>
                    <a:pt x="11" y="70"/>
                  </a:lnTo>
                  <a:lnTo>
                    <a:pt x="11" y="84"/>
                  </a:lnTo>
                  <a:lnTo>
                    <a:pt x="5" y="87"/>
                  </a:lnTo>
                  <a:lnTo>
                    <a:pt x="0" y="90"/>
                  </a:lnTo>
                  <a:lnTo>
                    <a:pt x="9" y="88"/>
                  </a:lnTo>
                  <a:lnTo>
                    <a:pt x="19" y="87"/>
                  </a:lnTo>
                  <a:lnTo>
                    <a:pt x="29" y="84"/>
                  </a:lnTo>
                  <a:lnTo>
                    <a:pt x="38" y="81"/>
                  </a:lnTo>
                  <a:lnTo>
                    <a:pt x="57" y="74"/>
                  </a:lnTo>
                  <a:lnTo>
                    <a:pt x="74" y="67"/>
                  </a:lnTo>
                  <a:lnTo>
                    <a:pt x="75" y="67"/>
                  </a:lnTo>
                  <a:lnTo>
                    <a:pt x="77" y="67"/>
                  </a:lnTo>
                  <a:lnTo>
                    <a:pt x="82" y="67"/>
                  </a:lnTo>
                  <a:lnTo>
                    <a:pt x="87" y="68"/>
                  </a:lnTo>
                  <a:lnTo>
                    <a:pt x="91" y="70"/>
                  </a:lnTo>
                  <a:lnTo>
                    <a:pt x="94" y="73"/>
                  </a:lnTo>
                  <a:lnTo>
                    <a:pt x="99" y="78"/>
                  </a:lnTo>
                  <a:lnTo>
                    <a:pt x="107" y="81"/>
                  </a:lnTo>
                  <a:lnTo>
                    <a:pt x="118" y="81"/>
                  </a:lnTo>
                  <a:lnTo>
                    <a:pt x="131" y="80"/>
                  </a:lnTo>
                  <a:lnTo>
                    <a:pt x="144" y="78"/>
                  </a:lnTo>
                  <a:lnTo>
                    <a:pt x="157" y="77"/>
                  </a:lnTo>
                  <a:lnTo>
                    <a:pt x="157" y="76"/>
                  </a:lnTo>
                  <a:lnTo>
                    <a:pt x="157" y="73"/>
                  </a:lnTo>
                  <a:lnTo>
                    <a:pt x="149" y="70"/>
                  </a:lnTo>
                  <a:lnTo>
                    <a:pt x="145" y="67"/>
                  </a:lnTo>
                  <a:lnTo>
                    <a:pt x="142" y="61"/>
                  </a:lnTo>
                  <a:lnTo>
                    <a:pt x="141" y="54"/>
                  </a:lnTo>
                  <a:lnTo>
                    <a:pt x="135" y="53"/>
                  </a:lnTo>
                  <a:lnTo>
                    <a:pt x="128" y="50"/>
                  </a:lnTo>
                  <a:lnTo>
                    <a:pt x="119" y="47"/>
                  </a:lnTo>
                  <a:lnTo>
                    <a:pt x="112" y="43"/>
                  </a:lnTo>
                  <a:lnTo>
                    <a:pt x="107" y="38"/>
                  </a:lnTo>
                  <a:lnTo>
                    <a:pt x="102" y="34"/>
                  </a:lnTo>
                  <a:lnTo>
                    <a:pt x="101" y="31"/>
                  </a:lnTo>
                  <a:lnTo>
                    <a:pt x="101" y="28"/>
                  </a:lnTo>
                  <a:lnTo>
                    <a:pt x="101" y="26"/>
                  </a:lnTo>
                  <a:lnTo>
                    <a:pt x="102" y="23"/>
                  </a:lnTo>
                  <a:lnTo>
                    <a:pt x="105" y="21"/>
                  </a:lnTo>
                  <a:lnTo>
                    <a:pt x="109" y="20"/>
                  </a:lnTo>
                  <a:lnTo>
                    <a:pt x="109" y="18"/>
                  </a:lnTo>
                  <a:lnTo>
                    <a:pt x="107" y="17"/>
                  </a:lnTo>
                  <a:lnTo>
                    <a:pt x="104" y="16"/>
                  </a:lnTo>
                  <a:lnTo>
                    <a:pt x="111" y="13"/>
                  </a:lnTo>
                  <a:lnTo>
                    <a:pt x="118" y="7"/>
                  </a:lnTo>
                  <a:lnTo>
                    <a:pt x="117" y="4"/>
                  </a:lnTo>
                  <a:lnTo>
                    <a:pt x="115" y="3"/>
                  </a:lnTo>
                  <a:lnTo>
                    <a:pt x="111" y="1"/>
                  </a:lnTo>
                  <a:lnTo>
                    <a:pt x="108" y="0"/>
                  </a:lnTo>
                  <a:lnTo>
                    <a:pt x="101" y="6"/>
                  </a:lnTo>
                  <a:lnTo>
                    <a:pt x="92" y="10"/>
                  </a:lnTo>
                  <a:lnTo>
                    <a:pt x="84" y="14"/>
                  </a:lnTo>
                  <a:lnTo>
                    <a:pt x="74" y="17"/>
                  </a:lnTo>
                  <a:lnTo>
                    <a:pt x="75" y="18"/>
                  </a:lnTo>
                  <a:lnTo>
                    <a:pt x="75" y="20"/>
                  </a:lnTo>
                  <a:lnTo>
                    <a:pt x="79" y="21"/>
                  </a:lnTo>
                  <a:lnTo>
                    <a:pt x="81" y="23"/>
                  </a:lnTo>
                  <a:lnTo>
                    <a:pt x="82" y="24"/>
                  </a:lnTo>
                  <a:lnTo>
                    <a:pt x="84" y="28"/>
                  </a:lnTo>
                  <a:lnTo>
                    <a:pt x="82" y="31"/>
                  </a:lnTo>
                  <a:lnTo>
                    <a:pt x="81" y="33"/>
                  </a:lnTo>
                  <a:lnTo>
                    <a:pt x="75" y="36"/>
                  </a:lnTo>
                  <a:lnTo>
                    <a:pt x="71" y="38"/>
                  </a:lnTo>
                  <a:lnTo>
                    <a:pt x="67" y="40"/>
                  </a:lnTo>
                  <a:lnTo>
                    <a:pt x="59" y="40"/>
                  </a:lnTo>
                  <a:lnTo>
                    <a:pt x="58" y="31"/>
                  </a:lnTo>
                  <a:lnTo>
                    <a:pt x="58" y="23"/>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50" name="Freeform 471"/>
            <p:cNvSpPr/>
            <p:nvPr/>
          </p:nvSpPr>
          <p:spPr>
            <a:xfrm>
              <a:off x="4365" y="2705"/>
              <a:ext cx="97" cy="132"/>
            </a:xfrm>
            <a:custGeom>
              <a:avLst/>
              <a:gdLst>
                <a:gd name="txL" fmla="*/ 0 w 97"/>
                <a:gd name="txT" fmla="*/ 0 h 132"/>
                <a:gd name="txR" fmla="*/ 97 w 97"/>
                <a:gd name="txB" fmla="*/ 132 h 132"/>
              </a:gdLst>
              <a:ahLst/>
              <a:cxnLst>
                <a:cxn ang="0">
                  <a:pos x="43" y="24"/>
                </a:cxn>
                <a:cxn ang="0">
                  <a:pos x="53" y="24"/>
                </a:cxn>
                <a:cxn ang="0">
                  <a:pos x="61" y="23"/>
                </a:cxn>
                <a:cxn ang="0">
                  <a:pos x="61" y="14"/>
                </a:cxn>
                <a:cxn ang="0">
                  <a:pos x="60" y="4"/>
                </a:cxn>
                <a:cxn ang="0">
                  <a:pos x="56" y="2"/>
                </a:cxn>
                <a:cxn ang="0">
                  <a:pos x="52" y="0"/>
                </a:cxn>
                <a:cxn ang="0">
                  <a:pos x="37" y="6"/>
                </a:cxn>
                <a:cxn ang="0">
                  <a:pos x="23" y="12"/>
                </a:cxn>
                <a:cxn ang="0">
                  <a:pos x="17" y="14"/>
                </a:cxn>
                <a:cxn ang="0">
                  <a:pos x="12" y="17"/>
                </a:cxn>
                <a:cxn ang="0">
                  <a:pos x="6" y="22"/>
                </a:cxn>
                <a:cxn ang="0">
                  <a:pos x="0" y="27"/>
                </a:cxn>
                <a:cxn ang="0">
                  <a:pos x="2" y="33"/>
                </a:cxn>
                <a:cxn ang="0">
                  <a:pos x="3" y="36"/>
                </a:cxn>
                <a:cxn ang="0">
                  <a:pos x="6" y="37"/>
                </a:cxn>
                <a:cxn ang="0">
                  <a:pos x="7" y="40"/>
                </a:cxn>
                <a:cxn ang="0">
                  <a:pos x="13" y="43"/>
                </a:cxn>
                <a:cxn ang="0">
                  <a:pos x="19" y="47"/>
                </a:cxn>
                <a:cxn ang="0">
                  <a:pos x="24" y="59"/>
                </a:cxn>
                <a:cxn ang="0">
                  <a:pos x="27" y="67"/>
                </a:cxn>
                <a:cxn ang="0">
                  <a:pos x="30" y="72"/>
                </a:cxn>
                <a:cxn ang="0">
                  <a:pos x="34" y="76"/>
                </a:cxn>
                <a:cxn ang="0">
                  <a:pos x="42" y="79"/>
                </a:cxn>
                <a:cxn ang="0">
                  <a:pos x="52" y="82"/>
                </a:cxn>
                <a:cxn ang="0">
                  <a:pos x="49" y="87"/>
                </a:cxn>
                <a:cxn ang="0">
                  <a:pos x="44" y="90"/>
                </a:cxn>
                <a:cxn ang="0">
                  <a:pos x="39" y="93"/>
                </a:cxn>
                <a:cxn ang="0">
                  <a:pos x="33" y="96"/>
                </a:cxn>
                <a:cxn ang="0">
                  <a:pos x="33" y="100"/>
                </a:cxn>
                <a:cxn ang="0">
                  <a:pos x="33" y="104"/>
                </a:cxn>
                <a:cxn ang="0">
                  <a:pos x="39" y="112"/>
                </a:cxn>
                <a:cxn ang="0">
                  <a:pos x="43" y="117"/>
                </a:cxn>
                <a:cxn ang="0">
                  <a:pos x="49" y="122"/>
                </a:cxn>
                <a:cxn ang="0">
                  <a:pos x="54" y="126"/>
                </a:cxn>
                <a:cxn ang="0">
                  <a:pos x="61" y="129"/>
                </a:cxn>
                <a:cxn ang="0">
                  <a:pos x="70" y="132"/>
                </a:cxn>
                <a:cxn ang="0">
                  <a:pos x="80" y="132"/>
                </a:cxn>
                <a:cxn ang="0">
                  <a:pos x="93" y="132"/>
                </a:cxn>
                <a:cxn ang="0">
                  <a:pos x="96" y="129"/>
                </a:cxn>
                <a:cxn ang="0">
                  <a:pos x="97" y="126"/>
                </a:cxn>
                <a:cxn ang="0">
                  <a:pos x="96" y="124"/>
                </a:cxn>
                <a:cxn ang="0">
                  <a:pos x="94" y="122"/>
                </a:cxn>
                <a:cxn ang="0">
                  <a:pos x="90" y="120"/>
                </a:cxn>
                <a:cxn ang="0">
                  <a:pos x="84" y="119"/>
                </a:cxn>
                <a:cxn ang="0">
                  <a:pos x="83" y="104"/>
                </a:cxn>
                <a:cxn ang="0">
                  <a:pos x="80" y="90"/>
                </a:cxn>
                <a:cxn ang="0">
                  <a:pos x="76" y="80"/>
                </a:cxn>
                <a:cxn ang="0">
                  <a:pos x="70" y="70"/>
                </a:cxn>
                <a:cxn ang="0">
                  <a:pos x="57" y="53"/>
                </a:cxn>
                <a:cxn ang="0">
                  <a:pos x="43" y="36"/>
                </a:cxn>
                <a:cxn ang="0">
                  <a:pos x="43" y="30"/>
                </a:cxn>
                <a:cxn ang="0">
                  <a:pos x="43" y="24"/>
                </a:cxn>
              </a:cxnLst>
              <a:rect l="txL" t="txT" r="txR" b="txB"/>
              <a:pathLst>
                <a:path w="97" h="132">
                  <a:moveTo>
                    <a:pt x="43" y="24"/>
                  </a:moveTo>
                  <a:lnTo>
                    <a:pt x="53" y="24"/>
                  </a:lnTo>
                  <a:lnTo>
                    <a:pt x="61" y="23"/>
                  </a:lnTo>
                  <a:lnTo>
                    <a:pt x="61" y="14"/>
                  </a:lnTo>
                  <a:lnTo>
                    <a:pt x="60" y="4"/>
                  </a:lnTo>
                  <a:lnTo>
                    <a:pt x="56" y="2"/>
                  </a:lnTo>
                  <a:lnTo>
                    <a:pt x="52" y="0"/>
                  </a:lnTo>
                  <a:lnTo>
                    <a:pt x="37" y="6"/>
                  </a:lnTo>
                  <a:lnTo>
                    <a:pt x="23" y="12"/>
                  </a:lnTo>
                  <a:lnTo>
                    <a:pt x="17" y="14"/>
                  </a:lnTo>
                  <a:lnTo>
                    <a:pt x="12" y="17"/>
                  </a:lnTo>
                  <a:lnTo>
                    <a:pt x="6" y="22"/>
                  </a:lnTo>
                  <a:lnTo>
                    <a:pt x="0" y="27"/>
                  </a:lnTo>
                  <a:lnTo>
                    <a:pt x="2" y="33"/>
                  </a:lnTo>
                  <a:lnTo>
                    <a:pt x="3" y="36"/>
                  </a:lnTo>
                  <a:lnTo>
                    <a:pt x="6" y="37"/>
                  </a:lnTo>
                  <a:lnTo>
                    <a:pt x="7" y="40"/>
                  </a:lnTo>
                  <a:lnTo>
                    <a:pt x="13" y="43"/>
                  </a:lnTo>
                  <a:lnTo>
                    <a:pt x="19" y="47"/>
                  </a:lnTo>
                  <a:lnTo>
                    <a:pt x="24" y="59"/>
                  </a:lnTo>
                  <a:lnTo>
                    <a:pt x="27" y="67"/>
                  </a:lnTo>
                  <a:lnTo>
                    <a:pt x="30" y="72"/>
                  </a:lnTo>
                  <a:lnTo>
                    <a:pt x="34" y="76"/>
                  </a:lnTo>
                  <a:lnTo>
                    <a:pt x="42" y="79"/>
                  </a:lnTo>
                  <a:lnTo>
                    <a:pt x="52" y="82"/>
                  </a:lnTo>
                  <a:lnTo>
                    <a:pt x="49" y="87"/>
                  </a:lnTo>
                  <a:lnTo>
                    <a:pt x="44" y="90"/>
                  </a:lnTo>
                  <a:lnTo>
                    <a:pt x="39" y="93"/>
                  </a:lnTo>
                  <a:lnTo>
                    <a:pt x="33" y="96"/>
                  </a:lnTo>
                  <a:lnTo>
                    <a:pt x="33" y="100"/>
                  </a:lnTo>
                  <a:lnTo>
                    <a:pt x="33" y="104"/>
                  </a:lnTo>
                  <a:lnTo>
                    <a:pt x="39" y="112"/>
                  </a:lnTo>
                  <a:lnTo>
                    <a:pt x="43" y="117"/>
                  </a:lnTo>
                  <a:lnTo>
                    <a:pt x="49" y="122"/>
                  </a:lnTo>
                  <a:lnTo>
                    <a:pt x="54" y="126"/>
                  </a:lnTo>
                  <a:lnTo>
                    <a:pt x="61" y="129"/>
                  </a:lnTo>
                  <a:lnTo>
                    <a:pt x="70" y="132"/>
                  </a:lnTo>
                  <a:lnTo>
                    <a:pt x="80" y="132"/>
                  </a:lnTo>
                  <a:lnTo>
                    <a:pt x="93" y="132"/>
                  </a:lnTo>
                  <a:lnTo>
                    <a:pt x="96" y="129"/>
                  </a:lnTo>
                  <a:lnTo>
                    <a:pt x="97" y="126"/>
                  </a:lnTo>
                  <a:lnTo>
                    <a:pt x="96" y="124"/>
                  </a:lnTo>
                  <a:lnTo>
                    <a:pt x="94" y="122"/>
                  </a:lnTo>
                  <a:lnTo>
                    <a:pt x="90" y="120"/>
                  </a:lnTo>
                  <a:lnTo>
                    <a:pt x="84" y="119"/>
                  </a:lnTo>
                  <a:lnTo>
                    <a:pt x="83" y="104"/>
                  </a:lnTo>
                  <a:lnTo>
                    <a:pt x="80" y="90"/>
                  </a:lnTo>
                  <a:lnTo>
                    <a:pt x="76" y="80"/>
                  </a:lnTo>
                  <a:lnTo>
                    <a:pt x="70" y="70"/>
                  </a:lnTo>
                  <a:lnTo>
                    <a:pt x="57" y="53"/>
                  </a:lnTo>
                  <a:lnTo>
                    <a:pt x="43" y="36"/>
                  </a:lnTo>
                  <a:lnTo>
                    <a:pt x="43" y="30"/>
                  </a:lnTo>
                  <a:lnTo>
                    <a:pt x="43" y="24"/>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51" name="Freeform 472"/>
            <p:cNvSpPr/>
            <p:nvPr/>
          </p:nvSpPr>
          <p:spPr>
            <a:xfrm>
              <a:off x="3834" y="2725"/>
              <a:ext cx="443" cy="191"/>
            </a:xfrm>
            <a:custGeom>
              <a:avLst/>
              <a:gdLst>
                <a:gd name="txL" fmla="*/ 0 w 443"/>
                <a:gd name="txT" fmla="*/ 0 h 191"/>
                <a:gd name="txR" fmla="*/ 443 w 443"/>
                <a:gd name="txB" fmla="*/ 191 h 191"/>
              </a:gdLst>
              <a:ahLst/>
              <a:cxnLst>
                <a:cxn ang="0">
                  <a:pos x="97" y="37"/>
                </a:cxn>
                <a:cxn ang="0">
                  <a:pos x="66" y="60"/>
                </a:cxn>
                <a:cxn ang="0">
                  <a:pos x="56" y="79"/>
                </a:cxn>
                <a:cxn ang="0">
                  <a:pos x="44" y="100"/>
                </a:cxn>
                <a:cxn ang="0">
                  <a:pos x="23" y="112"/>
                </a:cxn>
                <a:cxn ang="0">
                  <a:pos x="1" y="122"/>
                </a:cxn>
                <a:cxn ang="0">
                  <a:pos x="1" y="130"/>
                </a:cxn>
                <a:cxn ang="0">
                  <a:pos x="34" y="126"/>
                </a:cxn>
                <a:cxn ang="0">
                  <a:pos x="70" y="113"/>
                </a:cxn>
                <a:cxn ang="0">
                  <a:pos x="108" y="113"/>
                </a:cxn>
                <a:cxn ang="0">
                  <a:pos x="140" y="106"/>
                </a:cxn>
                <a:cxn ang="0">
                  <a:pos x="157" y="104"/>
                </a:cxn>
                <a:cxn ang="0">
                  <a:pos x="167" y="107"/>
                </a:cxn>
                <a:cxn ang="0">
                  <a:pos x="177" y="147"/>
                </a:cxn>
                <a:cxn ang="0">
                  <a:pos x="206" y="164"/>
                </a:cxn>
                <a:cxn ang="0">
                  <a:pos x="231" y="182"/>
                </a:cxn>
                <a:cxn ang="0">
                  <a:pos x="264" y="191"/>
                </a:cxn>
                <a:cxn ang="0">
                  <a:pos x="278" y="163"/>
                </a:cxn>
                <a:cxn ang="0">
                  <a:pos x="291" y="162"/>
                </a:cxn>
                <a:cxn ang="0">
                  <a:pos x="324" y="173"/>
                </a:cxn>
                <a:cxn ang="0">
                  <a:pos x="371" y="187"/>
                </a:cxn>
                <a:cxn ang="0">
                  <a:pos x="398" y="177"/>
                </a:cxn>
                <a:cxn ang="0">
                  <a:pos x="417" y="180"/>
                </a:cxn>
                <a:cxn ang="0">
                  <a:pos x="435" y="184"/>
                </a:cxn>
                <a:cxn ang="0">
                  <a:pos x="431" y="163"/>
                </a:cxn>
                <a:cxn ang="0">
                  <a:pos x="437" y="127"/>
                </a:cxn>
                <a:cxn ang="0">
                  <a:pos x="438" y="109"/>
                </a:cxn>
                <a:cxn ang="0">
                  <a:pos x="393" y="117"/>
                </a:cxn>
                <a:cxn ang="0">
                  <a:pos x="373" y="116"/>
                </a:cxn>
                <a:cxn ang="0">
                  <a:pos x="357" y="112"/>
                </a:cxn>
                <a:cxn ang="0">
                  <a:pos x="344" y="99"/>
                </a:cxn>
                <a:cxn ang="0">
                  <a:pos x="310" y="60"/>
                </a:cxn>
                <a:cxn ang="0">
                  <a:pos x="290" y="64"/>
                </a:cxn>
                <a:cxn ang="0">
                  <a:pos x="293" y="77"/>
                </a:cxn>
                <a:cxn ang="0">
                  <a:pos x="304" y="100"/>
                </a:cxn>
                <a:cxn ang="0">
                  <a:pos x="288" y="107"/>
                </a:cxn>
                <a:cxn ang="0">
                  <a:pos x="258" y="72"/>
                </a:cxn>
                <a:cxn ang="0">
                  <a:pos x="243" y="39"/>
                </a:cxn>
                <a:cxn ang="0">
                  <a:pos x="200" y="0"/>
                </a:cxn>
                <a:cxn ang="0">
                  <a:pos x="188" y="4"/>
                </a:cxn>
                <a:cxn ang="0">
                  <a:pos x="187" y="14"/>
                </a:cxn>
                <a:cxn ang="0">
                  <a:pos x="207" y="36"/>
                </a:cxn>
                <a:cxn ang="0">
                  <a:pos x="247" y="69"/>
                </a:cxn>
                <a:cxn ang="0">
                  <a:pos x="243" y="70"/>
                </a:cxn>
                <a:cxn ang="0">
                  <a:pos x="233" y="66"/>
                </a:cxn>
                <a:cxn ang="0">
                  <a:pos x="233" y="82"/>
                </a:cxn>
                <a:cxn ang="0">
                  <a:pos x="213" y="96"/>
                </a:cxn>
                <a:cxn ang="0">
                  <a:pos x="200" y="106"/>
                </a:cxn>
                <a:cxn ang="0">
                  <a:pos x="208" y="93"/>
                </a:cxn>
                <a:cxn ang="0">
                  <a:pos x="221" y="89"/>
                </a:cxn>
                <a:cxn ang="0">
                  <a:pos x="224" y="73"/>
                </a:cxn>
                <a:cxn ang="0">
                  <a:pos x="196" y="57"/>
                </a:cxn>
                <a:cxn ang="0">
                  <a:pos x="160" y="22"/>
                </a:cxn>
                <a:cxn ang="0">
                  <a:pos x="146" y="24"/>
                </a:cxn>
                <a:cxn ang="0">
                  <a:pos x="133" y="33"/>
                </a:cxn>
                <a:cxn ang="0">
                  <a:pos x="118" y="33"/>
                </a:cxn>
                <a:cxn ang="0">
                  <a:pos x="97" y="24"/>
                </a:cxn>
              </a:cxnLst>
              <a:rect l="txL" t="txT" r="txR" b="txB"/>
              <a:pathLst>
                <a:path w="442" h="191">
                  <a:moveTo>
                    <a:pt x="97" y="24"/>
                  </a:moveTo>
                  <a:lnTo>
                    <a:pt x="97" y="30"/>
                  </a:lnTo>
                  <a:lnTo>
                    <a:pt x="97" y="37"/>
                  </a:lnTo>
                  <a:lnTo>
                    <a:pt x="87" y="46"/>
                  </a:lnTo>
                  <a:lnTo>
                    <a:pt x="77" y="53"/>
                  </a:lnTo>
                  <a:lnTo>
                    <a:pt x="66" y="60"/>
                  </a:lnTo>
                  <a:lnTo>
                    <a:pt x="51" y="66"/>
                  </a:lnTo>
                  <a:lnTo>
                    <a:pt x="54" y="72"/>
                  </a:lnTo>
                  <a:lnTo>
                    <a:pt x="56" y="79"/>
                  </a:lnTo>
                  <a:lnTo>
                    <a:pt x="57" y="84"/>
                  </a:lnTo>
                  <a:lnTo>
                    <a:pt x="54" y="92"/>
                  </a:lnTo>
                  <a:lnTo>
                    <a:pt x="44" y="100"/>
                  </a:lnTo>
                  <a:lnTo>
                    <a:pt x="34" y="107"/>
                  </a:lnTo>
                  <a:lnTo>
                    <a:pt x="29" y="110"/>
                  </a:lnTo>
                  <a:lnTo>
                    <a:pt x="23" y="112"/>
                  </a:lnTo>
                  <a:lnTo>
                    <a:pt x="13" y="113"/>
                  </a:lnTo>
                  <a:lnTo>
                    <a:pt x="1" y="113"/>
                  </a:lnTo>
                  <a:lnTo>
                    <a:pt x="1" y="122"/>
                  </a:lnTo>
                  <a:lnTo>
                    <a:pt x="0" y="129"/>
                  </a:lnTo>
                  <a:lnTo>
                    <a:pt x="1" y="129"/>
                  </a:lnTo>
                  <a:lnTo>
                    <a:pt x="1" y="130"/>
                  </a:lnTo>
                  <a:lnTo>
                    <a:pt x="14" y="129"/>
                  </a:lnTo>
                  <a:lnTo>
                    <a:pt x="26" y="129"/>
                  </a:lnTo>
                  <a:lnTo>
                    <a:pt x="34" y="126"/>
                  </a:lnTo>
                  <a:lnTo>
                    <a:pt x="41" y="124"/>
                  </a:lnTo>
                  <a:lnTo>
                    <a:pt x="54" y="119"/>
                  </a:lnTo>
                  <a:lnTo>
                    <a:pt x="70" y="113"/>
                  </a:lnTo>
                  <a:lnTo>
                    <a:pt x="83" y="113"/>
                  </a:lnTo>
                  <a:lnTo>
                    <a:pt x="96" y="113"/>
                  </a:lnTo>
                  <a:lnTo>
                    <a:pt x="108" y="113"/>
                  </a:lnTo>
                  <a:lnTo>
                    <a:pt x="121" y="112"/>
                  </a:lnTo>
                  <a:lnTo>
                    <a:pt x="130" y="110"/>
                  </a:lnTo>
                  <a:lnTo>
                    <a:pt x="140" y="106"/>
                  </a:lnTo>
                  <a:lnTo>
                    <a:pt x="146" y="104"/>
                  </a:lnTo>
                  <a:lnTo>
                    <a:pt x="151" y="104"/>
                  </a:lnTo>
                  <a:lnTo>
                    <a:pt x="157" y="104"/>
                  </a:lnTo>
                  <a:lnTo>
                    <a:pt x="161" y="104"/>
                  </a:lnTo>
                  <a:lnTo>
                    <a:pt x="164" y="106"/>
                  </a:lnTo>
                  <a:lnTo>
                    <a:pt x="167" y="107"/>
                  </a:lnTo>
                  <a:lnTo>
                    <a:pt x="168" y="122"/>
                  </a:lnTo>
                  <a:lnTo>
                    <a:pt x="173" y="136"/>
                  </a:lnTo>
                  <a:lnTo>
                    <a:pt x="177" y="147"/>
                  </a:lnTo>
                  <a:lnTo>
                    <a:pt x="183" y="157"/>
                  </a:lnTo>
                  <a:lnTo>
                    <a:pt x="196" y="160"/>
                  </a:lnTo>
                  <a:lnTo>
                    <a:pt x="206" y="164"/>
                  </a:lnTo>
                  <a:lnTo>
                    <a:pt x="214" y="170"/>
                  </a:lnTo>
                  <a:lnTo>
                    <a:pt x="223" y="176"/>
                  </a:lnTo>
                  <a:lnTo>
                    <a:pt x="231" y="182"/>
                  </a:lnTo>
                  <a:lnTo>
                    <a:pt x="241" y="186"/>
                  </a:lnTo>
                  <a:lnTo>
                    <a:pt x="251" y="190"/>
                  </a:lnTo>
                  <a:lnTo>
                    <a:pt x="264" y="191"/>
                  </a:lnTo>
                  <a:lnTo>
                    <a:pt x="268" y="177"/>
                  </a:lnTo>
                  <a:lnTo>
                    <a:pt x="273" y="164"/>
                  </a:lnTo>
                  <a:lnTo>
                    <a:pt x="278" y="163"/>
                  </a:lnTo>
                  <a:lnTo>
                    <a:pt x="283" y="162"/>
                  </a:lnTo>
                  <a:lnTo>
                    <a:pt x="287" y="162"/>
                  </a:lnTo>
                  <a:lnTo>
                    <a:pt x="291" y="162"/>
                  </a:lnTo>
                  <a:lnTo>
                    <a:pt x="301" y="164"/>
                  </a:lnTo>
                  <a:lnTo>
                    <a:pt x="310" y="167"/>
                  </a:lnTo>
                  <a:lnTo>
                    <a:pt x="324" y="173"/>
                  </a:lnTo>
                  <a:lnTo>
                    <a:pt x="340" y="177"/>
                  </a:lnTo>
                  <a:lnTo>
                    <a:pt x="355" y="182"/>
                  </a:lnTo>
                  <a:lnTo>
                    <a:pt x="371" y="187"/>
                  </a:lnTo>
                  <a:lnTo>
                    <a:pt x="381" y="183"/>
                  </a:lnTo>
                  <a:lnTo>
                    <a:pt x="391" y="179"/>
                  </a:lnTo>
                  <a:lnTo>
                    <a:pt x="398" y="177"/>
                  </a:lnTo>
                  <a:lnTo>
                    <a:pt x="404" y="177"/>
                  </a:lnTo>
                  <a:lnTo>
                    <a:pt x="411" y="177"/>
                  </a:lnTo>
                  <a:lnTo>
                    <a:pt x="417" y="180"/>
                  </a:lnTo>
                  <a:lnTo>
                    <a:pt x="427" y="184"/>
                  </a:lnTo>
                  <a:lnTo>
                    <a:pt x="435" y="189"/>
                  </a:lnTo>
                  <a:lnTo>
                    <a:pt x="435" y="184"/>
                  </a:lnTo>
                  <a:lnTo>
                    <a:pt x="435" y="180"/>
                  </a:lnTo>
                  <a:lnTo>
                    <a:pt x="433" y="172"/>
                  </a:lnTo>
                  <a:lnTo>
                    <a:pt x="431" y="163"/>
                  </a:lnTo>
                  <a:lnTo>
                    <a:pt x="431" y="154"/>
                  </a:lnTo>
                  <a:lnTo>
                    <a:pt x="433" y="144"/>
                  </a:lnTo>
                  <a:lnTo>
                    <a:pt x="437" y="127"/>
                  </a:lnTo>
                  <a:lnTo>
                    <a:pt x="443" y="112"/>
                  </a:lnTo>
                  <a:lnTo>
                    <a:pt x="440" y="110"/>
                  </a:lnTo>
                  <a:lnTo>
                    <a:pt x="438" y="109"/>
                  </a:lnTo>
                  <a:lnTo>
                    <a:pt x="420" y="116"/>
                  </a:lnTo>
                  <a:lnTo>
                    <a:pt x="403" y="123"/>
                  </a:lnTo>
                  <a:lnTo>
                    <a:pt x="393" y="117"/>
                  </a:lnTo>
                  <a:lnTo>
                    <a:pt x="384" y="110"/>
                  </a:lnTo>
                  <a:lnTo>
                    <a:pt x="378" y="114"/>
                  </a:lnTo>
                  <a:lnTo>
                    <a:pt x="373" y="116"/>
                  </a:lnTo>
                  <a:lnTo>
                    <a:pt x="367" y="116"/>
                  </a:lnTo>
                  <a:lnTo>
                    <a:pt x="363" y="114"/>
                  </a:lnTo>
                  <a:lnTo>
                    <a:pt x="357" y="112"/>
                  </a:lnTo>
                  <a:lnTo>
                    <a:pt x="353" y="109"/>
                  </a:lnTo>
                  <a:lnTo>
                    <a:pt x="348" y="104"/>
                  </a:lnTo>
                  <a:lnTo>
                    <a:pt x="344" y="99"/>
                  </a:lnTo>
                  <a:lnTo>
                    <a:pt x="330" y="74"/>
                  </a:lnTo>
                  <a:lnTo>
                    <a:pt x="316" y="56"/>
                  </a:lnTo>
                  <a:lnTo>
                    <a:pt x="310" y="60"/>
                  </a:lnTo>
                  <a:lnTo>
                    <a:pt x="304" y="63"/>
                  </a:lnTo>
                  <a:lnTo>
                    <a:pt x="298" y="63"/>
                  </a:lnTo>
                  <a:lnTo>
                    <a:pt x="290" y="64"/>
                  </a:lnTo>
                  <a:lnTo>
                    <a:pt x="288" y="67"/>
                  </a:lnTo>
                  <a:lnTo>
                    <a:pt x="288" y="72"/>
                  </a:lnTo>
                  <a:lnTo>
                    <a:pt x="293" y="77"/>
                  </a:lnTo>
                  <a:lnTo>
                    <a:pt x="298" y="84"/>
                  </a:lnTo>
                  <a:lnTo>
                    <a:pt x="301" y="92"/>
                  </a:lnTo>
                  <a:lnTo>
                    <a:pt x="304" y="100"/>
                  </a:lnTo>
                  <a:lnTo>
                    <a:pt x="300" y="107"/>
                  </a:lnTo>
                  <a:lnTo>
                    <a:pt x="297" y="114"/>
                  </a:lnTo>
                  <a:lnTo>
                    <a:pt x="288" y="107"/>
                  </a:lnTo>
                  <a:lnTo>
                    <a:pt x="277" y="93"/>
                  </a:lnTo>
                  <a:lnTo>
                    <a:pt x="264" y="80"/>
                  </a:lnTo>
                  <a:lnTo>
                    <a:pt x="258" y="72"/>
                  </a:lnTo>
                  <a:lnTo>
                    <a:pt x="258" y="59"/>
                  </a:lnTo>
                  <a:lnTo>
                    <a:pt x="257" y="46"/>
                  </a:lnTo>
                  <a:lnTo>
                    <a:pt x="243" y="39"/>
                  </a:lnTo>
                  <a:lnTo>
                    <a:pt x="228" y="30"/>
                  </a:lnTo>
                  <a:lnTo>
                    <a:pt x="214" y="16"/>
                  </a:lnTo>
                  <a:lnTo>
                    <a:pt x="200" y="0"/>
                  </a:lnTo>
                  <a:lnTo>
                    <a:pt x="194" y="2"/>
                  </a:lnTo>
                  <a:lnTo>
                    <a:pt x="190" y="2"/>
                  </a:lnTo>
                  <a:lnTo>
                    <a:pt x="188" y="4"/>
                  </a:lnTo>
                  <a:lnTo>
                    <a:pt x="186" y="6"/>
                  </a:lnTo>
                  <a:lnTo>
                    <a:pt x="186" y="10"/>
                  </a:lnTo>
                  <a:lnTo>
                    <a:pt x="187" y="14"/>
                  </a:lnTo>
                  <a:lnTo>
                    <a:pt x="193" y="22"/>
                  </a:lnTo>
                  <a:lnTo>
                    <a:pt x="198" y="29"/>
                  </a:lnTo>
                  <a:lnTo>
                    <a:pt x="207" y="36"/>
                  </a:lnTo>
                  <a:lnTo>
                    <a:pt x="216" y="43"/>
                  </a:lnTo>
                  <a:lnTo>
                    <a:pt x="233" y="54"/>
                  </a:lnTo>
                  <a:lnTo>
                    <a:pt x="247" y="69"/>
                  </a:lnTo>
                  <a:lnTo>
                    <a:pt x="247" y="70"/>
                  </a:lnTo>
                  <a:lnTo>
                    <a:pt x="243" y="70"/>
                  </a:lnTo>
                  <a:lnTo>
                    <a:pt x="240" y="70"/>
                  </a:lnTo>
                  <a:lnTo>
                    <a:pt x="236" y="67"/>
                  </a:lnTo>
                  <a:lnTo>
                    <a:pt x="233" y="66"/>
                  </a:lnTo>
                  <a:lnTo>
                    <a:pt x="233" y="72"/>
                  </a:lnTo>
                  <a:lnTo>
                    <a:pt x="233" y="77"/>
                  </a:lnTo>
                  <a:lnTo>
                    <a:pt x="233" y="82"/>
                  </a:lnTo>
                  <a:lnTo>
                    <a:pt x="231" y="87"/>
                  </a:lnTo>
                  <a:lnTo>
                    <a:pt x="221" y="92"/>
                  </a:lnTo>
                  <a:lnTo>
                    <a:pt x="213" y="96"/>
                  </a:lnTo>
                  <a:lnTo>
                    <a:pt x="213" y="104"/>
                  </a:lnTo>
                  <a:lnTo>
                    <a:pt x="213" y="113"/>
                  </a:lnTo>
                  <a:lnTo>
                    <a:pt x="200" y="106"/>
                  </a:lnTo>
                  <a:lnTo>
                    <a:pt x="187" y="97"/>
                  </a:lnTo>
                  <a:lnTo>
                    <a:pt x="198" y="94"/>
                  </a:lnTo>
                  <a:lnTo>
                    <a:pt x="208" y="93"/>
                  </a:lnTo>
                  <a:lnTo>
                    <a:pt x="213" y="93"/>
                  </a:lnTo>
                  <a:lnTo>
                    <a:pt x="217" y="92"/>
                  </a:lnTo>
                  <a:lnTo>
                    <a:pt x="221" y="89"/>
                  </a:lnTo>
                  <a:lnTo>
                    <a:pt x="226" y="86"/>
                  </a:lnTo>
                  <a:lnTo>
                    <a:pt x="224" y="79"/>
                  </a:lnTo>
                  <a:lnTo>
                    <a:pt x="224" y="73"/>
                  </a:lnTo>
                  <a:lnTo>
                    <a:pt x="213" y="69"/>
                  </a:lnTo>
                  <a:lnTo>
                    <a:pt x="204" y="64"/>
                  </a:lnTo>
                  <a:lnTo>
                    <a:pt x="196" y="57"/>
                  </a:lnTo>
                  <a:lnTo>
                    <a:pt x="188" y="50"/>
                  </a:lnTo>
                  <a:lnTo>
                    <a:pt x="174" y="34"/>
                  </a:lnTo>
                  <a:lnTo>
                    <a:pt x="160" y="22"/>
                  </a:lnTo>
                  <a:lnTo>
                    <a:pt x="154" y="22"/>
                  </a:lnTo>
                  <a:lnTo>
                    <a:pt x="150" y="23"/>
                  </a:lnTo>
                  <a:lnTo>
                    <a:pt x="146" y="24"/>
                  </a:lnTo>
                  <a:lnTo>
                    <a:pt x="143" y="26"/>
                  </a:lnTo>
                  <a:lnTo>
                    <a:pt x="138" y="30"/>
                  </a:lnTo>
                  <a:lnTo>
                    <a:pt x="133" y="33"/>
                  </a:lnTo>
                  <a:lnTo>
                    <a:pt x="127" y="34"/>
                  </a:lnTo>
                  <a:lnTo>
                    <a:pt x="123" y="33"/>
                  </a:lnTo>
                  <a:lnTo>
                    <a:pt x="118" y="33"/>
                  </a:lnTo>
                  <a:lnTo>
                    <a:pt x="114" y="30"/>
                  </a:lnTo>
                  <a:lnTo>
                    <a:pt x="106" y="27"/>
                  </a:lnTo>
                  <a:lnTo>
                    <a:pt x="97" y="24"/>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52" name="Freeform 473"/>
            <p:cNvSpPr/>
            <p:nvPr/>
          </p:nvSpPr>
          <p:spPr>
            <a:xfrm>
              <a:off x="5309" y="2727"/>
              <a:ext cx="3" cy="2"/>
            </a:xfrm>
            <a:custGeom>
              <a:avLst/>
              <a:gdLst>
                <a:gd name="txL" fmla="*/ 0 w 3"/>
                <a:gd name="txT" fmla="*/ 0 h 2"/>
                <a:gd name="txR" fmla="*/ 3 w 3"/>
                <a:gd name="txB" fmla="*/ 2 h 2"/>
              </a:gdLst>
              <a:ahLst/>
              <a:cxnLst>
                <a:cxn ang="0">
                  <a:pos x="0" y="0"/>
                </a:cxn>
                <a:cxn ang="0">
                  <a:pos x="1" y="1"/>
                </a:cxn>
                <a:cxn ang="0">
                  <a:pos x="3" y="2"/>
                </a:cxn>
                <a:cxn ang="0">
                  <a:pos x="1" y="2"/>
                </a:cxn>
                <a:cxn ang="0">
                  <a:pos x="0" y="0"/>
                </a:cxn>
              </a:cxnLst>
              <a:rect l="txL" t="txT" r="txR" b="txB"/>
              <a:pathLst>
                <a:path w="3" h="2">
                  <a:moveTo>
                    <a:pt x="0" y="0"/>
                  </a:moveTo>
                  <a:lnTo>
                    <a:pt x="1" y="1"/>
                  </a:lnTo>
                  <a:lnTo>
                    <a:pt x="3" y="2"/>
                  </a:lnTo>
                  <a:lnTo>
                    <a:pt x="1" y="2"/>
                  </a:lnTo>
                  <a:lnTo>
                    <a:pt x="0"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53" name="Freeform 474"/>
            <p:cNvSpPr/>
            <p:nvPr/>
          </p:nvSpPr>
          <p:spPr>
            <a:xfrm>
              <a:off x="5313" y="2729"/>
              <a:ext cx="56" cy="43"/>
            </a:xfrm>
            <a:custGeom>
              <a:avLst/>
              <a:gdLst>
                <a:gd name="txL" fmla="*/ 0 w 56"/>
                <a:gd name="txT" fmla="*/ 0 h 43"/>
                <a:gd name="txR" fmla="*/ 56 w 56"/>
                <a:gd name="txB" fmla="*/ 43 h 43"/>
              </a:gdLst>
              <a:ahLst/>
              <a:cxnLst>
                <a:cxn ang="0">
                  <a:pos x="56" y="19"/>
                </a:cxn>
                <a:cxn ang="0">
                  <a:pos x="56" y="23"/>
                </a:cxn>
                <a:cxn ang="0">
                  <a:pos x="56" y="28"/>
                </a:cxn>
                <a:cxn ang="0">
                  <a:pos x="50" y="30"/>
                </a:cxn>
                <a:cxn ang="0">
                  <a:pos x="44" y="33"/>
                </a:cxn>
                <a:cxn ang="0">
                  <a:pos x="46" y="38"/>
                </a:cxn>
                <a:cxn ang="0">
                  <a:pos x="46" y="42"/>
                </a:cxn>
                <a:cxn ang="0">
                  <a:pos x="37" y="39"/>
                </a:cxn>
                <a:cxn ang="0">
                  <a:pos x="30" y="38"/>
                </a:cxn>
                <a:cxn ang="0">
                  <a:pos x="26" y="36"/>
                </a:cxn>
                <a:cxn ang="0">
                  <a:pos x="23" y="38"/>
                </a:cxn>
                <a:cxn ang="0">
                  <a:pos x="20" y="39"/>
                </a:cxn>
                <a:cxn ang="0">
                  <a:pos x="19" y="43"/>
                </a:cxn>
                <a:cxn ang="0">
                  <a:pos x="13" y="42"/>
                </a:cxn>
                <a:cxn ang="0">
                  <a:pos x="9" y="40"/>
                </a:cxn>
                <a:cxn ang="0">
                  <a:pos x="6" y="38"/>
                </a:cxn>
                <a:cxn ang="0">
                  <a:pos x="4" y="32"/>
                </a:cxn>
                <a:cxn ang="0">
                  <a:pos x="12" y="30"/>
                </a:cxn>
                <a:cxn ang="0">
                  <a:pos x="19" y="29"/>
                </a:cxn>
                <a:cxn ang="0">
                  <a:pos x="16" y="18"/>
                </a:cxn>
                <a:cxn ang="0">
                  <a:pos x="13" y="8"/>
                </a:cxn>
                <a:cxn ang="0">
                  <a:pos x="9" y="6"/>
                </a:cxn>
                <a:cxn ang="0">
                  <a:pos x="6" y="6"/>
                </a:cxn>
                <a:cxn ang="0">
                  <a:pos x="3" y="5"/>
                </a:cxn>
                <a:cxn ang="0">
                  <a:pos x="0" y="2"/>
                </a:cxn>
                <a:cxn ang="0">
                  <a:pos x="0" y="2"/>
                </a:cxn>
                <a:cxn ang="0">
                  <a:pos x="0" y="0"/>
                </a:cxn>
                <a:cxn ang="0">
                  <a:pos x="6" y="0"/>
                </a:cxn>
                <a:cxn ang="0">
                  <a:pos x="12" y="0"/>
                </a:cxn>
                <a:cxn ang="0">
                  <a:pos x="22" y="9"/>
                </a:cxn>
                <a:cxn ang="0">
                  <a:pos x="32" y="15"/>
                </a:cxn>
                <a:cxn ang="0">
                  <a:pos x="36" y="16"/>
                </a:cxn>
                <a:cxn ang="0">
                  <a:pos x="42" y="18"/>
                </a:cxn>
                <a:cxn ang="0">
                  <a:pos x="49" y="19"/>
                </a:cxn>
                <a:cxn ang="0">
                  <a:pos x="56" y="19"/>
                </a:cxn>
              </a:cxnLst>
              <a:rect l="txL" t="txT" r="txR" b="txB"/>
              <a:pathLst>
                <a:path w="56" h="43">
                  <a:moveTo>
                    <a:pt x="56" y="19"/>
                  </a:moveTo>
                  <a:lnTo>
                    <a:pt x="56" y="23"/>
                  </a:lnTo>
                  <a:lnTo>
                    <a:pt x="56" y="28"/>
                  </a:lnTo>
                  <a:lnTo>
                    <a:pt x="50" y="30"/>
                  </a:lnTo>
                  <a:lnTo>
                    <a:pt x="44" y="33"/>
                  </a:lnTo>
                  <a:lnTo>
                    <a:pt x="46" y="38"/>
                  </a:lnTo>
                  <a:lnTo>
                    <a:pt x="46" y="42"/>
                  </a:lnTo>
                  <a:lnTo>
                    <a:pt x="37" y="39"/>
                  </a:lnTo>
                  <a:lnTo>
                    <a:pt x="30" y="38"/>
                  </a:lnTo>
                  <a:lnTo>
                    <a:pt x="26" y="36"/>
                  </a:lnTo>
                  <a:lnTo>
                    <a:pt x="23" y="38"/>
                  </a:lnTo>
                  <a:lnTo>
                    <a:pt x="20" y="39"/>
                  </a:lnTo>
                  <a:lnTo>
                    <a:pt x="19" y="43"/>
                  </a:lnTo>
                  <a:lnTo>
                    <a:pt x="13" y="42"/>
                  </a:lnTo>
                  <a:lnTo>
                    <a:pt x="9" y="40"/>
                  </a:lnTo>
                  <a:lnTo>
                    <a:pt x="6" y="38"/>
                  </a:lnTo>
                  <a:lnTo>
                    <a:pt x="4" y="32"/>
                  </a:lnTo>
                  <a:lnTo>
                    <a:pt x="12" y="30"/>
                  </a:lnTo>
                  <a:lnTo>
                    <a:pt x="19" y="29"/>
                  </a:lnTo>
                  <a:lnTo>
                    <a:pt x="16" y="18"/>
                  </a:lnTo>
                  <a:lnTo>
                    <a:pt x="13" y="8"/>
                  </a:lnTo>
                  <a:lnTo>
                    <a:pt x="9" y="6"/>
                  </a:lnTo>
                  <a:lnTo>
                    <a:pt x="6" y="6"/>
                  </a:lnTo>
                  <a:lnTo>
                    <a:pt x="3" y="5"/>
                  </a:lnTo>
                  <a:lnTo>
                    <a:pt x="0" y="2"/>
                  </a:lnTo>
                  <a:lnTo>
                    <a:pt x="0" y="0"/>
                  </a:lnTo>
                  <a:lnTo>
                    <a:pt x="6" y="0"/>
                  </a:lnTo>
                  <a:lnTo>
                    <a:pt x="12" y="0"/>
                  </a:lnTo>
                  <a:lnTo>
                    <a:pt x="22" y="9"/>
                  </a:lnTo>
                  <a:lnTo>
                    <a:pt x="32" y="15"/>
                  </a:lnTo>
                  <a:lnTo>
                    <a:pt x="36" y="16"/>
                  </a:lnTo>
                  <a:lnTo>
                    <a:pt x="42" y="18"/>
                  </a:lnTo>
                  <a:lnTo>
                    <a:pt x="49" y="19"/>
                  </a:lnTo>
                  <a:lnTo>
                    <a:pt x="56" y="19"/>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54" name="Freeform 475"/>
            <p:cNvSpPr/>
            <p:nvPr/>
          </p:nvSpPr>
          <p:spPr>
            <a:xfrm>
              <a:off x="3977" y="2751"/>
              <a:ext cx="18" cy="57"/>
            </a:xfrm>
            <a:custGeom>
              <a:avLst/>
              <a:gdLst>
                <a:gd name="txL" fmla="*/ 0 w 18"/>
                <a:gd name="txT" fmla="*/ 0 h 57"/>
                <a:gd name="txR" fmla="*/ 18 w 18"/>
                <a:gd name="txB" fmla="*/ 57 h 57"/>
              </a:gdLst>
              <a:ahLst/>
              <a:cxnLst>
                <a:cxn ang="0">
                  <a:pos x="13" y="0"/>
                </a:cxn>
                <a:cxn ang="0">
                  <a:pos x="15" y="3"/>
                </a:cxn>
                <a:cxn ang="0">
                  <a:pos x="18" y="6"/>
                </a:cxn>
                <a:cxn ang="0">
                  <a:pos x="15" y="14"/>
                </a:cxn>
                <a:cxn ang="0">
                  <a:pos x="13" y="23"/>
                </a:cxn>
                <a:cxn ang="0">
                  <a:pos x="14" y="28"/>
                </a:cxn>
                <a:cxn ang="0">
                  <a:pos x="17" y="36"/>
                </a:cxn>
                <a:cxn ang="0">
                  <a:pos x="17" y="43"/>
                </a:cxn>
                <a:cxn ang="0">
                  <a:pos x="15" y="51"/>
                </a:cxn>
                <a:cxn ang="0">
                  <a:pos x="14" y="54"/>
                </a:cxn>
                <a:cxn ang="0">
                  <a:pos x="13" y="57"/>
                </a:cxn>
                <a:cxn ang="0">
                  <a:pos x="5" y="56"/>
                </a:cxn>
                <a:cxn ang="0">
                  <a:pos x="1" y="54"/>
                </a:cxn>
                <a:cxn ang="0">
                  <a:pos x="1" y="43"/>
                </a:cxn>
                <a:cxn ang="0">
                  <a:pos x="0" y="31"/>
                </a:cxn>
                <a:cxn ang="0">
                  <a:pos x="5" y="31"/>
                </a:cxn>
                <a:cxn ang="0">
                  <a:pos x="10" y="30"/>
                </a:cxn>
                <a:cxn ang="0">
                  <a:pos x="7" y="24"/>
                </a:cxn>
                <a:cxn ang="0">
                  <a:pos x="3" y="17"/>
                </a:cxn>
                <a:cxn ang="0">
                  <a:pos x="8" y="8"/>
                </a:cxn>
                <a:cxn ang="0">
                  <a:pos x="13" y="0"/>
                </a:cxn>
              </a:cxnLst>
              <a:rect l="txL" t="txT" r="txR" b="txB"/>
              <a:pathLst>
                <a:path w="18" h="57">
                  <a:moveTo>
                    <a:pt x="13" y="0"/>
                  </a:moveTo>
                  <a:lnTo>
                    <a:pt x="15" y="3"/>
                  </a:lnTo>
                  <a:lnTo>
                    <a:pt x="18" y="6"/>
                  </a:lnTo>
                  <a:lnTo>
                    <a:pt x="15" y="14"/>
                  </a:lnTo>
                  <a:lnTo>
                    <a:pt x="13" y="23"/>
                  </a:lnTo>
                  <a:lnTo>
                    <a:pt x="14" y="28"/>
                  </a:lnTo>
                  <a:lnTo>
                    <a:pt x="17" y="36"/>
                  </a:lnTo>
                  <a:lnTo>
                    <a:pt x="17" y="43"/>
                  </a:lnTo>
                  <a:lnTo>
                    <a:pt x="15" y="51"/>
                  </a:lnTo>
                  <a:lnTo>
                    <a:pt x="14" y="54"/>
                  </a:lnTo>
                  <a:lnTo>
                    <a:pt x="13" y="57"/>
                  </a:lnTo>
                  <a:lnTo>
                    <a:pt x="5" y="56"/>
                  </a:lnTo>
                  <a:lnTo>
                    <a:pt x="1" y="54"/>
                  </a:lnTo>
                  <a:lnTo>
                    <a:pt x="1" y="43"/>
                  </a:lnTo>
                  <a:lnTo>
                    <a:pt x="0" y="31"/>
                  </a:lnTo>
                  <a:lnTo>
                    <a:pt x="5" y="31"/>
                  </a:lnTo>
                  <a:lnTo>
                    <a:pt x="10" y="30"/>
                  </a:lnTo>
                  <a:lnTo>
                    <a:pt x="7" y="24"/>
                  </a:lnTo>
                  <a:lnTo>
                    <a:pt x="3" y="17"/>
                  </a:lnTo>
                  <a:lnTo>
                    <a:pt x="8" y="8"/>
                  </a:lnTo>
                  <a:lnTo>
                    <a:pt x="13"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55" name="Freeform 476"/>
            <p:cNvSpPr/>
            <p:nvPr/>
          </p:nvSpPr>
          <p:spPr>
            <a:xfrm>
              <a:off x="5280" y="2781"/>
              <a:ext cx="90" cy="108"/>
            </a:xfrm>
            <a:custGeom>
              <a:avLst/>
              <a:gdLst>
                <a:gd name="txL" fmla="*/ 0 w 90"/>
                <a:gd name="txT" fmla="*/ 0 h 108"/>
                <a:gd name="txR" fmla="*/ 90 w 90"/>
                <a:gd name="txB" fmla="*/ 108 h 108"/>
              </a:gdLst>
              <a:ahLst/>
              <a:cxnLst>
                <a:cxn ang="0">
                  <a:pos x="90" y="74"/>
                </a:cxn>
                <a:cxn ang="0">
                  <a:pos x="56" y="84"/>
                </a:cxn>
                <a:cxn ang="0">
                  <a:pos x="55" y="91"/>
                </a:cxn>
                <a:cxn ang="0">
                  <a:pos x="55" y="98"/>
                </a:cxn>
                <a:cxn ang="0">
                  <a:pos x="50" y="98"/>
                </a:cxn>
                <a:cxn ang="0">
                  <a:pos x="45" y="98"/>
                </a:cxn>
                <a:cxn ang="0">
                  <a:pos x="45" y="94"/>
                </a:cxn>
                <a:cxn ang="0">
                  <a:pos x="45" y="90"/>
                </a:cxn>
                <a:cxn ang="0">
                  <a:pos x="45" y="90"/>
                </a:cxn>
                <a:cxn ang="0">
                  <a:pos x="43" y="90"/>
                </a:cxn>
                <a:cxn ang="0">
                  <a:pos x="40" y="91"/>
                </a:cxn>
                <a:cxn ang="0">
                  <a:pos x="37" y="91"/>
                </a:cxn>
                <a:cxn ang="0">
                  <a:pos x="35" y="97"/>
                </a:cxn>
                <a:cxn ang="0">
                  <a:pos x="32" y="103"/>
                </a:cxn>
                <a:cxn ang="0">
                  <a:pos x="27" y="106"/>
                </a:cxn>
                <a:cxn ang="0">
                  <a:pos x="22" y="108"/>
                </a:cxn>
                <a:cxn ang="0">
                  <a:pos x="20" y="98"/>
                </a:cxn>
                <a:cxn ang="0">
                  <a:pos x="16" y="91"/>
                </a:cxn>
                <a:cxn ang="0">
                  <a:pos x="10" y="94"/>
                </a:cxn>
                <a:cxn ang="0">
                  <a:pos x="6" y="97"/>
                </a:cxn>
                <a:cxn ang="0">
                  <a:pos x="2" y="94"/>
                </a:cxn>
                <a:cxn ang="0">
                  <a:pos x="0" y="91"/>
                </a:cxn>
                <a:cxn ang="0">
                  <a:pos x="6" y="80"/>
                </a:cxn>
                <a:cxn ang="0">
                  <a:pos x="13" y="68"/>
                </a:cxn>
                <a:cxn ang="0">
                  <a:pos x="29" y="70"/>
                </a:cxn>
                <a:cxn ang="0">
                  <a:pos x="45" y="71"/>
                </a:cxn>
                <a:cxn ang="0">
                  <a:pos x="46" y="64"/>
                </a:cxn>
                <a:cxn ang="0">
                  <a:pos x="49" y="58"/>
                </a:cxn>
                <a:cxn ang="0">
                  <a:pos x="52" y="56"/>
                </a:cxn>
                <a:cxn ang="0">
                  <a:pos x="56" y="53"/>
                </a:cxn>
                <a:cxn ang="0">
                  <a:pos x="60" y="50"/>
                </a:cxn>
                <a:cxn ang="0">
                  <a:pos x="63" y="46"/>
                </a:cxn>
                <a:cxn ang="0">
                  <a:pos x="66" y="41"/>
                </a:cxn>
                <a:cxn ang="0">
                  <a:pos x="69" y="36"/>
                </a:cxn>
                <a:cxn ang="0">
                  <a:pos x="63" y="21"/>
                </a:cxn>
                <a:cxn ang="0">
                  <a:pos x="57" y="8"/>
                </a:cxn>
                <a:cxn ang="0">
                  <a:pos x="59" y="6"/>
                </a:cxn>
                <a:cxn ang="0">
                  <a:pos x="60" y="4"/>
                </a:cxn>
                <a:cxn ang="0">
                  <a:pos x="60" y="4"/>
                </a:cxn>
                <a:cxn ang="0">
                  <a:pos x="60" y="0"/>
                </a:cxn>
                <a:cxn ang="0">
                  <a:pos x="65" y="1"/>
                </a:cxn>
                <a:cxn ang="0">
                  <a:pos x="69" y="1"/>
                </a:cxn>
                <a:cxn ang="0">
                  <a:pos x="75" y="11"/>
                </a:cxn>
                <a:cxn ang="0">
                  <a:pos x="82" y="18"/>
                </a:cxn>
                <a:cxn ang="0">
                  <a:pos x="85" y="31"/>
                </a:cxn>
                <a:cxn ang="0">
                  <a:pos x="86" y="46"/>
                </a:cxn>
                <a:cxn ang="0">
                  <a:pos x="89" y="60"/>
                </a:cxn>
                <a:cxn ang="0">
                  <a:pos x="90" y="74"/>
                </a:cxn>
              </a:cxnLst>
              <a:rect l="txL" t="txT" r="txR" b="txB"/>
              <a:pathLst>
                <a:path w="90" h="108">
                  <a:moveTo>
                    <a:pt x="90" y="74"/>
                  </a:moveTo>
                  <a:lnTo>
                    <a:pt x="56" y="84"/>
                  </a:lnTo>
                  <a:lnTo>
                    <a:pt x="55" y="91"/>
                  </a:lnTo>
                  <a:lnTo>
                    <a:pt x="55" y="98"/>
                  </a:lnTo>
                  <a:lnTo>
                    <a:pt x="50" y="98"/>
                  </a:lnTo>
                  <a:lnTo>
                    <a:pt x="45" y="98"/>
                  </a:lnTo>
                  <a:lnTo>
                    <a:pt x="45" y="94"/>
                  </a:lnTo>
                  <a:lnTo>
                    <a:pt x="45" y="90"/>
                  </a:lnTo>
                  <a:lnTo>
                    <a:pt x="43" y="90"/>
                  </a:lnTo>
                  <a:lnTo>
                    <a:pt x="40" y="91"/>
                  </a:lnTo>
                  <a:lnTo>
                    <a:pt x="37" y="91"/>
                  </a:lnTo>
                  <a:lnTo>
                    <a:pt x="35" y="97"/>
                  </a:lnTo>
                  <a:lnTo>
                    <a:pt x="32" y="103"/>
                  </a:lnTo>
                  <a:lnTo>
                    <a:pt x="27" y="106"/>
                  </a:lnTo>
                  <a:lnTo>
                    <a:pt x="22" y="108"/>
                  </a:lnTo>
                  <a:lnTo>
                    <a:pt x="20" y="98"/>
                  </a:lnTo>
                  <a:lnTo>
                    <a:pt x="16" y="91"/>
                  </a:lnTo>
                  <a:lnTo>
                    <a:pt x="10" y="94"/>
                  </a:lnTo>
                  <a:lnTo>
                    <a:pt x="6" y="97"/>
                  </a:lnTo>
                  <a:lnTo>
                    <a:pt x="2" y="94"/>
                  </a:lnTo>
                  <a:lnTo>
                    <a:pt x="0" y="91"/>
                  </a:lnTo>
                  <a:lnTo>
                    <a:pt x="6" y="80"/>
                  </a:lnTo>
                  <a:lnTo>
                    <a:pt x="13" y="68"/>
                  </a:lnTo>
                  <a:lnTo>
                    <a:pt x="29" y="70"/>
                  </a:lnTo>
                  <a:lnTo>
                    <a:pt x="45" y="71"/>
                  </a:lnTo>
                  <a:lnTo>
                    <a:pt x="46" y="64"/>
                  </a:lnTo>
                  <a:lnTo>
                    <a:pt x="49" y="58"/>
                  </a:lnTo>
                  <a:lnTo>
                    <a:pt x="52" y="56"/>
                  </a:lnTo>
                  <a:lnTo>
                    <a:pt x="56" y="53"/>
                  </a:lnTo>
                  <a:lnTo>
                    <a:pt x="60" y="50"/>
                  </a:lnTo>
                  <a:lnTo>
                    <a:pt x="63" y="46"/>
                  </a:lnTo>
                  <a:lnTo>
                    <a:pt x="66" y="41"/>
                  </a:lnTo>
                  <a:lnTo>
                    <a:pt x="69" y="36"/>
                  </a:lnTo>
                  <a:lnTo>
                    <a:pt x="63" y="21"/>
                  </a:lnTo>
                  <a:lnTo>
                    <a:pt x="57" y="8"/>
                  </a:lnTo>
                  <a:lnTo>
                    <a:pt x="59" y="6"/>
                  </a:lnTo>
                  <a:lnTo>
                    <a:pt x="60" y="4"/>
                  </a:lnTo>
                  <a:lnTo>
                    <a:pt x="60" y="0"/>
                  </a:lnTo>
                  <a:lnTo>
                    <a:pt x="65" y="1"/>
                  </a:lnTo>
                  <a:lnTo>
                    <a:pt x="69" y="1"/>
                  </a:lnTo>
                  <a:lnTo>
                    <a:pt x="75" y="11"/>
                  </a:lnTo>
                  <a:lnTo>
                    <a:pt x="82" y="18"/>
                  </a:lnTo>
                  <a:lnTo>
                    <a:pt x="85" y="31"/>
                  </a:lnTo>
                  <a:lnTo>
                    <a:pt x="86" y="46"/>
                  </a:lnTo>
                  <a:lnTo>
                    <a:pt x="89" y="60"/>
                  </a:lnTo>
                  <a:lnTo>
                    <a:pt x="90" y="74"/>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56" name="Freeform 477"/>
            <p:cNvSpPr/>
            <p:nvPr/>
          </p:nvSpPr>
          <p:spPr>
            <a:xfrm>
              <a:off x="5270" y="2875"/>
              <a:ext cx="27" cy="32"/>
            </a:xfrm>
            <a:custGeom>
              <a:avLst/>
              <a:gdLst>
                <a:gd name="txL" fmla="*/ 0 w 27"/>
                <a:gd name="txT" fmla="*/ 0 h 32"/>
                <a:gd name="txR" fmla="*/ 27 w 27"/>
                <a:gd name="txB" fmla="*/ 32 h 32"/>
              </a:gdLst>
              <a:ahLst/>
              <a:cxnLst>
                <a:cxn ang="0">
                  <a:pos x="27" y="10"/>
                </a:cxn>
                <a:cxn ang="0">
                  <a:pos x="25" y="22"/>
                </a:cxn>
                <a:cxn ang="0">
                  <a:pos x="23" y="32"/>
                </a:cxn>
                <a:cxn ang="0">
                  <a:pos x="19" y="32"/>
                </a:cxn>
                <a:cxn ang="0">
                  <a:pos x="15" y="32"/>
                </a:cxn>
                <a:cxn ang="0">
                  <a:pos x="13" y="23"/>
                </a:cxn>
                <a:cxn ang="0">
                  <a:pos x="13" y="13"/>
                </a:cxn>
                <a:cxn ang="0">
                  <a:pos x="7" y="13"/>
                </a:cxn>
                <a:cxn ang="0">
                  <a:pos x="6" y="12"/>
                </a:cxn>
                <a:cxn ang="0">
                  <a:pos x="3" y="10"/>
                </a:cxn>
                <a:cxn ang="0">
                  <a:pos x="0" y="7"/>
                </a:cxn>
                <a:cxn ang="0">
                  <a:pos x="2" y="6"/>
                </a:cxn>
                <a:cxn ang="0">
                  <a:pos x="2" y="3"/>
                </a:cxn>
                <a:cxn ang="0">
                  <a:pos x="5" y="2"/>
                </a:cxn>
                <a:cxn ang="0">
                  <a:pos x="9" y="0"/>
                </a:cxn>
                <a:cxn ang="0">
                  <a:pos x="12" y="4"/>
                </a:cxn>
                <a:cxn ang="0">
                  <a:pos x="16" y="7"/>
                </a:cxn>
                <a:cxn ang="0">
                  <a:pos x="20" y="9"/>
                </a:cxn>
                <a:cxn ang="0">
                  <a:pos x="27" y="10"/>
                </a:cxn>
              </a:cxnLst>
              <a:rect l="txL" t="txT" r="txR" b="txB"/>
              <a:pathLst>
                <a:path w="27" h="32">
                  <a:moveTo>
                    <a:pt x="27" y="10"/>
                  </a:moveTo>
                  <a:lnTo>
                    <a:pt x="25" y="22"/>
                  </a:lnTo>
                  <a:lnTo>
                    <a:pt x="23" y="32"/>
                  </a:lnTo>
                  <a:lnTo>
                    <a:pt x="19" y="32"/>
                  </a:lnTo>
                  <a:lnTo>
                    <a:pt x="15" y="32"/>
                  </a:lnTo>
                  <a:lnTo>
                    <a:pt x="13" y="23"/>
                  </a:lnTo>
                  <a:lnTo>
                    <a:pt x="13" y="13"/>
                  </a:lnTo>
                  <a:lnTo>
                    <a:pt x="7" y="13"/>
                  </a:lnTo>
                  <a:lnTo>
                    <a:pt x="6" y="12"/>
                  </a:lnTo>
                  <a:lnTo>
                    <a:pt x="3" y="10"/>
                  </a:lnTo>
                  <a:lnTo>
                    <a:pt x="0" y="7"/>
                  </a:lnTo>
                  <a:lnTo>
                    <a:pt x="2" y="6"/>
                  </a:lnTo>
                  <a:lnTo>
                    <a:pt x="2" y="3"/>
                  </a:lnTo>
                  <a:lnTo>
                    <a:pt x="5" y="2"/>
                  </a:lnTo>
                  <a:lnTo>
                    <a:pt x="9" y="0"/>
                  </a:lnTo>
                  <a:lnTo>
                    <a:pt x="12" y="4"/>
                  </a:lnTo>
                  <a:lnTo>
                    <a:pt x="16" y="7"/>
                  </a:lnTo>
                  <a:lnTo>
                    <a:pt x="20" y="9"/>
                  </a:lnTo>
                  <a:lnTo>
                    <a:pt x="27" y="1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57" name="Freeform 478"/>
            <p:cNvSpPr/>
            <p:nvPr/>
          </p:nvSpPr>
          <p:spPr>
            <a:xfrm>
              <a:off x="5202" y="2982"/>
              <a:ext cx="15" cy="40"/>
            </a:xfrm>
            <a:custGeom>
              <a:avLst/>
              <a:gdLst>
                <a:gd name="txL" fmla="*/ 0 w 15"/>
                <a:gd name="txT" fmla="*/ 0 h 40"/>
                <a:gd name="txR" fmla="*/ 15 w 15"/>
                <a:gd name="txB" fmla="*/ 40 h 40"/>
              </a:gdLst>
              <a:ahLst/>
              <a:cxnLst>
                <a:cxn ang="0">
                  <a:pos x="8" y="0"/>
                </a:cxn>
                <a:cxn ang="0">
                  <a:pos x="13" y="2"/>
                </a:cxn>
                <a:cxn ang="0">
                  <a:pos x="15" y="2"/>
                </a:cxn>
                <a:cxn ang="0">
                  <a:pos x="15" y="22"/>
                </a:cxn>
                <a:cxn ang="0">
                  <a:pos x="13" y="39"/>
                </a:cxn>
                <a:cxn ang="0">
                  <a:pos x="11" y="39"/>
                </a:cxn>
                <a:cxn ang="0">
                  <a:pos x="10" y="40"/>
                </a:cxn>
                <a:cxn ang="0">
                  <a:pos x="5" y="36"/>
                </a:cxn>
                <a:cxn ang="0">
                  <a:pos x="1" y="33"/>
                </a:cxn>
                <a:cxn ang="0">
                  <a:pos x="0" y="23"/>
                </a:cxn>
                <a:cxn ang="0">
                  <a:pos x="1" y="14"/>
                </a:cxn>
                <a:cxn ang="0">
                  <a:pos x="4" y="7"/>
                </a:cxn>
                <a:cxn ang="0">
                  <a:pos x="8" y="0"/>
                </a:cxn>
              </a:cxnLst>
              <a:rect l="txL" t="txT" r="txR" b="txB"/>
              <a:pathLst>
                <a:path w="15" h="40">
                  <a:moveTo>
                    <a:pt x="8" y="0"/>
                  </a:moveTo>
                  <a:lnTo>
                    <a:pt x="13" y="2"/>
                  </a:lnTo>
                  <a:lnTo>
                    <a:pt x="15" y="2"/>
                  </a:lnTo>
                  <a:lnTo>
                    <a:pt x="15" y="22"/>
                  </a:lnTo>
                  <a:lnTo>
                    <a:pt x="13" y="39"/>
                  </a:lnTo>
                  <a:lnTo>
                    <a:pt x="11" y="39"/>
                  </a:lnTo>
                  <a:lnTo>
                    <a:pt x="10" y="40"/>
                  </a:lnTo>
                  <a:lnTo>
                    <a:pt x="5" y="36"/>
                  </a:lnTo>
                  <a:lnTo>
                    <a:pt x="1" y="33"/>
                  </a:lnTo>
                  <a:lnTo>
                    <a:pt x="0" y="23"/>
                  </a:lnTo>
                  <a:lnTo>
                    <a:pt x="1" y="14"/>
                  </a:lnTo>
                  <a:lnTo>
                    <a:pt x="4" y="7"/>
                  </a:lnTo>
                  <a:lnTo>
                    <a:pt x="8"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58" name="Freeform 479"/>
            <p:cNvSpPr/>
            <p:nvPr/>
          </p:nvSpPr>
          <p:spPr>
            <a:xfrm>
              <a:off x="2955" y="3005"/>
              <a:ext cx="111" cy="41"/>
            </a:xfrm>
            <a:custGeom>
              <a:avLst/>
              <a:gdLst>
                <a:gd name="txL" fmla="*/ 0 w 111"/>
                <a:gd name="txT" fmla="*/ 0 h 41"/>
                <a:gd name="txR" fmla="*/ 111 w 111"/>
                <a:gd name="txB" fmla="*/ 41 h 41"/>
              </a:gdLst>
              <a:ahLst/>
              <a:cxnLst>
                <a:cxn ang="0">
                  <a:pos x="68" y="36"/>
                </a:cxn>
                <a:cxn ang="0">
                  <a:pos x="67" y="31"/>
                </a:cxn>
                <a:cxn ang="0">
                  <a:pos x="65" y="26"/>
                </a:cxn>
                <a:cxn ang="0">
                  <a:pos x="45" y="19"/>
                </a:cxn>
                <a:cxn ang="0">
                  <a:pos x="27" y="10"/>
                </a:cxn>
                <a:cxn ang="0">
                  <a:pos x="12" y="14"/>
                </a:cxn>
                <a:cxn ang="0">
                  <a:pos x="0" y="19"/>
                </a:cxn>
                <a:cxn ang="0">
                  <a:pos x="1" y="17"/>
                </a:cxn>
                <a:cxn ang="0">
                  <a:pos x="2" y="16"/>
                </a:cxn>
                <a:cxn ang="0">
                  <a:pos x="7" y="9"/>
                </a:cxn>
                <a:cxn ang="0">
                  <a:pos x="12" y="4"/>
                </a:cxn>
                <a:cxn ang="0">
                  <a:pos x="18" y="1"/>
                </a:cxn>
                <a:cxn ang="0">
                  <a:pos x="25" y="0"/>
                </a:cxn>
                <a:cxn ang="0">
                  <a:pos x="32" y="1"/>
                </a:cxn>
                <a:cxn ang="0">
                  <a:pos x="41" y="3"/>
                </a:cxn>
                <a:cxn ang="0">
                  <a:pos x="49" y="6"/>
                </a:cxn>
                <a:cxn ang="0">
                  <a:pos x="57" y="9"/>
                </a:cxn>
                <a:cxn ang="0">
                  <a:pos x="89" y="27"/>
                </a:cxn>
                <a:cxn ang="0">
                  <a:pos x="111" y="39"/>
                </a:cxn>
                <a:cxn ang="0">
                  <a:pos x="111" y="40"/>
                </a:cxn>
                <a:cxn ang="0">
                  <a:pos x="111" y="41"/>
                </a:cxn>
                <a:cxn ang="0">
                  <a:pos x="94" y="41"/>
                </a:cxn>
                <a:cxn ang="0">
                  <a:pos x="75" y="41"/>
                </a:cxn>
                <a:cxn ang="0">
                  <a:pos x="77" y="39"/>
                </a:cxn>
                <a:cxn ang="0">
                  <a:pos x="77" y="36"/>
                </a:cxn>
                <a:cxn ang="0">
                  <a:pos x="72" y="36"/>
                </a:cxn>
                <a:cxn ang="0">
                  <a:pos x="68" y="36"/>
                </a:cxn>
              </a:cxnLst>
              <a:rect l="txL" t="txT" r="txR" b="txB"/>
              <a:pathLst>
                <a:path w="110" h="41">
                  <a:moveTo>
                    <a:pt x="68" y="36"/>
                  </a:moveTo>
                  <a:lnTo>
                    <a:pt x="67" y="31"/>
                  </a:lnTo>
                  <a:lnTo>
                    <a:pt x="65" y="26"/>
                  </a:lnTo>
                  <a:lnTo>
                    <a:pt x="45" y="19"/>
                  </a:lnTo>
                  <a:lnTo>
                    <a:pt x="27" y="10"/>
                  </a:lnTo>
                  <a:lnTo>
                    <a:pt x="12" y="14"/>
                  </a:lnTo>
                  <a:lnTo>
                    <a:pt x="0" y="19"/>
                  </a:lnTo>
                  <a:lnTo>
                    <a:pt x="1" y="17"/>
                  </a:lnTo>
                  <a:lnTo>
                    <a:pt x="2" y="16"/>
                  </a:lnTo>
                  <a:lnTo>
                    <a:pt x="7" y="9"/>
                  </a:lnTo>
                  <a:lnTo>
                    <a:pt x="12" y="4"/>
                  </a:lnTo>
                  <a:lnTo>
                    <a:pt x="18" y="1"/>
                  </a:lnTo>
                  <a:lnTo>
                    <a:pt x="25" y="0"/>
                  </a:lnTo>
                  <a:lnTo>
                    <a:pt x="32" y="1"/>
                  </a:lnTo>
                  <a:lnTo>
                    <a:pt x="41" y="3"/>
                  </a:lnTo>
                  <a:lnTo>
                    <a:pt x="49" y="6"/>
                  </a:lnTo>
                  <a:lnTo>
                    <a:pt x="57" y="9"/>
                  </a:lnTo>
                  <a:lnTo>
                    <a:pt x="89" y="27"/>
                  </a:lnTo>
                  <a:lnTo>
                    <a:pt x="111" y="39"/>
                  </a:lnTo>
                  <a:lnTo>
                    <a:pt x="111" y="40"/>
                  </a:lnTo>
                  <a:lnTo>
                    <a:pt x="111" y="41"/>
                  </a:lnTo>
                  <a:lnTo>
                    <a:pt x="94" y="41"/>
                  </a:lnTo>
                  <a:lnTo>
                    <a:pt x="75" y="41"/>
                  </a:lnTo>
                  <a:lnTo>
                    <a:pt x="77" y="39"/>
                  </a:lnTo>
                  <a:lnTo>
                    <a:pt x="77" y="36"/>
                  </a:lnTo>
                  <a:lnTo>
                    <a:pt x="72" y="36"/>
                  </a:lnTo>
                  <a:lnTo>
                    <a:pt x="68" y="36"/>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59" name="Freeform 480"/>
            <p:cNvSpPr/>
            <p:nvPr/>
          </p:nvSpPr>
          <p:spPr>
            <a:xfrm>
              <a:off x="3054" y="3048"/>
              <a:ext cx="72" cy="23"/>
            </a:xfrm>
            <a:custGeom>
              <a:avLst/>
              <a:gdLst>
                <a:gd name="txL" fmla="*/ 0 w 72"/>
                <a:gd name="txT" fmla="*/ 0 h 23"/>
                <a:gd name="txR" fmla="*/ 72 w 72"/>
                <a:gd name="txB" fmla="*/ 23 h 23"/>
              </a:gdLst>
              <a:ahLst/>
              <a:cxnLst>
                <a:cxn ang="0">
                  <a:pos x="29" y="0"/>
                </a:cxn>
                <a:cxn ang="0">
                  <a:pos x="43" y="1"/>
                </a:cxn>
                <a:cxn ang="0">
                  <a:pos x="55" y="4"/>
                </a:cxn>
                <a:cxn ang="0">
                  <a:pos x="63" y="8"/>
                </a:cxn>
                <a:cxn ang="0">
                  <a:pos x="72" y="16"/>
                </a:cxn>
                <a:cxn ang="0">
                  <a:pos x="70" y="18"/>
                </a:cxn>
                <a:cxn ang="0">
                  <a:pos x="69" y="21"/>
                </a:cxn>
                <a:cxn ang="0">
                  <a:pos x="50" y="23"/>
                </a:cxn>
                <a:cxn ang="0">
                  <a:pos x="32" y="21"/>
                </a:cxn>
                <a:cxn ang="0">
                  <a:pos x="23" y="21"/>
                </a:cxn>
                <a:cxn ang="0">
                  <a:pos x="16" y="20"/>
                </a:cxn>
                <a:cxn ang="0">
                  <a:pos x="8" y="17"/>
                </a:cxn>
                <a:cxn ang="0">
                  <a:pos x="0" y="14"/>
                </a:cxn>
                <a:cxn ang="0">
                  <a:pos x="0" y="13"/>
                </a:cxn>
                <a:cxn ang="0">
                  <a:pos x="0" y="13"/>
                </a:cxn>
                <a:cxn ang="0">
                  <a:pos x="8" y="10"/>
                </a:cxn>
                <a:cxn ang="0">
                  <a:pos x="16" y="7"/>
                </a:cxn>
                <a:cxn ang="0">
                  <a:pos x="23" y="4"/>
                </a:cxn>
                <a:cxn ang="0">
                  <a:pos x="29" y="0"/>
                </a:cxn>
              </a:cxnLst>
              <a:rect l="txL" t="txT" r="txR" b="txB"/>
              <a:pathLst>
                <a:path w="72" h="23">
                  <a:moveTo>
                    <a:pt x="29" y="0"/>
                  </a:moveTo>
                  <a:lnTo>
                    <a:pt x="43" y="1"/>
                  </a:lnTo>
                  <a:lnTo>
                    <a:pt x="55" y="4"/>
                  </a:lnTo>
                  <a:lnTo>
                    <a:pt x="63" y="8"/>
                  </a:lnTo>
                  <a:lnTo>
                    <a:pt x="72" y="16"/>
                  </a:lnTo>
                  <a:lnTo>
                    <a:pt x="70" y="18"/>
                  </a:lnTo>
                  <a:lnTo>
                    <a:pt x="69" y="21"/>
                  </a:lnTo>
                  <a:lnTo>
                    <a:pt x="50" y="23"/>
                  </a:lnTo>
                  <a:lnTo>
                    <a:pt x="32" y="21"/>
                  </a:lnTo>
                  <a:lnTo>
                    <a:pt x="23" y="21"/>
                  </a:lnTo>
                  <a:lnTo>
                    <a:pt x="16" y="20"/>
                  </a:lnTo>
                  <a:lnTo>
                    <a:pt x="8" y="17"/>
                  </a:lnTo>
                  <a:lnTo>
                    <a:pt x="0" y="14"/>
                  </a:lnTo>
                  <a:lnTo>
                    <a:pt x="0" y="13"/>
                  </a:lnTo>
                  <a:lnTo>
                    <a:pt x="8" y="10"/>
                  </a:lnTo>
                  <a:lnTo>
                    <a:pt x="16" y="7"/>
                  </a:lnTo>
                  <a:lnTo>
                    <a:pt x="23" y="4"/>
                  </a:lnTo>
                  <a:lnTo>
                    <a:pt x="29"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60" name="Freeform 481"/>
            <p:cNvSpPr/>
            <p:nvPr/>
          </p:nvSpPr>
          <p:spPr>
            <a:xfrm>
              <a:off x="5080" y="3048"/>
              <a:ext cx="28" cy="24"/>
            </a:xfrm>
            <a:custGeom>
              <a:avLst/>
              <a:gdLst>
                <a:gd name="txL" fmla="*/ 0 w 28"/>
                <a:gd name="txT" fmla="*/ 0 h 24"/>
                <a:gd name="txR" fmla="*/ 28 w 28"/>
                <a:gd name="txB" fmla="*/ 24 h 24"/>
              </a:gdLst>
              <a:ahLst/>
              <a:cxnLst>
                <a:cxn ang="0">
                  <a:pos x="18" y="0"/>
                </a:cxn>
                <a:cxn ang="0">
                  <a:pos x="23" y="3"/>
                </a:cxn>
                <a:cxn ang="0">
                  <a:pos x="25" y="6"/>
                </a:cxn>
                <a:cxn ang="0">
                  <a:pos x="26" y="7"/>
                </a:cxn>
                <a:cxn ang="0">
                  <a:pos x="28" y="13"/>
                </a:cxn>
                <a:cxn ang="0">
                  <a:pos x="28" y="13"/>
                </a:cxn>
                <a:cxn ang="0">
                  <a:pos x="28" y="14"/>
                </a:cxn>
                <a:cxn ang="0">
                  <a:pos x="23" y="17"/>
                </a:cxn>
                <a:cxn ang="0">
                  <a:pos x="19" y="20"/>
                </a:cxn>
                <a:cxn ang="0">
                  <a:pos x="15" y="23"/>
                </a:cxn>
                <a:cxn ang="0">
                  <a:pos x="8" y="24"/>
                </a:cxn>
                <a:cxn ang="0">
                  <a:pos x="5" y="23"/>
                </a:cxn>
                <a:cxn ang="0">
                  <a:pos x="3" y="21"/>
                </a:cxn>
                <a:cxn ang="0">
                  <a:pos x="2" y="18"/>
                </a:cxn>
                <a:cxn ang="0">
                  <a:pos x="0" y="17"/>
                </a:cxn>
                <a:cxn ang="0">
                  <a:pos x="3" y="11"/>
                </a:cxn>
                <a:cxn ang="0">
                  <a:pos x="8" y="7"/>
                </a:cxn>
                <a:cxn ang="0">
                  <a:pos x="12" y="4"/>
                </a:cxn>
                <a:cxn ang="0">
                  <a:pos x="18" y="0"/>
                </a:cxn>
              </a:cxnLst>
              <a:rect l="txL" t="txT" r="txR" b="txB"/>
              <a:pathLst>
                <a:path w="28" h="24">
                  <a:moveTo>
                    <a:pt x="18" y="0"/>
                  </a:moveTo>
                  <a:lnTo>
                    <a:pt x="23" y="3"/>
                  </a:lnTo>
                  <a:lnTo>
                    <a:pt x="25" y="6"/>
                  </a:lnTo>
                  <a:lnTo>
                    <a:pt x="26" y="7"/>
                  </a:lnTo>
                  <a:lnTo>
                    <a:pt x="28" y="13"/>
                  </a:lnTo>
                  <a:lnTo>
                    <a:pt x="28" y="14"/>
                  </a:lnTo>
                  <a:lnTo>
                    <a:pt x="23" y="17"/>
                  </a:lnTo>
                  <a:lnTo>
                    <a:pt x="19" y="20"/>
                  </a:lnTo>
                  <a:lnTo>
                    <a:pt x="15" y="23"/>
                  </a:lnTo>
                  <a:lnTo>
                    <a:pt x="8" y="24"/>
                  </a:lnTo>
                  <a:lnTo>
                    <a:pt x="5" y="23"/>
                  </a:lnTo>
                  <a:lnTo>
                    <a:pt x="3" y="21"/>
                  </a:lnTo>
                  <a:lnTo>
                    <a:pt x="2" y="18"/>
                  </a:lnTo>
                  <a:lnTo>
                    <a:pt x="0" y="17"/>
                  </a:lnTo>
                  <a:lnTo>
                    <a:pt x="3" y="11"/>
                  </a:lnTo>
                  <a:lnTo>
                    <a:pt x="8" y="7"/>
                  </a:lnTo>
                  <a:lnTo>
                    <a:pt x="12" y="4"/>
                  </a:lnTo>
                  <a:lnTo>
                    <a:pt x="18"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61" name="Freeform 482"/>
            <p:cNvSpPr/>
            <p:nvPr/>
          </p:nvSpPr>
          <p:spPr>
            <a:xfrm>
              <a:off x="5216" y="3069"/>
              <a:ext cx="26" cy="56"/>
            </a:xfrm>
            <a:custGeom>
              <a:avLst/>
              <a:gdLst>
                <a:gd name="txL" fmla="*/ 0 w 26"/>
                <a:gd name="txT" fmla="*/ 0 h 56"/>
                <a:gd name="txR" fmla="*/ 26 w 26"/>
                <a:gd name="txB" fmla="*/ 56 h 56"/>
              </a:gdLst>
              <a:ahLst/>
              <a:cxnLst>
                <a:cxn ang="0">
                  <a:pos x="4" y="0"/>
                </a:cxn>
                <a:cxn ang="0">
                  <a:pos x="7" y="0"/>
                </a:cxn>
                <a:cxn ang="0">
                  <a:pos x="10" y="0"/>
                </a:cxn>
                <a:cxn ang="0">
                  <a:pos x="16" y="5"/>
                </a:cxn>
                <a:cxn ang="0">
                  <a:pos x="20" y="10"/>
                </a:cxn>
                <a:cxn ang="0">
                  <a:pos x="24" y="17"/>
                </a:cxn>
                <a:cxn ang="0">
                  <a:pos x="26" y="26"/>
                </a:cxn>
                <a:cxn ang="0">
                  <a:pos x="21" y="29"/>
                </a:cxn>
                <a:cxn ang="0">
                  <a:pos x="17" y="32"/>
                </a:cxn>
                <a:cxn ang="0">
                  <a:pos x="19" y="45"/>
                </a:cxn>
                <a:cxn ang="0">
                  <a:pos x="19" y="56"/>
                </a:cxn>
                <a:cxn ang="0">
                  <a:pos x="17" y="56"/>
                </a:cxn>
                <a:cxn ang="0">
                  <a:pos x="17" y="56"/>
                </a:cxn>
                <a:cxn ang="0">
                  <a:pos x="9" y="50"/>
                </a:cxn>
                <a:cxn ang="0">
                  <a:pos x="0" y="45"/>
                </a:cxn>
                <a:cxn ang="0">
                  <a:pos x="0" y="25"/>
                </a:cxn>
                <a:cxn ang="0">
                  <a:pos x="0" y="5"/>
                </a:cxn>
                <a:cxn ang="0">
                  <a:pos x="3" y="2"/>
                </a:cxn>
                <a:cxn ang="0">
                  <a:pos x="4" y="0"/>
                </a:cxn>
              </a:cxnLst>
              <a:rect l="txL" t="txT" r="txR" b="txB"/>
              <a:pathLst>
                <a:path w="26" h="56">
                  <a:moveTo>
                    <a:pt x="4" y="0"/>
                  </a:moveTo>
                  <a:lnTo>
                    <a:pt x="7" y="0"/>
                  </a:lnTo>
                  <a:lnTo>
                    <a:pt x="10" y="0"/>
                  </a:lnTo>
                  <a:lnTo>
                    <a:pt x="16" y="5"/>
                  </a:lnTo>
                  <a:lnTo>
                    <a:pt x="20" y="10"/>
                  </a:lnTo>
                  <a:lnTo>
                    <a:pt x="24" y="17"/>
                  </a:lnTo>
                  <a:lnTo>
                    <a:pt x="26" y="26"/>
                  </a:lnTo>
                  <a:lnTo>
                    <a:pt x="21" y="29"/>
                  </a:lnTo>
                  <a:lnTo>
                    <a:pt x="17" y="32"/>
                  </a:lnTo>
                  <a:lnTo>
                    <a:pt x="19" y="45"/>
                  </a:lnTo>
                  <a:lnTo>
                    <a:pt x="19" y="56"/>
                  </a:lnTo>
                  <a:lnTo>
                    <a:pt x="17" y="56"/>
                  </a:lnTo>
                  <a:lnTo>
                    <a:pt x="9" y="50"/>
                  </a:lnTo>
                  <a:lnTo>
                    <a:pt x="0" y="45"/>
                  </a:lnTo>
                  <a:lnTo>
                    <a:pt x="0" y="25"/>
                  </a:lnTo>
                  <a:lnTo>
                    <a:pt x="0" y="5"/>
                  </a:lnTo>
                  <a:lnTo>
                    <a:pt x="3" y="2"/>
                  </a:lnTo>
                  <a:lnTo>
                    <a:pt x="4"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62" name="Freeform 483"/>
            <p:cNvSpPr/>
            <p:nvPr/>
          </p:nvSpPr>
          <p:spPr>
            <a:xfrm>
              <a:off x="5115" y="3081"/>
              <a:ext cx="21" cy="27"/>
            </a:xfrm>
            <a:custGeom>
              <a:avLst/>
              <a:gdLst>
                <a:gd name="txL" fmla="*/ 0 w 21"/>
                <a:gd name="txT" fmla="*/ 0 h 27"/>
                <a:gd name="txR" fmla="*/ 21 w 21"/>
                <a:gd name="txB" fmla="*/ 27 h 27"/>
              </a:gdLst>
              <a:ahLst/>
              <a:cxnLst>
                <a:cxn ang="0">
                  <a:pos x="14" y="0"/>
                </a:cxn>
                <a:cxn ang="0">
                  <a:pos x="17" y="4"/>
                </a:cxn>
                <a:cxn ang="0">
                  <a:pos x="21" y="8"/>
                </a:cxn>
                <a:cxn ang="0">
                  <a:pos x="18" y="10"/>
                </a:cxn>
                <a:cxn ang="0">
                  <a:pos x="15" y="11"/>
                </a:cxn>
                <a:cxn ang="0">
                  <a:pos x="13" y="8"/>
                </a:cxn>
                <a:cxn ang="0">
                  <a:pos x="11" y="8"/>
                </a:cxn>
                <a:cxn ang="0">
                  <a:pos x="8" y="11"/>
                </a:cxn>
                <a:cxn ang="0">
                  <a:pos x="7" y="14"/>
                </a:cxn>
                <a:cxn ang="0">
                  <a:pos x="8" y="18"/>
                </a:cxn>
                <a:cxn ang="0">
                  <a:pos x="8" y="21"/>
                </a:cxn>
                <a:cxn ang="0">
                  <a:pos x="8" y="23"/>
                </a:cxn>
                <a:cxn ang="0">
                  <a:pos x="7" y="27"/>
                </a:cxn>
                <a:cxn ang="0">
                  <a:pos x="4" y="23"/>
                </a:cxn>
                <a:cxn ang="0">
                  <a:pos x="0" y="20"/>
                </a:cxn>
                <a:cxn ang="0">
                  <a:pos x="5" y="13"/>
                </a:cxn>
                <a:cxn ang="0">
                  <a:pos x="11" y="1"/>
                </a:cxn>
                <a:cxn ang="0">
                  <a:pos x="13" y="1"/>
                </a:cxn>
                <a:cxn ang="0">
                  <a:pos x="14" y="0"/>
                </a:cxn>
              </a:cxnLst>
              <a:rect l="txL" t="txT" r="txR" b="txB"/>
              <a:pathLst>
                <a:path w="21" h="27">
                  <a:moveTo>
                    <a:pt x="14" y="0"/>
                  </a:moveTo>
                  <a:lnTo>
                    <a:pt x="17" y="4"/>
                  </a:lnTo>
                  <a:lnTo>
                    <a:pt x="21" y="8"/>
                  </a:lnTo>
                  <a:lnTo>
                    <a:pt x="18" y="10"/>
                  </a:lnTo>
                  <a:lnTo>
                    <a:pt x="15" y="11"/>
                  </a:lnTo>
                  <a:lnTo>
                    <a:pt x="13" y="8"/>
                  </a:lnTo>
                  <a:lnTo>
                    <a:pt x="11" y="8"/>
                  </a:lnTo>
                  <a:lnTo>
                    <a:pt x="8" y="11"/>
                  </a:lnTo>
                  <a:lnTo>
                    <a:pt x="7" y="14"/>
                  </a:lnTo>
                  <a:lnTo>
                    <a:pt x="8" y="18"/>
                  </a:lnTo>
                  <a:lnTo>
                    <a:pt x="8" y="21"/>
                  </a:lnTo>
                  <a:lnTo>
                    <a:pt x="8" y="23"/>
                  </a:lnTo>
                  <a:lnTo>
                    <a:pt x="7" y="27"/>
                  </a:lnTo>
                  <a:lnTo>
                    <a:pt x="4" y="23"/>
                  </a:lnTo>
                  <a:lnTo>
                    <a:pt x="0" y="20"/>
                  </a:lnTo>
                  <a:lnTo>
                    <a:pt x="5" y="13"/>
                  </a:lnTo>
                  <a:lnTo>
                    <a:pt x="11" y="1"/>
                  </a:lnTo>
                  <a:lnTo>
                    <a:pt x="13" y="1"/>
                  </a:lnTo>
                  <a:lnTo>
                    <a:pt x="14"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63" name="Freeform 484"/>
            <p:cNvSpPr/>
            <p:nvPr/>
          </p:nvSpPr>
          <p:spPr>
            <a:xfrm>
              <a:off x="5225" y="3122"/>
              <a:ext cx="7" cy="7"/>
            </a:xfrm>
            <a:custGeom>
              <a:avLst/>
              <a:gdLst>
                <a:gd name="txL" fmla="*/ 0 w 7"/>
                <a:gd name="txT" fmla="*/ 0 h 7"/>
                <a:gd name="txR" fmla="*/ 7 w 7"/>
                <a:gd name="txB" fmla="*/ 7 h 7"/>
              </a:gdLst>
              <a:ahLst/>
              <a:cxnLst>
                <a:cxn ang="0">
                  <a:pos x="0" y="7"/>
                </a:cxn>
                <a:cxn ang="0">
                  <a:pos x="0" y="3"/>
                </a:cxn>
                <a:cxn ang="0">
                  <a:pos x="1" y="0"/>
                </a:cxn>
                <a:cxn ang="0">
                  <a:pos x="1" y="0"/>
                </a:cxn>
                <a:cxn ang="0">
                  <a:pos x="2" y="0"/>
                </a:cxn>
                <a:cxn ang="0">
                  <a:pos x="4" y="4"/>
                </a:cxn>
                <a:cxn ang="0">
                  <a:pos x="7" y="7"/>
                </a:cxn>
                <a:cxn ang="0">
                  <a:pos x="2" y="7"/>
                </a:cxn>
                <a:cxn ang="0">
                  <a:pos x="0" y="7"/>
                </a:cxn>
              </a:cxnLst>
              <a:rect l="txL" t="txT" r="txR" b="txB"/>
              <a:pathLst>
                <a:path w="7" h="7">
                  <a:moveTo>
                    <a:pt x="0" y="7"/>
                  </a:moveTo>
                  <a:lnTo>
                    <a:pt x="0" y="3"/>
                  </a:lnTo>
                  <a:lnTo>
                    <a:pt x="1" y="0"/>
                  </a:lnTo>
                  <a:lnTo>
                    <a:pt x="2" y="0"/>
                  </a:lnTo>
                  <a:lnTo>
                    <a:pt x="4" y="4"/>
                  </a:lnTo>
                  <a:lnTo>
                    <a:pt x="7" y="7"/>
                  </a:lnTo>
                  <a:lnTo>
                    <a:pt x="2" y="7"/>
                  </a:lnTo>
                  <a:lnTo>
                    <a:pt x="0" y="7"/>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64" name="Freeform 485"/>
            <p:cNvSpPr/>
            <p:nvPr/>
          </p:nvSpPr>
          <p:spPr>
            <a:xfrm>
              <a:off x="5242" y="3126"/>
              <a:ext cx="10" cy="9"/>
            </a:xfrm>
            <a:custGeom>
              <a:avLst/>
              <a:gdLst>
                <a:gd name="txL" fmla="*/ 0 w 10"/>
                <a:gd name="txT" fmla="*/ 0 h 9"/>
                <a:gd name="txR" fmla="*/ 10 w 10"/>
                <a:gd name="txB" fmla="*/ 9 h 9"/>
              </a:gdLst>
              <a:ahLst/>
              <a:cxnLst>
                <a:cxn ang="0">
                  <a:pos x="0" y="0"/>
                </a:cxn>
                <a:cxn ang="0">
                  <a:pos x="4" y="0"/>
                </a:cxn>
                <a:cxn ang="0">
                  <a:pos x="8" y="0"/>
                </a:cxn>
                <a:cxn ang="0">
                  <a:pos x="8" y="2"/>
                </a:cxn>
                <a:cxn ang="0">
                  <a:pos x="8" y="3"/>
                </a:cxn>
                <a:cxn ang="0">
                  <a:pos x="10" y="6"/>
                </a:cxn>
                <a:cxn ang="0">
                  <a:pos x="10" y="9"/>
                </a:cxn>
                <a:cxn ang="0">
                  <a:pos x="7" y="8"/>
                </a:cxn>
                <a:cxn ang="0">
                  <a:pos x="4" y="6"/>
                </a:cxn>
                <a:cxn ang="0">
                  <a:pos x="1" y="5"/>
                </a:cxn>
                <a:cxn ang="0">
                  <a:pos x="0" y="0"/>
                </a:cxn>
              </a:cxnLst>
              <a:rect l="txL" t="txT" r="txR" b="txB"/>
              <a:pathLst>
                <a:path w="10" h="9">
                  <a:moveTo>
                    <a:pt x="0" y="0"/>
                  </a:moveTo>
                  <a:lnTo>
                    <a:pt x="4" y="0"/>
                  </a:lnTo>
                  <a:lnTo>
                    <a:pt x="8" y="0"/>
                  </a:lnTo>
                  <a:lnTo>
                    <a:pt x="8" y="2"/>
                  </a:lnTo>
                  <a:lnTo>
                    <a:pt x="8" y="3"/>
                  </a:lnTo>
                  <a:lnTo>
                    <a:pt x="10" y="6"/>
                  </a:lnTo>
                  <a:lnTo>
                    <a:pt x="10" y="9"/>
                  </a:lnTo>
                  <a:lnTo>
                    <a:pt x="7" y="8"/>
                  </a:lnTo>
                  <a:lnTo>
                    <a:pt x="4" y="6"/>
                  </a:lnTo>
                  <a:lnTo>
                    <a:pt x="1" y="5"/>
                  </a:lnTo>
                  <a:lnTo>
                    <a:pt x="0"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65" name="Freeform 486"/>
            <p:cNvSpPr/>
            <p:nvPr/>
          </p:nvSpPr>
          <p:spPr>
            <a:xfrm>
              <a:off x="5229" y="3134"/>
              <a:ext cx="6" cy="14"/>
            </a:xfrm>
            <a:custGeom>
              <a:avLst/>
              <a:gdLst>
                <a:gd name="txL" fmla="*/ 0 w 6"/>
                <a:gd name="txT" fmla="*/ 0 h 14"/>
                <a:gd name="txR" fmla="*/ 6 w 6"/>
                <a:gd name="txB" fmla="*/ 14 h 14"/>
              </a:gdLst>
              <a:ahLst/>
              <a:cxnLst>
                <a:cxn ang="0">
                  <a:pos x="0" y="0"/>
                </a:cxn>
                <a:cxn ang="0">
                  <a:pos x="3" y="2"/>
                </a:cxn>
                <a:cxn ang="0">
                  <a:pos x="4" y="5"/>
                </a:cxn>
                <a:cxn ang="0">
                  <a:pos x="6" y="8"/>
                </a:cxn>
                <a:cxn ang="0">
                  <a:pos x="6" y="14"/>
                </a:cxn>
                <a:cxn ang="0">
                  <a:pos x="4" y="14"/>
                </a:cxn>
                <a:cxn ang="0">
                  <a:pos x="3" y="12"/>
                </a:cxn>
                <a:cxn ang="0">
                  <a:pos x="1" y="7"/>
                </a:cxn>
                <a:cxn ang="0">
                  <a:pos x="0" y="0"/>
                </a:cxn>
              </a:cxnLst>
              <a:rect l="txL" t="txT" r="txR" b="txB"/>
              <a:pathLst>
                <a:path w="6" h="14">
                  <a:moveTo>
                    <a:pt x="0" y="0"/>
                  </a:moveTo>
                  <a:lnTo>
                    <a:pt x="3" y="2"/>
                  </a:lnTo>
                  <a:lnTo>
                    <a:pt x="4" y="5"/>
                  </a:lnTo>
                  <a:lnTo>
                    <a:pt x="6" y="8"/>
                  </a:lnTo>
                  <a:lnTo>
                    <a:pt x="6" y="14"/>
                  </a:lnTo>
                  <a:lnTo>
                    <a:pt x="4" y="14"/>
                  </a:lnTo>
                  <a:lnTo>
                    <a:pt x="3" y="12"/>
                  </a:lnTo>
                  <a:lnTo>
                    <a:pt x="1" y="7"/>
                  </a:lnTo>
                  <a:lnTo>
                    <a:pt x="0"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66" name="Freeform 487"/>
            <p:cNvSpPr/>
            <p:nvPr/>
          </p:nvSpPr>
          <p:spPr>
            <a:xfrm>
              <a:off x="5257" y="3134"/>
              <a:ext cx="8" cy="7"/>
            </a:xfrm>
            <a:custGeom>
              <a:avLst/>
              <a:gdLst>
                <a:gd name="txL" fmla="*/ 0 w 8"/>
                <a:gd name="txT" fmla="*/ 0 h 7"/>
                <a:gd name="txR" fmla="*/ 8 w 8"/>
                <a:gd name="txB" fmla="*/ 7 h 7"/>
              </a:gdLst>
              <a:ahLst/>
              <a:cxnLst>
                <a:cxn ang="0">
                  <a:pos x="3" y="0"/>
                </a:cxn>
                <a:cxn ang="0">
                  <a:pos x="6" y="1"/>
                </a:cxn>
                <a:cxn ang="0">
                  <a:pos x="8" y="4"/>
                </a:cxn>
                <a:cxn ang="0">
                  <a:pos x="8" y="5"/>
                </a:cxn>
                <a:cxn ang="0">
                  <a:pos x="6" y="7"/>
                </a:cxn>
                <a:cxn ang="0">
                  <a:pos x="3" y="7"/>
                </a:cxn>
                <a:cxn ang="0">
                  <a:pos x="0" y="7"/>
                </a:cxn>
                <a:cxn ang="0">
                  <a:pos x="0" y="5"/>
                </a:cxn>
                <a:cxn ang="0">
                  <a:pos x="0" y="2"/>
                </a:cxn>
                <a:cxn ang="0">
                  <a:pos x="2" y="2"/>
                </a:cxn>
                <a:cxn ang="0">
                  <a:pos x="3" y="2"/>
                </a:cxn>
                <a:cxn ang="0">
                  <a:pos x="3" y="1"/>
                </a:cxn>
                <a:cxn ang="0">
                  <a:pos x="3" y="0"/>
                </a:cxn>
              </a:cxnLst>
              <a:rect l="txL" t="txT" r="txR" b="txB"/>
              <a:pathLst>
                <a:path w="8" h="7">
                  <a:moveTo>
                    <a:pt x="3" y="0"/>
                  </a:moveTo>
                  <a:lnTo>
                    <a:pt x="6" y="1"/>
                  </a:lnTo>
                  <a:lnTo>
                    <a:pt x="8" y="4"/>
                  </a:lnTo>
                  <a:lnTo>
                    <a:pt x="8" y="5"/>
                  </a:lnTo>
                  <a:lnTo>
                    <a:pt x="6" y="7"/>
                  </a:lnTo>
                  <a:lnTo>
                    <a:pt x="3" y="7"/>
                  </a:lnTo>
                  <a:lnTo>
                    <a:pt x="0" y="7"/>
                  </a:lnTo>
                  <a:lnTo>
                    <a:pt x="0" y="5"/>
                  </a:lnTo>
                  <a:lnTo>
                    <a:pt x="0" y="2"/>
                  </a:lnTo>
                  <a:lnTo>
                    <a:pt x="2" y="2"/>
                  </a:lnTo>
                  <a:lnTo>
                    <a:pt x="3" y="2"/>
                  </a:lnTo>
                  <a:lnTo>
                    <a:pt x="3" y="1"/>
                  </a:lnTo>
                  <a:lnTo>
                    <a:pt x="3"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67" name="Freeform 488"/>
            <p:cNvSpPr/>
            <p:nvPr/>
          </p:nvSpPr>
          <p:spPr>
            <a:xfrm>
              <a:off x="5256" y="3145"/>
              <a:ext cx="9" cy="6"/>
            </a:xfrm>
            <a:custGeom>
              <a:avLst/>
              <a:gdLst>
                <a:gd name="txL" fmla="*/ 0 w 9"/>
                <a:gd name="txT" fmla="*/ 0 h 6"/>
                <a:gd name="txR" fmla="*/ 9 w 9"/>
                <a:gd name="txB" fmla="*/ 6 h 6"/>
              </a:gdLst>
              <a:ahLst/>
              <a:cxnLst>
                <a:cxn ang="0">
                  <a:pos x="4" y="0"/>
                </a:cxn>
                <a:cxn ang="0">
                  <a:pos x="7" y="3"/>
                </a:cxn>
                <a:cxn ang="0">
                  <a:pos x="9" y="6"/>
                </a:cxn>
                <a:cxn ang="0">
                  <a:pos x="6" y="6"/>
                </a:cxn>
                <a:cxn ang="0">
                  <a:pos x="3" y="6"/>
                </a:cxn>
                <a:cxn ang="0">
                  <a:pos x="1" y="4"/>
                </a:cxn>
                <a:cxn ang="0">
                  <a:pos x="0" y="3"/>
                </a:cxn>
                <a:cxn ang="0">
                  <a:pos x="1" y="3"/>
                </a:cxn>
                <a:cxn ang="0">
                  <a:pos x="3" y="3"/>
                </a:cxn>
                <a:cxn ang="0">
                  <a:pos x="4" y="1"/>
                </a:cxn>
                <a:cxn ang="0">
                  <a:pos x="4" y="0"/>
                </a:cxn>
              </a:cxnLst>
              <a:rect l="txL" t="txT" r="txR" b="txB"/>
              <a:pathLst>
                <a:path w="9" h="6">
                  <a:moveTo>
                    <a:pt x="4" y="0"/>
                  </a:moveTo>
                  <a:lnTo>
                    <a:pt x="7" y="3"/>
                  </a:lnTo>
                  <a:lnTo>
                    <a:pt x="9" y="6"/>
                  </a:lnTo>
                  <a:lnTo>
                    <a:pt x="6" y="6"/>
                  </a:lnTo>
                  <a:lnTo>
                    <a:pt x="3" y="6"/>
                  </a:lnTo>
                  <a:lnTo>
                    <a:pt x="1" y="4"/>
                  </a:lnTo>
                  <a:lnTo>
                    <a:pt x="0" y="3"/>
                  </a:lnTo>
                  <a:lnTo>
                    <a:pt x="1" y="3"/>
                  </a:lnTo>
                  <a:lnTo>
                    <a:pt x="3" y="3"/>
                  </a:lnTo>
                  <a:lnTo>
                    <a:pt x="4" y="1"/>
                  </a:lnTo>
                  <a:lnTo>
                    <a:pt x="4"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68" name="Freeform 489"/>
            <p:cNvSpPr/>
            <p:nvPr/>
          </p:nvSpPr>
          <p:spPr>
            <a:xfrm>
              <a:off x="5273" y="3148"/>
              <a:ext cx="9" cy="4"/>
            </a:xfrm>
            <a:custGeom>
              <a:avLst/>
              <a:gdLst>
                <a:gd name="txL" fmla="*/ 0 w 9"/>
                <a:gd name="txT" fmla="*/ 0 h 4"/>
                <a:gd name="txR" fmla="*/ 9 w 9"/>
                <a:gd name="txB" fmla="*/ 4 h 4"/>
              </a:gdLst>
              <a:ahLst/>
              <a:cxnLst>
                <a:cxn ang="0">
                  <a:pos x="0" y="0"/>
                </a:cxn>
                <a:cxn ang="0">
                  <a:pos x="4" y="1"/>
                </a:cxn>
                <a:cxn ang="0">
                  <a:pos x="9" y="3"/>
                </a:cxn>
                <a:cxn ang="0">
                  <a:pos x="9" y="4"/>
                </a:cxn>
                <a:cxn ang="0">
                  <a:pos x="9" y="4"/>
                </a:cxn>
                <a:cxn ang="0">
                  <a:pos x="6" y="4"/>
                </a:cxn>
                <a:cxn ang="0">
                  <a:pos x="4" y="4"/>
                </a:cxn>
                <a:cxn ang="0">
                  <a:pos x="2" y="3"/>
                </a:cxn>
                <a:cxn ang="0">
                  <a:pos x="0" y="0"/>
                </a:cxn>
              </a:cxnLst>
              <a:rect l="txL" t="txT" r="txR" b="txB"/>
              <a:pathLst>
                <a:path w="9" h="4">
                  <a:moveTo>
                    <a:pt x="0" y="0"/>
                  </a:moveTo>
                  <a:lnTo>
                    <a:pt x="4" y="1"/>
                  </a:lnTo>
                  <a:lnTo>
                    <a:pt x="9" y="3"/>
                  </a:lnTo>
                  <a:lnTo>
                    <a:pt x="9" y="4"/>
                  </a:lnTo>
                  <a:lnTo>
                    <a:pt x="6" y="4"/>
                  </a:lnTo>
                  <a:lnTo>
                    <a:pt x="4" y="4"/>
                  </a:lnTo>
                  <a:lnTo>
                    <a:pt x="2" y="3"/>
                  </a:lnTo>
                  <a:lnTo>
                    <a:pt x="0"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69" name="Freeform 490"/>
            <p:cNvSpPr/>
            <p:nvPr/>
          </p:nvSpPr>
          <p:spPr>
            <a:xfrm>
              <a:off x="5245" y="3155"/>
              <a:ext cx="8" cy="14"/>
            </a:xfrm>
            <a:custGeom>
              <a:avLst/>
              <a:gdLst>
                <a:gd name="txL" fmla="*/ 0 w 8"/>
                <a:gd name="txT" fmla="*/ 0 h 14"/>
                <a:gd name="txR" fmla="*/ 8 w 8"/>
                <a:gd name="txB" fmla="*/ 14 h 14"/>
              </a:gdLst>
              <a:ahLst/>
              <a:cxnLst>
                <a:cxn ang="0">
                  <a:pos x="1" y="0"/>
                </a:cxn>
                <a:cxn ang="0">
                  <a:pos x="4" y="4"/>
                </a:cxn>
                <a:cxn ang="0">
                  <a:pos x="7" y="7"/>
                </a:cxn>
                <a:cxn ang="0">
                  <a:pos x="8" y="10"/>
                </a:cxn>
                <a:cxn ang="0">
                  <a:pos x="8" y="14"/>
                </a:cxn>
                <a:cxn ang="0">
                  <a:pos x="8" y="14"/>
                </a:cxn>
                <a:cxn ang="0">
                  <a:pos x="7" y="14"/>
                </a:cxn>
                <a:cxn ang="0">
                  <a:pos x="2" y="13"/>
                </a:cxn>
                <a:cxn ang="0">
                  <a:pos x="0" y="13"/>
                </a:cxn>
                <a:cxn ang="0">
                  <a:pos x="0" y="7"/>
                </a:cxn>
                <a:cxn ang="0">
                  <a:pos x="1" y="0"/>
                </a:cxn>
              </a:cxnLst>
              <a:rect l="txL" t="txT" r="txR" b="txB"/>
              <a:pathLst>
                <a:path w="8" h="14">
                  <a:moveTo>
                    <a:pt x="1" y="0"/>
                  </a:moveTo>
                  <a:lnTo>
                    <a:pt x="4" y="4"/>
                  </a:lnTo>
                  <a:lnTo>
                    <a:pt x="7" y="7"/>
                  </a:lnTo>
                  <a:lnTo>
                    <a:pt x="8" y="10"/>
                  </a:lnTo>
                  <a:lnTo>
                    <a:pt x="8" y="14"/>
                  </a:lnTo>
                  <a:lnTo>
                    <a:pt x="7" y="14"/>
                  </a:lnTo>
                  <a:lnTo>
                    <a:pt x="2" y="13"/>
                  </a:lnTo>
                  <a:lnTo>
                    <a:pt x="0" y="13"/>
                  </a:lnTo>
                  <a:lnTo>
                    <a:pt x="0" y="7"/>
                  </a:lnTo>
                  <a:lnTo>
                    <a:pt x="1"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70" name="Freeform 491"/>
            <p:cNvSpPr/>
            <p:nvPr/>
          </p:nvSpPr>
          <p:spPr>
            <a:xfrm>
              <a:off x="5269" y="3158"/>
              <a:ext cx="14" cy="7"/>
            </a:xfrm>
            <a:custGeom>
              <a:avLst/>
              <a:gdLst>
                <a:gd name="txL" fmla="*/ 0 w 14"/>
                <a:gd name="txT" fmla="*/ 0 h 7"/>
                <a:gd name="txR" fmla="*/ 14 w 14"/>
                <a:gd name="txB" fmla="*/ 7 h 7"/>
              </a:gdLst>
              <a:ahLst/>
              <a:cxnLst>
                <a:cxn ang="0">
                  <a:pos x="8" y="0"/>
                </a:cxn>
                <a:cxn ang="0">
                  <a:pos x="11" y="1"/>
                </a:cxn>
                <a:cxn ang="0">
                  <a:pos x="13" y="3"/>
                </a:cxn>
                <a:cxn ang="0">
                  <a:pos x="13" y="3"/>
                </a:cxn>
                <a:cxn ang="0">
                  <a:pos x="14" y="7"/>
                </a:cxn>
                <a:cxn ang="0">
                  <a:pos x="10" y="7"/>
                </a:cxn>
                <a:cxn ang="0">
                  <a:pos x="4" y="7"/>
                </a:cxn>
                <a:cxn ang="0">
                  <a:pos x="3" y="4"/>
                </a:cxn>
                <a:cxn ang="0">
                  <a:pos x="0" y="3"/>
                </a:cxn>
                <a:cxn ang="0">
                  <a:pos x="4" y="1"/>
                </a:cxn>
                <a:cxn ang="0">
                  <a:pos x="8" y="0"/>
                </a:cxn>
              </a:cxnLst>
              <a:rect l="txL" t="txT" r="txR" b="txB"/>
              <a:pathLst>
                <a:path w="14" h="7">
                  <a:moveTo>
                    <a:pt x="8" y="0"/>
                  </a:moveTo>
                  <a:lnTo>
                    <a:pt x="11" y="1"/>
                  </a:lnTo>
                  <a:lnTo>
                    <a:pt x="13" y="3"/>
                  </a:lnTo>
                  <a:lnTo>
                    <a:pt x="14" y="7"/>
                  </a:lnTo>
                  <a:lnTo>
                    <a:pt x="10" y="7"/>
                  </a:lnTo>
                  <a:lnTo>
                    <a:pt x="4" y="7"/>
                  </a:lnTo>
                  <a:lnTo>
                    <a:pt x="3" y="4"/>
                  </a:lnTo>
                  <a:lnTo>
                    <a:pt x="0" y="3"/>
                  </a:lnTo>
                  <a:lnTo>
                    <a:pt x="4" y="1"/>
                  </a:lnTo>
                  <a:lnTo>
                    <a:pt x="8"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71" name="Freeform 492"/>
            <p:cNvSpPr/>
            <p:nvPr/>
          </p:nvSpPr>
          <p:spPr>
            <a:xfrm>
              <a:off x="5253" y="3172"/>
              <a:ext cx="9" cy="16"/>
            </a:xfrm>
            <a:custGeom>
              <a:avLst/>
              <a:gdLst>
                <a:gd name="txL" fmla="*/ 0 w 9"/>
                <a:gd name="txT" fmla="*/ 0 h 16"/>
                <a:gd name="txR" fmla="*/ 9 w 9"/>
                <a:gd name="txB" fmla="*/ 16 h 16"/>
              </a:gdLst>
              <a:ahLst/>
              <a:cxnLst>
                <a:cxn ang="0">
                  <a:pos x="6" y="0"/>
                </a:cxn>
                <a:cxn ang="0">
                  <a:pos x="9" y="1"/>
                </a:cxn>
                <a:cxn ang="0">
                  <a:pos x="9" y="6"/>
                </a:cxn>
                <a:cxn ang="0">
                  <a:pos x="6" y="10"/>
                </a:cxn>
                <a:cxn ang="0">
                  <a:pos x="3" y="16"/>
                </a:cxn>
                <a:cxn ang="0">
                  <a:pos x="3" y="14"/>
                </a:cxn>
                <a:cxn ang="0">
                  <a:pos x="3" y="13"/>
                </a:cxn>
                <a:cxn ang="0">
                  <a:pos x="2" y="7"/>
                </a:cxn>
                <a:cxn ang="0">
                  <a:pos x="0" y="3"/>
                </a:cxn>
                <a:cxn ang="0">
                  <a:pos x="3" y="1"/>
                </a:cxn>
                <a:cxn ang="0">
                  <a:pos x="6" y="0"/>
                </a:cxn>
              </a:cxnLst>
              <a:rect l="txL" t="txT" r="txR" b="txB"/>
              <a:pathLst>
                <a:path w="9" h="16">
                  <a:moveTo>
                    <a:pt x="6" y="0"/>
                  </a:moveTo>
                  <a:lnTo>
                    <a:pt x="9" y="1"/>
                  </a:lnTo>
                  <a:lnTo>
                    <a:pt x="9" y="6"/>
                  </a:lnTo>
                  <a:lnTo>
                    <a:pt x="6" y="10"/>
                  </a:lnTo>
                  <a:lnTo>
                    <a:pt x="3" y="16"/>
                  </a:lnTo>
                  <a:lnTo>
                    <a:pt x="3" y="14"/>
                  </a:lnTo>
                  <a:lnTo>
                    <a:pt x="3" y="13"/>
                  </a:lnTo>
                  <a:lnTo>
                    <a:pt x="2" y="7"/>
                  </a:lnTo>
                  <a:lnTo>
                    <a:pt x="0" y="3"/>
                  </a:lnTo>
                  <a:lnTo>
                    <a:pt x="3" y="1"/>
                  </a:lnTo>
                  <a:lnTo>
                    <a:pt x="6"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72" name="Freeform 493"/>
            <p:cNvSpPr/>
            <p:nvPr/>
          </p:nvSpPr>
          <p:spPr>
            <a:xfrm>
              <a:off x="4778" y="3181"/>
              <a:ext cx="24" cy="48"/>
            </a:xfrm>
            <a:custGeom>
              <a:avLst/>
              <a:gdLst>
                <a:gd name="txL" fmla="*/ 0 w 24"/>
                <a:gd name="txT" fmla="*/ 0 h 48"/>
                <a:gd name="txR" fmla="*/ 24 w 24"/>
                <a:gd name="txB" fmla="*/ 48 h 48"/>
              </a:gdLst>
              <a:ahLst/>
              <a:cxnLst>
                <a:cxn ang="0">
                  <a:pos x="3" y="0"/>
                </a:cxn>
                <a:cxn ang="0">
                  <a:pos x="10" y="4"/>
                </a:cxn>
                <a:cxn ang="0">
                  <a:pos x="14" y="12"/>
                </a:cxn>
                <a:cxn ang="0">
                  <a:pos x="18" y="20"/>
                </a:cxn>
                <a:cxn ang="0">
                  <a:pos x="24" y="28"/>
                </a:cxn>
                <a:cxn ang="0">
                  <a:pos x="20" y="40"/>
                </a:cxn>
                <a:cxn ang="0">
                  <a:pos x="14" y="48"/>
                </a:cxn>
                <a:cxn ang="0">
                  <a:pos x="14" y="48"/>
                </a:cxn>
                <a:cxn ang="0">
                  <a:pos x="13" y="48"/>
                </a:cxn>
                <a:cxn ang="0">
                  <a:pos x="7" y="47"/>
                </a:cxn>
                <a:cxn ang="0">
                  <a:pos x="1" y="47"/>
                </a:cxn>
                <a:cxn ang="0">
                  <a:pos x="0" y="34"/>
                </a:cxn>
                <a:cxn ang="0">
                  <a:pos x="0" y="22"/>
                </a:cxn>
                <a:cxn ang="0">
                  <a:pos x="0" y="11"/>
                </a:cxn>
                <a:cxn ang="0">
                  <a:pos x="3" y="0"/>
                </a:cxn>
              </a:cxnLst>
              <a:rect l="txL" t="txT" r="txR" b="txB"/>
              <a:pathLst>
                <a:path w="24" h="48">
                  <a:moveTo>
                    <a:pt x="3" y="0"/>
                  </a:moveTo>
                  <a:lnTo>
                    <a:pt x="10" y="4"/>
                  </a:lnTo>
                  <a:lnTo>
                    <a:pt x="14" y="12"/>
                  </a:lnTo>
                  <a:lnTo>
                    <a:pt x="18" y="20"/>
                  </a:lnTo>
                  <a:lnTo>
                    <a:pt x="24" y="28"/>
                  </a:lnTo>
                  <a:lnTo>
                    <a:pt x="20" y="40"/>
                  </a:lnTo>
                  <a:lnTo>
                    <a:pt x="14" y="48"/>
                  </a:lnTo>
                  <a:lnTo>
                    <a:pt x="13" y="48"/>
                  </a:lnTo>
                  <a:lnTo>
                    <a:pt x="7" y="47"/>
                  </a:lnTo>
                  <a:lnTo>
                    <a:pt x="1" y="47"/>
                  </a:lnTo>
                  <a:lnTo>
                    <a:pt x="0" y="34"/>
                  </a:lnTo>
                  <a:lnTo>
                    <a:pt x="0" y="22"/>
                  </a:lnTo>
                  <a:lnTo>
                    <a:pt x="0" y="11"/>
                  </a:lnTo>
                  <a:lnTo>
                    <a:pt x="3"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73" name="Freeform 494"/>
            <p:cNvSpPr/>
            <p:nvPr/>
          </p:nvSpPr>
          <p:spPr>
            <a:xfrm>
              <a:off x="5269" y="3182"/>
              <a:ext cx="27" cy="47"/>
            </a:xfrm>
            <a:custGeom>
              <a:avLst/>
              <a:gdLst>
                <a:gd name="txL" fmla="*/ 0 w 27"/>
                <a:gd name="txT" fmla="*/ 0 h 47"/>
                <a:gd name="txR" fmla="*/ 27 w 27"/>
                <a:gd name="txB" fmla="*/ 47 h 47"/>
              </a:gdLst>
              <a:ahLst/>
              <a:cxnLst>
                <a:cxn ang="0">
                  <a:pos x="21" y="47"/>
                </a:cxn>
                <a:cxn ang="0">
                  <a:pos x="16" y="47"/>
                </a:cxn>
                <a:cxn ang="0">
                  <a:pos x="10" y="46"/>
                </a:cxn>
                <a:cxn ang="0">
                  <a:pos x="7" y="43"/>
                </a:cxn>
                <a:cxn ang="0">
                  <a:pos x="4" y="40"/>
                </a:cxn>
                <a:cxn ang="0">
                  <a:pos x="1" y="31"/>
                </a:cxn>
                <a:cxn ang="0">
                  <a:pos x="0" y="20"/>
                </a:cxn>
                <a:cxn ang="0">
                  <a:pos x="10" y="10"/>
                </a:cxn>
                <a:cxn ang="0">
                  <a:pos x="18" y="0"/>
                </a:cxn>
                <a:cxn ang="0">
                  <a:pos x="18" y="1"/>
                </a:cxn>
                <a:cxn ang="0">
                  <a:pos x="18" y="3"/>
                </a:cxn>
                <a:cxn ang="0">
                  <a:pos x="23" y="16"/>
                </a:cxn>
                <a:cxn ang="0">
                  <a:pos x="27" y="27"/>
                </a:cxn>
                <a:cxn ang="0">
                  <a:pos x="23" y="31"/>
                </a:cxn>
                <a:cxn ang="0">
                  <a:pos x="18" y="36"/>
                </a:cxn>
                <a:cxn ang="0">
                  <a:pos x="20" y="41"/>
                </a:cxn>
                <a:cxn ang="0">
                  <a:pos x="21" y="47"/>
                </a:cxn>
              </a:cxnLst>
              <a:rect l="txL" t="txT" r="txR" b="txB"/>
              <a:pathLst>
                <a:path w="27" h="47">
                  <a:moveTo>
                    <a:pt x="21" y="47"/>
                  </a:moveTo>
                  <a:lnTo>
                    <a:pt x="16" y="47"/>
                  </a:lnTo>
                  <a:lnTo>
                    <a:pt x="10" y="46"/>
                  </a:lnTo>
                  <a:lnTo>
                    <a:pt x="7" y="43"/>
                  </a:lnTo>
                  <a:lnTo>
                    <a:pt x="4" y="40"/>
                  </a:lnTo>
                  <a:lnTo>
                    <a:pt x="1" y="31"/>
                  </a:lnTo>
                  <a:lnTo>
                    <a:pt x="0" y="20"/>
                  </a:lnTo>
                  <a:lnTo>
                    <a:pt x="10" y="10"/>
                  </a:lnTo>
                  <a:lnTo>
                    <a:pt x="18" y="0"/>
                  </a:lnTo>
                  <a:lnTo>
                    <a:pt x="18" y="1"/>
                  </a:lnTo>
                  <a:lnTo>
                    <a:pt x="18" y="3"/>
                  </a:lnTo>
                  <a:lnTo>
                    <a:pt x="23" y="16"/>
                  </a:lnTo>
                  <a:lnTo>
                    <a:pt x="27" y="27"/>
                  </a:lnTo>
                  <a:lnTo>
                    <a:pt x="23" y="31"/>
                  </a:lnTo>
                  <a:lnTo>
                    <a:pt x="18" y="36"/>
                  </a:lnTo>
                  <a:lnTo>
                    <a:pt x="20" y="41"/>
                  </a:lnTo>
                  <a:lnTo>
                    <a:pt x="21" y="47"/>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74" name="Freeform 495"/>
            <p:cNvSpPr/>
            <p:nvPr/>
          </p:nvSpPr>
          <p:spPr>
            <a:xfrm>
              <a:off x="5252" y="3195"/>
              <a:ext cx="14" cy="13"/>
            </a:xfrm>
            <a:custGeom>
              <a:avLst/>
              <a:gdLst>
                <a:gd name="txL" fmla="*/ 0 w 14"/>
                <a:gd name="txT" fmla="*/ 0 h 13"/>
                <a:gd name="txR" fmla="*/ 14 w 14"/>
                <a:gd name="txB" fmla="*/ 13 h 13"/>
              </a:gdLst>
              <a:ahLst/>
              <a:cxnLst>
                <a:cxn ang="0">
                  <a:pos x="11" y="0"/>
                </a:cxn>
                <a:cxn ang="0">
                  <a:pos x="14" y="3"/>
                </a:cxn>
                <a:cxn ang="0">
                  <a:pos x="14" y="6"/>
                </a:cxn>
                <a:cxn ang="0">
                  <a:pos x="14" y="10"/>
                </a:cxn>
                <a:cxn ang="0">
                  <a:pos x="13" y="13"/>
                </a:cxn>
                <a:cxn ang="0">
                  <a:pos x="13" y="13"/>
                </a:cxn>
                <a:cxn ang="0">
                  <a:pos x="11" y="13"/>
                </a:cxn>
                <a:cxn ang="0">
                  <a:pos x="5" y="13"/>
                </a:cxn>
                <a:cxn ang="0">
                  <a:pos x="0" y="11"/>
                </a:cxn>
                <a:cxn ang="0">
                  <a:pos x="5" y="6"/>
                </a:cxn>
                <a:cxn ang="0">
                  <a:pos x="11" y="0"/>
                </a:cxn>
              </a:cxnLst>
              <a:rect l="txL" t="txT" r="txR" b="txB"/>
              <a:pathLst>
                <a:path w="14" h="13">
                  <a:moveTo>
                    <a:pt x="11" y="0"/>
                  </a:moveTo>
                  <a:lnTo>
                    <a:pt x="14" y="3"/>
                  </a:lnTo>
                  <a:lnTo>
                    <a:pt x="14" y="6"/>
                  </a:lnTo>
                  <a:lnTo>
                    <a:pt x="14" y="10"/>
                  </a:lnTo>
                  <a:lnTo>
                    <a:pt x="13" y="13"/>
                  </a:lnTo>
                  <a:lnTo>
                    <a:pt x="11" y="13"/>
                  </a:lnTo>
                  <a:lnTo>
                    <a:pt x="5" y="13"/>
                  </a:lnTo>
                  <a:lnTo>
                    <a:pt x="0" y="11"/>
                  </a:lnTo>
                  <a:lnTo>
                    <a:pt x="5" y="6"/>
                  </a:lnTo>
                  <a:lnTo>
                    <a:pt x="11"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75" name="Freeform 496"/>
            <p:cNvSpPr/>
            <p:nvPr/>
          </p:nvSpPr>
          <p:spPr>
            <a:xfrm>
              <a:off x="5102" y="3218"/>
              <a:ext cx="114" cy="137"/>
            </a:xfrm>
            <a:custGeom>
              <a:avLst/>
              <a:gdLst>
                <a:gd name="txL" fmla="*/ 0 w 114"/>
                <a:gd name="txT" fmla="*/ 0 h 137"/>
                <a:gd name="txR" fmla="*/ 114 w 114"/>
                <a:gd name="txB" fmla="*/ 137 h 137"/>
              </a:gdLst>
              <a:ahLst/>
              <a:cxnLst>
                <a:cxn ang="0">
                  <a:pos x="88" y="0"/>
                </a:cxn>
                <a:cxn ang="0">
                  <a:pos x="101" y="8"/>
                </a:cxn>
                <a:cxn ang="0">
                  <a:pos x="114" y="18"/>
                </a:cxn>
                <a:cxn ang="0">
                  <a:pos x="114" y="20"/>
                </a:cxn>
                <a:cxn ang="0">
                  <a:pos x="114" y="23"/>
                </a:cxn>
                <a:cxn ang="0">
                  <a:pos x="111" y="30"/>
                </a:cxn>
                <a:cxn ang="0">
                  <a:pos x="107" y="34"/>
                </a:cxn>
                <a:cxn ang="0">
                  <a:pos x="103" y="38"/>
                </a:cxn>
                <a:cxn ang="0">
                  <a:pos x="97" y="43"/>
                </a:cxn>
                <a:cxn ang="0">
                  <a:pos x="104" y="58"/>
                </a:cxn>
                <a:cxn ang="0">
                  <a:pos x="110" y="75"/>
                </a:cxn>
                <a:cxn ang="0">
                  <a:pos x="104" y="81"/>
                </a:cxn>
                <a:cxn ang="0">
                  <a:pos x="100" y="88"/>
                </a:cxn>
                <a:cxn ang="0">
                  <a:pos x="95" y="97"/>
                </a:cxn>
                <a:cxn ang="0">
                  <a:pos x="94" y="105"/>
                </a:cxn>
                <a:cxn ang="0">
                  <a:pos x="91" y="114"/>
                </a:cxn>
                <a:cxn ang="0">
                  <a:pos x="88" y="123"/>
                </a:cxn>
                <a:cxn ang="0">
                  <a:pos x="84" y="130"/>
                </a:cxn>
                <a:cxn ang="0">
                  <a:pos x="80" y="137"/>
                </a:cxn>
                <a:cxn ang="0">
                  <a:pos x="68" y="133"/>
                </a:cxn>
                <a:cxn ang="0">
                  <a:pos x="58" y="127"/>
                </a:cxn>
                <a:cxn ang="0">
                  <a:pos x="37" y="125"/>
                </a:cxn>
                <a:cxn ang="0">
                  <a:pos x="17" y="124"/>
                </a:cxn>
                <a:cxn ang="0">
                  <a:pos x="16" y="113"/>
                </a:cxn>
                <a:cxn ang="0">
                  <a:pos x="11" y="104"/>
                </a:cxn>
                <a:cxn ang="0">
                  <a:pos x="7" y="97"/>
                </a:cxn>
                <a:cxn ang="0">
                  <a:pos x="0" y="90"/>
                </a:cxn>
                <a:cxn ang="0">
                  <a:pos x="0" y="83"/>
                </a:cxn>
                <a:cxn ang="0">
                  <a:pos x="1" y="77"/>
                </a:cxn>
                <a:cxn ang="0">
                  <a:pos x="4" y="71"/>
                </a:cxn>
                <a:cxn ang="0">
                  <a:pos x="6" y="67"/>
                </a:cxn>
                <a:cxn ang="0">
                  <a:pos x="13" y="68"/>
                </a:cxn>
                <a:cxn ang="0">
                  <a:pos x="21" y="70"/>
                </a:cxn>
                <a:cxn ang="0">
                  <a:pos x="27" y="61"/>
                </a:cxn>
                <a:cxn ang="0">
                  <a:pos x="33" y="54"/>
                </a:cxn>
                <a:cxn ang="0">
                  <a:pos x="44" y="47"/>
                </a:cxn>
                <a:cxn ang="0">
                  <a:pos x="55" y="41"/>
                </a:cxn>
                <a:cxn ang="0">
                  <a:pos x="73" y="20"/>
                </a:cxn>
                <a:cxn ang="0">
                  <a:pos x="88" y="0"/>
                </a:cxn>
              </a:cxnLst>
              <a:rect l="txL" t="txT" r="txR" b="txB"/>
              <a:pathLst>
                <a:path w="114" h="137">
                  <a:moveTo>
                    <a:pt x="88" y="0"/>
                  </a:moveTo>
                  <a:lnTo>
                    <a:pt x="101" y="8"/>
                  </a:lnTo>
                  <a:lnTo>
                    <a:pt x="114" y="18"/>
                  </a:lnTo>
                  <a:lnTo>
                    <a:pt x="114" y="20"/>
                  </a:lnTo>
                  <a:lnTo>
                    <a:pt x="114" y="23"/>
                  </a:lnTo>
                  <a:lnTo>
                    <a:pt x="111" y="30"/>
                  </a:lnTo>
                  <a:lnTo>
                    <a:pt x="107" y="34"/>
                  </a:lnTo>
                  <a:lnTo>
                    <a:pt x="103" y="38"/>
                  </a:lnTo>
                  <a:lnTo>
                    <a:pt x="97" y="43"/>
                  </a:lnTo>
                  <a:lnTo>
                    <a:pt x="104" y="58"/>
                  </a:lnTo>
                  <a:lnTo>
                    <a:pt x="110" y="75"/>
                  </a:lnTo>
                  <a:lnTo>
                    <a:pt x="104" y="81"/>
                  </a:lnTo>
                  <a:lnTo>
                    <a:pt x="100" y="88"/>
                  </a:lnTo>
                  <a:lnTo>
                    <a:pt x="95" y="97"/>
                  </a:lnTo>
                  <a:lnTo>
                    <a:pt x="94" y="105"/>
                  </a:lnTo>
                  <a:lnTo>
                    <a:pt x="91" y="114"/>
                  </a:lnTo>
                  <a:lnTo>
                    <a:pt x="88" y="123"/>
                  </a:lnTo>
                  <a:lnTo>
                    <a:pt x="84" y="130"/>
                  </a:lnTo>
                  <a:lnTo>
                    <a:pt x="80" y="137"/>
                  </a:lnTo>
                  <a:lnTo>
                    <a:pt x="68" y="133"/>
                  </a:lnTo>
                  <a:lnTo>
                    <a:pt x="58" y="127"/>
                  </a:lnTo>
                  <a:lnTo>
                    <a:pt x="37" y="125"/>
                  </a:lnTo>
                  <a:lnTo>
                    <a:pt x="17" y="124"/>
                  </a:lnTo>
                  <a:lnTo>
                    <a:pt x="16" y="113"/>
                  </a:lnTo>
                  <a:lnTo>
                    <a:pt x="11" y="104"/>
                  </a:lnTo>
                  <a:lnTo>
                    <a:pt x="7" y="97"/>
                  </a:lnTo>
                  <a:lnTo>
                    <a:pt x="0" y="90"/>
                  </a:lnTo>
                  <a:lnTo>
                    <a:pt x="0" y="83"/>
                  </a:lnTo>
                  <a:lnTo>
                    <a:pt x="1" y="77"/>
                  </a:lnTo>
                  <a:lnTo>
                    <a:pt x="4" y="71"/>
                  </a:lnTo>
                  <a:lnTo>
                    <a:pt x="6" y="67"/>
                  </a:lnTo>
                  <a:lnTo>
                    <a:pt x="13" y="68"/>
                  </a:lnTo>
                  <a:lnTo>
                    <a:pt x="21" y="70"/>
                  </a:lnTo>
                  <a:lnTo>
                    <a:pt x="27" y="61"/>
                  </a:lnTo>
                  <a:lnTo>
                    <a:pt x="33" y="54"/>
                  </a:lnTo>
                  <a:lnTo>
                    <a:pt x="44" y="47"/>
                  </a:lnTo>
                  <a:lnTo>
                    <a:pt x="55" y="41"/>
                  </a:lnTo>
                  <a:lnTo>
                    <a:pt x="73" y="20"/>
                  </a:lnTo>
                  <a:lnTo>
                    <a:pt x="88"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76" name="Freeform 497"/>
            <p:cNvSpPr/>
            <p:nvPr/>
          </p:nvSpPr>
          <p:spPr>
            <a:xfrm>
              <a:off x="4945" y="3229"/>
              <a:ext cx="127" cy="150"/>
            </a:xfrm>
            <a:custGeom>
              <a:avLst/>
              <a:gdLst>
                <a:gd name="txL" fmla="*/ 0 w 127"/>
                <a:gd name="txT" fmla="*/ 0 h 150"/>
                <a:gd name="txR" fmla="*/ 127 w 127"/>
                <a:gd name="txB" fmla="*/ 150 h 150"/>
              </a:gdLst>
              <a:ahLst/>
              <a:cxnLst>
                <a:cxn ang="0">
                  <a:pos x="3" y="0"/>
                </a:cxn>
                <a:cxn ang="0">
                  <a:pos x="17" y="4"/>
                </a:cxn>
                <a:cxn ang="0">
                  <a:pos x="33" y="9"/>
                </a:cxn>
                <a:cxn ang="0">
                  <a:pos x="37" y="17"/>
                </a:cxn>
                <a:cxn ang="0">
                  <a:pos x="43" y="26"/>
                </a:cxn>
                <a:cxn ang="0">
                  <a:pos x="50" y="32"/>
                </a:cxn>
                <a:cxn ang="0">
                  <a:pos x="57" y="37"/>
                </a:cxn>
                <a:cxn ang="0">
                  <a:pos x="65" y="43"/>
                </a:cxn>
                <a:cxn ang="0">
                  <a:pos x="74" y="47"/>
                </a:cxn>
                <a:cxn ang="0">
                  <a:pos x="81" y="53"/>
                </a:cxn>
                <a:cxn ang="0">
                  <a:pos x="88" y="60"/>
                </a:cxn>
                <a:cxn ang="0">
                  <a:pos x="100" y="80"/>
                </a:cxn>
                <a:cxn ang="0">
                  <a:pos x="108" y="103"/>
                </a:cxn>
                <a:cxn ang="0">
                  <a:pos x="115" y="107"/>
                </a:cxn>
                <a:cxn ang="0">
                  <a:pos x="124" y="112"/>
                </a:cxn>
                <a:cxn ang="0">
                  <a:pos x="125" y="120"/>
                </a:cxn>
                <a:cxn ang="0">
                  <a:pos x="127" y="130"/>
                </a:cxn>
                <a:cxn ang="0">
                  <a:pos x="125" y="142"/>
                </a:cxn>
                <a:cxn ang="0">
                  <a:pos x="124" y="150"/>
                </a:cxn>
                <a:cxn ang="0">
                  <a:pos x="114" y="150"/>
                </a:cxn>
                <a:cxn ang="0">
                  <a:pos x="105" y="150"/>
                </a:cxn>
                <a:cxn ang="0">
                  <a:pos x="97" y="139"/>
                </a:cxn>
                <a:cxn ang="0">
                  <a:pos x="87" y="127"/>
                </a:cxn>
                <a:cxn ang="0">
                  <a:pos x="78" y="117"/>
                </a:cxn>
                <a:cxn ang="0">
                  <a:pos x="70" y="106"/>
                </a:cxn>
                <a:cxn ang="0">
                  <a:pos x="63" y="93"/>
                </a:cxn>
                <a:cxn ang="0">
                  <a:pos x="58" y="80"/>
                </a:cxn>
                <a:cxn ang="0">
                  <a:pos x="54" y="66"/>
                </a:cxn>
                <a:cxn ang="0">
                  <a:pos x="47" y="53"/>
                </a:cxn>
                <a:cxn ang="0">
                  <a:pos x="43" y="46"/>
                </a:cxn>
                <a:cxn ang="0">
                  <a:pos x="37" y="40"/>
                </a:cxn>
                <a:cxn ang="0">
                  <a:pos x="30" y="36"/>
                </a:cxn>
                <a:cxn ang="0">
                  <a:pos x="24" y="30"/>
                </a:cxn>
                <a:cxn ang="0">
                  <a:pos x="17" y="26"/>
                </a:cxn>
                <a:cxn ang="0">
                  <a:pos x="10" y="20"/>
                </a:cxn>
                <a:cxn ang="0">
                  <a:pos x="4" y="14"/>
                </a:cxn>
                <a:cxn ang="0">
                  <a:pos x="0" y="7"/>
                </a:cxn>
                <a:cxn ang="0">
                  <a:pos x="1" y="3"/>
                </a:cxn>
                <a:cxn ang="0">
                  <a:pos x="3" y="0"/>
                </a:cxn>
              </a:cxnLst>
              <a:rect l="txL" t="txT" r="txR" b="txB"/>
              <a:pathLst>
                <a:path w="127" h="150">
                  <a:moveTo>
                    <a:pt x="3" y="0"/>
                  </a:moveTo>
                  <a:lnTo>
                    <a:pt x="17" y="4"/>
                  </a:lnTo>
                  <a:lnTo>
                    <a:pt x="33" y="9"/>
                  </a:lnTo>
                  <a:lnTo>
                    <a:pt x="37" y="17"/>
                  </a:lnTo>
                  <a:lnTo>
                    <a:pt x="43" y="26"/>
                  </a:lnTo>
                  <a:lnTo>
                    <a:pt x="50" y="32"/>
                  </a:lnTo>
                  <a:lnTo>
                    <a:pt x="57" y="37"/>
                  </a:lnTo>
                  <a:lnTo>
                    <a:pt x="65" y="43"/>
                  </a:lnTo>
                  <a:lnTo>
                    <a:pt x="74" y="47"/>
                  </a:lnTo>
                  <a:lnTo>
                    <a:pt x="81" y="53"/>
                  </a:lnTo>
                  <a:lnTo>
                    <a:pt x="88" y="60"/>
                  </a:lnTo>
                  <a:lnTo>
                    <a:pt x="100" y="80"/>
                  </a:lnTo>
                  <a:lnTo>
                    <a:pt x="108" y="103"/>
                  </a:lnTo>
                  <a:lnTo>
                    <a:pt x="115" y="107"/>
                  </a:lnTo>
                  <a:lnTo>
                    <a:pt x="124" y="112"/>
                  </a:lnTo>
                  <a:lnTo>
                    <a:pt x="125" y="120"/>
                  </a:lnTo>
                  <a:lnTo>
                    <a:pt x="127" y="130"/>
                  </a:lnTo>
                  <a:lnTo>
                    <a:pt x="125" y="142"/>
                  </a:lnTo>
                  <a:lnTo>
                    <a:pt x="124" y="150"/>
                  </a:lnTo>
                  <a:lnTo>
                    <a:pt x="114" y="150"/>
                  </a:lnTo>
                  <a:lnTo>
                    <a:pt x="105" y="150"/>
                  </a:lnTo>
                  <a:lnTo>
                    <a:pt x="97" y="139"/>
                  </a:lnTo>
                  <a:lnTo>
                    <a:pt x="87" y="127"/>
                  </a:lnTo>
                  <a:lnTo>
                    <a:pt x="78" y="117"/>
                  </a:lnTo>
                  <a:lnTo>
                    <a:pt x="70" y="106"/>
                  </a:lnTo>
                  <a:lnTo>
                    <a:pt x="63" y="93"/>
                  </a:lnTo>
                  <a:lnTo>
                    <a:pt x="58" y="80"/>
                  </a:lnTo>
                  <a:lnTo>
                    <a:pt x="54" y="66"/>
                  </a:lnTo>
                  <a:lnTo>
                    <a:pt x="47" y="53"/>
                  </a:lnTo>
                  <a:lnTo>
                    <a:pt x="43" y="46"/>
                  </a:lnTo>
                  <a:lnTo>
                    <a:pt x="37" y="40"/>
                  </a:lnTo>
                  <a:lnTo>
                    <a:pt x="30" y="36"/>
                  </a:lnTo>
                  <a:lnTo>
                    <a:pt x="24" y="30"/>
                  </a:lnTo>
                  <a:lnTo>
                    <a:pt x="17" y="26"/>
                  </a:lnTo>
                  <a:lnTo>
                    <a:pt x="10" y="20"/>
                  </a:lnTo>
                  <a:lnTo>
                    <a:pt x="4" y="14"/>
                  </a:lnTo>
                  <a:lnTo>
                    <a:pt x="0" y="7"/>
                  </a:lnTo>
                  <a:lnTo>
                    <a:pt x="1" y="3"/>
                  </a:lnTo>
                  <a:lnTo>
                    <a:pt x="3"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77" name="Freeform 498"/>
            <p:cNvSpPr/>
            <p:nvPr/>
          </p:nvSpPr>
          <p:spPr>
            <a:xfrm>
              <a:off x="5317" y="3273"/>
              <a:ext cx="6" cy="6"/>
            </a:xfrm>
            <a:custGeom>
              <a:avLst/>
              <a:gdLst>
                <a:gd name="txL" fmla="*/ 0 w 6"/>
                <a:gd name="txT" fmla="*/ 0 h 6"/>
                <a:gd name="txR" fmla="*/ 6 w 6"/>
                <a:gd name="txB" fmla="*/ 6 h 6"/>
              </a:gdLst>
              <a:ahLst/>
              <a:cxnLst>
                <a:cxn ang="0">
                  <a:pos x="3" y="0"/>
                </a:cxn>
                <a:cxn ang="0">
                  <a:pos x="5" y="0"/>
                </a:cxn>
                <a:cxn ang="0">
                  <a:pos x="6" y="0"/>
                </a:cxn>
                <a:cxn ang="0">
                  <a:pos x="6" y="3"/>
                </a:cxn>
                <a:cxn ang="0">
                  <a:pos x="5" y="5"/>
                </a:cxn>
                <a:cxn ang="0">
                  <a:pos x="5" y="5"/>
                </a:cxn>
                <a:cxn ang="0">
                  <a:pos x="0" y="6"/>
                </a:cxn>
                <a:cxn ang="0">
                  <a:pos x="2" y="3"/>
                </a:cxn>
                <a:cxn ang="0">
                  <a:pos x="3" y="0"/>
                </a:cxn>
              </a:cxnLst>
              <a:rect l="txL" t="txT" r="txR" b="txB"/>
              <a:pathLst>
                <a:path w="6" h="6">
                  <a:moveTo>
                    <a:pt x="3" y="0"/>
                  </a:moveTo>
                  <a:lnTo>
                    <a:pt x="5" y="0"/>
                  </a:lnTo>
                  <a:lnTo>
                    <a:pt x="6" y="0"/>
                  </a:lnTo>
                  <a:lnTo>
                    <a:pt x="6" y="3"/>
                  </a:lnTo>
                  <a:lnTo>
                    <a:pt x="5" y="5"/>
                  </a:lnTo>
                  <a:lnTo>
                    <a:pt x="0" y="6"/>
                  </a:lnTo>
                  <a:lnTo>
                    <a:pt x="2" y="3"/>
                  </a:lnTo>
                  <a:lnTo>
                    <a:pt x="3"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78" name="Freeform 499"/>
            <p:cNvSpPr/>
            <p:nvPr/>
          </p:nvSpPr>
          <p:spPr>
            <a:xfrm>
              <a:off x="5312" y="3283"/>
              <a:ext cx="5" cy="29"/>
            </a:xfrm>
            <a:custGeom>
              <a:avLst/>
              <a:gdLst>
                <a:gd name="txL" fmla="*/ 0 w 5"/>
                <a:gd name="txT" fmla="*/ 0 h 29"/>
                <a:gd name="txR" fmla="*/ 5 w 5"/>
                <a:gd name="txB" fmla="*/ 29 h 29"/>
              </a:gdLst>
              <a:ahLst/>
              <a:cxnLst>
                <a:cxn ang="0">
                  <a:pos x="0" y="0"/>
                </a:cxn>
                <a:cxn ang="0">
                  <a:pos x="3" y="0"/>
                </a:cxn>
                <a:cxn ang="0">
                  <a:pos x="4" y="0"/>
                </a:cxn>
                <a:cxn ang="0">
                  <a:pos x="5" y="15"/>
                </a:cxn>
                <a:cxn ang="0">
                  <a:pos x="5" y="29"/>
                </a:cxn>
                <a:cxn ang="0">
                  <a:pos x="4" y="29"/>
                </a:cxn>
                <a:cxn ang="0">
                  <a:pos x="3" y="29"/>
                </a:cxn>
                <a:cxn ang="0">
                  <a:pos x="0" y="15"/>
                </a:cxn>
                <a:cxn ang="0">
                  <a:pos x="0" y="0"/>
                </a:cxn>
              </a:cxnLst>
              <a:rect l="txL" t="txT" r="txR" b="txB"/>
              <a:pathLst>
                <a:path w="5" h="28">
                  <a:moveTo>
                    <a:pt x="0" y="0"/>
                  </a:moveTo>
                  <a:lnTo>
                    <a:pt x="3" y="0"/>
                  </a:lnTo>
                  <a:lnTo>
                    <a:pt x="4" y="0"/>
                  </a:lnTo>
                  <a:lnTo>
                    <a:pt x="5" y="15"/>
                  </a:lnTo>
                  <a:lnTo>
                    <a:pt x="5" y="29"/>
                  </a:lnTo>
                  <a:lnTo>
                    <a:pt x="4" y="29"/>
                  </a:lnTo>
                  <a:lnTo>
                    <a:pt x="3" y="29"/>
                  </a:lnTo>
                  <a:lnTo>
                    <a:pt x="0" y="15"/>
                  </a:lnTo>
                  <a:lnTo>
                    <a:pt x="0"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79" name="Freeform 500"/>
            <p:cNvSpPr/>
            <p:nvPr/>
          </p:nvSpPr>
          <p:spPr>
            <a:xfrm>
              <a:off x="5262" y="3286"/>
              <a:ext cx="21" cy="15"/>
            </a:xfrm>
            <a:custGeom>
              <a:avLst/>
              <a:gdLst>
                <a:gd name="txL" fmla="*/ 0 w 21"/>
                <a:gd name="txT" fmla="*/ 0 h 15"/>
                <a:gd name="txR" fmla="*/ 21 w 21"/>
                <a:gd name="txB" fmla="*/ 15 h 15"/>
              </a:gdLst>
              <a:ahLst/>
              <a:cxnLst>
                <a:cxn ang="0">
                  <a:pos x="20" y="0"/>
                </a:cxn>
                <a:cxn ang="0">
                  <a:pos x="21" y="3"/>
                </a:cxn>
                <a:cxn ang="0">
                  <a:pos x="21" y="5"/>
                </a:cxn>
                <a:cxn ang="0">
                  <a:pos x="21" y="7"/>
                </a:cxn>
                <a:cxn ang="0">
                  <a:pos x="20" y="9"/>
                </a:cxn>
                <a:cxn ang="0">
                  <a:pos x="15" y="12"/>
                </a:cxn>
                <a:cxn ang="0">
                  <a:pos x="10" y="15"/>
                </a:cxn>
                <a:cxn ang="0">
                  <a:pos x="5" y="12"/>
                </a:cxn>
                <a:cxn ang="0">
                  <a:pos x="0" y="9"/>
                </a:cxn>
                <a:cxn ang="0">
                  <a:pos x="0" y="9"/>
                </a:cxn>
                <a:cxn ang="0">
                  <a:pos x="0" y="7"/>
                </a:cxn>
                <a:cxn ang="0">
                  <a:pos x="8" y="7"/>
                </a:cxn>
                <a:cxn ang="0">
                  <a:pos x="18" y="6"/>
                </a:cxn>
                <a:cxn ang="0">
                  <a:pos x="18" y="3"/>
                </a:cxn>
                <a:cxn ang="0">
                  <a:pos x="20" y="0"/>
                </a:cxn>
              </a:cxnLst>
              <a:rect l="txL" t="txT" r="txR" b="txB"/>
              <a:pathLst>
                <a:path w="21" h="15">
                  <a:moveTo>
                    <a:pt x="20" y="0"/>
                  </a:moveTo>
                  <a:lnTo>
                    <a:pt x="21" y="3"/>
                  </a:lnTo>
                  <a:lnTo>
                    <a:pt x="21" y="5"/>
                  </a:lnTo>
                  <a:lnTo>
                    <a:pt x="21" y="7"/>
                  </a:lnTo>
                  <a:lnTo>
                    <a:pt x="20" y="9"/>
                  </a:lnTo>
                  <a:lnTo>
                    <a:pt x="15" y="12"/>
                  </a:lnTo>
                  <a:lnTo>
                    <a:pt x="10" y="15"/>
                  </a:lnTo>
                  <a:lnTo>
                    <a:pt x="5" y="12"/>
                  </a:lnTo>
                  <a:lnTo>
                    <a:pt x="0" y="9"/>
                  </a:lnTo>
                  <a:lnTo>
                    <a:pt x="0" y="7"/>
                  </a:lnTo>
                  <a:lnTo>
                    <a:pt x="8" y="7"/>
                  </a:lnTo>
                  <a:lnTo>
                    <a:pt x="18" y="6"/>
                  </a:lnTo>
                  <a:lnTo>
                    <a:pt x="18" y="3"/>
                  </a:lnTo>
                  <a:lnTo>
                    <a:pt x="20"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80" name="Freeform 501"/>
            <p:cNvSpPr/>
            <p:nvPr/>
          </p:nvSpPr>
          <p:spPr>
            <a:xfrm>
              <a:off x="5232" y="3292"/>
              <a:ext cx="27" cy="9"/>
            </a:xfrm>
            <a:custGeom>
              <a:avLst/>
              <a:gdLst>
                <a:gd name="txL" fmla="*/ 0 w 27"/>
                <a:gd name="txT" fmla="*/ 0 h 9"/>
                <a:gd name="txR" fmla="*/ 27 w 27"/>
                <a:gd name="txB" fmla="*/ 9 h 9"/>
              </a:gdLst>
              <a:ahLst/>
              <a:cxnLst>
                <a:cxn ang="0">
                  <a:pos x="15" y="0"/>
                </a:cxn>
                <a:cxn ang="0">
                  <a:pos x="21" y="1"/>
                </a:cxn>
                <a:cxn ang="0">
                  <a:pos x="27" y="1"/>
                </a:cxn>
                <a:cxn ang="0">
                  <a:pos x="27" y="3"/>
                </a:cxn>
                <a:cxn ang="0">
                  <a:pos x="27" y="3"/>
                </a:cxn>
                <a:cxn ang="0">
                  <a:pos x="18" y="4"/>
                </a:cxn>
                <a:cxn ang="0">
                  <a:pos x="11" y="7"/>
                </a:cxn>
                <a:cxn ang="0">
                  <a:pos x="8" y="9"/>
                </a:cxn>
                <a:cxn ang="0">
                  <a:pos x="5" y="9"/>
                </a:cxn>
                <a:cxn ang="0">
                  <a:pos x="3" y="7"/>
                </a:cxn>
                <a:cxn ang="0">
                  <a:pos x="0" y="6"/>
                </a:cxn>
                <a:cxn ang="0">
                  <a:pos x="0" y="4"/>
                </a:cxn>
                <a:cxn ang="0">
                  <a:pos x="1" y="1"/>
                </a:cxn>
                <a:cxn ang="0">
                  <a:pos x="8" y="1"/>
                </a:cxn>
                <a:cxn ang="0">
                  <a:pos x="15" y="0"/>
                </a:cxn>
              </a:cxnLst>
              <a:rect l="txL" t="txT" r="txR" b="txB"/>
              <a:pathLst>
                <a:path w="27" h="9">
                  <a:moveTo>
                    <a:pt x="15" y="0"/>
                  </a:moveTo>
                  <a:lnTo>
                    <a:pt x="21" y="1"/>
                  </a:lnTo>
                  <a:lnTo>
                    <a:pt x="27" y="1"/>
                  </a:lnTo>
                  <a:lnTo>
                    <a:pt x="27" y="3"/>
                  </a:lnTo>
                  <a:lnTo>
                    <a:pt x="18" y="4"/>
                  </a:lnTo>
                  <a:lnTo>
                    <a:pt x="11" y="7"/>
                  </a:lnTo>
                  <a:lnTo>
                    <a:pt x="8" y="9"/>
                  </a:lnTo>
                  <a:lnTo>
                    <a:pt x="5" y="9"/>
                  </a:lnTo>
                  <a:lnTo>
                    <a:pt x="3" y="7"/>
                  </a:lnTo>
                  <a:lnTo>
                    <a:pt x="0" y="6"/>
                  </a:lnTo>
                  <a:lnTo>
                    <a:pt x="0" y="4"/>
                  </a:lnTo>
                  <a:lnTo>
                    <a:pt x="1" y="1"/>
                  </a:lnTo>
                  <a:lnTo>
                    <a:pt x="8" y="1"/>
                  </a:lnTo>
                  <a:lnTo>
                    <a:pt x="15"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81" name="Freeform 502"/>
            <p:cNvSpPr/>
            <p:nvPr/>
          </p:nvSpPr>
          <p:spPr>
            <a:xfrm>
              <a:off x="5355" y="3308"/>
              <a:ext cx="211" cy="128"/>
            </a:xfrm>
            <a:custGeom>
              <a:avLst/>
              <a:gdLst>
                <a:gd name="txL" fmla="*/ 0 w 211"/>
                <a:gd name="txT" fmla="*/ 0 h 128"/>
                <a:gd name="txR" fmla="*/ 211 w 211"/>
                <a:gd name="txB" fmla="*/ 128 h 128"/>
              </a:gdLst>
              <a:ahLst/>
              <a:cxnLst>
                <a:cxn ang="0">
                  <a:pos x="71" y="97"/>
                </a:cxn>
                <a:cxn ang="0">
                  <a:pos x="77" y="91"/>
                </a:cxn>
                <a:cxn ang="0">
                  <a:pos x="82" y="85"/>
                </a:cxn>
                <a:cxn ang="0">
                  <a:pos x="69" y="70"/>
                </a:cxn>
                <a:cxn ang="0">
                  <a:pos x="57" y="55"/>
                </a:cxn>
                <a:cxn ang="0">
                  <a:pos x="44" y="55"/>
                </a:cxn>
                <a:cxn ang="0">
                  <a:pos x="34" y="58"/>
                </a:cxn>
                <a:cxn ang="0">
                  <a:pos x="31" y="48"/>
                </a:cxn>
                <a:cxn ang="0">
                  <a:pos x="28" y="40"/>
                </a:cxn>
                <a:cxn ang="0">
                  <a:pos x="18" y="37"/>
                </a:cxn>
                <a:cxn ang="0">
                  <a:pos x="10" y="35"/>
                </a:cxn>
                <a:cxn ang="0">
                  <a:pos x="11" y="33"/>
                </a:cxn>
                <a:cxn ang="0">
                  <a:pos x="20" y="30"/>
                </a:cxn>
                <a:cxn ang="0">
                  <a:pos x="25" y="25"/>
                </a:cxn>
                <a:cxn ang="0">
                  <a:pos x="17" y="24"/>
                </a:cxn>
                <a:cxn ang="0">
                  <a:pos x="7" y="20"/>
                </a:cxn>
                <a:cxn ang="0">
                  <a:pos x="1" y="14"/>
                </a:cxn>
                <a:cxn ang="0">
                  <a:pos x="8" y="5"/>
                </a:cxn>
                <a:cxn ang="0">
                  <a:pos x="21" y="3"/>
                </a:cxn>
                <a:cxn ang="0">
                  <a:pos x="31" y="10"/>
                </a:cxn>
                <a:cxn ang="0">
                  <a:pos x="32" y="20"/>
                </a:cxn>
                <a:cxn ang="0">
                  <a:pos x="30" y="27"/>
                </a:cxn>
                <a:cxn ang="0">
                  <a:pos x="32" y="34"/>
                </a:cxn>
                <a:cxn ang="0">
                  <a:pos x="42" y="37"/>
                </a:cxn>
                <a:cxn ang="0">
                  <a:pos x="54" y="33"/>
                </a:cxn>
                <a:cxn ang="0">
                  <a:pos x="62" y="25"/>
                </a:cxn>
                <a:cxn ang="0">
                  <a:pos x="71" y="18"/>
                </a:cxn>
                <a:cxn ang="0">
                  <a:pos x="94" y="23"/>
                </a:cxn>
                <a:cxn ang="0">
                  <a:pos x="132" y="40"/>
                </a:cxn>
                <a:cxn ang="0">
                  <a:pos x="154" y="54"/>
                </a:cxn>
                <a:cxn ang="0">
                  <a:pos x="165" y="68"/>
                </a:cxn>
                <a:cxn ang="0">
                  <a:pos x="178" y="94"/>
                </a:cxn>
                <a:cxn ang="0">
                  <a:pos x="199" y="118"/>
                </a:cxn>
                <a:cxn ang="0">
                  <a:pos x="209" y="128"/>
                </a:cxn>
                <a:cxn ang="0">
                  <a:pos x="195" y="127"/>
                </a:cxn>
                <a:cxn ang="0">
                  <a:pos x="167" y="110"/>
                </a:cxn>
                <a:cxn ang="0">
                  <a:pos x="144" y="92"/>
                </a:cxn>
                <a:cxn ang="0">
                  <a:pos x="135" y="97"/>
                </a:cxn>
                <a:cxn ang="0">
                  <a:pos x="129" y="108"/>
                </a:cxn>
                <a:cxn ang="0">
                  <a:pos x="111" y="111"/>
                </a:cxn>
                <a:cxn ang="0">
                  <a:pos x="92" y="104"/>
                </a:cxn>
                <a:cxn ang="0">
                  <a:pos x="79" y="101"/>
                </a:cxn>
              </a:cxnLst>
              <a:rect l="txL" t="txT" r="txR" b="txB"/>
              <a:pathLst>
                <a:path w="211" h="128">
                  <a:moveTo>
                    <a:pt x="69" y="101"/>
                  </a:moveTo>
                  <a:lnTo>
                    <a:pt x="71" y="97"/>
                  </a:lnTo>
                  <a:lnTo>
                    <a:pt x="71" y="91"/>
                  </a:lnTo>
                  <a:lnTo>
                    <a:pt x="77" y="91"/>
                  </a:lnTo>
                  <a:lnTo>
                    <a:pt x="82" y="91"/>
                  </a:lnTo>
                  <a:lnTo>
                    <a:pt x="82" y="85"/>
                  </a:lnTo>
                  <a:lnTo>
                    <a:pt x="82" y="80"/>
                  </a:lnTo>
                  <a:lnTo>
                    <a:pt x="69" y="70"/>
                  </a:lnTo>
                  <a:lnTo>
                    <a:pt x="61" y="58"/>
                  </a:lnTo>
                  <a:lnTo>
                    <a:pt x="57" y="55"/>
                  </a:lnTo>
                  <a:lnTo>
                    <a:pt x="51" y="54"/>
                  </a:lnTo>
                  <a:lnTo>
                    <a:pt x="44" y="55"/>
                  </a:lnTo>
                  <a:lnTo>
                    <a:pt x="37" y="60"/>
                  </a:lnTo>
                  <a:lnTo>
                    <a:pt x="34" y="58"/>
                  </a:lnTo>
                  <a:lnTo>
                    <a:pt x="31" y="55"/>
                  </a:lnTo>
                  <a:lnTo>
                    <a:pt x="31" y="48"/>
                  </a:lnTo>
                  <a:lnTo>
                    <a:pt x="30" y="44"/>
                  </a:lnTo>
                  <a:lnTo>
                    <a:pt x="28" y="40"/>
                  </a:lnTo>
                  <a:lnTo>
                    <a:pt x="22" y="35"/>
                  </a:lnTo>
                  <a:lnTo>
                    <a:pt x="18" y="37"/>
                  </a:lnTo>
                  <a:lnTo>
                    <a:pt x="14" y="37"/>
                  </a:lnTo>
                  <a:lnTo>
                    <a:pt x="10" y="35"/>
                  </a:lnTo>
                  <a:lnTo>
                    <a:pt x="7" y="31"/>
                  </a:lnTo>
                  <a:lnTo>
                    <a:pt x="11" y="33"/>
                  </a:lnTo>
                  <a:lnTo>
                    <a:pt x="14" y="35"/>
                  </a:lnTo>
                  <a:lnTo>
                    <a:pt x="20" y="30"/>
                  </a:lnTo>
                  <a:lnTo>
                    <a:pt x="25" y="27"/>
                  </a:lnTo>
                  <a:lnTo>
                    <a:pt x="25" y="25"/>
                  </a:lnTo>
                  <a:lnTo>
                    <a:pt x="17" y="24"/>
                  </a:lnTo>
                  <a:lnTo>
                    <a:pt x="10" y="21"/>
                  </a:lnTo>
                  <a:lnTo>
                    <a:pt x="7" y="20"/>
                  </a:lnTo>
                  <a:lnTo>
                    <a:pt x="4" y="17"/>
                  </a:lnTo>
                  <a:lnTo>
                    <a:pt x="1" y="14"/>
                  </a:lnTo>
                  <a:lnTo>
                    <a:pt x="0" y="10"/>
                  </a:lnTo>
                  <a:lnTo>
                    <a:pt x="8" y="5"/>
                  </a:lnTo>
                  <a:lnTo>
                    <a:pt x="15" y="0"/>
                  </a:lnTo>
                  <a:lnTo>
                    <a:pt x="21" y="3"/>
                  </a:lnTo>
                  <a:lnTo>
                    <a:pt x="27" y="5"/>
                  </a:lnTo>
                  <a:lnTo>
                    <a:pt x="31" y="10"/>
                  </a:lnTo>
                  <a:lnTo>
                    <a:pt x="35" y="15"/>
                  </a:lnTo>
                  <a:lnTo>
                    <a:pt x="32" y="20"/>
                  </a:lnTo>
                  <a:lnTo>
                    <a:pt x="30" y="24"/>
                  </a:lnTo>
                  <a:lnTo>
                    <a:pt x="30" y="27"/>
                  </a:lnTo>
                  <a:lnTo>
                    <a:pt x="31" y="31"/>
                  </a:lnTo>
                  <a:lnTo>
                    <a:pt x="32" y="34"/>
                  </a:lnTo>
                  <a:lnTo>
                    <a:pt x="35" y="35"/>
                  </a:lnTo>
                  <a:lnTo>
                    <a:pt x="42" y="37"/>
                  </a:lnTo>
                  <a:lnTo>
                    <a:pt x="48" y="35"/>
                  </a:lnTo>
                  <a:lnTo>
                    <a:pt x="54" y="33"/>
                  </a:lnTo>
                  <a:lnTo>
                    <a:pt x="58" y="30"/>
                  </a:lnTo>
                  <a:lnTo>
                    <a:pt x="62" y="25"/>
                  </a:lnTo>
                  <a:lnTo>
                    <a:pt x="67" y="21"/>
                  </a:lnTo>
                  <a:lnTo>
                    <a:pt x="71" y="18"/>
                  </a:lnTo>
                  <a:lnTo>
                    <a:pt x="77" y="17"/>
                  </a:lnTo>
                  <a:lnTo>
                    <a:pt x="94" y="23"/>
                  </a:lnTo>
                  <a:lnTo>
                    <a:pt x="114" y="31"/>
                  </a:lnTo>
                  <a:lnTo>
                    <a:pt x="132" y="40"/>
                  </a:lnTo>
                  <a:lnTo>
                    <a:pt x="148" y="48"/>
                  </a:lnTo>
                  <a:lnTo>
                    <a:pt x="154" y="54"/>
                  </a:lnTo>
                  <a:lnTo>
                    <a:pt x="159" y="61"/>
                  </a:lnTo>
                  <a:lnTo>
                    <a:pt x="165" y="68"/>
                  </a:lnTo>
                  <a:lnTo>
                    <a:pt x="169" y="77"/>
                  </a:lnTo>
                  <a:lnTo>
                    <a:pt x="178" y="94"/>
                  </a:lnTo>
                  <a:lnTo>
                    <a:pt x="188" y="108"/>
                  </a:lnTo>
                  <a:lnTo>
                    <a:pt x="199" y="118"/>
                  </a:lnTo>
                  <a:lnTo>
                    <a:pt x="211" y="128"/>
                  </a:lnTo>
                  <a:lnTo>
                    <a:pt x="209" y="128"/>
                  </a:lnTo>
                  <a:lnTo>
                    <a:pt x="195" y="127"/>
                  </a:lnTo>
                  <a:lnTo>
                    <a:pt x="181" y="127"/>
                  </a:lnTo>
                  <a:lnTo>
                    <a:pt x="167" y="110"/>
                  </a:lnTo>
                  <a:lnTo>
                    <a:pt x="151" y="92"/>
                  </a:lnTo>
                  <a:lnTo>
                    <a:pt x="144" y="92"/>
                  </a:lnTo>
                  <a:lnTo>
                    <a:pt x="138" y="94"/>
                  </a:lnTo>
                  <a:lnTo>
                    <a:pt x="135" y="97"/>
                  </a:lnTo>
                  <a:lnTo>
                    <a:pt x="129" y="98"/>
                  </a:lnTo>
                  <a:lnTo>
                    <a:pt x="129" y="108"/>
                  </a:lnTo>
                  <a:lnTo>
                    <a:pt x="127" y="114"/>
                  </a:lnTo>
                  <a:lnTo>
                    <a:pt x="111" y="111"/>
                  </a:lnTo>
                  <a:lnTo>
                    <a:pt x="98" y="107"/>
                  </a:lnTo>
                  <a:lnTo>
                    <a:pt x="92" y="104"/>
                  </a:lnTo>
                  <a:lnTo>
                    <a:pt x="87" y="102"/>
                  </a:lnTo>
                  <a:lnTo>
                    <a:pt x="79" y="101"/>
                  </a:lnTo>
                  <a:lnTo>
                    <a:pt x="69" y="101"/>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82" name="Freeform 503"/>
            <p:cNvSpPr/>
            <p:nvPr/>
          </p:nvSpPr>
          <p:spPr>
            <a:xfrm>
              <a:off x="3317" y="3312"/>
              <a:ext cx="14" cy="10"/>
            </a:xfrm>
            <a:custGeom>
              <a:avLst/>
              <a:gdLst>
                <a:gd name="txL" fmla="*/ 0 w 14"/>
                <a:gd name="txT" fmla="*/ 0 h 10"/>
                <a:gd name="txR" fmla="*/ 14 w 14"/>
                <a:gd name="txB" fmla="*/ 10 h 10"/>
              </a:gdLst>
              <a:ahLst/>
              <a:cxnLst>
                <a:cxn ang="0">
                  <a:pos x="4" y="0"/>
                </a:cxn>
                <a:cxn ang="0">
                  <a:pos x="9" y="0"/>
                </a:cxn>
                <a:cxn ang="0">
                  <a:pos x="14" y="0"/>
                </a:cxn>
                <a:cxn ang="0">
                  <a:pos x="14" y="3"/>
                </a:cxn>
                <a:cxn ang="0">
                  <a:pos x="14" y="6"/>
                </a:cxn>
                <a:cxn ang="0">
                  <a:pos x="13" y="9"/>
                </a:cxn>
                <a:cxn ang="0">
                  <a:pos x="12" y="10"/>
                </a:cxn>
                <a:cxn ang="0">
                  <a:pos x="10" y="10"/>
                </a:cxn>
                <a:cxn ang="0">
                  <a:pos x="10" y="10"/>
                </a:cxn>
                <a:cxn ang="0">
                  <a:pos x="4" y="9"/>
                </a:cxn>
                <a:cxn ang="0">
                  <a:pos x="0" y="6"/>
                </a:cxn>
                <a:cxn ang="0">
                  <a:pos x="2" y="3"/>
                </a:cxn>
                <a:cxn ang="0">
                  <a:pos x="4" y="0"/>
                </a:cxn>
              </a:cxnLst>
              <a:rect l="txL" t="txT" r="txR" b="txB"/>
              <a:pathLst>
                <a:path w="14" h="10">
                  <a:moveTo>
                    <a:pt x="4" y="0"/>
                  </a:moveTo>
                  <a:lnTo>
                    <a:pt x="9" y="0"/>
                  </a:lnTo>
                  <a:lnTo>
                    <a:pt x="14" y="0"/>
                  </a:lnTo>
                  <a:lnTo>
                    <a:pt x="14" y="3"/>
                  </a:lnTo>
                  <a:lnTo>
                    <a:pt x="14" y="6"/>
                  </a:lnTo>
                  <a:lnTo>
                    <a:pt x="13" y="9"/>
                  </a:lnTo>
                  <a:lnTo>
                    <a:pt x="12" y="10"/>
                  </a:lnTo>
                  <a:lnTo>
                    <a:pt x="10" y="10"/>
                  </a:lnTo>
                  <a:lnTo>
                    <a:pt x="4" y="9"/>
                  </a:lnTo>
                  <a:lnTo>
                    <a:pt x="0" y="6"/>
                  </a:lnTo>
                  <a:lnTo>
                    <a:pt x="2" y="3"/>
                  </a:lnTo>
                  <a:lnTo>
                    <a:pt x="4"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83" name="Freeform 504"/>
            <p:cNvSpPr/>
            <p:nvPr/>
          </p:nvSpPr>
          <p:spPr>
            <a:xfrm>
              <a:off x="5215" y="3313"/>
              <a:ext cx="48" cy="55"/>
            </a:xfrm>
            <a:custGeom>
              <a:avLst/>
              <a:gdLst>
                <a:gd name="txL" fmla="*/ 0 w 48"/>
                <a:gd name="txT" fmla="*/ 0 h 55"/>
                <a:gd name="txR" fmla="*/ 48 w 48"/>
                <a:gd name="txB" fmla="*/ 55 h 55"/>
              </a:gdLst>
              <a:ahLst/>
              <a:cxnLst>
                <a:cxn ang="0">
                  <a:pos x="48" y="12"/>
                </a:cxn>
                <a:cxn ang="0">
                  <a:pos x="42" y="12"/>
                </a:cxn>
                <a:cxn ang="0">
                  <a:pos x="35" y="13"/>
                </a:cxn>
                <a:cxn ang="0">
                  <a:pos x="35" y="22"/>
                </a:cxn>
                <a:cxn ang="0">
                  <a:pos x="37" y="30"/>
                </a:cxn>
                <a:cxn ang="0">
                  <a:pos x="40" y="40"/>
                </a:cxn>
                <a:cxn ang="0">
                  <a:pos x="42" y="50"/>
                </a:cxn>
                <a:cxn ang="0">
                  <a:pos x="40" y="50"/>
                </a:cxn>
                <a:cxn ang="0">
                  <a:pos x="37" y="49"/>
                </a:cxn>
                <a:cxn ang="0">
                  <a:pos x="28" y="38"/>
                </a:cxn>
                <a:cxn ang="0">
                  <a:pos x="20" y="26"/>
                </a:cxn>
                <a:cxn ang="0">
                  <a:pos x="17" y="28"/>
                </a:cxn>
                <a:cxn ang="0">
                  <a:pos x="15" y="29"/>
                </a:cxn>
                <a:cxn ang="0">
                  <a:pos x="14" y="42"/>
                </a:cxn>
                <a:cxn ang="0">
                  <a:pos x="17" y="55"/>
                </a:cxn>
                <a:cxn ang="0">
                  <a:pos x="14" y="53"/>
                </a:cxn>
                <a:cxn ang="0">
                  <a:pos x="11" y="52"/>
                </a:cxn>
                <a:cxn ang="0">
                  <a:pos x="8" y="52"/>
                </a:cxn>
                <a:cxn ang="0">
                  <a:pos x="7" y="49"/>
                </a:cxn>
                <a:cxn ang="0">
                  <a:pos x="4" y="36"/>
                </a:cxn>
                <a:cxn ang="0">
                  <a:pos x="0" y="23"/>
                </a:cxn>
                <a:cxn ang="0">
                  <a:pos x="5" y="12"/>
                </a:cxn>
                <a:cxn ang="0">
                  <a:pos x="11" y="0"/>
                </a:cxn>
                <a:cxn ang="0">
                  <a:pos x="17" y="5"/>
                </a:cxn>
                <a:cxn ang="0">
                  <a:pos x="24" y="9"/>
                </a:cxn>
                <a:cxn ang="0">
                  <a:pos x="30" y="6"/>
                </a:cxn>
                <a:cxn ang="0">
                  <a:pos x="35" y="3"/>
                </a:cxn>
                <a:cxn ang="0">
                  <a:pos x="41" y="3"/>
                </a:cxn>
                <a:cxn ang="0">
                  <a:pos x="48" y="3"/>
                </a:cxn>
                <a:cxn ang="0">
                  <a:pos x="48" y="8"/>
                </a:cxn>
                <a:cxn ang="0">
                  <a:pos x="48" y="12"/>
                </a:cxn>
              </a:cxnLst>
              <a:rect l="txL" t="txT" r="txR" b="txB"/>
              <a:pathLst>
                <a:path w="48" h="55">
                  <a:moveTo>
                    <a:pt x="48" y="12"/>
                  </a:moveTo>
                  <a:lnTo>
                    <a:pt x="42" y="12"/>
                  </a:lnTo>
                  <a:lnTo>
                    <a:pt x="35" y="13"/>
                  </a:lnTo>
                  <a:lnTo>
                    <a:pt x="35" y="22"/>
                  </a:lnTo>
                  <a:lnTo>
                    <a:pt x="37" y="30"/>
                  </a:lnTo>
                  <a:lnTo>
                    <a:pt x="40" y="40"/>
                  </a:lnTo>
                  <a:lnTo>
                    <a:pt x="42" y="50"/>
                  </a:lnTo>
                  <a:lnTo>
                    <a:pt x="40" y="50"/>
                  </a:lnTo>
                  <a:lnTo>
                    <a:pt x="37" y="49"/>
                  </a:lnTo>
                  <a:lnTo>
                    <a:pt x="28" y="38"/>
                  </a:lnTo>
                  <a:lnTo>
                    <a:pt x="20" y="26"/>
                  </a:lnTo>
                  <a:lnTo>
                    <a:pt x="17" y="28"/>
                  </a:lnTo>
                  <a:lnTo>
                    <a:pt x="15" y="29"/>
                  </a:lnTo>
                  <a:lnTo>
                    <a:pt x="14" y="42"/>
                  </a:lnTo>
                  <a:lnTo>
                    <a:pt x="17" y="55"/>
                  </a:lnTo>
                  <a:lnTo>
                    <a:pt x="14" y="53"/>
                  </a:lnTo>
                  <a:lnTo>
                    <a:pt x="11" y="52"/>
                  </a:lnTo>
                  <a:lnTo>
                    <a:pt x="8" y="52"/>
                  </a:lnTo>
                  <a:lnTo>
                    <a:pt x="7" y="49"/>
                  </a:lnTo>
                  <a:lnTo>
                    <a:pt x="4" y="36"/>
                  </a:lnTo>
                  <a:lnTo>
                    <a:pt x="0" y="23"/>
                  </a:lnTo>
                  <a:lnTo>
                    <a:pt x="5" y="12"/>
                  </a:lnTo>
                  <a:lnTo>
                    <a:pt x="11" y="0"/>
                  </a:lnTo>
                  <a:lnTo>
                    <a:pt x="17" y="5"/>
                  </a:lnTo>
                  <a:lnTo>
                    <a:pt x="24" y="9"/>
                  </a:lnTo>
                  <a:lnTo>
                    <a:pt x="30" y="6"/>
                  </a:lnTo>
                  <a:lnTo>
                    <a:pt x="35" y="3"/>
                  </a:lnTo>
                  <a:lnTo>
                    <a:pt x="41" y="3"/>
                  </a:lnTo>
                  <a:lnTo>
                    <a:pt x="48" y="3"/>
                  </a:lnTo>
                  <a:lnTo>
                    <a:pt x="48" y="8"/>
                  </a:lnTo>
                  <a:lnTo>
                    <a:pt x="48" y="12"/>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84" name="Freeform 505"/>
            <p:cNvSpPr/>
            <p:nvPr/>
          </p:nvSpPr>
          <p:spPr>
            <a:xfrm>
              <a:off x="5066" y="3381"/>
              <a:ext cx="100" cy="32"/>
            </a:xfrm>
            <a:custGeom>
              <a:avLst/>
              <a:gdLst>
                <a:gd name="txL" fmla="*/ 0 w 100"/>
                <a:gd name="txT" fmla="*/ 0 h 32"/>
                <a:gd name="txR" fmla="*/ 100 w 100"/>
                <a:gd name="txB" fmla="*/ 32 h 32"/>
              </a:gdLst>
              <a:ahLst/>
              <a:cxnLst>
                <a:cxn ang="0">
                  <a:pos x="0" y="0"/>
                </a:cxn>
                <a:cxn ang="0">
                  <a:pos x="12" y="0"/>
                </a:cxn>
                <a:cxn ang="0">
                  <a:pos x="23" y="0"/>
                </a:cxn>
                <a:cxn ang="0">
                  <a:pos x="32" y="5"/>
                </a:cxn>
                <a:cxn ang="0">
                  <a:pos x="40" y="12"/>
                </a:cxn>
                <a:cxn ang="0">
                  <a:pos x="54" y="10"/>
                </a:cxn>
                <a:cxn ang="0">
                  <a:pos x="69" y="8"/>
                </a:cxn>
                <a:cxn ang="0">
                  <a:pos x="84" y="18"/>
                </a:cxn>
                <a:cxn ang="0">
                  <a:pos x="100" y="29"/>
                </a:cxn>
                <a:cxn ang="0">
                  <a:pos x="100" y="31"/>
                </a:cxn>
                <a:cxn ang="0">
                  <a:pos x="99" y="32"/>
                </a:cxn>
                <a:cxn ang="0">
                  <a:pos x="77" y="29"/>
                </a:cxn>
                <a:cxn ang="0">
                  <a:pos x="56" y="27"/>
                </a:cxn>
                <a:cxn ang="0">
                  <a:pos x="33" y="24"/>
                </a:cxn>
                <a:cxn ang="0">
                  <a:pos x="12" y="21"/>
                </a:cxn>
                <a:cxn ang="0">
                  <a:pos x="7" y="15"/>
                </a:cxn>
                <a:cxn ang="0">
                  <a:pos x="3" y="11"/>
                </a:cxn>
                <a:cxn ang="0">
                  <a:pos x="0" y="5"/>
                </a:cxn>
                <a:cxn ang="0">
                  <a:pos x="0" y="0"/>
                </a:cxn>
              </a:cxnLst>
              <a:rect l="txL" t="txT" r="txR" b="txB"/>
              <a:pathLst>
                <a:path w="100" h="32">
                  <a:moveTo>
                    <a:pt x="0" y="0"/>
                  </a:moveTo>
                  <a:lnTo>
                    <a:pt x="12" y="0"/>
                  </a:lnTo>
                  <a:lnTo>
                    <a:pt x="23" y="0"/>
                  </a:lnTo>
                  <a:lnTo>
                    <a:pt x="32" y="5"/>
                  </a:lnTo>
                  <a:lnTo>
                    <a:pt x="40" y="12"/>
                  </a:lnTo>
                  <a:lnTo>
                    <a:pt x="54" y="10"/>
                  </a:lnTo>
                  <a:lnTo>
                    <a:pt x="69" y="8"/>
                  </a:lnTo>
                  <a:lnTo>
                    <a:pt x="84" y="18"/>
                  </a:lnTo>
                  <a:lnTo>
                    <a:pt x="100" y="29"/>
                  </a:lnTo>
                  <a:lnTo>
                    <a:pt x="100" y="31"/>
                  </a:lnTo>
                  <a:lnTo>
                    <a:pt x="99" y="32"/>
                  </a:lnTo>
                  <a:lnTo>
                    <a:pt x="77" y="29"/>
                  </a:lnTo>
                  <a:lnTo>
                    <a:pt x="56" y="27"/>
                  </a:lnTo>
                  <a:lnTo>
                    <a:pt x="33" y="24"/>
                  </a:lnTo>
                  <a:lnTo>
                    <a:pt x="12" y="21"/>
                  </a:lnTo>
                  <a:lnTo>
                    <a:pt x="7" y="15"/>
                  </a:lnTo>
                  <a:lnTo>
                    <a:pt x="3" y="11"/>
                  </a:lnTo>
                  <a:lnTo>
                    <a:pt x="0" y="5"/>
                  </a:lnTo>
                  <a:lnTo>
                    <a:pt x="0"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85" name="Freeform 506"/>
            <p:cNvSpPr/>
            <p:nvPr/>
          </p:nvSpPr>
          <p:spPr>
            <a:xfrm>
              <a:off x="5108" y="3443"/>
              <a:ext cx="446" cy="356"/>
            </a:xfrm>
            <a:custGeom>
              <a:avLst/>
              <a:gdLst>
                <a:gd name="txL" fmla="*/ 0 w 446"/>
                <a:gd name="txT" fmla="*/ 0 h 356"/>
                <a:gd name="txR" fmla="*/ 446 w 446"/>
                <a:gd name="txB" fmla="*/ 356 h 356"/>
              </a:gdLst>
              <a:ahLst/>
              <a:cxnLst>
                <a:cxn ang="0">
                  <a:pos x="145" y="70"/>
                </a:cxn>
                <a:cxn ang="0">
                  <a:pos x="158" y="57"/>
                </a:cxn>
                <a:cxn ang="0">
                  <a:pos x="161" y="45"/>
                </a:cxn>
                <a:cxn ang="0">
                  <a:pos x="199" y="46"/>
                </a:cxn>
                <a:cxn ang="0">
                  <a:pos x="217" y="53"/>
                </a:cxn>
                <a:cxn ang="0">
                  <a:pos x="219" y="33"/>
                </a:cxn>
                <a:cxn ang="0">
                  <a:pos x="237" y="15"/>
                </a:cxn>
                <a:cxn ang="0">
                  <a:pos x="249" y="16"/>
                </a:cxn>
                <a:cxn ang="0">
                  <a:pos x="252" y="2"/>
                </a:cxn>
                <a:cxn ang="0">
                  <a:pos x="285" y="15"/>
                </a:cxn>
                <a:cxn ang="0">
                  <a:pos x="299" y="23"/>
                </a:cxn>
                <a:cxn ang="0">
                  <a:pos x="289" y="35"/>
                </a:cxn>
                <a:cxn ang="0">
                  <a:pos x="326" y="20"/>
                </a:cxn>
                <a:cxn ang="0">
                  <a:pos x="368" y="9"/>
                </a:cxn>
                <a:cxn ang="0">
                  <a:pos x="376" y="40"/>
                </a:cxn>
                <a:cxn ang="0">
                  <a:pos x="386" y="59"/>
                </a:cxn>
                <a:cxn ang="0">
                  <a:pos x="389" y="89"/>
                </a:cxn>
                <a:cxn ang="0">
                  <a:pos x="404" y="109"/>
                </a:cxn>
                <a:cxn ang="0">
                  <a:pos x="419" y="137"/>
                </a:cxn>
                <a:cxn ang="0">
                  <a:pos x="435" y="162"/>
                </a:cxn>
                <a:cxn ang="0">
                  <a:pos x="446" y="189"/>
                </a:cxn>
                <a:cxn ang="0">
                  <a:pos x="444" y="216"/>
                </a:cxn>
                <a:cxn ang="0">
                  <a:pos x="419" y="259"/>
                </a:cxn>
                <a:cxn ang="0">
                  <a:pos x="379" y="299"/>
                </a:cxn>
                <a:cxn ang="0">
                  <a:pos x="346" y="340"/>
                </a:cxn>
                <a:cxn ang="0">
                  <a:pos x="309" y="353"/>
                </a:cxn>
                <a:cxn ang="0">
                  <a:pos x="295" y="346"/>
                </a:cxn>
                <a:cxn ang="0">
                  <a:pos x="261" y="349"/>
                </a:cxn>
                <a:cxn ang="0">
                  <a:pos x="242" y="336"/>
                </a:cxn>
                <a:cxn ang="0">
                  <a:pos x="247" y="317"/>
                </a:cxn>
                <a:cxn ang="0">
                  <a:pos x="241" y="310"/>
                </a:cxn>
                <a:cxn ang="0">
                  <a:pos x="234" y="304"/>
                </a:cxn>
                <a:cxn ang="0">
                  <a:pos x="227" y="307"/>
                </a:cxn>
                <a:cxn ang="0">
                  <a:pos x="238" y="302"/>
                </a:cxn>
                <a:cxn ang="0">
                  <a:pos x="247" y="293"/>
                </a:cxn>
                <a:cxn ang="0">
                  <a:pos x="229" y="293"/>
                </a:cxn>
                <a:cxn ang="0">
                  <a:pos x="212" y="282"/>
                </a:cxn>
                <a:cxn ang="0">
                  <a:pos x="195" y="266"/>
                </a:cxn>
                <a:cxn ang="0">
                  <a:pos x="171" y="264"/>
                </a:cxn>
                <a:cxn ang="0">
                  <a:pos x="114" y="282"/>
                </a:cxn>
                <a:cxn ang="0">
                  <a:pos x="54" y="293"/>
                </a:cxn>
                <a:cxn ang="0">
                  <a:pos x="27" y="307"/>
                </a:cxn>
                <a:cxn ang="0">
                  <a:pos x="5" y="303"/>
                </a:cxn>
                <a:cxn ang="0">
                  <a:pos x="5" y="287"/>
                </a:cxn>
                <a:cxn ang="0">
                  <a:pos x="15" y="263"/>
                </a:cxn>
                <a:cxn ang="0">
                  <a:pos x="15" y="199"/>
                </a:cxn>
                <a:cxn ang="0">
                  <a:pos x="18" y="157"/>
                </a:cxn>
                <a:cxn ang="0">
                  <a:pos x="30" y="140"/>
                </a:cxn>
                <a:cxn ang="0">
                  <a:pos x="41" y="135"/>
                </a:cxn>
                <a:cxn ang="0">
                  <a:pos x="84" y="116"/>
                </a:cxn>
                <a:cxn ang="0">
                  <a:pos x="114" y="100"/>
                </a:cxn>
                <a:cxn ang="0">
                  <a:pos x="138" y="77"/>
                </a:cxn>
              </a:cxnLst>
              <a:rect l="txL" t="txT" r="txR" b="txB"/>
              <a:pathLst>
                <a:path w="446" h="356">
                  <a:moveTo>
                    <a:pt x="145" y="77"/>
                  </a:moveTo>
                  <a:lnTo>
                    <a:pt x="145" y="75"/>
                  </a:lnTo>
                  <a:lnTo>
                    <a:pt x="145" y="70"/>
                  </a:lnTo>
                  <a:lnTo>
                    <a:pt x="151" y="67"/>
                  </a:lnTo>
                  <a:lnTo>
                    <a:pt x="157" y="62"/>
                  </a:lnTo>
                  <a:lnTo>
                    <a:pt x="158" y="57"/>
                  </a:lnTo>
                  <a:lnTo>
                    <a:pt x="161" y="53"/>
                  </a:lnTo>
                  <a:lnTo>
                    <a:pt x="161" y="49"/>
                  </a:lnTo>
                  <a:lnTo>
                    <a:pt x="161" y="45"/>
                  </a:lnTo>
                  <a:lnTo>
                    <a:pt x="177" y="40"/>
                  </a:lnTo>
                  <a:lnTo>
                    <a:pt x="192" y="37"/>
                  </a:lnTo>
                  <a:lnTo>
                    <a:pt x="199" y="46"/>
                  </a:lnTo>
                  <a:lnTo>
                    <a:pt x="207" y="55"/>
                  </a:lnTo>
                  <a:lnTo>
                    <a:pt x="212" y="53"/>
                  </a:lnTo>
                  <a:lnTo>
                    <a:pt x="217" y="53"/>
                  </a:lnTo>
                  <a:lnTo>
                    <a:pt x="218" y="45"/>
                  </a:lnTo>
                  <a:lnTo>
                    <a:pt x="218" y="39"/>
                  </a:lnTo>
                  <a:lnTo>
                    <a:pt x="219" y="33"/>
                  </a:lnTo>
                  <a:lnTo>
                    <a:pt x="222" y="29"/>
                  </a:lnTo>
                  <a:lnTo>
                    <a:pt x="228" y="22"/>
                  </a:lnTo>
                  <a:lnTo>
                    <a:pt x="237" y="15"/>
                  </a:lnTo>
                  <a:lnTo>
                    <a:pt x="242" y="16"/>
                  </a:lnTo>
                  <a:lnTo>
                    <a:pt x="247" y="16"/>
                  </a:lnTo>
                  <a:lnTo>
                    <a:pt x="249" y="16"/>
                  </a:lnTo>
                  <a:lnTo>
                    <a:pt x="254" y="15"/>
                  </a:lnTo>
                  <a:lnTo>
                    <a:pt x="252" y="9"/>
                  </a:lnTo>
                  <a:lnTo>
                    <a:pt x="252" y="2"/>
                  </a:lnTo>
                  <a:lnTo>
                    <a:pt x="262" y="7"/>
                  </a:lnTo>
                  <a:lnTo>
                    <a:pt x="274" y="12"/>
                  </a:lnTo>
                  <a:lnTo>
                    <a:pt x="285" y="15"/>
                  </a:lnTo>
                  <a:lnTo>
                    <a:pt x="299" y="17"/>
                  </a:lnTo>
                  <a:lnTo>
                    <a:pt x="299" y="20"/>
                  </a:lnTo>
                  <a:lnTo>
                    <a:pt x="299" y="23"/>
                  </a:lnTo>
                  <a:lnTo>
                    <a:pt x="295" y="26"/>
                  </a:lnTo>
                  <a:lnTo>
                    <a:pt x="291" y="30"/>
                  </a:lnTo>
                  <a:lnTo>
                    <a:pt x="289" y="35"/>
                  </a:lnTo>
                  <a:lnTo>
                    <a:pt x="288" y="42"/>
                  </a:lnTo>
                  <a:lnTo>
                    <a:pt x="308" y="30"/>
                  </a:lnTo>
                  <a:lnTo>
                    <a:pt x="326" y="20"/>
                  </a:lnTo>
                  <a:lnTo>
                    <a:pt x="346" y="10"/>
                  </a:lnTo>
                  <a:lnTo>
                    <a:pt x="366" y="0"/>
                  </a:lnTo>
                  <a:lnTo>
                    <a:pt x="368" y="9"/>
                  </a:lnTo>
                  <a:lnTo>
                    <a:pt x="371" y="22"/>
                  </a:lnTo>
                  <a:lnTo>
                    <a:pt x="374" y="33"/>
                  </a:lnTo>
                  <a:lnTo>
                    <a:pt x="376" y="40"/>
                  </a:lnTo>
                  <a:lnTo>
                    <a:pt x="382" y="43"/>
                  </a:lnTo>
                  <a:lnTo>
                    <a:pt x="388" y="46"/>
                  </a:lnTo>
                  <a:lnTo>
                    <a:pt x="386" y="59"/>
                  </a:lnTo>
                  <a:lnTo>
                    <a:pt x="386" y="70"/>
                  </a:lnTo>
                  <a:lnTo>
                    <a:pt x="388" y="80"/>
                  </a:lnTo>
                  <a:lnTo>
                    <a:pt x="389" y="89"/>
                  </a:lnTo>
                  <a:lnTo>
                    <a:pt x="392" y="96"/>
                  </a:lnTo>
                  <a:lnTo>
                    <a:pt x="396" y="102"/>
                  </a:lnTo>
                  <a:lnTo>
                    <a:pt x="404" y="109"/>
                  </a:lnTo>
                  <a:lnTo>
                    <a:pt x="412" y="116"/>
                  </a:lnTo>
                  <a:lnTo>
                    <a:pt x="415" y="127"/>
                  </a:lnTo>
                  <a:lnTo>
                    <a:pt x="419" y="137"/>
                  </a:lnTo>
                  <a:lnTo>
                    <a:pt x="425" y="146"/>
                  </a:lnTo>
                  <a:lnTo>
                    <a:pt x="429" y="155"/>
                  </a:lnTo>
                  <a:lnTo>
                    <a:pt x="435" y="162"/>
                  </a:lnTo>
                  <a:lnTo>
                    <a:pt x="439" y="170"/>
                  </a:lnTo>
                  <a:lnTo>
                    <a:pt x="444" y="179"/>
                  </a:lnTo>
                  <a:lnTo>
                    <a:pt x="446" y="189"/>
                  </a:lnTo>
                  <a:lnTo>
                    <a:pt x="446" y="197"/>
                  </a:lnTo>
                  <a:lnTo>
                    <a:pt x="446" y="206"/>
                  </a:lnTo>
                  <a:lnTo>
                    <a:pt x="444" y="216"/>
                  </a:lnTo>
                  <a:lnTo>
                    <a:pt x="441" y="224"/>
                  </a:lnTo>
                  <a:lnTo>
                    <a:pt x="432" y="242"/>
                  </a:lnTo>
                  <a:lnTo>
                    <a:pt x="419" y="259"/>
                  </a:lnTo>
                  <a:lnTo>
                    <a:pt x="406" y="274"/>
                  </a:lnTo>
                  <a:lnTo>
                    <a:pt x="392" y="287"/>
                  </a:lnTo>
                  <a:lnTo>
                    <a:pt x="379" y="299"/>
                  </a:lnTo>
                  <a:lnTo>
                    <a:pt x="369" y="309"/>
                  </a:lnTo>
                  <a:lnTo>
                    <a:pt x="358" y="324"/>
                  </a:lnTo>
                  <a:lnTo>
                    <a:pt x="346" y="340"/>
                  </a:lnTo>
                  <a:lnTo>
                    <a:pt x="336" y="344"/>
                  </a:lnTo>
                  <a:lnTo>
                    <a:pt x="322" y="349"/>
                  </a:lnTo>
                  <a:lnTo>
                    <a:pt x="309" y="353"/>
                  </a:lnTo>
                  <a:lnTo>
                    <a:pt x="299" y="356"/>
                  </a:lnTo>
                  <a:lnTo>
                    <a:pt x="296" y="350"/>
                  </a:lnTo>
                  <a:lnTo>
                    <a:pt x="295" y="346"/>
                  </a:lnTo>
                  <a:lnTo>
                    <a:pt x="282" y="347"/>
                  </a:lnTo>
                  <a:lnTo>
                    <a:pt x="271" y="352"/>
                  </a:lnTo>
                  <a:lnTo>
                    <a:pt x="261" y="349"/>
                  </a:lnTo>
                  <a:lnTo>
                    <a:pt x="248" y="344"/>
                  </a:lnTo>
                  <a:lnTo>
                    <a:pt x="245" y="340"/>
                  </a:lnTo>
                  <a:lnTo>
                    <a:pt x="242" y="336"/>
                  </a:lnTo>
                  <a:lnTo>
                    <a:pt x="247" y="327"/>
                  </a:lnTo>
                  <a:lnTo>
                    <a:pt x="248" y="320"/>
                  </a:lnTo>
                  <a:lnTo>
                    <a:pt x="247" y="317"/>
                  </a:lnTo>
                  <a:lnTo>
                    <a:pt x="245" y="314"/>
                  </a:lnTo>
                  <a:lnTo>
                    <a:pt x="244" y="313"/>
                  </a:lnTo>
                  <a:lnTo>
                    <a:pt x="241" y="310"/>
                  </a:lnTo>
                  <a:lnTo>
                    <a:pt x="239" y="307"/>
                  </a:lnTo>
                  <a:lnTo>
                    <a:pt x="238" y="303"/>
                  </a:lnTo>
                  <a:lnTo>
                    <a:pt x="234" y="304"/>
                  </a:lnTo>
                  <a:lnTo>
                    <a:pt x="231" y="307"/>
                  </a:lnTo>
                  <a:lnTo>
                    <a:pt x="229" y="307"/>
                  </a:lnTo>
                  <a:lnTo>
                    <a:pt x="227" y="307"/>
                  </a:lnTo>
                  <a:lnTo>
                    <a:pt x="229" y="303"/>
                  </a:lnTo>
                  <a:lnTo>
                    <a:pt x="234" y="302"/>
                  </a:lnTo>
                  <a:lnTo>
                    <a:pt x="238" y="302"/>
                  </a:lnTo>
                  <a:lnTo>
                    <a:pt x="244" y="302"/>
                  </a:lnTo>
                  <a:lnTo>
                    <a:pt x="245" y="297"/>
                  </a:lnTo>
                  <a:lnTo>
                    <a:pt x="247" y="293"/>
                  </a:lnTo>
                  <a:lnTo>
                    <a:pt x="245" y="289"/>
                  </a:lnTo>
                  <a:lnTo>
                    <a:pt x="245" y="283"/>
                  </a:lnTo>
                  <a:lnTo>
                    <a:pt x="229" y="293"/>
                  </a:lnTo>
                  <a:lnTo>
                    <a:pt x="214" y="303"/>
                  </a:lnTo>
                  <a:lnTo>
                    <a:pt x="214" y="290"/>
                  </a:lnTo>
                  <a:lnTo>
                    <a:pt x="212" y="282"/>
                  </a:lnTo>
                  <a:lnTo>
                    <a:pt x="209" y="276"/>
                  </a:lnTo>
                  <a:lnTo>
                    <a:pt x="204" y="269"/>
                  </a:lnTo>
                  <a:lnTo>
                    <a:pt x="195" y="266"/>
                  </a:lnTo>
                  <a:lnTo>
                    <a:pt x="187" y="266"/>
                  </a:lnTo>
                  <a:lnTo>
                    <a:pt x="178" y="264"/>
                  </a:lnTo>
                  <a:lnTo>
                    <a:pt x="171" y="264"/>
                  </a:lnTo>
                  <a:lnTo>
                    <a:pt x="155" y="267"/>
                  </a:lnTo>
                  <a:lnTo>
                    <a:pt x="141" y="270"/>
                  </a:lnTo>
                  <a:lnTo>
                    <a:pt x="114" y="282"/>
                  </a:lnTo>
                  <a:lnTo>
                    <a:pt x="88" y="292"/>
                  </a:lnTo>
                  <a:lnTo>
                    <a:pt x="71" y="293"/>
                  </a:lnTo>
                  <a:lnTo>
                    <a:pt x="54" y="293"/>
                  </a:lnTo>
                  <a:lnTo>
                    <a:pt x="47" y="299"/>
                  </a:lnTo>
                  <a:lnTo>
                    <a:pt x="38" y="304"/>
                  </a:lnTo>
                  <a:lnTo>
                    <a:pt x="27" y="307"/>
                  </a:lnTo>
                  <a:lnTo>
                    <a:pt x="15" y="307"/>
                  </a:lnTo>
                  <a:lnTo>
                    <a:pt x="10" y="306"/>
                  </a:lnTo>
                  <a:lnTo>
                    <a:pt x="5" y="303"/>
                  </a:lnTo>
                  <a:lnTo>
                    <a:pt x="2" y="299"/>
                  </a:lnTo>
                  <a:lnTo>
                    <a:pt x="0" y="293"/>
                  </a:lnTo>
                  <a:lnTo>
                    <a:pt x="5" y="287"/>
                  </a:lnTo>
                  <a:lnTo>
                    <a:pt x="10" y="280"/>
                  </a:lnTo>
                  <a:lnTo>
                    <a:pt x="12" y="272"/>
                  </a:lnTo>
                  <a:lnTo>
                    <a:pt x="15" y="263"/>
                  </a:lnTo>
                  <a:lnTo>
                    <a:pt x="17" y="243"/>
                  </a:lnTo>
                  <a:lnTo>
                    <a:pt x="17" y="220"/>
                  </a:lnTo>
                  <a:lnTo>
                    <a:pt x="15" y="199"/>
                  </a:lnTo>
                  <a:lnTo>
                    <a:pt x="15" y="177"/>
                  </a:lnTo>
                  <a:lnTo>
                    <a:pt x="17" y="167"/>
                  </a:lnTo>
                  <a:lnTo>
                    <a:pt x="18" y="157"/>
                  </a:lnTo>
                  <a:lnTo>
                    <a:pt x="20" y="149"/>
                  </a:lnTo>
                  <a:lnTo>
                    <a:pt x="24" y="140"/>
                  </a:lnTo>
                  <a:lnTo>
                    <a:pt x="30" y="140"/>
                  </a:lnTo>
                  <a:lnTo>
                    <a:pt x="34" y="139"/>
                  </a:lnTo>
                  <a:lnTo>
                    <a:pt x="38" y="136"/>
                  </a:lnTo>
                  <a:lnTo>
                    <a:pt x="41" y="135"/>
                  </a:lnTo>
                  <a:lnTo>
                    <a:pt x="47" y="129"/>
                  </a:lnTo>
                  <a:lnTo>
                    <a:pt x="54" y="125"/>
                  </a:lnTo>
                  <a:lnTo>
                    <a:pt x="84" y="116"/>
                  </a:lnTo>
                  <a:lnTo>
                    <a:pt x="101" y="110"/>
                  </a:lnTo>
                  <a:lnTo>
                    <a:pt x="108" y="106"/>
                  </a:lnTo>
                  <a:lnTo>
                    <a:pt x="114" y="100"/>
                  </a:lnTo>
                  <a:lnTo>
                    <a:pt x="121" y="90"/>
                  </a:lnTo>
                  <a:lnTo>
                    <a:pt x="131" y="76"/>
                  </a:lnTo>
                  <a:lnTo>
                    <a:pt x="138" y="77"/>
                  </a:lnTo>
                  <a:lnTo>
                    <a:pt x="145" y="77"/>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86" name="Freeform 507"/>
            <p:cNvSpPr/>
            <p:nvPr/>
          </p:nvSpPr>
          <p:spPr>
            <a:xfrm>
              <a:off x="4357" y="3449"/>
              <a:ext cx="88" cy="183"/>
            </a:xfrm>
            <a:custGeom>
              <a:avLst/>
              <a:gdLst>
                <a:gd name="txL" fmla="*/ 0 w 88"/>
                <a:gd name="txT" fmla="*/ 0 h 183"/>
                <a:gd name="txR" fmla="*/ 88 w 88"/>
                <a:gd name="txB" fmla="*/ 183 h 183"/>
              </a:gdLst>
              <a:ahLst/>
              <a:cxnLst>
                <a:cxn ang="0">
                  <a:pos x="72" y="0"/>
                </a:cxn>
                <a:cxn ang="0">
                  <a:pos x="77" y="10"/>
                </a:cxn>
                <a:cxn ang="0">
                  <a:pos x="82" y="23"/>
                </a:cxn>
                <a:cxn ang="0">
                  <a:pos x="85" y="36"/>
                </a:cxn>
                <a:cxn ang="0">
                  <a:pos x="88" y="49"/>
                </a:cxn>
                <a:cxn ang="0">
                  <a:pos x="79" y="61"/>
                </a:cxn>
                <a:cxn ang="0">
                  <a:pos x="72" y="73"/>
                </a:cxn>
                <a:cxn ang="0">
                  <a:pos x="71" y="87"/>
                </a:cxn>
                <a:cxn ang="0">
                  <a:pos x="69" y="101"/>
                </a:cxn>
                <a:cxn ang="0">
                  <a:pos x="60" y="119"/>
                </a:cxn>
                <a:cxn ang="0">
                  <a:pos x="50" y="134"/>
                </a:cxn>
                <a:cxn ang="0">
                  <a:pos x="44" y="154"/>
                </a:cxn>
                <a:cxn ang="0">
                  <a:pos x="38" y="173"/>
                </a:cxn>
                <a:cxn ang="0">
                  <a:pos x="35" y="176"/>
                </a:cxn>
                <a:cxn ang="0">
                  <a:pos x="34" y="179"/>
                </a:cxn>
                <a:cxn ang="0">
                  <a:pos x="31" y="181"/>
                </a:cxn>
                <a:cxn ang="0">
                  <a:pos x="27" y="181"/>
                </a:cxn>
                <a:cxn ang="0">
                  <a:pos x="22" y="183"/>
                </a:cxn>
                <a:cxn ang="0">
                  <a:pos x="18" y="181"/>
                </a:cxn>
                <a:cxn ang="0">
                  <a:pos x="14" y="180"/>
                </a:cxn>
                <a:cxn ang="0">
                  <a:pos x="7" y="176"/>
                </a:cxn>
                <a:cxn ang="0">
                  <a:pos x="7" y="161"/>
                </a:cxn>
                <a:cxn ang="0">
                  <a:pos x="4" y="151"/>
                </a:cxn>
                <a:cxn ang="0">
                  <a:pos x="1" y="140"/>
                </a:cxn>
                <a:cxn ang="0">
                  <a:pos x="0" y="126"/>
                </a:cxn>
                <a:cxn ang="0">
                  <a:pos x="4" y="123"/>
                </a:cxn>
                <a:cxn ang="0">
                  <a:pos x="7" y="120"/>
                </a:cxn>
                <a:cxn ang="0">
                  <a:pos x="10" y="116"/>
                </a:cxn>
                <a:cxn ang="0">
                  <a:pos x="11" y="113"/>
                </a:cxn>
                <a:cxn ang="0">
                  <a:pos x="14" y="104"/>
                </a:cxn>
                <a:cxn ang="0">
                  <a:pos x="15" y="94"/>
                </a:cxn>
                <a:cxn ang="0">
                  <a:pos x="15" y="86"/>
                </a:cxn>
                <a:cxn ang="0">
                  <a:pos x="15" y="76"/>
                </a:cxn>
                <a:cxn ang="0">
                  <a:pos x="18" y="67"/>
                </a:cxn>
                <a:cxn ang="0">
                  <a:pos x="22" y="59"/>
                </a:cxn>
                <a:cxn ang="0">
                  <a:pos x="32" y="56"/>
                </a:cxn>
                <a:cxn ang="0">
                  <a:pos x="42" y="51"/>
                </a:cxn>
                <a:cxn ang="0">
                  <a:pos x="51" y="46"/>
                </a:cxn>
                <a:cxn ang="0">
                  <a:pos x="58" y="39"/>
                </a:cxn>
                <a:cxn ang="0">
                  <a:pos x="65" y="31"/>
                </a:cxn>
                <a:cxn ang="0">
                  <a:pos x="69" y="23"/>
                </a:cxn>
                <a:cxn ang="0">
                  <a:pos x="72" y="11"/>
                </a:cxn>
                <a:cxn ang="0">
                  <a:pos x="72" y="0"/>
                </a:cxn>
              </a:cxnLst>
              <a:rect l="txL" t="txT" r="txR" b="txB"/>
              <a:pathLst>
                <a:path w="88" h="183">
                  <a:moveTo>
                    <a:pt x="72" y="0"/>
                  </a:moveTo>
                  <a:lnTo>
                    <a:pt x="77" y="10"/>
                  </a:lnTo>
                  <a:lnTo>
                    <a:pt x="82" y="23"/>
                  </a:lnTo>
                  <a:lnTo>
                    <a:pt x="85" y="36"/>
                  </a:lnTo>
                  <a:lnTo>
                    <a:pt x="88" y="49"/>
                  </a:lnTo>
                  <a:lnTo>
                    <a:pt x="79" y="61"/>
                  </a:lnTo>
                  <a:lnTo>
                    <a:pt x="72" y="73"/>
                  </a:lnTo>
                  <a:lnTo>
                    <a:pt x="71" y="87"/>
                  </a:lnTo>
                  <a:lnTo>
                    <a:pt x="69" y="101"/>
                  </a:lnTo>
                  <a:lnTo>
                    <a:pt x="60" y="119"/>
                  </a:lnTo>
                  <a:lnTo>
                    <a:pt x="50" y="134"/>
                  </a:lnTo>
                  <a:lnTo>
                    <a:pt x="44" y="154"/>
                  </a:lnTo>
                  <a:lnTo>
                    <a:pt x="38" y="173"/>
                  </a:lnTo>
                  <a:lnTo>
                    <a:pt x="35" y="176"/>
                  </a:lnTo>
                  <a:lnTo>
                    <a:pt x="34" y="179"/>
                  </a:lnTo>
                  <a:lnTo>
                    <a:pt x="31" y="181"/>
                  </a:lnTo>
                  <a:lnTo>
                    <a:pt x="27" y="181"/>
                  </a:lnTo>
                  <a:lnTo>
                    <a:pt x="22" y="183"/>
                  </a:lnTo>
                  <a:lnTo>
                    <a:pt x="18" y="181"/>
                  </a:lnTo>
                  <a:lnTo>
                    <a:pt x="14" y="180"/>
                  </a:lnTo>
                  <a:lnTo>
                    <a:pt x="7" y="176"/>
                  </a:lnTo>
                  <a:lnTo>
                    <a:pt x="7" y="161"/>
                  </a:lnTo>
                  <a:lnTo>
                    <a:pt x="4" y="151"/>
                  </a:lnTo>
                  <a:lnTo>
                    <a:pt x="1" y="140"/>
                  </a:lnTo>
                  <a:lnTo>
                    <a:pt x="0" y="126"/>
                  </a:lnTo>
                  <a:lnTo>
                    <a:pt x="4" y="123"/>
                  </a:lnTo>
                  <a:lnTo>
                    <a:pt x="7" y="120"/>
                  </a:lnTo>
                  <a:lnTo>
                    <a:pt x="10" y="116"/>
                  </a:lnTo>
                  <a:lnTo>
                    <a:pt x="11" y="113"/>
                  </a:lnTo>
                  <a:lnTo>
                    <a:pt x="14" y="104"/>
                  </a:lnTo>
                  <a:lnTo>
                    <a:pt x="15" y="94"/>
                  </a:lnTo>
                  <a:lnTo>
                    <a:pt x="15" y="86"/>
                  </a:lnTo>
                  <a:lnTo>
                    <a:pt x="15" y="76"/>
                  </a:lnTo>
                  <a:lnTo>
                    <a:pt x="18" y="67"/>
                  </a:lnTo>
                  <a:lnTo>
                    <a:pt x="22" y="59"/>
                  </a:lnTo>
                  <a:lnTo>
                    <a:pt x="32" y="56"/>
                  </a:lnTo>
                  <a:lnTo>
                    <a:pt x="42" y="51"/>
                  </a:lnTo>
                  <a:lnTo>
                    <a:pt x="51" y="46"/>
                  </a:lnTo>
                  <a:lnTo>
                    <a:pt x="58" y="39"/>
                  </a:lnTo>
                  <a:lnTo>
                    <a:pt x="65" y="31"/>
                  </a:lnTo>
                  <a:lnTo>
                    <a:pt x="69" y="23"/>
                  </a:lnTo>
                  <a:lnTo>
                    <a:pt x="72" y="11"/>
                  </a:lnTo>
                  <a:lnTo>
                    <a:pt x="72"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87" name="Freeform 508"/>
            <p:cNvSpPr/>
            <p:nvPr/>
          </p:nvSpPr>
          <p:spPr>
            <a:xfrm>
              <a:off x="5560" y="3740"/>
              <a:ext cx="193" cy="153"/>
            </a:xfrm>
            <a:custGeom>
              <a:avLst/>
              <a:gdLst>
                <a:gd name="txL" fmla="*/ 0 w 193"/>
                <a:gd name="txT" fmla="*/ 0 h 153"/>
                <a:gd name="txR" fmla="*/ 193 w 193"/>
                <a:gd name="txB" fmla="*/ 153 h 153"/>
              </a:gdLst>
              <a:ahLst/>
              <a:cxnLst>
                <a:cxn ang="0">
                  <a:pos x="156" y="0"/>
                </a:cxn>
                <a:cxn ang="0">
                  <a:pos x="164" y="5"/>
                </a:cxn>
                <a:cxn ang="0">
                  <a:pos x="170" y="10"/>
                </a:cxn>
                <a:cxn ang="0">
                  <a:pos x="169" y="27"/>
                </a:cxn>
                <a:cxn ang="0">
                  <a:pos x="170" y="42"/>
                </a:cxn>
                <a:cxn ang="0">
                  <a:pos x="171" y="45"/>
                </a:cxn>
                <a:cxn ang="0">
                  <a:pos x="173" y="46"/>
                </a:cxn>
                <a:cxn ang="0">
                  <a:pos x="183" y="45"/>
                </a:cxn>
                <a:cxn ang="0">
                  <a:pos x="193" y="42"/>
                </a:cxn>
                <a:cxn ang="0">
                  <a:pos x="193" y="46"/>
                </a:cxn>
                <a:cxn ang="0">
                  <a:pos x="191" y="50"/>
                </a:cxn>
                <a:cxn ang="0">
                  <a:pos x="180" y="60"/>
                </a:cxn>
                <a:cxn ang="0">
                  <a:pos x="164" y="72"/>
                </a:cxn>
                <a:cxn ang="0">
                  <a:pos x="150" y="82"/>
                </a:cxn>
                <a:cxn ang="0">
                  <a:pos x="137" y="89"/>
                </a:cxn>
                <a:cxn ang="0">
                  <a:pos x="127" y="90"/>
                </a:cxn>
                <a:cxn ang="0">
                  <a:pos x="117" y="92"/>
                </a:cxn>
                <a:cxn ang="0">
                  <a:pos x="116" y="97"/>
                </a:cxn>
                <a:cxn ang="0">
                  <a:pos x="113" y="102"/>
                </a:cxn>
                <a:cxn ang="0">
                  <a:pos x="104" y="103"/>
                </a:cxn>
                <a:cxn ang="0">
                  <a:pos x="96" y="103"/>
                </a:cxn>
                <a:cxn ang="0">
                  <a:pos x="77" y="119"/>
                </a:cxn>
                <a:cxn ang="0">
                  <a:pos x="57" y="135"/>
                </a:cxn>
                <a:cxn ang="0">
                  <a:pos x="47" y="142"/>
                </a:cxn>
                <a:cxn ang="0">
                  <a:pos x="36" y="147"/>
                </a:cxn>
                <a:cxn ang="0">
                  <a:pos x="23" y="152"/>
                </a:cxn>
                <a:cxn ang="0">
                  <a:pos x="10" y="153"/>
                </a:cxn>
                <a:cxn ang="0">
                  <a:pos x="7" y="152"/>
                </a:cxn>
                <a:cxn ang="0">
                  <a:pos x="4" y="150"/>
                </a:cxn>
                <a:cxn ang="0">
                  <a:pos x="2" y="149"/>
                </a:cxn>
                <a:cxn ang="0">
                  <a:pos x="0" y="144"/>
                </a:cxn>
                <a:cxn ang="0">
                  <a:pos x="27" y="129"/>
                </a:cxn>
                <a:cxn ang="0">
                  <a:pos x="57" y="112"/>
                </a:cxn>
                <a:cxn ang="0">
                  <a:pos x="84" y="95"/>
                </a:cxn>
                <a:cxn ang="0">
                  <a:pos x="111" y="77"/>
                </a:cxn>
                <a:cxn ang="0">
                  <a:pos x="113" y="82"/>
                </a:cxn>
                <a:cxn ang="0">
                  <a:pos x="116" y="85"/>
                </a:cxn>
                <a:cxn ang="0">
                  <a:pos x="119" y="86"/>
                </a:cxn>
                <a:cxn ang="0">
                  <a:pos x="124" y="86"/>
                </a:cxn>
                <a:cxn ang="0">
                  <a:pos x="131" y="80"/>
                </a:cxn>
                <a:cxn ang="0">
                  <a:pos x="139" y="76"/>
                </a:cxn>
                <a:cxn ang="0">
                  <a:pos x="136" y="72"/>
                </a:cxn>
                <a:cxn ang="0">
                  <a:pos x="133" y="70"/>
                </a:cxn>
                <a:cxn ang="0">
                  <a:pos x="133" y="67"/>
                </a:cxn>
                <a:cxn ang="0">
                  <a:pos x="133" y="63"/>
                </a:cxn>
                <a:cxn ang="0">
                  <a:pos x="137" y="60"/>
                </a:cxn>
                <a:cxn ang="0">
                  <a:pos x="141" y="59"/>
                </a:cxn>
                <a:cxn ang="0">
                  <a:pos x="144" y="56"/>
                </a:cxn>
                <a:cxn ang="0">
                  <a:pos x="147" y="53"/>
                </a:cxn>
                <a:cxn ang="0">
                  <a:pos x="151" y="46"/>
                </a:cxn>
                <a:cxn ang="0">
                  <a:pos x="157" y="40"/>
                </a:cxn>
                <a:cxn ang="0">
                  <a:pos x="156" y="20"/>
                </a:cxn>
                <a:cxn ang="0">
                  <a:pos x="156" y="0"/>
                </a:cxn>
              </a:cxnLst>
              <a:rect l="txL" t="txT" r="txR" b="txB"/>
              <a:pathLst>
                <a:path w="193" h="153">
                  <a:moveTo>
                    <a:pt x="156" y="0"/>
                  </a:moveTo>
                  <a:lnTo>
                    <a:pt x="164" y="5"/>
                  </a:lnTo>
                  <a:lnTo>
                    <a:pt x="170" y="10"/>
                  </a:lnTo>
                  <a:lnTo>
                    <a:pt x="169" y="27"/>
                  </a:lnTo>
                  <a:lnTo>
                    <a:pt x="170" y="42"/>
                  </a:lnTo>
                  <a:lnTo>
                    <a:pt x="171" y="45"/>
                  </a:lnTo>
                  <a:lnTo>
                    <a:pt x="173" y="46"/>
                  </a:lnTo>
                  <a:lnTo>
                    <a:pt x="183" y="45"/>
                  </a:lnTo>
                  <a:lnTo>
                    <a:pt x="193" y="42"/>
                  </a:lnTo>
                  <a:lnTo>
                    <a:pt x="193" y="46"/>
                  </a:lnTo>
                  <a:lnTo>
                    <a:pt x="191" y="50"/>
                  </a:lnTo>
                  <a:lnTo>
                    <a:pt x="180" y="60"/>
                  </a:lnTo>
                  <a:lnTo>
                    <a:pt x="164" y="72"/>
                  </a:lnTo>
                  <a:lnTo>
                    <a:pt x="150" y="82"/>
                  </a:lnTo>
                  <a:lnTo>
                    <a:pt x="137" y="89"/>
                  </a:lnTo>
                  <a:lnTo>
                    <a:pt x="127" y="90"/>
                  </a:lnTo>
                  <a:lnTo>
                    <a:pt x="117" y="92"/>
                  </a:lnTo>
                  <a:lnTo>
                    <a:pt x="116" y="97"/>
                  </a:lnTo>
                  <a:lnTo>
                    <a:pt x="113" y="102"/>
                  </a:lnTo>
                  <a:lnTo>
                    <a:pt x="104" y="103"/>
                  </a:lnTo>
                  <a:lnTo>
                    <a:pt x="96" y="103"/>
                  </a:lnTo>
                  <a:lnTo>
                    <a:pt x="77" y="119"/>
                  </a:lnTo>
                  <a:lnTo>
                    <a:pt x="57" y="135"/>
                  </a:lnTo>
                  <a:lnTo>
                    <a:pt x="47" y="142"/>
                  </a:lnTo>
                  <a:lnTo>
                    <a:pt x="36" y="147"/>
                  </a:lnTo>
                  <a:lnTo>
                    <a:pt x="23" y="152"/>
                  </a:lnTo>
                  <a:lnTo>
                    <a:pt x="10" y="153"/>
                  </a:lnTo>
                  <a:lnTo>
                    <a:pt x="7" y="152"/>
                  </a:lnTo>
                  <a:lnTo>
                    <a:pt x="4" y="150"/>
                  </a:lnTo>
                  <a:lnTo>
                    <a:pt x="2" y="149"/>
                  </a:lnTo>
                  <a:lnTo>
                    <a:pt x="0" y="144"/>
                  </a:lnTo>
                  <a:lnTo>
                    <a:pt x="27" y="129"/>
                  </a:lnTo>
                  <a:lnTo>
                    <a:pt x="57" y="112"/>
                  </a:lnTo>
                  <a:lnTo>
                    <a:pt x="84" y="95"/>
                  </a:lnTo>
                  <a:lnTo>
                    <a:pt x="111" y="77"/>
                  </a:lnTo>
                  <a:lnTo>
                    <a:pt x="113" y="82"/>
                  </a:lnTo>
                  <a:lnTo>
                    <a:pt x="116" y="85"/>
                  </a:lnTo>
                  <a:lnTo>
                    <a:pt x="119" y="86"/>
                  </a:lnTo>
                  <a:lnTo>
                    <a:pt x="124" y="86"/>
                  </a:lnTo>
                  <a:lnTo>
                    <a:pt x="131" y="80"/>
                  </a:lnTo>
                  <a:lnTo>
                    <a:pt x="139" y="76"/>
                  </a:lnTo>
                  <a:lnTo>
                    <a:pt x="136" y="72"/>
                  </a:lnTo>
                  <a:lnTo>
                    <a:pt x="133" y="70"/>
                  </a:lnTo>
                  <a:lnTo>
                    <a:pt x="133" y="67"/>
                  </a:lnTo>
                  <a:lnTo>
                    <a:pt x="133" y="63"/>
                  </a:lnTo>
                  <a:lnTo>
                    <a:pt x="137" y="60"/>
                  </a:lnTo>
                  <a:lnTo>
                    <a:pt x="141" y="59"/>
                  </a:lnTo>
                  <a:lnTo>
                    <a:pt x="144" y="56"/>
                  </a:lnTo>
                  <a:lnTo>
                    <a:pt x="147" y="53"/>
                  </a:lnTo>
                  <a:lnTo>
                    <a:pt x="151" y="46"/>
                  </a:lnTo>
                  <a:lnTo>
                    <a:pt x="157" y="40"/>
                  </a:lnTo>
                  <a:lnTo>
                    <a:pt x="156" y="20"/>
                  </a:lnTo>
                  <a:lnTo>
                    <a:pt x="156"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88" name="Freeform 509"/>
            <p:cNvSpPr/>
            <p:nvPr/>
          </p:nvSpPr>
          <p:spPr>
            <a:xfrm>
              <a:off x="5327" y="3757"/>
              <a:ext cx="16" cy="8"/>
            </a:xfrm>
            <a:custGeom>
              <a:avLst/>
              <a:gdLst>
                <a:gd name="txL" fmla="*/ 0 w 16"/>
                <a:gd name="txT" fmla="*/ 0 h 8"/>
                <a:gd name="txR" fmla="*/ 16 w 16"/>
                <a:gd name="txB" fmla="*/ 8 h 8"/>
              </a:gdLst>
              <a:ahLst/>
              <a:cxnLst>
                <a:cxn ang="0">
                  <a:pos x="5" y="0"/>
                </a:cxn>
                <a:cxn ang="0">
                  <a:pos x="10" y="2"/>
                </a:cxn>
                <a:cxn ang="0">
                  <a:pos x="16" y="3"/>
                </a:cxn>
                <a:cxn ang="0">
                  <a:pos x="13" y="5"/>
                </a:cxn>
                <a:cxn ang="0">
                  <a:pos x="12" y="6"/>
                </a:cxn>
                <a:cxn ang="0">
                  <a:pos x="8" y="8"/>
                </a:cxn>
                <a:cxn ang="0">
                  <a:pos x="5" y="8"/>
                </a:cxn>
                <a:cxn ang="0">
                  <a:pos x="3" y="5"/>
                </a:cxn>
                <a:cxn ang="0">
                  <a:pos x="0" y="2"/>
                </a:cxn>
                <a:cxn ang="0">
                  <a:pos x="3" y="0"/>
                </a:cxn>
                <a:cxn ang="0">
                  <a:pos x="5" y="0"/>
                </a:cxn>
              </a:cxnLst>
              <a:rect l="txL" t="txT" r="txR" b="txB"/>
              <a:pathLst>
                <a:path w="16" h="8">
                  <a:moveTo>
                    <a:pt x="5" y="0"/>
                  </a:moveTo>
                  <a:lnTo>
                    <a:pt x="10" y="2"/>
                  </a:lnTo>
                  <a:lnTo>
                    <a:pt x="16" y="3"/>
                  </a:lnTo>
                  <a:lnTo>
                    <a:pt x="13" y="5"/>
                  </a:lnTo>
                  <a:lnTo>
                    <a:pt x="12" y="6"/>
                  </a:lnTo>
                  <a:lnTo>
                    <a:pt x="8" y="8"/>
                  </a:lnTo>
                  <a:lnTo>
                    <a:pt x="5" y="8"/>
                  </a:lnTo>
                  <a:lnTo>
                    <a:pt x="3" y="5"/>
                  </a:lnTo>
                  <a:lnTo>
                    <a:pt x="0" y="2"/>
                  </a:lnTo>
                  <a:lnTo>
                    <a:pt x="3" y="0"/>
                  </a:lnTo>
                  <a:lnTo>
                    <a:pt x="5" y="0"/>
                  </a:lnTo>
                  <a:close/>
                </a:path>
              </a:pathLst>
            </a:custGeom>
            <a:solidFill>
              <a:srgbClr val="B5C2CE"/>
            </a:solidFill>
            <a:ln w="9525">
              <a:noFill/>
            </a:ln>
          </p:spPr>
          <p:txBody>
            <a:bodyPr/>
            <a:lstStyle/>
            <a:p>
              <a:endParaRPr lang="zh-CN" altLang="en-US">
                <a:latin typeface="Arial" panose="020B0604020202020204" pitchFamily="34" charset="0"/>
              </a:endParaRPr>
            </a:p>
          </p:txBody>
        </p:sp>
        <p:sp>
          <p:nvSpPr>
            <p:cNvPr id="89" name="Freeform 510"/>
            <p:cNvSpPr/>
            <p:nvPr/>
          </p:nvSpPr>
          <p:spPr>
            <a:xfrm>
              <a:off x="5367" y="3820"/>
              <a:ext cx="46" cy="39"/>
            </a:xfrm>
            <a:custGeom>
              <a:avLst/>
              <a:gdLst>
                <a:gd name="txL" fmla="*/ 0 w 46"/>
                <a:gd name="txT" fmla="*/ 0 h 39"/>
                <a:gd name="txR" fmla="*/ 46 w 46"/>
                <a:gd name="txB" fmla="*/ 39 h 39"/>
              </a:gdLst>
              <a:ahLst/>
              <a:cxnLst>
                <a:cxn ang="0">
                  <a:pos x="0" y="39"/>
                </a:cxn>
                <a:cxn ang="0">
                  <a:pos x="5" y="20"/>
                </a:cxn>
                <a:cxn ang="0">
                  <a:pos x="10" y="0"/>
                </a:cxn>
                <a:cxn ang="0">
                  <a:pos x="12" y="0"/>
                </a:cxn>
                <a:cxn ang="0">
                  <a:pos x="12" y="0"/>
                </a:cxn>
                <a:cxn ang="0">
                  <a:pos x="30" y="3"/>
                </a:cxn>
                <a:cxn ang="0">
                  <a:pos x="46" y="6"/>
                </a:cxn>
                <a:cxn ang="0">
                  <a:pos x="46" y="7"/>
                </a:cxn>
                <a:cxn ang="0">
                  <a:pos x="46" y="7"/>
                </a:cxn>
                <a:cxn ang="0">
                  <a:pos x="46" y="10"/>
                </a:cxn>
                <a:cxn ang="0">
                  <a:pos x="45" y="13"/>
                </a:cxn>
                <a:cxn ang="0">
                  <a:pos x="39" y="20"/>
                </a:cxn>
                <a:cxn ang="0">
                  <a:pos x="32" y="27"/>
                </a:cxn>
                <a:cxn ang="0">
                  <a:pos x="23" y="33"/>
                </a:cxn>
                <a:cxn ang="0">
                  <a:pos x="15" y="39"/>
                </a:cxn>
                <a:cxn ang="0">
                  <a:pos x="8" y="39"/>
                </a:cxn>
                <a:cxn ang="0">
                  <a:pos x="0" y="39"/>
                </a:cxn>
              </a:cxnLst>
              <a:rect l="txL" t="txT" r="txR" b="txB"/>
              <a:pathLst>
                <a:path w="46" h="39">
                  <a:moveTo>
                    <a:pt x="0" y="39"/>
                  </a:moveTo>
                  <a:lnTo>
                    <a:pt x="5" y="20"/>
                  </a:lnTo>
                  <a:lnTo>
                    <a:pt x="10" y="0"/>
                  </a:lnTo>
                  <a:lnTo>
                    <a:pt x="12" y="0"/>
                  </a:lnTo>
                  <a:lnTo>
                    <a:pt x="30" y="3"/>
                  </a:lnTo>
                  <a:lnTo>
                    <a:pt x="46" y="6"/>
                  </a:lnTo>
                  <a:lnTo>
                    <a:pt x="46" y="7"/>
                  </a:lnTo>
                  <a:lnTo>
                    <a:pt x="46" y="10"/>
                  </a:lnTo>
                  <a:lnTo>
                    <a:pt x="45" y="13"/>
                  </a:lnTo>
                  <a:lnTo>
                    <a:pt x="39" y="20"/>
                  </a:lnTo>
                  <a:lnTo>
                    <a:pt x="32" y="27"/>
                  </a:lnTo>
                  <a:lnTo>
                    <a:pt x="23" y="33"/>
                  </a:lnTo>
                  <a:lnTo>
                    <a:pt x="15" y="39"/>
                  </a:lnTo>
                  <a:lnTo>
                    <a:pt x="8" y="39"/>
                  </a:lnTo>
                  <a:lnTo>
                    <a:pt x="0" y="39"/>
                  </a:lnTo>
                  <a:close/>
                </a:path>
              </a:pathLst>
            </a:custGeom>
            <a:solidFill>
              <a:srgbClr val="B5C2CE"/>
            </a:solidFill>
            <a:ln w="9525">
              <a:noFill/>
            </a:ln>
          </p:spPr>
          <p:txBody>
            <a:bodyPr/>
            <a:lstStyle/>
            <a:p>
              <a:endParaRPr lang="zh-CN" altLang="en-US">
                <a:latin typeface="Arial" panose="020B0604020202020204" pitchFamily="34" charset="0"/>
              </a:endParaRPr>
            </a:p>
          </p:txBody>
        </p:sp>
      </p:grpSp>
      <p:sp>
        <p:nvSpPr>
          <p:cNvPr id="15" name="文本框 14"/>
          <p:cNvSpPr txBox="1"/>
          <p:nvPr/>
        </p:nvSpPr>
        <p:spPr>
          <a:xfrm>
            <a:off x="357231" y="1176711"/>
            <a:ext cx="11369314" cy="5509200"/>
          </a:xfrm>
          <a:prstGeom prst="rect">
            <a:avLst/>
          </a:prstGeom>
          <a:solidFill>
            <a:schemeClr val="bg1"/>
          </a:solidFill>
        </p:spPr>
        <p:txBody>
          <a:bodyPr wrap="square" rtlCol="0">
            <a:spAutoFit/>
          </a:bodyPr>
          <a:lstStyle/>
          <a:p>
            <a:pPr marL="0" marR="0" indent="0" algn="l" defTabSz="914400" rtl="0" eaLnBrk="1" fontAlgn="auto" latinLnBrk="1" hangingPunct="0">
              <a:lnSpc>
                <a:spcPct val="100000"/>
              </a:lnSpc>
              <a:spcBef>
                <a:spcPct val="0"/>
              </a:spcBef>
              <a:spcAft>
                <a:spcPct val="0"/>
              </a:spcAft>
              <a:buClrTx/>
              <a:buSzTx/>
              <a:buFontTx/>
              <a:buNone/>
            </a:pPr>
            <a:r>
              <a:rPr lang="en-US" altLang="zh-CN" sz="3200" b="1" dirty="0">
                <a:ln>
                  <a:noFill/>
                </a:ln>
                <a:solidFill>
                  <a:srgbClr val="0000FF"/>
                </a:solidFill>
                <a:effectLst/>
                <a:uFillTx/>
                <a:latin typeface="黑体" panose="02010609060101010101" pitchFamily="49" charset="-122"/>
                <a:ea typeface="黑体" panose="02010609060101010101" pitchFamily="49" charset="-122"/>
                <a:cs typeface="黑体" panose="02010609060101010101" pitchFamily="49" charset="-122"/>
                <a:sym typeface="Arial"/>
              </a:rPr>
              <a:t>1</a:t>
            </a:r>
            <a:r>
              <a:rPr lang="zh-CN" altLang="en-US" sz="3200" b="1" dirty="0">
                <a:ln>
                  <a:noFill/>
                </a:ln>
                <a:solidFill>
                  <a:srgbClr val="0000FF"/>
                </a:solidFill>
                <a:effectLst/>
                <a:uFillTx/>
                <a:latin typeface="黑体" panose="02010609060101010101" pitchFamily="49" charset="-122"/>
                <a:ea typeface="黑体" panose="02010609060101010101" pitchFamily="49" charset="-122"/>
                <a:cs typeface="黑体" panose="02010609060101010101" pitchFamily="49" charset="-122"/>
                <a:sym typeface="Arial"/>
              </a:rPr>
              <a:t>、通过时间轴掌握本单元重要历史事件的时间。</a:t>
            </a:r>
          </a:p>
          <a:p>
            <a:pPr marL="0" marR="0" indent="0" algn="l" defTabSz="914400" rtl="0" eaLnBrk="1" fontAlgn="auto" latinLnBrk="1" hangingPunct="0">
              <a:lnSpc>
                <a:spcPct val="100000"/>
              </a:lnSpc>
              <a:spcBef>
                <a:spcPct val="0"/>
              </a:spcBef>
              <a:spcAft>
                <a:spcPct val="0"/>
              </a:spcAft>
              <a:buClrTx/>
              <a:buSzTx/>
              <a:buFontTx/>
              <a:buNone/>
            </a:pPr>
            <a:r>
              <a:rPr lang="en-US" altLang="zh-CN" sz="3200" b="1" dirty="0">
                <a:ln>
                  <a:noFill/>
                </a:ln>
                <a:solidFill>
                  <a:srgbClr val="0000FF"/>
                </a:solidFill>
                <a:effectLst/>
                <a:uFillTx/>
                <a:latin typeface="黑体" panose="02010609060101010101" pitchFamily="49" charset="-122"/>
                <a:ea typeface="黑体" panose="02010609060101010101" pitchFamily="49" charset="-122"/>
                <a:cs typeface="黑体" panose="02010609060101010101" pitchFamily="49" charset="-122"/>
                <a:sym typeface="Arial"/>
              </a:rPr>
              <a:t>2</a:t>
            </a:r>
            <a:r>
              <a:rPr lang="zh-CN" altLang="en-US" sz="3200" b="1" dirty="0">
                <a:ln>
                  <a:noFill/>
                </a:ln>
                <a:solidFill>
                  <a:srgbClr val="0000FF"/>
                </a:solidFill>
                <a:effectLst/>
                <a:uFillTx/>
                <a:latin typeface="黑体" panose="02010609060101010101" pitchFamily="49" charset="-122"/>
                <a:ea typeface="黑体" panose="02010609060101010101" pitchFamily="49" charset="-122"/>
                <a:cs typeface="黑体" panose="02010609060101010101" pitchFamily="49" charset="-122"/>
                <a:sym typeface="Arial"/>
              </a:rPr>
              <a:t>、能够识记工业革命的主要成果</a:t>
            </a:r>
            <a:r>
              <a:rPr lang="en-US" altLang="zh-CN" sz="3200" b="1" dirty="0">
                <a:ln>
                  <a:noFill/>
                </a:ln>
                <a:solidFill>
                  <a:srgbClr val="0000FF"/>
                </a:solidFill>
                <a:effectLst/>
                <a:uFillTx/>
                <a:latin typeface="黑体" panose="02010609060101010101" pitchFamily="49" charset="-122"/>
                <a:ea typeface="黑体" panose="02010609060101010101" pitchFamily="49" charset="-122"/>
                <a:cs typeface="黑体" panose="02010609060101010101" pitchFamily="49" charset="-122"/>
                <a:sym typeface="Arial"/>
              </a:rPr>
              <a:t>--</a:t>
            </a:r>
            <a:r>
              <a:rPr lang="zh-CN" sz="3200" b="1" dirty="0">
                <a:ln>
                  <a:noFill/>
                </a:ln>
                <a:solidFill>
                  <a:srgbClr val="0000FF"/>
                </a:solidFill>
                <a:effectLst/>
                <a:uFillTx/>
                <a:latin typeface="黑体" panose="02010609060101010101" pitchFamily="49" charset="-122"/>
                <a:ea typeface="黑体" panose="02010609060101010101" pitchFamily="49" charset="-122"/>
                <a:cs typeface="黑体" panose="02010609060101010101" pitchFamily="49" charset="-122"/>
                <a:sym typeface="Arial"/>
              </a:rPr>
              <a:t>珍妮机、蒸汽机、铁路和现代工厂制度等。</a:t>
            </a:r>
          </a:p>
          <a:p>
            <a:pPr marL="0" marR="0" indent="0" algn="l" defTabSz="914400" rtl="0" eaLnBrk="1" fontAlgn="auto" latinLnBrk="1" hangingPunct="0">
              <a:lnSpc>
                <a:spcPct val="100000"/>
              </a:lnSpc>
              <a:spcBef>
                <a:spcPct val="0"/>
              </a:spcBef>
              <a:spcAft>
                <a:spcPct val="0"/>
              </a:spcAft>
              <a:buClrTx/>
              <a:buSzTx/>
              <a:buFontTx/>
              <a:buNone/>
            </a:pPr>
            <a:r>
              <a:rPr lang="en-US" altLang="zh-CN" sz="3200" b="1" dirty="0">
                <a:ln>
                  <a:noFill/>
                </a:ln>
                <a:solidFill>
                  <a:srgbClr val="0000FF"/>
                </a:solidFill>
                <a:effectLst/>
                <a:uFillTx/>
                <a:latin typeface="黑体" panose="02010609060101010101" pitchFamily="49" charset="-122"/>
                <a:ea typeface="黑体" panose="02010609060101010101" pitchFamily="49" charset="-122"/>
                <a:cs typeface="黑体" panose="02010609060101010101" pitchFamily="49" charset="-122"/>
                <a:sym typeface="Arial"/>
              </a:rPr>
              <a:t>3</a:t>
            </a:r>
            <a:r>
              <a:rPr lang="zh-CN" altLang="en-US" sz="3200" b="1" dirty="0">
                <a:ln>
                  <a:noFill/>
                </a:ln>
                <a:solidFill>
                  <a:srgbClr val="0000FF"/>
                </a:solidFill>
                <a:effectLst/>
                <a:uFillTx/>
                <a:latin typeface="黑体" panose="02010609060101010101" pitchFamily="49" charset="-122"/>
                <a:ea typeface="黑体" panose="02010609060101010101" pitchFamily="49" charset="-122"/>
                <a:cs typeface="黑体" panose="02010609060101010101" pitchFamily="49" charset="-122"/>
                <a:sym typeface="Arial"/>
              </a:rPr>
              <a:t>、</a:t>
            </a:r>
            <a:r>
              <a:rPr lang="zh-CN" altLang="en-US" sz="3200" b="1" dirty="0">
                <a:solidFill>
                  <a:srgbClr val="0000FF"/>
                </a:solidFill>
                <a:effectLst/>
                <a:latin typeface="黑体" panose="02010609060101010101" pitchFamily="49" charset="-122"/>
                <a:ea typeface="黑体" panose="02010609060101010101" pitchFamily="49" charset="-122"/>
                <a:sym typeface="宋体" panose="02010600030101010101" pitchFamily="2" charset="-122"/>
              </a:rPr>
              <a:t>分析工业革命首先发生在英国的条件和工业革命的影响，领会生产力和生产关系、经济基础和上层建筑之间的辩证关系。</a:t>
            </a:r>
            <a:endParaRPr lang="zh-CN" sz="3200" b="1" dirty="0">
              <a:ln>
                <a:noFill/>
              </a:ln>
              <a:solidFill>
                <a:srgbClr val="0000FF"/>
              </a:solidFill>
              <a:effectLst/>
              <a:uFillTx/>
              <a:latin typeface="黑体" panose="02010609060101010101" pitchFamily="49" charset="-122"/>
              <a:ea typeface="黑体" panose="02010609060101010101" pitchFamily="49" charset="-122"/>
              <a:cs typeface="黑体" panose="02010609060101010101" pitchFamily="49" charset="-122"/>
              <a:sym typeface="Arial"/>
            </a:endParaRPr>
          </a:p>
          <a:p>
            <a:pPr marL="0" marR="0" indent="0" algn="l" defTabSz="914400" rtl="0" eaLnBrk="1" fontAlgn="auto" latinLnBrk="1" hangingPunct="0">
              <a:lnSpc>
                <a:spcPct val="100000"/>
              </a:lnSpc>
              <a:spcBef>
                <a:spcPct val="0"/>
              </a:spcBef>
              <a:spcAft>
                <a:spcPct val="0"/>
              </a:spcAft>
              <a:buClrTx/>
              <a:buSzTx/>
              <a:buFontTx/>
              <a:buNone/>
            </a:pPr>
            <a:r>
              <a:rPr lang="en-US" altLang="zh-CN" sz="3200" b="1" dirty="0">
                <a:ln>
                  <a:noFill/>
                </a:ln>
                <a:solidFill>
                  <a:srgbClr val="0000FF"/>
                </a:solidFill>
                <a:effectLst/>
                <a:uFillTx/>
                <a:latin typeface="黑体" panose="02010609060101010101" pitchFamily="49" charset="-122"/>
                <a:ea typeface="黑体" panose="02010609060101010101" pitchFamily="49" charset="-122"/>
                <a:cs typeface="Arial"/>
                <a:sym typeface="Arial"/>
              </a:rPr>
              <a:t>4</a:t>
            </a:r>
            <a:r>
              <a:rPr lang="zh-CN" altLang="en-US" sz="3200" b="1" dirty="0">
                <a:ln>
                  <a:noFill/>
                </a:ln>
                <a:solidFill>
                  <a:srgbClr val="0000FF"/>
                </a:solidFill>
                <a:effectLst/>
                <a:uFillTx/>
                <a:latin typeface="黑体" panose="02010609060101010101" pitchFamily="49" charset="-122"/>
                <a:ea typeface="黑体" panose="02010609060101010101" pitchFamily="49" charset="-122"/>
                <a:cs typeface="Arial"/>
                <a:sym typeface="Arial"/>
              </a:rPr>
              <a:t>、</a:t>
            </a:r>
            <a:r>
              <a:rPr lang="zh-CN" sz="3200" b="1" dirty="0">
                <a:ln>
                  <a:noFill/>
                </a:ln>
                <a:solidFill>
                  <a:srgbClr val="0000FF"/>
                </a:solidFill>
                <a:effectLst/>
                <a:uFillTx/>
                <a:latin typeface="黑体" panose="02010609060101010101" pitchFamily="49" charset="-122"/>
                <a:ea typeface="黑体" panose="02010609060101010101" pitchFamily="49" charset="-122"/>
                <a:cs typeface="Arial"/>
                <a:sym typeface="Arial"/>
              </a:rPr>
              <a:t>了解马克思、恩格斯的革命活动和马克思主义的主要内容。</a:t>
            </a:r>
            <a:r>
              <a:rPr lang="zh-CN" altLang="en-US" sz="3200" b="1" dirty="0">
                <a:ln>
                  <a:noFill/>
                </a:ln>
                <a:solidFill>
                  <a:srgbClr val="0000FF"/>
                </a:solidFill>
                <a:effectLst/>
                <a:uFillTx/>
                <a:latin typeface="黑体" panose="02010609060101010101" pitchFamily="49" charset="-122"/>
                <a:ea typeface="黑体" panose="02010609060101010101" pitchFamily="49" charset="-122"/>
                <a:cs typeface="Arial"/>
                <a:sym typeface="Arial"/>
              </a:rPr>
              <a:t>知道 </a:t>
            </a:r>
            <a:r>
              <a:rPr lang="zh-CN" sz="3200" b="1" dirty="0">
                <a:ln>
                  <a:noFill/>
                </a:ln>
                <a:solidFill>
                  <a:srgbClr val="0000FF"/>
                </a:solidFill>
                <a:effectLst/>
                <a:uFillTx/>
                <a:latin typeface="黑体" panose="02010609060101010101" pitchFamily="49" charset="-122"/>
                <a:ea typeface="黑体" panose="02010609060101010101" pitchFamily="49" charset="-122"/>
                <a:cs typeface="Arial"/>
                <a:sym typeface="Arial"/>
              </a:rPr>
              <a:t>《共产党宣言》发表，分析理解马克思主义诞生的历史意义。</a:t>
            </a:r>
            <a:endParaRPr kumimoji="0" lang="zh-CN" sz="3200" b="1" i="0" u="none" strike="noStrike" cap="none" spc="0" normalizeH="0" baseline="0" dirty="0">
              <a:ln>
                <a:noFill/>
              </a:ln>
              <a:solidFill>
                <a:srgbClr val="0000FF"/>
              </a:solidFill>
              <a:effectLst/>
              <a:uFillTx/>
              <a:latin typeface="黑体" panose="02010609060101010101" pitchFamily="49" charset="-122"/>
              <a:ea typeface="黑体" panose="02010609060101010101" pitchFamily="49" charset="-122"/>
              <a:cs typeface="Arial"/>
              <a:sym typeface="Arial"/>
            </a:endParaRPr>
          </a:p>
          <a:p>
            <a:pPr marL="0" marR="0" indent="0" algn="l" defTabSz="914400" rtl="0" eaLnBrk="1" fontAlgn="auto" latinLnBrk="1" hangingPunct="0">
              <a:lnSpc>
                <a:spcPct val="100000"/>
              </a:lnSpc>
              <a:spcBef>
                <a:spcPct val="0"/>
              </a:spcBef>
              <a:spcAft>
                <a:spcPct val="0"/>
              </a:spcAft>
              <a:buClrTx/>
              <a:buSzTx/>
              <a:buFontTx/>
              <a:buNone/>
            </a:pPr>
            <a:r>
              <a:rPr lang="en-US" altLang="zh-CN" sz="3200" b="1" dirty="0">
                <a:ln>
                  <a:noFill/>
                </a:ln>
                <a:solidFill>
                  <a:srgbClr val="0000FF"/>
                </a:solidFill>
                <a:effectLst/>
                <a:uFillTx/>
                <a:latin typeface="黑体" panose="02010609060101010101" pitchFamily="49" charset="-122"/>
                <a:ea typeface="黑体" panose="02010609060101010101" pitchFamily="49" charset="-122"/>
                <a:cs typeface="Arial"/>
                <a:sym typeface="Arial"/>
              </a:rPr>
              <a:t>5</a:t>
            </a:r>
            <a:r>
              <a:rPr lang="zh-CN" altLang="en-US" sz="3200" b="1" dirty="0">
                <a:ln>
                  <a:noFill/>
                </a:ln>
                <a:solidFill>
                  <a:srgbClr val="0000FF"/>
                </a:solidFill>
                <a:effectLst/>
                <a:uFillTx/>
                <a:latin typeface="黑体" panose="02010609060101010101" pitchFamily="49" charset="-122"/>
                <a:ea typeface="黑体" panose="02010609060101010101" pitchFamily="49" charset="-122"/>
                <a:cs typeface="Arial"/>
                <a:sym typeface="Arial"/>
              </a:rPr>
              <a:t>、通过分析得出巴黎公社是无产阶级建立政权的一次伟大尝试。</a:t>
            </a:r>
            <a:endParaRPr kumimoji="0" lang="zh-CN" altLang="en-US" sz="3200" b="1" i="0" u="none" strike="noStrike" cap="none" spc="0" normalizeH="0" baseline="0" dirty="0">
              <a:ln>
                <a:noFill/>
              </a:ln>
              <a:solidFill>
                <a:srgbClr val="0000FF"/>
              </a:solidFill>
              <a:effectLst/>
              <a:uFillTx/>
              <a:latin typeface="黑体" panose="02010609060101010101" pitchFamily="49" charset="-122"/>
              <a:ea typeface="黑体" panose="02010609060101010101" pitchFamily="49" charset="-122"/>
              <a:cs typeface="Arial"/>
              <a:sym typeface="Arial"/>
            </a:endParaRPr>
          </a:p>
        </p:txBody>
      </p:sp>
      <p:sp>
        <p:nvSpPr>
          <p:cNvPr id="2" name="文本框 1"/>
          <p:cNvSpPr txBox="1"/>
          <p:nvPr/>
        </p:nvSpPr>
        <p:spPr>
          <a:xfrm>
            <a:off x="4379098" y="204356"/>
            <a:ext cx="3700915" cy="646331"/>
          </a:xfrm>
          <a:prstGeom prst="rect">
            <a:avLst/>
          </a:prstGeom>
          <a:noFill/>
        </p:spPr>
        <p:txBody>
          <a:bodyPr wrap="square" rtlCol="0">
            <a:spAutoFit/>
          </a:bodyPr>
          <a:lstStyle/>
          <a:p>
            <a:r>
              <a:rPr lang="zh-CN" altLang="en-US" sz="3600" b="1" dirty="0">
                <a:latin typeface="黑体" panose="02010609060101010101" pitchFamily="49" charset="-122"/>
                <a:ea typeface="黑体" panose="02010609060101010101" pitchFamily="49" charset="-122"/>
              </a:rPr>
              <a:t>单元学习目标</a:t>
            </a:r>
          </a:p>
        </p:txBody>
      </p:sp>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19113" y="2629747"/>
            <a:ext cx="7046807" cy="1568450"/>
          </a:xfrm>
          <a:prstGeom prst="rect">
            <a:avLst/>
          </a:prstGeom>
          <a:noFill/>
          <a:ln>
            <a:noFill/>
          </a:ln>
        </p:spPr>
        <p:txBody>
          <a:bodyPr wrap="square" rtlCol="0" anchor="t">
            <a:spAutoFit/>
            <a:scene3d>
              <a:camera prst="orthographicFront"/>
              <a:lightRig rig="threePt" dir="t"/>
            </a:scene3d>
          </a:bodyPr>
          <a:lstStyle/>
          <a:p>
            <a:pPr algn="ctr"/>
            <a:r>
              <a:rPr lang="en-US" altLang="zh-CN" sz="9600" b="1">
                <a:solidFill>
                  <a:schemeClr val="tx1"/>
                </a:solidFill>
                <a:effectLst>
                  <a:outerShdw blurRad="38100" dist="19050" dir="2700000" algn="tl" rotWithShape="0">
                    <a:schemeClr val="dk1">
                      <a:alpha val="40000"/>
                    </a:schemeClr>
                  </a:outerShdw>
                </a:effectLst>
              </a:rPr>
              <a:t>   </a:t>
            </a:r>
            <a:r>
              <a:rPr lang="zh-CN" altLang="en-US" sz="9600" b="1">
                <a:solidFill>
                  <a:schemeClr val="tx1"/>
                </a:solidFill>
                <a:effectLst>
                  <a:outerShdw blurRad="38100" dist="19050" dir="2700000" algn="tl" rotWithShape="0">
                    <a:schemeClr val="dk1">
                      <a:alpha val="40000"/>
                    </a:schemeClr>
                  </a:outerShdw>
                </a:effectLst>
              </a:rPr>
              <a:t>感谢聆听！</a:t>
            </a:r>
          </a:p>
        </p:txBody>
      </p:sp>
      <p:pic>
        <p:nvPicPr>
          <p:cNvPr id="3" name="New picture"/>
          <p:cNvPicPr/>
          <p:nvPr/>
        </p:nvPicPr>
        <p:blipFill>
          <a:blip r:embed="rId2"/>
          <a:stretch>
            <a:fillRect/>
          </a:stretch>
        </p:blipFill>
        <p:spPr>
          <a:xfrm>
            <a:off x="11620500" y="11684000"/>
            <a:ext cx="330200" cy="254000"/>
          </a:xfrm>
          <a:prstGeom prst="cube">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箭头连接符 6"/>
          <p:cNvCxnSpPr/>
          <p:nvPr/>
        </p:nvCxnSpPr>
        <p:spPr>
          <a:xfrm>
            <a:off x="118110" y="2852420"/>
            <a:ext cx="11437620" cy="317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4898390" y="2633980"/>
            <a:ext cx="0" cy="2076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26415" y="2917825"/>
            <a:ext cx="1329055" cy="460375"/>
          </a:xfrm>
          <a:prstGeom prst="rect">
            <a:avLst/>
          </a:prstGeom>
          <a:noFill/>
        </p:spPr>
        <p:txBody>
          <a:bodyPr wrap="square" rtlCol="0">
            <a:spAutoFit/>
          </a:bodyPr>
          <a:lstStyle/>
          <a:p>
            <a:pPr algn="ctr"/>
            <a:r>
              <a:rPr lang="en-US" sz="240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1765</a:t>
            </a:r>
            <a:r>
              <a:rPr lang="zh-CN" altLang="en-US" sz="240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年</a:t>
            </a:r>
          </a:p>
        </p:txBody>
      </p:sp>
      <p:cxnSp>
        <p:nvCxnSpPr>
          <p:cNvPr id="11" name="直接连接符 10"/>
          <p:cNvCxnSpPr/>
          <p:nvPr/>
        </p:nvCxnSpPr>
        <p:spPr>
          <a:xfrm flipH="1">
            <a:off x="7248525" y="2633980"/>
            <a:ext cx="0" cy="2063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2310765" y="2971165"/>
            <a:ext cx="1268730" cy="460375"/>
          </a:xfrm>
          <a:prstGeom prst="rect">
            <a:avLst/>
          </a:prstGeom>
          <a:noFill/>
        </p:spPr>
        <p:txBody>
          <a:bodyPr wrap="square" rtlCol="0">
            <a:spAutoFit/>
          </a:bodyPr>
          <a:lstStyle/>
          <a:p>
            <a:pPr algn="ctr"/>
            <a:r>
              <a:rPr lang="en-US" sz="240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1785</a:t>
            </a:r>
            <a:r>
              <a:rPr lang="zh-CN" altLang="en-US" sz="240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年</a:t>
            </a:r>
          </a:p>
        </p:txBody>
      </p:sp>
      <p:cxnSp>
        <p:nvCxnSpPr>
          <p:cNvPr id="13" name="直接箭头连接符 12"/>
          <p:cNvCxnSpPr/>
          <p:nvPr/>
        </p:nvCxnSpPr>
        <p:spPr>
          <a:xfrm>
            <a:off x="867410" y="4725670"/>
            <a:ext cx="10456545" cy="33655"/>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875280" y="2633980"/>
            <a:ext cx="0" cy="2076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1191260" y="2633980"/>
            <a:ext cx="0" cy="2076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4508500" y="2971165"/>
            <a:ext cx="1188720" cy="460375"/>
          </a:xfrm>
          <a:prstGeom prst="rect">
            <a:avLst/>
          </a:prstGeom>
          <a:noFill/>
        </p:spPr>
        <p:txBody>
          <a:bodyPr wrap="square" rtlCol="0">
            <a:spAutoFit/>
          </a:bodyPr>
          <a:lstStyle/>
          <a:p>
            <a:pPr algn="ctr"/>
            <a:r>
              <a:rPr lang="en-US" altLang="zh-CN" sz="240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1825</a:t>
            </a:r>
            <a:r>
              <a:rPr lang="zh-CN" altLang="en-US" sz="240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年</a:t>
            </a:r>
          </a:p>
        </p:txBody>
      </p:sp>
      <p:sp>
        <p:nvSpPr>
          <p:cNvPr id="51" name="文本框 50"/>
          <p:cNvSpPr txBox="1"/>
          <p:nvPr/>
        </p:nvSpPr>
        <p:spPr>
          <a:xfrm>
            <a:off x="8637270" y="2971165"/>
            <a:ext cx="1171575" cy="460375"/>
          </a:xfrm>
          <a:prstGeom prst="rect">
            <a:avLst/>
          </a:prstGeom>
          <a:noFill/>
        </p:spPr>
        <p:txBody>
          <a:bodyPr wrap="square" rtlCol="0">
            <a:spAutoFit/>
          </a:bodyPr>
          <a:lstStyle/>
          <a:p>
            <a:pPr algn="ctr"/>
            <a:r>
              <a:rPr lang="en-US" altLang="zh-CN" sz="240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1848</a:t>
            </a:r>
            <a:r>
              <a:rPr lang="zh-CN" altLang="en-US" sz="240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年</a:t>
            </a:r>
          </a:p>
        </p:txBody>
      </p:sp>
      <p:sp>
        <p:nvSpPr>
          <p:cNvPr id="62" name="文本框 61"/>
          <p:cNvSpPr txBox="1"/>
          <p:nvPr/>
        </p:nvSpPr>
        <p:spPr>
          <a:xfrm>
            <a:off x="212090" y="1804035"/>
            <a:ext cx="1958340" cy="829945"/>
          </a:xfrm>
          <a:prstGeom prst="rect">
            <a:avLst/>
          </a:prstGeom>
          <a:noFill/>
        </p:spPr>
        <p:txBody>
          <a:bodyPr wrap="square" rtlCol="0">
            <a:spAutoFit/>
          </a:bodyPr>
          <a:lstStyle/>
          <a:p>
            <a:pPr algn="ctr"/>
            <a:r>
              <a:rPr lang="zh-CN" altLang="en-US" sz="2400" b="1" dirty="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rPr>
              <a:t>哈格里夫斯发明珍妮机</a:t>
            </a:r>
          </a:p>
        </p:txBody>
      </p:sp>
      <p:sp>
        <p:nvSpPr>
          <p:cNvPr id="69" name="文本框 68"/>
          <p:cNvSpPr txBox="1"/>
          <p:nvPr/>
        </p:nvSpPr>
        <p:spPr>
          <a:xfrm>
            <a:off x="2170430" y="1804035"/>
            <a:ext cx="1409065" cy="829945"/>
          </a:xfrm>
          <a:prstGeom prst="rect">
            <a:avLst/>
          </a:prstGeom>
          <a:noFill/>
        </p:spPr>
        <p:txBody>
          <a:bodyPr wrap="square" rtlCol="0">
            <a:spAutoFit/>
          </a:bodyPr>
          <a:lstStyle/>
          <a:p>
            <a:pPr algn="ctr"/>
            <a:r>
              <a:rPr lang="zh-CN" altLang="en-US" sz="2400" b="1" dirty="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瓦特改良蒸汽机</a:t>
            </a:r>
          </a:p>
        </p:txBody>
      </p:sp>
      <p:sp>
        <p:nvSpPr>
          <p:cNvPr id="80" name="文本框 79"/>
          <p:cNvSpPr txBox="1"/>
          <p:nvPr/>
        </p:nvSpPr>
        <p:spPr>
          <a:xfrm>
            <a:off x="3870960" y="1804035"/>
            <a:ext cx="2042795" cy="829945"/>
          </a:xfrm>
          <a:prstGeom prst="rect">
            <a:avLst/>
          </a:prstGeom>
          <a:noFill/>
        </p:spPr>
        <p:txBody>
          <a:bodyPr wrap="square" rtlCol="0">
            <a:spAutoFit/>
          </a:bodyPr>
          <a:lstStyle/>
          <a:p>
            <a:pPr algn="ctr"/>
            <a:r>
              <a:rPr lang="zh-CN" altLang="en-US" sz="2400" b="1" dirty="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rPr>
              <a:t>斯蒂芬森发明蒸汽机车</a:t>
            </a:r>
          </a:p>
        </p:txBody>
      </p:sp>
      <p:sp>
        <p:nvSpPr>
          <p:cNvPr id="84" name="文本框 83"/>
          <p:cNvSpPr txBox="1"/>
          <p:nvPr/>
        </p:nvSpPr>
        <p:spPr>
          <a:xfrm>
            <a:off x="6295390" y="1804035"/>
            <a:ext cx="1750695" cy="829945"/>
          </a:xfrm>
          <a:prstGeom prst="rect">
            <a:avLst/>
          </a:prstGeom>
          <a:noFill/>
        </p:spPr>
        <p:txBody>
          <a:bodyPr wrap="square" rtlCol="0">
            <a:spAutoFit/>
          </a:bodyPr>
          <a:lstStyle/>
          <a:p>
            <a:pPr algn="ctr"/>
            <a:r>
              <a:rPr lang="zh-CN" altLang="en-US" sz="2400" b="1" dirty="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rPr>
              <a:t>英国完成</a:t>
            </a:r>
          </a:p>
          <a:p>
            <a:pPr algn="ctr"/>
            <a:r>
              <a:rPr lang="zh-CN" altLang="en-US" sz="2400" b="1" dirty="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rPr>
              <a:t>工业革命</a:t>
            </a:r>
          </a:p>
        </p:txBody>
      </p:sp>
      <p:sp>
        <p:nvSpPr>
          <p:cNvPr id="111" name="椭圆 110"/>
          <p:cNvSpPr/>
          <p:nvPr/>
        </p:nvSpPr>
        <p:spPr>
          <a:xfrm>
            <a:off x="118110" y="4288155"/>
            <a:ext cx="921385" cy="9080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中国</a:t>
            </a:r>
          </a:p>
        </p:txBody>
      </p:sp>
      <p:grpSp>
        <p:nvGrpSpPr>
          <p:cNvPr id="19" name="组合 18"/>
          <p:cNvGrpSpPr/>
          <p:nvPr/>
        </p:nvGrpSpPr>
        <p:grpSpPr>
          <a:xfrm>
            <a:off x="566420" y="-147320"/>
            <a:ext cx="7532370" cy="1267460"/>
            <a:chOff x="892" y="-232"/>
            <a:chExt cx="11862" cy="1996"/>
          </a:xfrm>
        </p:grpSpPr>
        <p:sp>
          <p:nvSpPr>
            <p:cNvPr id="21" name="文本框 20"/>
            <p:cNvSpPr txBox="1"/>
            <p:nvPr/>
          </p:nvSpPr>
          <p:spPr>
            <a:xfrm>
              <a:off x="1876" y="974"/>
              <a:ext cx="10878" cy="790"/>
            </a:xfrm>
            <a:prstGeom prst="rect">
              <a:avLst/>
            </a:prstGeom>
            <a:noFill/>
          </p:spPr>
          <p:txBody>
            <a:bodyPr wrap="square" rtlCol="0">
              <a:spAutoFit/>
            </a:bodyPr>
            <a:lstStyle/>
            <a:p>
              <a:r>
                <a:rPr lang="zh-CN" altLang="en-US" sz="2665"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单元</a:t>
              </a:r>
              <a:r>
                <a:rPr lang="en-US" altLang="zh-CN" sz="2665"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a:t>
              </a:r>
              <a:r>
                <a:rPr lang="zh-CN" altLang="en-US" sz="2665"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重要事件</a:t>
              </a:r>
              <a:r>
                <a:rPr lang="en-US" altLang="zh-CN" sz="2665"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a:t>
              </a:r>
              <a:r>
                <a:rPr lang="zh-CN" altLang="en-US" sz="2665"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时间轴</a:t>
              </a:r>
              <a:r>
                <a:rPr lang="en-US" altLang="zh-CN" sz="2665"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a:t>
              </a:r>
              <a:r>
                <a:rPr lang="zh-CN" altLang="en-US" sz="2665"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增强时空观念</a:t>
              </a:r>
            </a:p>
          </p:txBody>
        </p:sp>
        <p:pic>
          <p:nvPicPr>
            <p:cNvPr id="25" name="图片 24" descr="3481835"/>
            <p:cNvPicPr>
              <a:picLocks noChangeAspect="1"/>
            </p:cNvPicPr>
            <p:nvPr/>
          </p:nvPicPr>
          <p:blipFill>
            <a:blip r:embed="rId3"/>
            <a:stretch>
              <a:fillRect/>
            </a:stretch>
          </p:blipFill>
          <p:spPr>
            <a:xfrm>
              <a:off x="892" y="-232"/>
              <a:ext cx="1440" cy="1440"/>
            </a:xfrm>
            <a:prstGeom prst="rect">
              <a:avLst/>
            </a:prstGeom>
          </p:spPr>
        </p:pic>
      </p:grpSp>
      <p:cxnSp>
        <p:nvCxnSpPr>
          <p:cNvPr id="12" name="直接连接符 11"/>
          <p:cNvCxnSpPr/>
          <p:nvPr/>
        </p:nvCxnSpPr>
        <p:spPr>
          <a:xfrm>
            <a:off x="7164705" y="4380230"/>
            <a:ext cx="1270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6596380" y="4916170"/>
            <a:ext cx="1097280" cy="460375"/>
          </a:xfrm>
          <a:prstGeom prst="rect">
            <a:avLst/>
          </a:prstGeom>
          <a:noFill/>
        </p:spPr>
        <p:txBody>
          <a:bodyPr wrap="none" rtlCol="0">
            <a:spAutoFit/>
          </a:bodyPr>
          <a:lstStyle/>
          <a:p>
            <a:pPr algn="l"/>
            <a:r>
              <a:rPr lang="en-US" altLang="zh-CN" sz="240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1</a:t>
            </a:r>
            <a:r>
              <a:rPr lang="en-US" sz="240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840</a:t>
            </a:r>
            <a:r>
              <a:rPr lang="zh-CN" altLang="en-US" sz="240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年</a:t>
            </a:r>
          </a:p>
        </p:txBody>
      </p:sp>
      <p:cxnSp>
        <p:nvCxnSpPr>
          <p:cNvPr id="20" name="直接连接符 19"/>
          <p:cNvCxnSpPr/>
          <p:nvPr/>
        </p:nvCxnSpPr>
        <p:spPr>
          <a:xfrm flipH="1">
            <a:off x="9223375" y="2676525"/>
            <a:ext cx="0" cy="2076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6504940" y="2971165"/>
            <a:ext cx="1540510" cy="829945"/>
          </a:xfrm>
          <a:prstGeom prst="rect">
            <a:avLst/>
          </a:prstGeom>
          <a:noFill/>
        </p:spPr>
        <p:txBody>
          <a:bodyPr wrap="square" rtlCol="0">
            <a:spAutoFit/>
          </a:bodyPr>
          <a:lstStyle/>
          <a:p>
            <a:pPr algn="l"/>
            <a:r>
              <a:rPr lang="en-US" altLang="zh-CN" sz="240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19</a:t>
            </a:r>
            <a:r>
              <a:rPr lang="zh-CN" altLang="en-US" sz="240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世纪</a:t>
            </a:r>
          </a:p>
          <a:p>
            <a:pPr algn="l"/>
            <a:r>
              <a:rPr lang="zh-CN" altLang="en-US" sz="240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中期</a:t>
            </a:r>
          </a:p>
        </p:txBody>
      </p:sp>
      <p:sp>
        <p:nvSpPr>
          <p:cNvPr id="24" name="文本框 23"/>
          <p:cNvSpPr txBox="1"/>
          <p:nvPr/>
        </p:nvSpPr>
        <p:spPr>
          <a:xfrm>
            <a:off x="8201660" y="1846580"/>
            <a:ext cx="2044065" cy="829945"/>
          </a:xfrm>
          <a:prstGeom prst="rect">
            <a:avLst/>
          </a:prstGeom>
          <a:noFill/>
        </p:spPr>
        <p:txBody>
          <a:bodyPr wrap="square" rtlCol="0">
            <a:spAutoFit/>
          </a:bodyPr>
          <a:lstStyle/>
          <a:p>
            <a:pPr algn="ctr"/>
            <a:r>
              <a:rPr lang="zh-CN" altLang="en-US" sz="2400" b="1" dirty="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《共产党宣言》发表</a:t>
            </a:r>
          </a:p>
        </p:txBody>
      </p:sp>
      <p:sp>
        <p:nvSpPr>
          <p:cNvPr id="26" name="文本框 25"/>
          <p:cNvSpPr txBox="1"/>
          <p:nvPr/>
        </p:nvSpPr>
        <p:spPr>
          <a:xfrm>
            <a:off x="6192520" y="4032885"/>
            <a:ext cx="1906270" cy="460375"/>
          </a:xfrm>
          <a:prstGeom prst="rect">
            <a:avLst/>
          </a:prstGeom>
          <a:noFill/>
        </p:spPr>
        <p:txBody>
          <a:bodyPr wrap="square" rtlCol="0">
            <a:spAutoFit/>
          </a:bodyPr>
          <a:lstStyle/>
          <a:p>
            <a:pPr algn="ctr"/>
            <a:r>
              <a:rPr lang="zh-CN" altLang="en-US" sz="2400" b="1" dirty="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鸦片战争</a:t>
            </a:r>
            <a:endParaRPr lang="zh-CN" altLang="en-US" sz="2400" b="1" dirty="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10283825" y="2995930"/>
            <a:ext cx="1171575" cy="460375"/>
          </a:xfrm>
          <a:prstGeom prst="rect">
            <a:avLst/>
          </a:prstGeom>
          <a:noFill/>
        </p:spPr>
        <p:txBody>
          <a:bodyPr wrap="square" rtlCol="0">
            <a:spAutoFit/>
          </a:bodyPr>
          <a:lstStyle/>
          <a:p>
            <a:pPr algn="ctr"/>
            <a:r>
              <a:rPr lang="en-US" altLang="zh-CN" sz="240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1871</a:t>
            </a:r>
            <a:r>
              <a:rPr lang="zh-CN" altLang="en-US" sz="240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年</a:t>
            </a:r>
          </a:p>
        </p:txBody>
      </p:sp>
      <p:sp>
        <p:nvSpPr>
          <p:cNvPr id="3" name="文本框 2"/>
          <p:cNvSpPr txBox="1"/>
          <p:nvPr/>
        </p:nvSpPr>
        <p:spPr>
          <a:xfrm>
            <a:off x="10245725" y="1782028"/>
            <a:ext cx="1481455" cy="830997"/>
          </a:xfrm>
          <a:prstGeom prst="rect">
            <a:avLst/>
          </a:prstGeom>
          <a:noFill/>
        </p:spPr>
        <p:txBody>
          <a:bodyPr wrap="square" rtlCol="0">
            <a:spAutoFit/>
          </a:bodyPr>
          <a:lstStyle/>
          <a:p>
            <a:pPr algn="ctr"/>
            <a:r>
              <a:rPr lang="zh-CN" altLang="en-US" sz="2400" b="1" dirty="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巴黎公社成立</a:t>
            </a:r>
          </a:p>
        </p:txBody>
      </p:sp>
      <p:cxnSp>
        <p:nvCxnSpPr>
          <p:cNvPr id="5" name="直接连接符 4"/>
          <p:cNvCxnSpPr/>
          <p:nvPr/>
        </p:nvCxnSpPr>
        <p:spPr>
          <a:xfrm flipH="1">
            <a:off x="10986135" y="2633980"/>
            <a:ext cx="0" cy="2063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 5"/>
          <p:cNvSpPr/>
          <p:nvPr/>
        </p:nvSpPr>
        <p:spPr>
          <a:xfrm>
            <a:off x="121285" y="2917825"/>
            <a:ext cx="1856740" cy="513715"/>
          </a:xfrm>
          <a:prstGeom prst="ellipse">
            <a:avLst/>
          </a:prstGeom>
          <a:noFill/>
          <a:ln w="60325" cmpd="sng">
            <a:solidFill>
              <a:srgbClr val="FF0000"/>
            </a:solidFill>
            <a:prstDash val="soli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b="1">
              <a:solidFill>
                <a:srgbClr val="FFFFFF"/>
              </a:solidFill>
            </a:endParaRPr>
          </a:p>
        </p:txBody>
      </p:sp>
      <p:sp>
        <p:nvSpPr>
          <p:cNvPr id="6" name=" 5"/>
          <p:cNvSpPr/>
          <p:nvPr/>
        </p:nvSpPr>
        <p:spPr>
          <a:xfrm>
            <a:off x="2118995" y="2932430"/>
            <a:ext cx="1715135" cy="538480"/>
          </a:xfrm>
          <a:prstGeom prst="ellipse">
            <a:avLst/>
          </a:prstGeom>
          <a:noFill/>
          <a:ln w="60325" cmpd="sng">
            <a:solidFill>
              <a:srgbClr val="FF0000"/>
            </a:solidFill>
            <a:prstDash val="soli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b="1">
              <a:solidFill>
                <a:srgbClr val="FFFFFF"/>
              </a:solidFill>
            </a:endParaRPr>
          </a:p>
        </p:txBody>
      </p:sp>
      <p:sp>
        <p:nvSpPr>
          <p:cNvPr id="15" name=" 5"/>
          <p:cNvSpPr/>
          <p:nvPr/>
        </p:nvSpPr>
        <p:spPr>
          <a:xfrm>
            <a:off x="4198620" y="2917825"/>
            <a:ext cx="1715135" cy="538480"/>
          </a:xfrm>
          <a:prstGeom prst="ellipse">
            <a:avLst/>
          </a:prstGeom>
          <a:noFill/>
          <a:ln w="60325" cmpd="sng">
            <a:solidFill>
              <a:srgbClr val="FF0000"/>
            </a:solidFill>
            <a:prstDash val="soli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b="1">
              <a:solidFill>
                <a:srgbClr val="FFFFFF"/>
              </a:solidFill>
            </a:endParaRPr>
          </a:p>
        </p:txBody>
      </p:sp>
      <p:sp>
        <p:nvSpPr>
          <p:cNvPr id="16" name=" 5"/>
          <p:cNvSpPr/>
          <p:nvPr/>
        </p:nvSpPr>
        <p:spPr>
          <a:xfrm>
            <a:off x="6383655" y="2918460"/>
            <a:ext cx="1715135" cy="829945"/>
          </a:xfrm>
          <a:prstGeom prst="ellipse">
            <a:avLst/>
          </a:prstGeom>
          <a:noFill/>
          <a:ln w="60325" cmpd="sng">
            <a:solidFill>
              <a:srgbClr val="FF0000"/>
            </a:solidFill>
            <a:prstDash val="soli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b="1">
              <a:solidFill>
                <a:srgbClr val="FFFFFF"/>
              </a:solidFill>
            </a:endParaRPr>
          </a:p>
        </p:txBody>
      </p:sp>
      <p:sp>
        <p:nvSpPr>
          <p:cNvPr id="18" name=" 5"/>
          <p:cNvSpPr/>
          <p:nvPr/>
        </p:nvSpPr>
        <p:spPr>
          <a:xfrm>
            <a:off x="8201660" y="2905125"/>
            <a:ext cx="1715135" cy="538480"/>
          </a:xfrm>
          <a:prstGeom prst="ellipse">
            <a:avLst/>
          </a:prstGeom>
          <a:noFill/>
          <a:ln w="60325" cmpd="sng">
            <a:solidFill>
              <a:srgbClr val="FF0000"/>
            </a:solidFill>
            <a:prstDash val="soli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b="1">
              <a:solidFill>
                <a:srgbClr val="FFFFFF"/>
              </a:solidFill>
            </a:endParaRPr>
          </a:p>
        </p:txBody>
      </p:sp>
      <p:sp>
        <p:nvSpPr>
          <p:cNvPr id="23" name=" 5"/>
          <p:cNvSpPr/>
          <p:nvPr/>
        </p:nvSpPr>
        <p:spPr>
          <a:xfrm>
            <a:off x="10012045" y="2932430"/>
            <a:ext cx="1715135" cy="538480"/>
          </a:xfrm>
          <a:prstGeom prst="ellipse">
            <a:avLst/>
          </a:prstGeom>
          <a:noFill/>
          <a:ln w="60325" cmpd="sng">
            <a:solidFill>
              <a:srgbClr val="FF0000"/>
            </a:solidFill>
            <a:prstDash val="soli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b="1">
              <a:solidFill>
                <a:srgbClr val="FFFFFF"/>
              </a:solidFill>
            </a:endParaRPr>
          </a:p>
        </p:txBody>
      </p:sp>
      <p:sp>
        <p:nvSpPr>
          <p:cNvPr id="27" name=" 5"/>
          <p:cNvSpPr/>
          <p:nvPr/>
        </p:nvSpPr>
        <p:spPr>
          <a:xfrm>
            <a:off x="6287770" y="4876800"/>
            <a:ext cx="1715135" cy="538480"/>
          </a:xfrm>
          <a:prstGeom prst="ellipse">
            <a:avLst/>
          </a:prstGeom>
          <a:noFill/>
          <a:ln w="60325" cmpd="sng">
            <a:solidFill>
              <a:srgbClr val="FF0000"/>
            </a:solidFill>
            <a:prstDash val="soli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b="1">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after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5" grpId="0" animBg="1"/>
      <p:bldP spid="16" grpId="0" animBg="1"/>
      <p:bldP spid="18" grpId="0" animBg="1"/>
      <p:bldP spid="23"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b1"/>
          <p:cNvPicPr>
            <a:picLocks noChangeAspect="1" noChangeArrowheads="1"/>
          </p:cNvPicPr>
          <p:nvPr/>
        </p:nvPicPr>
        <p:blipFill>
          <a:blip r:embed="rId2"/>
          <a:stretch>
            <a:fillRect/>
          </a:stretch>
        </p:blipFill>
        <p:spPr bwMode="auto">
          <a:xfrm>
            <a:off x="1330325" y="1549083"/>
            <a:ext cx="1981200" cy="1066800"/>
          </a:xfrm>
          <a:prstGeom prst="rect">
            <a:avLst/>
          </a:prstGeom>
          <a:noFill/>
          <a:ln w="9525">
            <a:noFill/>
            <a:miter lim="800000"/>
          </a:ln>
        </p:spPr>
      </p:pic>
      <p:pic>
        <p:nvPicPr>
          <p:cNvPr id="5123" name="Picture 3" descr="wb2"/>
          <p:cNvPicPr>
            <a:picLocks noChangeAspect="1" noChangeArrowheads="1"/>
          </p:cNvPicPr>
          <p:nvPr/>
        </p:nvPicPr>
        <p:blipFill>
          <a:blip r:embed="rId3"/>
          <a:stretch>
            <a:fillRect/>
          </a:stretch>
        </p:blipFill>
        <p:spPr bwMode="auto">
          <a:xfrm>
            <a:off x="1256030" y="2462848"/>
            <a:ext cx="1979613" cy="1098550"/>
          </a:xfrm>
          <a:prstGeom prst="rect">
            <a:avLst/>
          </a:prstGeom>
          <a:noFill/>
          <a:ln w="9525">
            <a:noFill/>
            <a:miter lim="800000"/>
          </a:ln>
        </p:spPr>
      </p:pic>
      <p:pic>
        <p:nvPicPr>
          <p:cNvPr id="5124" name="Picture 4" descr="wb3"/>
          <p:cNvPicPr>
            <a:picLocks noChangeAspect="1" noChangeArrowheads="1"/>
          </p:cNvPicPr>
          <p:nvPr/>
        </p:nvPicPr>
        <p:blipFill>
          <a:blip r:embed="rId4"/>
          <a:stretch>
            <a:fillRect/>
          </a:stretch>
        </p:blipFill>
        <p:spPr bwMode="auto">
          <a:xfrm>
            <a:off x="1256030" y="3534728"/>
            <a:ext cx="1979613" cy="1143000"/>
          </a:xfrm>
          <a:prstGeom prst="rect">
            <a:avLst/>
          </a:prstGeom>
          <a:noFill/>
          <a:ln w="9525">
            <a:noFill/>
            <a:miter lim="800000"/>
          </a:ln>
        </p:spPr>
      </p:pic>
      <p:pic>
        <p:nvPicPr>
          <p:cNvPr id="5125" name="Picture 5" descr="wb4"/>
          <p:cNvPicPr>
            <a:picLocks noChangeAspect="1" noChangeArrowheads="1"/>
          </p:cNvPicPr>
          <p:nvPr/>
        </p:nvPicPr>
        <p:blipFill>
          <a:blip r:embed="rId5"/>
          <a:srcRect l="-3609"/>
          <a:stretch>
            <a:fillRect/>
          </a:stretch>
        </p:blipFill>
        <p:spPr bwMode="auto">
          <a:xfrm>
            <a:off x="1220153" y="4589463"/>
            <a:ext cx="2051051" cy="1066800"/>
          </a:xfrm>
          <a:prstGeom prst="rect">
            <a:avLst/>
          </a:prstGeom>
          <a:noFill/>
          <a:ln w="9525">
            <a:noFill/>
            <a:miter lim="800000"/>
          </a:ln>
        </p:spPr>
      </p:pic>
      <p:sp>
        <p:nvSpPr>
          <p:cNvPr id="16390" name="Text Box 6"/>
          <p:cNvSpPr txBox="1">
            <a:spLocks noChangeArrowheads="1"/>
          </p:cNvSpPr>
          <p:nvPr/>
        </p:nvSpPr>
        <p:spPr bwMode="auto">
          <a:xfrm>
            <a:off x="5233257" y="1398395"/>
            <a:ext cx="4439155" cy="1077218"/>
          </a:xfrm>
          <a:prstGeom prst="rect">
            <a:avLst/>
          </a:prstGeom>
          <a:noFill/>
          <a:ln w="12700">
            <a:noFill/>
            <a:miter lim="800000"/>
          </a:ln>
        </p:spPr>
        <p:txBody>
          <a:bodyPr wrap="square">
            <a:spAutoFit/>
          </a:bodyPr>
          <a:lstStyle/>
          <a:p>
            <a:pPr eaLnBrk="0" hangingPunct="0">
              <a:spcBef>
                <a:spcPct val="50000"/>
              </a:spcBef>
            </a:pPr>
            <a:r>
              <a:rPr lang="zh-CN" altLang="en-US" sz="3200" dirty="0">
                <a:solidFill>
                  <a:srgbClr val="0000FF"/>
                </a:solidFill>
                <a:latin typeface="黑体" panose="02010609060101010101" pitchFamily="49" charset="-122"/>
                <a:ea typeface="黑体" panose="02010609060101010101" pitchFamily="49" charset="-122"/>
              </a:rPr>
              <a:t>海外贸易</a:t>
            </a:r>
            <a:r>
              <a:rPr lang="zh-CN" altLang="en-US" sz="3200" dirty="0">
                <a:solidFill>
                  <a:srgbClr val="000000"/>
                </a:solidFill>
                <a:latin typeface="黑体" panose="02010609060101010101" pitchFamily="49" charset="-122"/>
                <a:ea typeface="黑体" panose="02010609060101010101" pitchFamily="49" charset="-122"/>
              </a:rPr>
              <a:t>、</a:t>
            </a:r>
            <a:r>
              <a:rPr lang="zh-CN" altLang="en-US" sz="3200" dirty="0">
                <a:solidFill>
                  <a:srgbClr val="FF0000"/>
                </a:solidFill>
                <a:latin typeface="黑体" panose="02010609060101010101" pitchFamily="49" charset="-122"/>
                <a:ea typeface="黑体" panose="02010609060101010101" pitchFamily="49" charset="-122"/>
              </a:rPr>
              <a:t>殖民掠夺</a:t>
            </a:r>
            <a:r>
              <a:rPr lang="zh-CN" altLang="en-US" sz="3200" dirty="0">
                <a:solidFill>
                  <a:srgbClr val="000000"/>
                </a:solidFill>
                <a:latin typeface="黑体" panose="02010609060101010101" pitchFamily="49" charset="-122"/>
                <a:ea typeface="黑体" panose="02010609060101010101" pitchFamily="49" charset="-122"/>
              </a:rPr>
              <a:t>、</a:t>
            </a:r>
            <a:r>
              <a:rPr lang="zh-CN" altLang="en-US" sz="3200" dirty="0">
                <a:solidFill>
                  <a:srgbClr val="0000FF"/>
                </a:solidFill>
                <a:latin typeface="黑体" panose="02010609060101010101" pitchFamily="49" charset="-122"/>
                <a:ea typeface="黑体" panose="02010609060101010101" pitchFamily="49" charset="-122"/>
              </a:rPr>
              <a:t>黑奴贸易获得大量资本</a:t>
            </a:r>
          </a:p>
        </p:txBody>
      </p:sp>
      <p:sp>
        <p:nvSpPr>
          <p:cNvPr id="16391" name="Text Box 7"/>
          <p:cNvSpPr txBox="1">
            <a:spLocks noChangeArrowheads="1"/>
          </p:cNvSpPr>
          <p:nvPr/>
        </p:nvSpPr>
        <p:spPr bwMode="auto">
          <a:xfrm>
            <a:off x="4953001" y="2752428"/>
            <a:ext cx="7080503" cy="584775"/>
          </a:xfrm>
          <a:prstGeom prst="rect">
            <a:avLst/>
          </a:prstGeom>
          <a:noFill/>
          <a:ln w="12700">
            <a:noFill/>
            <a:miter lim="800000"/>
          </a:ln>
        </p:spPr>
        <p:txBody>
          <a:bodyPr wrap="square">
            <a:spAutoFit/>
          </a:bodyPr>
          <a:lstStyle/>
          <a:p>
            <a:pPr>
              <a:spcBef>
                <a:spcPct val="20000"/>
              </a:spcBef>
              <a:buClr>
                <a:schemeClr val="accent2"/>
              </a:buClr>
              <a:buFont typeface="Monotype Sorts"/>
              <a:buNone/>
            </a:pPr>
            <a:r>
              <a:rPr lang="zh-CN" altLang="en-US" sz="3200" dirty="0">
                <a:solidFill>
                  <a:srgbClr val="0000FF"/>
                </a:solidFill>
                <a:latin typeface="黑体" panose="02010609060101010101" pitchFamily="49" charset="-122"/>
                <a:ea typeface="黑体" panose="02010609060101010101" pitchFamily="49" charset="-122"/>
              </a:rPr>
              <a:t>圈地运动提供大量廉价的自由劳动力</a:t>
            </a:r>
          </a:p>
        </p:txBody>
      </p:sp>
      <p:sp>
        <p:nvSpPr>
          <p:cNvPr id="16393" name="Text Box 9"/>
          <p:cNvSpPr txBox="1">
            <a:spLocks noChangeArrowheads="1"/>
          </p:cNvSpPr>
          <p:nvPr/>
        </p:nvSpPr>
        <p:spPr bwMode="auto">
          <a:xfrm>
            <a:off x="4739167" y="3689757"/>
            <a:ext cx="7532243" cy="584775"/>
          </a:xfrm>
          <a:prstGeom prst="rect">
            <a:avLst/>
          </a:prstGeom>
          <a:noFill/>
          <a:ln w="12700">
            <a:noFill/>
            <a:miter lim="800000"/>
          </a:ln>
        </p:spPr>
        <p:txBody>
          <a:bodyPr wrap="square">
            <a:spAutoFit/>
          </a:bodyPr>
          <a:lstStyle/>
          <a:p>
            <a:pPr eaLnBrk="0" hangingPunct="0">
              <a:spcBef>
                <a:spcPct val="50000"/>
              </a:spcBef>
            </a:pPr>
            <a:r>
              <a:rPr lang="zh-CN" altLang="en-US" sz="3200" dirty="0">
                <a:solidFill>
                  <a:srgbClr val="0000FF"/>
                </a:solidFill>
                <a:latin typeface="黑体" panose="02010609060101010101" pitchFamily="49" charset="-122"/>
                <a:ea typeface="黑体" panose="02010609060101010101" pitchFamily="49" charset="-122"/>
              </a:rPr>
              <a:t>广阔的</a:t>
            </a:r>
            <a:r>
              <a:rPr lang="zh-CN" altLang="en-US" sz="3200" dirty="0">
                <a:solidFill>
                  <a:srgbClr val="FF0000"/>
                </a:solidFill>
                <a:latin typeface="黑体" panose="02010609060101010101" pitchFamily="49" charset="-122"/>
                <a:ea typeface="黑体" panose="02010609060101010101" pitchFamily="49" charset="-122"/>
              </a:rPr>
              <a:t>海外殖民地</a:t>
            </a:r>
            <a:r>
              <a:rPr lang="zh-CN" altLang="en-US" sz="3200" dirty="0">
                <a:solidFill>
                  <a:srgbClr val="0000FF"/>
                </a:solidFill>
                <a:latin typeface="黑体" panose="02010609060101010101" pitchFamily="49" charset="-122"/>
                <a:ea typeface="黑体" panose="02010609060101010101" pitchFamily="49" charset="-122"/>
              </a:rPr>
              <a:t>提供了丰富的廉价原料</a:t>
            </a:r>
          </a:p>
        </p:txBody>
      </p:sp>
      <p:sp>
        <p:nvSpPr>
          <p:cNvPr id="16394" name="Text Box 10"/>
          <p:cNvSpPr txBox="1">
            <a:spLocks noChangeArrowheads="1"/>
          </p:cNvSpPr>
          <p:nvPr/>
        </p:nvSpPr>
        <p:spPr bwMode="auto">
          <a:xfrm>
            <a:off x="5233257" y="4572693"/>
            <a:ext cx="5643244" cy="1077218"/>
          </a:xfrm>
          <a:prstGeom prst="rect">
            <a:avLst/>
          </a:prstGeom>
          <a:noFill/>
          <a:ln w="12700">
            <a:noFill/>
            <a:miter lim="800000"/>
          </a:ln>
        </p:spPr>
        <p:txBody>
          <a:bodyPr wrap="square">
            <a:spAutoFit/>
          </a:bodyPr>
          <a:lstStyle/>
          <a:p>
            <a:pPr>
              <a:spcBef>
                <a:spcPct val="20000"/>
              </a:spcBef>
              <a:buClr>
                <a:schemeClr val="accent2"/>
              </a:buClr>
              <a:buFont typeface="Monotype Sorts"/>
              <a:buNone/>
            </a:pPr>
            <a:r>
              <a:rPr lang="zh-CN" altLang="en-US" sz="3200" dirty="0">
                <a:solidFill>
                  <a:srgbClr val="FF0000"/>
                </a:solidFill>
                <a:latin typeface="黑体" panose="02010609060101010101" pitchFamily="49" charset="-122"/>
                <a:ea typeface="黑体" panose="02010609060101010101" pitchFamily="49" charset="-122"/>
              </a:rPr>
              <a:t>殖民地</a:t>
            </a:r>
            <a:r>
              <a:rPr lang="zh-CN" altLang="en-US" sz="3200" dirty="0">
                <a:solidFill>
                  <a:srgbClr val="0000FF"/>
                </a:solidFill>
                <a:latin typeface="黑体" panose="02010609060101010101" pitchFamily="49" charset="-122"/>
                <a:ea typeface="黑体" panose="02010609060101010101" pitchFamily="49" charset="-122"/>
              </a:rPr>
              <a:t>遍及世界、市场需求极大，供不应求</a:t>
            </a:r>
          </a:p>
        </p:txBody>
      </p:sp>
      <p:pic>
        <p:nvPicPr>
          <p:cNvPr id="5130" name="Picture 11" descr="HM00363_"/>
          <p:cNvPicPr>
            <a:picLocks noChangeAspect="1" noChangeArrowheads="1"/>
          </p:cNvPicPr>
          <p:nvPr/>
        </p:nvPicPr>
        <p:blipFill>
          <a:blip r:embed="rId6"/>
          <a:stretch>
            <a:fillRect/>
          </a:stretch>
        </p:blipFill>
        <p:spPr bwMode="auto">
          <a:xfrm>
            <a:off x="1864360" y="5656263"/>
            <a:ext cx="1371600" cy="876300"/>
          </a:xfrm>
          <a:prstGeom prst="rect">
            <a:avLst/>
          </a:prstGeom>
          <a:noFill/>
          <a:ln w="9525">
            <a:noFill/>
            <a:miter lim="800000"/>
          </a:ln>
        </p:spPr>
      </p:pic>
      <p:sp>
        <p:nvSpPr>
          <p:cNvPr id="16396" name="Text Box 12"/>
          <p:cNvSpPr txBox="1">
            <a:spLocks noChangeArrowheads="1"/>
          </p:cNvSpPr>
          <p:nvPr/>
        </p:nvSpPr>
        <p:spPr bwMode="auto">
          <a:xfrm>
            <a:off x="5180329" y="5776633"/>
            <a:ext cx="6853175" cy="584775"/>
          </a:xfrm>
          <a:prstGeom prst="rect">
            <a:avLst/>
          </a:prstGeom>
          <a:noFill/>
          <a:ln w="9525">
            <a:noFill/>
            <a:miter lim="800000"/>
          </a:ln>
        </p:spPr>
        <p:txBody>
          <a:bodyPr wrap="square">
            <a:spAutoFit/>
          </a:bodyPr>
          <a:lstStyle/>
          <a:p>
            <a:pPr fontAlgn="auto">
              <a:lnSpc>
                <a:spcPct val="100000"/>
              </a:lnSpc>
              <a:spcBef>
                <a:spcPct val="0"/>
              </a:spcBef>
            </a:pPr>
            <a:r>
              <a:rPr lang="zh-CN" altLang="en-US" sz="3200" dirty="0">
                <a:solidFill>
                  <a:srgbClr val="0000FF"/>
                </a:solidFill>
                <a:latin typeface="黑体" panose="02010609060101010101" pitchFamily="49" charset="-122"/>
                <a:ea typeface="黑体" panose="02010609060101010101" pitchFamily="49" charset="-122"/>
              </a:rPr>
              <a:t>手工工场时期积累丰富生产技术知识</a:t>
            </a:r>
          </a:p>
        </p:txBody>
      </p:sp>
      <p:sp>
        <p:nvSpPr>
          <p:cNvPr id="16397" name="Text Box 13"/>
          <p:cNvSpPr txBox="1">
            <a:spLocks noChangeArrowheads="1"/>
          </p:cNvSpPr>
          <p:nvPr/>
        </p:nvSpPr>
        <p:spPr bwMode="auto">
          <a:xfrm>
            <a:off x="3235959" y="5863275"/>
            <a:ext cx="1857249" cy="584775"/>
          </a:xfrm>
          <a:prstGeom prst="rect">
            <a:avLst/>
          </a:prstGeom>
          <a:solidFill>
            <a:srgbClr val="FFFF00"/>
          </a:solidFill>
          <a:ln w="9525">
            <a:noFill/>
            <a:miter lim="800000"/>
          </a:ln>
        </p:spPr>
        <p:txBody>
          <a:bodyPr wrap="square">
            <a:spAutoFit/>
          </a:bodyPr>
          <a:lstStyle/>
          <a:p>
            <a:pPr>
              <a:spcBef>
                <a:spcPct val="20000"/>
              </a:spcBef>
              <a:buSzPct val="85000"/>
            </a:pPr>
            <a:r>
              <a:rPr lang="zh-CN" altLang="en-US" sz="3200" dirty="0">
                <a:solidFill>
                  <a:srgbClr val="FF0000"/>
                </a:solidFill>
                <a:latin typeface="黑体" panose="02010609060101010101" pitchFamily="49" charset="-122"/>
                <a:ea typeface="黑体" panose="02010609060101010101" pitchFamily="49" charset="-122"/>
              </a:rPr>
              <a:t>生产技术</a:t>
            </a:r>
          </a:p>
        </p:txBody>
      </p:sp>
      <p:sp>
        <p:nvSpPr>
          <p:cNvPr id="16398" name="Text Box 14"/>
          <p:cNvSpPr txBox="1">
            <a:spLocks noChangeArrowheads="1"/>
          </p:cNvSpPr>
          <p:nvPr/>
        </p:nvSpPr>
        <p:spPr bwMode="auto">
          <a:xfrm>
            <a:off x="3670780" y="1686371"/>
            <a:ext cx="1068387" cy="584775"/>
          </a:xfrm>
          <a:prstGeom prst="rect">
            <a:avLst/>
          </a:prstGeom>
          <a:solidFill>
            <a:srgbClr val="FFFF00"/>
          </a:solidFill>
          <a:ln w="9525">
            <a:noFill/>
            <a:miter lim="800000"/>
          </a:ln>
        </p:spPr>
        <p:txBody>
          <a:bodyPr>
            <a:spAutoFit/>
          </a:bodyPr>
          <a:lstStyle/>
          <a:p>
            <a:pPr>
              <a:spcBef>
                <a:spcPct val="50000"/>
              </a:spcBef>
            </a:pPr>
            <a:r>
              <a:rPr lang="zh-CN" altLang="en-US" sz="3200" dirty="0">
                <a:solidFill>
                  <a:srgbClr val="FF0000"/>
                </a:solidFill>
                <a:latin typeface="黑体" panose="02010609060101010101" pitchFamily="49" charset="-122"/>
                <a:ea typeface="黑体" panose="02010609060101010101" pitchFamily="49" charset="-122"/>
              </a:rPr>
              <a:t>资本</a:t>
            </a:r>
          </a:p>
        </p:txBody>
      </p:sp>
      <p:sp>
        <p:nvSpPr>
          <p:cNvPr id="16399" name="Text Box 15"/>
          <p:cNvSpPr txBox="1">
            <a:spLocks noChangeArrowheads="1"/>
          </p:cNvSpPr>
          <p:nvPr/>
        </p:nvSpPr>
        <p:spPr bwMode="auto">
          <a:xfrm>
            <a:off x="3447717" y="2720124"/>
            <a:ext cx="1478693" cy="584775"/>
          </a:xfrm>
          <a:prstGeom prst="rect">
            <a:avLst/>
          </a:prstGeom>
          <a:solidFill>
            <a:srgbClr val="FFFF00"/>
          </a:solidFill>
          <a:ln w="9525">
            <a:noFill/>
            <a:miter lim="800000"/>
          </a:ln>
        </p:spPr>
        <p:txBody>
          <a:bodyPr wrap="square">
            <a:spAutoFit/>
          </a:bodyPr>
          <a:lstStyle/>
          <a:p>
            <a:pPr>
              <a:spcBef>
                <a:spcPct val="50000"/>
              </a:spcBef>
            </a:pPr>
            <a:r>
              <a:rPr lang="zh-CN" altLang="en-US" sz="3200" dirty="0">
                <a:solidFill>
                  <a:srgbClr val="FF0000"/>
                </a:solidFill>
                <a:latin typeface="黑体" panose="02010609060101010101" pitchFamily="49" charset="-122"/>
                <a:ea typeface="黑体" panose="02010609060101010101" pitchFamily="49" charset="-122"/>
              </a:rPr>
              <a:t>劳动力</a:t>
            </a:r>
          </a:p>
        </p:txBody>
      </p:sp>
      <p:sp>
        <p:nvSpPr>
          <p:cNvPr id="16400" name="Text Box 16"/>
          <p:cNvSpPr txBox="1">
            <a:spLocks noChangeArrowheads="1"/>
          </p:cNvSpPr>
          <p:nvPr/>
        </p:nvSpPr>
        <p:spPr bwMode="auto">
          <a:xfrm>
            <a:off x="3563856" y="3778817"/>
            <a:ext cx="1157447" cy="584775"/>
          </a:xfrm>
          <a:prstGeom prst="rect">
            <a:avLst/>
          </a:prstGeom>
          <a:solidFill>
            <a:srgbClr val="FFFF00"/>
          </a:solidFill>
          <a:ln w="9525">
            <a:noFill/>
            <a:miter lim="800000"/>
          </a:ln>
        </p:spPr>
        <p:txBody>
          <a:bodyPr wrap="square">
            <a:spAutoFit/>
          </a:bodyPr>
          <a:lstStyle/>
          <a:p>
            <a:pPr>
              <a:spcBef>
                <a:spcPct val="50000"/>
              </a:spcBef>
            </a:pPr>
            <a:r>
              <a:rPr lang="zh-CN" altLang="en-US" sz="3200" dirty="0">
                <a:solidFill>
                  <a:srgbClr val="FF0000"/>
                </a:solidFill>
                <a:latin typeface="黑体" panose="02010609060101010101" pitchFamily="49" charset="-122"/>
                <a:ea typeface="黑体" panose="02010609060101010101" pitchFamily="49" charset="-122"/>
              </a:rPr>
              <a:t>原料</a:t>
            </a:r>
          </a:p>
        </p:txBody>
      </p:sp>
      <p:sp>
        <p:nvSpPr>
          <p:cNvPr id="16401" name="Text Box 17"/>
          <p:cNvSpPr txBox="1">
            <a:spLocks noChangeArrowheads="1"/>
          </p:cNvSpPr>
          <p:nvPr/>
        </p:nvSpPr>
        <p:spPr bwMode="auto">
          <a:xfrm>
            <a:off x="3235643" y="4628198"/>
            <a:ext cx="1717358" cy="904863"/>
          </a:xfrm>
          <a:prstGeom prst="rect">
            <a:avLst/>
          </a:prstGeom>
          <a:solidFill>
            <a:srgbClr val="FFFF00"/>
          </a:solidFill>
          <a:ln w="9525">
            <a:noFill/>
            <a:miter lim="800000"/>
          </a:ln>
        </p:spPr>
        <p:txBody>
          <a:bodyPr wrap="square">
            <a:spAutoFit/>
          </a:bodyPr>
          <a:lstStyle/>
          <a:p>
            <a:pPr>
              <a:spcBef>
                <a:spcPct val="20000"/>
              </a:spcBef>
              <a:buSzPct val="85000"/>
            </a:pPr>
            <a:r>
              <a:rPr lang="en-US" altLang="zh-CN" sz="2400" dirty="0">
                <a:solidFill>
                  <a:srgbClr val="FF0000"/>
                </a:solidFill>
                <a:latin typeface="黑体" panose="02010609060101010101" pitchFamily="49" charset="-122"/>
                <a:ea typeface="黑体" panose="02010609060101010101" pitchFamily="49" charset="-122"/>
              </a:rPr>
              <a:t>   </a:t>
            </a:r>
            <a:r>
              <a:rPr lang="zh-CN" altLang="en-US" sz="2400" dirty="0">
                <a:solidFill>
                  <a:srgbClr val="FF0000"/>
                </a:solidFill>
                <a:latin typeface="黑体" panose="02010609060101010101" pitchFamily="49" charset="-122"/>
                <a:ea typeface="黑体" panose="02010609060101010101" pitchFamily="49" charset="-122"/>
              </a:rPr>
              <a:t>市场</a:t>
            </a:r>
          </a:p>
          <a:p>
            <a:pPr>
              <a:spcBef>
                <a:spcPct val="20000"/>
              </a:spcBef>
              <a:buSzPct val="85000"/>
            </a:pPr>
            <a:r>
              <a:rPr lang="zh-CN" altLang="en-US" sz="2400" dirty="0">
                <a:solidFill>
                  <a:srgbClr val="FF0000"/>
                </a:solidFill>
                <a:latin typeface="黑体" panose="02010609060101010101" pitchFamily="49" charset="-122"/>
                <a:ea typeface="黑体" panose="02010609060101010101" pitchFamily="49" charset="-122"/>
              </a:rPr>
              <a:t>（直接原因）</a:t>
            </a:r>
          </a:p>
        </p:txBody>
      </p:sp>
      <p:sp>
        <p:nvSpPr>
          <p:cNvPr id="18" name="Text Box 59"/>
          <p:cNvSpPr txBox="1">
            <a:spLocks noChangeArrowheads="1"/>
          </p:cNvSpPr>
          <p:nvPr/>
        </p:nvSpPr>
        <p:spPr bwMode="auto">
          <a:xfrm>
            <a:off x="1581150" y="228600"/>
            <a:ext cx="9794240" cy="645160"/>
          </a:xfrm>
          <a:prstGeom prst="rect">
            <a:avLst/>
          </a:prstGeom>
          <a:solidFill>
            <a:srgbClr val="FFC000"/>
          </a:solidFill>
          <a:ln w="9525">
            <a:noFill/>
            <a:miter lim="800000"/>
          </a:ln>
        </p:spPr>
        <p:txBody>
          <a:bodyPr wrap="square">
            <a:spAutoFit/>
          </a:bodyPr>
          <a:lstStyle/>
          <a:p>
            <a:pPr eaLnBrk="0" hangingPunct="0"/>
            <a:r>
              <a:rPr lang="zh-CN" altLang="en-US" sz="3600" dirty="0">
                <a:latin typeface="黑体" panose="02010609060101010101" pitchFamily="49" charset="-122"/>
                <a:ea typeface="黑体" panose="02010609060101010101" pitchFamily="49" charset="-122"/>
              </a:rPr>
              <a:t>重难点一：工业革命首先在英国发生的原因？</a:t>
            </a:r>
          </a:p>
        </p:txBody>
      </p:sp>
      <p:sp>
        <p:nvSpPr>
          <p:cNvPr id="19" name="Rectangle 61"/>
          <p:cNvSpPr>
            <a:spLocks noChangeArrowheads="1"/>
          </p:cNvSpPr>
          <p:nvPr/>
        </p:nvSpPr>
        <p:spPr bwMode="auto">
          <a:xfrm>
            <a:off x="2971800" y="852805"/>
            <a:ext cx="7697470" cy="521970"/>
          </a:xfrm>
          <a:prstGeom prst="rect">
            <a:avLst/>
          </a:prstGeom>
          <a:noFill/>
          <a:ln w="9525">
            <a:noFill/>
            <a:miter lim="800000"/>
          </a:ln>
        </p:spPr>
        <p:txBody>
          <a:bodyPr wrap="square">
            <a:spAutoFit/>
          </a:bodyPr>
          <a:lstStyle/>
          <a:p>
            <a:pPr eaLnBrk="0" hangingPunct="0"/>
            <a:r>
              <a:rPr lang="zh-CN" altLang="en-US" sz="2800" dirty="0">
                <a:solidFill>
                  <a:srgbClr val="FF0000"/>
                </a:solidFill>
                <a:latin typeface="黑体" panose="02010609060101010101" pitchFamily="49" charset="-122"/>
                <a:ea typeface="黑体" panose="02010609060101010101" pitchFamily="49" charset="-122"/>
              </a:rPr>
              <a:t>资产阶级统治</a:t>
            </a:r>
            <a:r>
              <a:rPr lang="zh-CN" altLang="en-US" sz="2800" dirty="0">
                <a:solidFill>
                  <a:srgbClr val="0000FF"/>
                </a:solidFill>
                <a:latin typeface="黑体" panose="02010609060101010101" pitchFamily="49" charset="-122"/>
                <a:ea typeface="黑体" panose="02010609060101010101" pitchFamily="49" charset="-122"/>
              </a:rPr>
              <a:t>的确立</a:t>
            </a:r>
            <a:r>
              <a:rPr lang="en-US" altLang="zh-CN" sz="2800" dirty="0">
                <a:solidFill>
                  <a:srgbClr val="0000FF"/>
                </a:solidFill>
                <a:latin typeface="黑体" panose="02010609060101010101" pitchFamily="49" charset="-122"/>
                <a:ea typeface="黑体" panose="02010609060101010101" pitchFamily="49" charset="-122"/>
              </a:rPr>
              <a:t>(</a:t>
            </a:r>
            <a:r>
              <a:rPr lang="zh-CN" altLang="en-US" sz="2800" dirty="0">
                <a:solidFill>
                  <a:srgbClr val="0000FF"/>
                </a:solidFill>
                <a:latin typeface="黑体" panose="02010609060101010101" pitchFamily="49" charset="-122"/>
                <a:ea typeface="黑体" panose="02010609060101010101" pitchFamily="49" charset="-122"/>
              </a:rPr>
              <a:t>君主立宪制），政局稳定</a:t>
            </a:r>
          </a:p>
        </p:txBody>
      </p:sp>
      <p:sp>
        <p:nvSpPr>
          <p:cNvPr id="20" name="AutoShape 70"/>
          <p:cNvSpPr>
            <a:spLocks noChangeArrowheads="1"/>
          </p:cNvSpPr>
          <p:nvPr/>
        </p:nvSpPr>
        <p:spPr bwMode="auto">
          <a:xfrm>
            <a:off x="1165225" y="873760"/>
            <a:ext cx="1654175" cy="570230"/>
          </a:xfrm>
          <a:prstGeom prst="octagon">
            <a:avLst>
              <a:gd name="adj" fmla="val 29287"/>
            </a:avLst>
          </a:prstGeom>
          <a:solidFill>
            <a:srgbClr val="FFFF99"/>
          </a:solidFill>
          <a:ln w="9525">
            <a:solidFill>
              <a:srgbClr val="0033CC"/>
            </a:solidFill>
            <a:miter lim="800000"/>
          </a:ln>
        </p:spPr>
        <p:txBody>
          <a:bodyPr wrap="none" anchor="ctr"/>
          <a:lstStyle/>
          <a:p>
            <a:pPr algn="ctr" eaLnBrk="0" hangingPunct="0"/>
            <a:r>
              <a:rPr lang="zh-CN" altLang="en-US" sz="3200" dirty="0">
                <a:solidFill>
                  <a:srgbClr val="FF0000"/>
                </a:solidFill>
                <a:latin typeface="黑体" panose="02010609060101010101" pitchFamily="49" charset="-122"/>
                <a:ea typeface="黑体" panose="02010609060101010101" pitchFamily="49" charset="-122"/>
              </a:rPr>
              <a:t>政治前提</a:t>
            </a:r>
          </a:p>
        </p:txBody>
      </p:sp>
      <p:sp>
        <p:nvSpPr>
          <p:cNvPr id="21" name="AutoShape 71"/>
          <p:cNvSpPr>
            <a:spLocks noChangeArrowheads="1"/>
          </p:cNvSpPr>
          <p:nvPr/>
        </p:nvSpPr>
        <p:spPr bwMode="auto">
          <a:xfrm>
            <a:off x="742950" y="1693863"/>
            <a:ext cx="838200" cy="4267200"/>
          </a:xfrm>
          <a:prstGeom prst="rightArrowCallout">
            <a:avLst>
              <a:gd name="adj1" fmla="val 43273"/>
              <a:gd name="adj2" fmla="val 51145"/>
              <a:gd name="adj3" fmla="val 13718"/>
              <a:gd name="adj4" fmla="val 65583"/>
            </a:avLst>
          </a:prstGeom>
          <a:noFill/>
          <a:ln w="9525">
            <a:solidFill>
              <a:srgbClr val="0033CC"/>
            </a:solidFill>
            <a:miter lim="800000"/>
          </a:ln>
        </p:spPr>
        <p:txBody>
          <a:bodyPr wrap="none" anchor="ctr"/>
          <a:lstStyle/>
          <a:p>
            <a:pPr algn="ctr" eaLnBrk="0" hangingPunct="0"/>
            <a:r>
              <a:rPr lang="zh-CN" altLang="en-US" sz="3200">
                <a:solidFill>
                  <a:srgbClr val="FF0000"/>
                </a:solidFill>
                <a:latin typeface="黑体" panose="02010609060101010101" pitchFamily="49" charset="-122"/>
                <a:ea typeface="黑体" panose="02010609060101010101" pitchFamily="49" charset="-122"/>
              </a:rPr>
              <a:t>条</a:t>
            </a:r>
          </a:p>
          <a:p>
            <a:pPr algn="ctr" eaLnBrk="0" hangingPunct="0"/>
            <a:endParaRPr lang="zh-CN" altLang="en-US" sz="3200">
              <a:solidFill>
                <a:srgbClr val="FF0000"/>
              </a:solidFill>
              <a:latin typeface="黑体" panose="02010609060101010101" pitchFamily="49" charset="-122"/>
              <a:ea typeface="黑体" panose="02010609060101010101" pitchFamily="49" charset="-122"/>
            </a:endParaRPr>
          </a:p>
          <a:p>
            <a:pPr algn="ctr" eaLnBrk="0" hangingPunct="0"/>
            <a:endParaRPr lang="zh-CN" altLang="en-US" sz="3200">
              <a:solidFill>
                <a:srgbClr val="FF0000"/>
              </a:solidFill>
              <a:latin typeface="黑体" panose="02010609060101010101" pitchFamily="49" charset="-122"/>
              <a:ea typeface="黑体" panose="02010609060101010101" pitchFamily="49" charset="-122"/>
            </a:endParaRPr>
          </a:p>
          <a:p>
            <a:pPr algn="ctr" eaLnBrk="0" hangingPunct="0"/>
            <a:endParaRPr lang="zh-CN" altLang="en-US" sz="3200">
              <a:solidFill>
                <a:srgbClr val="FF0000"/>
              </a:solidFill>
              <a:latin typeface="黑体" panose="02010609060101010101" pitchFamily="49" charset="-122"/>
              <a:ea typeface="黑体" panose="02010609060101010101" pitchFamily="49" charset="-122"/>
            </a:endParaRPr>
          </a:p>
          <a:p>
            <a:pPr algn="ctr" eaLnBrk="0" hangingPunct="0"/>
            <a:r>
              <a:rPr lang="zh-CN" altLang="en-US" sz="3200">
                <a:solidFill>
                  <a:srgbClr val="FF0000"/>
                </a:solidFill>
                <a:latin typeface="黑体" panose="02010609060101010101" pitchFamily="49" charset="-122"/>
                <a:ea typeface="黑体" panose="02010609060101010101" pitchFamily="49" charset="-122"/>
              </a:rPr>
              <a:t>件</a:t>
            </a:r>
          </a:p>
        </p:txBody>
      </p:sp>
      <p:sp>
        <p:nvSpPr>
          <p:cNvPr id="5" name=" 5"/>
          <p:cNvSpPr/>
          <p:nvPr/>
        </p:nvSpPr>
        <p:spPr>
          <a:xfrm>
            <a:off x="5750560" y="3561715"/>
            <a:ext cx="1856740" cy="631190"/>
          </a:xfrm>
          <a:prstGeom prst="ellipse">
            <a:avLst/>
          </a:prstGeom>
          <a:noFill/>
          <a:ln w="60325" cmpd="sng">
            <a:solidFill>
              <a:srgbClr val="FF0000"/>
            </a:solidFill>
            <a:prstDash val="soli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b="1">
              <a:solidFill>
                <a:srgbClr val="FFFFFF"/>
              </a:solidFill>
            </a:endParaRPr>
          </a:p>
        </p:txBody>
      </p:sp>
      <p:sp>
        <p:nvSpPr>
          <p:cNvPr id="2" name=" 5"/>
          <p:cNvSpPr/>
          <p:nvPr/>
        </p:nvSpPr>
        <p:spPr>
          <a:xfrm>
            <a:off x="4965034" y="4637397"/>
            <a:ext cx="1652270" cy="550545"/>
          </a:xfrm>
          <a:prstGeom prst="ellipse">
            <a:avLst/>
          </a:prstGeom>
          <a:noFill/>
          <a:ln w="60325" cmpd="sng">
            <a:solidFill>
              <a:srgbClr val="FF0000"/>
            </a:solidFill>
            <a:prstDash val="soli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b="1">
              <a:solidFill>
                <a:srgbClr val="FFFFFF"/>
              </a:solidFill>
            </a:endParaRPr>
          </a:p>
        </p:txBody>
      </p:sp>
      <p:sp>
        <p:nvSpPr>
          <p:cNvPr id="3" name=" 5"/>
          <p:cNvSpPr/>
          <p:nvPr/>
        </p:nvSpPr>
        <p:spPr>
          <a:xfrm>
            <a:off x="7294946" y="1402142"/>
            <a:ext cx="1825625" cy="646430"/>
          </a:xfrm>
          <a:prstGeom prst="ellipse">
            <a:avLst/>
          </a:prstGeom>
          <a:noFill/>
          <a:ln w="60325" cmpd="sng">
            <a:solidFill>
              <a:srgbClr val="FF0000"/>
            </a:solidFill>
            <a:prstDash val="soli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b="1">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in)">
                                      <p:cBhvr>
                                        <p:cTn id="7" dur="2000"/>
                                        <p:tgtEl>
                                          <p:spTgt spid="2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fltVal val="0"/>
                                          </p:val>
                                        </p:tav>
                                        <p:tav tm="100000">
                                          <p:val>
                                            <p:strVal val="#ppt_w"/>
                                          </p:val>
                                        </p:tav>
                                      </p:tavLst>
                                    </p:anim>
                                    <p:anim calcmode="lin" valueType="num">
                                      <p:cBhvr>
                                        <p:cTn id="13" dur="1000" fill="hold"/>
                                        <p:tgtEl>
                                          <p:spTgt spid="19"/>
                                        </p:tgtEl>
                                        <p:attrNameLst>
                                          <p:attrName>ppt_h</p:attrName>
                                        </p:attrNameLst>
                                      </p:cBhvr>
                                      <p:tavLst>
                                        <p:tav tm="0">
                                          <p:val>
                                            <p:fltVal val="0"/>
                                          </p:val>
                                        </p:tav>
                                        <p:tav tm="100000">
                                          <p:val>
                                            <p:strVal val="#ppt_h"/>
                                          </p:val>
                                        </p:tav>
                                      </p:tavLst>
                                    </p:anim>
                                    <p:animEffect transition="in" filter="fade">
                                      <p:cBhvr>
                                        <p:cTn id="14" dur="1000"/>
                                        <p:tgtEl>
                                          <p:spTgt spid="19"/>
                                        </p:tgtEl>
                                      </p:cBhvr>
                                    </p:animEffect>
                                  </p:childTnLst>
                                </p:cTn>
                              </p:par>
                            </p:childTnLst>
                          </p:cTn>
                        </p:par>
                      </p:childTnLst>
                    </p:cTn>
                  </p:par>
                  <p:par>
                    <p:cTn id="15" fill="hold" nodeType="clickPar">
                      <p:stCondLst>
                        <p:cond delay="indefinite"/>
                      </p:stCondLst>
                      <p:childTnLst>
                        <p:par>
                          <p:cTn id="16" fill="hold" nodeType="afterGroup">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outVertical)">
                                      <p:cBhvr>
                                        <p:cTn id="19" dur="1000"/>
                                        <p:tgtEl>
                                          <p:spTgt spid="21"/>
                                        </p:tgtEl>
                                      </p:cBhvr>
                                    </p:animEffect>
                                  </p:childTnLst>
                                </p:cTn>
                              </p:par>
                            </p:childTnLst>
                          </p:cTn>
                        </p:par>
                      </p:childTnLst>
                    </p:cTn>
                  </p:par>
                  <p:par>
                    <p:cTn id="20" fill="hold" nodeType="clickPar">
                      <p:stCondLst>
                        <p:cond delay="indefinite"/>
                      </p:stCondLst>
                      <p:childTnLst>
                        <p:par>
                          <p:cTn id="21" fill="hold" nodeType="after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6398"/>
                                        </p:tgtEl>
                                        <p:attrNameLst>
                                          <p:attrName>style.visibility</p:attrName>
                                        </p:attrNameLst>
                                      </p:cBhvr>
                                      <p:to>
                                        <p:strVal val="visible"/>
                                      </p:to>
                                    </p:set>
                                    <p:anim calcmode="lin" valueType="num">
                                      <p:cBhvr>
                                        <p:cTn id="24" dur="1000" fill="hold"/>
                                        <p:tgtEl>
                                          <p:spTgt spid="16398"/>
                                        </p:tgtEl>
                                        <p:attrNameLst>
                                          <p:attrName>ppt_x</p:attrName>
                                        </p:attrNameLst>
                                      </p:cBhvr>
                                      <p:tavLst>
                                        <p:tav tm="0">
                                          <p:val>
                                            <p:strVal val="#ppt_x-.2"/>
                                          </p:val>
                                        </p:tav>
                                        <p:tav tm="100000">
                                          <p:val>
                                            <p:strVal val="#ppt_x"/>
                                          </p:val>
                                        </p:tav>
                                      </p:tavLst>
                                    </p:anim>
                                    <p:anim calcmode="lin" valueType="num">
                                      <p:cBhvr>
                                        <p:cTn id="25" dur="1000" fill="hold"/>
                                        <p:tgtEl>
                                          <p:spTgt spid="1639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6398"/>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16399"/>
                                        </p:tgtEl>
                                        <p:attrNameLst>
                                          <p:attrName>style.visibility</p:attrName>
                                        </p:attrNameLst>
                                      </p:cBhvr>
                                      <p:to>
                                        <p:strVal val="visible"/>
                                      </p:to>
                                    </p:set>
                                    <p:anim calcmode="lin" valueType="num">
                                      <p:cBhvr>
                                        <p:cTn id="29" dur="1000" fill="hold"/>
                                        <p:tgtEl>
                                          <p:spTgt spid="16399"/>
                                        </p:tgtEl>
                                        <p:attrNameLst>
                                          <p:attrName>ppt_x</p:attrName>
                                        </p:attrNameLst>
                                      </p:cBhvr>
                                      <p:tavLst>
                                        <p:tav tm="0">
                                          <p:val>
                                            <p:strVal val="#ppt_x-.2"/>
                                          </p:val>
                                        </p:tav>
                                        <p:tav tm="100000">
                                          <p:val>
                                            <p:strVal val="#ppt_x"/>
                                          </p:val>
                                        </p:tav>
                                      </p:tavLst>
                                    </p:anim>
                                    <p:anim calcmode="lin" valueType="num">
                                      <p:cBhvr>
                                        <p:cTn id="30" dur="1000" fill="hold"/>
                                        <p:tgtEl>
                                          <p:spTgt spid="16399"/>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6399"/>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16400"/>
                                        </p:tgtEl>
                                        <p:attrNameLst>
                                          <p:attrName>style.visibility</p:attrName>
                                        </p:attrNameLst>
                                      </p:cBhvr>
                                      <p:to>
                                        <p:strVal val="visible"/>
                                      </p:to>
                                    </p:set>
                                    <p:anim calcmode="lin" valueType="num">
                                      <p:cBhvr>
                                        <p:cTn id="34" dur="1000" fill="hold"/>
                                        <p:tgtEl>
                                          <p:spTgt spid="16400"/>
                                        </p:tgtEl>
                                        <p:attrNameLst>
                                          <p:attrName>ppt_x</p:attrName>
                                        </p:attrNameLst>
                                      </p:cBhvr>
                                      <p:tavLst>
                                        <p:tav tm="0">
                                          <p:val>
                                            <p:strVal val="#ppt_x-.2"/>
                                          </p:val>
                                        </p:tav>
                                        <p:tav tm="100000">
                                          <p:val>
                                            <p:strVal val="#ppt_x"/>
                                          </p:val>
                                        </p:tav>
                                      </p:tavLst>
                                    </p:anim>
                                    <p:anim calcmode="lin" valueType="num">
                                      <p:cBhvr>
                                        <p:cTn id="35" dur="1000" fill="hold"/>
                                        <p:tgtEl>
                                          <p:spTgt spid="16400"/>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6400"/>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16401"/>
                                        </p:tgtEl>
                                        <p:attrNameLst>
                                          <p:attrName>style.visibility</p:attrName>
                                        </p:attrNameLst>
                                      </p:cBhvr>
                                      <p:to>
                                        <p:strVal val="visible"/>
                                      </p:to>
                                    </p:set>
                                    <p:anim calcmode="lin" valueType="num">
                                      <p:cBhvr>
                                        <p:cTn id="39" dur="1000" fill="hold"/>
                                        <p:tgtEl>
                                          <p:spTgt spid="16401"/>
                                        </p:tgtEl>
                                        <p:attrNameLst>
                                          <p:attrName>ppt_x</p:attrName>
                                        </p:attrNameLst>
                                      </p:cBhvr>
                                      <p:tavLst>
                                        <p:tav tm="0">
                                          <p:val>
                                            <p:strVal val="#ppt_x-.2"/>
                                          </p:val>
                                        </p:tav>
                                        <p:tav tm="100000">
                                          <p:val>
                                            <p:strVal val="#ppt_x"/>
                                          </p:val>
                                        </p:tav>
                                      </p:tavLst>
                                    </p:anim>
                                    <p:anim calcmode="lin" valueType="num">
                                      <p:cBhvr>
                                        <p:cTn id="40" dur="1000" fill="hold"/>
                                        <p:tgtEl>
                                          <p:spTgt spid="16401"/>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6401"/>
                                        </p:tgtEl>
                                      </p:cBhvr>
                                    </p:animEffect>
                                  </p:childTnLst>
                                </p:cTn>
                              </p:par>
                              <p:par>
                                <p:cTn id="42" presetID="29" presetClass="entr" presetSubtype="0" fill="hold" grpId="0" nodeType="withEffect">
                                  <p:stCondLst>
                                    <p:cond delay="0"/>
                                  </p:stCondLst>
                                  <p:childTnLst>
                                    <p:set>
                                      <p:cBhvr>
                                        <p:cTn id="43" dur="1" fill="hold">
                                          <p:stCondLst>
                                            <p:cond delay="0"/>
                                          </p:stCondLst>
                                        </p:cTn>
                                        <p:tgtEl>
                                          <p:spTgt spid="16397"/>
                                        </p:tgtEl>
                                        <p:attrNameLst>
                                          <p:attrName>style.visibility</p:attrName>
                                        </p:attrNameLst>
                                      </p:cBhvr>
                                      <p:to>
                                        <p:strVal val="visible"/>
                                      </p:to>
                                    </p:set>
                                    <p:anim calcmode="lin" valueType="num">
                                      <p:cBhvr>
                                        <p:cTn id="44" dur="1000" fill="hold"/>
                                        <p:tgtEl>
                                          <p:spTgt spid="16397"/>
                                        </p:tgtEl>
                                        <p:attrNameLst>
                                          <p:attrName>ppt_x</p:attrName>
                                        </p:attrNameLst>
                                      </p:cBhvr>
                                      <p:tavLst>
                                        <p:tav tm="0">
                                          <p:val>
                                            <p:strVal val="#ppt_x-.2"/>
                                          </p:val>
                                        </p:tav>
                                        <p:tav tm="100000">
                                          <p:val>
                                            <p:strVal val="#ppt_x"/>
                                          </p:val>
                                        </p:tav>
                                      </p:tavLst>
                                    </p:anim>
                                    <p:anim calcmode="lin" valueType="num">
                                      <p:cBhvr>
                                        <p:cTn id="45" dur="1000" fill="hold"/>
                                        <p:tgtEl>
                                          <p:spTgt spid="16397"/>
                                        </p:tgtEl>
                                        <p:attrNameLst>
                                          <p:attrName>ppt_y</p:attrName>
                                        </p:attrNameLst>
                                      </p:cBhvr>
                                      <p:tavLst>
                                        <p:tav tm="0">
                                          <p:val>
                                            <p:strVal val="#ppt_y"/>
                                          </p:val>
                                        </p:tav>
                                        <p:tav tm="100000">
                                          <p:val>
                                            <p:strVal val="#ppt_y"/>
                                          </p:val>
                                        </p:tav>
                                      </p:tavLst>
                                    </p:anim>
                                    <p:animEffect transition="in" filter="wipe(right)" prLst="gradientSize: 0.1">
                                      <p:cBhvr>
                                        <p:cTn id="46" dur="1000"/>
                                        <p:tgtEl>
                                          <p:spTgt spid="16397"/>
                                        </p:tgtEl>
                                      </p:cBhvr>
                                    </p:animEffect>
                                  </p:childTnLst>
                                </p:cTn>
                              </p:par>
                              <p:par>
                                <p:cTn id="47" presetID="3" presetClass="entr" presetSubtype="10" fill="hold" nodeType="withEffect">
                                  <p:stCondLst>
                                    <p:cond delay="0"/>
                                  </p:stCondLst>
                                  <p:childTnLst>
                                    <p:set>
                                      <p:cBhvr>
                                        <p:cTn id="48" dur="1" fill="hold">
                                          <p:stCondLst>
                                            <p:cond delay="0"/>
                                          </p:stCondLst>
                                        </p:cTn>
                                        <p:tgtEl>
                                          <p:spTgt spid="5122"/>
                                        </p:tgtEl>
                                        <p:attrNameLst>
                                          <p:attrName>style.visibility</p:attrName>
                                        </p:attrNameLst>
                                      </p:cBhvr>
                                      <p:to>
                                        <p:strVal val="visible"/>
                                      </p:to>
                                    </p:set>
                                    <p:animEffect transition="in" filter="blinds(horizontal)">
                                      <p:cBhvr>
                                        <p:cTn id="49" dur="500"/>
                                        <p:tgtEl>
                                          <p:spTgt spid="5122"/>
                                        </p:tgtEl>
                                      </p:cBhvr>
                                    </p:animEffect>
                                  </p:childTnLst>
                                </p:cTn>
                              </p:par>
                              <p:par>
                                <p:cTn id="50" presetID="3" presetClass="entr" presetSubtype="10" fill="hold" nodeType="withEffect">
                                  <p:stCondLst>
                                    <p:cond delay="0"/>
                                  </p:stCondLst>
                                  <p:childTnLst>
                                    <p:set>
                                      <p:cBhvr>
                                        <p:cTn id="51" dur="1" fill="hold">
                                          <p:stCondLst>
                                            <p:cond delay="0"/>
                                          </p:stCondLst>
                                        </p:cTn>
                                        <p:tgtEl>
                                          <p:spTgt spid="5123"/>
                                        </p:tgtEl>
                                        <p:attrNameLst>
                                          <p:attrName>style.visibility</p:attrName>
                                        </p:attrNameLst>
                                      </p:cBhvr>
                                      <p:to>
                                        <p:strVal val="visible"/>
                                      </p:to>
                                    </p:set>
                                    <p:animEffect transition="in" filter="blinds(horizontal)">
                                      <p:cBhvr>
                                        <p:cTn id="52" dur="500"/>
                                        <p:tgtEl>
                                          <p:spTgt spid="5123"/>
                                        </p:tgtEl>
                                      </p:cBhvr>
                                    </p:animEffect>
                                  </p:childTnLst>
                                </p:cTn>
                              </p:par>
                              <p:par>
                                <p:cTn id="53" presetID="3" presetClass="entr" presetSubtype="10" fill="hold" nodeType="withEffect">
                                  <p:stCondLst>
                                    <p:cond delay="0"/>
                                  </p:stCondLst>
                                  <p:childTnLst>
                                    <p:set>
                                      <p:cBhvr>
                                        <p:cTn id="54" dur="1" fill="hold">
                                          <p:stCondLst>
                                            <p:cond delay="0"/>
                                          </p:stCondLst>
                                        </p:cTn>
                                        <p:tgtEl>
                                          <p:spTgt spid="5124"/>
                                        </p:tgtEl>
                                        <p:attrNameLst>
                                          <p:attrName>style.visibility</p:attrName>
                                        </p:attrNameLst>
                                      </p:cBhvr>
                                      <p:to>
                                        <p:strVal val="visible"/>
                                      </p:to>
                                    </p:set>
                                    <p:animEffect transition="in" filter="blinds(horizontal)">
                                      <p:cBhvr>
                                        <p:cTn id="55" dur="500"/>
                                        <p:tgtEl>
                                          <p:spTgt spid="5124"/>
                                        </p:tgtEl>
                                      </p:cBhvr>
                                    </p:animEffect>
                                  </p:childTnLst>
                                </p:cTn>
                              </p:par>
                              <p:par>
                                <p:cTn id="56" presetID="3" presetClass="entr" presetSubtype="10" fill="hold" nodeType="withEffect">
                                  <p:stCondLst>
                                    <p:cond delay="0"/>
                                  </p:stCondLst>
                                  <p:childTnLst>
                                    <p:set>
                                      <p:cBhvr>
                                        <p:cTn id="57" dur="1" fill="hold">
                                          <p:stCondLst>
                                            <p:cond delay="0"/>
                                          </p:stCondLst>
                                        </p:cTn>
                                        <p:tgtEl>
                                          <p:spTgt spid="5125"/>
                                        </p:tgtEl>
                                        <p:attrNameLst>
                                          <p:attrName>style.visibility</p:attrName>
                                        </p:attrNameLst>
                                      </p:cBhvr>
                                      <p:to>
                                        <p:strVal val="visible"/>
                                      </p:to>
                                    </p:set>
                                    <p:animEffect transition="in" filter="blinds(horizontal)">
                                      <p:cBhvr>
                                        <p:cTn id="58" dur="500"/>
                                        <p:tgtEl>
                                          <p:spTgt spid="5125"/>
                                        </p:tgtEl>
                                      </p:cBhvr>
                                    </p:animEffect>
                                  </p:childTnLst>
                                </p:cTn>
                              </p:par>
                              <p:par>
                                <p:cTn id="59" presetID="3" presetClass="entr" presetSubtype="10" fill="hold" nodeType="withEffect">
                                  <p:stCondLst>
                                    <p:cond delay="0"/>
                                  </p:stCondLst>
                                  <p:childTnLst>
                                    <p:set>
                                      <p:cBhvr>
                                        <p:cTn id="60" dur="1" fill="hold">
                                          <p:stCondLst>
                                            <p:cond delay="0"/>
                                          </p:stCondLst>
                                        </p:cTn>
                                        <p:tgtEl>
                                          <p:spTgt spid="5130"/>
                                        </p:tgtEl>
                                        <p:attrNameLst>
                                          <p:attrName>style.visibility</p:attrName>
                                        </p:attrNameLst>
                                      </p:cBhvr>
                                      <p:to>
                                        <p:strVal val="visible"/>
                                      </p:to>
                                    </p:set>
                                    <p:animEffect transition="in" filter="blinds(horizontal)">
                                      <p:cBhvr>
                                        <p:cTn id="61" dur="500"/>
                                        <p:tgtEl>
                                          <p:spTgt spid="5130"/>
                                        </p:tgtEl>
                                      </p:cBhvr>
                                    </p:animEffect>
                                  </p:childTnLst>
                                </p:cTn>
                              </p:par>
                            </p:childTnLst>
                          </p:cTn>
                        </p:par>
                      </p:childTnLst>
                    </p:cTn>
                  </p:par>
                  <p:par>
                    <p:cTn id="62" fill="hold" nodeType="clickPar">
                      <p:stCondLst>
                        <p:cond delay="indefinite"/>
                      </p:stCondLst>
                      <p:childTnLst>
                        <p:par>
                          <p:cTn id="63" fill="hold" nodeType="afterGroup">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16390"/>
                                        </p:tgtEl>
                                        <p:attrNameLst>
                                          <p:attrName>style.visibility</p:attrName>
                                        </p:attrNameLst>
                                      </p:cBhvr>
                                      <p:to>
                                        <p:strVal val="visible"/>
                                      </p:to>
                                    </p:set>
                                    <p:anim calcmode="lin" valueType="num">
                                      <p:cBhvr>
                                        <p:cTn id="66" dur="1000" fill="hold"/>
                                        <p:tgtEl>
                                          <p:spTgt spid="16390"/>
                                        </p:tgtEl>
                                        <p:attrNameLst>
                                          <p:attrName>ppt_x</p:attrName>
                                        </p:attrNameLst>
                                      </p:cBhvr>
                                      <p:tavLst>
                                        <p:tav tm="0">
                                          <p:val>
                                            <p:strVal val="#ppt_x-.2"/>
                                          </p:val>
                                        </p:tav>
                                        <p:tav tm="100000">
                                          <p:val>
                                            <p:strVal val="#ppt_x"/>
                                          </p:val>
                                        </p:tav>
                                      </p:tavLst>
                                    </p:anim>
                                    <p:anim calcmode="lin" valueType="num">
                                      <p:cBhvr>
                                        <p:cTn id="67" dur="1000" fill="hold"/>
                                        <p:tgtEl>
                                          <p:spTgt spid="16390"/>
                                        </p:tgtEl>
                                        <p:attrNameLst>
                                          <p:attrName>ppt_y</p:attrName>
                                        </p:attrNameLst>
                                      </p:cBhvr>
                                      <p:tavLst>
                                        <p:tav tm="0">
                                          <p:val>
                                            <p:strVal val="#ppt_y"/>
                                          </p:val>
                                        </p:tav>
                                        <p:tav tm="100000">
                                          <p:val>
                                            <p:strVal val="#ppt_y"/>
                                          </p:val>
                                        </p:tav>
                                      </p:tavLst>
                                    </p:anim>
                                    <p:animEffect transition="in" filter="wipe(right)" prLst="gradientSize: 0.1">
                                      <p:cBhvr>
                                        <p:cTn id="68" dur="1000"/>
                                        <p:tgtEl>
                                          <p:spTgt spid="16390"/>
                                        </p:tgtEl>
                                      </p:cBhvr>
                                    </p:animEffect>
                                  </p:childTnLst>
                                </p:cTn>
                              </p:par>
                            </p:childTnLst>
                          </p:cTn>
                        </p:par>
                      </p:childTnLst>
                    </p:cTn>
                  </p:par>
                  <p:par>
                    <p:cTn id="69" fill="hold" nodeType="clickPar">
                      <p:stCondLst>
                        <p:cond delay="indefinite"/>
                      </p:stCondLst>
                      <p:childTnLst>
                        <p:par>
                          <p:cTn id="70" fill="hold" nodeType="afterGroup">
                            <p:stCondLst>
                              <p:cond delay="0"/>
                            </p:stCondLst>
                            <p:childTnLst>
                              <p:par>
                                <p:cTn id="71" presetID="29" presetClass="entr" presetSubtype="0" fill="hold" grpId="0" nodeType="clickEffect">
                                  <p:stCondLst>
                                    <p:cond delay="0"/>
                                  </p:stCondLst>
                                  <p:childTnLst>
                                    <p:set>
                                      <p:cBhvr>
                                        <p:cTn id="72" dur="1" fill="hold">
                                          <p:stCondLst>
                                            <p:cond delay="0"/>
                                          </p:stCondLst>
                                        </p:cTn>
                                        <p:tgtEl>
                                          <p:spTgt spid="16391"/>
                                        </p:tgtEl>
                                        <p:attrNameLst>
                                          <p:attrName>style.visibility</p:attrName>
                                        </p:attrNameLst>
                                      </p:cBhvr>
                                      <p:to>
                                        <p:strVal val="visible"/>
                                      </p:to>
                                    </p:set>
                                    <p:anim calcmode="lin" valueType="num">
                                      <p:cBhvr>
                                        <p:cTn id="73" dur="1000" fill="hold"/>
                                        <p:tgtEl>
                                          <p:spTgt spid="16391"/>
                                        </p:tgtEl>
                                        <p:attrNameLst>
                                          <p:attrName>ppt_x</p:attrName>
                                        </p:attrNameLst>
                                      </p:cBhvr>
                                      <p:tavLst>
                                        <p:tav tm="0">
                                          <p:val>
                                            <p:strVal val="#ppt_x-.2"/>
                                          </p:val>
                                        </p:tav>
                                        <p:tav tm="100000">
                                          <p:val>
                                            <p:strVal val="#ppt_x"/>
                                          </p:val>
                                        </p:tav>
                                      </p:tavLst>
                                    </p:anim>
                                    <p:anim calcmode="lin" valueType="num">
                                      <p:cBhvr>
                                        <p:cTn id="74" dur="1000" fill="hold"/>
                                        <p:tgtEl>
                                          <p:spTgt spid="16391"/>
                                        </p:tgtEl>
                                        <p:attrNameLst>
                                          <p:attrName>ppt_y</p:attrName>
                                        </p:attrNameLst>
                                      </p:cBhvr>
                                      <p:tavLst>
                                        <p:tav tm="0">
                                          <p:val>
                                            <p:strVal val="#ppt_y"/>
                                          </p:val>
                                        </p:tav>
                                        <p:tav tm="100000">
                                          <p:val>
                                            <p:strVal val="#ppt_y"/>
                                          </p:val>
                                        </p:tav>
                                      </p:tavLst>
                                    </p:anim>
                                    <p:animEffect transition="in" filter="wipe(right)" prLst="gradientSize: 0.1">
                                      <p:cBhvr>
                                        <p:cTn id="75" dur="1000"/>
                                        <p:tgtEl>
                                          <p:spTgt spid="16391"/>
                                        </p:tgtEl>
                                      </p:cBhvr>
                                    </p:animEffect>
                                  </p:childTnLst>
                                </p:cTn>
                              </p:par>
                            </p:childTnLst>
                          </p:cTn>
                        </p:par>
                      </p:childTnLst>
                    </p:cTn>
                  </p:par>
                  <p:par>
                    <p:cTn id="76" fill="hold" nodeType="clickPar">
                      <p:stCondLst>
                        <p:cond delay="indefinite"/>
                      </p:stCondLst>
                      <p:childTnLst>
                        <p:par>
                          <p:cTn id="77" fill="hold" nodeType="afterGroup">
                            <p:stCondLst>
                              <p:cond delay="0"/>
                            </p:stCondLst>
                            <p:childTnLst>
                              <p:par>
                                <p:cTn id="78" presetID="29" presetClass="entr" presetSubtype="0" fill="hold" grpId="0" nodeType="clickEffect">
                                  <p:stCondLst>
                                    <p:cond delay="0"/>
                                  </p:stCondLst>
                                  <p:childTnLst>
                                    <p:set>
                                      <p:cBhvr>
                                        <p:cTn id="79" dur="1" fill="hold">
                                          <p:stCondLst>
                                            <p:cond delay="0"/>
                                          </p:stCondLst>
                                        </p:cTn>
                                        <p:tgtEl>
                                          <p:spTgt spid="16393"/>
                                        </p:tgtEl>
                                        <p:attrNameLst>
                                          <p:attrName>style.visibility</p:attrName>
                                        </p:attrNameLst>
                                      </p:cBhvr>
                                      <p:to>
                                        <p:strVal val="visible"/>
                                      </p:to>
                                    </p:set>
                                    <p:anim calcmode="lin" valueType="num">
                                      <p:cBhvr>
                                        <p:cTn id="80" dur="1000" fill="hold"/>
                                        <p:tgtEl>
                                          <p:spTgt spid="16393"/>
                                        </p:tgtEl>
                                        <p:attrNameLst>
                                          <p:attrName>ppt_x</p:attrName>
                                        </p:attrNameLst>
                                      </p:cBhvr>
                                      <p:tavLst>
                                        <p:tav tm="0">
                                          <p:val>
                                            <p:strVal val="#ppt_x-.2"/>
                                          </p:val>
                                        </p:tav>
                                        <p:tav tm="100000">
                                          <p:val>
                                            <p:strVal val="#ppt_x"/>
                                          </p:val>
                                        </p:tav>
                                      </p:tavLst>
                                    </p:anim>
                                    <p:anim calcmode="lin" valueType="num">
                                      <p:cBhvr>
                                        <p:cTn id="81" dur="1000" fill="hold"/>
                                        <p:tgtEl>
                                          <p:spTgt spid="16393"/>
                                        </p:tgtEl>
                                        <p:attrNameLst>
                                          <p:attrName>ppt_y</p:attrName>
                                        </p:attrNameLst>
                                      </p:cBhvr>
                                      <p:tavLst>
                                        <p:tav tm="0">
                                          <p:val>
                                            <p:strVal val="#ppt_y"/>
                                          </p:val>
                                        </p:tav>
                                        <p:tav tm="100000">
                                          <p:val>
                                            <p:strVal val="#ppt_y"/>
                                          </p:val>
                                        </p:tav>
                                      </p:tavLst>
                                    </p:anim>
                                    <p:animEffect transition="in" filter="wipe(right)" prLst="gradientSize: 0.1">
                                      <p:cBhvr>
                                        <p:cTn id="82" dur="1000"/>
                                        <p:tgtEl>
                                          <p:spTgt spid="16393"/>
                                        </p:tgtEl>
                                      </p:cBhvr>
                                    </p:animEffect>
                                  </p:childTnLst>
                                </p:cTn>
                              </p:par>
                            </p:childTnLst>
                          </p:cTn>
                        </p:par>
                      </p:childTnLst>
                    </p:cTn>
                  </p:par>
                  <p:par>
                    <p:cTn id="83" fill="hold" nodeType="clickPar">
                      <p:stCondLst>
                        <p:cond delay="indefinite"/>
                      </p:stCondLst>
                      <p:childTnLst>
                        <p:par>
                          <p:cTn id="84" fill="hold" nodeType="afterGroup">
                            <p:stCondLst>
                              <p:cond delay="0"/>
                            </p:stCondLst>
                            <p:childTnLst>
                              <p:par>
                                <p:cTn id="85" presetID="29" presetClass="entr" presetSubtype="0" fill="hold" grpId="0" nodeType="clickEffect">
                                  <p:stCondLst>
                                    <p:cond delay="0"/>
                                  </p:stCondLst>
                                  <p:childTnLst>
                                    <p:set>
                                      <p:cBhvr>
                                        <p:cTn id="86" dur="1" fill="hold">
                                          <p:stCondLst>
                                            <p:cond delay="0"/>
                                          </p:stCondLst>
                                        </p:cTn>
                                        <p:tgtEl>
                                          <p:spTgt spid="16394"/>
                                        </p:tgtEl>
                                        <p:attrNameLst>
                                          <p:attrName>style.visibility</p:attrName>
                                        </p:attrNameLst>
                                      </p:cBhvr>
                                      <p:to>
                                        <p:strVal val="visible"/>
                                      </p:to>
                                    </p:set>
                                    <p:anim calcmode="lin" valueType="num">
                                      <p:cBhvr>
                                        <p:cTn id="87" dur="1000" fill="hold"/>
                                        <p:tgtEl>
                                          <p:spTgt spid="16394"/>
                                        </p:tgtEl>
                                        <p:attrNameLst>
                                          <p:attrName>ppt_x</p:attrName>
                                        </p:attrNameLst>
                                      </p:cBhvr>
                                      <p:tavLst>
                                        <p:tav tm="0">
                                          <p:val>
                                            <p:strVal val="#ppt_x-.2"/>
                                          </p:val>
                                        </p:tav>
                                        <p:tav tm="100000">
                                          <p:val>
                                            <p:strVal val="#ppt_x"/>
                                          </p:val>
                                        </p:tav>
                                      </p:tavLst>
                                    </p:anim>
                                    <p:anim calcmode="lin" valueType="num">
                                      <p:cBhvr>
                                        <p:cTn id="88" dur="1000" fill="hold"/>
                                        <p:tgtEl>
                                          <p:spTgt spid="16394"/>
                                        </p:tgtEl>
                                        <p:attrNameLst>
                                          <p:attrName>ppt_y</p:attrName>
                                        </p:attrNameLst>
                                      </p:cBhvr>
                                      <p:tavLst>
                                        <p:tav tm="0">
                                          <p:val>
                                            <p:strVal val="#ppt_y"/>
                                          </p:val>
                                        </p:tav>
                                        <p:tav tm="100000">
                                          <p:val>
                                            <p:strVal val="#ppt_y"/>
                                          </p:val>
                                        </p:tav>
                                      </p:tavLst>
                                    </p:anim>
                                    <p:animEffect transition="in" filter="wipe(right)" prLst="gradientSize: 0.1">
                                      <p:cBhvr>
                                        <p:cTn id="89" dur="1000"/>
                                        <p:tgtEl>
                                          <p:spTgt spid="16394"/>
                                        </p:tgtEl>
                                      </p:cBhvr>
                                    </p:animEffect>
                                  </p:childTnLst>
                                </p:cTn>
                              </p:par>
                            </p:childTnLst>
                          </p:cTn>
                        </p:par>
                      </p:childTnLst>
                    </p:cTn>
                  </p:par>
                  <p:par>
                    <p:cTn id="90" fill="hold" nodeType="clickPar">
                      <p:stCondLst>
                        <p:cond delay="indefinite"/>
                      </p:stCondLst>
                      <p:childTnLst>
                        <p:par>
                          <p:cTn id="91" fill="hold" nodeType="afterGroup">
                            <p:stCondLst>
                              <p:cond delay="0"/>
                            </p:stCondLst>
                            <p:childTnLst>
                              <p:par>
                                <p:cTn id="92" presetID="29" presetClass="entr" presetSubtype="0" fill="hold" grpId="0" nodeType="clickEffect">
                                  <p:stCondLst>
                                    <p:cond delay="0"/>
                                  </p:stCondLst>
                                  <p:childTnLst>
                                    <p:set>
                                      <p:cBhvr>
                                        <p:cTn id="93" dur="1" fill="hold">
                                          <p:stCondLst>
                                            <p:cond delay="0"/>
                                          </p:stCondLst>
                                        </p:cTn>
                                        <p:tgtEl>
                                          <p:spTgt spid="16396"/>
                                        </p:tgtEl>
                                        <p:attrNameLst>
                                          <p:attrName>style.visibility</p:attrName>
                                        </p:attrNameLst>
                                      </p:cBhvr>
                                      <p:to>
                                        <p:strVal val="visible"/>
                                      </p:to>
                                    </p:set>
                                    <p:anim calcmode="lin" valueType="num">
                                      <p:cBhvr>
                                        <p:cTn id="94" dur="1000" fill="hold"/>
                                        <p:tgtEl>
                                          <p:spTgt spid="16396"/>
                                        </p:tgtEl>
                                        <p:attrNameLst>
                                          <p:attrName>ppt_x</p:attrName>
                                        </p:attrNameLst>
                                      </p:cBhvr>
                                      <p:tavLst>
                                        <p:tav tm="0">
                                          <p:val>
                                            <p:strVal val="#ppt_x-.2"/>
                                          </p:val>
                                        </p:tav>
                                        <p:tav tm="100000">
                                          <p:val>
                                            <p:strVal val="#ppt_x"/>
                                          </p:val>
                                        </p:tav>
                                      </p:tavLst>
                                    </p:anim>
                                    <p:anim calcmode="lin" valueType="num">
                                      <p:cBhvr>
                                        <p:cTn id="95" dur="1000" fill="hold"/>
                                        <p:tgtEl>
                                          <p:spTgt spid="16396"/>
                                        </p:tgtEl>
                                        <p:attrNameLst>
                                          <p:attrName>ppt_y</p:attrName>
                                        </p:attrNameLst>
                                      </p:cBhvr>
                                      <p:tavLst>
                                        <p:tav tm="0">
                                          <p:val>
                                            <p:strVal val="#ppt_y"/>
                                          </p:val>
                                        </p:tav>
                                        <p:tav tm="100000">
                                          <p:val>
                                            <p:strVal val="#ppt_y"/>
                                          </p:val>
                                        </p:tav>
                                      </p:tavLst>
                                    </p:anim>
                                    <p:animEffect transition="in" filter="wipe(right)" prLst="gradientSize: 0.1">
                                      <p:cBhvr>
                                        <p:cTn id="96" dur="1000"/>
                                        <p:tgtEl>
                                          <p:spTgt spid="16396"/>
                                        </p:tgtEl>
                                      </p:cBhvr>
                                    </p:animEffect>
                                  </p:childTnLst>
                                </p:cTn>
                              </p:par>
                            </p:childTnLst>
                          </p:cTn>
                        </p:par>
                      </p:childTnLst>
                    </p:cTn>
                  </p:par>
                  <p:par>
                    <p:cTn id="97" fill="hold" nodeType="clickPar">
                      <p:stCondLst>
                        <p:cond delay="indefinite"/>
                      </p:stCondLst>
                      <p:childTnLst>
                        <p:par>
                          <p:cTn id="98" fill="hold" nodeType="afterGroup">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3"/>
                                        </p:tgtEl>
                                        <p:attrNameLst>
                                          <p:attrName>style.visibility</p:attrName>
                                        </p:attrNameLst>
                                      </p:cBhvr>
                                      <p:to>
                                        <p:strVal val="visible"/>
                                      </p:to>
                                    </p:set>
                                    <p:anim calcmode="lin" valueType="num">
                                      <p:cBhvr additive="base">
                                        <p:cTn id="101" dur="500" fill="hold"/>
                                        <p:tgtEl>
                                          <p:spTgt spid="3"/>
                                        </p:tgtEl>
                                        <p:attrNameLst>
                                          <p:attrName>ppt_x</p:attrName>
                                        </p:attrNameLst>
                                      </p:cBhvr>
                                      <p:tavLst>
                                        <p:tav tm="0">
                                          <p:val>
                                            <p:strVal val="#ppt_x"/>
                                          </p:val>
                                        </p:tav>
                                        <p:tav tm="100000">
                                          <p:val>
                                            <p:strVal val="#ppt_x"/>
                                          </p:val>
                                        </p:tav>
                                      </p:tavLst>
                                    </p:anim>
                                    <p:anim calcmode="lin" valueType="num">
                                      <p:cBhvr additive="base">
                                        <p:cTn id="10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03" fill="hold" nodeType="clickPar">
                      <p:stCondLst>
                        <p:cond delay="indefinite"/>
                      </p:stCondLst>
                      <p:childTnLst>
                        <p:par>
                          <p:cTn id="104" fill="hold" nodeType="afterGroup">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5"/>
                                        </p:tgtEl>
                                        <p:attrNameLst>
                                          <p:attrName>style.visibility</p:attrName>
                                        </p:attrNameLst>
                                      </p:cBhvr>
                                      <p:to>
                                        <p:strVal val="visible"/>
                                      </p:to>
                                    </p:set>
                                    <p:anim calcmode="lin" valueType="num">
                                      <p:cBhvr additive="base">
                                        <p:cTn id="107" dur="500" fill="hold"/>
                                        <p:tgtEl>
                                          <p:spTgt spid="5"/>
                                        </p:tgtEl>
                                        <p:attrNameLst>
                                          <p:attrName>ppt_x</p:attrName>
                                        </p:attrNameLst>
                                      </p:cBhvr>
                                      <p:tavLst>
                                        <p:tav tm="0">
                                          <p:val>
                                            <p:strVal val="#ppt_x"/>
                                          </p:val>
                                        </p:tav>
                                        <p:tav tm="100000">
                                          <p:val>
                                            <p:strVal val="#ppt_x"/>
                                          </p:val>
                                        </p:tav>
                                      </p:tavLst>
                                    </p:anim>
                                    <p:anim calcmode="lin" valueType="num">
                                      <p:cBhvr additive="base">
                                        <p:cTn id="10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09" fill="hold" nodeType="clickPar">
                      <p:stCondLst>
                        <p:cond delay="indefinite"/>
                      </p:stCondLst>
                      <p:childTnLst>
                        <p:par>
                          <p:cTn id="110" fill="hold" nodeType="afterGroup">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
                                        </p:tgtEl>
                                        <p:attrNameLst>
                                          <p:attrName>style.visibility</p:attrName>
                                        </p:attrNameLst>
                                      </p:cBhvr>
                                      <p:to>
                                        <p:strVal val="visible"/>
                                      </p:to>
                                    </p:set>
                                    <p:anim calcmode="lin" valueType="num">
                                      <p:cBhvr additive="base">
                                        <p:cTn id="113" dur="500" fill="hold"/>
                                        <p:tgtEl>
                                          <p:spTgt spid="2"/>
                                        </p:tgtEl>
                                        <p:attrNameLst>
                                          <p:attrName>ppt_x</p:attrName>
                                        </p:attrNameLst>
                                      </p:cBhvr>
                                      <p:tavLst>
                                        <p:tav tm="0">
                                          <p:val>
                                            <p:strVal val="#ppt_x"/>
                                          </p:val>
                                        </p:tav>
                                        <p:tav tm="100000">
                                          <p:val>
                                            <p:strVal val="#ppt_x"/>
                                          </p:val>
                                        </p:tav>
                                      </p:tavLst>
                                    </p:anim>
                                    <p:anim calcmode="lin" valueType="num">
                                      <p:cBhvr additive="base">
                                        <p:cTn id="1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P spid="16391" grpId="0"/>
      <p:bldP spid="16393" grpId="0"/>
      <p:bldP spid="16394" grpId="0"/>
      <p:bldP spid="16396" grpId="0"/>
      <p:bldP spid="16397" grpId="0"/>
      <p:bldP spid="16398" grpId="0"/>
      <p:bldP spid="16399" grpId="0"/>
      <p:bldP spid="16400" grpId="0"/>
      <p:bldP spid="16401" grpId="0"/>
      <p:bldP spid="19" grpId="0"/>
      <p:bldP spid="20" grpId="0" animBg="1"/>
      <p:bldP spid="21" grpId="0" animBg="1"/>
      <p:bldP spid="5" grpId="0" animBg="1"/>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02615" y="347980"/>
            <a:ext cx="11180445" cy="787400"/>
          </a:xfrm>
          <a:prstGeom prst="rect">
            <a:avLst/>
          </a:prstGeom>
          <a:solidFill>
            <a:srgbClr val="FFC0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4000" b="1" dirty="0">
                <a:solidFill>
                  <a:srgbClr val="000000"/>
                </a:solidFill>
                <a:ea typeface="黑体" panose="02010609060101010101" pitchFamily="49" charset="-122"/>
              </a:rPr>
              <a:t>重难点二：第一次工业革命进程中的主要成果</a:t>
            </a:r>
          </a:p>
        </p:txBody>
      </p:sp>
      <p:graphicFrame>
        <p:nvGraphicFramePr>
          <p:cNvPr id="38972" name="Group 60"/>
          <p:cNvGraphicFramePr>
            <a:graphicFrameLocks noGrp="1"/>
          </p:cNvGraphicFramePr>
          <p:nvPr>
            <p:custDataLst>
              <p:tags r:id="rId1"/>
            </p:custDataLst>
            <p:extLst>
              <p:ext uri="{D42A27DB-BD31-4B8C-83A1-F6EECF244321}">
                <p14:modId xmlns:p14="http://schemas.microsoft.com/office/powerpoint/2010/main" val="3144584815"/>
              </p:ext>
            </p:extLst>
          </p:nvPr>
        </p:nvGraphicFramePr>
        <p:xfrm>
          <a:off x="318770" y="1430020"/>
          <a:ext cx="11462385" cy="5374640"/>
        </p:xfrm>
        <a:graphic>
          <a:graphicData uri="http://schemas.openxmlformats.org/drawingml/2006/table">
            <a:tbl>
              <a:tblPr/>
              <a:tblGrid>
                <a:gridCol w="1386205">
                  <a:extLst>
                    <a:ext uri="{9D8B030D-6E8A-4147-A177-3AD203B41FA5}">
                      <a16:colId xmlns:a16="http://schemas.microsoft.com/office/drawing/2014/main" val="20000"/>
                    </a:ext>
                  </a:extLst>
                </a:gridCol>
                <a:gridCol w="1733169">
                  <a:extLst>
                    <a:ext uri="{9D8B030D-6E8A-4147-A177-3AD203B41FA5}">
                      <a16:colId xmlns:a16="http://schemas.microsoft.com/office/drawing/2014/main" val="20001"/>
                    </a:ext>
                  </a:extLst>
                </a:gridCol>
                <a:gridCol w="1792224">
                  <a:extLst>
                    <a:ext uri="{9D8B030D-6E8A-4147-A177-3AD203B41FA5}">
                      <a16:colId xmlns:a16="http://schemas.microsoft.com/office/drawing/2014/main" val="20002"/>
                    </a:ext>
                  </a:extLst>
                </a:gridCol>
                <a:gridCol w="6550787">
                  <a:extLst>
                    <a:ext uri="{9D8B030D-6E8A-4147-A177-3AD203B41FA5}">
                      <a16:colId xmlns:a16="http://schemas.microsoft.com/office/drawing/2014/main" val="20003"/>
                    </a:ext>
                  </a:extLst>
                </a:gridCol>
              </a:tblGrid>
              <a:tr h="118468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1" i="0" u="none" strike="noStrike" cap="none" normalizeH="0" baseline="0">
                          <a:ln>
                            <a:noFill/>
                          </a:ln>
                          <a:solidFill>
                            <a:schemeClr val="tx1"/>
                          </a:solidFill>
                          <a:effectLst/>
                          <a:latin typeface="黑体" panose="02010609060101010101" pitchFamily="49" charset="-122"/>
                          <a:ea typeface="黑体" panose="02010609060101010101" pitchFamily="49" charset="-122"/>
                        </a:rPr>
                        <a:t>时  间</a:t>
                      </a:r>
                    </a:p>
                  </a:txBody>
                  <a:tcPr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1" i="0" u="none" strike="noStrike" cap="none" normalizeH="0" baseline="0">
                          <a:ln>
                            <a:noFill/>
                          </a:ln>
                          <a:solidFill>
                            <a:schemeClr val="tx1"/>
                          </a:solidFill>
                          <a:effectLst/>
                          <a:latin typeface="黑体" panose="02010609060101010101" pitchFamily="49" charset="-122"/>
                          <a:ea typeface="黑体" panose="02010609060101010101" pitchFamily="49" charset="-122"/>
                        </a:rPr>
                        <a:t>人  物</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1" i="0" u="none" strike="noStrike" kern="1200" cap="none" normalizeH="0" baseline="0">
                          <a:ln>
                            <a:noFill/>
                          </a:ln>
                          <a:solidFill>
                            <a:schemeClr val="tx1"/>
                          </a:solidFill>
                          <a:effectLst/>
                          <a:latin typeface="黑体" panose="02010609060101010101" pitchFamily="49" charset="-122"/>
                          <a:ea typeface="黑体" panose="02010609060101010101" pitchFamily="49" charset="-122"/>
                          <a:cs typeface="+mn-cs"/>
                        </a:rPr>
                        <a:t>重大发明</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1" i="0" u="none" strike="noStrike" kern="1200" cap="none" normalizeH="0" baseline="0">
                          <a:ln>
                            <a:noFill/>
                          </a:ln>
                          <a:solidFill>
                            <a:schemeClr val="tx1"/>
                          </a:solidFill>
                          <a:effectLst/>
                          <a:latin typeface="黑体" panose="02010609060101010101" pitchFamily="49" charset="-122"/>
                          <a:ea typeface="黑体" panose="02010609060101010101" pitchFamily="49" charset="-122"/>
                          <a:cs typeface="+mn-cs"/>
                        </a:rPr>
                        <a:t>影    响</a:t>
                      </a:r>
                    </a:p>
                  </a:txBody>
                  <a:tcPr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1466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en-US" sz="2800" b="1" i="0" u="none" strike="noStrike" kern="1200" cap="none" normalizeH="0" baseline="0">
                          <a:ln>
                            <a:noFill/>
                          </a:ln>
                          <a:solidFill>
                            <a:schemeClr val="tx1"/>
                          </a:solidFill>
                          <a:effectLst/>
                          <a:latin typeface="黑体" panose="02010609060101010101" pitchFamily="49" charset="-122"/>
                          <a:ea typeface="黑体" panose="02010609060101010101" pitchFamily="49" charset="-122"/>
                          <a:cs typeface="+mn-cs"/>
                        </a:rPr>
                        <a:t>1765</a:t>
                      </a:r>
                      <a:r>
                        <a:rPr kumimoji="0" lang="zh-CN" altLang="en-US" sz="2800" b="1" i="0" u="none" strike="noStrike" kern="1200" cap="none" normalizeH="0" baseline="0">
                          <a:ln>
                            <a:noFill/>
                          </a:ln>
                          <a:solidFill>
                            <a:schemeClr val="tx1"/>
                          </a:solidFill>
                          <a:effectLst/>
                          <a:latin typeface="黑体" panose="02010609060101010101" pitchFamily="49" charset="-122"/>
                          <a:ea typeface="黑体" panose="02010609060101010101" pitchFamily="49" charset="-122"/>
                          <a:cs typeface="+mn-cs"/>
                        </a:rPr>
                        <a:t>年</a:t>
                      </a:r>
                    </a:p>
                  </a:txBody>
                  <a:tcPr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zh-CN"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zh-CN"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zh-CN"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7373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en-US" altLang="zh-CN" sz="2800" b="1" i="0" u="none" strike="noStrike" kern="1200" cap="none" normalizeH="0" baseline="0">
                          <a:ln>
                            <a:noFill/>
                          </a:ln>
                          <a:solidFill>
                            <a:schemeClr val="tx1"/>
                          </a:solidFill>
                          <a:effectLst/>
                          <a:latin typeface="黑体" panose="02010609060101010101" pitchFamily="49" charset="-122"/>
                          <a:ea typeface="黑体" panose="02010609060101010101" pitchFamily="49" charset="-122"/>
                          <a:cs typeface="+mn-cs"/>
                        </a:rPr>
                        <a:t>1785</a:t>
                      </a:r>
                      <a:r>
                        <a:rPr kumimoji="0" lang="zh-CN" altLang="en-US" sz="2800" b="1" i="0" u="none" strike="noStrike" kern="1200" cap="none" normalizeH="0" baseline="0">
                          <a:ln>
                            <a:noFill/>
                          </a:ln>
                          <a:solidFill>
                            <a:schemeClr val="tx1"/>
                          </a:solidFill>
                          <a:effectLst/>
                          <a:latin typeface="黑体" panose="02010609060101010101" pitchFamily="49" charset="-122"/>
                          <a:ea typeface="黑体" panose="02010609060101010101" pitchFamily="49" charset="-122"/>
                          <a:cs typeface="+mn-cs"/>
                        </a:rPr>
                        <a:t>年</a:t>
                      </a:r>
                    </a:p>
                  </a:txBody>
                  <a:tcPr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zh-CN" sz="2400" b="1" i="0" u="none" strike="noStrike" cap="none" normalizeH="0" baseline="0">
                        <a:ln>
                          <a:noFill/>
                        </a:ln>
                        <a:solidFill>
                          <a:srgbClr val="FF0066"/>
                        </a:solidFill>
                        <a:effectLst/>
                        <a:latin typeface="黑体" panose="02010609060101010101" pitchFamily="49" charset="-122"/>
                        <a:ea typeface="黑体" panose="02010609060101010101" pitchFamily="49" charset="-122"/>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zh-CN"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zh-CN"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015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lang="en-US" altLang="zh-CN" sz="2800" b="1" i="0" u="none" baseline="0">
                          <a:solidFill>
                            <a:schemeClr val="tx1"/>
                          </a:solidFill>
                          <a:latin typeface="黑体" panose="02010609060101010101" pitchFamily="49" charset="-122"/>
                          <a:ea typeface="黑体" panose="02010609060101010101" pitchFamily="49" charset="-122"/>
                        </a:rPr>
                        <a:t>1825</a:t>
                      </a:r>
                      <a:r>
                        <a:rPr lang="zh-CN" altLang="en-US" sz="2800" b="1" i="0" u="none" baseline="0">
                          <a:solidFill>
                            <a:schemeClr val="tx1"/>
                          </a:solidFill>
                          <a:latin typeface="黑体" panose="02010609060101010101" pitchFamily="49" charset="-122"/>
                          <a:ea typeface="黑体" panose="02010609060101010101" pitchFamily="49" charset="-122"/>
                        </a:rPr>
                        <a:t>年</a:t>
                      </a:r>
                      <a:endParaRPr kumimoji="0" lang="zh-CN" altLang="en-US" sz="2800" b="1" i="0" u="none" strike="noStrike" kern="1200" cap="none" normalizeH="0" baseline="0">
                        <a:ln>
                          <a:noFill/>
                        </a:ln>
                        <a:solidFill>
                          <a:schemeClr val="tx1"/>
                        </a:solidFill>
                        <a:effectLst/>
                        <a:latin typeface="黑体" panose="02010609060101010101" pitchFamily="49" charset="-122"/>
                        <a:ea typeface="黑体" panose="02010609060101010101" pitchFamily="49" charset="-122"/>
                        <a:cs typeface="+mn-cs"/>
                      </a:endParaRPr>
                    </a:p>
                  </a:txBody>
                  <a:tcPr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zh-CN"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zh-CN"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zh-CN" sz="2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8952" name="Text Box 40"/>
          <p:cNvSpPr txBox="1">
            <a:spLocks noChangeArrowheads="1"/>
          </p:cNvSpPr>
          <p:nvPr/>
        </p:nvSpPr>
        <p:spPr bwMode="auto">
          <a:xfrm>
            <a:off x="1779905" y="2792752"/>
            <a:ext cx="1752600" cy="83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00000"/>
              </a:lnSpc>
              <a:spcBef>
                <a:spcPts val="50"/>
              </a:spcBef>
              <a:spcAft>
                <a:spcPct val="0"/>
              </a:spcAft>
            </a:pPr>
            <a:r>
              <a:rPr lang="zh-CN" altLang="en-US" sz="2400" b="1" dirty="0">
                <a:solidFill>
                  <a:srgbClr val="0000FF"/>
                </a:solidFill>
                <a:latin typeface="黑体" panose="02010609060101010101" pitchFamily="49" charset="-122"/>
                <a:ea typeface="黑体" panose="02010609060101010101" pitchFamily="49" charset="-122"/>
              </a:rPr>
              <a:t>哈格里夫斯</a:t>
            </a:r>
          </a:p>
          <a:p>
            <a:pPr algn="ctr" eaLnBrk="1" fontAlgn="base" hangingPunct="1">
              <a:lnSpc>
                <a:spcPct val="100000"/>
              </a:lnSpc>
              <a:spcBef>
                <a:spcPts val="50"/>
              </a:spcBef>
              <a:spcAft>
                <a:spcPct val="0"/>
              </a:spcAft>
            </a:pPr>
            <a:r>
              <a:rPr lang="zh-CN" altLang="en-US" sz="2400" b="1" dirty="0">
                <a:solidFill>
                  <a:srgbClr val="0000FF"/>
                </a:solidFill>
                <a:latin typeface="黑体" panose="02010609060101010101" pitchFamily="49" charset="-122"/>
                <a:ea typeface="黑体" panose="02010609060101010101" pitchFamily="49" charset="-122"/>
              </a:rPr>
              <a:t>英国</a:t>
            </a:r>
          </a:p>
        </p:txBody>
      </p:sp>
      <p:sp>
        <p:nvSpPr>
          <p:cNvPr id="38955" name="Text Box 43"/>
          <p:cNvSpPr txBox="1">
            <a:spLocks noChangeArrowheads="1"/>
          </p:cNvSpPr>
          <p:nvPr/>
        </p:nvSpPr>
        <p:spPr bwMode="auto">
          <a:xfrm>
            <a:off x="1779905" y="5642548"/>
            <a:ext cx="1600200" cy="83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00000"/>
              </a:lnSpc>
              <a:spcBef>
                <a:spcPts val="50"/>
              </a:spcBef>
              <a:spcAft>
                <a:spcPct val="0"/>
              </a:spcAft>
            </a:pPr>
            <a:r>
              <a:rPr lang="zh-CN" altLang="en-US" sz="2400" b="1" dirty="0">
                <a:solidFill>
                  <a:srgbClr val="0000FF"/>
                </a:solidFill>
                <a:latin typeface="黑体" panose="02010609060101010101" pitchFamily="49" charset="-122"/>
                <a:ea typeface="黑体" panose="02010609060101010101" pitchFamily="49" charset="-122"/>
              </a:rPr>
              <a:t>斯蒂芬森</a:t>
            </a:r>
          </a:p>
          <a:p>
            <a:pPr algn="ctr" eaLnBrk="1" fontAlgn="base" hangingPunct="1">
              <a:lnSpc>
                <a:spcPct val="100000"/>
              </a:lnSpc>
              <a:spcBef>
                <a:spcPts val="50"/>
              </a:spcBef>
              <a:spcAft>
                <a:spcPct val="0"/>
              </a:spcAft>
            </a:pPr>
            <a:r>
              <a:rPr lang="zh-CN" altLang="en-US" sz="2400" b="1" dirty="0">
                <a:solidFill>
                  <a:srgbClr val="0000FF"/>
                </a:solidFill>
                <a:latin typeface="黑体" panose="02010609060101010101" pitchFamily="49" charset="-122"/>
                <a:ea typeface="黑体" panose="02010609060101010101" pitchFamily="49" charset="-122"/>
              </a:rPr>
              <a:t>英国</a:t>
            </a:r>
          </a:p>
        </p:txBody>
      </p:sp>
      <p:sp>
        <p:nvSpPr>
          <p:cNvPr id="38957" name="Text Box 45"/>
          <p:cNvSpPr txBox="1">
            <a:spLocks noChangeArrowheads="1"/>
          </p:cNvSpPr>
          <p:nvPr/>
        </p:nvSpPr>
        <p:spPr bwMode="auto">
          <a:xfrm>
            <a:off x="3528441" y="2950783"/>
            <a:ext cx="182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50000"/>
              </a:spcBef>
              <a:spcAft>
                <a:spcPct val="0"/>
              </a:spcAft>
            </a:pPr>
            <a:r>
              <a:rPr lang="zh-CN" altLang="en-US" sz="2400" b="1" dirty="0">
                <a:solidFill>
                  <a:srgbClr val="0000FF"/>
                </a:solidFill>
                <a:latin typeface="黑体" panose="02010609060101010101" pitchFamily="49" charset="-122"/>
                <a:ea typeface="黑体" panose="02010609060101010101" pitchFamily="49" charset="-122"/>
              </a:rPr>
              <a:t>珍妮纺纱机</a:t>
            </a:r>
          </a:p>
        </p:txBody>
      </p:sp>
      <p:sp>
        <p:nvSpPr>
          <p:cNvPr id="38958" name="Text Box 46"/>
          <p:cNvSpPr txBox="1">
            <a:spLocks noChangeArrowheads="1"/>
          </p:cNvSpPr>
          <p:nvPr/>
        </p:nvSpPr>
        <p:spPr bwMode="auto">
          <a:xfrm>
            <a:off x="3528441" y="4248457"/>
            <a:ext cx="175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50000"/>
              </a:spcBef>
              <a:spcAft>
                <a:spcPct val="0"/>
              </a:spcAft>
            </a:pPr>
            <a:r>
              <a:rPr lang="zh-CN" altLang="en-US" sz="2400" b="1" dirty="0">
                <a:solidFill>
                  <a:srgbClr val="FF0000"/>
                </a:solidFill>
                <a:latin typeface="黑体" panose="02010609060101010101" pitchFamily="49" charset="-122"/>
                <a:ea typeface="黑体" panose="02010609060101010101" pitchFamily="49" charset="-122"/>
              </a:rPr>
              <a:t>改良</a:t>
            </a:r>
            <a:r>
              <a:rPr lang="zh-CN" altLang="en-US" sz="2400" b="1" dirty="0">
                <a:solidFill>
                  <a:srgbClr val="FF0000"/>
                </a:solidFill>
                <a:latin typeface="黑体" panose="02010609060101010101" pitchFamily="49" charset="-122"/>
                <a:ea typeface="黑体" panose="02010609060101010101" pitchFamily="49" charset="-122"/>
                <a:sym typeface="+mn-ea"/>
              </a:rPr>
              <a:t>蒸</a:t>
            </a:r>
            <a:r>
              <a:rPr lang="zh-CN" altLang="en-US" sz="2400" b="1" dirty="0">
                <a:solidFill>
                  <a:srgbClr val="FF0000"/>
                </a:solidFill>
                <a:latin typeface="黑体" panose="02010609060101010101" pitchFamily="49" charset="-122"/>
                <a:ea typeface="黑体" panose="02010609060101010101" pitchFamily="49" charset="-122"/>
              </a:rPr>
              <a:t>汽机</a:t>
            </a:r>
          </a:p>
        </p:txBody>
      </p:sp>
      <p:sp>
        <p:nvSpPr>
          <p:cNvPr id="38960" name="Text Box 48"/>
          <p:cNvSpPr txBox="1">
            <a:spLocks noChangeArrowheads="1"/>
          </p:cNvSpPr>
          <p:nvPr/>
        </p:nvSpPr>
        <p:spPr bwMode="auto">
          <a:xfrm>
            <a:off x="3532505" y="5658241"/>
            <a:ext cx="1828800" cy="83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00000"/>
              </a:lnSpc>
              <a:spcBef>
                <a:spcPts val="50"/>
              </a:spcBef>
              <a:spcAft>
                <a:spcPct val="0"/>
              </a:spcAft>
            </a:pPr>
            <a:r>
              <a:rPr lang="zh-CN" altLang="en-US" sz="2400" b="1" dirty="0">
                <a:solidFill>
                  <a:srgbClr val="0000FF"/>
                </a:solidFill>
                <a:latin typeface="黑体" panose="02010609060101010101" pitchFamily="49" charset="-122"/>
                <a:ea typeface="黑体" panose="02010609060101010101" pitchFamily="49" charset="-122"/>
              </a:rPr>
              <a:t>蒸汽机车</a:t>
            </a:r>
          </a:p>
          <a:p>
            <a:pPr algn="ctr" eaLnBrk="1" fontAlgn="base" hangingPunct="1">
              <a:lnSpc>
                <a:spcPct val="100000"/>
              </a:lnSpc>
              <a:spcBef>
                <a:spcPts val="50"/>
              </a:spcBef>
              <a:spcAft>
                <a:spcPct val="0"/>
              </a:spcAft>
            </a:pPr>
            <a:r>
              <a:rPr lang="zh-CN" altLang="en-US" sz="2400" b="1" dirty="0">
                <a:solidFill>
                  <a:srgbClr val="0000FF"/>
                </a:solidFill>
                <a:latin typeface="黑体" panose="02010609060101010101" pitchFamily="49" charset="-122"/>
                <a:ea typeface="黑体" panose="02010609060101010101" pitchFamily="49" charset="-122"/>
              </a:rPr>
              <a:t>火车</a:t>
            </a:r>
          </a:p>
        </p:txBody>
      </p:sp>
      <p:sp>
        <p:nvSpPr>
          <p:cNvPr id="38962" name="Text Box 50"/>
          <p:cNvSpPr txBox="1">
            <a:spLocks noChangeArrowheads="1"/>
          </p:cNvSpPr>
          <p:nvPr/>
        </p:nvSpPr>
        <p:spPr bwMode="auto">
          <a:xfrm>
            <a:off x="5906898" y="2674940"/>
            <a:ext cx="34998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lang="zh-CN" altLang="en-US" sz="2800" b="1" dirty="0">
                <a:solidFill>
                  <a:srgbClr val="0000FF"/>
                </a:solidFill>
                <a:latin typeface="黑体" panose="02010609060101010101" pitchFamily="49" charset="-122"/>
                <a:ea typeface="黑体" panose="02010609060101010101" pitchFamily="49" charset="-122"/>
              </a:rPr>
              <a:t>大大提高生产效率，</a:t>
            </a:r>
            <a:r>
              <a:rPr lang="zh-CN" altLang="en-US" sz="2800" b="1" dirty="0">
                <a:solidFill>
                  <a:srgbClr val="FF0066"/>
                </a:solidFill>
                <a:latin typeface="黑体" panose="02010609060101010101" pitchFamily="49" charset="-122"/>
                <a:ea typeface="黑体" panose="02010609060101010101" pitchFamily="49" charset="-122"/>
              </a:rPr>
              <a:t>标志工业革命的开始</a:t>
            </a:r>
          </a:p>
        </p:txBody>
      </p:sp>
      <p:sp>
        <p:nvSpPr>
          <p:cNvPr id="38963" name="Text Box 51"/>
          <p:cNvSpPr txBox="1">
            <a:spLocks noChangeArrowheads="1"/>
          </p:cNvSpPr>
          <p:nvPr/>
        </p:nvSpPr>
        <p:spPr bwMode="auto">
          <a:xfrm>
            <a:off x="5357241" y="3786791"/>
            <a:ext cx="626808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fontAlgn="base" hangingPunct="1">
              <a:spcBef>
                <a:spcPct val="50000"/>
              </a:spcBef>
              <a:buClrTx/>
              <a:buSzTx/>
            </a:pPr>
            <a:r>
              <a:rPr lang="zh-CN" altLang="en-US" sz="2800" b="1" dirty="0">
                <a:solidFill>
                  <a:srgbClr val="FF0000"/>
                </a:solidFill>
                <a:latin typeface="黑体" panose="02010609060101010101" pitchFamily="49" charset="-122"/>
                <a:ea typeface="黑体" panose="02010609060101010101" pitchFamily="49" charset="-122"/>
                <a:sym typeface="+mn-ea"/>
              </a:rPr>
              <a:t>蒸汽机的广泛应用是生产领域的一次意义重大的飞跃，</a:t>
            </a:r>
            <a:r>
              <a:rPr lang="zh-CN" altLang="en-US" sz="2800" b="1" dirty="0">
                <a:solidFill>
                  <a:srgbClr val="0000FF"/>
                </a:solidFill>
                <a:latin typeface="黑体" panose="02010609060101010101" pitchFamily="49" charset="-122"/>
                <a:ea typeface="黑体" panose="02010609060101010101" pitchFamily="49" charset="-122"/>
                <a:sym typeface="+mn-ea"/>
              </a:rPr>
              <a:t>它极大地提高了生产力，使工业革命得以更快地向纵深方向发展。</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38964" name="Text Box 52"/>
          <p:cNvSpPr txBox="1">
            <a:spLocks noChangeArrowheads="1"/>
          </p:cNvSpPr>
          <p:nvPr/>
        </p:nvSpPr>
        <p:spPr bwMode="auto">
          <a:xfrm>
            <a:off x="5241989" y="5311140"/>
            <a:ext cx="66153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lang="zh-CN" altLang="en-US" sz="2800" b="1" dirty="0">
                <a:solidFill>
                  <a:srgbClr val="0000FF"/>
                </a:solidFill>
                <a:latin typeface="黑体" panose="02010609060101010101" pitchFamily="49" charset="-122"/>
                <a:ea typeface="黑体" panose="02010609060101010101" pitchFamily="49" charset="-122"/>
              </a:rPr>
              <a:t>标志着铁路时代的到来，铁路时代到来为社会提供更为快捷、廉价、便利的交通，使生产和市场之间的联系变得更加密切。</a:t>
            </a:r>
          </a:p>
        </p:txBody>
      </p:sp>
      <p:sp>
        <p:nvSpPr>
          <p:cNvPr id="19" name="TextBox 18"/>
          <p:cNvSpPr txBox="1">
            <a:spLocks noChangeArrowheads="1"/>
          </p:cNvSpPr>
          <p:nvPr/>
        </p:nvSpPr>
        <p:spPr bwMode="auto">
          <a:xfrm>
            <a:off x="1794384" y="4061460"/>
            <a:ext cx="1409065" cy="83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00000"/>
              </a:lnSpc>
              <a:spcBef>
                <a:spcPts val="50"/>
              </a:spcBef>
              <a:spcAft>
                <a:spcPct val="0"/>
              </a:spcAft>
            </a:pPr>
            <a:r>
              <a:rPr lang="zh-CN" altLang="en-US" sz="2400" b="1" dirty="0">
                <a:solidFill>
                  <a:srgbClr val="0000FF"/>
                </a:solidFill>
                <a:latin typeface="黑体" panose="02010609060101010101" pitchFamily="49" charset="-122"/>
                <a:ea typeface="黑体" panose="02010609060101010101" pitchFamily="49" charset="-122"/>
              </a:rPr>
              <a:t>瓦特</a:t>
            </a:r>
          </a:p>
          <a:p>
            <a:pPr algn="ctr" eaLnBrk="1" fontAlgn="base" hangingPunct="1">
              <a:lnSpc>
                <a:spcPct val="100000"/>
              </a:lnSpc>
              <a:spcBef>
                <a:spcPts val="50"/>
              </a:spcBef>
              <a:spcAft>
                <a:spcPct val="0"/>
              </a:spcAft>
            </a:pPr>
            <a:r>
              <a:rPr lang="zh-CN" altLang="en-US" sz="2400" b="1" dirty="0">
                <a:solidFill>
                  <a:srgbClr val="0000FF"/>
                </a:solidFill>
                <a:latin typeface="黑体" panose="02010609060101010101" pitchFamily="49" charset="-122"/>
                <a:ea typeface="黑体" panose="02010609060101010101" pitchFamily="49" charset="-122"/>
              </a:rPr>
              <a:t>英国</a:t>
            </a:r>
          </a:p>
        </p:txBody>
      </p:sp>
      <p:sp>
        <p:nvSpPr>
          <p:cNvPr id="5" name=" 5"/>
          <p:cNvSpPr/>
          <p:nvPr/>
        </p:nvSpPr>
        <p:spPr>
          <a:xfrm>
            <a:off x="3567494" y="4117340"/>
            <a:ext cx="1674495" cy="723900"/>
          </a:xfrm>
          <a:prstGeom prst="ellipse">
            <a:avLst/>
          </a:prstGeom>
          <a:noFill/>
          <a:ln w="60325" cmpd="sng">
            <a:solidFill>
              <a:srgbClr val="FF0000"/>
            </a:solidFill>
            <a:prstDash val="soli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b="1">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8957"/>
                                        </p:tgtEl>
                                        <p:attrNameLst>
                                          <p:attrName>style.visibility</p:attrName>
                                        </p:attrNameLst>
                                      </p:cBhvr>
                                      <p:to>
                                        <p:strVal val="visible"/>
                                      </p:to>
                                    </p:set>
                                    <p:animEffect transition="in" filter="slide(fromBottom)">
                                      <p:cBhvr>
                                        <p:cTn id="7" dur="500"/>
                                        <p:tgtEl>
                                          <p:spTgt spid="3895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8962"/>
                                        </p:tgtEl>
                                        <p:attrNameLst>
                                          <p:attrName>style.visibility</p:attrName>
                                        </p:attrNameLst>
                                      </p:cBhvr>
                                      <p:to>
                                        <p:strVal val="visible"/>
                                      </p:to>
                                    </p:set>
                                    <p:animEffect transition="in" filter="fade">
                                      <p:cBhvr>
                                        <p:cTn id="12" dur="1000"/>
                                        <p:tgtEl>
                                          <p:spTgt spid="38962"/>
                                        </p:tgtEl>
                                      </p:cBhvr>
                                    </p:animEffect>
                                    <p:anim calcmode="lin" valueType="num">
                                      <p:cBhvr>
                                        <p:cTn id="13" dur="1000" fill="hold"/>
                                        <p:tgtEl>
                                          <p:spTgt spid="38962"/>
                                        </p:tgtEl>
                                        <p:attrNameLst>
                                          <p:attrName>ppt_x</p:attrName>
                                        </p:attrNameLst>
                                      </p:cBhvr>
                                      <p:tavLst>
                                        <p:tav tm="0">
                                          <p:val>
                                            <p:strVal val="#ppt_x"/>
                                          </p:val>
                                        </p:tav>
                                        <p:tav tm="100000">
                                          <p:val>
                                            <p:strVal val="#ppt_x"/>
                                          </p:val>
                                        </p:tav>
                                      </p:tavLst>
                                    </p:anim>
                                    <p:anim calcmode="lin" valueType="num">
                                      <p:cBhvr>
                                        <p:cTn id="14" dur="1000" fill="hold"/>
                                        <p:tgtEl>
                                          <p:spTgt spid="3896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8958"/>
                                        </p:tgtEl>
                                        <p:attrNameLst>
                                          <p:attrName>style.visibility</p:attrName>
                                        </p:attrNameLst>
                                      </p:cBhvr>
                                      <p:to>
                                        <p:strVal val="visible"/>
                                      </p:to>
                                    </p:set>
                                    <p:animEffect transition="in" filter="fade">
                                      <p:cBhvr>
                                        <p:cTn id="19" dur="1000"/>
                                        <p:tgtEl>
                                          <p:spTgt spid="38958"/>
                                        </p:tgtEl>
                                      </p:cBhvr>
                                    </p:animEffect>
                                    <p:anim calcmode="lin" valueType="num">
                                      <p:cBhvr>
                                        <p:cTn id="20" dur="1000" fill="hold"/>
                                        <p:tgtEl>
                                          <p:spTgt spid="38958"/>
                                        </p:tgtEl>
                                        <p:attrNameLst>
                                          <p:attrName>ppt_x</p:attrName>
                                        </p:attrNameLst>
                                      </p:cBhvr>
                                      <p:tavLst>
                                        <p:tav tm="0">
                                          <p:val>
                                            <p:strVal val="#ppt_x"/>
                                          </p:val>
                                        </p:tav>
                                        <p:tav tm="100000">
                                          <p:val>
                                            <p:strVal val="#ppt_x"/>
                                          </p:val>
                                        </p:tav>
                                      </p:tavLst>
                                    </p:anim>
                                    <p:anim calcmode="lin" valueType="num">
                                      <p:cBhvr>
                                        <p:cTn id="21" dur="1000" fill="hold"/>
                                        <p:tgtEl>
                                          <p:spTgt spid="38958"/>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after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afterGroup">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8963"/>
                                        </p:tgtEl>
                                        <p:attrNameLst>
                                          <p:attrName>style.visibility</p:attrName>
                                        </p:attrNameLst>
                                      </p:cBhvr>
                                      <p:to>
                                        <p:strVal val="visible"/>
                                      </p:to>
                                    </p:set>
                                    <p:animEffect transition="in" filter="fade">
                                      <p:cBhvr>
                                        <p:cTn id="32" dur="1000"/>
                                        <p:tgtEl>
                                          <p:spTgt spid="38963"/>
                                        </p:tgtEl>
                                      </p:cBhvr>
                                    </p:animEffect>
                                    <p:anim calcmode="lin" valueType="num">
                                      <p:cBhvr>
                                        <p:cTn id="33" dur="1000" fill="hold"/>
                                        <p:tgtEl>
                                          <p:spTgt spid="38963"/>
                                        </p:tgtEl>
                                        <p:attrNameLst>
                                          <p:attrName>ppt_x</p:attrName>
                                        </p:attrNameLst>
                                      </p:cBhvr>
                                      <p:tavLst>
                                        <p:tav tm="0">
                                          <p:val>
                                            <p:strVal val="#ppt_x"/>
                                          </p:val>
                                        </p:tav>
                                        <p:tav tm="100000">
                                          <p:val>
                                            <p:strVal val="#ppt_x"/>
                                          </p:val>
                                        </p:tav>
                                      </p:tavLst>
                                    </p:anim>
                                    <p:anim calcmode="lin" valueType="num">
                                      <p:cBhvr>
                                        <p:cTn id="34" dur="1000" fill="hold"/>
                                        <p:tgtEl>
                                          <p:spTgt spid="38963"/>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after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8960"/>
                                        </p:tgtEl>
                                        <p:attrNameLst>
                                          <p:attrName>style.visibility</p:attrName>
                                        </p:attrNameLst>
                                      </p:cBhvr>
                                      <p:to>
                                        <p:strVal val="visible"/>
                                      </p:to>
                                    </p:set>
                                    <p:animEffect transition="in" filter="fade">
                                      <p:cBhvr>
                                        <p:cTn id="39" dur="1000"/>
                                        <p:tgtEl>
                                          <p:spTgt spid="38960"/>
                                        </p:tgtEl>
                                      </p:cBhvr>
                                    </p:animEffect>
                                    <p:anim calcmode="lin" valueType="num">
                                      <p:cBhvr>
                                        <p:cTn id="40" dur="1000" fill="hold"/>
                                        <p:tgtEl>
                                          <p:spTgt spid="38960"/>
                                        </p:tgtEl>
                                        <p:attrNameLst>
                                          <p:attrName>ppt_x</p:attrName>
                                        </p:attrNameLst>
                                      </p:cBhvr>
                                      <p:tavLst>
                                        <p:tav tm="0">
                                          <p:val>
                                            <p:strVal val="#ppt_x"/>
                                          </p:val>
                                        </p:tav>
                                        <p:tav tm="100000">
                                          <p:val>
                                            <p:strVal val="#ppt_x"/>
                                          </p:val>
                                        </p:tav>
                                      </p:tavLst>
                                    </p:anim>
                                    <p:anim calcmode="lin" valueType="num">
                                      <p:cBhvr>
                                        <p:cTn id="41" dur="1000" fill="hold"/>
                                        <p:tgtEl>
                                          <p:spTgt spid="38960"/>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afterGroup">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38964"/>
                                        </p:tgtEl>
                                        <p:attrNameLst>
                                          <p:attrName>style.visibility</p:attrName>
                                        </p:attrNameLst>
                                      </p:cBhvr>
                                      <p:to>
                                        <p:strVal val="visible"/>
                                      </p:to>
                                    </p:set>
                                    <p:animEffect transition="in" filter="slide(fromBottom)">
                                      <p:cBhvr>
                                        <p:cTn id="46" dur="500"/>
                                        <p:tgtEl>
                                          <p:spTgt spid="38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57" grpId="0"/>
      <p:bldP spid="38958" grpId="0"/>
      <p:bldP spid="38960" grpId="0"/>
      <p:bldP spid="38962" grpId="0"/>
      <p:bldP spid="38963" grpId="0"/>
      <p:bldP spid="3896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2"/>
          <p:cNvSpPr>
            <a:spLocks noChangeArrowheads="1"/>
          </p:cNvSpPr>
          <p:nvPr/>
        </p:nvSpPr>
        <p:spPr bwMode="auto">
          <a:xfrm>
            <a:off x="643255" y="2398395"/>
            <a:ext cx="11131550" cy="2061210"/>
          </a:xfrm>
          <a:prstGeom prst="rect">
            <a:avLst/>
          </a:prstGeom>
          <a:solidFill>
            <a:schemeClr val="bg1"/>
          </a:solidFill>
          <a:ln>
            <a:noFill/>
          </a:ln>
        </p:spPr>
        <p:txBody>
          <a:bodyPr wrap="squar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
                <a:schemeClr val="accent2"/>
              </a:buClr>
              <a:buSzPct val="80000"/>
              <a:buFont typeface="Wingdings" panose="05000000000000000000" pitchFamily="2" charset="2"/>
              <a:buNone/>
              <a:defRPr/>
            </a:pPr>
            <a:r>
              <a:rPr lang="zh-CN" altLang="en-US" sz="3200" b="1" noProof="0" dirty="0">
                <a:ln>
                  <a:noFill/>
                </a:ln>
                <a:solidFill>
                  <a:srgbClr val="FF0000"/>
                </a:solidFill>
                <a:effectLst/>
                <a:uLnTx/>
                <a:uFillTx/>
                <a:latin typeface="华文楷体" panose="02010600040101010101" pitchFamily="2" charset="-122"/>
                <a:ea typeface="华文楷体" panose="02010600040101010101" pitchFamily="2" charset="-122"/>
                <a:cs typeface="黑体" panose="02010609060101010101" pitchFamily="49" charset="-122"/>
                <a:sym typeface="+mn-ea"/>
              </a:rPr>
              <a:t>材料一：</a:t>
            </a:r>
            <a:r>
              <a:rPr lang="zh-CN" altLang="en-US" sz="3200" b="1" noProof="0" dirty="0">
                <a:ln>
                  <a:noFill/>
                </a:ln>
                <a:effectLst/>
                <a:uLnTx/>
                <a:uFillTx/>
                <a:latin typeface="华文楷体" panose="02010600040101010101" pitchFamily="2" charset="-122"/>
                <a:ea typeface="华文楷体" panose="02010600040101010101" pitchFamily="2" charset="-122"/>
                <a:cs typeface="黑体" panose="02010609060101010101" pitchFamily="49" charset="-122"/>
                <a:sym typeface="+mn-ea"/>
              </a:rPr>
              <a:t>工业革命是一般政治革命所不可比拟的巨大变革，其影响涉及人类社会生活的各个方面，使人类社会发生了巨大的变革，对推动人类的现代化进程起到了不可替代的作用,把人类推向了崭新的时代。</a:t>
            </a:r>
            <a:endParaRPr kumimoji="0" lang="zh-CN" altLang="en-US" sz="3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华文楷体" panose="02010600040101010101" pitchFamily="2" charset="-122"/>
              <a:ea typeface="华文楷体" panose="02010600040101010101" pitchFamily="2" charset="-122"/>
              <a:cs typeface="黑体" panose="02010609060101010101" pitchFamily="49" charset="-122"/>
              <a:sym typeface="+mn-ea"/>
            </a:endParaRPr>
          </a:p>
        </p:txBody>
      </p:sp>
      <p:sp>
        <p:nvSpPr>
          <p:cNvPr id="8" name="文本框 7"/>
          <p:cNvSpPr txBox="1"/>
          <p:nvPr/>
        </p:nvSpPr>
        <p:spPr>
          <a:xfrm>
            <a:off x="643255" y="407670"/>
            <a:ext cx="6130925" cy="645160"/>
          </a:xfrm>
          <a:prstGeom prst="rect">
            <a:avLst/>
          </a:prstGeom>
          <a:solidFill>
            <a:srgbClr val="FFC000"/>
          </a:solidFill>
          <a:ln w="50800" cmpd="dbl">
            <a:noFill/>
            <a:prstDash val="solid"/>
          </a:ln>
        </p:spPr>
        <p:txBody>
          <a:bodyPr wrap="square" rtlCol="0">
            <a:spAutoFit/>
          </a:bodyPr>
          <a:lstStyle/>
          <a:p>
            <a:pPr algn="l" fontAlgn="auto">
              <a:lnSpc>
                <a:spcPct val="100000"/>
              </a:lnSpc>
            </a:pPr>
            <a:r>
              <a:rPr lang="zh-CN" altLang="en-US" sz="3600" b="1"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重难点三：工业革命的影响</a:t>
            </a:r>
          </a:p>
        </p:txBody>
      </p:sp>
      <p:sp>
        <p:nvSpPr>
          <p:cNvPr id="326662" name="Text Box 6"/>
          <p:cNvSpPr txBox="1">
            <a:spLocks noChangeArrowheads="1"/>
          </p:cNvSpPr>
          <p:nvPr/>
        </p:nvSpPr>
        <p:spPr bwMode="auto">
          <a:xfrm>
            <a:off x="643255" y="4979412"/>
            <a:ext cx="9196705" cy="1077218"/>
          </a:xfrm>
          <a:prstGeom prst="rect">
            <a:avLst/>
          </a:prstGeom>
          <a:solidFill>
            <a:schemeClr val="bg1">
              <a:alpha val="64000"/>
            </a:schemeClr>
          </a:solidFill>
          <a:ln w="317500">
            <a:noFill/>
            <a:miter lim="800000"/>
          </a:ln>
          <a:effectLst/>
        </p:spPr>
        <p:txBody>
          <a:bodyPr wrap="square">
            <a:spAutoFit/>
          </a:bodyPr>
          <a:lstStyle/>
          <a:p>
            <a:pPr marR="0" algn="l" defTabSz="914400" rtl="0">
              <a:buNone/>
            </a:pPr>
            <a:r>
              <a:rPr kumimoji="0" lang="en-US" sz="3200" b="1" kern="1200" cap="none" spc="0" normalizeH="0" baseline="0" dirty="0">
                <a:solidFill>
                  <a:srgbClr val="0818EA"/>
                </a:solidFill>
                <a:effectLst>
                  <a:outerShdw blurRad="38100" dist="38100" dir="2700000" algn="tl">
                    <a:srgbClr val="000000">
                      <a:alpha val="43137"/>
                    </a:srgbClr>
                  </a:outerShdw>
                </a:effectLst>
                <a:cs typeface="+mn-cs"/>
              </a:rPr>
              <a:t>1</a:t>
            </a:r>
            <a:r>
              <a:rPr kumimoji="0" lang="zh-CN" altLang="en-US" sz="3200" b="1" kern="1200" cap="none" spc="0" normalizeH="0" baseline="0" dirty="0">
                <a:solidFill>
                  <a:srgbClr val="0818EA"/>
                </a:solidFill>
                <a:effectLst>
                  <a:outerShdw blurRad="38100" dist="38100" dir="2700000" algn="tl">
                    <a:srgbClr val="000000">
                      <a:alpha val="43137"/>
                    </a:srgbClr>
                  </a:outerShdw>
                </a:effectLst>
                <a:cs typeface="+mn-cs"/>
              </a:rPr>
              <a:t>、</a:t>
            </a:r>
            <a:r>
              <a:rPr kumimoji="0" sz="3200" b="1" kern="1200" cap="none" spc="0" normalizeH="0" baseline="0" dirty="0" err="1">
                <a:solidFill>
                  <a:srgbClr val="0818EA"/>
                </a:solidFill>
                <a:effectLst>
                  <a:outerShdw blurRad="38100" dist="38100" dir="2700000" algn="tl">
                    <a:srgbClr val="000000">
                      <a:alpha val="43137"/>
                    </a:srgbClr>
                  </a:outerShdw>
                </a:effectLst>
                <a:cs typeface="+mn-cs"/>
              </a:rPr>
              <a:t>工业革命不仅是一次技术革命,也是一场深刻的社会变革,对人类社会产生了深远的影响</a:t>
            </a:r>
            <a:r>
              <a:rPr kumimoji="0" lang="zh-CN" sz="3200" b="1" kern="1200" cap="none" spc="0" normalizeH="0" baseline="0" dirty="0">
                <a:solidFill>
                  <a:srgbClr val="0818EA"/>
                </a:solidFill>
                <a:effectLst>
                  <a:outerShdw blurRad="38100" dist="38100" dir="2700000" algn="tl">
                    <a:srgbClr val="000000">
                      <a:alpha val="43137"/>
                    </a:srgbClr>
                  </a:outerShdw>
                </a:effectLst>
                <a:cs typeface="+mn-cs"/>
              </a:rPr>
              <a:t>。</a:t>
            </a:r>
          </a:p>
        </p:txBody>
      </p:sp>
      <p:sp>
        <p:nvSpPr>
          <p:cNvPr id="2" name="Text Box 6"/>
          <p:cNvSpPr txBox="1">
            <a:spLocks noChangeArrowheads="1"/>
          </p:cNvSpPr>
          <p:nvPr/>
        </p:nvSpPr>
        <p:spPr bwMode="auto">
          <a:xfrm>
            <a:off x="454660" y="1147445"/>
            <a:ext cx="8284845" cy="1076325"/>
          </a:xfrm>
          <a:prstGeom prst="rect">
            <a:avLst/>
          </a:prstGeom>
          <a:solidFill>
            <a:schemeClr val="bg1">
              <a:alpha val="64000"/>
            </a:schemeClr>
          </a:solidFill>
          <a:ln w="317500">
            <a:noFill/>
            <a:miter lim="800000"/>
          </a:ln>
          <a:effectLst/>
        </p:spPr>
        <p:txBody>
          <a:bodyPr wrap="square">
            <a:spAutoFit/>
          </a:bodyPr>
          <a:lstStyle/>
          <a:p>
            <a:pPr marR="0" algn="l" defTabSz="914400" rtl="0">
              <a:buNone/>
            </a:pPr>
            <a:r>
              <a:rPr kumimoji="0" lang="en-US" altLang="zh-CN" sz="3200" b="1" kern="1200" cap="none" spc="0" normalizeH="0" baseline="0">
                <a:solidFill>
                  <a:srgbClr val="0818EA"/>
                </a:solidFill>
                <a:effectLst>
                  <a:outerShdw blurRad="38100" dist="38100" dir="2700000" algn="tl">
                    <a:srgbClr val="000000">
                      <a:alpha val="43137"/>
                    </a:srgbClr>
                  </a:outerShdw>
                </a:effectLst>
                <a:cs typeface="+mn-cs"/>
              </a:rPr>
              <a:t> </a:t>
            </a:r>
            <a:r>
              <a:rPr lang="zh-CN" altLang="zh-CN" sz="3200" b="1">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【典型材料例题】</a:t>
            </a:r>
          </a:p>
          <a:p>
            <a:pPr marR="0" algn="l" defTabSz="914400" rtl="0">
              <a:buNone/>
            </a:pPr>
            <a:r>
              <a:rPr kumimoji="0" lang="en-US" altLang="zh-CN" sz="3200" b="1" kern="1200" cap="none" spc="0" normalizeH="0" baseline="0">
                <a:solidFill>
                  <a:srgbClr val="0818EA"/>
                </a:solidFill>
                <a:effectLst>
                  <a:outerShdw blurRad="38100" dist="38100" dir="2700000" algn="tl">
                    <a:srgbClr val="000000">
                      <a:alpha val="43137"/>
                    </a:srgbClr>
                  </a:outerShdw>
                </a:effectLst>
                <a:cs typeface="+mn-cs"/>
              </a:rPr>
              <a:t> </a:t>
            </a:r>
            <a:r>
              <a:rPr kumimoji="0" lang="zh-CN" sz="3200" b="1" kern="1200" cap="none" spc="0" normalizeH="0" baseline="0">
                <a:solidFill>
                  <a:srgbClr val="0818EA"/>
                </a:solidFill>
                <a:effectLst>
                  <a:outerShdw blurRad="38100" dist="38100" dir="2700000" algn="tl">
                    <a:srgbClr val="000000">
                      <a:alpha val="43137"/>
                    </a:srgbClr>
                  </a:outerShdw>
                </a:effectLst>
                <a:cs typeface="+mn-cs"/>
              </a:rPr>
              <a:t>阅读分析以下材料，得出工业革命的影响？</a:t>
            </a:r>
          </a:p>
        </p:txBody>
      </p:sp>
      <p:sp>
        <p:nvSpPr>
          <p:cNvPr id="5" name=" 5"/>
          <p:cNvSpPr/>
          <p:nvPr/>
        </p:nvSpPr>
        <p:spPr>
          <a:xfrm>
            <a:off x="9142730" y="2343150"/>
            <a:ext cx="2139950" cy="723900"/>
          </a:xfrm>
          <a:prstGeom prst="ellipse">
            <a:avLst/>
          </a:prstGeom>
          <a:noFill/>
          <a:ln w="60325" cmpd="sng">
            <a:solidFill>
              <a:srgbClr val="FF0000"/>
            </a:solidFill>
            <a:prstDash val="soli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b="1">
              <a:solidFill>
                <a:srgbClr val="FFFFFF"/>
              </a:solidFill>
            </a:endParaRPr>
          </a:p>
        </p:txBody>
      </p:sp>
      <p:sp>
        <p:nvSpPr>
          <p:cNvPr id="3" name=" 5"/>
          <p:cNvSpPr/>
          <p:nvPr/>
        </p:nvSpPr>
        <p:spPr>
          <a:xfrm>
            <a:off x="5494020" y="2862580"/>
            <a:ext cx="2139950" cy="723900"/>
          </a:xfrm>
          <a:prstGeom prst="ellipse">
            <a:avLst/>
          </a:prstGeom>
          <a:noFill/>
          <a:ln w="60325" cmpd="sng">
            <a:solidFill>
              <a:srgbClr val="FF0000"/>
            </a:solidFill>
            <a:prstDash val="soli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b="1">
              <a:solidFill>
                <a:srgbClr val="FFFFFF"/>
              </a:solidFill>
            </a:endParaRPr>
          </a:p>
        </p:txBody>
      </p:sp>
      <p:sp>
        <p:nvSpPr>
          <p:cNvPr id="4" name=" 5"/>
          <p:cNvSpPr/>
          <p:nvPr/>
        </p:nvSpPr>
        <p:spPr>
          <a:xfrm>
            <a:off x="4634230" y="4923790"/>
            <a:ext cx="2139950" cy="723900"/>
          </a:xfrm>
          <a:prstGeom prst="ellipse">
            <a:avLst/>
          </a:prstGeom>
          <a:noFill/>
          <a:ln w="60325" cmpd="sng">
            <a:solidFill>
              <a:srgbClr val="FF0000"/>
            </a:solidFill>
            <a:prstDash val="soli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b="1">
              <a:solidFill>
                <a:srgbClr val="FFFFFF"/>
              </a:solidFill>
            </a:endParaRPr>
          </a:p>
        </p:txBody>
      </p:sp>
      <p:sp>
        <p:nvSpPr>
          <p:cNvPr id="6" name=" 5"/>
          <p:cNvSpPr/>
          <p:nvPr/>
        </p:nvSpPr>
        <p:spPr>
          <a:xfrm>
            <a:off x="524889" y="5496688"/>
            <a:ext cx="2139950" cy="723900"/>
          </a:xfrm>
          <a:prstGeom prst="ellipse">
            <a:avLst/>
          </a:prstGeom>
          <a:noFill/>
          <a:ln w="60325" cmpd="sng">
            <a:solidFill>
              <a:srgbClr val="FF0000"/>
            </a:solidFill>
            <a:prstDash val="soli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b="1">
              <a:solidFill>
                <a:srgbClr val="FFFFFF"/>
              </a:solidFill>
            </a:endParaRPr>
          </a:p>
        </p:txBody>
      </p:sp>
      <p:sp>
        <p:nvSpPr>
          <p:cNvPr id="7" name="文本框 6"/>
          <p:cNvSpPr txBox="1"/>
          <p:nvPr/>
        </p:nvSpPr>
        <p:spPr>
          <a:xfrm>
            <a:off x="4159250" y="1147445"/>
            <a:ext cx="5680710" cy="521970"/>
          </a:xfrm>
          <a:prstGeom prst="rect">
            <a:avLst/>
          </a:prstGeom>
          <a:noFill/>
        </p:spPr>
        <p:txBody>
          <a:bodyPr wrap="square" rtlCol="0">
            <a:spAutoFit/>
          </a:bodyPr>
          <a:lstStyle/>
          <a:p>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rPr>
              <a:t>关键词：时间、主旨词、程度词等</a:t>
            </a:r>
          </a:p>
        </p:txBody>
      </p:sp>
      <p:sp>
        <p:nvSpPr>
          <p:cNvPr id="9" name=" 5"/>
          <p:cNvSpPr/>
          <p:nvPr/>
        </p:nvSpPr>
        <p:spPr>
          <a:xfrm>
            <a:off x="2202815" y="2318385"/>
            <a:ext cx="2139950" cy="723900"/>
          </a:xfrm>
          <a:prstGeom prst="ellipse">
            <a:avLst/>
          </a:prstGeom>
          <a:noFill/>
          <a:ln w="60325" cmpd="sng">
            <a:solidFill>
              <a:srgbClr val="FF0000"/>
            </a:solidFill>
            <a:prstDash val="soli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b="1">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500"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96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after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after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afterGroup">
                            <p:stCondLst>
                              <p:cond delay="0"/>
                            </p:stCondLst>
                            <p:childTnLst>
                              <p:par>
                                <p:cTn id="33" presetID="2" presetClass="entr" presetSubtype="4" fill="hold" grpId="0" nodeType="clickEffect">
                                  <p:stCondLst>
                                    <p:cond delay="0"/>
                                  </p:stCondLst>
                                  <p:childTnLst>
                                    <p:set>
                                      <p:cBhvr>
                                        <p:cTn id="34" dur="500" fill="hold">
                                          <p:stCondLst>
                                            <p:cond delay="0"/>
                                          </p:stCondLst>
                                        </p:cTn>
                                        <p:tgtEl>
                                          <p:spTgt spid="326662"/>
                                        </p:tgtEl>
                                        <p:attrNameLst>
                                          <p:attrName>style.visibility</p:attrName>
                                        </p:attrNameLst>
                                      </p:cBhvr>
                                      <p:to>
                                        <p:strVal val="visible"/>
                                      </p:to>
                                    </p:set>
                                    <p:anim calcmode="lin" valueType="num">
                                      <p:cBhvr additive="base">
                                        <p:cTn id="35" dur="500" fill="hold"/>
                                        <p:tgtEl>
                                          <p:spTgt spid="326662"/>
                                        </p:tgtEl>
                                        <p:attrNameLst>
                                          <p:attrName>ppt_x</p:attrName>
                                        </p:attrNameLst>
                                      </p:cBhvr>
                                      <p:tavLst>
                                        <p:tav tm="0">
                                          <p:val>
                                            <p:strVal val="#ppt_x"/>
                                          </p:val>
                                        </p:tav>
                                        <p:tav tm="100000">
                                          <p:val>
                                            <p:strVal val="#ppt_x"/>
                                          </p:val>
                                        </p:tav>
                                      </p:tavLst>
                                    </p:anim>
                                    <p:anim calcmode="lin" valueType="num">
                                      <p:cBhvr additive="base">
                                        <p:cTn id="36" dur="500" fill="hold"/>
                                        <p:tgtEl>
                                          <p:spTgt spid="326662"/>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after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after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P spid="326662" grpId="0" animBg="1"/>
      <p:bldP spid="5" grpId="0" animBg="1"/>
      <p:bldP spid="3" grpId="0" animBg="1"/>
      <p:bldP spid="4" grpId="0" animBg="1"/>
      <p:bldP spid="6" grpId="0" animBg="1"/>
      <p:bldP spid="7"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18"/>
          <p:cNvPicPr>
            <a:picLocks noChangeAspect="1"/>
          </p:cNvPicPr>
          <p:nvPr/>
        </p:nvPicPr>
        <p:blipFill>
          <a:blip r:embed="rId2"/>
          <a:stretch>
            <a:fillRect/>
          </a:stretch>
        </p:blipFill>
        <p:spPr>
          <a:xfrm>
            <a:off x="2479040" y="397828"/>
            <a:ext cx="3062288" cy="3097212"/>
          </a:xfrm>
          <a:prstGeom prst="rect">
            <a:avLst/>
          </a:prstGeom>
          <a:noFill/>
          <a:ln w="9525">
            <a:noFill/>
          </a:ln>
        </p:spPr>
      </p:pic>
      <p:pic>
        <p:nvPicPr>
          <p:cNvPr id="27651" name="Picture 6" descr="19"/>
          <p:cNvPicPr>
            <a:picLocks noChangeAspect="1"/>
          </p:cNvPicPr>
          <p:nvPr/>
        </p:nvPicPr>
        <p:blipFill>
          <a:blip r:embed="rId3"/>
          <a:stretch>
            <a:fillRect/>
          </a:stretch>
        </p:blipFill>
        <p:spPr>
          <a:xfrm>
            <a:off x="6497957" y="422912"/>
            <a:ext cx="3095625" cy="3071813"/>
          </a:xfrm>
          <a:prstGeom prst="rect">
            <a:avLst/>
          </a:prstGeom>
          <a:noFill/>
          <a:ln w="9525">
            <a:noFill/>
          </a:ln>
        </p:spPr>
      </p:pic>
      <p:sp>
        <p:nvSpPr>
          <p:cNvPr id="27652" name="Text Box 7"/>
          <p:cNvSpPr txBox="1"/>
          <p:nvPr/>
        </p:nvSpPr>
        <p:spPr>
          <a:xfrm>
            <a:off x="521971" y="504825"/>
            <a:ext cx="3187700" cy="583565"/>
          </a:xfrm>
          <a:prstGeom prst="rect">
            <a:avLst/>
          </a:prstGeom>
          <a:noFill/>
          <a:ln w="9525">
            <a:noFill/>
          </a:ln>
        </p:spPr>
        <p:txBody>
          <a:bodyPr>
            <a:spAutoFit/>
          </a:bodyPr>
          <a:lstStyle/>
          <a:p>
            <a:pPr eaLnBrk="1" hangingPunct="1"/>
            <a:r>
              <a:rPr lang="zh-CN" altLang="en-US" sz="3200" b="1">
                <a:solidFill>
                  <a:srgbClr val="FF0000"/>
                </a:solidFill>
                <a:latin typeface="Arial" panose="020B0604020202020204" pitchFamily="34" charset="0"/>
                <a:ea typeface="楷体_GB2312" pitchFamily="1" charset="-122"/>
              </a:rPr>
              <a:t>材料二</a:t>
            </a:r>
          </a:p>
        </p:txBody>
      </p:sp>
      <p:sp>
        <p:nvSpPr>
          <p:cNvPr id="40965" name="Rectangle 2"/>
          <p:cNvSpPr>
            <a:spLocks noChangeArrowheads="1"/>
          </p:cNvSpPr>
          <p:nvPr/>
        </p:nvSpPr>
        <p:spPr bwMode="auto">
          <a:xfrm>
            <a:off x="995680" y="3865245"/>
            <a:ext cx="10244455" cy="583565"/>
          </a:xfrm>
          <a:prstGeom prst="rect">
            <a:avLst/>
          </a:prstGeom>
          <a:noFill/>
          <a:ln>
            <a:noFill/>
          </a:ln>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
                <a:schemeClr val="accent2"/>
              </a:buClr>
              <a:buSzPct val="80000"/>
              <a:buFont typeface="Wingdings" panose="05000000000000000000" pitchFamily="2" charset="2"/>
              <a:buNone/>
              <a:defRPr/>
            </a:pPr>
            <a:r>
              <a:rPr kumimoji="0" lang="en-US" altLang="zh-CN" sz="32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   </a:t>
            </a:r>
            <a:endParaRPr kumimoji="0" lang="en-US" altLang="zh-CN" sz="2800" b="1" i="0" u="none" strike="noStrike" kern="1200" cap="none" spc="0" normalizeH="0" baseline="0" noProof="0">
              <a:ln>
                <a:noFill/>
              </a:ln>
              <a:solidFill>
                <a:schemeClr val="tx1"/>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0967" name="Text Box 7"/>
          <p:cNvSpPr txBox="1">
            <a:spLocks noChangeArrowheads="1"/>
          </p:cNvSpPr>
          <p:nvPr/>
        </p:nvSpPr>
        <p:spPr bwMode="auto">
          <a:xfrm>
            <a:off x="377825" y="4102735"/>
            <a:ext cx="9997440" cy="5835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defTabSz="914400" fontAlgn="auto">
              <a:spcBef>
                <a:spcPct val="0"/>
              </a:spcBef>
              <a:buClrTx/>
              <a:buSzTx/>
              <a:buFontTx/>
              <a:defRPr/>
            </a:pPr>
            <a:r>
              <a:rPr lang="en-US" altLang="zh-CN" sz="3200" b="1" dirty="0">
                <a:solidFill>
                  <a:srgbClr val="3333FF"/>
                </a:solidFill>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3200" b="1" dirty="0">
                <a:solidFill>
                  <a:srgbClr val="3333FF"/>
                </a:solidFill>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sym typeface="+mn-ea"/>
              </a:rPr>
              <a:t>、</a:t>
            </a:r>
            <a:r>
              <a:rPr kumimoji="0" lang="zh-CN" altLang="en-US" sz="3200" b="1" kern="1200" cap="none" spc="0" normalizeH="0" baseline="0" noProof="0" dirty="0">
                <a:solidFill>
                  <a:srgbClr val="3333FF"/>
                </a:solidFill>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sym typeface="+mn-ea"/>
              </a:rPr>
              <a:t>极大地提高了社会生产力，</a:t>
            </a:r>
            <a:r>
              <a:rPr lang="zh-CN" altLang="en-US" sz="3200" b="1" dirty="0">
                <a:solidFill>
                  <a:srgbClr val="FF0000"/>
                </a:solidFill>
                <a:latin typeface="宋体" panose="02010600030101010101" pitchFamily="2" charset="-122"/>
                <a:sym typeface="+mn-ea"/>
              </a:rPr>
              <a:t>人类进入</a:t>
            </a:r>
            <a:r>
              <a:rPr lang="zh-CN" altLang="en-US" sz="3200" b="1" dirty="0">
                <a:solidFill>
                  <a:srgbClr val="FF0000"/>
                </a:solidFill>
                <a:sym typeface="+mn-ea"/>
              </a:rPr>
              <a:t>“</a:t>
            </a:r>
            <a:r>
              <a:rPr lang="zh-CN" altLang="en-US" sz="3200" b="1" dirty="0">
                <a:solidFill>
                  <a:srgbClr val="FF0000"/>
                </a:solidFill>
                <a:latin typeface="宋体" panose="02010600030101010101" pitchFamily="2" charset="-122"/>
                <a:sym typeface="+mn-ea"/>
              </a:rPr>
              <a:t>蒸汽时代</a:t>
            </a:r>
            <a:r>
              <a:rPr lang="zh-CN" altLang="en-US" sz="3200" b="1" dirty="0">
                <a:solidFill>
                  <a:srgbClr val="FF0000"/>
                </a:solidFill>
                <a:sym typeface="+mn-ea"/>
              </a:rPr>
              <a:t>”</a:t>
            </a:r>
            <a:r>
              <a:rPr lang="zh-CN" altLang="en-US" sz="3200" b="1" dirty="0">
                <a:solidFill>
                  <a:srgbClr val="FF0000"/>
                </a:solidFill>
                <a:latin typeface="宋体" panose="02010600030101010101" pitchFamily="2" charset="-122"/>
                <a:sym typeface="+mn-ea"/>
              </a:rPr>
              <a:t>。</a:t>
            </a:r>
            <a:endParaRPr kumimoji="0" lang="zh-CN" altLang="en-US" sz="3200" b="1" kern="1200" cap="none" spc="0" normalizeH="0" baseline="0" noProof="0" dirty="0">
              <a:solidFill>
                <a:srgbClr val="3333FF"/>
              </a:solidFill>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descr="手工工场"/>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2455" y="335282"/>
            <a:ext cx="4025900" cy="32150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3" name="Line 7"/>
          <p:cNvSpPr>
            <a:spLocks noChangeShapeType="1"/>
          </p:cNvSpPr>
          <p:nvPr/>
        </p:nvSpPr>
        <p:spPr bwMode="auto">
          <a:xfrm flipV="1">
            <a:off x="4743450" y="1927862"/>
            <a:ext cx="1686560" cy="31115"/>
          </a:xfrm>
          <a:prstGeom prst="line">
            <a:avLst/>
          </a:prstGeom>
          <a:noFill/>
          <a:ln w="762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pic>
        <p:nvPicPr>
          <p:cNvPr id="2050" name="Picture 2" descr="D:\Documents\Pictures\26b46e9d07007ef477d21e70bfbeb1e5.gif"/>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55741" y="335917"/>
            <a:ext cx="5181600" cy="32150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Grp="1"/>
          </p:cNvSpPr>
          <p:nvPr/>
        </p:nvSpPr>
        <p:spPr>
          <a:xfrm>
            <a:off x="515683" y="3852672"/>
            <a:ext cx="11160633" cy="1348104"/>
          </a:xfrm>
          <a:prstGeom prst="rect">
            <a:avLst/>
          </a:prstGeom>
          <a:solidFill>
            <a:schemeClr val="bg1"/>
          </a:solidFill>
          <a:ln w="9525">
            <a:noFill/>
          </a:ln>
        </p:spPr>
        <p:txBody>
          <a:bodyPr vert="horz" wrap="square" lIns="91440" tIns="45720" rIns="91440" bIns="45720" anchor="ct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a:ea typeface="宋体" panose="02010600030101010101" pitchFamily="2" charset="-122"/>
              </a:defRPr>
            </a:lvl9pPr>
          </a:lstStyle>
          <a:p>
            <a:pPr eaLnBrk="1" hangingPunct="1"/>
            <a:r>
              <a:rPr lang="zh-CN" altLang="en-US" sz="3200" b="1" dirty="0">
                <a:solidFill>
                  <a:srgbClr val="FF0000"/>
                </a:solidFill>
                <a:ea typeface="楷体_GB2312" pitchFamily="1" charset="-122"/>
              </a:rPr>
              <a:t>材料三</a:t>
            </a:r>
            <a:r>
              <a:rPr lang="zh-CN" altLang="en-US" sz="3200" b="1" dirty="0">
                <a:ea typeface="楷体_GB2312" pitchFamily="1" charset="-122"/>
              </a:rPr>
              <a:t>：工业革命发生后，</a:t>
            </a:r>
            <a:r>
              <a:rPr lang="en-US" altLang="zh-CN" sz="3200" b="1" dirty="0">
                <a:ea typeface="楷体_GB2312" pitchFamily="1" charset="-122"/>
              </a:rPr>
              <a:t>……</a:t>
            </a:r>
            <a:r>
              <a:rPr lang="zh-CN" altLang="en-US" sz="3200" b="1" dirty="0">
                <a:ea typeface="楷体_GB2312" pitchFamily="1" charset="-122"/>
              </a:rPr>
              <a:t>随着工厂规模的扩大，管理越来越精细、科学、严格，逐渐形成现代大工厂制度</a:t>
            </a:r>
            <a:r>
              <a:rPr lang="en-US" altLang="zh-CN" sz="3200" b="1" dirty="0">
                <a:ea typeface="楷体_GB2312" pitchFamily="1" charset="-122"/>
              </a:rPr>
              <a:t>……</a:t>
            </a:r>
          </a:p>
        </p:txBody>
      </p:sp>
      <p:sp>
        <p:nvSpPr>
          <p:cNvPr id="63492" name="Text Box 5"/>
          <p:cNvSpPr txBox="1"/>
          <p:nvPr/>
        </p:nvSpPr>
        <p:spPr>
          <a:xfrm>
            <a:off x="688975" y="5345430"/>
            <a:ext cx="6505575" cy="645160"/>
          </a:xfrm>
          <a:prstGeom prst="rect">
            <a:avLst/>
          </a:prstGeom>
          <a:solidFill>
            <a:schemeClr val="bg1"/>
          </a:solidFill>
          <a:ln w="9525">
            <a:noFill/>
          </a:ln>
        </p:spPr>
        <p:txBody>
          <a:bodyPr wrap="square">
            <a:spAutoFit/>
          </a:bodyPr>
          <a:lstStyle/>
          <a:p>
            <a:pPr eaLnBrk="1" hangingPunct="1"/>
            <a:r>
              <a:rPr lang="en-US" altLang="zh-CN" sz="3600" b="1" dirty="0">
                <a:solidFill>
                  <a:srgbClr val="0000FF"/>
                </a:solidFill>
                <a:latin typeface="黑体" panose="02010609060101010101" pitchFamily="49" charset="-122"/>
                <a:ea typeface="黑体" panose="02010609060101010101" pitchFamily="49" charset="-122"/>
              </a:rPr>
              <a:t>3</a:t>
            </a:r>
            <a:r>
              <a:rPr lang="zh-CN" altLang="en-US" sz="3600" b="1" dirty="0">
                <a:solidFill>
                  <a:srgbClr val="0000FF"/>
                </a:solidFill>
                <a:latin typeface="黑体" panose="02010609060101010101" pitchFamily="49" charset="-122"/>
                <a:ea typeface="黑体" panose="02010609060101010101" pitchFamily="49" charset="-122"/>
              </a:rPr>
              <a:t>、现代大工厂制度建立起来</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box(in)">
                                      <p:cBhvr>
                                        <p:cTn id="7" dur="5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5" name="Object 2"/>
          <p:cNvGraphicFramePr>
            <a:graphicFrameLocks noChangeAspect="1"/>
          </p:cNvGraphicFramePr>
          <p:nvPr/>
        </p:nvGraphicFramePr>
        <p:xfrm>
          <a:off x="2028825" y="1437005"/>
          <a:ext cx="4055745" cy="3602990"/>
        </p:xfrm>
        <a:graphic>
          <a:graphicData uri="http://schemas.openxmlformats.org/presentationml/2006/ole">
            <mc:AlternateContent xmlns:mc="http://schemas.openxmlformats.org/markup-compatibility/2006">
              <mc:Choice xmlns:v="urn:schemas-microsoft-com:vml" Requires="v">
                <p:oleObj r:id="rId2" imgW="4335145" imgH="2934970" progId="">
                  <p:embed/>
                </p:oleObj>
              </mc:Choice>
              <mc:Fallback>
                <p:oleObj r:id="rId2" imgW="4335145" imgH="2934970" progId="">
                  <p:embed/>
                  <p:pic>
                    <p:nvPicPr>
                      <p:cNvPr id="0" name="OLE substitute image"/>
                      <p:cNvPicPr/>
                      <p:nvPr/>
                    </p:nvPicPr>
                    <p:blipFill>
                      <a:blip r:embed="rId3"/>
                      <a:srcRect l="23550" t="14694" r="32291" b="15646"/>
                      <a:stretch>
                        <a:fillRect/>
                      </a:stretch>
                    </p:blipFill>
                    <p:spPr>
                      <a:xfrm>
                        <a:off x="2028825" y="1437005"/>
                        <a:ext cx="4055745" cy="3602990"/>
                      </a:xfrm>
                      <a:prstGeom prst="rect">
                        <a:avLst/>
                      </a:prstGeom>
                      <a:noFill/>
                      <a:ln w="38100">
                        <a:noFill/>
                      </a:ln>
                    </p:spPr>
                  </p:pic>
                </p:oleObj>
              </mc:Fallback>
            </mc:AlternateContent>
          </a:graphicData>
        </a:graphic>
      </p:graphicFrame>
      <p:sp>
        <p:nvSpPr>
          <p:cNvPr id="21506" name="Rectangle 3"/>
          <p:cNvSpPr/>
          <p:nvPr/>
        </p:nvSpPr>
        <p:spPr>
          <a:xfrm>
            <a:off x="454025" y="335282"/>
            <a:ext cx="11283951" cy="1265555"/>
          </a:xfrm>
          <a:prstGeom prst="rect">
            <a:avLst/>
          </a:prstGeom>
          <a:noFill/>
          <a:ln w="38100">
            <a:noFill/>
          </a:ln>
        </p:spPr>
        <p:txBody>
          <a:bodyPr anchor="ctr"/>
          <a:lstStyle/>
          <a:p>
            <a:pPr>
              <a:spcBef>
                <a:spcPct val="0"/>
              </a:spcBef>
            </a:pPr>
            <a:r>
              <a:rPr lang="en-US" altLang="zh-CN" sz="3200">
                <a:solidFill>
                  <a:srgbClr val="FF0000"/>
                </a:solidFill>
                <a:latin typeface="Times New Roman" panose="02020603050405020304" pitchFamily="18" charset="0"/>
                <a:ea typeface="黑体" panose="02010609060101010101" pitchFamily="49" charset="-122"/>
              </a:rPr>
              <a:t> </a:t>
            </a:r>
            <a:r>
              <a:rPr lang="zh-CN" altLang="en-US" sz="3200">
                <a:solidFill>
                  <a:srgbClr val="FF0000"/>
                </a:solidFill>
                <a:latin typeface="Times New Roman" panose="02020603050405020304" pitchFamily="18" charset="0"/>
                <a:ea typeface="黑体" panose="02010609060101010101" pitchFamily="49" charset="-122"/>
              </a:rPr>
              <a:t>材料四：</a:t>
            </a:r>
          </a:p>
          <a:p>
            <a:pPr>
              <a:spcBef>
                <a:spcPct val="0"/>
              </a:spcBef>
            </a:pPr>
            <a:r>
              <a:rPr lang="zh-CN" altLang="en-US" sz="3200">
                <a:solidFill>
                  <a:srgbClr val="FF0000"/>
                </a:solidFill>
                <a:latin typeface="Times New Roman" panose="02020603050405020304" pitchFamily="18" charset="0"/>
                <a:ea typeface="黑体" panose="02010609060101010101" pitchFamily="49" charset="-122"/>
              </a:rPr>
              <a:t> </a:t>
            </a:r>
            <a:r>
              <a:rPr lang="zh-CN" altLang="en-US" sz="3200">
                <a:latin typeface="Times New Roman" panose="02020603050405020304" pitchFamily="18" charset="0"/>
                <a:ea typeface="黑体" panose="02010609060101010101" pitchFamily="49" charset="-122"/>
              </a:rPr>
              <a:t>工业革命后，农业、工业在英国国民经济中的比重示意图：</a:t>
            </a:r>
          </a:p>
        </p:txBody>
      </p:sp>
      <p:sp>
        <p:nvSpPr>
          <p:cNvPr id="21507" name="Rectangle 4"/>
          <p:cNvSpPr/>
          <p:nvPr/>
        </p:nvSpPr>
        <p:spPr>
          <a:xfrm>
            <a:off x="4056380" y="2286636"/>
            <a:ext cx="1210588" cy="707886"/>
          </a:xfrm>
          <a:prstGeom prst="rect">
            <a:avLst/>
          </a:prstGeom>
          <a:noFill/>
          <a:ln w="317500">
            <a:noFill/>
          </a:ln>
        </p:spPr>
        <p:txBody>
          <a:bodyPr wrap="none" anchor="t">
            <a:spAutoFit/>
          </a:bodyPr>
          <a:lstStyle/>
          <a:p>
            <a:pPr>
              <a:spcBef>
                <a:spcPct val="0"/>
              </a:spcBef>
            </a:pPr>
            <a:r>
              <a:rPr lang="zh-CN" altLang="en-US" sz="4000">
                <a:solidFill>
                  <a:srgbClr val="000000"/>
                </a:solidFill>
                <a:latin typeface="Arial" panose="020B0604020202020204" pitchFamily="34" charset="0"/>
                <a:ea typeface="黑体" panose="02010609060101010101" pitchFamily="49" charset="-122"/>
              </a:rPr>
              <a:t>农业</a:t>
            </a:r>
          </a:p>
        </p:txBody>
      </p:sp>
      <p:sp>
        <p:nvSpPr>
          <p:cNvPr id="21508" name="Rectangle 5"/>
          <p:cNvSpPr/>
          <p:nvPr/>
        </p:nvSpPr>
        <p:spPr>
          <a:xfrm>
            <a:off x="2624454" y="3369945"/>
            <a:ext cx="1985011" cy="1015663"/>
          </a:xfrm>
          <a:prstGeom prst="rect">
            <a:avLst/>
          </a:prstGeom>
          <a:noFill/>
          <a:ln w="317500">
            <a:noFill/>
          </a:ln>
        </p:spPr>
        <p:txBody>
          <a:bodyPr wrap="square" anchor="t">
            <a:spAutoFit/>
          </a:bodyPr>
          <a:lstStyle/>
          <a:p>
            <a:pPr>
              <a:spcBef>
                <a:spcPct val="0"/>
              </a:spcBef>
            </a:pPr>
            <a:r>
              <a:rPr lang="zh-CN" altLang="en-US" sz="6000">
                <a:solidFill>
                  <a:schemeClr val="bg1"/>
                </a:solidFill>
                <a:latin typeface="Arial" panose="020B0604020202020204" pitchFamily="34" charset="0"/>
                <a:ea typeface="黑体" panose="02010609060101010101" pitchFamily="49" charset="-122"/>
              </a:rPr>
              <a:t>工业</a:t>
            </a:r>
          </a:p>
        </p:txBody>
      </p:sp>
      <p:sp>
        <p:nvSpPr>
          <p:cNvPr id="326662" name="Text Box 6"/>
          <p:cNvSpPr txBox="1">
            <a:spLocks noChangeArrowheads="1"/>
          </p:cNvSpPr>
          <p:nvPr/>
        </p:nvSpPr>
        <p:spPr bwMode="auto">
          <a:xfrm>
            <a:off x="6107432" y="3109976"/>
            <a:ext cx="5436870" cy="1076325"/>
          </a:xfrm>
          <a:prstGeom prst="rect">
            <a:avLst/>
          </a:prstGeom>
          <a:solidFill>
            <a:schemeClr val="bg1">
              <a:alpha val="64000"/>
            </a:schemeClr>
          </a:solidFill>
          <a:ln w="317500">
            <a:noFill/>
            <a:miter lim="800000"/>
          </a:ln>
          <a:effectLst/>
        </p:spPr>
        <p:txBody>
          <a:bodyPr wrap="square">
            <a:spAutoFit/>
          </a:bodyPr>
          <a:lstStyle/>
          <a:p>
            <a:pPr marR="0" algn="l" defTabSz="914400" rtl="0">
              <a:buNone/>
            </a:pPr>
            <a:r>
              <a:rPr kumimoji="0" lang="en-US" altLang="zh-CN" sz="3200" b="1" kern="1200" cap="none" spc="0" normalizeH="0" baseline="0" dirty="0">
                <a:solidFill>
                  <a:srgbClr val="0818EA"/>
                </a:solidFill>
                <a:effectLst>
                  <a:outerShdw blurRad="38100" dist="38100" dir="2700000" algn="tl">
                    <a:srgbClr val="000000">
                      <a:alpha val="43137"/>
                    </a:srgbClr>
                  </a:outerShdw>
                </a:effectLst>
                <a:cs typeface="+mn-cs"/>
              </a:rPr>
              <a:t>4</a:t>
            </a:r>
            <a:r>
              <a:rPr kumimoji="0" lang="zh-CN" altLang="en-US" sz="3200" b="1" kern="1200" cap="none" spc="0" normalizeH="0" baseline="0" dirty="0">
                <a:solidFill>
                  <a:srgbClr val="0818EA"/>
                </a:solidFill>
                <a:effectLst>
                  <a:outerShdw blurRad="38100" dist="38100" dir="2700000" algn="tl">
                    <a:srgbClr val="000000">
                      <a:alpha val="43137"/>
                    </a:srgbClr>
                  </a:outerShdw>
                </a:effectLst>
                <a:cs typeface="+mn-cs"/>
              </a:rPr>
              <a:t>、</a:t>
            </a:r>
            <a:r>
              <a:rPr kumimoji="0" lang="en-US" altLang="zh-CN" sz="3200" b="1" kern="1200" cap="none" spc="0" normalizeH="0" baseline="0" dirty="0" err="1">
                <a:solidFill>
                  <a:srgbClr val="0818EA"/>
                </a:solidFill>
                <a:effectLst>
                  <a:outerShdw blurRad="38100" dist="38100" dir="2700000" algn="tl">
                    <a:srgbClr val="000000">
                      <a:alpha val="43137"/>
                    </a:srgbClr>
                  </a:outerShdw>
                </a:effectLst>
                <a:cs typeface="+mn-cs"/>
              </a:rPr>
              <a:t>英国实现工业化，成为</a:t>
            </a:r>
            <a:endParaRPr kumimoji="0" lang="en-US" altLang="zh-CN" sz="3200" b="1" kern="1200" cap="none" spc="0" normalizeH="0" baseline="0" dirty="0">
              <a:solidFill>
                <a:srgbClr val="0818EA"/>
              </a:solidFill>
              <a:effectLst>
                <a:outerShdw blurRad="38100" dist="38100" dir="2700000" algn="tl">
                  <a:srgbClr val="000000">
                    <a:alpha val="43137"/>
                  </a:srgbClr>
                </a:outerShdw>
              </a:effectLst>
              <a:cs typeface="+mn-cs"/>
            </a:endParaRPr>
          </a:p>
          <a:p>
            <a:pPr marR="0" algn="l" defTabSz="914400" rtl="0">
              <a:buNone/>
            </a:pPr>
            <a:r>
              <a:rPr kumimoji="0" lang="en-US" altLang="zh-CN" sz="3200" b="1" kern="1200" cap="none" spc="0" normalizeH="0" baseline="0" dirty="0">
                <a:solidFill>
                  <a:srgbClr val="0818EA"/>
                </a:solidFill>
                <a:effectLst>
                  <a:outerShdw blurRad="38100" dist="38100" dir="2700000" algn="tl">
                    <a:srgbClr val="000000">
                      <a:alpha val="43137"/>
                    </a:srgbClr>
                  </a:outerShdw>
                </a:effectLst>
                <a:cs typeface="+mn-cs"/>
              </a:rPr>
              <a:t>      </a:t>
            </a:r>
            <a:r>
              <a:rPr kumimoji="0" lang="en-US" altLang="zh-CN" sz="3200" b="1" kern="1200" cap="none" spc="0" normalizeH="0" baseline="0" dirty="0" err="1">
                <a:solidFill>
                  <a:srgbClr val="0818EA"/>
                </a:solidFill>
                <a:effectLst>
                  <a:outerShdw blurRad="38100" dist="38100" dir="2700000" algn="tl">
                    <a:srgbClr val="000000">
                      <a:alpha val="43137"/>
                    </a:srgbClr>
                  </a:outerShdw>
                </a:effectLst>
                <a:cs typeface="+mn-cs"/>
              </a:rPr>
              <a:t>世界上第一个工业国家</a:t>
            </a:r>
            <a:r>
              <a:rPr kumimoji="0" lang="zh-CN" altLang="en-US" sz="3200" b="1" kern="1200" cap="none" spc="0" normalizeH="0" baseline="0" dirty="0">
                <a:solidFill>
                  <a:srgbClr val="0818EA"/>
                </a:solidFill>
                <a:effectLst>
                  <a:outerShdw blurRad="38100" dist="38100" dir="2700000" algn="tl">
                    <a:srgbClr val="000000">
                      <a:alpha val="43137"/>
                    </a:srgbClr>
                  </a:outerShdw>
                </a:effectLst>
                <a:cs typeface="+mn-cs"/>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6662"/>
                                        </p:tgtEl>
                                        <p:attrNameLst>
                                          <p:attrName>style.visibility</p:attrName>
                                        </p:attrNameLst>
                                      </p:cBhvr>
                                      <p:to>
                                        <p:strVal val="visible"/>
                                      </p:to>
                                    </p:set>
                                    <p:animEffect transition="in" filter="blinds(horizontal)">
                                      <p:cBhvr>
                                        <p:cTn id="7" dur="500"/>
                                        <p:tgtEl>
                                          <p:spTgt spid="326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ags/tag10.xml><?xml version="1.0" encoding="utf-8"?>
<p:tagLst xmlns:a="http://schemas.openxmlformats.org/drawingml/2006/main" xmlns:r="http://schemas.openxmlformats.org/officeDocument/2006/relationships" xmlns:p="http://schemas.openxmlformats.org/presentationml/2006/main">
  <p:tag name="AS_UNIQUEID" val="3598"/>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CHIP_FILLPROP" val="[[{&quot;fill_id&quot;:&quot;34b8e677ad5f40a1bec752419291d33f&quot;,&quot;fill_align&quot;:&quot;lm&quot;,&quot;text_align&quot;:&quot;lm&quot;,&quot;text_direction&quot;:&quot;horizontal&quot;,&quot;chip_types&quot;:[&quot;header&quot;]},{&quot;fill_id&quot;:&quot;189c3cc29f2b4f62ba52897c7838c1f3&quot;,&quot;fill_align&quot;:&quot;lm&quot;,&quot;text_align&quot;:&quot;lm&quot;,&quot;text_direction&quot;:&quot;horizontal&quot;,&quot;chip_types&quot;:[&quot;diagram&quot;,&quot;pictext&quot;,&quot;text&quot;,&quot;picture&quot;,&quot;chart&quot;,&quot;table&quot;],&quot;support_features&quot;:[&quot;collage&quot;]},{&quot;fill_id&quot;:&quot;c786cd06d8aa4ebb92c23857ebcb871c&quot;,&quot;fill_align&quot;:&quot;lm&quot;,&quot;text_align&quot;:&quot;lm&quot;,&quot;text_direction&quot;:&quot;horizontal&quot;,&quot;chip_types&quot;:[&quot;diagram&quot;,&quot;pictext&quot;,&quot;text&quot;,&quot;picture&quot;,&quot;chart&quot;,&quot;table&quot;],&quot;support_features&quot;:[&quot;collage&quot;]}],[{&quot;fill_id&quot;:&quot;34b8e677ad5f40a1bec752419291d33f&quot;,&quot;fill_align&quot;:&quot;cm&quot;,&quot;text_align&quot;:&quot;cm&quot;,&quot;text_direction&quot;:&quot;horizontal&quot;,&quot;chip_types&quot;:[&quot;header&quot;]},{&quot;fill_id&quot;:&quot;189c3cc29f2b4f62ba52897c7838c1f3&quot;,&quot;fill_align&quot;:&quot;rm&quot;,&quot;text_align&quot;:&quot;lm&quot;,&quot;text_direction&quot;:&quot;horizontal&quot;,&quot;chip_types&quot;:[&quot;diagram&quot;,&quot;pictext&quot;,&quot;text&quot;,&quot;picture&quot;,&quot;chart&quot;,&quot;table&quot;],&quot;support_features&quot;:[&quot;collage&quot;]},{&quot;fill_id&quot;:&quot;c786cd06d8aa4ebb92c23857ebcb871c&quot;,&quot;fill_align&quot;:&quot;lm&quot;,&quot;text_align&quot;:&quot;lm&quot;,&quot;text_direction&quot;:&quot;horizontal&quot;,&quot;chip_types&quot;:[&quot;diagram&quot;,&quot;pictext&quot;,&quot;text&quot;,&quot;picture&quot;,&quot;chart&quot;,&quot;table&quot;],&quot;support_features&quot;:[&quot;collage&quot;]}]]"/>
  <p:tag name="KSO_WM_CHIP_GROUPID" val="5eedabadaa51720c6c8f4f5c"/>
  <p:tag name="KSO_WM_CHIP_INFOS" val="{&quot;layout_type&quot;:&quot;leftright&quot;,&quot;tags&quot;:{&quot;style&quot;:[&quot;商务&quot;,&quot;简约&quot;,&quot;文艺清新&quot;,&quot;中国风&quot;,&quot;卡通&quot;,&quot;欧美风&quot;,&quot;黑板风&quot;,&quot;渐变风&quot;,&quot;党政风&quot;]},&quot;slide_type&quot;:[&quot;text&quot;],&quot;aspect_ratio&quot;:&quot;16:9&quot;}"/>
  <p:tag name="KSO_WM_CHIP_XID" val="5eedabadaa51720c6c8f4f5d"/>
  <p:tag name="KSO_WM_SLIDE_BACKGROUND" val="[&quot;general&quot;,&quot;frame&quot;]"/>
  <p:tag name="KSO_WM_SLIDE_BACKGROUND_TYPE" val="frame"/>
  <p:tag name="KSO_WM_SLIDE_BK_DARK_LIGHT" val="2"/>
  <p:tag name="KSO_WM_SLIDE_ID" val="diagram20207942_1"/>
  <p:tag name="KSO_WM_SLIDE_INDEX" val="1"/>
  <p:tag name="KSO_WM_SLIDE_ITEM_CNT" val="0"/>
  <p:tag name="KSO_WM_SLIDE_LAYOUT" val="a_d"/>
  <p:tag name="KSO_WM_SLIDE_LAYOUT_CNT" val="1_2"/>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id&quot;:&quot;2020-06-21T13:42:32&quot;,&quot;maxSize&quot;:{&quot;size1&quot;:35.600000000000001},&quot;minSize&quot;:{&quot;size1&quot;:24.399999999999999},&quot;normalSize&quot;:{&quot;size1&quot;:24.399999999999999},&quot;subLayout&quot;:[{&quot;id&quot;:&quot;2020-06-21T13:42:32&quot;,&quot;margin&quot;:{&quot;bottom&quot;:0,&quot;left&quot;:2.5399999618530273,&quot;right&quot;:2.5399999618530273,&quot;top&quot;:2.5399999618530273},&quot;type&quot;:0},{&quot;direction&quot;:1,&quot;id&quot;:&quot;2020-06-21T13:42:32&quot;,&quot;maxSize&quot;:{&quot;size1&quot;:52.499606415106733},&quot;minSize&quot;:{&quot;size1&quot;:52.499606415106733},&quot;normalSize&quot;:{&quot;size1&quot;:52.499606415106733},&quot;subLayout&quot;:[{&quot;id&quot;:&quot;2020-06-21T13:42:32&quot;,&quot;margin&quot;:{&quot;bottom&quot;:2.5399999618530273,&quot;left&quot;:2.5399999618530273,&quot;right&quot;:2.1170001029968262,&quot;top&quot;:1.2699999809265137},&quot;type&quot;:0},{&quot;id&quot;:&quot;2020-06-21T13:42:32&quot;,&quot;margin&quot;:{&quot;bottom&quot;:2.5399999618530273,&quot;left&quot;:0,&quot;right&quot;:2.5399999618530273,&quot;top&quot;:1.2699999809265137},&quot;type&quot;:0}],&quot;type&quot;:0}],&quot;type&quot;:0}"/>
  <p:tag name="KSO_WM_SLIDE_POSITION" val="72*108"/>
  <p:tag name="KSO_WM_SLIDE_RATIO" val="1.777778"/>
  <p:tag name="KSO_WM_SLIDE_SIZE" val="816*312"/>
  <p:tag name="KSO_WM_SLIDE_SUBTYPE" val="picTxt"/>
  <p:tag name="KSO_WM_SLIDE_SUPPORT_FEATURE_TYPE" val="0"/>
  <p:tag name="KSO_WM_SLIDE_TYPE" val="text"/>
  <p:tag name="KSO_WM_TAG_VERSION" val="1.0"/>
  <p:tag name="KSO_WM_TEMPLATE_ASSEMBLE_GROUPID" val="5eeef343a758c1ec0b709426"/>
  <p:tag name="KSO_WM_TEMPLATE_ASSEMBLE_XID" val="5eeef343a758c1ec0b709426"/>
  <p:tag name="KSO_WM_TEMPLATE_CATEGORY" val="diagram"/>
  <p:tag name="KSO_WM_TEMPLATE_COLOR_TYPE" val="1"/>
  <p:tag name="KSO_WM_TEMPLATE_INDEX" val="20207942"/>
  <p:tag name="KSO_WM_TEMPLATE_MASTER_TYPE" val="0"/>
  <p:tag name="KSO_WM_TEMPLATE_SUBCATEGORY" val="21"/>
  <p:tag name="KSO_WM_UNIT_SHOW_EDIT_AREA_INDICATION" val="1"/>
</p:tagLst>
</file>

<file path=ppt/tags/tag12.xml><?xml version="1.0" encoding="utf-8"?>
<p:tagLst xmlns:a="http://schemas.openxmlformats.org/drawingml/2006/main" xmlns:r="http://schemas.openxmlformats.org/officeDocument/2006/relationships" xmlns:p="http://schemas.openxmlformats.org/presentationml/2006/main">
  <p:tag name="KSO_WM_UNIT_TABLE_BEAUTIFY" val="smartTable{e5419626-c9fb-4051-96e1-6a02265fbd0a}"/>
</p:tagLst>
</file>

<file path=ppt/tags/tag13.xml><?xml version="1.0" encoding="utf-8"?>
<p:tagLst xmlns:a="http://schemas.openxmlformats.org/drawingml/2006/main" xmlns:r="http://schemas.openxmlformats.org/officeDocument/2006/relationships" xmlns:p="http://schemas.openxmlformats.org/presentationml/2006/main">
  <p:tag name="AS_UNIQUEID" val="1355"/>
</p:tagLst>
</file>

<file path=ppt/tags/tag14.xml><?xml version="1.0" encoding="utf-8"?>
<p:tagLst xmlns:a="http://schemas.openxmlformats.org/drawingml/2006/main" xmlns:r="http://schemas.openxmlformats.org/officeDocument/2006/relationships" xmlns:p="http://schemas.openxmlformats.org/presentationml/2006/main">
  <p:tag name="AS_UNIQUEID" val="1360"/>
</p:tagLst>
</file>

<file path=ppt/tags/tag15.xml><?xml version="1.0" encoding="utf-8"?>
<p:tagLst xmlns:a="http://schemas.openxmlformats.org/drawingml/2006/main" xmlns:r="http://schemas.openxmlformats.org/officeDocument/2006/relationships" xmlns:p="http://schemas.openxmlformats.org/presentationml/2006/main">
  <p:tag name="AS_UNIQUEID" val="1361"/>
</p:tagLst>
</file>

<file path=ppt/tags/tag16.xml><?xml version="1.0" encoding="utf-8"?>
<p:tagLst xmlns:a="http://schemas.openxmlformats.org/drawingml/2006/main" xmlns:r="http://schemas.openxmlformats.org/officeDocument/2006/relationships" xmlns:p="http://schemas.openxmlformats.org/presentationml/2006/main">
  <p:tag name="AS_UNIQUEID" val="1362"/>
</p:tagLst>
</file>

<file path=ppt/tags/tag17.xml><?xml version="1.0" encoding="utf-8"?>
<p:tagLst xmlns:a="http://schemas.openxmlformats.org/drawingml/2006/main" xmlns:r="http://schemas.openxmlformats.org/officeDocument/2006/relationships" xmlns:p="http://schemas.openxmlformats.org/presentationml/2006/main">
  <p:tag name="AS_UNIQUEID" val="1363"/>
</p:tagLst>
</file>

<file path=ppt/tags/tag18.xml><?xml version="1.0" encoding="utf-8"?>
<p:tagLst xmlns:a="http://schemas.openxmlformats.org/drawingml/2006/main" xmlns:r="http://schemas.openxmlformats.org/officeDocument/2006/relationships" xmlns:p="http://schemas.openxmlformats.org/presentationml/2006/main">
  <p:tag name="AS_UNIQUEID" val="1364"/>
</p:tagLst>
</file>

<file path=ppt/tags/tag19.xml><?xml version="1.0" encoding="utf-8"?>
<p:tagLst xmlns:a="http://schemas.openxmlformats.org/drawingml/2006/main" xmlns:r="http://schemas.openxmlformats.org/officeDocument/2006/relationships" xmlns:p="http://schemas.openxmlformats.org/presentationml/2006/main">
  <p:tag name="AS_UNIQUEID" val="1365"/>
</p:tagLst>
</file>

<file path=ppt/tags/tag2.xml><?xml version="1.0" encoding="utf-8"?>
<p:tagLst xmlns:a="http://schemas.openxmlformats.org/drawingml/2006/main" xmlns:r="http://schemas.openxmlformats.org/officeDocument/2006/relationships" xmlns:p="http://schemas.openxmlformats.org/presentationml/2006/main">
  <p:tag name="AS_UNIQUEID" val="3596"/>
</p:tagLst>
</file>

<file path=ppt/tags/tag20.xml><?xml version="1.0" encoding="utf-8"?>
<p:tagLst xmlns:a="http://schemas.openxmlformats.org/drawingml/2006/main" xmlns:r="http://schemas.openxmlformats.org/officeDocument/2006/relationships" xmlns:p="http://schemas.openxmlformats.org/presentationml/2006/main">
  <p:tag name="AS_UNIQUEID" val="1366"/>
</p:tagLst>
</file>

<file path=ppt/tags/tag21.xml><?xml version="1.0" encoding="utf-8"?>
<p:tagLst xmlns:a="http://schemas.openxmlformats.org/drawingml/2006/main" xmlns:r="http://schemas.openxmlformats.org/officeDocument/2006/relationships" xmlns:p="http://schemas.openxmlformats.org/presentationml/2006/main">
  <p:tag name="AS_UNIQUEID" val="1367"/>
</p:tagLst>
</file>

<file path=ppt/tags/tag22.xml><?xml version="1.0" encoding="utf-8"?>
<p:tagLst xmlns:a="http://schemas.openxmlformats.org/drawingml/2006/main" xmlns:r="http://schemas.openxmlformats.org/officeDocument/2006/relationships" xmlns:p="http://schemas.openxmlformats.org/presentationml/2006/main">
  <p:tag name="AS_UNIQUEID" val="1368"/>
</p:tagLst>
</file>

<file path=ppt/tags/tag23.xml><?xml version="1.0" encoding="utf-8"?>
<p:tagLst xmlns:a="http://schemas.openxmlformats.org/drawingml/2006/main" xmlns:r="http://schemas.openxmlformats.org/officeDocument/2006/relationships" xmlns:p="http://schemas.openxmlformats.org/presentationml/2006/main">
  <p:tag name="AS_UNIQUEID" val="1370"/>
</p:tagLst>
</file>

<file path=ppt/tags/tag24.xml><?xml version="1.0" encoding="utf-8"?>
<p:tagLst xmlns:a="http://schemas.openxmlformats.org/drawingml/2006/main" xmlns:r="http://schemas.openxmlformats.org/officeDocument/2006/relationships" xmlns:p="http://schemas.openxmlformats.org/presentationml/2006/main">
  <p:tag name="AS_UNIQUEID" val="1373"/>
</p:tagLst>
</file>

<file path=ppt/tags/tag25.xml><?xml version="1.0" encoding="utf-8"?>
<p:tagLst xmlns:a="http://schemas.openxmlformats.org/drawingml/2006/main" xmlns:r="http://schemas.openxmlformats.org/officeDocument/2006/relationships" xmlns:p="http://schemas.openxmlformats.org/presentationml/2006/main">
  <p:tag name="AS_UNIQUEID" val="1374"/>
</p:tagLst>
</file>

<file path=ppt/tags/tag26.xml><?xml version="1.0" encoding="utf-8"?>
<p:tagLst xmlns:a="http://schemas.openxmlformats.org/drawingml/2006/main" xmlns:r="http://schemas.openxmlformats.org/officeDocument/2006/relationships" xmlns:p="http://schemas.openxmlformats.org/presentationml/2006/main">
  <p:tag name="AS_UNIQUEID" val="1375"/>
</p:tagLst>
</file>

<file path=ppt/tags/tag27.xml><?xml version="1.0" encoding="utf-8"?>
<p:tagLst xmlns:a="http://schemas.openxmlformats.org/drawingml/2006/main" xmlns:r="http://schemas.openxmlformats.org/officeDocument/2006/relationships" xmlns:p="http://schemas.openxmlformats.org/presentationml/2006/main">
  <p:tag name="AS_UNIQUEID" val="1376"/>
</p:tagLst>
</file>

<file path=ppt/tags/tag3.xml><?xml version="1.0" encoding="utf-8"?>
<p:tagLst xmlns:a="http://schemas.openxmlformats.org/drawingml/2006/main" xmlns:r="http://schemas.openxmlformats.org/officeDocument/2006/relationships" xmlns:p="http://schemas.openxmlformats.org/presentationml/2006/main">
  <p:tag name="AS_UNIQUEID" val="1335"/>
</p:tagLst>
</file>

<file path=ppt/tags/tag4.xml><?xml version="1.0" encoding="utf-8"?>
<p:tagLst xmlns:a="http://schemas.openxmlformats.org/drawingml/2006/main" xmlns:r="http://schemas.openxmlformats.org/officeDocument/2006/relationships" xmlns:p="http://schemas.openxmlformats.org/presentationml/2006/main">
  <p:tag name="AS_UNIQUEID" val="1338"/>
</p:tagLst>
</file>

<file path=ppt/tags/tag5.xml><?xml version="1.0" encoding="utf-8"?>
<p:tagLst xmlns:a="http://schemas.openxmlformats.org/drawingml/2006/main" xmlns:r="http://schemas.openxmlformats.org/officeDocument/2006/relationships" xmlns:p="http://schemas.openxmlformats.org/presentationml/2006/main">
  <p:tag name="AS_UNIQUEID" val="1339"/>
</p:tagLst>
</file>

<file path=ppt/tags/tag6.xml><?xml version="1.0" encoding="utf-8"?>
<p:tagLst xmlns:a="http://schemas.openxmlformats.org/drawingml/2006/main" xmlns:r="http://schemas.openxmlformats.org/officeDocument/2006/relationships" xmlns:p="http://schemas.openxmlformats.org/presentationml/2006/main">
  <p:tag name="AS_UNIQUEID" val="1340"/>
</p:tagLst>
</file>

<file path=ppt/tags/tag7.xml><?xml version="1.0" encoding="utf-8"?>
<p:tagLst xmlns:a="http://schemas.openxmlformats.org/drawingml/2006/main" xmlns:r="http://schemas.openxmlformats.org/officeDocument/2006/relationships" xmlns:p="http://schemas.openxmlformats.org/presentationml/2006/main">
  <p:tag name="AS_UNIQUEID" val="1336"/>
</p:tagLst>
</file>

<file path=ppt/tags/tag8.xml><?xml version="1.0" encoding="utf-8"?>
<p:tagLst xmlns:a="http://schemas.openxmlformats.org/drawingml/2006/main" xmlns:r="http://schemas.openxmlformats.org/officeDocument/2006/relationships" xmlns:p="http://schemas.openxmlformats.org/presentationml/2006/main">
  <p:tag name="AS_UNIQUEID" val="1337"/>
</p:tagLst>
</file>

<file path=ppt/tags/tag9.xml><?xml version="1.0" encoding="utf-8"?>
<p:tagLst xmlns:a="http://schemas.openxmlformats.org/drawingml/2006/main" xmlns:r="http://schemas.openxmlformats.org/officeDocument/2006/relationships" xmlns:p="http://schemas.openxmlformats.org/presentationml/2006/main">
  <p:tag name="AS_UNIQUEID" val="359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1304</Words>
  <PresentationFormat>宽屏</PresentationFormat>
  <Paragraphs>184</Paragraphs>
  <Slides>20</Slides>
  <Notes>3</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0</vt:i4>
      </vt:variant>
      <vt:variant>
        <vt:lpstr>幻灯片标题</vt:lpstr>
      </vt:variant>
      <vt:variant>
        <vt:i4>20</vt:i4>
      </vt:variant>
    </vt:vector>
  </HeadingPairs>
  <TitlesOfParts>
    <vt:vector size="34" baseType="lpstr">
      <vt:lpstr>Monotype Sorts</vt:lpstr>
      <vt:lpstr>华文楷体</vt:lpstr>
      <vt:lpstr>宋体</vt:lpstr>
      <vt:lpstr>Arial</vt:lpstr>
      <vt:lpstr>Calibri</vt:lpstr>
      <vt:lpstr>Calibri Light</vt:lpstr>
      <vt:lpstr>Times New Roman</vt:lpstr>
      <vt:lpstr>Wingdings</vt:lpstr>
      <vt:lpstr>方正粗黑宋简体</vt:lpstr>
      <vt:lpstr>仿宋</vt:lpstr>
      <vt:lpstr>黑体</vt:lpstr>
      <vt:lpstr>楷体</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2021-11-23T10:55:50Z</cp:lastPrinted>
  <dcterms:created xsi:type="dcterms:W3CDTF">2021-11-23T10:55:50Z</dcterms:created>
  <dcterms:modified xsi:type="dcterms:W3CDTF">2022-07-23T07:35:47Z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