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9"/>
  </p:handoutMasterIdLst>
  <p:sldIdLst>
    <p:sldId id="257" r:id="rId3"/>
    <p:sldId id="260" r:id="rId5"/>
    <p:sldId id="261" r:id="rId6"/>
    <p:sldId id="298" r:id="rId7"/>
    <p:sldId id="299" r:id="rId8"/>
    <p:sldId id="300" r:id="rId9"/>
    <p:sldId id="301" r:id="rId10"/>
    <p:sldId id="302" r:id="rId11"/>
    <p:sldId id="303" r:id="rId12"/>
    <p:sldId id="262" r:id="rId13"/>
    <p:sldId id="273" r:id="rId14"/>
    <p:sldId id="274" r:id="rId15"/>
    <p:sldId id="264" r:id="rId16"/>
    <p:sldId id="265" r:id="rId17"/>
    <p:sldId id="266" r:id="rId18"/>
    <p:sldId id="267" r:id="rId19"/>
    <p:sldId id="276" r:id="rId20"/>
    <p:sldId id="268" r:id="rId21"/>
    <p:sldId id="269" r:id="rId22"/>
    <p:sldId id="270" r:id="rId23"/>
    <p:sldId id="271" r:id="rId24"/>
    <p:sldId id="275" r:id="rId25"/>
    <p:sldId id="278" r:id="rId26"/>
    <p:sldId id="280" r:id="rId27"/>
    <p:sldId id="281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0" name="Administrator" initials="A" lastIdx="0" clrIdx="0"/>
  <p:cmAuthor id="1" name="孙文纯" initials="孙文纯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2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commentAuthors" Target="commentAuthors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handoutMaster" Target="handoutMasters/handoutMaster1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1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6.xml"/><Relationship Id="rId3" Type="http://schemas.openxmlformats.org/officeDocument/2006/relationships/image" Target="../media/image7.png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emf"/><Relationship Id="rId1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emf"/><Relationship Id="rId1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1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emf"/><Relationship Id="rId1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emf"/><Relationship Id="rId1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e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4.emf"/><Relationship Id="rId1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7.e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6.emf"/><Relationship Id="rId1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9.e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8.emf"/><Relationship Id="rId1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0.emf"/><Relationship Id="rId1" Type="http://schemas.openxmlformats.org/officeDocument/2006/relationships/oleObject" Target="../embeddings/oleObject14.bin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1.emf"/><Relationship Id="rId1" Type="http://schemas.openxmlformats.org/officeDocument/2006/relationships/oleObject" Target="../embeddings/oleObject15.bin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emf"/><Relationship Id="rId1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4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79.xml"/><Relationship Id="rId14" Type="http://schemas.openxmlformats.org/officeDocument/2006/relationships/tags" Target="../tags/tag78.xml"/><Relationship Id="rId13" Type="http://schemas.openxmlformats.org/officeDocument/2006/relationships/tags" Target="../tags/tag7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69882" y="2458741"/>
            <a:ext cx="10852237" cy="899167"/>
          </a:xfrm>
        </p:spPr>
        <p:txBody>
          <a:bodyPr/>
          <a:lstStyle/>
          <a:p>
            <a:r>
              <a:rPr lang="zh-CN" altLang="en-US"/>
              <a:t>第一单元：政治制度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z="4000">
                <a:solidFill>
                  <a:srgbClr val="FF0000"/>
                </a:solidFill>
              </a:rPr>
              <a:t>单元复习</a:t>
            </a:r>
            <a:endParaRPr lang="zh-CN" altLang="en-US" sz="40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27100" y="4729480"/>
            <a:ext cx="105949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考点二：西方国家古代和近代政治制度的演变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4578" name="对象 271361"/>
          <p:cNvGraphicFramePr/>
          <p:nvPr/>
        </p:nvGraphicFramePr>
        <p:xfrm>
          <a:off x="339100" y="834829"/>
          <a:ext cx="12073255" cy="5854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12192000" imgH="5897880" progId="Word.Document.8">
                  <p:embed/>
                </p:oleObj>
              </mc:Choice>
              <mc:Fallback>
                <p:oleObj name="" r:id="rId1" imgW="12192000" imgH="5897880" progId="Word.Document.8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9100" y="834829"/>
                        <a:ext cx="12073255" cy="58540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298450" y="205740"/>
            <a:ext cx="37617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重点提示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66050" y="1387475"/>
            <a:ext cx="3681730" cy="3720465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图片 -2147482619"/>
          <p:cNvPicPr>
            <a:picLocks noChangeAspect="1"/>
          </p:cNvPicPr>
          <p:nvPr/>
        </p:nvPicPr>
        <p:blipFill>
          <a:blip r:embed="rId2">
            <a:lum bright="-12000" contrast="29999"/>
          </a:blip>
          <a:stretch>
            <a:fillRect/>
          </a:stretch>
        </p:blipFill>
        <p:spPr>
          <a:xfrm>
            <a:off x="3876040" y="1397000"/>
            <a:ext cx="3636645" cy="3712845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pic>
        <p:nvPicPr>
          <p:cNvPr id="3" name="图片 -2147482622"/>
          <p:cNvPicPr>
            <a:picLocks noChangeAspect="1"/>
          </p:cNvPicPr>
          <p:nvPr/>
        </p:nvPicPr>
        <p:blipFill>
          <a:blip r:embed="rId3">
            <a:lum bright="-17999" contrast="35999"/>
          </a:blip>
          <a:stretch>
            <a:fillRect/>
          </a:stretch>
        </p:blipFill>
        <p:spPr>
          <a:xfrm>
            <a:off x="470535" y="1387475"/>
            <a:ext cx="2894965" cy="3723005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</p:pic>
      <p:grpSp>
        <p:nvGrpSpPr>
          <p:cNvPr id="10" name="组合 9"/>
          <p:cNvGrpSpPr/>
          <p:nvPr/>
        </p:nvGrpSpPr>
        <p:grpSpPr>
          <a:xfrm>
            <a:off x="232314" y="5520596"/>
            <a:ext cx="11467007" cy="386885"/>
            <a:chOff x="-2086" y="9772"/>
            <a:chExt cx="20970" cy="812"/>
          </a:xfrm>
        </p:grpSpPr>
        <p:sp>
          <p:nvSpPr>
            <p:cNvPr id="36" name="文本框 35"/>
            <p:cNvSpPr txBox="1"/>
            <p:nvPr>
              <p:custDataLst>
                <p:tags r:id="rId4"/>
              </p:custDataLst>
            </p:nvPr>
          </p:nvSpPr>
          <p:spPr>
            <a:xfrm>
              <a:off x="4871" y="9825"/>
              <a:ext cx="6548" cy="757"/>
            </a:xfrm>
            <a:prstGeom prst="rect">
              <a:avLst/>
            </a:prstGeom>
            <a:noFill/>
          </p:spPr>
          <p:txBody>
            <a:bodyPr wrap="square" lIns="76200" tIns="0" rIns="61912" bIns="0" rtlCol="0">
              <a:noAutofit/>
              <a:scene3d>
                <a:camera prst="orthographicFront"/>
                <a:lightRig rig="threePt" dir="t"/>
              </a:scene3d>
            </a:bodyPr>
            <a:lstStyle>
              <a:defPPr>
                <a:defRPr lang="zh-CN"/>
              </a:defPPr>
              <a:lvl1pPr fontAlgn="auto">
                <a:lnSpc>
                  <a:spcPct val="130000"/>
                </a:lnSpc>
                <a:defRPr sz="1600" spc="150">
                  <a:uFillTx/>
                </a:defRPr>
              </a:lvl1pPr>
            </a:lstStyle>
            <a:p>
              <a:pPr marL="0" indent="0" algn="l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SzTx/>
              </a:pPr>
              <a:r>
                <a:rPr lang="zh-CN" altLang="en-US" sz="2400" b="1" spc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FillTx/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美国：总统制民主共和制</a:t>
              </a:r>
              <a:endParaRPr lang="zh-CN" altLang="en-US" sz="2400" b="1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4" name="文本框 3"/>
            <p:cNvSpPr txBox="1"/>
            <p:nvPr>
              <p:custDataLst>
                <p:tags r:id="rId5"/>
              </p:custDataLst>
            </p:nvPr>
          </p:nvSpPr>
          <p:spPr>
            <a:xfrm>
              <a:off x="12250" y="9772"/>
              <a:ext cx="6634" cy="757"/>
            </a:xfrm>
            <a:prstGeom prst="rect">
              <a:avLst/>
            </a:prstGeom>
            <a:noFill/>
          </p:spPr>
          <p:txBody>
            <a:bodyPr wrap="square" lIns="76200" tIns="0" rIns="61912" bIns="0" rtlCol="0">
              <a:noAutofit/>
              <a:scene3d>
                <a:camera prst="orthographicFront"/>
                <a:lightRig rig="threePt" dir="t"/>
              </a:scene3d>
            </a:bodyPr>
            <a:lstStyle>
              <a:defPPr>
                <a:defRPr lang="zh-CN"/>
              </a:defPPr>
              <a:lvl1pPr fontAlgn="auto">
                <a:lnSpc>
                  <a:spcPct val="130000"/>
                </a:lnSpc>
                <a:defRPr sz="1600" spc="150">
                  <a:uFillTx/>
                </a:defRPr>
              </a:lvl1pPr>
            </a:lstStyle>
            <a:p>
              <a:pPr marL="0" indent="0" algn="l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SzTx/>
              </a:pPr>
              <a:r>
                <a:rPr lang="zh-CN" altLang="en-US" sz="2400" b="1" spc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FillTx/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法国：议会制民主共和制</a:t>
              </a:r>
              <a:endParaRPr lang="zh-CN" altLang="en-US" sz="2400" b="1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5" name="文本框 4"/>
            <p:cNvSpPr txBox="1"/>
            <p:nvPr>
              <p:custDataLst>
                <p:tags r:id="rId6"/>
              </p:custDataLst>
            </p:nvPr>
          </p:nvSpPr>
          <p:spPr>
            <a:xfrm>
              <a:off x="-2086" y="9827"/>
              <a:ext cx="6455" cy="757"/>
            </a:xfrm>
            <a:prstGeom prst="rect">
              <a:avLst/>
            </a:prstGeom>
            <a:noFill/>
          </p:spPr>
          <p:txBody>
            <a:bodyPr wrap="square" lIns="76200" tIns="0" rIns="61912" bIns="0" rtlCol="0">
              <a:noAutofit/>
              <a:scene3d>
                <a:camera prst="orthographicFront"/>
                <a:lightRig rig="threePt" dir="t"/>
              </a:scene3d>
            </a:bodyPr>
            <a:lstStyle>
              <a:defPPr>
                <a:defRPr lang="zh-CN"/>
              </a:defPPr>
              <a:lvl1pPr fontAlgn="auto">
                <a:lnSpc>
                  <a:spcPct val="130000"/>
                </a:lnSpc>
                <a:defRPr sz="1600" spc="150">
                  <a:uFillTx/>
                </a:defRPr>
              </a:lvl1pPr>
            </a:lstStyle>
            <a:p>
              <a:pPr marL="0" indent="0" algn="l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SzTx/>
              </a:pPr>
              <a:r>
                <a:rPr lang="zh-CN" altLang="en-US" sz="2400" b="1" spc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uFillTx/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英国：议会制君主立宪制</a:t>
              </a:r>
              <a:endParaRPr lang="zh-CN" altLang="en-US" sz="2400" b="1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1849120" y="535940"/>
            <a:ext cx="995045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zh-CN" altLang="en-US" sz="2800" b="1">
                <a:solidFill>
                  <a:srgbClr val="FF0000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【学习拓展】</a:t>
            </a:r>
            <a:r>
              <a:rPr lang="zh-CN" altLang="en-US" sz="2800" b="1">
                <a:solidFill>
                  <a:srgbClr val="0E5572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比较英国、美国、法国资本主义国家的政治制度</a:t>
            </a:r>
            <a:endParaRPr lang="zh-CN" altLang="en-US" sz="2800" b="1">
              <a:solidFill>
                <a:srgbClr val="0E5572"/>
              </a:solidFill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8590" y="116205"/>
            <a:ext cx="26244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重点提示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67080" y="1116965"/>
          <a:ext cx="10770870" cy="5579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3490"/>
                <a:gridCol w="3172460"/>
                <a:gridCol w="3171825"/>
                <a:gridCol w="3173095"/>
              </a:tblGrid>
              <a:tr h="40576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848587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比较项</a:t>
                      </a:r>
                      <a:endParaRPr lang="zh-CN" altLang="en-US" sz="1500">
                        <a:solidFill>
                          <a:srgbClr val="848587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848587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英国</a:t>
                      </a:r>
                      <a:endParaRPr lang="zh-CN" altLang="en-US" sz="1500">
                        <a:solidFill>
                          <a:srgbClr val="848587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848587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美国</a:t>
                      </a:r>
                      <a:endParaRPr lang="zh-CN" altLang="en-US" sz="1500">
                        <a:solidFill>
                          <a:srgbClr val="848587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848587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法国</a:t>
                      </a:r>
                      <a:endParaRPr lang="zh-CN" altLang="en-US" sz="1500">
                        <a:solidFill>
                          <a:srgbClr val="848587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政治体制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28575">
                      <a:solidFill>
                        <a:srgbClr val="848587"/>
                      </a:solidFill>
                      <a:prstDash val="solid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76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国家元首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13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元首产生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13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元首任期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en-US" altLang="zh-CN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4</a:t>
                      </a: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年，可连选两届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en-US" altLang="zh-CN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</a:t>
                      </a: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年，可连选连任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76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元首实权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13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政府首脑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13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政府产生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13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权力中心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449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行政权属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71818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首脑与议会的关系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立法权属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9525">
                      <a:solidFill>
                        <a:srgbClr val="848587"/>
                      </a:solidFill>
                      <a:prstDash val="sysDash"/>
                    </a:lnB>
                    <a:solidFill>
                      <a:srgbClr val="FFFFFF"/>
                    </a:solidFill>
                  </a:tcPr>
                </a:tc>
              </a:tr>
              <a:tr h="405765">
                <a:tc>
                  <a:txBody>
                    <a:bodyPr wrap="square"/>
                    <a:lstStyle/>
                    <a:p>
                      <a:pPr algn="ctr">
                        <a:buNone/>
                      </a:pPr>
                      <a:r>
                        <a:rPr lang="zh-CN" altLang="en-US" sz="1500">
                          <a:solidFill>
                            <a:srgbClr val="40404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相同点</a:t>
                      </a: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 wrap="square"/>
                    <a:lstStyle/>
                    <a:p>
                      <a:pPr algn="ctr">
                        <a:buNone/>
                      </a:pPr>
                      <a:endParaRPr lang="zh-CN" altLang="en-US" sz="1500">
                        <a:solidFill>
                          <a:srgbClr val="40404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34290" marB="34290" vert="horz" anchor="ctr">
                    <a:lnL w="9525">
                      <a:solidFill>
                        <a:srgbClr val="848587"/>
                      </a:solidFill>
                      <a:prstDash val="sysDash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cPr anchor="ctr">
                    <a:lnL w="3175">
                      <a:solidFill>
                        <a:srgbClr val="144D73"/>
                      </a:solidFill>
                      <a:prstDash val="dot"/>
                    </a:lnL>
                    <a:lnR w="3175">
                      <a:solidFill>
                        <a:srgbClr val="144D73"/>
                      </a:solidFill>
                      <a:prstDash val="dot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cPr anchor="ctr">
                    <a:lnL w="3175">
                      <a:solidFill>
                        <a:srgbClr val="144D73"/>
                      </a:solidFill>
                      <a:prstDash val="dot"/>
                    </a:lnL>
                    <a:lnR w="9525">
                      <a:solidFill>
                        <a:srgbClr val="848587"/>
                      </a:solidFill>
                      <a:prstDash val="sysDash"/>
                    </a:lnR>
                    <a:lnT w="9525">
                      <a:solidFill>
                        <a:srgbClr val="848587"/>
                      </a:solidFill>
                      <a:prstDash val="sysDash"/>
                    </a:lnT>
                    <a:lnB w="28575">
                      <a:solidFill>
                        <a:srgbClr val="8485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346801" y="157734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议会制君主立宪制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56046" y="198183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国王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736056" y="240919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世袭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36056" y="283654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终身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736056" y="320611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统而不治</a:t>
            </a:r>
            <a:r>
              <a:rPr lang="en-US" alt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无实权</a:t>
            </a:r>
            <a:endParaRPr lang="zh-CN" altLang="en-US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762091" y="362267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首相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736056" y="402653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议会产生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736056" y="4407853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议会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736056" y="480822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内阁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536666" y="5257800"/>
            <a:ext cx="2587466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 spc="-100">
                <a:solidFill>
                  <a:srgbClr val="C00000"/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内阁由议会中多数席位政党组建，以首相为首，对议会负责</a:t>
            </a:r>
            <a:endParaRPr lang="zh-CN" sz="1500" spc="-100">
              <a:solidFill>
                <a:srgbClr val="C00000"/>
              </a:solidFill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56046" y="5969794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议会，实际由内阁操作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2656205" y="6291739"/>
            <a:ext cx="7775734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都是资本主义政体，是资本主义发展的产物，都是以法律形式确立的政体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55908" y="157734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总统制共和制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29726" y="198183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429726" y="240919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选举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356066" y="323469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</a:t>
            </a:r>
            <a:r>
              <a:rPr lang="zh-CN" altLang="en-US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实权</a:t>
            </a:r>
            <a:endParaRPr lang="zh-CN" altLang="en-US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349716" y="362267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349716" y="4026535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总统任命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5349716" y="4407853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23681" y="480822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323681" y="5257800"/>
            <a:ext cx="2587466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总统与内阁不对议会负责，总统与议会相会制约</a:t>
            </a:r>
            <a:endParaRPr lang="zh-CN" sz="1500">
              <a:solidFill>
                <a:srgbClr val="C00000"/>
              </a:solidFill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5429726" y="5909469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国会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943533" y="157734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议会制共和制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8133080" y="1981518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8133080" y="2408873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选举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8362950" y="3234373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有实权</a:t>
            </a:r>
            <a:endParaRPr lang="zh-CN" altLang="en-US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8206740" y="3622358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内阁总理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8206740" y="4026218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总统任命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8133080" y="4408170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参众两院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8463280" y="4807903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总统，但须内阁部长副署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8644255" y="5257483"/>
            <a:ext cx="2587466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总统与内阁部长共同对议会负责，总统可解散众议院</a:t>
            </a:r>
            <a:endParaRPr lang="zh-CN" sz="1500">
              <a:solidFill>
                <a:srgbClr val="C00000"/>
              </a:solidFill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8133080" y="5909151"/>
            <a:ext cx="2587466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15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参众两院</a:t>
            </a:r>
            <a:endParaRPr lang="zh-CN" sz="15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6" name="文本框 35"/>
          <p:cNvSpPr txBox="1"/>
          <p:nvPr>
            <p:custDataLst>
              <p:tags r:id="rId2"/>
            </p:custDataLst>
          </p:nvPr>
        </p:nvSpPr>
        <p:spPr>
          <a:xfrm>
            <a:off x="3248025" y="286385"/>
            <a:ext cx="7817485" cy="598805"/>
          </a:xfrm>
          <a:prstGeom prst="rect">
            <a:avLst/>
          </a:prstGeom>
          <a:noFill/>
        </p:spPr>
        <p:txBody>
          <a:bodyPr wrap="square" lIns="76200" tIns="0" rIns="61912" bIns="0" rtlCol="0">
            <a:no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defRPr sz="1600" spc="150">
                <a:uFillTx/>
              </a:defRPr>
            </a:lvl1pPr>
          </a:lstStyle>
          <a:p>
            <a:pPr marL="0" indent="0"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zh-CN" altLang="en-US" sz="2800" b="1" spc="0">
                <a:solidFill>
                  <a:srgbClr val="FF0000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【构建整体知识体系】</a:t>
            </a:r>
            <a:r>
              <a:rPr lang="zh-CN" altLang="en-US" sz="2800" b="1" spc="0">
                <a:solidFill>
                  <a:srgbClr val="0E5572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比较英、美、法的政体</a:t>
            </a:r>
            <a:endParaRPr lang="zh-CN" altLang="en-US" sz="2800" b="1" spc="0">
              <a:solidFill>
                <a:srgbClr val="0E5572"/>
              </a:solidFill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13878" y="1210310"/>
            <a:ext cx="8717280" cy="119888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2400" b="1"/>
              <a:t>     </a:t>
            </a:r>
            <a:r>
              <a:rPr lang="zh-CN" altLang="en-US" sz="2400" b="1"/>
              <a:t>近代西方政治制度适应了资本主义发展的需要，部分实现了</a:t>
            </a:r>
            <a:endParaRPr lang="zh-CN" altLang="en-US" sz="2400" b="1"/>
          </a:p>
          <a:p>
            <a:r>
              <a:rPr lang="zh-CN" altLang="en-US" sz="2400" b="1"/>
              <a:t>文艺复兴和启蒙运动的理想。经过</a:t>
            </a:r>
            <a:r>
              <a:rPr lang="en-US" altLang="zh-CN" sz="2400" b="1"/>
              <a:t>19-20</a:t>
            </a:r>
            <a:r>
              <a:rPr lang="zh-CN" altLang="en-US" sz="2400" b="1"/>
              <a:t>世纪的多次改革和革命</a:t>
            </a:r>
            <a:endParaRPr lang="zh-CN" altLang="en-US" sz="2400" b="1"/>
          </a:p>
          <a:p>
            <a:r>
              <a:rPr lang="zh-CN" altLang="en-US" sz="2400" b="1"/>
              <a:t>，西方政治制度逐渐走向稳定和成熟。但它仍有历史的局限性。</a:t>
            </a:r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2586196" y="4026694"/>
            <a:ext cx="5620226" cy="20300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rgbClr val="C51514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近代民主政治呈现的特点</a:t>
            </a:r>
            <a:endParaRPr lang="en-US" altLang="zh-CN" sz="2100" b="1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、继承古代政治的优良传统。</a:t>
            </a:r>
            <a:endParaRPr lang="en-US" altLang="zh-CN" sz="21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、实行分权制衡原则。</a:t>
            </a:r>
            <a:endParaRPr lang="zh-CN" altLang="en-US" sz="21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、代议制。以议会作为参政的一个窗口。</a:t>
            </a:r>
            <a:endParaRPr lang="zh-CN" altLang="en-US" sz="21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、完善法律，强调法治。</a:t>
            </a:r>
            <a:endParaRPr lang="zh-CN" altLang="en-US" sz="21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100" b="1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、民主范围逐渐扩大，民主制度逐步完善。</a:t>
            </a:r>
            <a:endParaRPr lang="zh-CN" altLang="en-US" sz="2100" b="1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031" y="2923699"/>
            <a:ext cx="2700338" cy="5062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sp>
        <p:nvSpPr>
          <p:cNvPr id="6" name="文本框 5"/>
          <p:cNvSpPr txBox="1"/>
          <p:nvPr/>
        </p:nvSpPr>
        <p:spPr>
          <a:xfrm>
            <a:off x="298450" y="205740"/>
            <a:ext cx="37617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重点提示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23" name="对象 265218"/>
          <p:cNvGraphicFramePr/>
          <p:nvPr/>
        </p:nvGraphicFramePr>
        <p:xfrm>
          <a:off x="323766" y="3867120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" imgW="11530965" imgH="2762885" progId="Word.Document.8">
                  <p:embed/>
                </p:oleObj>
              </mc:Choice>
              <mc:Fallback>
                <p:oleObj name="" r:id="rId1" imgW="11530965" imgH="2762885" progId="Word.Document.8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3867120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2949575" y="96520"/>
            <a:ext cx="6547485" cy="82994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高考经典示例</a:t>
            </a:r>
            <a:endParaRPr lang="zh-CN" altLang="en-US" sz="48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83540" y="1134110"/>
            <a:ext cx="11395075" cy="24892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3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(2020·</a:t>
            </a:r>
            <a:r>
              <a:rPr lang="zh-CN" sz="2400" b="1">
                <a:cs typeface="隶书" charset="0"/>
              </a:rPr>
              <a:t>江苏高考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公元前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430</a:t>
            </a:r>
            <a:r>
              <a:rPr lang="zh-CN" sz="2400" b="1">
                <a:ea typeface="宋体" panose="02010600030101010101" pitchFamily="2" charset="-122"/>
              </a:rPr>
              <a:t>年雅典发生瘟疫后，伯里克利成为雅典民众发泄怨气的对象，将军职务被罢免，并被判处巨额罚款。但是雅典人不久后又选举他为将军，并且把国家事务交托给他处理。这一现象说明雅典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．平民权力至上　　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B</a:t>
            </a:r>
            <a:r>
              <a:rPr lang="zh-CN" sz="2400" b="1">
                <a:ea typeface="宋体" panose="02010600030101010101" pitchFamily="2" charset="-122"/>
              </a:rPr>
              <a:t>．民主制度达到高峰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．实行轮番而治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            D</a:t>
            </a:r>
            <a:r>
              <a:rPr lang="zh-CN" sz="2400" b="1">
                <a:ea typeface="宋体" panose="02010600030101010101" pitchFamily="2" charset="-122"/>
              </a:rPr>
              <a:t>．采用直接民主方式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1747" name="对象 264194"/>
          <p:cNvGraphicFramePr/>
          <p:nvPr/>
        </p:nvGraphicFramePr>
        <p:xfrm>
          <a:off x="323766" y="3759114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" imgW="11530965" imgH="2762885" progId="Word.Document.8">
                  <p:embed/>
                </p:oleObj>
              </mc:Choice>
              <mc:Fallback>
                <p:oleObj name="" r:id="rId1" imgW="11530965" imgH="2762885" progId="Word.Document.8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3759114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83540" y="704215"/>
            <a:ext cx="11554460" cy="2968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3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(2021·</a:t>
            </a:r>
            <a:r>
              <a:rPr lang="zh-CN" sz="2400" b="1">
                <a:cs typeface="隶书" charset="0"/>
              </a:rPr>
              <a:t>全国卷</a:t>
            </a:r>
            <a:r>
              <a:rPr lang="en-US" sz="2400" b="1">
                <a:latin typeface="宋体" panose="02010600030101010101" pitchFamily="2" charset="-122"/>
                <a:cs typeface="隶书" charset="0"/>
              </a:rPr>
              <a:t>Ⅱ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有学者认为：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在政体形式这个关键问题上，只有完全的一致，或者多数派强大到近乎全体一致的程度，即使那些不完全赞同的人也必须尊重这种政体，才能让政治激情不至于造成流血，同时让国家所有权威部门受到人们充分而自如地平和批评。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这一论述可以用于说明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．雅典民主政治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B</a:t>
            </a:r>
            <a:r>
              <a:rPr lang="zh-CN" sz="2400" b="1">
                <a:ea typeface="宋体" panose="02010600030101010101" pitchFamily="2" charset="-122"/>
              </a:rPr>
              <a:t>．僭主政治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．罗马共和政体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D</a:t>
            </a:r>
            <a:r>
              <a:rPr lang="zh-CN" sz="2400" b="1">
                <a:ea typeface="宋体" panose="02010600030101010101" pitchFamily="2" charset="-122"/>
              </a:rPr>
              <a:t>．寡头政治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2771" name="对象 263170"/>
          <p:cNvGraphicFramePr/>
          <p:nvPr/>
        </p:nvGraphicFramePr>
        <p:xfrm>
          <a:off x="323766" y="3357582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11530965" imgH="2762885" progId="Word.Document.8">
                  <p:embed/>
                </p:oleObj>
              </mc:Choice>
              <mc:Fallback>
                <p:oleObj name="" r:id="rId1" imgW="11530965" imgH="2762885" progId="Word.Document.8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3357582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94335" y="593725"/>
            <a:ext cx="11414125" cy="26022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7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(2019·</a:t>
            </a:r>
            <a:r>
              <a:rPr lang="zh-CN" sz="2400" b="1">
                <a:cs typeface="隶书" charset="0"/>
              </a:rPr>
              <a:t>全国卷</a:t>
            </a:r>
            <a:r>
              <a:rPr lang="en-US" sz="2400" b="1">
                <a:latin typeface="宋体" panose="02010600030101010101" pitchFamily="2" charset="-122"/>
                <a:cs typeface="隶书" charset="0"/>
              </a:rPr>
              <a:t>Ⅰ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在古代雅典城邦，陪审法庭几乎可以审查当时政治生活中的所有问题，甚至包括公民大会和议事会通过的法令，并进行最终判决。这说明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．法律服从民众意愿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B</a:t>
            </a:r>
            <a:r>
              <a:rPr lang="zh-CN" sz="2400" b="1">
                <a:ea typeface="宋体" panose="02010600030101010101" pitchFamily="2" charset="-122"/>
              </a:rPr>
              <a:t>．判决体现权力来源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．全体公民参与政治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D</a:t>
            </a:r>
            <a:r>
              <a:rPr lang="zh-CN" sz="2400" b="1">
                <a:ea typeface="宋体" panose="02010600030101010101" pitchFamily="2" charset="-122"/>
              </a:rPr>
              <a:t>．法律面前人人平等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对象 261121"/>
          <p:cNvGraphicFramePr/>
          <p:nvPr/>
        </p:nvGraphicFramePr>
        <p:xfrm>
          <a:off x="383456" y="4537681"/>
          <a:ext cx="11546056" cy="2212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11530965" imgH="2210435" progId="Word.Document.8">
                  <p:embed/>
                </p:oleObj>
              </mc:Choice>
              <mc:Fallback>
                <p:oleObj name="" r:id="rId1" imgW="11530965" imgH="2210435" progId="Word.Document.8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3456" y="4537681"/>
                        <a:ext cx="11546056" cy="221239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84175" y="779145"/>
            <a:ext cx="11529060" cy="3636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2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(2019·</a:t>
            </a:r>
            <a:r>
              <a:rPr lang="zh-CN" sz="2400" b="1">
                <a:cs typeface="隶书" charset="0"/>
              </a:rPr>
              <a:t>江苏高考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以前的地位显赫的国家官员现在变成了轮流坐庄的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‘</a:t>
            </a:r>
            <a:r>
              <a:rPr lang="zh-CN" sz="2400" b="1">
                <a:ea typeface="宋体" panose="02010600030101010101" pitchFamily="2" charset="-122"/>
              </a:rPr>
              <a:t>贵族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’</a:t>
            </a:r>
            <a:r>
              <a:rPr lang="zh-CN" sz="2400" b="1">
                <a:ea typeface="宋体" panose="02010600030101010101" pitchFamily="2" charset="-122"/>
              </a:rPr>
              <a:t>，因而就没有多大的影响力了。另外，国家公务由这么多公民承担，这本身就是一种教育，是一段十分有益的人生经历。因此，同其他古代国家相比，雅典拥有更多有智慧的公民。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这意在说明雅典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．国家官员不再履行管理职责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B</a:t>
            </a:r>
            <a:r>
              <a:rPr lang="zh-CN" sz="2400" b="1">
                <a:ea typeface="宋体" panose="02010600030101010101" pitchFamily="2" charset="-122"/>
              </a:rPr>
              <a:t>．民主政治提高了公民素质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．国家事务应由贵族最终决定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D</a:t>
            </a:r>
            <a:r>
              <a:rPr lang="zh-CN" sz="2400" b="1">
                <a:ea typeface="宋体" panose="02010600030101010101" pitchFamily="2" charset="-122"/>
              </a:rPr>
              <a:t>．公民教育有利于处理公务</a:t>
            </a:r>
            <a:endParaRPr lang="zh-CN" altLang="en-US"/>
          </a:p>
        </p:txBody>
      </p:sp>
    </p:spTree>
  </p:cSld>
  <p:clrMapOvr>
    <a:masterClrMapping/>
  </p:clrMapOvr>
  <p:transition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13690" y="454025"/>
            <a:ext cx="11344910" cy="2306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20000"/>
              </a:lnSpc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(2020·</a:t>
            </a:r>
            <a:r>
              <a:rPr lang="zh-CN" sz="2400" b="1">
                <a:cs typeface="隶书" charset="0"/>
              </a:rPr>
              <a:t>江苏高考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美国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1787</a:t>
            </a:r>
            <a:r>
              <a:rPr lang="zh-CN" sz="2400" b="1">
                <a:ea typeface="宋体" panose="02010600030101010101" pitchFamily="2" charset="-122"/>
              </a:rPr>
              <a:t>年宪法对最高法院权限的规定笼统，也没有明确它对国会立法的司法审查权。联邦最高法院第一位首席大法官约翰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·</a:t>
            </a:r>
            <a:r>
              <a:rPr lang="zh-CN" sz="2400" b="1">
                <a:ea typeface="宋体" panose="02010600030101010101" pitchFamily="2" charset="-122"/>
              </a:rPr>
              <a:t>杰伊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(1789</a:t>
            </a:r>
            <a:r>
              <a:rPr lang="zh-CN" sz="2400" b="1">
                <a:ea typeface="宋体" panose="02010600030101010101" pitchFamily="2" charset="-122"/>
              </a:rPr>
              <a:t>～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1795</a:t>
            </a:r>
            <a:r>
              <a:rPr lang="zh-CN" sz="2400" b="1">
                <a:ea typeface="宋体" panose="02010600030101010101" pitchFamily="2" charset="-122"/>
              </a:rPr>
              <a:t>年在任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情愿回纽约去当州长，也不愿意继续留任。据此判断，当时美国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．三权制衡机制尚未健全         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400" b="1">
                <a:ea typeface="宋体" panose="02010600030101010101" pitchFamily="2" charset="-122"/>
              </a:rPr>
              <a:t>．最高法院未获得各州认可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．联邦政府处于无权地位         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400" b="1">
                <a:ea typeface="宋体" panose="02010600030101010101" pitchFamily="2" charset="-122"/>
              </a:rPr>
              <a:t>．权力部门间存在尖锐矛盾</a:t>
            </a:r>
            <a:endParaRPr lang="zh-CN" altLang="en-US"/>
          </a:p>
        </p:txBody>
      </p:sp>
      <p:graphicFrame>
        <p:nvGraphicFramePr>
          <p:cNvPr id="54273" name="对象 277505"/>
          <p:cNvGraphicFramePr/>
          <p:nvPr/>
        </p:nvGraphicFramePr>
        <p:xfrm>
          <a:off x="251460" y="3114040"/>
          <a:ext cx="11407140" cy="357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" imgW="11530965" imgH="4419600" progId="Word.Document.8">
                  <p:embed/>
                </p:oleObj>
              </mc:Choice>
              <mc:Fallback>
                <p:oleObj name="" r:id="rId1" imgW="11530965" imgH="4419600" progId="Word.Document.8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1460" y="3114040"/>
                        <a:ext cx="11407140" cy="3575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5843" name="对象 260098"/>
          <p:cNvGraphicFramePr/>
          <p:nvPr/>
        </p:nvGraphicFramePr>
        <p:xfrm>
          <a:off x="323766" y="4384426"/>
          <a:ext cx="11546056" cy="2212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11530965" imgH="2210435" progId="Word.Document.8">
                  <p:embed/>
                </p:oleObj>
              </mc:Choice>
              <mc:Fallback>
                <p:oleObj name="" r:id="rId1" imgW="11530965" imgH="2210435" progId="Word.Document.8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4384426"/>
                        <a:ext cx="11546056" cy="221239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89255" y="1192530"/>
            <a:ext cx="11415395" cy="3192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4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(2021·</a:t>
            </a:r>
            <a:r>
              <a:rPr lang="zh-CN" sz="2400" b="1">
                <a:cs typeface="隶书" charset="0"/>
              </a:rPr>
              <a:t>临沂二模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zh-CN" sz="2400" b="1">
                <a:ea typeface="宋体" panose="02010600030101010101" pitchFamily="2" charset="-122"/>
              </a:rPr>
              <a:t>在古代雅典，若一个公民不投身到公共事务中，那么他将不会被城邦共同体所接纳。这表明雅典公民政治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．能有效遏制权力的集中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B</a:t>
            </a:r>
            <a:r>
              <a:rPr lang="zh-CN" sz="2400" b="1">
                <a:ea typeface="宋体" panose="02010600030101010101" pitchFamily="2" charset="-122"/>
              </a:rPr>
              <a:t>．区分了个人利益和公共利益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．规定了公民的个人自由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D</a:t>
            </a:r>
            <a:r>
              <a:rPr lang="zh-CN" sz="2400" b="1">
                <a:ea typeface="宋体" panose="02010600030101010101" pitchFamily="2" charset="-122"/>
              </a:rPr>
              <a:t>．以追求城邦公共利益为目标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743200" y="245745"/>
            <a:ext cx="6547485" cy="82994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经典题练</a:t>
            </a:r>
            <a:endParaRPr lang="zh-CN" altLang="en-US" sz="48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6866" name="对象 259073"/>
          <p:cNvGraphicFramePr/>
          <p:nvPr/>
        </p:nvGraphicFramePr>
        <p:xfrm>
          <a:off x="323766" y="765869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11530965" imgH="2762885" progId="Word.Document.8">
                  <p:embed/>
                </p:oleObj>
              </mc:Choice>
              <mc:Fallback>
                <p:oleObj name="" r:id="rId1" imgW="11530965" imgH="2762885" progId="Word.Document.8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765869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对象 259074"/>
          <p:cNvGraphicFramePr/>
          <p:nvPr/>
        </p:nvGraphicFramePr>
        <p:xfrm>
          <a:off x="323766" y="3573425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3" imgW="11530965" imgH="2762885" progId="Word.Document.8">
                  <p:embed/>
                </p:oleObj>
              </mc:Choice>
              <mc:Fallback>
                <p:oleObj name="" r:id="rId3" imgW="11530965" imgH="2762885" progId="Word.Document.8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766" y="3573425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68300" y="688975"/>
            <a:ext cx="105949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>
                <a:solidFill>
                  <a:srgbClr val="FF0000"/>
                </a:solidFill>
              </a:rPr>
              <a:t>考点二：西方国家古代和近代政治制度的演变</a:t>
            </a:r>
            <a:endParaRPr lang="zh-CN" altLang="en-US" sz="40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7860" y="3612515"/>
            <a:ext cx="11174730" cy="95313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 marL="457200" indent="-457200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altLang="en-US" sz="2800">
                <a:sym typeface="+mn-ea"/>
              </a:rPr>
              <a:t>了解古代至近代西方政治体制各主要类型的产生和演变过程。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4688205" y="2540635"/>
            <a:ext cx="23348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课程标准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7890" name="对象 258049"/>
          <p:cNvGraphicFramePr/>
          <p:nvPr/>
        </p:nvGraphicFramePr>
        <p:xfrm>
          <a:off x="323766" y="1126138"/>
          <a:ext cx="11546056" cy="2212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11530965" imgH="2210435" progId="Word.Document.8">
                  <p:embed/>
                </p:oleObj>
              </mc:Choice>
              <mc:Fallback>
                <p:oleObj name="" r:id="rId1" imgW="11530965" imgH="2210435" progId="Word.Document.8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1126138"/>
                        <a:ext cx="11546056" cy="221239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对象 258050"/>
          <p:cNvGraphicFramePr/>
          <p:nvPr/>
        </p:nvGraphicFramePr>
        <p:xfrm>
          <a:off x="323766" y="3357582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11530965" imgH="2762885" progId="Word.Document.8">
                  <p:embed/>
                </p:oleObj>
              </mc:Choice>
              <mc:Fallback>
                <p:oleObj name="" r:id="rId3" imgW="11530965" imgH="2762885" progId="Word.Document.8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766" y="3357582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8914" name="对象 257025"/>
          <p:cNvGraphicFramePr/>
          <p:nvPr/>
        </p:nvGraphicFramePr>
        <p:xfrm>
          <a:off x="323766" y="478606"/>
          <a:ext cx="11546056" cy="3870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11530965" imgH="3867785" progId="Word.Document.8">
                  <p:embed/>
                </p:oleObj>
              </mc:Choice>
              <mc:Fallback>
                <p:oleObj name="" r:id="rId1" imgW="11530965" imgH="3867785" progId="Word.Document.8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478606"/>
                        <a:ext cx="11546056" cy="3870904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对象 257026"/>
          <p:cNvGraphicFramePr/>
          <p:nvPr/>
        </p:nvGraphicFramePr>
        <p:xfrm>
          <a:off x="323766" y="4311420"/>
          <a:ext cx="11546056" cy="2212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11530965" imgH="2210435" progId="Word.Document.8">
                  <p:embed/>
                </p:oleObj>
              </mc:Choice>
              <mc:Fallback>
                <p:oleObj name="" r:id="rId3" imgW="11530965" imgH="2210435" progId="Word.Document.8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766" y="4311420"/>
                        <a:ext cx="11546056" cy="221239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03" name="对象 231426"/>
          <p:cNvGraphicFramePr/>
          <p:nvPr/>
        </p:nvGraphicFramePr>
        <p:xfrm>
          <a:off x="323766" y="3832120"/>
          <a:ext cx="11546056" cy="2764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" imgW="11530965" imgH="2762885" progId="Word.Document.8">
                  <p:embed/>
                </p:oleObj>
              </mc:Choice>
              <mc:Fallback>
                <p:oleObj name="" r:id="rId1" imgW="11530965" imgH="2762885" progId="Word.Document.8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3832120"/>
                        <a:ext cx="11546056" cy="2764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400685" y="713740"/>
            <a:ext cx="1139317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5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(2021</a:t>
            </a:r>
            <a:r>
              <a:rPr lang="zh-CN" sz="2400" b="1">
                <a:cs typeface="隶书" charset="0"/>
              </a:rPr>
              <a:t>年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1</a:t>
            </a:r>
            <a:r>
              <a:rPr lang="zh-CN" sz="2400" b="1">
                <a:cs typeface="隶书" charset="0"/>
              </a:rPr>
              <a:t>月新高考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8</a:t>
            </a:r>
            <a:r>
              <a:rPr lang="zh-CN" sz="2400" b="1">
                <a:cs typeface="隶书" charset="0"/>
              </a:rPr>
              <a:t>省联考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·</a:t>
            </a:r>
            <a:r>
              <a:rPr lang="zh-CN" sz="2400" b="1">
                <a:cs typeface="隶书" charset="0"/>
              </a:rPr>
              <a:t>江苏卷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1689</a:t>
            </a:r>
            <a:r>
              <a:rPr lang="zh-CN" sz="2400" b="1">
                <a:ea typeface="宋体" panose="02010600030101010101" pitchFamily="2" charset="-122"/>
              </a:rPr>
              <a:t>年英国议会与威廉国王和玛丽女王达成了一项财政协议。根据协议，君主对财政收入的支配权非常有限，他们不得不经常召集议会来得到他们所需要的资金。该协议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．剥夺了君主财政权力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B</a:t>
            </a:r>
            <a:r>
              <a:rPr lang="zh-CN" sz="2400" b="1">
                <a:ea typeface="宋体" panose="02010600030101010101" pitchFamily="2" charset="-122"/>
              </a:rPr>
              <a:t>．保障了议会的支配地位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．赋予内阁财政控制权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           D</a:t>
            </a:r>
            <a:r>
              <a:rPr lang="zh-CN" sz="2400" b="1">
                <a:ea typeface="宋体" panose="02010600030101010101" pitchFamily="2" charset="-122"/>
              </a:rPr>
              <a:t>．形成君主统而不治局面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753110" y="244475"/>
            <a:ext cx="10796270" cy="3709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40000"/>
              </a:lnSpc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(2020·</a:t>
            </a:r>
            <a:r>
              <a:rPr lang="zh-CN" sz="2400" b="1">
                <a:cs typeface="隶书" charset="0"/>
              </a:rPr>
              <a:t>浙江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7</a:t>
            </a:r>
            <a:r>
              <a:rPr lang="zh-CN" sz="2400" b="1">
                <a:cs typeface="隶书" charset="0"/>
              </a:rPr>
              <a:t>月选考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1870</a:t>
            </a:r>
            <a:r>
              <a:rPr lang="zh-CN" sz="2400" b="1">
                <a:ea typeface="宋体" panose="02010600030101010101" pitchFamily="2" charset="-122"/>
              </a:rPr>
              <a:t>年法兰西第二帝国被推翻后，法国政体之争异常激烈。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1875</a:t>
            </a:r>
            <a:r>
              <a:rPr lang="zh-CN" sz="2400" b="1">
                <a:ea typeface="宋体" panose="02010600030101010101" pitchFamily="2" charset="-122"/>
              </a:rPr>
              <a:t>年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400" b="1">
                <a:ea typeface="宋体" panose="02010600030101010101" pitchFamily="2" charset="-122"/>
              </a:rPr>
              <a:t>月，温和共和派议员巧妙提出宪法修正案，以承认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共和国总统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职衔的方式，避开了明确的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共和国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字样，使议案以一票多数通过，共和制最终以迂回方式被议会承认。有人戏称，它是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从窗缝潜入的共和国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。对这部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从窗缝潜入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的共和国宪法表述错误的是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．赋予参议院很大的权力         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sz="2400" b="1">
                <a:ea typeface="宋体" panose="02010600030101010101" pitchFamily="2" charset="-122"/>
              </a:rPr>
              <a:t>．从法律上阻断了保皇派复辟的道路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．总统权力受到极大限制         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政府的共和国形式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永远不得动摇</a:t>
            </a:r>
            <a:endParaRPr lang="zh-CN" altLang="en-US"/>
          </a:p>
        </p:txBody>
      </p:sp>
      <p:graphicFrame>
        <p:nvGraphicFramePr>
          <p:cNvPr id="56321" name="对象 279553"/>
          <p:cNvGraphicFramePr/>
          <p:nvPr/>
        </p:nvGraphicFramePr>
        <p:xfrm>
          <a:off x="378460" y="4117975"/>
          <a:ext cx="11546205" cy="266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" imgW="11530965" imgH="3867785" progId="Word.Document.8">
                  <p:embed/>
                </p:oleObj>
              </mc:Choice>
              <mc:Fallback>
                <p:oleObj name="" r:id="rId1" imgW="11530965" imgH="3867785" progId="Word.Document.8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8460" y="4117975"/>
                        <a:ext cx="11546205" cy="266319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6323" name="对象 280578"/>
          <p:cNvGraphicFramePr/>
          <p:nvPr/>
        </p:nvGraphicFramePr>
        <p:xfrm>
          <a:off x="323766" y="4073357"/>
          <a:ext cx="11546056" cy="1658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1" imgW="11530965" imgH="1658620" progId="Word.Document.8">
                  <p:embed/>
                </p:oleObj>
              </mc:Choice>
              <mc:Fallback>
                <p:oleObj name="" r:id="rId1" imgW="11530965" imgH="1658620" progId="Word.Document.8">
                  <p:embed/>
                  <p:pic>
                    <p:nvPicPr>
                      <p:cNvPr id="0" name="图片 312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4073357"/>
                        <a:ext cx="11546056" cy="1658506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526415" y="698500"/>
            <a:ext cx="1134364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50000"/>
              </a:lnSpc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sz="2400" b="1">
                <a:ea typeface="宋体" panose="02010600030101010101" pitchFamily="2" charset="-122"/>
              </a:rPr>
              <a:t>．雨果在小说《九三年》中描述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1793</a:t>
            </a:r>
            <a:r>
              <a:rPr lang="zh-CN" sz="2400" b="1">
                <a:ea typeface="宋体" panose="02010600030101010101" pitchFamily="2" charset="-122"/>
              </a:rPr>
              <a:t>年法国唯一的最高权力机关国民公会，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1">
                <a:ea typeface="宋体" panose="02010600030101010101" pitchFamily="2" charset="-122"/>
              </a:rPr>
              <a:t>既是正式选举会议又是十字街头，既是权威机关又是平民大众，既是法庭又是被告</a:t>
            </a:r>
            <a:r>
              <a:rPr lang="en-US" sz="2400" b="1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1">
                <a:ea typeface="宋体" panose="02010600030101010101" pitchFamily="2" charset="-122"/>
              </a:rPr>
              <a:t>。这里的国民公会所体现的政治理念是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．三权分立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B</a:t>
            </a:r>
            <a:r>
              <a:rPr lang="zh-CN" sz="2400" b="1">
                <a:ea typeface="宋体" panose="02010600030101010101" pitchFamily="2" charset="-122"/>
              </a:rPr>
              <a:t>．君主立宪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．人民主权 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	D</a:t>
            </a:r>
            <a:r>
              <a:rPr lang="zh-CN" sz="2400" b="1">
                <a:ea typeface="宋体" panose="02010600030101010101" pitchFamily="2" charset="-122"/>
              </a:rPr>
              <a:t>．法律至上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7347" name="对象 283650"/>
          <p:cNvGraphicFramePr/>
          <p:nvPr/>
        </p:nvGraphicFramePr>
        <p:xfrm>
          <a:off x="323766" y="4578051"/>
          <a:ext cx="11546056" cy="1658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" imgW="11530965" imgH="1658620" progId="Word.Document.8">
                  <p:embed/>
                </p:oleObj>
              </mc:Choice>
              <mc:Fallback>
                <p:oleObj name="" r:id="rId1" imgW="11530965" imgH="1658620" progId="Word.Document.8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766" y="4578051"/>
                        <a:ext cx="11546056" cy="1658506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New pictu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8712" y="10399485"/>
            <a:ext cx="342811" cy="25393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463550" y="853440"/>
            <a:ext cx="11406505" cy="3448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612140">
              <a:lnSpc>
                <a:spcPct val="130000"/>
              </a:lnSpc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sz="2400" b="1">
                <a:ea typeface="宋体" panose="02010600030101010101" pitchFamily="2" charset="-122"/>
              </a:rPr>
              <a:t>．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(2021</a:t>
            </a:r>
            <a:r>
              <a:rPr lang="zh-CN" sz="2400" b="1">
                <a:cs typeface="隶书" charset="0"/>
              </a:rPr>
              <a:t>年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1</a:t>
            </a:r>
            <a:r>
              <a:rPr lang="zh-CN" sz="2400" b="1">
                <a:cs typeface="隶书" charset="0"/>
              </a:rPr>
              <a:t>月新高考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8</a:t>
            </a:r>
            <a:r>
              <a:rPr lang="zh-CN" sz="2400" b="1">
                <a:cs typeface="隶书" charset="0"/>
              </a:rPr>
              <a:t>省联考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·</a:t>
            </a:r>
            <a:r>
              <a:rPr lang="zh-CN" sz="2400" b="1">
                <a:cs typeface="隶书" charset="0"/>
              </a:rPr>
              <a:t>河北卷</a:t>
            </a:r>
            <a:r>
              <a:rPr lang="en-US" sz="2400" b="1">
                <a:latin typeface="Times New Roman" panose="02020603050405020304" pitchFamily="18" charset="0"/>
                <a:cs typeface="隶书" charset="0"/>
              </a:rPr>
              <a:t>)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18</a:t>
            </a:r>
            <a:r>
              <a:rPr lang="zh-CN" sz="2400" b="1">
                <a:ea typeface="宋体" panose="02010600030101010101" pitchFamily="2" charset="-122"/>
              </a:rPr>
              <a:t>世纪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90</a:t>
            </a:r>
            <a:r>
              <a:rPr lang="zh-CN" sz="2400" b="1">
                <a:ea typeface="宋体" panose="02010600030101010101" pitchFamily="2" charset="-122"/>
              </a:rPr>
              <a:t>年代，美国弗吉尼亚州和宾夕法尼亚州拥有的自由居民数量大体相同，但弗吉尼亚州比宾夕法尼亚州的国会众议员多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r>
              <a:rPr lang="zh-CN" sz="2400" b="1">
                <a:ea typeface="宋体" panose="02010600030101010101" pitchFamily="2" charset="-122"/>
              </a:rPr>
              <a:t>位。这种状况出现的直接原因是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1787</a:t>
            </a:r>
            <a:r>
              <a:rPr lang="zh-CN" sz="2400" b="1">
                <a:ea typeface="宋体" panose="02010600030101010101" pitchFamily="2" charset="-122"/>
              </a:rPr>
              <a:t>年宪法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1">
                <a:ea typeface="宋体" panose="02010600030101010101" pitchFamily="2" charset="-122"/>
              </a:rPr>
              <a:t>　　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)A</a:t>
            </a:r>
            <a:r>
              <a:rPr lang="zh-CN" sz="2400" b="1">
                <a:ea typeface="宋体" panose="02010600030101010101" pitchFamily="2" charset="-122"/>
              </a:rPr>
              <a:t>．调和大小州矛盾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B</a:t>
            </a:r>
            <a:r>
              <a:rPr lang="zh-CN" sz="2400" b="1">
                <a:ea typeface="宋体" panose="02010600030101010101" pitchFamily="2" charset="-122"/>
              </a:rPr>
              <a:t>．规定合众国的众议院议员由选举产生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C</a:t>
            </a:r>
            <a:r>
              <a:rPr lang="zh-CN" sz="2400" b="1">
                <a:ea typeface="宋体" panose="02010600030101010101" pitchFamily="2" charset="-122"/>
              </a:rPr>
              <a:t>．保留了奴隶制度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</a:rPr>
              <a:t>D</a:t>
            </a:r>
            <a:r>
              <a:rPr lang="zh-CN" sz="2400" b="1">
                <a:ea typeface="宋体" panose="02010600030101010101" pitchFamily="2" charset="-122"/>
              </a:rPr>
              <a:t>．规定五个黑人奴隶折合成三个人计算</a:t>
            </a:r>
            <a:endParaRPr lang="zh-CN" alt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 fill="hold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>
            <p:custDataLst>
              <p:tags r:id="rId1"/>
            </p:custDataLst>
          </p:nvPr>
        </p:nvSpPr>
        <p:spPr>
          <a:xfrm>
            <a:off x="1193800" y="4773930"/>
            <a:ext cx="10132060" cy="411480"/>
          </a:xfrm>
          <a:prstGeom prst="rect">
            <a:avLst/>
          </a:prstGeom>
          <a:solidFill>
            <a:srgbClr val="1F74AD"/>
          </a:solidFill>
          <a:ln w="6350">
            <a:noFill/>
          </a:ln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b="0" i="0" u="none" strike="noStrike" kern="1200" cap="none" spc="30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"/>
            </p:custDataLst>
          </p:nvPr>
        </p:nvCxnSpPr>
        <p:spPr>
          <a:xfrm flipH="1">
            <a:off x="2136775" y="3225800"/>
            <a:ext cx="0" cy="1558925"/>
          </a:xfrm>
          <a:prstGeom prst="line">
            <a:avLst/>
          </a:prstGeom>
          <a:ln w="38100"/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3" name="文本框 52"/>
          <p:cNvSpPr txBox="1"/>
          <p:nvPr>
            <p:custDataLst>
              <p:tags r:id="rId3"/>
            </p:custDataLst>
          </p:nvPr>
        </p:nvSpPr>
        <p:spPr>
          <a:xfrm>
            <a:off x="2208213" y="3376613"/>
            <a:ext cx="3311525" cy="1101725"/>
          </a:xfrm>
          <a:prstGeom prst="rect">
            <a:avLst/>
          </a:prstGeom>
          <a:noFill/>
        </p:spPr>
        <p:txBody>
          <a:bodyPr tIns="0"/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古希腊： 雅典</a:t>
            </a:r>
            <a:r>
              <a:rPr kumimoji="1" lang="en-US" altLang="zh-CN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-</a:t>
            </a: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民主政治</a:t>
            </a:r>
            <a:endParaRPr kumimoji="1" lang="zh-CN" altLang="en-US" sz="15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            斯巴达</a:t>
            </a:r>
            <a:r>
              <a:rPr kumimoji="1" lang="en-US" altLang="zh-CN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-</a:t>
            </a: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寡头政治</a:t>
            </a:r>
            <a:endParaRPr kumimoji="1" lang="zh-CN" altLang="en-US" sz="15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古罗马：共和国时期</a:t>
            </a:r>
            <a:r>
              <a:rPr kumimoji="1" lang="en-US" altLang="zh-CN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-</a:t>
            </a: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贵族寡头制</a:t>
            </a:r>
            <a:endParaRPr kumimoji="1" lang="zh-CN" altLang="en-US" sz="15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           帝国时期</a:t>
            </a:r>
            <a:r>
              <a:rPr kumimoji="1" lang="en-US" altLang="zh-CN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-</a:t>
            </a:r>
            <a:r>
              <a:rPr kumimoji="1" lang="zh-CN" altLang="en-US" sz="15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君主独裁</a:t>
            </a:r>
            <a:endParaRPr kumimoji="1" lang="zh-CN" altLang="en-US" sz="15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4"/>
            </p:custDataLst>
          </p:nvPr>
        </p:nvSpPr>
        <p:spPr>
          <a:xfrm>
            <a:off x="2041525" y="4751388"/>
            <a:ext cx="1689100" cy="400050"/>
          </a:xfrm>
          <a:prstGeom prst="rect">
            <a:avLst/>
          </a:prstGeom>
          <a:noFill/>
        </p:spPr>
        <p:txBody>
          <a:bodyPr lIns="67500"/>
          <a:lstStyle/>
          <a:p>
            <a:pPr marR="0" defTabSz="457200" fontAlgn="auto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公元</a:t>
            </a:r>
            <a:r>
              <a:rPr kumimoji="0" lang="en-US" altLang="zh-CN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3000</a:t>
            </a:r>
            <a:r>
              <a:rPr kumimoji="0" lang="zh-CN" alt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多年</a:t>
            </a:r>
            <a:endParaRPr kumimoji="0" lang="zh-CN" altLang="en-US" kern="1200" cap="none" spc="0" normalizeH="0" baseline="0" noProof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4" name="文本框 53"/>
          <p:cNvSpPr txBox="1"/>
          <p:nvPr>
            <p:custDataLst>
              <p:tags r:id="rId5"/>
            </p:custDataLst>
          </p:nvPr>
        </p:nvSpPr>
        <p:spPr>
          <a:xfrm>
            <a:off x="2041525" y="2873375"/>
            <a:ext cx="15811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b="1" kern="1200" cap="none" spc="300" normalizeH="0" baseline="0" noProof="1">
                <a:solidFill>
                  <a:srgbClr val="1F74AD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上古时期</a:t>
            </a:r>
            <a:endParaRPr kumimoji="1" lang="zh-CN" altLang="en-US" sz="1500" b="1" kern="1200" cap="none" spc="300" normalizeH="0" baseline="0" noProof="1">
              <a:solidFill>
                <a:srgbClr val="1F74AD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20" name="Straight Connector 19"/>
          <p:cNvCxnSpPr/>
          <p:nvPr>
            <p:custDataLst>
              <p:tags r:id="rId6"/>
            </p:custDataLst>
          </p:nvPr>
        </p:nvCxnSpPr>
        <p:spPr>
          <a:xfrm flipH="1">
            <a:off x="5387975" y="2479675"/>
            <a:ext cx="0" cy="2293938"/>
          </a:xfrm>
          <a:prstGeom prst="line">
            <a:avLst/>
          </a:prstGeom>
          <a:ln w="38100"/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55" name="文本框 54"/>
          <p:cNvSpPr txBox="1"/>
          <p:nvPr>
            <p:custDataLst>
              <p:tags r:id="rId7"/>
            </p:custDataLst>
          </p:nvPr>
        </p:nvSpPr>
        <p:spPr>
          <a:xfrm>
            <a:off x="5381625" y="3524250"/>
            <a:ext cx="2165350" cy="768350"/>
          </a:xfrm>
          <a:prstGeom prst="rect">
            <a:avLst/>
          </a:prstGeom>
          <a:noFill/>
        </p:spPr>
        <p:txBody>
          <a:bodyPr tIns="0"/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8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法国：等级君主制</a:t>
            </a:r>
            <a:endParaRPr kumimoji="1" lang="zh-CN" altLang="en-US" sz="18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8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英国：议会君主制</a:t>
            </a:r>
            <a:endParaRPr kumimoji="1" lang="zh-CN" altLang="en-US" sz="18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8" name="TextBox 11"/>
          <p:cNvSpPr txBox="1"/>
          <p:nvPr>
            <p:custDataLst>
              <p:tags r:id="rId8"/>
            </p:custDataLst>
          </p:nvPr>
        </p:nvSpPr>
        <p:spPr>
          <a:xfrm>
            <a:off x="5292725" y="4751388"/>
            <a:ext cx="1581150" cy="498475"/>
          </a:xfrm>
          <a:prstGeom prst="rect">
            <a:avLst/>
          </a:prstGeom>
          <a:noFill/>
        </p:spPr>
        <p:txBody>
          <a:bodyPr lIns="67500"/>
          <a:lstStyle/>
          <a:p>
            <a:pPr marR="0" defTabSz="457200" fontAlgn="auto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公元</a:t>
            </a:r>
            <a:r>
              <a:rPr kumimoji="0" lang="en-US" altLang="zh-CN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476</a:t>
            </a:r>
            <a:r>
              <a:rPr kumimoji="0" lang="zh-CN" alt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年</a:t>
            </a:r>
            <a:endParaRPr kumimoji="0" lang="zh-CN" altLang="en-US" kern="1200" cap="none" spc="0" normalizeH="0" baseline="0" noProof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9" name="文本框 58"/>
          <p:cNvSpPr txBox="1"/>
          <p:nvPr>
            <p:custDataLst>
              <p:tags r:id="rId9"/>
            </p:custDataLst>
          </p:nvPr>
        </p:nvSpPr>
        <p:spPr>
          <a:xfrm>
            <a:off x="5292725" y="2130425"/>
            <a:ext cx="1581150" cy="322263"/>
          </a:xfrm>
          <a:prstGeom prst="rect">
            <a:avLst/>
          </a:prstGeom>
          <a:noFill/>
        </p:spPr>
        <p:txBody>
          <a:bodyPr>
            <a:normAutofit fontScale="90000" lnSpcReduction="20000"/>
          </a:bodyPr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b="1" kern="1200" cap="none" spc="300" normalizeH="0" baseline="0" noProof="1">
                <a:solidFill>
                  <a:srgbClr val="1F74AD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中古时期</a:t>
            </a:r>
            <a:endParaRPr kumimoji="1" lang="zh-CN" altLang="en-US" sz="1500" b="1" kern="1200" cap="none" spc="300" normalizeH="0" baseline="0" noProof="1">
              <a:solidFill>
                <a:srgbClr val="1F74AD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27" name="Straight Connector 26"/>
          <p:cNvCxnSpPr/>
          <p:nvPr>
            <p:custDataLst>
              <p:tags r:id="rId10"/>
            </p:custDataLst>
          </p:nvPr>
        </p:nvCxnSpPr>
        <p:spPr>
          <a:xfrm flipH="1">
            <a:off x="7612063" y="3344863"/>
            <a:ext cx="0" cy="1428750"/>
          </a:xfrm>
          <a:prstGeom prst="line">
            <a:avLst/>
          </a:prstGeom>
          <a:ln w="38100"/>
        </p:spPr>
        <p:style>
          <a:lnRef idx="1">
            <a:srgbClr val="1F74AD"/>
          </a:lnRef>
          <a:fillRef idx="0">
            <a:srgbClr val="1F74AD"/>
          </a:fillRef>
          <a:effectRef idx="0">
            <a:srgbClr val="1F74AD"/>
          </a:effectRef>
          <a:fontRef idx="minor">
            <a:srgbClr val="000000"/>
          </a:fontRef>
        </p:style>
      </p:cxnSp>
      <p:sp>
        <p:nvSpPr>
          <p:cNvPr id="61" name="TextBox 11"/>
          <p:cNvSpPr txBox="1"/>
          <p:nvPr>
            <p:custDataLst>
              <p:tags r:id="rId11"/>
            </p:custDataLst>
          </p:nvPr>
        </p:nvSpPr>
        <p:spPr>
          <a:xfrm>
            <a:off x="7546975" y="4751388"/>
            <a:ext cx="1581150" cy="455613"/>
          </a:xfrm>
          <a:prstGeom prst="rect">
            <a:avLst/>
          </a:prstGeom>
          <a:noFill/>
        </p:spPr>
        <p:txBody>
          <a:bodyPr lIns="67500"/>
          <a:lstStyle/>
          <a:p>
            <a:pPr marR="0" defTabSz="457200" fontAlgn="auto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1500</a:t>
            </a:r>
            <a:r>
              <a:rPr kumimoji="0" lang="zh-CN" altLang="en-US" kern="1200" cap="none" spc="0" normalizeH="0" baseline="0" noProof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年</a:t>
            </a:r>
            <a:endParaRPr kumimoji="0" lang="zh-CN" altLang="en-US" kern="1200" cap="none" spc="0" normalizeH="0" baseline="0" noProof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2" name="文本框 61"/>
          <p:cNvSpPr txBox="1"/>
          <p:nvPr>
            <p:custDataLst>
              <p:tags r:id="rId12"/>
            </p:custDataLst>
          </p:nvPr>
        </p:nvSpPr>
        <p:spPr>
          <a:xfrm>
            <a:off x="7546975" y="3022600"/>
            <a:ext cx="1581150" cy="322263"/>
          </a:xfrm>
          <a:prstGeom prst="rect">
            <a:avLst/>
          </a:prstGeom>
          <a:noFill/>
        </p:spPr>
        <p:txBody>
          <a:bodyPr>
            <a:normAutofit fontScale="90000" lnSpcReduction="20000"/>
          </a:bodyPr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1500" b="1" kern="1200" cap="none" spc="300" normalizeH="0" baseline="0" noProof="1">
                <a:solidFill>
                  <a:srgbClr val="1F74AD"/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近代以来</a:t>
            </a:r>
            <a:endParaRPr kumimoji="1" lang="zh-CN" altLang="en-US" sz="1500" b="1" kern="1200" cap="none" spc="300" normalizeH="0" baseline="0" noProof="1">
              <a:solidFill>
                <a:srgbClr val="1F74AD"/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4" name="文本框 63"/>
          <p:cNvSpPr txBox="1"/>
          <p:nvPr>
            <p:custDataLst>
              <p:tags r:id="rId13"/>
            </p:custDataLst>
          </p:nvPr>
        </p:nvSpPr>
        <p:spPr>
          <a:xfrm>
            <a:off x="7686675" y="3590925"/>
            <a:ext cx="2970213" cy="1133475"/>
          </a:xfrm>
          <a:prstGeom prst="rect">
            <a:avLst/>
          </a:prstGeom>
          <a:noFill/>
        </p:spPr>
        <p:txBody>
          <a:bodyPr tIns="0"/>
          <a:lstStyle/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20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英国：君主立宪制</a:t>
            </a:r>
            <a:endParaRPr kumimoji="1" lang="zh-CN" altLang="en-US" sz="20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20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美国：联邦共和制</a:t>
            </a:r>
            <a:endParaRPr kumimoji="1" lang="zh-CN" altLang="en-US" sz="20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  <a:p>
            <a:pPr marR="0" defTabSz="457200">
              <a:lnSpc>
                <a:spcPct val="120000"/>
              </a:lnSpc>
              <a:buClrTx/>
              <a:buSzTx/>
              <a:buFontTx/>
              <a:defRPr/>
            </a:pPr>
            <a:r>
              <a:rPr kumimoji="1" lang="zh-CN" altLang="en-US" sz="2000" kern="1200" cap="none" spc="150" normalizeH="0" baseline="0" noProof="1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微软雅黑" panose="020B0503020204020204" charset="-122"/>
                <a:cs typeface="+mn-ea"/>
                <a:sym typeface="Arial" panose="020B0604020202020204" pitchFamily="34" charset="0"/>
              </a:rPr>
              <a:t>法国：议会共和制</a:t>
            </a:r>
            <a:endParaRPr kumimoji="1" lang="zh-CN" altLang="en-US" sz="2000" kern="1200" cap="none" spc="150" normalizeH="0" baseline="0" noProof="1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9" name="任意多边形: 形状 48"/>
          <p:cNvSpPr/>
          <p:nvPr>
            <p:custDataLst>
              <p:tags r:id="rId14"/>
            </p:custDataLst>
          </p:nvPr>
        </p:nvSpPr>
        <p:spPr>
          <a:xfrm>
            <a:off x="1393190" y="1056640"/>
            <a:ext cx="990600" cy="618490"/>
          </a:xfrm>
          <a:custGeom>
            <a:avLst/>
            <a:gdLst>
              <a:gd name="connsiteX0" fmla="*/ 305916 w 592782"/>
              <a:gd name="connsiteY0" fmla="*/ 361950 h 609600"/>
              <a:gd name="connsiteX1" fmla="*/ 458316 w 592782"/>
              <a:gd name="connsiteY1" fmla="*/ 361950 h 609600"/>
              <a:gd name="connsiteX2" fmla="*/ 458316 w 592782"/>
              <a:gd name="connsiteY2" fmla="*/ 381000 h 609600"/>
              <a:gd name="connsiteX3" fmla="*/ 305916 w 592782"/>
              <a:gd name="connsiteY3" fmla="*/ 381000 h 609600"/>
              <a:gd name="connsiteX4" fmla="*/ 511827 w 592782"/>
              <a:gd name="connsiteY4" fmla="*/ 323850 h 609600"/>
              <a:gd name="connsiteX5" fmla="*/ 535632 w 592782"/>
              <a:gd name="connsiteY5" fmla="*/ 371475 h 609600"/>
              <a:gd name="connsiteX6" fmla="*/ 511827 w 592782"/>
              <a:gd name="connsiteY6" fmla="*/ 419100 h 609600"/>
              <a:gd name="connsiteX7" fmla="*/ 547678 w 592782"/>
              <a:gd name="connsiteY7" fmla="*/ 419100 h 609600"/>
              <a:gd name="connsiteX8" fmla="*/ 571481 w 592782"/>
              <a:gd name="connsiteY8" fmla="*/ 371475 h 609600"/>
              <a:gd name="connsiteX9" fmla="*/ 547678 w 592782"/>
              <a:gd name="connsiteY9" fmla="*/ 323850 h 609600"/>
              <a:gd name="connsiteX10" fmla="*/ 258291 w 592782"/>
              <a:gd name="connsiteY10" fmla="*/ 323850 h 609600"/>
              <a:gd name="connsiteX11" fmla="*/ 258291 w 592782"/>
              <a:gd name="connsiteY11" fmla="*/ 419100 h 609600"/>
              <a:gd name="connsiteX12" fmla="*/ 490527 w 592782"/>
              <a:gd name="connsiteY12" fmla="*/ 419100 h 609600"/>
              <a:gd name="connsiteX13" fmla="*/ 514331 w 592782"/>
              <a:gd name="connsiteY13" fmla="*/ 371475 h 609600"/>
              <a:gd name="connsiteX14" fmla="*/ 490527 w 592782"/>
              <a:gd name="connsiteY14" fmla="*/ 323850 h 609600"/>
              <a:gd name="connsiteX15" fmla="*/ 277341 w 592782"/>
              <a:gd name="connsiteY15" fmla="*/ 285750 h 609600"/>
              <a:gd name="connsiteX16" fmla="*/ 277341 w 592782"/>
              <a:gd name="connsiteY16" fmla="*/ 304800 h 609600"/>
              <a:gd name="connsiteX17" fmla="*/ 296391 w 592782"/>
              <a:gd name="connsiteY17" fmla="*/ 304800 h 609600"/>
              <a:gd name="connsiteX18" fmla="*/ 296391 w 592782"/>
              <a:gd name="connsiteY18" fmla="*/ 285750 h 609600"/>
              <a:gd name="connsiteX19" fmla="*/ 115416 w 592782"/>
              <a:gd name="connsiteY19" fmla="*/ 209550 h 609600"/>
              <a:gd name="connsiteX20" fmla="*/ 267816 w 592782"/>
              <a:gd name="connsiteY20" fmla="*/ 209550 h 609600"/>
              <a:gd name="connsiteX21" fmla="*/ 267816 w 592782"/>
              <a:gd name="connsiteY21" fmla="*/ 228600 h 609600"/>
              <a:gd name="connsiteX22" fmla="*/ 115416 w 592782"/>
              <a:gd name="connsiteY22" fmla="*/ 228600 h 609600"/>
              <a:gd name="connsiteX23" fmla="*/ 102255 w 592782"/>
              <a:gd name="connsiteY23" fmla="*/ 171450 h 609600"/>
              <a:gd name="connsiteX24" fmla="*/ 78451 w 592782"/>
              <a:gd name="connsiteY24" fmla="*/ 219075 h 609600"/>
              <a:gd name="connsiteX25" fmla="*/ 102255 w 592782"/>
              <a:gd name="connsiteY25" fmla="*/ 266700 h 609600"/>
              <a:gd name="connsiteX26" fmla="*/ 315441 w 592782"/>
              <a:gd name="connsiteY26" fmla="*/ 266700 h 609600"/>
              <a:gd name="connsiteX27" fmla="*/ 315441 w 592782"/>
              <a:gd name="connsiteY27" fmla="*/ 171450 h 609600"/>
              <a:gd name="connsiteX28" fmla="*/ 45104 w 592782"/>
              <a:gd name="connsiteY28" fmla="*/ 171450 h 609600"/>
              <a:gd name="connsiteX29" fmla="*/ 21301 w 592782"/>
              <a:gd name="connsiteY29" fmla="*/ 219075 h 609600"/>
              <a:gd name="connsiteX30" fmla="*/ 45104 w 592782"/>
              <a:gd name="connsiteY30" fmla="*/ 266700 h 609600"/>
              <a:gd name="connsiteX31" fmla="*/ 80955 w 592782"/>
              <a:gd name="connsiteY31" fmla="*/ 266700 h 609600"/>
              <a:gd name="connsiteX32" fmla="*/ 57150 w 592782"/>
              <a:gd name="connsiteY32" fmla="*/ 219075 h 609600"/>
              <a:gd name="connsiteX33" fmla="*/ 80955 w 592782"/>
              <a:gd name="connsiteY33" fmla="*/ 171450 h 609600"/>
              <a:gd name="connsiteX34" fmla="*/ 277341 w 592782"/>
              <a:gd name="connsiteY34" fmla="*/ 133350 h 609600"/>
              <a:gd name="connsiteX35" fmla="*/ 277341 w 592782"/>
              <a:gd name="connsiteY35" fmla="*/ 152400 h 609600"/>
              <a:gd name="connsiteX36" fmla="*/ 296391 w 592782"/>
              <a:gd name="connsiteY36" fmla="*/ 152400 h 609600"/>
              <a:gd name="connsiteX37" fmla="*/ 296391 w 592782"/>
              <a:gd name="connsiteY37" fmla="*/ 133350 h 609600"/>
              <a:gd name="connsiteX38" fmla="*/ 305916 w 592782"/>
              <a:gd name="connsiteY38" fmla="*/ 57150 h 609600"/>
              <a:gd name="connsiteX39" fmla="*/ 458316 w 592782"/>
              <a:gd name="connsiteY39" fmla="*/ 57150 h 609600"/>
              <a:gd name="connsiteX40" fmla="*/ 458316 w 592782"/>
              <a:gd name="connsiteY40" fmla="*/ 76200 h 609600"/>
              <a:gd name="connsiteX41" fmla="*/ 305916 w 592782"/>
              <a:gd name="connsiteY41" fmla="*/ 76200 h 609600"/>
              <a:gd name="connsiteX42" fmla="*/ 511827 w 592782"/>
              <a:gd name="connsiteY42" fmla="*/ 19050 h 609600"/>
              <a:gd name="connsiteX43" fmla="*/ 535632 w 592782"/>
              <a:gd name="connsiteY43" fmla="*/ 66675 h 609600"/>
              <a:gd name="connsiteX44" fmla="*/ 511827 w 592782"/>
              <a:gd name="connsiteY44" fmla="*/ 114300 h 609600"/>
              <a:gd name="connsiteX45" fmla="*/ 547678 w 592782"/>
              <a:gd name="connsiteY45" fmla="*/ 114300 h 609600"/>
              <a:gd name="connsiteX46" fmla="*/ 571481 w 592782"/>
              <a:gd name="connsiteY46" fmla="*/ 66675 h 609600"/>
              <a:gd name="connsiteX47" fmla="*/ 547678 w 592782"/>
              <a:gd name="connsiteY47" fmla="*/ 19050 h 609600"/>
              <a:gd name="connsiteX48" fmla="*/ 258291 w 592782"/>
              <a:gd name="connsiteY48" fmla="*/ 19050 h 609600"/>
              <a:gd name="connsiteX49" fmla="*/ 258291 w 592782"/>
              <a:gd name="connsiteY49" fmla="*/ 114300 h 609600"/>
              <a:gd name="connsiteX50" fmla="*/ 490527 w 592782"/>
              <a:gd name="connsiteY50" fmla="*/ 114300 h 609600"/>
              <a:gd name="connsiteX51" fmla="*/ 514331 w 592782"/>
              <a:gd name="connsiteY51" fmla="*/ 66675 h 609600"/>
              <a:gd name="connsiteX52" fmla="*/ 490527 w 592782"/>
              <a:gd name="connsiteY52" fmla="*/ 19050 h 609600"/>
              <a:gd name="connsiteX53" fmla="*/ 239241 w 592782"/>
              <a:gd name="connsiteY53" fmla="*/ 0 h 609600"/>
              <a:gd name="connsiteX54" fmla="*/ 559454 w 592782"/>
              <a:gd name="connsiteY54" fmla="*/ 0 h 609600"/>
              <a:gd name="connsiteX55" fmla="*/ 592782 w 592782"/>
              <a:gd name="connsiteY55" fmla="*/ 66675 h 609600"/>
              <a:gd name="connsiteX56" fmla="*/ 559454 w 592782"/>
              <a:gd name="connsiteY56" fmla="*/ 133350 h 609600"/>
              <a:gd name="connsiteX57" fmla="*/ 315441 w 592782"/>
              <a:gd name="connsiteY57" fmla="*/ 133350 h 609600"/>
              <a:gd name="connsiteX58" fmla="*/ 315441 w 592782"/>
              <a:gd name="connsiteY58" fmla="*/ 152400 h 609600"/>
              <a:gd name="connsiteX59" fmla="*/ 334491 w 592782"/>
              <a:gd name="connsiteY59" fmla="*/ 152400 h 609600"/>
              <a:gd name="connsiteX60" fmla="*/ 334491 w 592782"/>
              <a:gd name="connsiteY60" fmla="*/ 285750 h 609600"/>
              <a:gd name="connsiteX61" fmla="*/ 315441 w 592782"/>
              <a:gd name="connsiteY61" fmla="*/ 285750 h 609600"/>
              <a:gd name="connsiteX62" fmla="*/ 315441 w 592782"/>
              <a:gd name="connsiteY62" fmla="*/ 304800 h 609600"/>
              <a:gd name="connsiteX63" fmla="*/ 559454 w 592782"/>
              <a:gd name="connsiteY63" fmla="*/ 304800 h 609600"/>
              <a:gd name="connsiteX64" fmla="*/ 592782 w 592782"/>
              <a:gd name="connsiteY64" fmla="*/ 371475 h 609600"/>
              <a:gd name="connsiteX65" fmla="*/ 559454 w 592782"/>
              <a:gd name="connsiteY65" fmla="*/ 438150 h 609600"/>
              <a:gd name="connsiteX66" fmla="*/ 315441 w 592782"/>
              <a:gd name="connsiteY66" fmla="*/ 438150 h 609600"/>
              <a:gd name="connsiteX67" fmla="*/ 315441 w 592782"/>
              <a:gd name="connsiteY67" fmla="*/ 609600 h 609600"/>
              <a:gd name="connsiteX68" fmla="*/ 296391 w 592782"/>
              <a:gd name="connsiteY68" fmla="*/ 609600 h 609600"/>
              <a:gd name="connsiteX69" fmla="*/ 296391 w 592782"/>
              <a:gd name="connsiteY69" fmla="*/ 438150 h 609600"/>
              <a:gd name="connsiteX70" fmla="*/ 277341 w 592782"/>
              <a:gd name="connsiteY70" fmla="*/ 438150 h 609600"/>
              <a:gd name="connsiteX71" fmla="*/ 277341 w 592782"/>
              <a:gd name="connsiteY71" fmla="*/ 609600 h 609600"/>
              <a:gd name="connsiteX72" fmla="*/ 258291 w 592782"/>
              <a:gd name="connsiteY72" fmla="*/ 609600 h 609600"/>
              <a:gd name="connsiteX73" fmla="*/ 258291 w 592782"/>
              <a:gd name="connsiteY73" fmla="*/ 438150 h 609600"/>
              <a:gd name="connsiteX74" fmla="*/ 239241 w 592782"/>
              <a:gd name="connsiteY74" fmla="*/ 438150 h 609600"/>
              <a:gd name="connsiteX75" fmla="*/ 239241 w 592782"/>
              <a:gd name="connsiteY75" fmla="*/ 304800 h 609600"/>
              <a:gd name="connsiteX76" fmla="*/ 258291 w 592782"/>
              <a:gd name="connsiteY76" fmla="*/ 304800 h 609600"/>
              <a:gd name="connsiteX77" fmla="*/ 258291 w 592782"/>
              <a:gd name="connsiteY77" fmla="*/ 285750 h 609600"/>
              <a:gd name="connsiteX78" fmla="*/ 33328 w 592782"/>
              <a:gd name="connsiteY78" fmla="*/ 285750 h 609600"/>
              <a:gd name="connsiteX79" fmla="*/ 0 w 592782"/>
              <a:gd name="connsiteY79" fmla="*/ 219075 h 609600"/>
              <a:gd name="connsiteX80" fmla="*/ 33328 w 592782"/>
              <a:gd name="connsiteY80" fmla="*/ 152400 h 609600"/>
              <a:gd name="connsiteX81" fmla="*/ 258291 w 592782"/>
              <a:gd name="connsiteY81" fmla="*/ 152400 h 609600"/>
              <a:gd name="connsiteX82" fmla="*/ 258291 w 592782"/>
              <a:gd name="connsiteY82" fmla="*/ 133350 h 609600"/>
              <a:gd name="connsiteX83" fmla="*/ 239241 w 592782"/>
              <a:gd name="connsiteY83" fmla="*/ 13335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592782" h="609600">
                <a:moveTo>
                  <a:pt x="305916" y="361950"/>
                </a:moveTo>
                <a:lnTo>
                  <a:pt x="458316" y="361950"/>
                </a:lnTo>
                <a:lnTo>
                  <a:pt x="458316" y="381000"/>
                </a:lnTo>
                <a:lnTo>
                  <a:pt x="305916" y="381000"/>
                </a:lnTo>
                <a:close/>
                <a:moveTo>
                  <a:pt x="511827" y="323850"/>
                </a:moveTo>
                <a:lnTo>
                  <a:pt x="535632" y="371475"/>
                </a:lnTo>
                <a:lnTo>
                  <a:pt x="511827" y="419100"/>
                </a:lnTo>
                <a:lnTo>
                  <a:pt x="547678" y="419100"/>
                </a:lnTo>
                <a:lnTo>
                  <a:pt x="571481" y="371475"/>
                </a:lnTo>
                <a:lnTo>
                  <a:pt x="547678" y="323850"/>
                </a:lnTo>
                <a:close/>
                <a:moveTo>
                  <a:pt x="258291" y="323850"/>
                </a:moveTo>
                <a:lnTo>
                  <a:pt x="258291" y="419100"/>
                </a:lnTo>
                <a:lnTo>
                  <a:pt x="490527" y="419100"/>
                </a:lnTo>
                <a:lnTo>
                  <a:pt x="514331" y="371475"/>
                </a:lnTo>
                <a:lnTo>
                  <a:pt x="490527" y="323850"/>
                </a:lnTo>
                <a:close/>
                <a:moveTo>
                  <a:pt x="277341" y="285750"/>
                </a:moveTo>
                <a:lnTo>
                  <a:pt x="277341" y="304800"/>
                </a:lnTo>
                <a:lnTo>
                  <a:pt x="296391" y="304800"/>
                </a:lnTo>
                <a:lnTo>
                  <a:pt x="296391" y="285750"/>
                </a:lnTo>
                <a:close/>
                <a:moveTo>
                  <a:pt x="115416" y="209550"/>
                </a:moveTo>
                <a:lnTo>
                  <a:pt x="267816" y="209550"/>
                </a:lnTo>
                <a:lnTo>
                  <a:pt x="267816" y="228600"/>
                </a:lnTo>
                <a:lnTo>
                  <a:pt x="115416" y="228600"/>
                </a:lnTo>
                <a:close/>
                <a:moveTo>
                  <a:pt x="102255" y="171450"/>
                </a:moveTo>
                <a:lnTo>
                  <a:pt x="78451" y="219075"/>
                </a:lnTo>
                <a:lnTo>
                  <a:pt x="102255" y="266700"/>
                </a:lnTo>
                <a:lnTo>
                  <a:pt x="315441" y="266700"/>
                </a:lnTo>
                <a:lnTo>
                  <a:pt x="315441" y="171450"/>
                </a:lnTo>
                <a:close/>
                <a:moveTo>
                  <a:pt x="45104" y="171450"/>
                </a:moveTo>
                <a:lnTo>
                  <a:pt x="21301" y="219075"/>
                </a:lnTo>
                <a:lnTo>
                  <a:pt x="45104" y="266700"/>
                </a:lnTo>
                <a:lnTo>
                  <a:pt x="80955" y="266700"/>
                </a:lnTo>
                <a:lnTo>
                  <a:pt x="57150" y="219075"/>
                </a:lnTo>
                <a:lnTo>
                  <a:pt x="80955" y="171450"/>
                </a:lnTo>
                <a:close/>
                <a:moveTo>
                  <a:pt x="277341" y="133350"/>
                </a:moveTo>
                <a:lnTo>
                  <a:pt x="277341" y="152400"/>
                </a:lnTo>
                <a:lnTo>
                  <a:pt x="296391" y="152400"/>
                </a:lnTo>
                <a:lnTo>
                  <a:pt x="296391" y="133350"/>
                </a:lnTo>
                <a:close/>
                <a:moveTo>
                  <a:pt x="305916" y="57150"/>
                </a:moveTo>
                <a:lnTo>
                  <a:pt x="458316" y="57150"/>
                </a:lnTo>
                <a:lnTo>
                  <a:pt x="458316" y="76200"/>
                </a:lnTo>
                <a:lnTo>
                  <a:pt x="305916" y="76200"/>
                </a:lnTo>
                <a:close/>
                <a:moveTo>
                  <a:pt x="511827" y="19050"/>
                </a:moveTo>
                <a:lnTo>
                  <a:pt x="535632" y="66675"/>
                </a:lnTo>
                <a:lnTo>
                  <a:pt x="511827" y="114300"/>
                </a:lnTo>
                <a:lnTo>
                  <a:pt x="547678" y="114300"/>
                </a:lnTo>
                <a:lnTo>
                  <a:pt x="571481" y="66675"/>
                </a:lnTo>
                <a:lnTo>
                  <a:pt x="547678" y="19050"/>
                </a:lnTo>
                <a:close/>
                <a:moveTo>
                  <a:pt x="258291" y="19050"/>
                </a:moveTo>
                <a:lnTo>
                  <a:pt x="258291" y="114300"/>
                </a:lnTo>
                <a:lnTo>
                  <a:pt x="490527" y="114300"/>
                </a:lnTo>
                <a:lnTo>
                  <a:pt x="514331" y="66675"/>
                </a:lnTo>
                <a:lnTo>
                  <a:pt x="490527" y="19050"/>
                </a:lnTo>
                <a:close/>
                <a:moveTo>
                  <a:pt x="239241" y="0"/>
                </a:moveTo>
                <a:lnTo>
                  <a:pt x="559454" y="0"/>
                </a:lnTo>
                <a:lnTo>
                  <a:pt x="592782" y="66675"/>
                </a:lnTo>
                <a:lnTo>
                  <a:pt x="559454" y="133350"/>
                </a:lnTo>
                <a:lnTo>
                  <a:pt x="315441" y="133350"/>
                </a:lnTo>
                <a:lnTo>
                  <a:pt x="315441" y="152400"/>
                </a:lnTo>
                <a:lnTo>
                  <a:pt x="334491" y="152400"/>
                </a:lnTo>
                <a:lnTo>
                  <a:pt x="334491" y="285750"/>
                </a:lnTo>
                <a:lnTo>
                  <a:pt x="315441" y="285750"/>
                </a:lnTo>
                <a:lnTo>
                  <a:pt x="315441" y="304800"/>
                </a:lnTo>
                <a:lnTo>
                  <a:pt x="559454" y="304800"/>
                </a:lnTo>
                <a:lnTo>
                  <a:pt x="592782" y="371475"/>
                </a:lnTo>
                <a:lnTo>
                  <a:pt x="559454" y="438150"/>
                </a:lnTo>
                <a:lnTo>
                  <a:pt x="315441" y="438150"/>
                </a:lnTo>
                <a:lnTo>
                  <a:pt x="315441" y="609600"/>
                </a:lnTo>
                <a:lnTo>
                  <a:pt x="296391" y="609600"/>
                </a:lnTo>
                <a:lnTo>
                  <a:pt x="296391" y="438150"/>
                </a:lnTo>
                <a:lnTo>
                  <a:pt x="277341" y="438150"/>
                </a:lnTo>
                <a:lnTo>
                  <a:pt x="277341" y="609600"/>
                </a:lnTo>
                <a:lnTo>
                  <a:pt x="258291" y="609600"/>
                </a:lnTo>
                <a:lnTo>
                  <a:pt x="258291" y="438150"/>
                </a:lnTo>
                <a:lnTo>
                  <a:pt x="239241" y="438150"/>
                </a:lnTo>
                <a:lnTo>
                  <a:pt x="239241" y="304800"/>
                </a:lnTo>
                <a:lnTo>
                  <a:pt x="258291" y="304800"/>
                </a:lnTo>
                <a:lnTo>
                  <a:pt x="258291" y="285750"/>
                </a:lnTo>
                <a:lnTo>
                  <a:pt x="33328" y="285750"/>
                </a:lnTo>
                <a:lnTo>
                  <a:pt x="0" y="219075"/>
                </a:lnTo>
                <a:lnTo>
                  <a:pt x="33328" y="152400"/>
                </a:lnTo>
                <a:lnTo>
                  <a:pt x="258291" y="152400"/>
                </a:lnTo>
                <a:lnTo>
                  <a:pt x="258291" y="133350"/>
                </a:lnTo>
                <a:lnTo>
                  <a:pt x="239241" y="13335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anchor="ctr"/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7600" name="标题 7"/>
          <p:cNvSpPr>
            <a:spLocks noGrp="1"/>
          </p:cNvSpPr>
          <p:nvPr/>
        </p:nvSpPr>
        <p:spPr>
          <a:xfrm>
            <a:off x="2136775" y="5311775"/>
            <a:ext cx="4017963" cy="577850"/>
          </a:xfrm>
          <a:prstGeom prst="rect">
            <a:avLst/>
          </a:prstGeom>
          <a:noFill/>
          <a:ln w="9525">
            <a:noFill/>
          </a:ln>
        </p:spPr>
        <p:txBody>
          <a:bodyPr lIns="51435" tIns="25717" rIns="51435" bIns="25717" anchor="ctr"/>
          <a:lstStyle/>
          <a:p>
            <a:pPr>
              <a:lnSpc>
                <a:spcPct val="90000"/>
              </a:lnSpc>
            </a:pPr>
            <a:r>
              <a:rPr lang="zh-CN" altLang="en-US" sz="2100">
                <a:latin typeface="微软雅黑" panose="020B0503020204020204" charset="-122"/>
                <a:ea typeface="微软雅黑" panose="020B0503020204020204" charset="-122"/>
              </a:rPr>
              <a:t>古希腊罗马的政治制度</a:t>
            </a:r>
            <a:endParaRPr lang="zh-CN" altLang="en-US" sz="21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7601" name="标题 1"/>
          <p:cNvSpPr>
            <a:spLocks noGrp="1"/>
          </p:cNvSpPr>
          <p:nvPr/>
        </p:nvSpPr>
        <p:spPr>
          <a:xfrm>
            <a:off x="5081588" y="5349875"/>
            <a:ext cx="4583112" cy="500063"/>
          </a:xfrm>
          <a:prstGeom prst="rect">
            <a:avLst/>
          </a:prstGeom>
          <a:noFill/>
          <a:ln w="9525">
            <a:noFill/>
          </a:ln>
        </p:spPr>
        <p:txBody>
          <a:bodyPr lIns="51435" tIns="25717" rIns="51435" bIns="25717" anchor="ctr"/>
          <a:lstStyle/>
          <a:p>
            <a:pPr>
              <a:lnSpc>
                <a:spcPct val="90000"/>
              </a:lnSpc>
            </a:pPr>
            <a:r>
              <a:rPr lang="zh-CN" altLang="en-US" sz="21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中古欧洲的封建制度</a:t>
            </a:r>
            <a:endParaRPr lang="zh-CN" altLang="en-US" sz="21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7602" name="标题 1"/>
          <p:cNvSpPr>
            <a:spLocks noGrp="1"/>
          </p:cNvSpPr>
          <p:nvPr/>
        </p:nvSpPr>
        <p:spPr>
          <a:xfrm>
            <a:off x="7686675" y="5311775"/>
            <a:ext cx="2930525" cy="622300"/>
          </a:xfrm>
          <a:prstGeom prst="rect">
            <a:avLst/>
          </a:prstGeom>
          <a:noFill/>
          <a:ln w="9525">
            <a:noFill/>
          </a:ln>
        </p:spPr>
        <p:txBody>
          <a:bodyPr lIns="51435" tIns="25717" rIns="51435" bIns="25717" anchor="ctr"/>
          <a:lstStyle/>
          <a:p>
            <a:pPr algn="ctr"/>
            <a:r>
              <a:rPr lang="zh-CN" altLang="en-US" sz="21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西方资本主义政治制度</a:t>
            </a:r>
            <a:endParaRPr lang="zh-CN" altLang="en-US" sz="21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1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的产生与发展</a:t>
            </a:r>
            <a:endParaRPr lang="zh-CN" altLang="en-US" sz="21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83790" y="969010"/>
            <a:ext cx="25939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/>
              <a:t>时空坐标</a:t>
            </a:r>
            <a:endParaRPr lang="zh-CN" altLang="en-US" sz="4000" b="1"/>
          </a:p>
        </p:txBody>
      </p:sp>
    </p:spTree>
    <p:custDataLst>
      <p:tags r:id="rId15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11885" y="509270"/>
            <a:ext cx="10586720" cy="61239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r>
              <a:rPr lang="zh-CN" altLang="en-US" sz="2800"/>
              <a:t>一、古希腊</a:t>
            </a:r>
            <a:endParaRPr lang="zh-CN" altLang="en-US" sz="2800"/>
          </a:p>
          <a:p>
            <a:r>
              <a:rPr lang="zh-CN" altLang="en-US" sz="2800"/>
              <a:t>1、城邦统治---小国寡民，独立自主（雅典，斯巴达）</a:t>
            </a:r>
            <a:endParaRPr lang="zh-CN" altLang="en-US" sz="2800"/>
          </a:p>
          <a:p>
            <a:r>
              <a:rPr lang="zh-CN" altLang="en-US" sz="2800"/>
              <a:t>2、公民政治---本邦成年男性（不包括奴隶、妇女、外邦人）</a:t>
            </a:r>
            <a:endParaRPr lang="zh-CN" altLang="en-US" sz="2800"/>
          </a:p>
          <a:p>
            <a:r>
              <a:rPr lang="zh-CN" altLang="en-US" sz="2800"/>
              <a:t>3、雅典民主政治</a:t>
            </a:r>
            <a:endParaRPr lang="zh-CN" altLang="en-US" sz="2800"/>
          </a:p>
          <a:p>
            <a:r>
              <a:rPr lang="zh-CN" altLang="en-US" sz="2800"/>
              <a:t>评价：提高参政议政积极性，促进雅典经济文化发展，为近现代西方民主奠基；权力滥用，建立在奴隶制度上的民主。</a:t>
            </a:r>
            <a:endParaRPr lang="zh-CN" altLang="en-US" sz="2800"/>
          </a:p>
          <a:p>
            <a:r>
              <a:rPr lang="zh-CN" altLang="en-US" sz="2800"/>
              <a:t>4、斯巴达的寡头政治：</a:t>
            </a:r>
            <a:endParaRPr lang="zh-CN" altLang="en-US" sz="2800"/>
          </a:p>
          <a:p>
            <a:r>
              <a:rPr lang="zh-CN" altLang="en-US" sz="2800"/>
              <a:t>公民大会--名义上最高权力机关，国王--世袭，军事统帅</a:t>
            </a:r>
            <a:endParaRPr lang="zh-CN" altLang="en-US" sz="2800"/>
          </a:p>
          <a:p>
            <a:r>
              <a:rPr lang="zh-CN" altLang="en-US" sz="2800"/>
              <a:t>二、古罗马</a:t>
            </a:r>
            <a:endParaRPr lang="zh-CN" altLang="en-US" sz="2800"/>
          </a:p>
          <a:p>
            <a:r>
              <a:rPr lang="zh-CN" altLang="en-US" sz="2800"/>
              <a:t>1、罗马共和国</a:t>
            </a:r>
            <a:endParaRPr lang="zh-CN" altLang="en-US" sz="2800"/>
          </a:p>
          <a:p>
            <a:r>
              <a:rPr lang="zh-CN" altLang="en-US" sz="2800"/>
              <a:t>     公民大会---最高，但受元老院和高级官员限制</a:t>
            </a:r>
            <a:endParaRPr lang="zh-CN" altLang="en-US" sz="2800"/>
          </a:p>
          <a:p>
            <a:r>
              <a:rPr lang="zh-CN" altLang="en-US" sz="2800"/>
              <a:t>2、罗马帝国</a:t>
            </a:r>
            <a:endParaRPr lang="zh-CN" altLang="en-US" sz="2800"/>
          </a:p>
          <a:p>
            <a:r>
              <a:rPr lang="zh-CN" altLang="en-US" sz="2800"/>
              <a:t>①公元前27年，屋大维担任元首，罗马帝国建立。</a:t>
            </a:r>
            <a:endParaRPr lang="zh-CN" altLang="en-US" sz="2800"/>
          </a:p>
          <a:p>
            <a:r>
              <a:rPr lang="zh-CN" altLang="en-US" sz="2800"/>
              <a:t>②君主政治：皇帝控制立法、司法、军队，实行独裁统治。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81430" y="509270"/>
            <a:ext cx="10417175" cy="5908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/>
              <a:t>三、中古西欧的封建制度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①中世纪：西罗马帝国灭亡到16C，欧洲封建社会时期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②国家：日耳曼人建立法兰克王国，后来分裂为法国、意大利、德国雏形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③制度：封君封臣制度（我的附庸的附庸不是我的附庸）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④特征：世俗王权和基督教长期并立，相互利用。基督教长期占据统治地位。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        14C国王与教皇对抗过程中，由教士、贵族、市民组成的三级会议与国王相互合作，强化了王权。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90955" y="798195"/>
            <a:ext cx="10417175" cy="526224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/>
              <a:t>四、西方资本主义政治制度产生和发展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1、英国--君主立宪制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①13C英王约翰签署《大宪章》，肯定英王地位，保证封建主特权，也顾及骑士和市民利益。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②14C英国形成议会君主统治，国王通过议会执政。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③17C英国发生资产阶级革命，签署《权利法案》，确立君主立宪制，限制国王权利，保证议会至尊。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④18C形成责任内阁制，首相掌权，国王统而不治。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71905" y="509270"/>
            <a:ext cx="10426700" cy="5908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/>
              <a:t>2、美国--民主共和制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①1775-1783独立战争，摆脱英国殖民统治。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②制定1787年宪法，规定美国实行联邦制民主共和制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③联邦制：联邦政府拥有最高主权，各州有一定的自治权。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④三权分立</a:t>
            </a: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</p:txBody>
      </p:sp>
      <p:pic>
        <p:nvPicPr>
          <p:cNvPr id="5" name="图片 5" descr="8d2cf55dd702777353caecfab36c0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805" y="3330575"/>
            <a:ext cx="5595620" cy="293497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341755" y="509270"/>
            <a:ext cx="10356850" cy="5908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/>
              <a:t>3、法国</a:t>
            </a:r>
            <a:r>
              <a:rPr lang="en-US" altLang="zh-CN" sz="2800"/>
              <a:t>——</a:t>
            </a:r>
            <a:r>
              <a:rPr lang="zh-CN" altLang="en-US" sz="2800"/>
              <a:t>民主共和制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①1870建立法兰西第三共和国，1875通过宪法，实行民主共和制</a:t>
            </a: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  <a:p>
            <a:pPr>
              <a:lnSpc>
                <a:spcPct val="150000"/>
              </a:lnSpc>
            </a:pPr>
            <a:endParaRPr lang="zh-CN" altLang="en-US" sz="2800"/>
          </a:p>
        </p:txBody>
      </p:sp>
      <p:pic>
        <p:nvPicPr>
          <p:cNvPr id="7" name="图片 7" descr="771e38e847c9744a706a4090c38f6a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65960" y="1992630"/>
            <a:ext cx="6823710" cy="414591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76985" y="768985"/>
            <a:ext cx="10445115" cy="594868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p>
            <a:pPr>
              <a:lnSpc>
                <a:spcPct val="180000"/>
              </a:lnSpc>
            </a:pPr>
            <a:r>
              <a:rPr lang="zh-CN" altLang="en-US" sz="2800" b="1">
                <a:sym typeface="+mn-ea"/>
              </a:rPr>
              <a:t>4.评价</a:t>
            </a:r>
            <a:endParaRPr lang="zh-CN" altLang="en-US" sz="2800" b="1"/>
          </a:p>
          <a:p>
            <a:pPr>
              <a:lnSpc>
                <a:spcPct val="180000"/>
              </a:lnSpc>
            </a:pPr>
            <a:r>
              <a:rPr lang="zh-CN" altLang="en-US" sz="2800" b="1">
                <a:sym typeface="+mn-ea"/>
              </a:rPr>
              <a:t>（1）近代西方政治制度适应了资本主义发展的需要，部分实现了文艺复兴和启蒙运动的理想</a:t>
            </a:r>
            <a:endParaRPr lang="zh-CN" altLang="en-US" sz="2800" b="1"/>
          </a:p>
          <a:p>
            <a:pPr>
              <a:lnSpc>
                <a:spcPct val="180000"/>
              </a:lnSpc>
            </a:pPr>
            <a:r>
              <a:rPr lang="zh-CN" altLang="en-US" sz="2800" b="1">
                <a:sym typeface="+mn-ea"/>
              </a:rPr>
              <a:t>（2）局限：英国妇女长期没有选举权，美国宪法一度承认黑奴合法</a:t>
            </a:r>
            <a:endParaRPr lang="zh-CN" altLang="en-US" sz="2800" b="1"/>
          </a:p>
          <a:p>
            <a:pPr>
              <a:lnSpc>
                <a:spcPct val="180000"/>
              </a:lnSpc>
            </a:pPr>
            <a:r>
              <a:rPr lang="zh-CN" altLang="en-US" sz="2800" b="1">
                <a:sym typeface="+mn-ea"/>
              </a:rPr>
              <a:t>（3）发展：经过19-20世纪的多次改革和革命，西方政治制度逐渐走向稳定和成熟。</a:t>
            </a:r>
            <a:endParaRPr lang="zh-CN" altLang="en-US" sz="2800" b="1"/>
          </a:p>
          <a:p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179070" y="1934845"/>
            <a:ext cx="798195" cy="327215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p>
            <a:r>
              <a:rPr lang="en-US" altLang="zh-CN" sz="4000" b="1">
                <a:solidFill>
                  <a:srgbClr val="FFFF00"/>
                </a:solidFill>
              </a:rPr>
              <a:t>  </a:t>
            </a:r>
            <a:r>
              <a:rPr lang="zh-CN" altLang="en-US" sz="4000" b="1">
                <a:solidFill>
                  <a:srgbClr val="FFFF00"/>
                </a:solidFill>
              </a:rPr>
              <a:t>知识点狂背</a:t>
            </a:r>
            <a:endParaRPr lang="zh-CN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diagram20201494_2*m_i*1_1"/>
  <p:tag name="KSO_WM_UNIT_INDEX" val="1_1"/>
  <p:tag name="KSO_WM_UNIT_LAYERLEVEL" val="1_1"/>
  <p:tag name="KSO_WM_UNIT_TYPE" val="m_i"/>
  <p:tag name="KSO_WM_UNIT_USESOURCEFORMAT_APPLY" val="1"/>
</p:tagLst>
</file>

<file path=ppt/tags/tag66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1_2"/>
  <p:tag name="KSO_WM_UNIT_INDEX" val="1_1_2"/>
  <p:tag name="KSO_WM_UNIT_LAYERLEVEL" val="1_1_1"/>
  <p:tag name="KSO_WM_UNIT_LINE_FILL_TYPE" val="2"/>
  <p:tag name="KSO_WM_UNIT_LINE_FORE_SCHEMECOLOR_INDEX" val="5"/>
  <p:tag name="KSO_WM_UNIT_TYPE" val="m_h_i"/>
  <p:tag name="KSO_WM_UNIT_USESOURCEFORMAT_APPLY" val="1"/>
</p:tagLst>
</file>

<file path=ppt/tags/tag67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f*1_1_1"/>
  <p:tag name="KSO_WM_UNIT_INDEX" val="1_1_1"/>
  <p:tag name="KSO_WM_UNIT_LAYERLEVEL" val="1_1_1"/>
  <p:tag name="KSO_WM_UNIT_NOCLEAR" val="0"/>
  <p:tag name="KSO_WM_UNIT_PRESET_TEXT" val="单击此处添加文本具体内容，简明扼要的阐述您的观点。"/>
  <p:tag name="KSO_WM_UNIT_SUBTYPE" val="a"/>
  <p:tag name="KSO_WM_UNIT_TEXT_FILL_FORE_SCHEMECOLOR_INDEX" val="13"/>
  <p:tag name="KSO_WM_UNIT_TEXT_FILL_TYPE" val="1"/>
  <p:tag name="KSO_WM_UNIT_TYPE" val="m_h_f"/>
  <p:tag name="KSO_WM_UNIT_USESOURCEFORMAT_APPLY" val="1"/>
  <p:tag name="KSO_WM_UNIT_VALUE" val="30"/>
</p:tagLst>
</file>

<file path=ppt/tags/tag68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1_1"/>
  <p:tag name="KSO_WM_UNIT_INDEX" val="1_1_1"/>
  <p:tag name="KSO_WM_UNIT_LAYERLEVEL" val="1_1_1"/>
  <p:tag name="KSO_WM_UNIT_TEXT_FILL_FORE_SCHEMECOLOR_INDEX" val="5"/>
  <p:tag name="KSO_WM_UNIT_TEXT_FILL_TYPE" val="1"/>
  <p:tag name="KSO_WM_UNIT_TYPE" val="m_h_i"/>
  <p:tag name="KSO_WM_UNIT_USESOURCEFORMAT_APPLY" val="1"/>
</p:tagLst>
</file>

<file path=ppt/tags/tag69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a*1_1_1"/>
  <p:tag name="KSO_WM_UNIT_INDEX" val="1_1_1"/>
  <p:tag name="KSO_WM_UNIT_ISCONTENTSTITLE" val="0"/>
  <p:tag name="KSO_WM_UNIT_ISNUMDGMTITLE" val="0"/>
  <p:tag name="KSO_WM_UNIT_LAYERLEVEL" val="1_1_1"/>
  <p:tag name="KSO_WM_UNIT_NOCLEAR" val="0"/>
  <p:tag name="KSO_WM_UNIT_PRESET_TEXT" val="添加标题"/>
  <p:tag name="KSO_WM_UNIT_TEXT_FILL_FORE_SCHEMECOLOR_INDEX" val="5"/>
  <p:tag name="KSO_WM_UNIT_TEXT_FILL_TYPE" val="1"/>
  <p:tag name="KSO_WM_UNIT_TYPE" val="m_h_a"/>
  <p:tag name="KSO_WM_UNIT_USESOURCEFORMAT_APPLY" val="1"/>
  <p:tag name="KSO_WM_UNIT_VALUE" val="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2_2"/>
  <p:tag name="KSO_WM_UNIT_INDEX" val="1_2_2"/>
  <p:tag name="KSO_WM_UNIT_LAYERLEVEL" val="1_1_1"/>
  <p:tag name="KSO_WM_UNIT_LINE_FILL_TYPE" val="2"/>
  <p:tag name="KSO_WM_UNIT_LINE_FORE_SCHEMECOLOR_INDEX" val="5"/>
  <p:tag name="KSO_WM_UNIT_TYPE" val="m_h_i"/>
  <p:tag name="KSO_WM_UNIT_USESOURCEFORMAT_APPLY" val="1"/>
</p:tagLst>
</file>

<file path=ppt/tags/tag71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f*1_2_1"/>
  <p:tag name="KSO_WM_UNIT_INDEX" val="1_2_1"/>
  <p:tag name="KSO_WM_UNIT_LAYERLEVEL" val="1_1_1"/>
  <p:tag name="KSO_WM_UNIT_NOCLEAR" val="0"/>
  <p:tag name="KSO_WM_UNIT_PRESET_TEXT" val="单击此处添加文本具体内容，简明扼要的阐述您的观点。"/>
  <p:tag name="KSO_WM_UNIT_SUBTYPE" val="a"/>
  <p:tag name="KSO_WM_UNIT_TEXT_FILL_FORE_SCHEMECOLOR_INDEX" val="13"/>
  <p:tag name="KSO_WM_UNIT_TEXT_FILL_TYPE" val="1"/>
  <p:tag name="KSO_WM_UNIT_TYPE" val="m_h_f"/>
  <p:tag name="KSO_WM_UNIT_USESOURCEFORMAT_APPLY" val="1"/>
  <p:tag name="KSO_WM_UNIT_VALUE" val="30"/>
</p:tagLst>
</file>

<file path=ppt/tags/tag72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2_1"/>
  <p:tag name="KSO_WM_UNIT_INDEX" val="1_2_1"/>
  <p:tag name="KSO_WM_UNIT_LAYERLEVEL" val="1_1_1"/>
  <p:tag name="KSO_WM_UNIT_TEXT_FILL_FORE_SCHEMECOLOR_INDEX" val="5"/>
  <p:tag name="KSO_WM_UNIT_TEXT_FILL_TYPE" val="1"/>
  <p:tag name="KSO_WM_UNIT_TYPE" val="m_h_i"/>
  <p:tag name="KSO_WM_UNIT_USESOURCEFORMAT_APPLY" val="1"/>
</p:tagLst>
</file>

<file path=ppt/tags/tag73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a*1_2_1"/>
  <p:tag name="KSO_WM_UNIT_INDEX" val="1_2_1"/>
  <p:tag name="KSO_WM_UNIT_ISCONTENTSTITLE" val="0"/>
  <p:tag name="KSO_WM_UNIT_ISNUMDGMTITLE" val="0"/>
  <p:tag name="KSO_WM_UNIT_LAYERLEVEL" val="1_1_1"/>
  <p:tag name="KSO_WM_UNIT_NOCLEAR" val="0"/>
  <p:tag name="KSO_WM_UNIT_PRESET_TEXT" val="添加标题"/>
  <p:tag name="KSO_WM_UNIT_TEXT_FILL_FORE_SCHEMECOLOR_INDEX" val="5"/>
  <p:tag name="KSO_WM_UNIT_TEXT_FILL_TYPE" val="1"/>
  <p:tag name="KSO_WM_UNIT_TYPE" val="m_h_a"/>
  <p:tag name="KSO_WM_UNIT_USESOURCEFORMAT_APPLY" val="1"/>
  <p:tag name="KSO_WM_UNIT_VALUE" val="8"/>
</p:tagLst>
</file>

<file path=ppt/tags/tag74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3_2"/>
  <p:tag name="KSO_WM_UNIT_INDEX" val="1_3_2"/>
  <p:tag name="KSO_WM_UNIT_LAYERLEVEL" val="1_1_1"/>
  <p:tag name="KSO_WM_UNIT_LINE_FILL_TYPE" val="2"/>
  <p:tag name="KSO_WM_UNIT_LINE_FORE_SCHEMECOLOR_INDEX" val="5"/>
  <p:tag name="KSO_WM_UNIT_TYPE" val="m_h_i"/>
  <p:tag name="KSO_WM_UNIT_USESOURCEFORMAT_APPLY" val="1"/>
</p:tagLst>
</file>

<file path=ppt/tags/tag75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i*1_3_1"/>
  <p:tag name="KSO_WM_UNIT_INDEX" val="1_3_1"/>
  <p:tag name="KSO_WM_UNIT_LAYERLEVEL" val="1_1_1"/>
  <p:tag name="KSO_WM_UNIT_TEXT_FILL_FORE_SCHEMECOLOR_INDEX" val="5"/>
  <p:tag name="KSO_WM_UNIT_TEXT_FILL_TYPE" val="1"/>
  <p:tag name="KSO_WM_UNIT_TYPE" val="m_h_i"/>
  <p:tag name="KSO_WM_UNIT_USESOURCEFORMAT_APPLY" val="1"/>
</p:tagLst>
</file>

<file path=ppt/tags/tag76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a*1_3_1"/>
  <p:tag name="KSO_WM_UNIT_INDEX" val="1_3_1"/>
  <p:tag name="KSO_WM_UNIT_ISCONTENTSTITLE" val="0"/>
  <p:tag name="KSO_WM_UNIT_ISNUMDGMTITLE" val="0"/>
  <p:tag name="KSO_WM_UNIT_LAYERLEVEL" val="1_1_1"/>
  <p:tag name="KSO_WM_UNIT_NOCLEAR" val="0"/>
  <p:tag name="KSO_WM_UNIT_PRESET_TEXT" val="添加标题"/>
  <p:tag name="KSO_WM_UNIT_TEXT_FILL_FORE_SCHEMECOLOR_INDEX" val="5"/>
  <p:tag name="KSO_WM_UNIT_TEXT_FILL_TYPE" val="1"/>
  <p:tag name="KSO_WM_UNIT_TYPE" val="m_h_a"/>
  <p:tag name="KSO_WM_UNIT_USESOURCEFORMAT_APPLY" val="1"/>
  <p:tag name="KSO_WM_UNIT_VALUE" val="8"/>
</p:tagLst>
</file>

<file path=ppt/tags/tag77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HIGHLIGHT" val="0"/>
  <p:tag name="KSO_WM_UNIT_ID" val="diagram20201494_2*m_h_f*1_3_1"/>
  <p:tag name="KSO_WM_UNIT_INDEX" val="1_3_1"/>
  <p:tag name="KSO_WM_UNIT_LAYERLEVEL" val="1_1_1"/>
  <p:tag name="KSO_WM_UNIT_NOCLEAR" val="0"/>
  <p:tag name="KSO_WM_UNIT_PRESET_TEXT" val="单击此处添加文本具体内容，简明扼要的阐述您的观点。"/>
  <p:tag name="KSO_WM_UNIT_SUBTYPE" val="a"/>
  <p:tag name="KSO_WM_UNIT_TEXT_FILL_FORE_SCHEMECOLOR_INDEX" val="13"/>
  <p:tag name="KSO_WM_UNIT_TEXT_FILL_TYPE" val="1"/>
  <p:tag name="KSO_WM_UNIT_TYPE" val="m_h_f"/>
  <p:tag name="KSO_WM_UNIT_USESOURCEFORMAT_APPLY" val="1"/>
  <p:tag name="KSO_WM_UNIT_VALUE" val="30"/>
</p:tagLst>
</file>

<file path=ppt/tags/tag78.xml><?xml version="1.0" encoding="utf-8"?>
<p:tagLst xmlns:p="http://schemas.openxmlformats.org/presentationml/2006/main">
  <p:tag name="KSO_WM_BEAUTIFY_FLAG" val="#wm#"/>
  <p:tag name="KSO_WM_DIAGRAM_GROUP_CODE" val="m1-1"/>
  <p:tag name="KSO_WM_TAG_VERSION" val="1.0"/>
  <p:tag name="KSO_WM_TEMPLATE_CATEGORY" val="diagram"/>
  <p:tag name="KSO_WM_TEMPLATE_INDEX" val="20201494"/>
  <p:tag name="KSO_WM_UNIT_COMPATIBLE" val="0"/>
  <p:tag name="KSO_WM_UNIT_DIAGRAM_ISNUMVISUAL" val="0"/>
  <p:tag name="KSO_WM_UNIT_DIAGRAM_ISREFERUNIT" val="0"/>
  <p:tag name="KSO_WM_UNIT_FILL_FORE_SCHEMECOLOR_INDEX" val="13"/>
  <p:tag name="KSO_WM_UNIT_FILL_TYPE" val="1"/>
  <p:tag name="KSO_WM_UNIT_HIGHLIGHT" val="0"/>
  <p:tag name="KSO_WM_UNIT_ID" val="diagram20201494_2*i*1"/>
  <p:tag name="KSO_WM_UNIT_INDEX" val="1"/>
  <p:tag name="KSO_WM_UNIT_LAYERLEVEL" val="1"/>
  <p:tag name="KSO_WM_UNIT_TYPE" val="i"/>
  <p:tag name="KSO_WM_UNIT_USESOURCEFORMAT_APPLY" val="1"/>
</p:tagLst>
</file>

<file path=ppt/tags/tag79.xml><?xml version="1.0" encoding="utf-8"?>
<p:tagLst xmlns:p="http://schemas.openxmlformats.org/presentationml/2006/main">
  <p:tag name="KSO_WM_BEAUTIFY_FLAG" val="#wm#"/>
  <p:tag name="KSO_WM_DIAGRAM_GROUP_CODE" val="m1-1"/>
  <p:tag name="KSO_WM_SLIDE_DIAGTYPE" val="m"/>
  <p:tag name="KSO_WM_SLIDE_ID" val="diagram20201494_2"/>
  <p:tag name="KSO_WM_SLIDE_INDEX" val="2"/>
  <p:tag name="KSO_WM_SLIDE_ITEM_CNT" val="3"/>
  <p:tag name="KSO_WM_SLIDE_LAYOUT" val="a_b_m"/>
  <p:tag name="KSO_WM_SLIDE_LAYOUT_CNT" val="1_1_1"/>
  <p:tag name="KSO_WM_SLIDE_POSITION" val="-7.87402e-05*146.806"/>
  <p:tag name="KSO_WM_SLIDE_SIZE" val="959.999*328.645"/>
  <p:tag name="KSO_WM_SLIDE_SUBTYPE" val="diag"/>
  <p:tag name="KSO_WM_SLIDE_TYPE" val="text"/>
  <p:tag name="KSO_WM_TAG_VERSION" val="1.0"/>
  <p:tag name="KSO_WM_TEMPLATE_CATEGORY" val="diagram"/>
  <p:tag name="KSO_WM_TEMPLATE_COLOR_TYPE" val="1"/>
  <p:tag name="KSO_WM_TEMPLATE_INDEX" val="20201494"/>
  <p:tag name="KSO_WM_TEMPLATE_MASTER_TYPE" val="0"/>
  <p:tag name="KSO_WM_TEMPLATE_SUBCATEGORY" val="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AG_VERSION" val="1.0"/>
  <p:tag name="KSO_WM_TEMPLATE_CATEGORY" val="diagram"/>
  <p:tag name="KSO_WM_TEMPLATE_INDEX" val="20193798"/>
  <p:tag name="KSO_WM_UNIT_ADJUSTLAYOUT_ID" val="49"/>
  <p:tag name="KSO_WM_UNIT_COLOR_SCHEME_PARENT_PAGE" val="0_1"/>
  <p:tag name="KSO_WM_UNIT_COLOR_SCHEME_SHAPE_ID" val="49"/>
  <p:tag name="KSO_WM_UNIT_COMPATIBLE" val="0"/>
  <p:tag name="KSO_WM_UNIT_DIAGRAM_ISNUMVISUAL" val="0"/>
  <p:tag name="KSO_WM_UNIT_DIAGRAM_ISREFERUNIT" val="0"/>
  <p:tag name="KSO_WM_UNIT_HIGHLIGHT" val="0"/>
  <p:tag name="KSO_WM_UNIT_ID" val="diagram20193798_1*f*1"/>
  <p:tag name="KSO_WM_UNIT_INDEX" val="1"/>
  <p:tag name="KSO_WM_UNIT_LAYERLEVEL" val="1"/>
  <p:tag name="KSO_WM_UNIT_PRESET_TEXT" val="点击此处添加正文，请言简意赅的阐述观点。"/>
  <p:tag name="KSO_WM_UNIT_TEXT_PART_ID" val="2-a"/>
  <p:tag name="KSO_WM_UNIT_TEXT_PART_ID_V2" val="d-2-1"/>
  <p:tag name="KSO_WM_UNIT_TEXT_PART_SIZE" val="24.96*434.5"/>
  <p:tag name="KSO_WM_UNIT_TYPE" val="f"/>
  <p:tag name="KSO_WM_UNIT_VALUE" val="26"/>
</p:tagLst>
</file>

<file path=ppt/tags/tag81.xml><?xml version="1.0" encoding="utf-8"?>
<p:tagLst xmlns:p="http://schemas.openxmlformats.org/presentationml/2006/main">
  <p:tag name="KSO_WM_BEAUTIFY_FLAG" val="#wm#"/>
  <p:tag name="KSO_WM_TAG_VERSION" val="1.0"/>
  <p:tag name="KSO_WM_TEMPLATE_CATEGORY" val="diagram"/>
  <p:tag name="KSO_WM_TEMPLATE_INDEX" val="20193798"/>
  <p:tag name="KSO_WM_UNIT_ADJUSTLAYOUT_ID" val="49"/>
  <p:tag name="KSO_WM_UNIT_COLOR_SCHEME_PARENT_PAGE" val="0_1"/>
  <p:tag name="KSO_WM_UNIT_COLOR_SCHEME_SHAPE_ID" val="49"/>
  <p:tag name="KSO_WM_UNIT_COMPATIBLE" val="0"/>
  <p:tag name="KSO_WM_UNIT_DIAGRAM_ISNUMVISUAL" val="0"/>
  <p:tag name="KSO_WM_UNIT_DIAGRAM_ISREFERUNIT" val="0"/>
  <p:tag name="KSO_WM_UNIT_HIGHLIGHT" val="0"/>
  <p:tag name="KSO_WM_UNIT_ID" val="diagram20193798_1*f*1"/>
  <p:tag name="KSO_WM_UNIT_INDEX" val="1"/>
  <p:tag name="KSO_WM_UNIT_LAYERLEVEL" val="1"/>
  <p:tag name="KSO_WM_UNIT_PRESET_TEXT" val="点击此处添加正文，请言简意赅的阐述观点。"/>
  <p:tag name="KSO_WM_UNIT_TEXT_PART_ID" val="2-a"/>
  <p:tag name="KSO_WM_UNIT_TEXT_PART_ID_V2" val="d-2-1"/>
  <p:tag name="KSO_WM_UNIT_TEXT_PART_SIZE" val="24.96*434.5"/>
  <p:tag name="KSO_WM_UNIT_TYPE" val="f"/>
  <p:tag name="KSO_WM_UNIT_VALUE" val="26"/>
</p:tagLst>
</file>

<file path=ppt/tags/tag82.xml><?xml version="1.0" encoding="utf-8"?>
<p:tagLst xmlns:p="http://schemas.openxmlformats.org/presentationml/2006/main">
  <p:tag name="KSO_WM_BEAUTIFY_FLAG" val="#wm#"/>
  <p:tag name="KSO_WM_TAG_VERSION" val="1.0"/>
  <p:tag name="KSO_WM_TEMPLATE_CATEGORY" val="diagram"/>
  <p:tag name="KSO_WM_TEMPLATE_INDEX" val="20193798"/>
  <p:tag name="KSO_WM_UNIT_ADJUSTLAYOUT_ID" val="49"/>
  <p:tag name="KSO_WM_UNIT_COLOR_SCHEME_PARENT_PAGE" val="0_1"/>
  <p:tag name="KSO_WM_UNIT_COLOR_SCHEME_SHAPE_ID" val="49"/>
  <p:tag name="KSO_WM_UNIT_COMPATIBLE" val="0"/>
  <p:tag name="KSO_WM_UNIT_DIAGRAM_ISNUMVISUAL" val="0"/>
  <p:tag name="KSO_WM_UNIT_DIAGRAM_ISREFERUNIT" val="0"/>
  <p:tag name="KSO_WM_UNIT_HIGHLIGHT" val="0"/>
  <p:tag name="KSO_WM_UNIT_ID" val="diagram20193798_1*f*1"/>
  <p:tag name="KSO_WM_UNIT_INDEX" val="1"/>
  <p:tag name="KSO_WM_UNIT_LAYERLEVEL" val="1"/>
  <p:tag name="KSO_WM_UNIT_PRESET_TEXT" val="点击此处添加正文，请言简意赅的阐述观点。"/>
  <p:tag name="KSO_WM_UNIT_TEXT_PART_ID" val="2-a"/>
  <p:tag name="KSO_WM_UNIT_TEXT_PART_ID_V2" val="d-2-1"/>
  <p:tag name="KSO_WM_UNIT_TEXT_PART_SIZE" val="24.96*434.5"/>
  <p:tag name="KSO_WM_UNIT_TYPE" val="f"/>
  <p:tag name="KSO_WM_UNIT_VALUE" val="26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UNIT_TABLE_BEAUTIFY" val="smartTable{12e7a15c-28aa-4f20-9467-1aca79211feb}"/>
  <p:tag name="TABLE_COLOR_RGB" val="0x000000*0xFFFFFF*0x212121*0xFFFFFF*0x144D73*0x1BA8C9*0x22C29C*0x91CE24*0xF4B720*0xDA542A"/>
  <p:tag name="TABLE_COLORIDX" val="l"/>
  <p:tag name="TABLE_EMPHASIZE_COLOR" val="1330547"/>
  <p:tag name="TABLE_SKINIDX" val="-1"/>
</p:tagLst>
</file>

<file path=ppt/tags/tag85.xml><?xml version="1.0" encoding="utf-8"?>
<p:tagLst xmlns:p="http://schemas.openxmlformats.org/presentationml/2006/main">
  <p:tag name="KSO_WM_BEAUTIFY_FLAG" val="#wm#"/>
  <p:tag name="KSO_WM_TAG_VERSION" val="1.0"/>
  <p:tag name="KSO_WM_TEMPLATE_CATEGORY" val="diagram"/>
  <p:tag name="KSO_WM_TEMPLATE_INDEX" val="20193798"/>
  <p:tag name="KSO_WM_UNIT_ADJUSTLAYOUT_ID" val="49"/>
  <p:tag name="KSO_WM_UNIT_COLOR_SCHEME_PARENT_PAGE" val="0_1"/>
  <p:tag name="KSO_WM_UNIT_COLOR_SCHEME_SHAPE_ID" val="49"/>
  <p:tag name="KSO_WM_UNIT_COMPATIBLE" val="0"/>
  <p:tag name="KSO_WM_UNIT_DIAGRAM_ISNUMVISUAL" val="0"/>
  <p:tag name="KSO_WM_UNIT_DIAGRAM_ISREFERUNIT" val="0"/>
  <p:tag name="KSO_WM_UNIT_HIGHLIGHT" val="0"/>
  <p:tag name="KSO_WM_UNIT_ID" val="diagram20193798_1*f*1"/>
  <p:tag name="KSO_WM_UNIT_INDEX" val="1"/>
  <p:tag name="KSO_WM_UNIT_LAYERLEVEL" val="1"/>
  <p:tag name="KSO_WM_UNIT_PRESET_TEXT" val="点击此处添加正文，请言简意赅的阐述观点。"/>
  <p:tag name="KSO_WM_UNIT_TEXT_PART_ID" val="2-a"/>
  <p:tag name="KSO_WM_UNIT_TEXT_PART_ID_V2" val="d-2-1"/>
  <p:tag name="KSO_WM_UNIT_TEXT_PART_SIZE" val="24.96*434.5"/>
  <p:tag name="KSO_WM_UNIT_TYPE" val="f"/>
  <p:tag name="KSO_WM_UNIT_VALUE" val="26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3345</Words>
  <PresentationFormat>宽屏</PresentationFormat>
  <Paragraphs>288</Paragraphs>
  <Slides>25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17</vt:i4>
      </vt:variant>
      <vt:variant>
        <vt:lpstr>幻灯片标题</vt:lpstr>
      </vt:variant>
      <vt:variant>
        <vt:i4>25</vt:i4>
      </vt:variant>
    </vt:vector>
  </HeadingPairs>
  <TitlesOfParts>
    <vt:vector size="52" baseType="lpstr">
      <vt:lpstr>Arial</vt:lpstr>
      <vt:lpstr>宋体</vt:lpstr>
      <vt:lpstr>Wingdings</vt:lpstr>
      <vt:lpstr>微软雅黑</vt:lpstr>
      <vt:lpstr>Wingdings</vt:lpstr>
      <vt:lpstr>Times New Roman</vt:lpstr>
      <vt:lpstr>黑体</vt:lpstr>
      <vt:lpstr>隶书</vt:lpstr>
      <vt:lpstr>Arial Unicode MS</vt:lpstr>
      <vt:lpstr>Office 主题​​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Word.Document.8</vt:lpstr>
      <vt:lpstr>第一单元：政治制度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2021-10-20T07:30:09Z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</Properties>
</file>