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0" r:id="rId3"/>
    <p:sldId id="257" r:id="rId4"/>
    <p:sldId id="258" r:id="rId5"/>
    <p:sldId id="265" r:id="rId6"/>
    <p:sldId id="261" r:id="rId7"/>
    <p:sldId id="266" r:id="rId8"/>
    <p:sldId id="268" r:id="rId9"/>
    <p:sldId id="269" r:id="rId10"/>
    <p:sldId id="267" r:id="rId11"/>
    <p:sldId id="270" r:id="rId12"/>
    <p:sldId id="271" r:id="rId13"/>
    <p:sldId id="272" r:id="rId14"/>
    <p:sldId id="276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95"/>
        <p:guide pos="386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6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-8546" y="4025069"/>
            <a:ext cx="12200546" cy="2878448"/>
            <a:chOff x="-8546" y="4025069"/>
            <a:chExt cx="12200546" cy="2878448"/>
          </a:xfrm>
        </p:grpSpPr>
        <p:pic>
          <p:nvPicPr>
            <p:cNvPr id="12" name="图片 11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20"/>
            <a:stretch>
              <a:fillRect/>
            </a:stretch>
          </p:blipFill>
          <p:spPr>
            <a:xfrm>
              <a:off x="8463" y="4025069"/>
              <a:ext cx="12183537" cy="2878448"/>
            </a:xfrm>
            <a:prstGeom prst="rect">
              <a:avLst/>
            </a:prstGeom>
          </p:spPr>
        </p:pic>
        <p:sp>
          <p:nvSpPr>
            <p:cNvPr id="2" name="矩形 1"/>
            <p:cNvSpPr/>
            <p:nvPr userDrawn="1"/>
          </p:nvSpPr>
          <p:spPr>
            <a:xfrm>
              <a:off x="-8546" y="4025069"/>
              <a:ext cx="12200546" cy="2878448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alpha val="59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DF88E-DAE6-4B77-A9C6-799BEC365CA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413924" y="6407626"/>
            <a:ext cx="2743200" cy="365125"/>
          </a:xfrm>
        </p:spPr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-1"/>
            <a:ext cx="12192000" cy="4341264"/>
          </a:xfrm>
          <a:prstGeom prst="rect">
            <a:avLst/>
          </a:prstGeom>
          <a:gradFill flip="none" rotWithShape="1">
            <a:gsLst>
              <a:gs pos="100000">
                <a:srgbClr val="0F4D8F"/>
              </a:gs>
              <a:gs pos="24000">
                <a:srgbClr val="0C3E7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88" y="276963"/>
            <a:ext cx="3332860" cy="61131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659" y="273470"/>
            <a:ext cx="4765704" cy="310168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8546" y="4358355"/>
            <a:ext cx="12192000" cy="7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977B9-2917-4265-A888-A4C5514B72B9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3"/>
          <p:cNvSpPr/>
          <p:nvPr userDrawn="1"/>
        </p:nvSpPr>
        <p:spPr>
          <a:xfrm>
            <a:off x="3410037" y="1803431"/>
            <a:ext cx="8781963" cy="1871903"/>
          </a:xfrm>
          <a:custGeom>
            <a:avLst/>
            <a:gdLst/>
            <a:ahLst/>
            <a:cxnLst/>
            <a:rect l="l" t="t" r="r" b="b"/>
            <a:pathLst>
              <a:path w="6586815" h="1404000">
                <a:moveTo>
                  <a:pt x="810600" y="0"/>
                </a:moveTo>
                <a:lnTo>
                  <a:pt x="6586815" y="0"/>
                </a:lnTo>
                <a:lnTo>
                  <a:pt x="6586815" y="1404000"/>
                </a:lnTo>
                <a:lnTo>
                  <a:pt x="0" y="1404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矩形 6"/>
          <p:cNvSpPr/>
          <p:nvPr userDrawn="1"/>
        </p:nvSpPr>
        <p:spPr>
          <a:xfrm>
            <a:off x="600" y="3931727"/>
            <a:ext cx="8432200" cy="1229939"/>
          </a:xfrm>
          <a:custGeom>
            <a:avLst/>
            <a:gdLst/>
            <a:ahLst/>
            <a:cxnLst/>
            <a:rect l="l" t="t" r="r" b="b"/>
            <a:pathLst>
              <a:path w="4284268" h="1404000">
                <a:moveTo>
                  <a:pt x="0" y="0"/>
                </a:moveTo>
                <a:lnTo>
                  <a:pt x="4284268" y="0"/>
                </a:lnTo>
                <a:lnTo>
                  <a:pt x="3473668" y="1404000"/>
                </a:lnTo>
                <a:lnTo>
                  <a:pt x="0" y="1404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矩形 7"/>
          <p:cNvSpPr/>
          <p:nvPr userDrawn="1"/>
        </p:nvSpPr>
        <p:spPr>
          <a:xfrm>
            <a:off x="599" y="2307364"/>
            <a:ext cx="11134571" cy="2350094"/>
          </a:xfrm>
          <a:custGeom>
            <a:avLst/>
            <a:gdLst/>
            <a:ahLst/>
            <a:cxnLst/>
            <a:rect l="l" t="t" r="r" b="b"/>
            <a:pathLst>
              <a:path w="7959928" h="2268000">
                <a:moveTo>
                  <a:pt x="0" y="0"/>
                </a:moveTo>
                <a:lnTo>
                  <a:pt x="7959928" y="0"/>
                </a:lnTo>
                <a:lnTo>
                  <a:pt x="6650498" y="2268000"/>
                </a:lnTo>
                <a:lnTo>
                  <a:pt x="0" y="2268000"/>
                </a:lnTo>
                <a:close/>
              </a:path>
            </a:pathLst>
          </a:custGeom>
          <a:solidFill>
            <a:srgbClr val="004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10" name="矩形 20"/>
          <p:cNvSpPr/>
          <p:nvPr userDrawn="1"/>
        </p:nvSpPr>
        <p:spPr>
          <a:xfrm>
            <a:off x="11147315" y="2547276"/>
            <a:ext cx="596045" cy="984205"/>
          </a:xfrm>
          <a:custGeom>
            <a:avLst/>
            <a:gdLst/>
            <a:ahLst/>
            <a:cxnLst/>
            <a:rect l="l" t="t" r="r" b="b"/>
            <a:pathLst>
              <a:path w="447057" h="738192">
                <a:moveTo>
                  <a:pt x="77961" y="0"/>
                </a:moveTo>
                <a:lnTo>
                  <a:pt x="447057" y="369096"/>
                </a:lnTo>
                <a:lnTo>
                  <a:pt x="77961" y="738192"/>
                </a:lnTo>
                <a:lnTo>
                  <a:pt x="0" y="660231"/>
                </a:lnTo>
                <a:lnTo>
                  <a:pt x="293910" y="366322"/>
                </a:lnTo>
                <a:lnTo>
                  <a:pt x="2775" y="75187"/>
                </a:lnTo>
                <a:close/>
              </a:path>
            </a:pathLst>
          </a:custGeom>
          <a:solidFill>
            <a:srgbClr val="004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AC0B8-F334-45EC-8FD7-F0A62BFE5857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1_Title Slide">
    <p:bg>
      <p:bgPr>
        <a:solidFill>
          <a:srgbClr val="F5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DAA1-4437-4850-B3BD-80EE6B875C0A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31906" y="6356350"/>
            <a:ext cx="2743200" cy="365125"/>
          </a:xfrm>
        </p:spPr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0"/>
          <a:stretch>
            <a:fillRect/>
          </a:stretch>
        </p:blipFill>
        <p:spPr>
          <a:xfrm>
            <a:off x="8463" y="1965533"/>
            <a:ext cx="12183537" cy="3408281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-9849" y="0"/>
            <a:ext cx="12210395" cy="6858000"/>
          </a:xfrm>
          <a:prstGeom prst="rect">
            <a:avLst/>
          </a:prstGeom>
          <a:gradFill flip="none" rotWithShape="1">
            <a:gsLst>
              <a:gs pos="100000">
                <a:srgbClr val="0F4D8F">
                  <a:alpha val="85000"/>
                </a:srgbClr>
              </a:gs>
              <a:gs pos="24000">
                <a:srgbClr val="0C3E76">
                  <a:alpha val="8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-1" y="0"/>
            <a:ext cx="12183537" cy="1486968"/>
          </a:xfrm>
          <a:prstGeom prst="rect">
            <a:avLst/>
          </a:prstGeom>
          <a:solidFill>
            <a:srgbClr val="0C3E76"/>
          </a:solidFill>
          <a:ln>
            <a:noFill/>
          </a:ln>
          <a:effectLst>
            <a:innerShdw blurRad="63500" dist="25400" dir="5400000">
              <a:srgbClr val="04162A">
                <a:alpha val="4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-83" y="5371032"/>
            <a:ext cx="12183537" cy="1486968"/>
          </a:xfrm>
          <a:prstGeom prst="rect">
            <a:avLst/>
          </a:prstGeom>
          <a:solidFill>
            <a:srgbClr val="0C3E76"/>
          </a:solidFill>
          <a:ln>
            <a:noFill/>
          </a:ln>
          <a:effectLst>
            <a:innerShdw blurRad="63500" dist="127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6" y="388058"/>
            <a:ext cx="3801399" cy="697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7ABF-C8D9-49C4-A6AC-BF27B03EDFF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166090" y="6356350"/>
            <a:ext cx="2743200" cy="365125"/>
          </a:xfrm>
        </p:spPr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991306"/>
            <a:ext cx="12204000" cy="72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8" y="0"/>
            <a:ext cx="12192007" cy="972000"/>
          </a:xfrm>
          <a:prstGeom prst="rect">
            <a:avLst/>
          </a:prstGeom>
          <a:gradFill flip="none" rotWithShape="1">
            <a:gsLst>
              <a:gs pos="100000">
                <a:srgbClr val="0F4D8F"/>
              </a:gs>
              <a:gs pos="24000">
                <a:srgbClr val="0C3E7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0" y="0"/>
            <a:ext cx="1068224" cy="972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" t="2589" r="83433" b="11718"/>
          <a:stretch>
            <a:fillRect/>
          </a:stretch>
        </p:blipFill>
        <p:spPr>
          <a:xfrm>
            <a:off x="179345" y="125220"/>
            <a:ext cx="717962" cy="7379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A95B2-49A5-498D-87F6-51765E0D8BAE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Oval 15"/>
          <p:cNvSpPr/>
          <p:nvPr userDrawn="1"/>
        </p:nvSpPr>
        <p:spPr>
          <a:xfrm>
            <a:off x="0" y="487110"/>
            <a:ext cx="3962400" cy="730048"/>
          </a:xfrm>
          <a:prstGeom prst="rect">
            <a:avLst/>
          </a:prstGeom>
          <a:gradFill flip="none" rotWithShape="1">
            <a:gsLst>
              <a:gs pos="100000">
                <a:srgbClr val="0F4D8F"/>
              </a:gs>
              <a:gs pos="24000">
                <a:srgbClr val="0C3E76"/>
              </a:gs>
            </a:gsLst>
            <a:lin ang="2700000" scaled="1"/>
            <a:tileRect/>
          </a:gradFill>
          <a:ln w="381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67740">
              <a:defRPr/>
            </a:pPr>
            <a:endParaRPr lang="en-US" sz="4400" b="1" kern="0" dirty="0">
              <a:solidFill>
                <a:srgbClr val="FFFFFF"/>
              </a:solidFill>
              <a:latin typeface="Arial" panose="020B0604020202020204" pitchFamily="34" charset="0"/>
              <a:ea typeface="思源黑体 CN Light" panose="020B03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6734086"/>
            <a:ext cx="9220912" cy="1239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平行四边形 9"/>
          <p:cNvSpPr/>
          <p:nvPr userDrawn="1"/>
        </p:nvSpPr>
        <p:spPr>
          <a:xfrm>
            <a:off x="8699639" y="6306796"/>
            <a:ext cx="3785767" cy="551204"/>
          </a:xfrm>
          <a:prstGeom prst="parallelogram">
            <a:avLst>
              <a:gd name="adj" fmla="val 45155"/>
            </a:avLst>
          </a:prstGeom>
          <a:solidFill>
            <a:srgbClr val="0F4D8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9174962" y="6356350"/>
            <a:ext cx="2743200" cy="365125"/>
          </a:xfrm>
        </p:spPr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ECF0C-3612-40A3-80B3-E2F62F50E081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6736851"/>
            <a:ext cx="12192000" cy="137800"/>
          </a:xfrm>
          <a:prstGeom prst="rect">
            <a:avLst/>
          </a:prstGeom>
          <a:solidFill>
            <a:srgbClr val="0F4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46"/>
            <a:ext cx="12192000" cy="3806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78382-C50B-4BBE-A54D-A3D675148FE9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62" b="8623"/>
          <a:stretch>
            <a:fillRect/>
          </a:stretch>
        </p:blipFill>
        <p:spPr>
          <a:xfrm>
            <a:off x="-7937" y="0"/>
            <a:ext cx="12192000" cy="105113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/>
          <p:cNvSpPr/>
          <p:nvPr userDrawn="1"/>
        </p:nvSpPr>
        <p:spPr>
          <a:xfrm>
            <a:off x="-7937" y="1051133"/>
            <a:ext cx="12192000" cy="45719"/>
          </a:xfrm>
          <a:prstGeom prst="rect">
            <a:avLst/>
          </a:prstGeom>
          <a:solidFill>
            <a:srgbClr val="B1A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C3E76">
                  <a:alpha val="91000"/>
                </a:srgbClr>
              </a:gs>
              <a:gs pos="100000">
                <a:srgbClr val="0F4D8F">
                  <a:alpha val="85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0" name="Rectangle 19"/>
          <p:cNvSpPr/>
          <p:nvPr userDrawn="1"/>
        </p:nvSpPr>
        <p:spPr>
          <a:xfrm>
            <a:off x="863128" y="1090252"/>
            <a:ext cx="10441783" cy="5213833"/>
          </a:xfrm>
          <a:prstGeom prst="rect">
            <a:avLst/>
          </a:prstGeom>
          <a:solidFill>
            <a:schemeClr val="bg1">
              <a:alpha val="94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14" name="直角三角形 13"/>
          <p:cNvSpPr/>
          <p:nvPr userDrawn="1"/>
        </p:nvSpPr>
        <p:spPr>
          <a:xfrm rot="10800000">
            <a:off x="10596788" y="1083766"/>
            <a:ext cx="716669" cy="716669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10800000" algn="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6E61-00B8-4A77-99D9-8759A2ED9F3B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  <p:sp>
        <p:nvSpPr>
          <p:cNvPr id="11" name="矩形 3"/>
          <p:cNvSpPr/>
          <p:nvPr userDrawn="1"/>
        </p:nvSpPr>
        <p:spPr>
          <a:xfrm>
            <a:off x="3410037" y="1794885"/>
            <a:ext cx="8781963" cy="1871903"/>
          </a:xfrm>
          <a:custGeom>
            <a:avLst/>
            <a:gdLst/>
            <a:ahLst/>
            <a:cxnLst/>
            <a:rect l="l" t="t" r="r" b="b"/>
            <a:pathLst>
              <a:path w="6586815" h="1404000">
                <a:moveTo>
                  <a:pt x="810600" y="0"/>
                </a:moveTo>
                <a:lnTo>
                  <a:pt x="6586815" y="0"/>
                </a:lnTo>
                <a:lnTo>
                  <a:pt x="6586815" y="1404000"/>
                </a:lnTo>
                <a:lnTo>
                  <a:pt x="0" y="1404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2" name="矩形 6"/>
          <p:cNvSpPr/>
          <p:nvPr userDrawn="1"/>
        </p:nvSpPr>
        <p:spPr>
          <a:xfrm>
            <a:off x="600" y="3624071"/>
            <a:ext cx="8432200" cy="1964879"/>
          </a:xfrm>
          <a:custGeom>
            <a:avLst/>
            <a:gdLst/>
            <a:ahLst/>
            <a:cxnLst/>
            <a:rect l="l" t="t" r="r" b="b"/>
            <a:pathLst>
              <a:path w="4284268" h="1404000">
                <a:moveTo>
                  <a:pt x="0" y="0"/>
                </a:moveTo>
                <a:lnTo>
                  <a:pt x="4284268" y="0"/>
                </a:lnTo>
                <a:lnTo>
                  <a:pt x="3473668" y="1404000"/>
                </a:lnTo>
                <a:lnTo>
                  <a:pt x="0" y="1404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3" name="矩形 7"/>
          <p:cNvSpPr/>
          <p:nvPr userDrawn="1"/>
        </p:nvSpPr>
        <p:spPr>
          <a:xfrm>
            <a:off x="599" y="2276060"/>
            <a:ext cx="10673097" cy="2868504"/>
          </a:xfrm>
          <a:custGeom>
            <a:avLst/>
            <a:gdLst/>
            <a:ahLst/>
            <a:cxnLst/>
            <a:rect l="l" t="t" r="r" b="b"/>
            <a:pathLst>
              <a:path w="7959928" h="2268000">
                <a:moveTo>
                  <a:pt x="0" y="0"/>
                </a:moveTo>
                <a:lnTo>
                  <a:pt x="7959928" y="0"/>
                </a:lnTo>
                <a:lnTo>
                  <a:pt x="6650498" y="2268000"/>
                </a:lnTo>
                <a:lnTo>
                  <a:pt x="0" y="2268000"/>
                </a:lnTo>
                <a:close/>
              </a:path>
            </a:pathLst>
          </a:custGeom>
          <a:solidFill>
            <a:srgbClr val="004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14" name="矩形 20"/>
          <p:cNvSpPr/>
          <p:nvPr userDrawn="1"/>
        </p:nvSpPr>
        <p:spPr>
          <a:xfrm>
            <a:off x="10771291" y="2376356"/>
            <a:ext cx="596045" cy="984205"/>
          </a:xfrm>
          <a:custGeom>
            <a:avLst/>
            <a:gdLst/>
            <a:ahLst/>
            <a:cxnLst/>
            <a:rect l="l" t="t" r="r" b="b"/>
            <a:pathLst>
              <a:path w="447057" h="738192">
                <a:moveTo>
                  <a:pt x="77961" y="0"/>
                </a:moveTo>
                <a:lnTo>
                  <a:pt x="447057" y="369096"/>
                </a:lnTo>
                <a:lnTo>
                  <a:pt x="77961" y="738192"/>
                </a:lnTo>
                <a:lnTo>
                  <a:pt x="0" y="660231"/>
                </a:lnTo>
                <a:lnTo>
                  <a:pt x="293910" y="366322"/>
                </a:lnTo>
                <a:lnTo>
                  <a:pt x="2775" y="75187"/>
                </a:lnTo>
                <a:close/>
              </a:path>
            </a:pathLst>
          </a:custGeom>
          <a:solidFill>
            <a:srgbClr val="004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79423-B5A3-4B54-8496-EA84590F6D3C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140452" y="63307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F4D8F"/>
                </a:solidFill>
              </a:defRPr>
            </a:lvl1pPr>
          </a:lstStyle>
          <a:p>
            <a:fld id="{F834455A-92C8-48D2-AB31-E55D64055A4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770880" y="373380"/>
            <a:ext cx="6421120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5556250" cy="11811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29565" y="1955165"/>
            <a:ext cx="1130744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   </a:t>
            </a:r>
            <a:r>
              <a:rPr lang="en-US" alt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明后期有士人称，江南流行“好名喜夸”之风，家中但凡有千金之</a:t>
            </a:r>
            <a:endParaRPr lang="zh-CN" sz="28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28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产，必定会营建一园，“近聚土壤，远延木石，聊以矜眩于一时耳”，但“俗气扑人”。这可用于说明</a:t>
            </a:r>
            <a:endParaRPr lang="zh-CN" sz="28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2800" b="1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    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A．士大夫传统观念的颠覆         B．世俗化审美趣味的初现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C．士农工商社会结构解体         D．江南市镇工商业的繁荣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5784215" y="337820"/>
            <a:ext cx="62655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2022·</a:t>
            </a: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全国乙卷</a:t>
            </a: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·27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35725" y="382270"/>
            <a:ext cx="5756275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6286500" cy="76835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6"/>
          <p:cNvSpPr txBox="1"/>
          <p:nvPr/>
        </p:nvSpPr>
        <p:spPr>
          <a:xfrm>
            <a:off x="6532880" y="382270"/>
            <a:ext cx="55626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核心概念剖析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2435" y="1637030"/>
            <a:ext cx="11398250" cy="4615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3.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市镇与园林的关系？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    </a:t>
            </a:r>
            <a:r>
              <a:rPr lang="en-US" altLang="zh-CN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市镇的位置,从区位来看,不同于城市,也不同于偏僻山林。建园林于市镇,似乎恰好符合明清文人追求隐逸又不失交游便利的要求。巫仁恕先生的研究，也正是从这个角度给予了揭示,共分为三项理由:一是城市地价高且土地相对紧缺。第二，市镇可以避开城市的喧嚣,但同时具备市场功能,又与县城距离适中，可使生活便利。第三,许多市镇的地理位置正好处在观赏美丽景胜的绝佳位置。</a:t>
            </a:r>
            <a:endParaRPr lang="zh-CN" altLang="en-US" sz="240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                       ——</a:t>
            </a:r>
            <a:r>
              <a:rPr lang="zh-CN" altLang="en-US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巫仁恕，明清江南市镇志的园第书写与文化建构[J].九州学林,2007,5(4):81- 86。</a:t>
            </a:r>
            <a:endParaRPr lang="zh-CN" altLang="en-US" sz="240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475230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44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  <a:sym typeface="+mn-ea"/>
              </a:rPr>
              <a:t>三、变式建构：洞悉高考命题中的</a:t>
            </a:r>
            <a:r>
              <a:rPr lang="en-US" altLang="zh-CN" sz="44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44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  <a:sym typeface="+mn-ea"/>
              </a:rPr>
              <a:t>变与不变</a:t>
            </a:r>
            <a:r>
              <a:rPr lang="en-US" altLang="zh-CN" sz="44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  <a:sym typeface="+mn-ea"/>
              </a:rPr>
              <a:t>”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35725" y="382270"/>
            <a:ext cx="5756275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6286500" cy="76835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6"/>
          <p:cNvSpPr txBox="1"/>
          <p:nvPr/>
        </p:nvSpPr>
        <p:spPr>
          <a:xfrm>
            <a:off x="6532880" y="382270"/>
            <a:ext cx="55626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往年真题示例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79730" y="1546225"/>
            <a:ext cx="1160653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5000"/>
              </a:lnSpc>
            </a:pPr>
            <a:r>
              <a:rPr lang="en-US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1. </a:t>
            </a:r>
            <a:r>
              <a:rPr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（2016·全国Ⅲ卷·27）</a:t>
            </a:r>
            <a:r>
              <a:rPr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明末有人描述江南农村的变化时说，百年前的雇工“戴星出入，俗柔顺而主令尊”，如今“骄惰成风，非酒食不能劝”“夏必加下点心，冬必与早粥”。这一变化反映了</a:t>
            </a:r>
            <a:endParaRPr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fontAlgn="auto">
              <a:lnSpc>
                <a:spcPct val="125000"/>
              </a:lnSpc>
            </a:pP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A．市镇经济与手工业的发展              </a:t>
            </a: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 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政府积极推行重农政策</a:t>
            </a:r>
            <a:endParaRPr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ct val="125000"/>
              </a:lnSpc>
            </a:pP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C．社会矛盾日益尖锐                       D．农业中人身依附关系强化</a:t>
            </a:r>
            <a:endParaRPr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9730" y="4187825"/>
            <a:ext cx="1160653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5000"/>
              </a:lnSpc>
            </a:pPr>
            <a:r>
              <a:rPr lang="en-US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2. （2012·全国卷·26）</a:t>
            </a:r>
            <a:r>
              <a:rPr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明后期松江人何良俊记述：“（正德）以前，百姓十一在官，十九在田……今去农而改业为工商者三倍于前矣。昔日原无游手之人，今去农而游手趁食（谋生）者又十之二三也。大抵以十分百姓言之，已六七分去农。据此可知</a:t>
            </a:r>
            <a:endParaRPr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l" fontAlgn="auto">
              <a:lnSpc>
                <a:spcPct val="125000"/>
              </a:lnSpc>
              <a:buClrTx/>
              <a:buSzTx/>
              <a:buNone/>
            </a:pP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A．工商业的发展造成了农业的衰退     B．工商业的发展导致了社会结构的变动</a:t>
            </a:r>
            <a:endParaRPr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fontAlgn="auto">
              <a:lnSpc>
                <a:spcPct val="125000"/>
              </a:lnSpc>
              <a:buClrTx/>
              <a:buSzTx/>
              <a:buNone/>
            </a:pP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C．财富分配不均引起贫富分化加剧     D．无业游民增加促成了工商业的发展</a:t>
            </a:r>
            <a:endParaRPr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35725" y="382270"/>
            <a:ext cx="5756275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6286500" cy="76835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6"/>
          <p:cNvSpPr txBox="1"/>
          <p:nvPr/>
        </p:nvSpPr>
        <p:spPr>
          <a:xfrm>
            <a:off x="6532880" y="382270"/>
            <a:ext cx="55626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备考几点思考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2435" y="1901825"/>
            <a:ext cx="116065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5000"/>
              </a:lnSpc>
            </a:pP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一是史料的运用问题：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原始史料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or 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二手史料（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后人评介）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2435" y="3502025"/>
            <a:ext cx="116065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5000"/>
              </a:lnSpc>
            </a:pP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二是设问的角度问题：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审美风尚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or 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唯物史观（怎么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切入）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2435" y="5102860"/>
            <a:ext cx="116065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5000"/>
              </a:lnSpc>
            </a:pP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三是概念的解读问题：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内涵外延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or 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逆向设计（怎么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构建）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00685" y="1025525"/>
            <a:ext cx="11389995" cy="3122295"/>
          </a:xfrm>
        </p:spPr>
        <p:txBody>
          <a:bodyPr>
            <a:normAutofit/>
          </a:bodyPr>
          <a:p>
            <a:pPr algn="ctr" fontAlgn="auto">
              <a:lnSpc>
                <a:spcPct val="150000"/>
              </a:lnSpc>
              <a:buClrTx/>
              <a:buSzTx/>
              <a:buFontTx/>
            </a:pPr>
            <a:r>
              <a:rPr lang="zh-CN" altLang="zh-CN" sz="6600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情景</a:t>
            </a:r>
            <a:r>
              <a:rPr lang="en-US" altLang="zh-CN" sz="6600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·</a:t>
            </a:r>
            <a:r>
              <a:rPr lang="zh-CN" altLang="en-US" sz="6600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概念</a:t>
            </a:r>
            <a:r>
              <a:rPr lang="en-US" altLang="zh-CN" sz="6600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·</a:t>
            </a:r>
            <a:r>
              <a:rPr lang="zh-CN" altLang="en-US" sz="6600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变式</a:t>
            </a:r>
            <a:br>
              <a:rPr lang="zh-CN" altLang="en-US" sz="6600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en-US" altLang="zh-CN" sz="6600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en-US" altLang="zh-CN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b="1" spc="300" dirty="0">
                <a:solidFill>
                  <a:schemeClr val="bg1"/>
                </a:solidFill>
                <a:effectLst>
                  <a:outerShdw blurRad="508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解读高考真题的一般范式</a:t>
            </a:r>
            <a:endParaRPr lang="zh-CN" altLang="en-US" b="1" spc="300" dirty="0">
              <a:solidFill>
                <a:schemeClr val="bg1"/>
              </a:solidFill>
              <a:effectLst>
                <a:outerShdw blurRad="50800" dist="12700" dir="2700000" algn="t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615565" y="5352415"/>
            <a:ext cx="71393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西安交通大学附属中学</a:t>
            </a:r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田茂刚</a:t>
            </a:r>
            <a:r>
              <a:rPr lang="en-US" altLang="zh-CN" sz="3600"/>
              <a:t>   </a:t>
            </a:r>
            <a:endParaRPr lang="en-US" altLang="zh-CN" sz="360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770880" y="373380"/>
            <a:ext cx="6421120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5556250" cy="11811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19150" y="1965325"/>
            <a:ext cx="1055370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200000"/>
              </a:lnSpc>
            </a:pPr>
            <a:r>
              <a:rPr lang="zh-CN" alt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一、</a:t>
            </a:r>
            <a:r>
              <a:rPr 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情景重构：品味特定时空中的</a:t>
            </a:r>
            <a:r>
              <a:rPr lang="en-US" alt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“</a:t>
            </a:r>
            <a:r>
              <a:rPr lang="zh-CN" alt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人情世故</a:t>
            </a:r>
            <a:r>
              <a:rPr lang="en-US" alt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”</a:t>
            </a:r>
            <a:endParaRPr lang="zh-CN" altLang="en-US" sz="3600" b="1"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200000"/>
              </a:lnSpc>
            </a:pPr>
            <a:r>
              <a:rPr lang="zh-CN" alt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二、</a:t>
            </a:r>
            <a:r>
              <a:rPr 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概念解构：关注核心概念中的</a:t>
            </a:r>
            <a:r>
              <a:rPr lang="en-US" alt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“</a:t>
            </a:r>
            <a:r>
              <a:rPr lang="zh-CN" alt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微言大义</a:t>
            </a:r>
            <a:r>
              <a:rPr lang="en-US" alt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”</a:t>
            </a:r>
            <a:endParaRPr lang="zh-CN" altLang="en-US" sz="3600" b="1"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200000"/>
              </a:lnSpc>
            </a:pPr>
            <a:r>
              <a:rPr lang="zh-CN" alt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三、变式建构：洞悉高考命题中的</a:t>
            </a:r>
            <a:r>
              <a:rPr lang="en-US" alt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“</a:t>
            </a:r>
            <a:r>
              <a:rPr lang="zh-CN" alt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变与不变</a:t>
            </a:r>
            <a:r>
              <a:rPr lang="en-US" alt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”</a:t>
            </a:r>
            <a:endParaRPr lang="en-US" altLang="zh-CN" sz="3600" b="1"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5784215" y="337820"/>
            <a:ext cx="62655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知识框架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475230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  <a:sym typeface="+mn-ea"/>
              </a:rPr>
              <a:t>一、情景重构：品味特定时空中的“人情世故”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35725" y="382270"/>
            <a:ext cx="5756275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6286500" cy="76835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36320" y="1545590"/>
            <a:ext cx="9625965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1.  </a:t>
            </a:r>
            <a:r>
              <a:rPr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为</a:t>
            </a:r>
            <a:r>
              <a:rPr 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何是</a:t>
            </a:r>
            <a:r>
              <a:rPr sz="3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士人</a:t>
            </a:r>
            <a:r>
              <a:rPr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称</a:t>
            </a:r>
            <a:r>
              <a:rPr sz="3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江南</a:t>
            </a:r>
            <a:r>
              <a:rPr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流行“好名喜夸”之风？</a:t>
            </a:r>
            <a:endParaRPr sz="3600" b="1"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endParaRPr sz="3600" b="1"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2. </a:t>
            </a:r>
            <a:r>
              <a:rPr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为什么家中有千金之产，</a:t>
            </a:r>
            <a:r>
              <a:rPr sz="3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必定</a:t>
            </a:r>
            <a:r>
              <a:rPr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会营造园林？</a:t>
            </a:r>
            <a:endParaRPr sz="3600" b="1"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endParaRPr sz="3600" b="1"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en-US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3. </a:t>
            </a:r>
            <a:r>
              <a:rPr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为什么近聚土壤</a:t>
            </a:r>
            <a:r>
              <a:rPr lang="zh-CN"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，</a:t>
            </a:r>
            <a:r>
              <a:rPr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远延木石，却</a:t>
            </a:r>
            <a:r>
              <a:rPr sz="3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俗气扑人</a:t>
            </a:r>
            <a:r>
              <a:rPr sz="3600" b="1">
                <a:latin typeface="华文中宋" panose="02010600040101010101" charset="-122"/>
                <a:ea typeface="华文中宋" panose="02010600040101010101" charset="-122"/>
                <a:cs typeface="宋体" panose="02010600030101010101" pitchFamily="2" charset="-122"/>
              </a:rPr>
              <a:t>？</a:t>
            </a:r>
            <a:endParaRPr sz="3600" b="1">
              <a:latin typeface="华文中宋" panose="02010600040101010101" charset="-122"/>
              <a:ea typeface="华文中宋" panose="02010600040101010101" charset="-122"/>
              <a:cs typeface="宋体" panose="02010600030101010101" pitchFamily="2" charset="-122"/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6629400" y="313690"/>
            <a:ext cx="55626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学术情景分析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36320" y="2629535"/>
            <a:ext cx="9349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此处的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士人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是代表个人观点，还是代表整个社会阶层的呼声？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81075" y="4333875"/>
            <a:ext cx="9349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为什么必营造园林而非其他？造园林是官宦？士人还是庶民等人？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81075" y="6002655"/>
            <a:ext cx="9349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此处的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俗气扑人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”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，是指园林本身俗气，还是审美观念的差异？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35725" y="382270"/>
            <a:ext cx="5756275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6286500" cy="76835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6"/>
          <p:cNvSpPr txBox="1"/>
          <p:nvPr/>
        </p:nvSpPr>
        <p:spPr>
          <a:xfrm>
            <a:off x="6532245" y="382270"/>
            <a:ext cx="55626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  <a:sym typeface="+mn-ea"/>
              </a:rPr>
              <a:t>材料来源角度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80365" y="1862455"/>
            <a:ext cx="1128776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5000"/>
              </a:lnSpc>
            </a:pPr>
            <a:r>
              <a:rPr lang="en-US" altLang="zh-CN" sz="2400"/>
              <a:t>    </a:t>
            </a:r>
            <a:r>
              <a:rPr lang="en-US" altLang="zh-CN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</a:t>
            </a:r>
            <a:r>
              <a:rPr lang="zh-CN" altLang="en-US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明人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何良俊</a:t>
            </a:r>
            <a:r>
              <a:rPr lang="zh-CN" altLang="en-US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( 1506</a:t>
            </a:r>
            <a:r>
              <a:rPr lang="en-US" altLang="zh-CN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—</a:t>
            </a:r>
            <a:r>
              <a:rPr lang="zh-CN" altLang="en-US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1573 )曾说: </a:t>
            </a:r>
            <a:r>
              <a:rPr lang="en-US" altLang="zh-CN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“</a:t>
            </a:r>
            <a:r>
              <a:rPr lang="zh-CN" altLang="en-US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嗟夫!叔世之人，好名喜夸，故凡家累千金，垣屋稍治，必欲营治园。若士大夫之家，勘稍赢，尤以此相胜。大略三吴城中，苑囿棋置，侵市肆民居大半，然不过近聚土壤远延木石，聊以矜眩于一时耳。”</a:t>
            </a:r>
            <a:endParaRPr lang="zh-CN" altLang="en-US" sz="240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fontAlgn="auto">
              <a:lnSpc>
                <a:spcPct val="125000"/>
              </a:lnSpc>
            </a:pPr>
            <a:r>
              <a:rPr lang="en-US" altLang="zh-CN" sz="2400"/>
              <a:t>                                                            ——</a:t>
            </a:r>
            <a:r>
              <a:rPr lang="zh-CN" altLang="en-US" sz="2400"/>
              <a:t>见《何翰林集》卷十二《西园雅会集序》</a:t>
            </a:r>
            <a:endParaRPr lang="zh-CN" altLang="en-US" sz="2400"/>
          </a:p>
        </p:txBody>
      </p:sp>
      <p:sp>
        <p:nvSpPr>
          <p:cNvPr id="14" name="文本框 13"/>
          <p:cNvSpPr txBox="1"/>
          <p:nvPr/>
        </p:nvSpPr>
        <p:spPr>
          <a:xfrm>
            <a:off x="471805" y="4476750"/>
            <a:ext cx="1110551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25000"/>
              </a:lnSpc>
            </a:pPr>
            <a:r>
              <a:rPr lang="en-US" altLang="zh-CN" sz="2400"/>
              <a:t>    </a:t>
            </a:r>
            <a:r>
              <a:rPr lang="en-US" altLang="zh-CN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</a:t>
            </a:r>
            <a:r>
              <a:rPr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在士大夫眼中，</a:t>
            </a:r>
            <a:r>
              <a:rPr sz="24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民间有钱之人</a:t>
            </a:r>
            <a:r>
              <a:rPr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建园，</a:t>
            </a:r>
            <a:r>
              <a:rPr sz="24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不过是</a:t>
            </a:r>
            <a:r>
              <a:rPr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“好名喜夸”的一种体现。</a:t>
            </a:r>
            <a:r>
              <a:rPr sz="24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惟有</a:t>
            </a:r>
            <a:r>
              <a:rPr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士大夫所建园林，以及以园林为场所的士人雅会，才真正符合园林的本色。换言之，园亭若无一段山林景致，只以壮丽相炫，便会让人觉得</a:t>
            </a:r>
            <a:r>
              <a:rPr sz="24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“俗气扑人”</a:t>
            </a:r>
            <a:r>
              <a:rPr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。</a:t>
            </a:r>
            <a:endParaRPr sz="240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fontAlgn="auto">
              <a:lnSpc>
                <a:spcPct val="125000"/>
              </a:lnSpc>
            </a:pPr>
            <a:r>
              <a:rPr lang="en-US" altLang="zh-CN" sz="2400"/>
              <a:t>                                                              ——</a:t>
            </a:r>
            <a:r>
              <a:rPr lang="zh-CN" altLang="en-US" sz="2400"/>
              <a:t>见陈宝良《明代的江南及文化生活》</a:t>
            </a:r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35725" y="382270"/>
            <a:ext cx="5756275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6286500" cy="76835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6"/>
          <p:cNvSpPr txBox="1"/>
          <p:nvPr/>
        </p:nvSpPr>
        <p:spPr>
          <a:xfrm>
            <a:off x="6545580" y="473075"/>
            <a:ext cx="55626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6532245" y="382270"/>
            <a:ext cx="55626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  <a:sym typeface="+mn-ea"/>
              </a:rPr>
              <a:t>情景逻辑重构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2435" y="1653540"/>
            <a:ext cx="4302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1. </a:t>
            </a:r>
            <a:r>
              <a:rPr lang="zh-CN" altLang="en-US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为什么要去营建园林？</a:t>
            </a:r>
            <a:endParaRPr lang="zh-CN" altLang="en-US" sz="2800">
              <a:solidFill>
                <a:srgbClr val="0070C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2435" y="3152775"/>
            <a:ext cx="4491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2. </a:t>
            </a:r>
            <a:r>
              <a:rPr lang="zh-CN" altLang="en-US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为什么能够营建园林？</a:t>
            </a:r>
            <a:endParaRPr lang="zh-CN" altLang="en-US" sz="2800">
              <a:solidFill>
                <a:srgbClr val="0070C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2435" y="3771900"/>
            <a:ext cx="4035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3. </a:t>
            </a:r>
            <a:r>
              <a:rPr lang="zh-CN" altLang="en-US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哪些人在</a:t>
            </a:r>
            <a:r>
              <a:rPr lang="zh-CN" altLang="en-US" sz="28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哪儿</a:t>
            </a:r>
            <a:r>
              <a:rPr lang="zh-CN" altLang="en-US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建园林？</a:t>
            </a:r>
            <a:endParaRPr lang="zh-CN" altLang="en-US" sz="2800">
              <a:solidFill>
                <a:srgbClr val="0070C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14985" y="2258060"/>
            <a:ext cx="36804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华文中宋" panose="02010600040101010101" charset="-122"/>
              </a:rPr>
              <a:t>明初政令严苛，等级森严；</a:t>
            </a:r>
            <a:endParaRPr lang="zh-CN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华文中宋" panose="0201060004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624070" y="2258060"/>
            <a:ext cx="477774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2000" b="1">
                <a:latin typeface="楷体" panose="02010609060101010101" charset="-122"/>
                <a:ea typeface="楷体" panose="02010609060101010101" charset="-122"/>
                <a:cs typeface="华文中宋" panose="02010600040101010101" charset="-122"/>
                <a:sym typeface="+mn-ea"/>
              </a:rPr>
              <a:t>明中叶政令松疲，经济富裕，社会风尚；</a:t>
            </a:r>
            <a:endParaRPr lang="zh-CN" altLang="en-US" sz="2000" b="1">
              <a:latin typeface="楷体" panose="02010609060101010101" charset="-122"/>
              <a:ea typeface="楷体" panose="02010609060101010101" charset="-122"/>
              <a:cs typeface="华文中宋" panose="02010600040101010101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14985" y="2656840"/>
            <a:ext cx="46793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华文中宋" panose="02010600040101010101" charset="-122"/>
              </a:rPr>
              <a:t>园林自身价值（山林之胜和市井之便）；</a:t>
            </a:r>
            <a:endParaRPr lang="zh-CN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华文中宋" panose="0201060004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324475" y="2656840"/>
            <a:ext cx="56197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华文中宋" panose="02010600040101010101" charset="-122"/>
              </a:rPr>
              <a:t>科举仕途的紧缩使人们更关注生活意趣。</a:t>
            </a:r>
            <a:endParaRPr lang="zh-CN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华文中宋" panose="02010600040101010101" charset="-122"/>
            </a:endParaRPr>
          </a:p>
        </p:txBody>
      </p:sp>
      <p:pic>
        <p:nvPicPr>
          <p:cNvPr id="18" name="图片 1" descr="IMG_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480" y="3070860"/>
            <a:ext cx="4742815" cy="36214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文本框 18"/>
          <p:cNvSpPr txBox="1"/>
          <p:nvPr/>
        </p:nvSpPr>
        <p:spPr>
          <a:xfrm>
            <a:off x="229235" y="5770245"/>
            <a:ext cx="55638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华文中宋" panose="02010600040101010101" charset="-122"/>
                <a:ea typeface="华文中宋" panose="02010600040101010101" charset="-122"/>
              </a:rPr>
              <a:t>      </a:t>
            </a:r>
            <a:r>
              <a:rPr lang="zh-CN" altLang="en-US">
                <a:latin typeface="华文中宋" panose="02010600040101010101" charset="-122"/>
                <a:ea typeface="华文中宋" panose="02010600040101010101" charset="-122"/>
              </a:rPr>
              <a:t>布尔迪厄认为审美判断力是社会等级区分的标志，审美的区分体现出人在社会空间当中的不同位置，审美能够起到维持或强化社会阶层或群体边界的作用。</a:t>
            </a:r>
            <a:endParaRPr lang="zh-CN" altLang="en-US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32435" y="5259705"/>
            <a:ext cx="4302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4. </a:t>
            </a:r>
            <a:r>
              <a:rPr lang="zh-CN" altLang="en-US" sz="2800">
                <a:solidFill>
                  <a:srgbClr val="0070C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为什么士人如此评价？</a:t>
            </a:r>
            <a:endParaRPr lang="zh-CN" altLang="en-US" sz="2800">
              <a:solidFill>
                <a:srgbClr val="0070C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4985" y="4293235"/>
            <a:ext cx="611060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华文中宋" panose="02010600040101010101" charset="-122"/>
              </a:rPr>
              <a:t>    </a:t>
            </a:r>
            <a:r>
              <a:rPr 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华文中宋" panose="02010600040101010101" charset="-122"/>
              </a:rPr>
              <a:t>明朝中后期江南社会风尚的变迁，其发展并不平衡，且只能局限在孤岛一样的少数城镇。</a:t>
            </a:r>
            <a:endParaRPr lang="zh-CN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华文中宋" panose="02010600040101010101" charset="-122"/>
            </a:endParaRPr>
          </a:p>
          <a:p>
            <a:r>
              <a:rPr lang="en-US" altLang="zh-CN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华文中宋" panose="02010600040101010101" charset="-122"/>
              </a:rPr>
              <a:t>            ——</a:t>
            </a:r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华文中宋" panose="02010600040101010101" charset="-122"/>
              </a:rPr>
              <a:t>吴仁安《明清江南社会风尚初探》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475230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  <a:sym typeface="+mn-ea"/>
              </a:rPr>
              <a:t>二、概念解构：关注核心概念中的“微言大义”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19" y="382514"/>
            <a:ext cx="3628104" cy="66547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35725" y="382270"/>
            <a:ext cx="5756275" cy="1003300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0" y="1258570"/>
            <a:ext cx="6286500" cy="76835"/>
          </a:xfrm>
          <a:prstGeom prst="rect">
            <a:avLst/>
          </a:prstGeom>
          <a:solidFill>
            <a:srgbClr val="0C3E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6"/>
          <p:cNvSpPr txBox="1"/>
          <p:nvPr/>
        </p:nvSpPr>
        <p:spPr>
          <a:xfrm>
            <a:off x="6532880" y="382270"/>
            <a:ext cx="55626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腾祥凌黑简" panose="01010104010101010101" pitchFamily="2" charset="-122"/>
                <a:ea typeface="腾祥凌黑简" panose="01010104010101010101" pitchFamily="2" charset="-122"/>
              </a:rPr>
              <a:t>核心概念剖析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腾祥凌黑简" panose="01010104010101010101" pitchFamily="2" charset="-122"/>
              <a:ea typeface="腾祥凌黑简" panose="0101010401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4140" y="1607185"/>
            <a:ext cx="410845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A．</a:t>
            </a:r>
            <a:r>
              <a:rPr lang="zh-CN" sz="2400" b="1">
                <a:solidFill>
                  <a:srgbClr val="7030A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士大夫传统观念</a:t>
            </a: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的</a:t>
            </a:r>
            <a:r>
              <a:rPr lang="zh-CN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颠覆 </a:t>
            </a: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</a:t>
            </a:r>
            <a:endParaRPr 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      </a:t>
            </a:r>
            <a:endParaRPr 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B．</a:t>
            </a:r>
            <a:r>
              <a:rPr lang="zh-CN" sz="2400" b="1">
                <a:solidFill>
                  <a:srgbClr val="7030A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世俗化审美趣味</a:t>
            </a: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的</a:t>
            </a:r>
            <a:r>
              <a:rPr lang="zh-CN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初现</a:t>
            </a:r>
            <a:endParaRPr lang="zh-CN" sz="2400" b="1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C．</a:t>
            </a:r>
            <a:r>
              <a:rPr lang="zh-CN" sz="2400" b="1">
                <a:solidFill>
                  <a:srgbClr val="7030A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士农工商社会结构</a:t>
            </a:r>
            <a:r>
              <a:rPr lang="zh-CN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解体</a:t>
            </a: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</a:t>
            </a:r>
            <a:endParaRPr 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       </a:t>
            </a:r>
            <a:endParaRPr lang="zh-CN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D．</a:t>
            </a:r>
            <a:r>
              <a:rPr lang="zh-CN" sz="2400" b="1">
                <a:solidFill>
                  <a:srgbClr val="7030A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江南</a:t>
            </a:r>
            <a:r>
              <a:rPr lang="zh-CN" sz="2400" b="1">
                <a:solidFill>
                  <a:srgbClr val="00206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市镇工商业</a:t>
            </a:r>
            <a:r>
              <a:rPr 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的</a:t>
            </a:r>
            <a:r>
              <a:rPr lang="zh-CN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繁荣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33265" y="1743710"/>
            <a:ext cx="7497445" cy="2353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1.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何为市镇？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endParaRPr lang="zh-CN" altLang="en-US"/>
          </a:p>
          <a:p>
            <a:pPr fontAlgn="auto">
              <a:lnSpc>
                <a:spcPct val="125000"/>
              </a:lnSpc>
            </a:pPr>
            <a:r>
              <a:rPr lang="en-US" altLang="zh-CN"/>
              <a:t>    </a:t>
            </a:r>
            <a:r>
              <a:rPr lang="en-US" altLang="zh-CN" sz="24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en-US" altLang="zh-CN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</a:t>
            </a:r>
            <a:r>
              <a:rPr lang="zh-CN" altLang="en-US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市和镇作为地理概念和地理实体，是社会经济发展到某种特定阶段的产物市，是由农村交换剩余产品而形成的定期集市演变而来；镇，是比市高一级的经济中心地。明清市镇的行政地位介于县城与乡村之间，但它的经济地位大大超过了县城（</a:t>
            </a:r>
            <a:r>
              <a:rPr lang="zh-CN" altLang="en-US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樊树志）。</a:t>
            </a:r>
            <a:endParaRPr lang="zh-CN" altLang="en-US" sz="200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33265" y="4334510"/>
            <a:ext cx="7315200" cy="1999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2. 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市镇类型？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algn="l"/>
            <a:r>
              <a:rPr lang="en-US" altLang="zh-CN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     </a:t>
            </a:r>
            <a:endParaRPr lang="en-US" altLang="zh-CN" sz="200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algn="l"/>
            <a:r>
              <a:rPr lang="en-US" altLang="zh-CN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   </a:t>
            </a:r>
            <a:r>
              <a:rPr lang="zh-CN" altLang="en-US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明清时期大量兴建的市镇基本上可分三类:手工业市镇、商业市镇、交通市镇；在某种意义上可以说</a:t>
            </a:r>
            <a:r>
              <a:rPr lang="zh-CN" altLang="en-US" sz="20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市镇的发展水平是衡量一个社会商品生产和商业发展的标志之一</a:t>
            </a:r>
            <a:r>
              <a:rPr lang="zh-CN" altLang="en-US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。（</a:t>
            </a:r>
            <a:r>
              <a:rPr lang="en-US" altLang="zh-CN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方如金在《明清市镇经济的特点与影响——以江浙地区为例》</a:t>
            </a:r>
            <a:r>
              <a:rPr lang="zh-CN" altLang="en-US" sz="200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）</a:t>
            </a:r>
            <a:endParaRPr lang="zh-CN" altLang="en-US" sz="200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p="http://schemas.openxmlformats.org/presentationml/2006/main">
  <p:tag name="COMMONDATA" val="eyJoZGlkIjoiMTMxMGNkYTJhN2NkODc0MzYwZWZhYmI0Y2E4ZDVlOGEifQ=="/>
</p:tagLst>
</file>

<file path=ppt/theme/theme1.xml><?xml version="1.0" encoding="utf-8"?>
<a:theme xmlns:a="http://schemas.openxmlformats.org/drawingml/2006/main" name="Office 主题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2239</Words>
  <PresentationFormat>宽屏</PresentationFormat>
  <Paragraphs>111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宋体</vt:lpstr>
      <vt:lpstr>Wingdings</vt:lpstr>
      <vt:lpstr>思源黑体 CN Light</vt:lpstr>
      <vt:lpstr>字魂105号-简雅黑</vt:lpstr>
      <vt:lpstr>黑体</vt:lpstr>
      <vt:lpstr>华文中宋</vt:lpstr>
      <vt:lpstr>楷体</vt:lpstr>
      <vt:lpstr>腾祥凌黑简</vt:lpstr>
      <vt:lpstr>微软雅黑</vt:lpstr>
      <vt:lpstr>Arial Unicode MS</vt:lpstr>
      <vt:lpstr>思源黑体 CN Normal</vt:lpstr>
      <vt:lpstr>Calibri</vt:lpstr>
      <vt:lpstr>Office 主题</vt:lpstr>
      <vt:lpstr>PowerPoint 演示文稿</vt:lpstr>
      <vt:lpstr>情景·概念·变式       ——解读高考真题的一般范式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2022-07-17T02:00:05Z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2052-11.1.0.11830</vt:lpwstr>
  </property>
  <property fmtid="{D5CDD505-2E9C-101B-9397-08002B2CF9AE}" pid="3" name="ICV">
    <vt:lpwstr>FDD76F6D01304AA6AA40385015136AF4</vt:lpwstr>
  </property>
</Properties>
</file>